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5"/>
    <p:sldMasterId id="2147483730" r:id="rId6"/>
  </p:sldMasterIdLst>
  <p:notesMasterIdLst>
    <p:notesMasterId r:id="rId36"/>
  </p:notesMasterIdLst>
  <p:handoutMasterIdLst>
    <p:handoutMasterId r:id="rId37"/>
  </p:handoutMasterIdLst>
  <p:sldIdLst>
    <p:sldId id="449" r:id="rId7"/>
    <p:sldId id="450" r:id="rId8"/>
    <p:sldId id="451" r:id="rId9"/>
    <p:sldId id="452" r:id="rId10"/>
    <p:sldId id="456" r:id="rId11"/>
    <p:sldId id="454" r:id="rId12"/>
    <p:sldId id="455" r:id="rId13"/>
    <p:sldId id="457" r:id="rId14"/>
    <p:sldId id="458" r:id="rId15"/>
    <p:sldId id="459" r:id="rId16"/>
    <p:sldId id="460" r:id="rId17"/>
    <p:sldId id="461" r:id="rId18"/>
    <p:sldId id="462" r:id="rId19"/>
    <p:sldId id="463" r:id="rId20"/>
    <p:sldId id="464" r:id="rId21"/>
    <p:sldId id="465" r:id="rId22"/>
    <p:sldId id="466" r:id="rId23"/>
    <p:sldId id="478" r:id="rId24"/>
    <p:sldId id="468" r:id="rId25"/>
    <p:sldId id="469" r:id="rId26"/>
    <p:sldId id="470" r:id="rId27"/>
    <p:sldId id="471" r:id="rId28"/>
    <p:sldId id="472" r:id="rId29"/>
    <p:sldId id="473" r:id="rId30"/>
    <p:sldId id="474" r:id="rId31"/>
    <p:sldId id="475" r:id="rId32"/>
    <p:sldId id="476" r:id="rId33"/>
    <p:sldId id="477" r:id="rId34"/>
    <p:sldId id="47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37" autoAdjust="0"/>
    <p:restoredTop sz="96433" autoAdjust="0"/>
  </p:normalViewPr>
  <p:slideViewPr>
    <p:cSldViewPr snapToGrid="0">
      <p:cViewPr varScale="1">
        <p:scale>
          <a:sx n="123" d="100"/>
          <a:sy n="123" d="100"/>
        </p:scale>
        <p:origin x="1254" y="102"/>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25-Sep-17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25-Sep-17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smtClean="0"/>
              <a:t>LOREM IPSUM DOLOR SIT AMET DIAM</a:t>
            </a:r>
            <a:endParaRPr lang="en-US" dirty="0"/>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a:p>
            <a:pPr lvl="0"/>
            <a:r>
              <a:rPr lang="en-US" dirty="0" smtClean="0"/>
              <a:t>Se </a:t>
            </a:r>
            <a:r>
              <a:rPr lang="en-US" dirty="0" err="1" smtClean="0"/>
              <a:t>diam</a:t>
            </a:r>
            <a:r>
              <a:rPr lang="en-US" dirty="0" smtClean="0"/>
              <a:t> </a:t>
            </a:r>
            <a:r>
              <a:rPr lang="en-US" dirty="0" err="1" smtClean="0"/>
              <a:t>nonummy</a:t>
            </a:r>
            <a:r>
              <a:rPr lang="en-US" dirty="0" smtClean="0"/>
              <a:t> </a:t>
            </a:r>
            <a:r>
              <a:rPr lang="en-US" dirty="0" err="1" smtClean="0"/>
              <a:t>nibh</a:t>
            </a:r>
            <a:r>
              <a:rPr lang="en-US" dirty="0" smtClean="0"/>
              <a:t> </a:t>
            </a:r>
            <a:r>
              <a:rPr lang="en-US" dirty="0" err="1" smtClean="0"/>
              <a:t>tincidunt</a:t>
            </a:r>
            <a:r>
              <a:rPr lang="en-US" dirty="0" smtClean="0"/>
              <a:t> </a:t>
            </a:r>
            <a:r>
              <a:rPr lang="en-US" dirty="0" err="1" smtClean="0"/>
              <a:t>ut</a:t>
            </a:r>
            <a:r>
              <a:rPr lang="en-US" dirty="0" smtClean="0"/>
              <a:t> </a:t>
            </a:r>
            <a:r>
              <a:rPr lang="en-US" dirty="0" err="1" smtClean="0"/>
              <a:t>laoreet</a:t>
            </a:r>
            <a:r>
              <a:rPr lang="en-US" dirty="0" smtClean="0"/>
              <a:t> magna </a:t>
            </a:r>
            <a:r>
              <a:rPr lang="en-US" dirty="0" err="1" smtClean="0"/>
              <a:t>erat</a:t>
            </a:r>
            <a:r>
              <a:rPr lang="en-US" dirty="0" smtClean="0"/>
              <a:t> </a:t>
            </a:r>
            <a:r>
              <a:rPr lang="en-US" dirty="0" err="1" smtClean="0"/>
              <a:t>volutpat</a:t>
            </a:r>
            <a:endParaRPr lang="en-US" dirty="0" smtClean="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consectetuer</a:t>
            </a:r>
            <a:r>
              <a:rPr lang="en-US" dirty="0" smtClean="0"/>
              <a:t> </a:t>
            </a:r>
            <a:r>
              <a:rPr lang="en-US" dirty="0" err="1" smtClean="0"/>
              <a:t>adipiscing</a:t>
            </a:r>
            <a:endParaRPr lang="en-US" dirty="0" smtClean="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0410693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smtClean="0"/>
              <a:t>client name</a:t>
            </a:r>
            <a:endParaRPr lang="en-US" dirty="0"/>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a:p>
            <a:pPr marL="173038" indent="-173038">
              <a:buClr>
                <a:srgbClr val="2FC2D9"/>
              </a:buClr>
            </a:pPr>
            <a:r>
              <a:rPr lang="en-US" dirty="0" smtClean="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adipiscing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smtClean="0"/>
              <a:t>Insert logo</a:t>
            </a:r>
            <a:endParaRPr lang="en-US" dirty="0"/>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smtClean="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smtClean="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smtClean="0"/>
              <a:t>CASE STUDY IMAGERY</a:t>
            </a:r>
            <a:endParaRPr lang="en-US" dirty="0"/>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smtClean="0"/>
              <a:t>SUBTITLE GOES HERE</a:t>
            </a:r>
            <a:endParaRPr lang="en-US" dirty="0"/>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smtClean="0">
                <a:solidFill>
                  <a:srgbClr val="444444"/>
                </a:solidFill>
                <a:latin typeface="Trebuchet MS"/>
                <a:ea typeface="ＭＳ Ｐゴシック" pitchFamily="34" charset="-128"/>
                <a:cs typeface="Trebuchet MS"/>
              </a:rPr>
              <a:t>Lorem </a:t>
            </a:r>
            <a:r>
              <a:rPr lang="en-US" sz="1400" dirty="0" err="1" smtClean="0">
                <a:solidFill>
                  <a:srgbClr val="444444"/>
                </a:solidFill>
                <a:latin typeface="Trebuchet MS"/>
                <a:cs typeface="Trebuchet MS"/>
              </a:rPr>
              <a:t>ipsum</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dolor sit </a:t>
            </a:r>
            <a:r>
              <a:rPr lang="en-US" sz="1400" dirty="0" err="1">
                <a:solidFill>
                  <a:srgbClr val="444444"/>
                </a:solidFill>
                <a:latin typeface="Trebuchet MS"/>
                <a:cs typeface="Trebuchet MS"/>
              </a:rPr>
              <a:t>amet</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minum</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consec</a:t>
            </a:r>
            <a:r>
              <a:rPr lang="en-US" sz="1400" dirty="0" smtClean="0">
                <a:solidFill>
                  <a:srgbClr val="444444"/>
                </a:solidFill>
                <a:latin typeface="Trebuchet MS"/>
                <a:cs typeface="Trebuchet MS"/>
              </a:rPr>
              <a:t> </a:t>
            </a:r>
            <a:r>
              <a:rPr lang="en-US" sz="1400" dirty="0" err="1" smtClean="0">
                <a:solidFill>
                  <a:srgbClr val="444444"/>
                </a:solidFill>
                <a:latin typeface="Trebuchet MS"/>
                <a:cs typeface="Trebuchet MS"/>
              </a:rPr>
              <a:t>tetur</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endParaRPr lang="en-US" sz="1400" dirty="0" smtClean="0">
              <a:solidFill>
                <a:srgbClr val="444444"/>
              </a:solidFill>
              <a:latin typeface="Trebuchet MS"/>
              <a:cs typeface="Trebuchet MS"/>
            </a:endParaRPr>
          </a:p>
          <a:p>
            <a:pPr marL="173736" indent="-173736">
              <a:lnSpc>
                <a:spcPct val="120000"/>
              </a:lnSpc>
              <a:spcBef>
                <a:spcPts val="0"/>
              </a:spcBef>
              <a:spcAft>
                <a:spcPts val="1000"/>
              </a:spcAft>
              <a:buClr>
                <a:schemeClr val="accent2"/>
              </a:buClr>
            </a:pPr>
            <a:r>
              <a:rPr lang="en-US" sz="1400" dirty="0" err="1" smtClean="0">
                <a:solidFill>
                  <a:srgbClr val="444444"/>
                </a:solidFill>
                <a:latin typeface="Trebuchet MS"/>
                <a:cs typeface="Trebuchet MS"/>
              </a:rPr>
              <a:t>Mauris</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endParaRPr lang="en-US" sz="1400" dirty="0" smtClean="0">
              <a:solidFill>
                <a:srgbClr val="444444"/>
              </a:solidFill>
              <a:latin typeface="Trebuchet MS"/>
              <a:cs typeface="Trebuchet MS"/>
            </a:endParaRPr>
          </a:p>
          <a:p>
            <a:pPr marL="173736" indent="-173736">
              <a:lnSpc>
                <a:spcPct val="120000"/>
              </a:lnSpc>
              <a:spcBef>
                <a:spcPts val="0"/>
              </a:spcBef>
              <a:spcAft>
                <a:spcPts val="1000"/>
              </a:spcAft>
              <a:buClr>
                <a:schemeClr val="accent2"/>
              </a:buClr>
            </a:pPr>
            <a:r>
              <a:rPr lang="en-US" sz="1400" dirty="0" err="1" smtClean="0">
                <a:solidFill>
                  <a:srgbClr val="444444"/>
                </a:solidFill>
                <a:latin typeface="Trebuchet MS"/>
                <a:cs typeface="Trebuchet MS"/>
              </a:rPr>
              <a:t>Aenean</a:t>
            </a:r>
            <a:r>
              <a:rPr lang="en-US" sz="1400" dirty="0" smtClean="0">
                <a:solidFill>
                  <a:srgbClr val="444444"/>
                </a:solidFill>
                <a:latin typeface="Trebuchet MS"/>
                <a:cs typeface="Trebuchet MS"/>
              </a:rPr>
              <a:t> </a:t>
            </a:r>
            <a:r>
              <a:rPr lang="en-US" sz="1400" dirty="0">
                <a:solidFill>
                  <a:srgbClr val="444444"/>
                </a:solidFill>
                <a:latin typeface="Trebuchet MS"/>
                <a:cs typeface="Trebuchet MS"/>
              </a:rPr>
              <a:t>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smtClean="0">
                <a:solidFill>
                  <a:srgbClr val="444444"/>
                </a:solidFill>
                <a:latin typeface="Trebuchet MS"/>
                <a:cs typeface="Trebuchet MS"/>
              </a:rPr>
              <a:t>.</a:t>
            </a:r>
            <a:endParaRPr lang="en-US" sz="1400" dirty="0">
              <a:solidFill>
                <a:srgbClr val="444444"/>
              </a:solidFill>
              <a:latin typeface="Trebuchet MS"/>
              <a:cs typeface="Trebuchet MS"/>
            </a:endParaRP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smtClean="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smtClean="0"/>
              <a:t>Insert logo</a:t>
            </a:r>
            <a:endParaRPr lang="en-US" dirty="0"/>
          </a:p>
        </p:txBody>
      </p:sp>
    </p:spTree>
    <p:extLst>
      <p:ext uri="{BB962C8B-B14F-4D97-AF65-F5344CB8AC3E}">
        <p14:creationId xmlns:p14="http://schemas.microsoft.com/office/powerpoint/2010/main" val="395595819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smtClean="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And Line 3 Here</a:t>
            </a:r>
            <a:endParaRPr lang="en-US" dirty="0"/>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Line 2 Here</a:t>
            </a:r>
            <a:endParaRPr lang="en-US" dirty="0"/>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smtClean="0"/>
              <a:t>OPTIONAL EYEBROW HEADER HERE</a:t>
            </a:r>
            <a:endParaRPr lang="en-US" dirty="0"/>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smtClean="0"/>
              <a:t>Type Line 1 Here</a:t>
            </a:r>
            <a:endParaRPr lang="en-US" dirty="0"/>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smtClean="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362760">
                <a:tc>
                  <a:txBody>
                    <a:bodyPr/>
                    <a:lstStyle/>
                    <a:p>
                      <a:pPr algn="ctr"/>
                      <a:r>
                        <a:rPr lang="en-US" sz="1200" b="1" i="0" dirty="0" smtClean="0">
                          <a:solidFill>
                            <a:schemeClr val="bg1"/>
                          </a:solidFill>
                          <a:latin typeface="Trebuchet MS"/>
                          <a:cs typeface="Trebuchet MS"/>
                        </a:rPr>
                        <a:t>M1</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M2</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M3</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smtClean="0">
                          <a:solidFill>
                            <a:schemeClr val="bg1"/>
                          </a:solidFill>
                          <a:latin typeface="Trebuchet MS"/>
                          <a:cs typeface="Trebuchet MS"/>
                        </a:rPr>
                        <a:t>M4</a:t>
                      </a:r>
                      <a:endParaRPr lang="en-US" sz="1200" b="1" i="0" dirty="0">
                        <a:solidFill>
                          <a:schemeClr val="bg1"/>
                        </a:solidFill>
                        <a:latin typeface="Trebuchet MS"/>
                        <a:cs typeface="Trebuchet MS"/>
                      </a:endParaRP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smtClean="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B719D72-5A81-4A7D-90C1-53F605536A82}" type="datetimeFigureOut">
              <a:rPr lang="en-US" smtClean="0"/>
              <a:t>25-Sep-17</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4689A0C4-3667-4036-A671-FBAD78408782}" type="slidenum">
              <a:rPr lang="en-US" smtClean="0"/>
              <a:t>‹#›</a:t>
            </a:fld>
            <a:endParaRPr lang="en-US"/>
          </a:p>
        </p:txBody>
      </p:sp>
    </p:spTree>
    <p:extLst>
      <p:ext uri="{BB962C8B-B14F-4D97-AF65-F5344CB8AC3E}">
        <p14:creationId xmlns:p14="http://schemas.microsoft.com/office/powerpoint/2010/main" val="296538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2427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MONTH </a:t>
            </a:r>
            <a:r>
              <a:rPr lang="en-US" dirty="0" err="1" smtClean="0"/>
              <a:t>DAte</a:t>
            </a:r>
            <a:r>
              <a:rPr lang="en-US" dirty="0" smtClean="0"/>
              <a:t>, YEAR</a:t>
            </a:r>
            <a:endParaRPr lang="en-US" dirty="0"/>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CLICK TO ADD SUBTITLE</a:t>
            </a:r>
            <a:endParaRPr lang="en-US" dirty="0"/>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smtClean="0"/>
          </a:p>
          <a:p>
            <a:r>
              <a:rPr lang="en-US" dirty="0" smtClean="0"/>
              <a:t>Background Image</a:t>
            </a:r>
            <a:endParaRPr lang="en-US" dirty="0"/>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smtClean="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smtClean="0"/>
              <a:t>CLICK TO ADD SUBTITLE</a:t>
            </a:r>
            <a:endParaRPr lang="en-US" dirty="0"/>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smtClean="0"/>
              <a:t>MONTH DATE, YEAR</a:t>
            </a:r>
            <a:endParaRPr lang="en-US" dirty="0"/>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smtClean="0"/>
              <a:t>logo</a:t>
            </a:r>
            <a:endParaRPr lang="en-US" dirty="0"/>
          </a:p>
        </p:txBody>
      </p:sp>
    </p:spTree>
    <p:extLst>
      <p:ext uri="{BB962C8B-B14F-4D97-AF65-F5344CB8AC3E}">
        <p14:creationId xmlns:p14="http://schemas.microsoft.com/office/powerpoint/2010/main" val="3690082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smtClean="0"/>
              <a:t>Click to add numbered list</a:t>
            </a:r>
          </a:p>
          <a:p>
            <a:pPr lvl="0"/>
            <a:r>
              <a:rPr lang="en-US" dirty="0" smtClean="0"/>
              <a:t>Click to add numbered list</a:t>
            </a:r>
          </a:p>
          <a:p>
            <a:pPr lvl="0"/>
            <a:r>
              <a:rPr lang="en-US" dirty="0" smtClean="0"/>
              <a:t>Click to add numbered list</a:t>
            </a:r>
          </a:p>
          <a:p>
            <a:pPr lvl="0"/>
            <a:r>
              <a:rPr lang="en-US" dirty="0" smtClean="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3573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smtClean="0"/>
              <a:t>Click to add bulleted list</a:t>
            </a:r>
          </a:p>
          <a:p>
            <a:pPr lvl="1"/>
            <a:r>
              <a:rPr lang="en-US" dirty="0" smtClean="0"/>
              <a:t>Second Level Bullet</a:t>
            </a:r>
          </a:p>
          <a:p>
            <a:pPr lvl="2"/>
            <a:r>
              <a:rPr lang="en-US" dirty="0" smtClean="0"/>
              <a:t>Third Level Bullet</a:t>
            </a:r>
            <a:br>
              <a:rPr lang="en-US" dirty="0" smtClean="0"/>
            </a:br>
            <a:endParaRPr lang="en-US" dirty="0" smtClean="0"/>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smtClean="0"/>
              <a:t> </a:t>
            </a:r>
            <a:endParaRPr lang="en-US" dirty="0"/>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smtClean="0"/>
              <a:t>Click to add bulleted list</a:t>
            </a:r>
          </a:p>
          <a:p>
            <a:pPr lvl="0"/>
            <a:r>
              <a:rPr lang="en-US" dirty="0" smtClean="0"/>
              <a:t>Click to add bulleted list</a:t>
            </a:r>
          </a:p>
          <a:p>
            <a:pPr lvl="0"/>
            <a:r>
              <a:rPr lang="en-US" dirty="0" smtClean="0"/>
              <a:t>Click to add bulleted list</a:t>
            </a:r>
          </a:p>
          <a:p>
            <a:pPr lvl="0"/>
            <a:r>
              <a:rPr lang="en-US" dirty="0" smtClean="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smtClean="0"/>
              <a:t>TITLE TO GO HERE</a:t>
            </a:r>
            <a:endParaRPr lang="en-US" dirty="0"/>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smtClean="0"/>
              <a:t>NAME HERE</a:t>
            </a:r>
            <a:endParaRPr lang="en-US" dirty="0"/>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smtClean="0"/>
              <a:t>Title Here</a:t>
            </a:r>
            <a:endParaRPr lang="en-US" dirty="0"/>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smtClean="0"/>
              <a:t>Headshot</a:t>
            </a:r>
            <a:endParaRPr lang="en-US" dirty="0"/>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endParaRPr lang="en-US" dirty="0"/>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smtClean="0">
                <a:solidFill>
                  <a:schemeClr val="bg1"/>
                </a:solidFill>
                <a:latin typeface="Arial Black"/>
                <a:cs typeface="Arial Black"/>
              </a:rPr>
              <a:t>1</a:t>
            </a:r>
            <a:endParaRPr lang="en-US" sz="2000" dirty="0">
              <a:solidFill>
                <a:schemeClr val="bg1"/>
              </a:solidFill>
              <a:latin typeface="Arial Black"/>
              <a:cs typeface="Arial Black"/>
            </a:endParaRP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2</a:t>
            </a:r>
            <a:endParaRPr lang="en-US" sz="2000" b="1" dirty="0">
              <a:solidFill>
                <a:schemeClr val="bg1"/>
              </a:solidFill>
              <a:latin typeface="Arial Black"/>
              <a:cs typeface="Arial Black"/>
            </a:endParaRP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4</a:t>
            </a:r>
            <a:endParaRPr lang="en-US" sz="2000" b="1" dirty="0">
              <a:solidFill>
                <a:schemeClr val="bg1"/>
              </a:solidFill>
              <a:latin typeface="Arial Black"/>
              <a:cs typeface="Arial Black"/>
            </a:endParaRP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smtClean="0">
                <a:solidFill>
                  <a:schemeClr val="bg1"/>
                </a:solidFill>
                <a:latin typeface="Arial Black"/>
                <a:cs typeface="Arial Black"/>
              </a:rPr>
              <a:t>3</a:t>
            </a:r>
            <a:endParaRPr lang="en-US" sz="2000" b="1" dirty="0">
              <a:solidFill>
                <a:schemeClr val="bg1"/>
              </a:solidFill>
              <a:latin typeface="Arial Black"/>
              <a:cs typeface="Arial Black"/>
            </a:endParaRP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smtClean="0"/>
              <a:t>CLICK TO ADD TITLE</a:t>
            </a:r>
            <a:endParaRPr lang="en-US" dirty="0"/>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LOREM</a:t>
            </a:r>
            <a:br>
              <a:rPr lang="en-US" dirty="0" smtClean="0"/>
            </a:br>
            <a:r>
              <a:rPr lang="en-US" dirty="0" smtClean="0"/>
              <a:t>IPSUM DOLOR</a:t>
            </a:r>
            <a:br>
              <a:rPr lang="en-US" dirty="0" smtClean="0"/>
            </a:br>
            <a:r>
              <a:rPr lang="en-US" dirty="0" smtClean="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smtClean="0">
                <a:solidFill>
                  <a:schemeClr val="accent1"/>
                </a:solidFill>
                <a:latin typeface="Trebuchet MS"/>
                <a:cs typeface="Trebuchet MS"/>
              </a:rPr>
              <a:t>CONFIDENTIAL</a:t>
            </a:r>
            <a:endParaRPr lang="en-US" sz="800" b="0" i="0" kern="0" spc="20" dirty="0">
              <a:solidFill>
                <a:schemeClr val="accent1"/>
              </a:solidFill>
              <a:latin typeface="Trebuchet MS"/>
              <a:cs typeface="Trebuchet MS"/>
            </a:endParaRP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 id="2147483742" r:id="rId19"/>
  </p:sldLayoutIdLst>
  <p:timing>
    <p:tnLst>
      <p:par>
        <p:cTn id="1" dur="indefinite" restart="never" nodeType="tmRoot"/>
      </p:par>
    </p:tnLst>
  </p:timing>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https://www.atlassian.com/software/clover/overview" TargetMode="External"/><Relationship Id="rId2" Type="http://schemas.openxmlformats.org/officeDocument/2006/relationships/image" Target="../media/image16.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pitest.org/" TargetMode="External"/><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dannorth.net/introducing-bdd/" TargetMode="External"/><Relationship Id="rId2" Type="http://schemas.openxmlformats.org/officeDocument/2006/relationships/image" Target="../media/image24.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cucumber.io/" TargetMode="Externa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jbehave.org/" TargetMode="External"/><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concordion.org/" TargetMode="Externa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github.com/EaseTech/easytest/wiki" TargetMode="Externa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s://smartbear.com/product/testcomplete/overview/" TargetMode="External"/><Relationship Id="rId2" Type="http://schemas.openxmlformats.org/officeDocument/2006/relationships/image" Target="../media/image33.jpeg"/><Relationship Id="rId1" Type="http://schemas.openxmlformats.org/officeDocument/2006/relationships/slideLayout" Target="../slideLayouts/slideLayout19.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hyperlink" Target="http://www8.hp.com/us/en/software-solutions/unified-functional-automated-testing/index.html" TargetMode="External"/><Relationship Id="rId2" Type="http://schemas.openxmlformats.org/officeDocument/2006/relationships/image" Target="../media/image35.png"/><Relationship Id="rId1" Type="http://schemas.openxmlformats.org/officeDocument/2006/relationships/slideLayout" Target="../slideLayouts/slideLayout19.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19.xml"/><Relationship Id="rId4" Type="http://schemas.openxmlformats.org/officeDocument/2006/relationships/hyperlink" Target="http://www.borland.com/en-GB/Products/Software-Testing/Automated-Testing/Silk-Tes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www.martinfowler.com/bliki/InMemoryTestDatabase.html" TargetMode="External"/><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home.btconnect.com/jemosagile/projects/podam/index.html" TargetMode="Externa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hyperlink" Target="http://mockito.org/" TargetMode="External"/><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ayway/powermock" TargetMode="External"/><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hyperlink" Target="http://martinfowler.com/bliki/TestCoverage.html" TargetMode="External"/><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eclemma.org/jacoco" TargetMode="External"/><Relationship Id="rId2" Type="http://schemas.openxmlformats.org/officeDocument/2006/relationships/image" Target="../media/image14.png"/><Relationship Id="rId1" Type="http://schemas.openxmlformats.org/officeDocument/2006/relationships/slideLayout" Target="../slideLayouts/slideLayout19.xml"/><Relationship Id="rId4" Type="http://schemas.openxmlformats.org/officeDocument/2006/relationships/hyperlink" Target="https://github.com/pkainulainen/maven-examples/tree/master/code-coverage-jacoc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r="11459"/>
          <a:stretch/>
        </p:blipFill>
        <p:spPr>
          <a:xfrm flipH="1">
            <a:off x="0" y="-2"/>
            <a:ext cx="9144000" cy="6858002"/>
          </a:xfrm>
        </p:spPr>
      </p:pic>
      <p:sp>
        <p:nvSpPr>
          <p:cNvPr id="2" name="Text Placeholder 1"/>
          <p:cNvSpPr>
            <a:spLocks noGrp="1"/>
          </p:cNvSpPr>
          <p:nvPr>
            <p:ph type="body" sz="quarter" idx="15"/>
          </p:nvPr>
        </p:nvSpPr>
        <p:spPr>
          <a:xfrm>
            <a:off x="327025" y="1594174"/>
            <a:ext cx="6910388" cy="1288623"/>
          </a:xfrm>
        </p:spPr>
        <p:txBody>
          <a:bodyPr/>
          <a:lstStyle/>
          <a:p>
            <a:r>
              <a:rPr lang="en-US" sz="4800" b="1" dirty="0"/>
              <a:t>Automation Testing Approaches</a:t>
            </a:r>
            <a:endParaRPr lang="en-US" sz="4800" dirty="0"/>
          </a:p>
        </p:txBody>
      </p:sp>
      <p:sp>
        <p:nvSpPr>
          <p:cNvPr id="3" name="Text Placeholder 2"/>
          <p:cNvSpPr>
            <a:spLocks noGrp="1"/>
          </p:cNvSpPr>
          <p:nvPr>
            <p:ph type="body" sz="quarter" idx="16"/>
          </p:nvPr>
        </p:nvSpPr>
        <p:spPr>
          <a:xfrm>
            <a:off x="261122" y="5118238"/>
            <a:ext cx="6488113" cy="374904"/>
          </a:xfrm>
        </p:spPr>
        <p:txBody>
          <a:bodyPr/>
          <a:lstStyle/>
          <a:p>
            <a:r>
              <a:rPr lang="en-US" dirty="0" smtClean="0"/>
              <a:t>Valentyn Kvasov</a:t>
            </a:r>
            <a:endParaRPr lang="en-US" dirty="0"/>
          </a:p>
        </p:txBody>
      </p:sp>
      <p:sp>
        <p:nvSpPr>
          <p:cNvPr id="4" name="Text Placeholder 3"/>
          <p:cNvSpPr>
            <a:spLocks noGrp="1"/>
          </p:cNvSpPr>
          <p:nvPr>
            <p:ph type="body" sz="quarter" idx="17"/>
          </p:nvPr>
        </p:nvSpPr>
        <p:spPr>
          <a:xfrm>
            <a:off x="261122" y="5508122"/>
            <a:ext cx="3649662" cy="373063"/>
          </a:xfrm>
        </p:spPr>
        <p:txBody>
          <a:bodyPr/>
          <a:lstStyle/>
          <a:p>
            <a:r>
              <a:rPr lang="en-US" dirty="0" smtClean="0"/>
              <a:t>MARCH 25, 2016</a:t>
            </a:r>
            <a:endParaRPr lang="en-US" dirty="0"/>
          </a:p>
        </p:txBody>
      </p:sp>
      <p:pic>
        <p:nvPicPr>
          <p:cNvPr id="8" name="Picture Placeholder 7" descr="logo_cover_5.png"/>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3538" b="3538"/>
          <a:stretch>
            <a:fillRect/>
          </a:stretch>
        </p:blipFill>
        <p:spPr/>
      </p:pic>
    </p:spTree>
    <p:extLst>
      <p:ext uri="{BB962C8B-B14F-4D97-AF65-F5344CB8AC3E}">
        <p14:creationId xmlns:p14="http://schemas.microsoft.com/office/powerpoint/2010/main" val="1184765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7" t="-583" r="379" b="583"/>
          <a:stretch/>
        </p:blipFill>
        <p:spPr>
          <a:xfrm>
            <a:off x="255373" y="1468974"/>
            <a:ext cx="8612091" cy="2826867"/>
          </a:xfrm>
          <a:prstGeom prst="rect">
            <a:avLst/>
          </a:prstGeom>
        </p:spPr>
      </p:pic>
    </p:spTree>
    <p:extLst>
      <p:ext uri="{BB962C8B-B14F-4D97-AF65-F5344CB8AC3E}">
        <p14:creationId xmlns:p14="http://schemas.microsoft.com/office/powerpoint/2010/main" val="780740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32432" y="278644"/>
            <a:ext cx="1807223" cy="473320"/>
          </a:xfrm>
          <a:prstGeom prst="rect">
            <a:avLst/>
          </a:prstGeom>
        </p:spPr>
      </p:pic>
      <p:sp>
        <p:nvSpPr>
          <p:cNvPr id="5" name="Rectangle 4"/>
          <p:cNvSpPr/>
          <p:nvPr/>
        </p:nvSpPr>
        <p:spPr>
          <a:xfrm>
            <a:off x="4661458" y="6085834"/>
            <a:ext cx="4452757" cy="300082"/>
          </a:xfrm>
          <a:prstGeom prst="rect">
            <a:avLst/>
          </a:prstGeom>
        </p:spPr>
        <p:txBody>
          <a:bodyPr wrap="none">
            <a:spAutoFit/>
          </a:bodyPr>
          <a:lstStyle/>
          <a:p>
            <a:r>
              <a:rPr lang="en-US" sz="1350" dirty="0">
                <a:hlinkClick r:id="rId3"/>
              </a:rPr>
              <a:t>https://www.atlassian.com/software/clover/overview</a:t>
            </a:r>
            <a:endParaRPr lang="en-US" sz="1350" dirty="0"/>
          </a:p>
        </p:txBody>
      </p:sp>
      <p:sp>
        <p:nvSpPr>
          <p:cNvPr id="7" name="Rectangle 6"/>
          <p:cNvSpPr/>
          <p:nvPr/>
        </p:nvSpPr>
        <p:spPr>
          <a:xfrm>
            <a:off x="124098" y="832862"/>
            <a:ext cx="5466806" cy="715581"/>
          </a:xfrm>
          <a:prstGeom prst="rect">
            <a:avLst/>
          </a:prstGeom>
        </p:spPr>
        <p:txBody>
          <a:bodyPr wrap="square">
            <a:spAutoFit/>
          </a:bodyPr>
          <a:lstStyle/>
          <a:p>
            <a:r>
              <a:rPr lang="en-US" sz="1350" b="1" i="1" dirty="0">
                <a:latin typeface="Arial" panose="020B0604020202020204" pitchFamily="34" charset="0"/>
                <a:cs typeface="Arial" panose="020B0604020202020204" pitchFamily="34" charset="0"/>
              </a:rPr>
              <a:t>Clover</a:t>
            </a:r>
            <a:r>
              <a:rPr lang="en-US" sz="1350" i="1" dirty="0">
                <a:latin typeface="Arial" panose="020B0604020202020204" pitchFamily="34" charset="0"/>
                <a:cs typeface="Arial" panose="020B0604020202020204" pitchFamily="34" charset="0"/>
              </a:rPr>
              <a:t> is a Java Code Coverage Analysis application bought and further developed by </a:t>
            </a:r>
            <a:r>
              <a:rPr lang="en-US" sz="1350" i="1" dirty="0" err="1">
                <a:latin typeface="Arial" panose="020B0604020202020204" pitchFamily="34" charset="0"/>
                <a:cs typeface="Arial" panose="020B0604020202020204" pitchFamily="34" charset="0"/>
              </a:rPr>
              <a:t>Atlassian</a:t>
            </a:r>
            <a:r>
              <a:rPr lang="en-US" sz="1350" i="1" dirty="0">
                <a:latin typeface="Arial" panose="020B0604020202020204" pitchFamily="34" charset="0"/>
                <a:cs typeface="Arial" panose="020B0604020202020204" pitchFamily="34" charset="0"/>
              </a:rPr>
              <a:t>. It is a commercial product freely available to open source projects and non-profit institutions.</a:t>
            </a:r>
          </a:p>
        </p:txBody>
      </p:sp>
      <p:sp>
        <p:nvSpPr>
          <p:cNvPr id="8" name="TextBox 7"/>
          <p:cNvSpPr txBox="1"/>
          <p:nvPr/>
        </p:nvSpPr>
        <p:spPr>
          <a:xfrm>
            <a:off x="124098" y="167189"/>
            <a:ext cx="1356462" cy="584775"/>
          </a:xfrm>
          <a:prstGeom prst="rect">
            <a:avLst/>
          </a:prstGeom>
          <a:noFill/>
        </p:spPr>
        <p:txBody>
          <a:bodyPr wrap="none" rtlCol="0">
            <a:spAutoFit/>
          </a:bodyPr>
          <a:lstStyle/>
          <a:p>
            <a:r>
              <a:rPr lang="en-US" sz="3200" dirty="0"/>
              <a:t>Clover</a:t>
            </a:r>
          </a:p>
        </p:txBody>
      </p:sp>
      <p:sp>
        <p:nvSpPr>
          <p:cNvPr id="9" name="Rectangle 1"/>
          <p:cNvSpPr>
            <a:spLocks noChangeArrowheads="1"/>
          </p:cNvSpPr>
          <p:nvPr/>
        </p:nvSpPr>
        <p:spPr bwMode="auto">
          <a:xfrm>
            <a:off x="201297" y="1690832"/>
            <a:ext cx="3618412" cy="646331"/>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750" b="1" dirty="0">
                <a:solidFill>
                  <a:srgbClr val="008000"/>
                </a:solidFill>
                <a:latin typeface="Courier New" panose="02070309020205020404" pitchFamily="49" charset="0"/>
              </a:rPr>
              <a:t>&lt;settings</a:t>
            </a:r>
            <a:r>
              <a:rPr lang="en-US" altLang="en-US" sz="750" dirty="0">
                <a:solidFill>
                  <a:srgbClr val="000000"/>
                </a:solidFill>
                <a:latin typeface="Courier New" panose="02070309020205020404" pitchFamily="49" charset="0"/>
              </a:rPr>
              <a:t> ...</a:t>
            </a:r>
            <a:r>
              <a:rPr lang="en-US" altLang="en-US" sz="750" b="1" dirty="0">
                <a:solidFill>
                  <a:srgbClr val="008000"/>
                </a:solidFill>
                <a:latin typeface="Courier New" panose="02070309020205020404" pitchFamily="49" charset="0"/>
              </a:rPr>
              <a:t>&gt;</a:t>
            </a:r>
            <a:r>
              <a:rPr lang="en-US" altLang="en-US" sz="750" dirty="0">
                <a:solidFill>
                  <a:srgbClr val="000000"/>
                </a:solidFill>
                <a:latin typeface="Courier New" panose="02070309020205020404" pitchFamily="49" charset="0"/>
              </a:rPr>
              <a:t> </a:t>
            </a:r>
          </a:p>
          <a:p>
            <a:pPr defTabSz="685800" eaLnBrk="0" fontAlgn="base" hangingPunct="0">
              <a:spcBef>
                <a:spcPct val="0"/>
              </a:spcBef>
              <a:spcAft>
                <a:spcPct val="0"/>
              </a:spcAft>
            </a:pPr>
            <a:r>
              <a:rPr lang="en-US" altLang="en-US" sz="750" dirty="0">
                <a:solidFill>
                  <a:srgbClr val="000000"/>
                </a:solidFill>
                <a:latin typeface="Courier New" panose="02070309020205020404" pitchFamily="49" charset="0"/>
              </a:rPr>
              <a:t>   </a:t>
            </a:r>
            <a:r>
              <a:rPr lang="en-US" altLang="en-US" sz="750" b="1" dirty="0">
                <a:solidFill>
                  <a:srgbClr val="008000"/>
                </a:solidFill>
                <a:latin typeface="Courier New" panose="02070309020205020404" pitchFamily="49" charset="0"/>
              </a:rPr>
              <a:t>&lt;</a:t>
            </a:r>
            <a:r>
              <a:rPr lang="en-US" altLang="en-US" sz="750" b="1" dirty="0" err="1">
                <a:solidFill>
                  <a:srgbClr val="008000"/>
                </a:solidFill>
                <a:latin typeface="Courier New" panose="02070309020205020404" pitchFamily="49" charset="0"/>
              </a:rPr>
              <a:t>pluginGroups</a:t>
            </a:r>
            <a:r>
              <a:rPr lang="en-US" altLang="en-US" sz="750" b="1" dirty="0">
                <a:solidFill>
                  <a:srgbClr val="008000"/>
                </a:solidFill>
                <a:latin typeface="Courier New" panose="02070309020205020404" pitchFamily="49" charset="0"/>
              </a:rPr>
              <a:t>&gt;</a:t>
            </a:r>
            <a:r>
              <a:rPr lang="en-US" altLang="en-US" sz="750" dirty="0">
                <a:solidFill>
                  <a:srgbClr val="000000"/>
                </a:solidFill>
                <a:latin typeface="Courier New" panose="02070309020205020404" pitchFamily="49" charset="0"/>
              </a:rPr>
              <a:t> </a:t>
            </a:r>
          </a:p>
          <a:p>
            <a:pPr defTabSz="685800" eaLnBrk="0" fontAlgn="base" hangingPunct="0">
              <a:spcBef>
                <a:spcPct val="0"/>
              </a:spcBef>
              <a:spcAft>
                <a:spcPct val="0"/>
              </a:spcAft>
            </a:pPr>
            <a:r>
              <a:rPr lang="en-US" altLang="en-US" sz="750" dirty="0">
                <a:solidFill>
                  <a:srgbClr val="000000"/>
                </a:solidFill>
                <a:latin typeface="Courier New" panose="02070309020205020404" pitchFamily="49" charset="0"/>
              </a:rPr>
              <a:t>     </a:t>
            </a:r>
            <a:r>
              <a:rPr lang="en-US" altLang="en-US" sz="750" b="1" dirty="0">
                <a:solidFill>
                  <a:srgbClr val="008000"/>
                </a:solidFill>
                <a:latin typeface="Courier New" panose="02070309020205020404" pitchFamily="49" charset="0"/>
              </a:rPr>
              <a:t>&lt;</a:t>
            </a:r>
            <a:r>
              <a:rPr lang="en-US" altLang="en-US" sz="750" b="1" dirty="0" err="1">
                <a:solidFill>
                  <a:srgbClr val="008000"/>
                </a:solidFill>
                <a:latin typeface="Courier New" panose="02070309020205020404" pitchFamily="49" charset="0"/>
              </a:rPr>
              <a:t>pluginGroup</a:t>
            </a:r>
            <a:r>
              <a:rPr lang="en-US" altLang="en-US" sz="750" b="1" dirty="0">
                <a:solidFill>
                  <a:srgbClr val="008000"/>
                </a:solidFill>
                <a:latin typeface="Courier New" panose="02070309020205020404" pitchFamily="49" charset="0"/>
              </a:rPr>
              <a:t>&gt;</a:t>
            </a:r>
            <a:r>
              <a:rPr lang="en-US" altLang="en-US" sz="750" dirty="0" err="1">
                <a:solidFill>
                  <a:srgbClr val="000000"/>
                </a:solidFill>
                <a:latin typeface="Courier New" panose="02070309020205020404" pitchFamily="49" charset="0"/>
              </a:rPr>
              <a:t>com.atlassian.maven.plugins</a:t>
            </a:r>
            <a:r>
              <a:rPr lang="en-US" altLang="en-US" sz="750" b="1" dirty="0">
                <a:solidFill>
                  <a:srgbClr val="008000"/>
                </a:solidFill>
                <a:latin typeface="Courier New" panose="02070309020205020404" pitchFamily="49" charset="0"/>
              </a:rPr>
              <a:t>&lt;/</a:t>
            </a:r>
            <a:r>
              <a:rPr lang="en-US" altLang="en-US" sz="750" b="1" dirty="0" err="1">
                <a:solidFill>
                  <a:srgbClr val="008000"/>
                </a:solidFill>
                <a:latin typeface="Courier New" panose="02070309020205020404" pitchFamily="49" charset="0"/>
              </a:rPr>
              <a:t>pluginGroup</a:t>
            </a:r>
            <a:r>
              <a:rPr lang="en-US" altLang="en-US" sz="750" b="1" dirty="0">
                <a:solidFill>
                  <a:srgbClr val="008000"/>
                </a:solidFill>
                <a:latin typeface="Courier New" panose="02070309020205020404" pitchFamily="49" charset="0"/>
              </a:rPr>
              <a:t>&gt;</a:t>
            </a:r>
            <a:r>
              <a:rPr lang="en-US" altLang="en-US" sz="750" dirty="0">
                <a:solidFill>
                  <a:srgbClr val="000000"/>
                </a:solidFill>
                <a:latin typeface="Courier New" panose="02070309020205020404" pitchFamily="49" charset="0"/>
              </a:rPr>
              <a:t> </a:t>
            </a:r>
          </a:p>
          <a:p>
            <a:pPr defTabSz="685800" eaLnBrk="0" fontAlgn="base" hangingPunct="0">
              <a:spcBef>
                <a:spcPct val="0"/>
              </a:spcBef>
              <a:spcAft>
                <a:spcPct val="0"/>
              </a:spcAft>
            </a:pPr>
            <a:r>
              <a:rPr lang="en-US" altLang="en-US" sz="750" dirty="0">
                <a:solidFill>
                  <a:srgbClr val="000000"/>
                </a:solidFill>
                <a:latin typeface="Courier New" panose="02070309020205020404" pitchFamily="49" charset="0"/>
              </a:rPr>
              <a:t>   </a:t>
            </a:r>
            <a:r>
              <a:rPr lang="en-US" altLang="en-US" sz="750" b="1" dirty="0">
                <a:solidFill>
                  <a:srgbClr val="008000"/>
                </a:solidFill>
                <a:latin typeface="Courier New" panose="02070309020205020404" pitchFamily="49" charset="0"/>
              </a:rPr>
              <a:t>&lt;/</a:t>
            </a:r>
            <a:r>
              <a:rPr lang="en-US" altLang="en-US" sz="750" b="1" dirty="0" err="1">
                <a:solidFill>
                  <a:srgbClr val="008000"/>
                </a:solidFill>
                <a:latin typeface="Courier New" panose="02070309020205020404" pitchFamily="49" charset="0"/>
              </a:rPr>
              <a:t>pluginGroups</a:t>
            </a:r>
            <a:r>
              <a:rPr lang="en-US" altLang="en-US" sz="750" b="1" dirty="0">
                <a:solidFill>
                  <a:srgbClr val="008000"/>
                </a:solidFill>
                <a:latin typeface="Courier New" panose="02070309020205020404" pitchFamily="49" charset="0"/>
              </a:rPr>
              <a:t>&gt;</a:t>
            </a:r>
            <a:r>
              <a:rPr lang="en-US" altLang="en-US" sz="750" dirty="0">
                <a:solidFill>
                  <a:srgbClr val="000000"/>
                </a:solidFill>
                <a:latin typeface="Courier New" panose="02070309020205020404" pitchFamily="49" charset="0"/>
              </a:rPr>
              <a:t> </a:t>
            </a:r>
          </a:p>
          <a:p>
            <a:pPr defTabSz="685800" eaLnBrk="0" fontAlgn="base" hangingPunct="0">
              <a:spcBef>
                <a:spcPct val="0"/>
              </a:spcBef>
              <a:spcAft>
                <a:spcPct val="0"/>
              </a:spcAft>
            </a:pPr>
            <a:r>
              <a:rPr lang="en-US" altLang="en-US" sz="750" b="1" dirty="0">
                <a:solidFill>
                  <a:srgbClr val="008000"/>
                </a:solidFill>
                <a:latin typeface="Courier New" panose="02070309020205020404" pitchFamily="49" charset="0"/>
              </a:rPr>
              <a:t>&lt;/settings&gt;</a:t>
            </a:r>
            <a:r>
              <a:rPr lang="en-US" altLang="en-US" sz="600" dirty="0"/>
              <a:t> </a:t>
            </a:r>
            <a:endParaRPr lang="en-US" altLang="en-US" sz="1350" dirty="0">
              <a:latin typeface="Arial" panose="020B0604020202020204" pitchFamily="34" charset="0"/>
            </a:endParaRPr>
          </a:p>
        </p:txBody>
      </p:sp>
      <p:sp>
        <p:nvSpPr>
          <p:cNvPr id="10" name="Rectangle 2"/>
          <p:cNvSpPr>
            <a:spLocks noChangeArrowheads="1"/>
          </p:cNvSpPr>
          <p:nvPr/>
        </p:nvSpPr>
        <p:spPr bwMode="auto">
          <a:xfrm>
            <a:off x="201297" y="2594401"/>
            <a:ext cx="3618412" cy="184666"/>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750" dirty="0" err="1">
                <a:solidFill>
                  <a:srgbClr val="000000"/>
                </a:solidFill>
                <a:latin typeface="Courier New" panose="02070309020205020404" pitchFamily="49" charset="0"/>
                <a:cs typeface="Courier New" panose="02070309020205020404" pitchFamily="49" charset="0"/>
              </a:rPr>
              <a:t>mvn</a:t>
            </a:r>
            <a:r>
              <a:rPr lang="en-US" altLang="en-US" sz="750" dirty="0">
                <a:solidFill>
                  <a:srgbClr val="000000"/>
                </a:solidFill>
                <a:latin typeface="Courier New" panose="02070309020205020404" pitchFamily="49" charset="0"/>
                <a:cs typeface="Courier New" panose="02070309020205020404" pitchFamily="49" charset="0"/>
              </a:rPr>
              <a:t> clean </a:t>
            </a:r>
            <a:r>
              <a:rPr lang="en-US" altLang="en-US" sz="750" dirty="0" err="1">
                <a:solidFill>
                  <a:srgbClr val="000000"/>
                </a:solidFill>
                <a:latin typeface="Courier New" panose="02070309020205020404" pitchFamily="49" charset="0"/>
                <a:cs typeface="Courier New" panose="02070309020205020404" pitchFamily="49" charset="0"/>
              </a:rPr>
              <a:t>clover:setup</a:t>
            </a:r>
            <a:r>
              <a:rPr lang="en-US" altLang="en-US" sz="750" dirty="0">
                <a:solidFill>
                  <a:srgbClr val="000000"/>
                </a:solidFill>
                <a:latin typeface="Courier New" panose="02070309020205020404" pitchFamily="49" charset="0"/>
                <a:cs typeface="Courier New" panose="02070309020205020404" pitchFamily="49" charset="0"/>
              </a:rPr>
              <a:t> test </a:t>
            </a:r>
            <a:r>
              <a:rPr lang="en-US" altLang="en-US" sz="750" dirty="0" err="1">
                <a:solidFill>
                  <a:srgbClr val="000000"/>
                </a:solidFill>
                <a:latin typeface="Courier New" panose="02070309020205020404" pitchFamily="49" charset="0"/>
                <a:cs typeface="Courier New" panose="02070309020205020404" pitchFamily="49" charset="0"/>
              </a:rPr>
              <a:t>clover:aggregate</a:t>
            </a:r>
            <a:r>
              <a:rPr lang="en-US" altLang="en-US" sz="750" dirty="0">
                <a:solidFill>
                  <a:srgbClr val="000000"/>
                </a:solidFill>
                <a:latin typeface="Courier New" panose="02070309020205020404" pitchFamily="49" charset="0"/>
                <a:cs typeface="Courier New" panose="02070309020205020404" pitchFamily="49" charset="0"/>
              </a:rPr>
              <a:t> </a:t>
            </a:r>
            <a:r>
              <a:rPr lang="en-US" altLang="en-US" sz="750" dirty="0" err="1">
                <a:solidFill>
                  <a:srgbClr val="000000"/>
                </a:solidFill>
                <a:latin typeface="Courier New" panose="02070309020205020404" pitchFamily="49" charset="0"/>
                <a:cs typeface="Courier New" panose="02070309020205020404" pitchFamily="49" charset="0"/>
              </a:rPr>
              <a:t>clover:clover</a:t>
            </a:r>
            <a:r>
              <a:rPr lang="en-US" altLang="en-US" sz="600" dirty="0"/>
              <a:t> </a:t>
            </a:r>
            <a:endParaRPr lang="en-US" altLang="en-US" sz="1350" dirty="0">
              <a:latin typeface="Arial" panose="020B0604020202020204" pitchFamily="3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6062" y="1758625"/>
            <a:ext cx="3823550" cy="2196891"/>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297" y="3036306"/>
            <a:ext cx="4636941" cy="1428950"/>
          </a:xfrm>
          <a:prstGeom prst="rect">
            <a:avLst/>
          </a:prstGeom>
        </p:spPr>
      </p:pic>
    </p:spTree>
    <p:extLst>
      <p:ext uri="{BB962C8B-B14F-4D97-AF65-F5344CB8AC3E}">
        <p14:creationId xmlns:p14="http://schemas.microsoft.com/office/powerpoint/2010/main" val="3708139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6666"/>
            <a:ext cx="9144000" cy="3724668"/>
          </a:xfrm>
          <a:prstGeom prst="rect">
            <a:avLst/>
          </a:prstGeom>
        </p:spPr>
      </p:pic>
    </p:spTree>
    <p:extLst>
      <p:ext uri="{BB962C8B-B14F-4D97-AF65-F5344CB8AC3E}">
        <p14:creationId xmlns:p14="http://schemas.microsoft.com/office/powerpoint/2010/main" val="3093213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838" y="210917"/>
            <a:ext cx="8411277" cy="461665"/>
          </a:xfrm>
          <a:prstGeom prst="rect">
            <a:avLst/>
          </a:prstGeom>
          <a:noFill/>
        </p:spPr>
        <p:txBody>
          <a:bodyPr wrap="none" rtlCol="0">
            <a:spAutoFit/>
          </a:bodyPr>
          <a:lstStyle/>
          <a:p>
            <a:r>
              <a:rPr lang="en-US" sz="2400" b="1" dirty="0"/>
              <a:t>Mutations testing</a:t>
            </a:r>
            <a:r>
              <a:rPr lang="ru-RU" sz="2400" b="1" dirty="0"/>
              <a:t> </a:t>
            </a:r>
            <a:r>
              <a:rPr lang="ru-RU" sz="2400" dirty="0"/>
              <a:t>(</a:t>
            </a:r>
            <a:r>
              <a:rPr lang="en-US" sz="2400" i="1" dirty="0"/>
              <a:t>Mutation analysis</a:t>
            </a:r>
            <a:r>
              <a:rPr lang="en-US" sz="2400" dirty="0"/>
              <a:t> or </a:t>
            </a:r>
            <a:r>
              <a:rPr lang="en-US" sz="2400" i="1" dirty="0"/>
              <a:t>Program mutation</a:t>
            </a:r>
            <a:r>
              <a:rPr lang="ru-RU" sz="2400" dirty="0"/>
              <a:t>)</a:t>
            </a:r>
            <a:endParaRPr lang="en-US" sz="2400" dirty="0"/>
          </a:p>
        </p:txBody>
      </p:sp>
      <p:sp>
        <p:nvSpPr>
          <p:cNvPr id="8" name="Rectangle 7"/>
          <p:cNvSpPr/>
          <p:nvPr/>
        </p:nvSpPr>
        <p:spPr>
          <a:xfrm>
            <a:off x="101838" y="840022"/>
            <a:ext cx="8687935" cy="1131079"/>
          </a:xfrm>
          <a:prstGeom prst="rect">
            <a:avLst/>
          </a:prstGeom>
        </p:spPr>
        <p:txBody>
          <a:bodyPr wrap="square">
            <a:spAutoFit/>
          </a:bodyPr>
          <a:lstStyle/>
          <a:p>
            <a:r>
              <a:rPr lang="en-US" sz="1350" dirty="0">
                <a:solidFill>
                  <a:srgbClr val="333333"/>
                </a:solidFill>
                <a:latin typeface="Open Sans"/>
              </a:rPr>
              <a:t>Mutation testing is a method of software testing in which program or source code is deliberately manipulated, followed by suite of testing against the mutated code. The mutations introduced to source code are designed to imitate common programming errors. A good unit test suite typically detects the program mutations and fails automatically. </a:t>
            </a:r>
            <a:r>
              <a:rPr lang="en-US" sz="1350" dirty="0"/>
              <a:t/>
            </a:r>
            <a:br>
              <a:rPr lang="en-US" sz="1350" dirty="0"/>
            </a:br>
            <a:endParaRPr lang="en-US" sz="135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477" y="2071538"/>
            <a:ext cx="4781415" cy="3586062"/>
          </a:xfrm>
          <a:prstGeom prst="rect">
            <a:avLst/>
          </a:prstGeom>
        </p:spPr>
      </p:pic>
    </p:spTree>
    <p:extLst>
      <p:ext uri="{BB962C8B-B14F-4D97-AF65-F5344CB8AC3E}">
        <p14:creationId xmlns:p14="http://schemas.microsoft.com/office/powerpoint/2010/main" val="3947620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01" y="601118"/>
            <a:ext cx="8346729" cy="4901297"/>
          </a:xfrm>
          <a:prstGeom prst="rect">
            <a:avLst/>
          </a:prstGeom>
        </p:spPr>
      </p:pic>
    </p:spTree>
    <p:extLst>
      <p:ext uri="{BB962C8B-B14F-4D97-AF65-F5344CB8AC3E}">
        <p14:creationId xmlns:p14="http://schemas.microsoft.com/office/powerpoint/2010/main" val="3328485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1641" y="201010"/>
            <a:ext cx="1071563" cy="1085850"/>
          </a:xfrm>
          <a:prstGeom prst="rect">
            <a:avLst/>
          </a:prstGeom>
        </p:spPr>
      </p:pic>
      <p:sp>
        <p:nvSpPr>
          <p:cNvPr id="5" name="TextBox 4"/>
          <p:cNvSpPr txBox="1"/>
          <p:nvPr/>
        </p:nvSpPr>
        <p:spPr>
          <a:xfrm>
            <a:off x="7331676" y="6150955"/>
            <a:ext cx="1740862" cy="300082"/>
          </a:xfrm>
          <a:prstGeom prst="rect">
            <a:avLst/>
          </a:prstGeom>
          <a:noFill/>
        </p:spPr>
        <p:txBody>
          <a:bodyPr wrap="square" rtlCol="0">
            <a:spAutoFit/>
          </a:bodyPr>
          <a:lstStyle/>
          <a:p>
            <a:r>
              <a:rPr lang="en-US" sz="1350" dirty="0">
                <a:hlinkClick r:id="rId3"/>
              </a:rPr>
              <a:t>http://pitest.org</a:t>
            </a:r>
            <a:endParaRPr lang="ru-RU" sz="1350" dirty="0"/>
          </a:p>
        </p:txBody>
      </p:sp>
      <p:sp>
        <p:nvSpPr>
          <p:cNvPr id="8" name="Rectangle 3"/>
          <p:cNvSpPr>
            <a:spLocks noChangeArrowheads="1"/>
          </p:cNvSpPr>
          <p:nvPr/>
        </p:nvSpPr>
        <p:spPr bwMode="auto">
          <a:xfrm>
            <a:off x="189410" y="854633"/>
            <a:ext cx="4911635" cy="18697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a:solidFill>
                  <a:srgbClr val="000080"/>
                </a:solidFill>
                <a:latin typeface="Courier New" panose="02070309020205020404" pitchFamily="49" charset="0"/>
                <a:cs typeface="Courier New" panose="02070309020205020404" pitchFamily="49" charset="0"/>
              </a:rPr>
              <a:t>plugin</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groupId</a:t>
            </a:r>
            <a:r>
              <a:rPr lang="en-US" altLang="en-US" sz="900" dirty="0">
                <a:solidFill>
                  <a:srgbClr val="000000"/>
                </a:solidFill>
                <a:latin typeface="Courier New" panose="02070309020205020404" pitchFamily="49" charset="0"/>
                <a:cs typeface="Courier New" panose="02070309020205020404" pitchFamily="49" charset="0"/>
              </a:rPr>
              <a:t>&gt;</a:t>
            </a:r>
            <a:r>
              <a:rPr lang="en-US" altLang="en-US" sz="900" dirty="0" err="1">
                <a:solidFill>
                  <a:srgbClr val="000000"/>
                </a:solidFill>
                <a:latin typeface="Courier New" panose="02070309020205020404" pitchFamily="49" charset="0"/>
                <a:cs typeface="Courier New" panose="02070309020205020404" pitchFamily="49" charset="0"/>
              </a:rPr>
              <a:t>org.pitest</a:t>
            </a: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err="1">
                <a:solidFill>
                  <a:srgbClr val="000080"/>
                </a:solidFill>
                <a:latin typeface="Courier New" panose="02070309020205020404" pitchFamily="49" charset="0"/>
                <a:cs typeface="Courier New" panose="02070309020205020404" pitchFamily="49" charset="0"/>
              </a:rPr>
              <a:t>groupId</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artifactId</a:t>
            </a:r>
            <a:r>
              <a:rPr lang="en-US" altLang="en-US" sz="900" dirty="0">
                <a:solidFill>
                  <a:srgbClr val="000000"/>
                </a:solidFill>
                <a:latin typeface="Courier New" panose="02070309020205020404" pitchFamily="49" charset="0"/>
                <a:cs typeface="Courier New" panose="02070309020205020404" pitchFamily="49" charset="0"/>
              </a:rPr>
              <a:t>&gt;</a:t>
            </a:r>
            <a:r>
              <a:rPr lang="en-US" altLang="en-US" sz="900" dirty="0" err="1">
                <a:solidFill>
                  <a:srgbClr val="000000"/>
                </a:solidFill>
                <a:latin typeface="Courier New" panose="02070309020205020404" pitchFamily="49" charset="0"/>
                <a:cs typeface="Courier New" panose="02070309020205020404" pitchFamily="49" charset="0"/>
              </a:rPr>
              <a:t>pitest</a:t>
            </a:r>
            <a:r>
              <a:rPr lang="en-US" altLang="en-US" sz="900" dirty="0">
                <a:solidFill>
                  <a:srgbClr val="000000"/>
                </a:solidFill>
                <a:latin typeface="Courier New" panose="02070309020205020404" pitchFamily="49" charset="0"/>
                <a:cs typeface="Courier New" panose="02070309020205020404" pitchFamily="49" charset="0"/>
              </a:rPr>
              <a:t>-maven&lt;/</a:t>
            </a:r>
            <a:r>
              <a:rPr lang="en-US" altLang="en-US" sz="900" b="1" dirty="0" err="1">
                <a:solidFill>
                  <a:srgbClr val="000080"/>
                </a:solidFill>
                <a:latin typeface="Courier New" panose="02070309020205020404" pitchFamily="49" charset="0"/>
                <a:cs typeface="Courier New" panose="02070309020205020404" pitchFamily="49" charset="0"/>
              </a:rPr>
              <a:t>artifactId</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version</a:t>
            </a:r>
            <a:r>
              <a:rPr lang="en-US" altLang="en-US" sz="900" dirty="0">
                <a:solidFill>
                  <a:srgbClr val="000000"/>
                </a:solidFill>
                <a:latin typeface="Courier New" panose="02070309020205020404" pitchFamily="49" charset="0"/>
                <a:cs typeface="Courier New" panose="02070309020205020404" pitchFamily="49" charset="0"/>
              </a:rPr>
              <a:t>&gt;</a:t>
            </a:r>
            <a:r>
              <a:rPr lang="ru-RU" altLang="en-US" sz="900" dirty="0">
                <a:solidFill>
                  <a:srgbClr val="000000"/>
                </a:solidFill>
                <a:latin typeface="Courier New" panose="02070309020205020404" pitchFamily="49" charset="0"/>
                <a:cs typeface="Courier New" panose="02070309020205020404" pitchFamily="49" charset="0"/>
              </a:rPr>
              <a:t>1.1.9</a:t>
            </a: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a:solidFill>
                  <a:srgbClr val="000080"/>
                </a:solidFill>
                <a:latin typeface="Courier New" panose="02070309020205020404" pitchFamily="49" charset="0"/>
                <a:cs typeface="Courier New" panose="02070309020205020404" pitchFamily="49" charset="0"/>
              </a:rPr>
              <a:t>version</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configuration</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targetClasses</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param</a:t>
            </a:r>
            <a:r>
              <a:rPr lang="en-US" altLang="en-US" sz="900" dirty="0">
                <a:solidFill>
                  <a:srgbClr val="000000"/>
                </a:solidFill>
                <a:latin typeface="Courier New" panose="02070309020205020404" pitchFamily="49" charset="0"/>
                <a:cs typeface="Courier New" panose="02070309020205020404" pitchFamily="49" charset="0"/>
              </a:rPr>
              <a:t>&gt;</a:t>
            </a:r>
            <a:r>
              <a:rPr lang="en-US" altLang="en-US" sz="900" dirty="0" err="1">
                <a:solidFill>
                  <a:srgbClr val="000000"/>
                </a:solidFill>
                <a:latin typeface="Courier New" panose="02070309020205020404" pitchFamily="49" charset="0"/>
                <a:cs typeface="Courier New" panose="02070309020205020404" pitchFamily="49" charset="0"/>
              </a:rPr>
              <a:t>com.your.package.root.want.to.mutate</a:t>
            </a: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err="1">
                <a:solidFill>
                  <a:srgbClr val="000080"/>
                </a:solidFill>
                <a:latin typeface="Courier New" panose="02070309020205020404" pitchFamily="49" charset="0"/>
                <a:cs typeface="Courier New" panose="02070309020205020404" pitchFamily="49" charset="0"/>
              </a:rPr>
              <a:t>param</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targetClasses</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targetTests</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param</a:t>
            </a:r>
            <a:r>
              <a:rPr lang="en-US" altLang="en-US" sz="900" dirty="0">
                <a:solidFill>
                  <a:srgbClr val="000000"/>
                </a:solidFill>
                <a:latin typeface="Courier New" panose="02070309020205020404" pitchFamily="49" charset="0"/>
                <a:cs typeface="Courier New" panose="02070309020205020404" pitchFamily="49" charset="0"/>
              </a:rPr>
              <a:t>&gt;</a:t>
            </a:r>
            <a:r>
              <a:rPr lang="en-US" altLang="en-US" sz="900" dirty="0" err="1">
                <a:solidFill>
                  <a:srgbClr val="000000"/>
                </a:solidFill>
                <a:latin typeface="Courier New" panose="02070309020205020404" pitchFamily="49" charset="0"/>
                <a:cs typeface="Courier New" panose="02070309020205020404" pitchFamily="49" charset="0"/>
              </a:rPr>
              <a:t>com.your.package.root</a:t>
            </a: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err="1">
                <a:solidFill>
                  <a:srgbClr val="000080"/>
                </a:solidFill>
                <a:latin typeface="Courier New" panose="02070309020205020404" pitchFamily="49" charset="0"/>
                <a:cs typeface="Courier New" panose="02070309020205020404" pitchFamily="49" charset="0"/>
              </a:rPr>
              <a:t>param</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targetTests</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a:solidFill>
                  <a:srgbClr val="000080"/>
                </a:solidFill>
                <a:latin typeface="Courier New" panose="02070309020205020404" pitchFamily="49" charset="0"/>
                <a:cs typeface="Courier New" panose="02070309020205020404" pitchFamily="49" charset="0"/>
              </a:rPr>
              <a:t>configuration</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a:solidFill>
                  <a:srgbClr val="000080"/>
                </a:solidFill>
                <a:latin typeface="Courier New" panose="02070309020205020404" pitchFamily="49" charset="0"/>
                <a:cs typeface="Courier New" panose="02070309020205020404" pitchFamily="49" charset="0"/>
              </a:rPr>
              <a:t>plugin</a:t>
            </a:r>
            <a:r>
              <a:rPr lang="en-US" altLang="en-US" sz="900" dirty="0">
                <a:solidFill>
                  <a:srgbClr val="000000"/>
                </a:solidFill>
                <a:latin typeface="Courier New" panose="02070309020205020404" pitchFamily="49" charset="0"/>
                <a:cs typeface="Courier New" panose="02070309020205020404" pitchFamily="49" charset="0"/>
              </a:rPr>
              <a:t>&gt;</a:t>
            </a:r>
            <a:endParaRPr lang="en-US" altLang="en-US" sz="1600" dirty="0">
              <a:latin typeface="Arial" panose="020B0604020202020204" pitchFamily="34" charset="0"/>
            </a:endParaRPr>
          </a:p>
        </p:txBody>
      </p:sp>
      <p:sp>
        <p:nvSpPr>
          <p:cNvPr id="9" name="Rectangle 4"/>
          <p:cNvSpPr>
            <a:spLocks noChangeArrowheads="1"/>
          </p:cNvSpPr>
          <p:nvPr/>
        </p:nvSpPr>
        <p:spPr bwMode="auto">
          <a:xfrm>
            <a:off x="280852" y="3193923"/>
            <a:ext cx="2991395" cy="2211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defTabSz="685800" eaLnBrk="0" fontAlgn="base" hangingPunct="0">
              <a:spcBef>
                <a:spcPct val="0"/>
              </a:spcBef>
              <a:spcAft>
                <a:spcPct val="0"/>
              </a:spcAft>
            </a:pPr>
            <a:r>
              <a:rPr lang="en-US" altLang="en-US" sz="1125" dirty="0" err="1">
                <a:solidFill>
                  <a:srgbClr val="333333"/>
                </a:solidFill>
                <a:latin typeface="Menlo"/>
              </a:rPr>
              <a:t>mvn</a:t>
            </a:r>
            <a:r>
              <a:rPr lang="en-US" altLang="en-US" sz="1125" dirty="0">
                <a:solidFill>
                  <a:srgbClr val="333333"/>
                </a:solidFill>
                <a:latin typeface="Menlo"/>
              </a:rPr>
              <a:t> </a:t>
            </a:r>
            <a:r>
              <a:rPr lang="en-US" altLang="en-US" sz="1125" dirty="0" err="1">
                <a:solidFill>
                  <a:srgbClr val="333333"/>
                </a:solidFill>
                <a:latin typeface="Menlo"/>
              </a:rPr>
              <a:t>org.pitest:pitest-maven:mutationCoverage</a:t>
            </a:r>
            <a:r>
              <a:rPr lang="en-US" altLang="en-US" sz="600" dirty="0"/>
              <a:t> </a:t>
            </a:r>
            <a:endParaRPr lang="en-US" altLang="en-US" sz="1350" dirty="0">
              <a:latin typeface="Arial" panose="020B0604020202020204" pitchFamily="34" charset="0"/>
            </a:endParaRPr>
          </a:p>
        </p:txBody>
      </p:sp>
      <p:sp>
        <p:nvSpPr>
          <p:cNvPr id="12" name="Rectangle 7"/>
          <p:cNvSpPr>
            <a:spLocks noChangeArrowheads="1"/>
          </p:cNvSpPr>
          <p:nvPr/>
        </p:nvSpPr>
        <p:spPr bwMode="auto">
          <a:xfrm>
            <a:off x="280851" y="4030990"/>
            <a:ext cx="5469160" cy="15927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err="1">
                <a:solidFill>
                  <a:srgbClr val="000080"/>
                </a:solidFill>
                <a:latin typeface="Courier New" panose="02070309020205020404" pitchFamily="49" charset="0"/>
                <a:cs typeface="Courier New" panose="02070309020205020404" pitchFamily="49" charset="0"/>
              </a:rPr>
              <a:t>mutators</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smtClean="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a:solidFill>
                  <a:srgbClr val="000000"/>
                </a:solidFill>
                <a:latin typeface="Courier New" panose="02070309020205020404" pitchFamily="49" charset="0"/>
                <a:cs typeface="Courier New" panose="02070309020205020404" pitchFamily="49" charset="0"/>
              </a:rPr>
              <a:t>&gt;CONDITIONALS_BOUNDARY&lt;/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 //</a:t>
            </a:r>
            <a:r>
              <a:rPr lang="en-US" sz="900" dirty="0"/>
              <a:t> &lt;, &lt;=, &gt;, &gt;=</a:t>
            </a: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smtClean="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a:solidFill>
                  <a:srgbClr val="000000"/>
                </a:solidFill>
                <a:latin typeface="Courier New" panose="02070309020205020404" pitchFamily="49" charset="0"/>
                <a:cs typeface="Courier New" panose="02070309020205020404" pitchFamily="49" charset="0"/>
              </a:rPr>
              <a:t>&gt;NEGATE_CONDITIONALS&lt;/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 //!=</a:t>
            </a: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a:solidFill>
                  <a:srgbClr val="000000"/>
                </a:solidFill>
                <a:latin typeface="Courier New" panose="02070309020205020404" pitchFamily="49" charset="0"/>
                <a:cs typeface="Courier New" panose="02070309020205020404" pitchFamily="49" charset="0"/>
              </a:rPr>
              <a:t>&gt;MATH&lt;/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 //-+</a:t>
            </a: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a:solidFill>
                  <a:srgbClr val="000000"/>
                </a:solidFill>
                <a:latin typeface="Courier New" panose="02070309020205020404" pitchFamily="49" charset="0"/>
                <a:cs typeface="Courier New" panose="02070309020205020404" pitchFamily="49" charset="0"/>
              </a:rPr>
              <a:t>&gt;INCREMENTS&lt;/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 </a:t>
            </a: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a:solidFill>
                  <a:srgbClr val="000000"/>
                </a:solidFill>
                <a:latin typeface="Courier New" panose="02070309020205020404" pitchFamily="49" charset="0"/>
                <a:cs typeface="Courier New" panose="02070309020205020404" pitchFamily="49" charset="0"/>
              </a:rPr>
              <a:t>&gt;INVERT_NEGS&lt;/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 //-</a:t>
            </a:r>
          </a:p>
          <a:p>
            <a:pPr defTabSz="685800" eaLnBrk="0" fontAlgn="base" hangingPunct="0">
              <a:spcBef>
                <a:spcPct val="0"/>
              </a:spcBef>
              <a:spcAft>
                <a:spcPct val="0"/>
              </a:spcAft>
            </a:pP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dirty="0" smtClean="0">
                <a:solidFill>
                  <a:srgbClr val="000000"/>
                </a:solidFill>
                <a:latin typeface="Courier New" panose="02070309020205020404" pitchFamily="49" charset="0"/>
                <a:cs typeface="Courier New" panose="02070309020205020404" pitchFamily="49" charset="0"/>
              </a:rPr>
              <a:t>   &lt;</a:t>
            </a:r>
            <a:r>
              <a:rPr lang="en-US" altLang="en-US" sz="900" b="1" dirty="0" err="1" smtClean="0">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&gt;INLINE_CONSTS&lt;/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 </a:t>
            </a: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a:solidFill>
                  <a:srgbClr val="000000"/>
                </a:solidFill>
                <a:latin typeface="Courier New" panose="02070309020205020404" pitchFamily="49" charset="0"/>
                <a:cs typeface="Courier New" panose="02070309020205020404" pitchFamily="49" charset="0"/>
              </a:rPr>
              <a:t>&gt;RETURN_VALS&lt;/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a:t>
            </a:r>
          </a:p>
          <a:p>
            <a:pPr defTabSz="685800" eaLnBrk="0" fontAlgn="base" hangingPunct="0">
              <a:spcBef>
                <a:spcPct val="0"/>
              </a:spcBef>
              <a:spcAft>
                <a:spcPct val="0"/>
              </a:spcAft>
            </a:pPr>
            <a:r>
              <a:rPr lang="en-US" altLang="en-US" sz="900" dirty="0" smtClean="0">
                <a:solidFill>
                  <a:srgbClr val="000000"/>
                </a:solidFill>
                <a:latin typeface="Courier New" panose="02070309020205020404" pitchFamily="49" charset="0"/>
                <a:cs typeface="Courier New" panose="02070309020205020404" pitchFamily="49" charset="0"/>
              </a:rPr>
              <a:t>    &lt;</a:t>
            </a:r>
            <a:r>
              <a:rPr lang="en-US" altLang="en-US" sz="900" b="1" dirty="0" err="1" smtClean="0">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&gt;CONSTRUCTOR_CALLS&lt;/</a:t>
            </a:r>
            <a:r>
              <a:rPr lang="en-US" altLang="en-US" sz="900" b="1" dirty="0" err="1">
                <a:solidFill>
                  <a:srgbClr val="000080"/>
                </a:solidFill>
                <a:latin typeface="Courier New" panose="02070309020205020404" pitchFamily="49" charset="0"/>
                <a:cs typeface="Courier New" panose="02070309020205020404" pitchFamily="49" charset="0"/>
              </a:rPr>
              <a:t>mutator</a:t>
            </a:r>
            <a:r>
              <a:rPr lang="en-US" altLang="en-US" sz="900" dirty="0">
                <a:solidFill>
                  <a:srgbClr val="000000"/>
                </a:solidFill>
                <a:latin typeface="Courier New" panose="02070309020205020404" pitchFamily="49" charset="0"/>
                <a:cs typeface="Courier New" panose="02070309020205020404" pitchFamily="49" charset="0"/>
              </a:rPr>
              <a:t>&gt;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smtClean="0">
                <a:solidFill>
                  <a:srgbClr val="000000"/>
                </a:solidFill>
                <a:latin typeface="Courier New" panose="02070309020205020404" pitchFamily="49" charset="0"/>
                <a:cs typeface="Courier New" panose="02070309020205020404" pitchFamily="49" charset="0"/>
              </a:rPr>
              <a:t>    &lt;</a:t>
            </a:r>
            <a:r>
              <a:rPr lang="en-US" altLang="en-US" sz="900" b="1" dirty="0" err="1" smtClean="0">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&gt;VOID_METHOD_CALLS&lt;/</a:t>
            </a:r>
            <a:r>
              <a:rPr lang="en-US" altLang="en-US" sz="900" b="1" dirty="0" err="1" smtClean="0">
                <a:solidFill>
                  <a:srgbClr val="000080"/>
                </a:solidFill>
                <a:latin typeface="Courier New" panose="02070309020205020404" pitchFamily="49" charset="0"/>
                <a:cs typeface="Courier New" panose="02070309020205020404" pitchFamily="49" charset="0"/>
              </a:rPr>
              <a:t>mutator</a:t>
            </a:r>
            <a:r>
              <a:rPr lang="en-US" altLang="en-US" sz="900" dirty="0" smtClean="0">
                <a:solidFill>
                  <a:srgbClr val="000000"/>
                </a:solidFill>
                <a:latin typeface="Courier New" panose="02070309020205020404" pitchFamily="49" charset="0"/>
                <a:cs typeface="Courier New" panose="02070309020205020404" pitchFamily="49" charset="0"/>
              </a:rPr>
              <a:t>&gt;</a:t>
            </a: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&lt;/</a:t>
            </a:r>
            <a:r>
              <a:rPr lang="en-US" altLang="en-US" sz="900" b="1" dirty="0" err="1">
                <a:solidFill>
                  <a:srgbClr val="000080"/>
                </a:solidFill>
                <a:latin typeface="Courier New" panose="02070309020205020404" pitchFamily="49" charset="0"/>
                <a:cs typeface="Courier New" panose="02070309020205020404" pitchFamily="49" charset="0"/>
              </a:rPr>
              <a:t>mutators</a:t>
            </a:r>
            <a:r>
              <a:rPr lang="en-US" altLang="en-US" sz="900" dirty="0" smtClean="0">
                <a:solidFill>
                  <a:srgbClr val="000000"/>
                </a:solidFill>
                <a:latin typeface="Courier New" panose="02070309020205020404" pitchFamily="49" charset="0"/>
                <a:cs typeface="Courier New" panose="02070309020205020404" pitchFamily="49" charset="0"/>
              </a:rPr>
              <a:t>&gt;</a:t>
            </a:r>
            <a:endParaRPr lang="en-US" altLang="en-US" sz="1600" dirty="0">
              <a:latin typeface="Arial" panose="020B0604020202020204" pitchFamily="34" charset="0"/>
            </a:endParaRPr>
          </a:p>
        </p:txBody>
      </p:sp>
      <p:sp>
        <p:nvSpPr>
          <p:cNvPr id="14" name="Rectangle 4"/>
          <p:cNvSpPr>
            <a:spLocks noChangeArrowheads="1"/>
          </p:cNvSpPr>
          <p:nvPr/>
        </p:nvSpPr>
        <p:spPr bwMode="auto">
          <a:xfrm>
            <a:off x="280851" y="3483970"/>
            <a:ext cx="4820194" cy="2211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7610" numCol="1" anchor="ctr" anchorCtr="0" compatLnSpc="1">
            <a:prstTxWarp prst="textNoShape">
              <a:avLst/>
            </a:prstTxWarp>
            <a:spAutoFit/>
          </a:bodyPr>
          <a:lstStyle/>
          <a:p>
            <a:pPr defTabSz="685800" eaLnBrk="0" fontAlgn="base" hangingPunct="0">
              <a:spcBef>
                <a:spcPct val="0"/>
              </a:spcBef>
              <a:spcAft>
                <a:spcPct val="0"/>
              </a:spcAft>
            </a:pPr>
            <a:r>
              <a:rPr lang="en-US" altLang="en-US" sz="1125" dirty="0" err="1">
                <a:solidFill>
                  <a:srgbClr val="333333"/>
                </a:solidFill>
                <a:latin typeface="Menlo"/>
              </a:rPr>
              <a:t>mvn</a:t>
            </a:r>
            <a:r>
              <a:rPr lang="en-US" altLang="en-US" sz="1125" dirty="0">
                <a:solidFill>
                  <a:srgbClr val="333333"/>
                </a:solidFill>
                <a:latin typeface="Menlo"/>
              </a:rPr>
              <a:t> </a:t>
            </a:r>
            <a:r>
              <a:rPr lang="en-US" altLang="en-US" sz="1125" dirty="0" err="1">
                <a:solidFill>
                  <a:srgbClr val="333333"/>
                </a:solidFill>
                <a:latin typeface="Menlo"/>
              </a:rPr>
              <a:t>org.pitest:pitest-maven:mutationCoverage</a:t>
            </a:r>
            <a:r>
              <a:rPr lang="ru-RU" altLang="en-US" sz="1125" dirty="0">
                <a:solidFill>
                  <a:srgbClr val="333333"/>
                </a:solidFill>
                <a:latin typeface="Menlo"/>
              </a:rPr>
              <a:t> </a:t>
            </a:r>
            <a:r>
              <a:rPr lang="en-US" altLang="en-US" sz="1125" dirty="0">
                <a:solidFill>
                  <a:srgbClr val="333333"/>
                </a:solidFill>
                <a:latin typeface="Menlo"/>
              </a:rPr>
              <a:t>–</a:t>
            </a:r>
            <a:r>
              <a:rPr lang="en-US" altLang="en-US" sz="1125" dirty="0" err="1">
                <a:solidFill>
                  <a:srgbClr val="333333"/>
                </a:solidFill>
                <a:latin typeface="Menlo"/>
              </a:rPr>
              <a:t>Dpit.threads</a:t>
            </a:r>
            <a:r>
              <a:rPr lang="en-US" altLang="en-US" sz="1125" dirty="0">
                <a:solidFill>
                  <a:srgbClr val="333333"/>
                </a:solidFill>
                <a:latin typeface="Menlo"/>
              </a:rPr>
              <a:t>=3</a:t>
            </a:r>
            <a:r>
              <a:rPr lang="en-US" altLang="en-US" sz="600" dirty="0"/>
              <a:t> </a:t>
            </a:r>
            <a:endParaRPr lang="en-US" altLang="en-US" sz="1350" dirty="0">
              <a:latin typeface="Arial" panose="020B0604020202020204" pitchFamily="34" charset="0"/>
            </a:endParaRPr>
          </a:p>
        </p:txBody>
      </p:sp>
      <p:sp>
        <p:nvSpPr>
          <p:cNvPr id="15" name="TextBox 14"/>
          <p:cNvSpPr txBox="1"/>
          <p:nvPr/>
        </p:nvSpPr>
        <p:spPr>
          <a:xfrm>
            <a:off x="103326" y="201010"/>
            <a:ext cx="1741950" cy="584775"/>
          </a:xfrm>
          <a:prstGeom prst="rect">
            <a:avLst/>
          </a:prstGeom>
          <a:noFill/>
        </p:spPr>
        <p:txBody>
          <a:bodyPr wrap="square" rtlCol="0">
            <a:spAutoFit/>
          </a:bodyPr>
          <a:lstStyle/>
          <a:p>
            <a:r>
              <a:rPr lang="en-US" sz="3200" dirty="0" err="1"/>
              <a:t>Pitest</a:t>
            </a:r>
            <a:endParaRPr lang="en-US" sz="3200" dirty="0"/>
          </a:p>
        </p:txBody>
      </p:sp>
    </p:spTree>
    <p:extLst>
      <p:ext uri="{BB962C8B-B14F-4D97-AF65-F5344CB8AC3E}">
        <p14:creationId xmlns:p14="http://schemas.microsoft.com/office/powerpoint/2010/main" val="139603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279" y="647350"/>
            <a:ext cx="5712769" cy="5036757"/>
          </a:xfrm>
          <a:prstGeom prst="rect">
            <a:avLst/>
          </a:prstGeom>
        </p:spPr>
      </p:pic>
    </p:spTree>
    <p:extLst>
      <p:ext uri="{BB962C8B-B14F-4D97-AF65-F5344CB8AC3E}">
        <p14:creationId xmlns:p14="http://schemas.microsoft.com/office/powerpoint/2010/main" val="2464847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281" y="179793"/>
            <a:ext cx="1347530" cy="584775"/>
          </a:xfrm>
          <a:prstGeom prst="rect">
            <a:avLst/>
          </a:prstGeom>
          <a:noFill/>
        </p:spPr>
        <p:txBody>
          <a:bodyPr wrap="square" rtlCol="0">
            <a:spAutoFit/>
          </a:bodyPr>
          <a:lstStyle/>
          <a:p>
            <a:r>
              <a:rPr lang="en-US" sz="3200" dirty="0"/>
              <a:t>BDD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58" y="2228430"/>
            <a:ext cx="2523817" cy="2523817"/>
          </a:xfrm>
          <a:prstGeom prst="rect">
            <a:avLst/>
          </a:prstGeom>
        </p:spPr>
      </p:pic>
      <p:sp>
        <p:nvSpPr>
          <p:cNvPr id="2" name="TextBox 1"/>
          <p:cNvSpPr txBox="1"/>
          <p:nvPr/>
        </p:nvSpPr>
        <p:spPr>
          <a:xfrm>
            <a:off x="135281" y="764568"/>
            <a:ext cx="8769821" cy="1169551"/>
          </a:xfrm>
          <a:prstGeom prst="rect">
            <a:avLst/>
          </a:prstGeom>
          <a:noFill/>
        </p:spPr>
        <p:txBody>
          <a:bodyPr wrap="square" rtlCol="0">
            <a:spAutoFit/>
          </a:bodyPr>
          <a:lstStyle/>
          <a:p>
            <a:r>
              <a:rPr lang="en-US" sz="1400" b="1" dirty="0"/>
              <a:t>Behavior-driven development (BDD) </a:t>
            </a:r>
            <a:r>
              <a:rPr lang="en-US" sz="1400" dirty="0"/>
              <a:t>is an agile software development method which is based on agile values and principles. BDD, established by Dan North in 2006, was a response to the pitfalls of test-driven development (TDD) with the aim of delivering software that matters. So, behavior-driven development is implementing an application – or parts of it – by describing its behavior from the perspective of its stakeholders.</a:t>
            </a:r>
          </a:p>
        </p:txBody>
      </p:sp>
      <p:sp>
        <p:nvSpPr>
          <p:cNvPr id="3" name="Rectangle 2"/>
          <p:cNvSpPr/>
          <p:nvPr/>
        </p:nvSpPr>
        <p:spPr>
          <a:xfrm>
            <a:off x="5817886" y="6086929"/>
            <a:ext cx="3198311" cy="300082"/>
          </a:xfrm>
          <a:prstGeom prst="rect">
            <a:avLst/>
          </a:prstGeom>
        </p:spPr>
        <p:txBody>
          <a:bodyPr wrap="none">
            <a:spAutoFit/>
          </a:bodyPr>
          <a:lstStyle/>
          <a:p>
            <a:r>
              <a:rPr lang="en-US" sz="1350" dirty="0">
                <a:hlinkClick r:id="rId3"/>
              </a:rPr>
              <a:t>http://dannorth.net/introducing-bdd/</a:t>
            </a:r>
            <a:endParaRPr lang="en-US" sz="1350" dirty="0"/>
          </a:p>
        </p:txBody>
      </p:sp>
    </p:spTree>
    <p:extLst>
      <p:ext uri="{BB962C8B-B14F-4D97-AF65-F5344CB8AC3E}">
        <p14:creationId xmlns:p14="http://schemas.microsoft.com/office/powerpoint/2010/main" val="3262710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4560" b="4746"/>
          <a:stretch/>
        </p:blipFill>
        <p:spPr>
          <a:xfrm>
            <a:off x="792543" y="1126672"/>
            <a:ext cx="7830176" cy="3951514"/>
          </a:xfrm>
          <a:prstGeom prst="rect">
            <a:avLst/>
          </a:prstGeom>
        </p:spPr>
      </p:pic>
    </p:spTree>
    <p:extLst>
      <p:ext uri="{BB962C8B-B14F-4D97-AF65-F5344CB8AC3E}">
        <p14:creationId xmlns:p14="http://schemas.microsoft.com/office/powerpoint/2010/main" val="14121095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7755" y="252404"/>
            <a:ext cx="2920992" cy="584775"/>
          </a:xfrm>
          <a:prstGeom prst="rect">
            <a:avLst/>
          </a:prstGeom>
          <a:noFill/>
        </p:spPr>
        <p:txBody>
          <a:bodyPr wrap="none" rtlCol="0">
            <a:spAutoFit/>
          </a:bodyPr>
          <a:lstStyle/>
          <a:p>
            <a:r>
              <a:rPr lang="en-US" sz="3200" dirty="0"/>
              <a:t>Gherkin syntax</a:t>
            </a:r>
          </a:p>
        </p:txBody>
      </p:sp>
      <p:sp>
        <p:nvSpPr>
          <p:cNvPr id="8" name="Rectangle 7"/>
          <p:cNvSpPr/>
          <p:nvPr/>
        </p:nvSpPr>
        <p:spPr>
          <a:xfrm>
            <a:off x="227396" y="1031343"/>
            <a:ext cx="4572000" cy="1546577"/>
          </a:xfrm>
          <a:prstGeom prst="rect">
            <a:avLst/>
          </a:prstGeom>
        </p:spPr>
        <p:txBody>
          <a:bodyPr>
            <a:spAutoFit/>
          </a:bodyPr>
          <a:lstStyle/>
          <a:p>
            <a:r>
              <a:rPr lang="en-US" sz="1350" dirty="0">
                <a:solidFill>
                  <a:srgbClr val="0070C0"/>
                </a:solidFill>
              </a:rPr>
              <a:t>Feature: </a:t>
            </a:r>
            <a:r>
              <a:rPr lang="en-US" sz="1350" dirty="0"/>
              <a:t>Refund item</a:t>
            </a:r>
          </a:p>
          <a:p>
            <a:endParaRPr lang="en-US" sz="1350" dirty="0"/>
          </a:p>
          <a:p>
            <a:r>
              <a:rPr lang="en-US" sz="1350" dirty="0"/>
              <a:t>  </a:t>
            </a:r>
            <a:r>
              <a:rPr lang="en-US" sz="1350" dirty="0">
                <a:solidFill>
                  <a:srgbClr val="0070C0"/>
                </a:solidFill>
              </a:rPr>
              <a:t>Scenario: </a:t>
            </a:r>
            <a:r>
              <a:rPr lang="en-US" sz="1350" dirty="0"/>
              <a:t>Jeff returns a faulty microwave</a:t>
            </a:r>
          </a:p>
          <a:p>
            <a:r>
              <a:rPr lang="en-US" sz="1350" dirty="0"/>
              <a:t>    </a:t>
            </a:r>
            <a:r>
              <a:rPr lang="en-US" sz="1350" dirty="0">
                <a:solidFill>
                  <a:srgbClr val="0070C0"/>
                </a:solidFill>
              </a:rPr>
              <a:t>Given</a:t>
            </a:r>
            <a:r>
              <a:rPr lang="en-US" sz="1350" dirty="0"/>
              <a:t> Jeff has bought a microwave for $100</a:t>
            </a:r>
          </a:p>
          <a:p>
            <a:r>
              <a:rPr lang="en-US" sz="1350" dirty="0"/>
              <a:t>    </a:t>
            </a:r>
            <a:r>
              <a:rPr lang="en-US" sz="1350" dirty="0">
                <a:solidFill>
                  <a:srgbClr val="0070C0"/>
                </a:solidFill>
              </a:rPr>
              <a:t>And</a:t>
            </a:r>
            <a:r>
              <a:rPr lang="en-US" sz="1350" dirty="0"/>
              <a:t> he has a receipt</a:t>
            </a:r>
          </a:p>
          <a:p>
            <a:r>
              <a:rPr lang="en-US" sz="1350" dirty="0"/>
              <a:t>    </a:t>
            </a:r>
            <a:r>
              <a:rPr lang="en-US" sz="1350" dirty="0">
                <a:solidFill>
                  <a:srgbClr val="0070C0"/>
                </a:solidFill>
              </a:rPr>
              <a:t>When</a:t>
            </a:r>
            <a:r>
              <a:rPr lang="en-US" sz="1350" dirty="0"/>
              <a:t> he returns the microwave</a:t>
            </a:r>
          </a:p>
          <a:p>
            <a:r>
              <a:rPr lang="en-US" sz="1350" dirty="0"/>
              <a:t>    </a:t>
            </a:r>
            <a:r>
              <a:rPr lang="en-US" sz="1350" dirty="0">
                <a:solidFill>
                  <a:srgbClr val="0070C0"/>
                </a:solidFill>
              </a:rPr>
              <a:t>Then</a:t>
            </a:r>
            <a:r>
              <a:rPr lang="en-US" sz="1350" dirty="0"/>
              <a:t> Jeff should be refunded $100</a:t>
            </a:r>
          </a:p>
        </p:txBody>
      </p:sp>
      <p:sp>
        <p:nvSpPr>
          <p:cNvPr id="9" name="TextBox 8"/>
          <p:cNvSpPr txBox="1"/>
          <p:nvPr/>
        </p:nvSpPr>
        <p:spPr>
          <a:xfrm>
            <a:off x="259729" y="3727295"/>
            <a:ext cx="1388522" cy="715581"/>
          </a:xfrm>
          <a:prstGeom prst="rect">
            <a:avLst/>
          </a:prstGeom>
          <a:noFill/>
        </p:spPr>
        <p:txBody>
          <a:bodyPr wrap="none" rtlCol="0">
            <a:spAutoFit/>
          </a:bodyPr>
          <a:lstStyle/>
          <a:p>
            <a:r>
              <a:rPr lang="en-US" sz="1350" dirty="0">
                <a:solidFill>
                  <a:srgbClr val="0070C0"/>
                </a:solidFill>
              </a:rPr>
              <a:t>Given</a:t>
            </a:r>
            <a:r>
              <a:rPr lang="en-US" sz="1350" dirty="0"/>
              <a:t> - arrange</a:t>
            </a:r>
            <a:br>
              <a:rPr lang="en-US" sz="1350" dirty="0"/>
            </a:br>
            <a:r>
              <a:rPr lang="en-US" sz="1350" dirty="0">
                <a:solidFill>
                  <a:srgbClr val="0070C0"/>
                </a:solidFill>
              </a:rPr>
              <a:t>When</a:t>
            </a:r>
            <a:r>
              <a:rPr lang="en-US" sz="1350" dirty="0"/>
              <a:t> - act</a:t>
            </a:r>
            <a:br>
              <a:rPr lang="en-US" sz="1350" dirty="0"/>
            </a:br>
            <a:r>
              <a:rPr lang="en-US" sz="1350" dirty="0">
                <a:solidFill>
                  <a:srgbClr val="0070C0"/>
                </a:solidFill>
              </a:rPr>
              <a:t>Then</a:t>
            </a:r>
            <a:r>
              <a:rPr lang="en-US" sz="1350" dirty="0"/>
              <a:t> - assert</a:t>
            </a:r>
          </a:p>
        </p:txBody>
      </p:sp>
      <p:sp>
        <p:nvSpPr>
          <p:cNvPr id="10" name="TextBox 9"/>
          <p:cNvSpPr txBox="1"/>
          <p:nvPr/>
        </p:nvSpPr>
        <p:spPr>
          <a:xfrm>
            <a:off x="187755" y="3238228"/>
            <a:ext cx="6975307" cy="300082"/>
          </a:xfrm>
          <a:prstGeom prst="rect">
            <a:avLst/>
          </a:prstGeom>
          <a:noFill/>
        </p:spPr>
        <p:txBody>
          <a:bodyPr wrap="none" rtlCol="0">
            <a:spAutoFit/>
          </a:bodyPr>
          <a:lstStyle/>
          <a:p>
            <a:r>
              <a:rPr lang="en-US" sz="1350" b="1" dirty="0"/>
              <a:t>Arrange-Act-Assert</a:t>
            </a:r>
            <a:r>
              <a:rPr lang="en-US" sz="1350" dirty="0"/>
              <a:t> - a pattern for arranging and formatting code in </a:t>
            </a:r>
            <a:r>
              <a:rPr lang="en-US" sz="1350" dirty="0" err="1"/>
              <a:t>UnitTest</a:t>
            </a:r>
            <a:r>
              <a:rPr lang="en-US" sz="1350" dirty="0"/>
              <a:t> methods: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943" y="560018"/>
            <a:ext cx="2631706" cy="2489225"/>
          </a:xfrm>
          <a:prstGeom prst="rect">
            <a:avLst/>
          </a:prstGeom>
        </p:spPr>
      </p:pic>
    </p:spTree>
    <p:extLst>
      <p:ext uri="{BB962C8B-B14F-4D97-AF65-F5344CB8AC3E}">
        <p14:creationId xmlns:p14="http://schemas.microsoft.com/office/powerpoint/2010/main" val="2702403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0"/>
          </p:nvPr>
        </p:nvSpPr>
        <p:spPr/>
        <p:txBody>
          <a:bodyPr/>
          <a:lstStyle/>
          <a:p>
            <a:r>
              <a:rPr lang="en-US" dirty="0" smtClean="0"/>
              <a:t>Agenda</a:t>
            </a:r>
            <a:endParaRPr lang="en-US" dirty="0"/>
          </a:p>
        </p:txBody>
      </p:sp>
      <p:sp>
        <p:nvSpPr>
          <p:cNvPr id="19" name="TextBox 18"/>
          <p:cNvSpPr txBox="1"/>
          <p:nvPr/>
        </p:nvSpPr>
        <p:spPr>
          <a:xfrm>
            <a:off x="181232" y="1153297"/>
            <a:ext cx="1318054" cy="1824987"/>
          </a:xfrm>
          <a:prstGeom prst="rect">
            <a:avLst/>
          </a:prstGeom>
          <a:noFill/>
        </p:spPr>
        <p:txBody>
          <a:bodyPr wrap="square" rtlCol="0">
            <a:spAutoFit/>
          </a:bodyPr>
          <a:lstStyle/>
          <a:p>
            <a:pPr marL="285750" indent="-285750">
              <a:lnSpc>
                <a:spcPct val="120000"/>
              </a:lnSpc>
              <a:buFont typeface="Wingdings" panose="05000000000000000000" pitchFamily="2" charset="2"/>
              <a:buChar char="§"/>
            </a:pPr>
            <a:r>
              <a:rPr lang="en-US" sz="2400" dirty="0" smtClean="0">
                <a:solidFill>
                  <a:srgbClr val="444444"/>
                </a:solidFill>
                <a:latin typeface="Trebuchet MS"/>
                <a:cs typeface="Trebuchet MS"/>
              </a:rPr>
              <a:t>TDD</a:t>
            </a:r>
          </a:p>
          <a:p>
            <a:pPr marL="285750" indent="-285750">
              <a:lnSpc>
                <a:spcPct val="120000"/>
              </a:lnSpc>
              <a:buFont typeface="Wingdings" panose="05000000000000000000" pitchFamily="2" charset="2"/>
              <a:buChar char="§"/>
            </a:pPr>
            <a:r>
              <a:rPr lang="en-US" sz="2400" dirty="0" smtClean="0">
                <a:solidFill>
                  <a:srgbClr val="444444"/>
                </a:solidFill>
                <a:latin typeface="Trebuchet MS"/>
                <a:cs typeface="Trebuchet MS"/>
              </a:rPr>
              <a:t>BDD</a:t>
            </a:r>
          </a:p>
          <a:p>
            <a:pPr marL="285750" indent="-285750">
              <a:lnSpc>
                <a:spcPct val="120000"/>
              </a:lnSpc>
              <a:buFont typeface="Wingdings" panose="05000000000000000000" pitchFamily="2" charset="2"/>
              <a:buChar char="§"/>
            </a:pPr>
            <a:r>
              <a:rPr lang="en-US" sz="2400" dirty="0" smtClean="0">
                <a:solidFill>
                  <a:srgbClr val="444444"/>
                </a:solidFill>
                <a:latin typeface="Trebuchet MS"/>
                <a:cs typeface="Trebuchet MS"/>
              </a:rPr>
              <a:t>DDT</a:t>
            </a:r>
            <a:endParaRPr lang="en-US" sz="2400" dirty="0">
              <a:solidFill>
                <a:srgbClr val="444444"/>
              </a:solidFill>
              <a:latin typeface="Trebuchet MS"/>
              <a:cs typeface="Trebuchet MS"/>
            </a:endParaRPr>
          </a:p>
          <a:p>
            <a:pPr marL="285750" indent="-285750">
              <a:lnSpc>
                <a:spcPct val="120000"/>
              </a:lnSpc>
              <a:buFont typeface="Wingdings" panose="05000000000000000000" pitchFamily="2" charset="2"/>
              <a:buChar char="§"/>
            </a:pPr>
            <a:r>
              <a:rPr lang="en-US" sz="2400" dirty="0" smtClean="0">
                <a:solidFill>
                  <a:srgbClr val="444444"/>
                </a:solidFill>
                <a:latin typeface="Trebuchet MS"/>
                <a:cs typeface="Trebuchet MS"/>
              </a:rPr>
              <a:t>KTD</a:t>
            </a:r>
            <a:endParaRPr lang="en-US" sz="2400" dirty="0">
              <a:solidFill>
                <a:srgbClr val="444444"/>
              </a:solidFill>
              <a:latin typeface="Trebuchet MS"/>
              <a:cs typeface="Trebuchet MS"/>
            </a:endParaRPr>
          </a:p>
        </p:txBody>
      </p:sp>
    </p:spTree>
    <p:extLst>
      <p:ext uri="{BB962C8B-B14F-4D97-AF65-F5344CB8AC3E}">
        <p14:creationId xmlns:p14="http://schemas.microsoft.com/office/powerpoint/2010/main" val="2624821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92474" y="6085539"/>
            <a:ext cx="1867178" cy="300082"/>
          </a:xfrm>
          <a:prstGeom prst="rect">
            <a:avLst/>
          </a:prstGeom>
        </p:spPr>
        <p:txBody>
          <a:bodyPr wrap="none">
            <a:spAutoFit/>
          </a:bodyPr>
          <a:lstStyle/>
          <a:p>
            <a:r>
              <a:rPr lang="en-US" sz="1350" dirty="0">
                <a:hlinkClick r:id="rId2"/>
              </a:rPr>
              <a:t>https://cucumber.io/</a:t>
            </a:r>
            <a:endParaRPr lang="en-US" sz="1350" dirty="0"/>
          </a:p>
        </p:txBody>
      </p:sp>
      <p:pic>
        <p:nvPicPr>
          <p:cNvPr id="5122" name="Picture 2" descr="http://digitalmofo.com/wp-content/plugins/rss-poster/cache/fa69a_cucumb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714" y="184949"/>
            <a:ext cx="2928938" cy="1021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1662" y="1724982"/>
            <a:ext cx="4572000" cy="1061829"/>
          </a:xfrm>
          <a:prstGeom prst="rect">
            <a:avLst/>
          </a:prstGeom>
        </p:spPr>
        <p:txBody>
          <a:bodyPr>
            <a:spAutoFit/>
          </a:bodyPr>
          <a:lstStyle/>
          <a:p>
            <a:r>
              <a:rPr lang="en-US" sz="1050" dirty="0"/>
              <a:t>&lt;dependency&gt;</a:t>
            </a:r>
          </a:p>
          <a:p>
            <a:r>
              <a:rPr lang="en-US" sz="1050" dirty="0"/>
              <a:t>    &lt;</a:t>
            </a:r>
            <a:r>
              <a:rPr lang="en-US" sz="1050" dirty="0" err="1"/>
              <a:t>groupId</a:t>
            </a:r>
            <a:r>
              <a:rPr lang="en-US" sz="1050" dirty="0"/>
              <a:t>&gt;</a:t>
            </a:r>
            <a:r>
              <a:rPr lang="en-US" sz="1050" dirty="0" err="1"/>
              <a:t>info.cukes</a:t>
            </a:r>
            <a:r>
              <a:rPr lang="en-US" sz="1050" dirty="0"/>
              <a:t>&lt;/</a:t>
            </a:r>
            <a:r>
              <a:rPr lang="en-US" sz="1050" dirty="0" err="1"/>
              <a:t>groupId</a:t>
            </a:r>
            <a:r>
              <a:rPr lang="en-US" sz="1050" dirty="0"/>
              <a:t>&gt;</a:t>
            </a:r>
          </a:p>
          <a:p>
            <a:r>
              <a:rPr lang="en-US" sz="1050" dirty="0"/>
              <a:t>    &lt;</a:t>
            </a:r>
            <a:r>
              <a:rPr lang="en-US" sz="1050" dirty="0" err="1"/>
              <a:t>artifactId</a:t>
            </a:r>
            <a:r>
              <a:rPr lang="en-US" sz="1050" dirty="0"/>
              <a:t>&gt;cucumber-java8&lt;/</a:t>
            </a:r>
            <a:r>
              <a:rPr lang="en-US" sz="1050" dirty="0" err="1"/>
              <a:t>artifactId</a:t>
            </a:r>
            <a:r>
              <a:rPr lang="en-US" sz="1050" dirty="0"/>
              <a:t>&gt;</a:t>
            </a:r>
          </a:p>
          <a:p>
            <a:r>
              <a:rPr lang="en-US" sz="1050" dirty="0"/>
              <a:t>    &lt;version&gt;1.2.3&lt;/version&gt;</a:t>
            </a:r>
          </a:p>
          <a:p>
            <a:r>
              <a:rPr lang="en-US" sz="1050" dirty="0"/>
              <a:t>    &lt;scope&gt;test&lt;/scope&gt;</a:t>
            </a:r>
          </a:p>
          <a:p>
            <a:r>
              <a:rPr lang="en-US" sz="1050" dirty="0"/>
              <a:t>&lt;/dependency&gt;</a:t>
            </a:r>
          </a:p>
        </p:txBody>
      </p:sp>
      <p:sp>
        <p:nvSpPr>
          <p:cNvPr id="10" name="Rectangle 9"/>
          <p:cNvSpPr/>
          <p:nvPr/>
        </p:nvSpPr>
        <p:spPr>
          <a:xfrm>
            <a:off x="241662" y="2898587"/>
            <a:ext cx="4572000" cy="1061829"/>
          </a:xfrm>
          <a:prstGeom prst="rect">
            <a:avLst/>
          </a:prstGeom>
        </p:spPr>
        <p:txBody>
          <a:bodyPr>
            <a:spAutoFit/>
          </a:bodyPr>
          <a:lstStyle/>
          <a:p>
            <a:r>
              <a:rPr lang="en-US" sz="1050" dirty="0"/>
              <a:t>&lt;dependency&gt;</a:t>
            </a:r>
          </a:p>
          <a:p>
            <a:r>
              <a:rPr lang="en-US" sz="1050" dirty="0"/>
              <a:t>    &lt;</a:t>
            </a:r>
            <a:r>
              <a:rPr lang="en-US" sz="1050" dirty="0" err="1"/>
              <a:t>groupId</a:t>
            </a:r>
            <a:r>
              <a:rPr lang="en-US" sz="1050" dirty="0"/>
              <a:t>&gt;</a:t>
            </a:r>
            <a:r>
              <a:rPr lang="en-US" sz="1050" dirty="0" err="1"/>
              <a:t>info.cukes</a:t>
            </a:r>
            <a:r>
              <a:rPr lang="en-US" sz="1050" dirty="0"/>
              <a:t>&lt;/</a:t>
            </a:r>
            <a:r>
              <a:rPr lang="en-US" sz="1050" dirty="0" err="1"/>
              <a:t>groupId</a:t>
            </a:r>
            <a:r>
              <a:rPr lang="en-US" sz="1050" dirty="0"/>
              <a:t>&gt;</a:t>
            </a:r>
          </a:p>
          <a:p>
            <a:r>
              <a:rPr lang="en-US" sz="1050" dirty="0"/>
              <a:t>    &lt;</a:t>
            </a:r>
            <a:r>
              <a:rPr lang="en-US" sz="1050" dirty="0" err="1"/>
              <a:t>artifactId</a:t>
            </a:r>
            <a:r>
              <a:rPr lang="en-US" sz="1050" dirty="0"/>
              <a:t>&gt;cucumber-java&lt;/</a:t>
            </a:r>
            <a:r>
              <a:rPr lang="en-US" sz="1050" dirty="0" err="1"/>
              <a:t>artifactId</a:t>
            </a:r>
            <a:r>
              <a:rPr lang="en-US" sz="1050" dirty="0"/>
              <a:t>&gt;</a:t>
            </a:r>
          </a:p>
          <a:p>
            <a:r>
              <a:rPr lang="en-US" sz="1050" dirty="0"/>
              <a:t>    &lt;version&gt;1.2.3&lt;/version&gt;</a:t>
            </a:r>
          </a:p>
          <a:p>
            <a:r>
              <a:rPr lang="en-US" sz="1050" dirty="0"/>
              <a:t>    &lt;scope&gt;test&lt;/scope&gt;</a:t>
            </a:r>
          </a:p>
          <a:p>
            <a:r>
              <a:rPr lang="en-US" sz="1050" dirty="0"/>
              <a:t>&lt;/dependency&gt;</a:t>
            </a:r>
          </a:p>
        </p:txBody>
      </p:sp>
      <p:sp>
        <p:nvSpPr>
          <p:cNvPr id="12" name="Rectangle 11"/>
          <p:cNvSpPr/>
          <p:nvPr/>
        </p:nvSpPr>
        <p:spPr>
          <a:xfrm>
            <a:off x="241662" y="497640"/>
            <a:ext cx="5519057" cy="923330"/>
          </a:xfrm>
          <a:prstGeom prst="rect">
            <a:avLst/>
          </a:prstGeom>
        </p:spPr>
        <p:txBody>
          <a:bodyPr wrap="square">
            <a:spAutoFit/>
          </a:bodyPr>
          <a:lstStyle/>
          <a:p>
            <a:r>
              <a:rPr lang="en-US" sz="1350" b="1" dirty="0"/>
              <a:t>Cucumber</a:t>
            </a:r>
            <a:r>
              <a:rPr lang="en-US" sz="1350" dirty="0"/>
              <a:t> is a software tool that computer programmers use for testing other software. It runs automated acceptance tests written in a behavior-driven development (BDD) style. Cucumber is written in the Ruby programming language.</a:t>
            </a:r>
          </a:p>
        </p:txBody>
      </p:sp>
    </p:spTree>
    <p:extLst>
      <p:ext uri="{BB962C8B-B14F-4D97-AF65-F5344CB8AC3E}">
        <p14:creationId xmlns:p14="http://schemas.microsoft.com/office/powerpoint/2010/main" val="2935164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jbehave.org/images/jbehav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144" y="458831"/>
            <a:ext cx="2278856" cy="9144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74694" y="6081539"/>
            <a:ext cx="1782860" cy="300082"/>
          </a:xfrm>
          <a:prstGeom prst="rect">
            <a:avLst/>
          </a:prstGeom>
        </p:spPr>
        <p:txBody>
          <a:bodyPr wrap="none">
            <a:spAutoFit/>
          </a:bodyPr>
          <a:lstStyle/>
          <a:p>
            <a:r>
              <a:rPr lang="en-US" sz="1350" dirty="0">
                <a:hlinkClick r:id="rId3"/>
              </a:rPr>
              <a:t>http://jbehave.org/</a:t>
            </a:r>
            <a:endParaRPr lang="en-US" sz="1350" dirty="0"/>
          </a:p>
        </p:txBody>
      </p:sp>
      <p:sp>
        <p:nvSpPr>
          <p:cNvPr id="6" name="Rectangle 5"/>
          <p:cNvSpPr/>
          <p:nvPr/>
        </p:nvSpPr>
        <p:spPr>
          <a:xfrm>
            <a:off x="176349" y="350493"/>
            <a:ext cx="6610418" cy="1131079"/>
          </a:xfrm>
          <a:prstGeom prst="rect">
            <a:avLst/>
          </a:prstGeom>
        </p:spPr>
        <p:txBody>
          <a:bodyPr wrap="square">
            <a:spAutoFit/>
          </a:bodyPr>
          <a:lstStyle/>
          <a:p>
            <a:r>
              <a:rPr lang="en-US" sz="1350" b="1" dirty="0" err="1"/>
              <a:t>JBehave</a:t>
            </a:r>
            <a:r>
              <a:rPr lang="en-US" sz="1350" dirty="0"/>
              <a:t> is a framework for </a:t>
            </a:r>
            <a:r>
              <a:rPr lang="en-US" sz="1350" dirty="0" err="1"/>
              <a:t>Behaviour</a:t>
            </a:r>
            <a:r>
              <a:rPr lang="en-US" sz="1350" dirty="0"/>
              <a:t>-Driven Development (BDD). BDD is an evolution of test-driven development (TDD) and acceptance-test driven design, and is intended to make these practices more accessible and intuitive to newcomers and experts alike. It shifts the vocabulary from being test-based to </a:t>
            </a:r>
            <a:r>
              <a:rPr lang="en-US" sz="1350" dirty="0" err="1"/>
              <a:t>behaviour</a:t>
            </a:r>
            <a:r>
              <a:rPr lang="en-US" sz="1350" dirty="0"/>
              <a:t>-based, and positions itself as a design philosophy.</a:t>
            </a:r>
          </a:p>
        </p:txBody>
      </p:sp>
      <p:sp>
        <p:nvSpPr>
          <p:cNvPr id="7" name="Rectangle 6"/>
          <p:cNvSpPr/>
          <p:nvPr/>
        </p:nvSpPr>
        <p:spPr>
          <a:xfrm>
            <a:off x="176349" y="1643681"/>
            <a:ext cx="4572000" cy="900246"/>
          </a:xfrm>
          <a:prstGeom prst="rect">
            <a:avLst/>
          </a:prstGeom>
        </p:spPr>
        <p:txBody>
          <a:bodyPr>
            <a:spAutoFit/>
          </a:bodyPr>
          <a:lstStyle/>
          <a:p>
            <a:r>
              <a:rPr lang="en-US" sz="1050" dirty="0"/>
              <a:t>&lt;dependency&gt;</a:t>
            </a:r>
          </a:p>
          <a:p>
            <a:r>
              <a:rPr lang="en-US" sz="1050" dirty="0"/>
              <a:t>	&lt;</a:t>
            </a:r>
            <a:r>
              <a:rPr lang="en-US" sz="1050" dirty="0" err="1"/>
              <a:t>groupId</a:t>
            </a:r>
            <a:r>
              <a:rPr lang="en-US" sz="1050" dirty="0"/>
              <a:t>&gt;</a:t>
            </a:r>
            <a:r>
              <a:rPr lang="en-US" sz="1050" dirty="0" err="1"/>
              <a:t>org.jbehave</a:t>
            </a:r>
            <a:r>
              <a:rPr lang="en-US" sz="1050" dirty="0"/>
              <a:t>&lt;/</a:t>
            </a:r>
            <a:r>
              <a:rPr lang="en-US" sz="1050" dirty="0" err="1"/>
              <a:t>groupId</a:t>
            </a:r>
            <a:r>
              <a:rPr lang="en-US" sz="1050" dirty="0"/>
              <a:t>&gt;</a:t>
            </a:r>
          </a:p>
          <a:p>
            <a:r>
              <a:rPr lang="en-US" sz="1050" dirty="0"/>
              <a:t>	&lt;</a:t>
            </a:r>
            <a:r>
              <a:rPr lang="en-US" sz="1050" dirty="0" err="1"/>
              <a:t>artifactId</a:t>
            </a:r>
            <a:r>
              <a:rPr lang="en-US" sz="1050" dirty="0"/>
              <a:t>&gt;</a:t>
            </a:r>
            <a:r>
              <a:rPr lang="en-US" sz="1050" dirty="0" err="1"/>
              <a:t>jbehave</a:t>
            </a:r>
            <a:r>
              <a:rPr lang="en-US" sz="1050" dirty="0"/>
              <a:t>-core&lt;/</a:t>
            </a:r>
            <a:r>
              <a:rPr lang="en-US" sz="1050" dirty="0" err="1"/>
              <a:t>artifactId</a:t>
            </a:r>
            <a:r>
              <a:rPr lang="en-US" sz="1050" dirty="0"/>
              <a:t>&gt;</a:t>
            </a:r>
          </a:p>
          <a:p>
            <a:r>
              <a:rPr lang="en-US" sz="1050" dirty="0"/>
              <a:t>	&lt;version&gt;4.0.5&lt;/version&gt;</a:t>
            </a:r>
          </a:p>
          <a:p>
            <a:r>
              <a:rPr lang="en-US" sz="1050" dirty="0"/>
              <a:t>&lt;/dependency&gt;</a:t>
            </a:r>
          </a:p>
        </p:txBody>
      </p:sp>
    </p:spTree>
    <p:extLst>
      <p:ext uri="{BB962C8B-B14F-4D97-AF65-F5344CB8AC3E}">
        <p14:creationId xmlns:p14="http://schemas.microsoft.com/office/powerpoint/2010/main" val="6557970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071" y="1346384"/>
            <a:ext cx="4572000" cy="900246"/>
          </a:xfrm>
          <a:prstGeom prst="rect">
            <a:avLst/>
          </a:prstGeom>
        </p:spPr>
        <p:txBody>
          <a:bodyPr>
            <a:spAutoFit/>
          </a:bodyPr>
          <a:lstStyle/>
          <a:p>
            <a:r>
              <a:rPr lang="en-US" sz="1050" dirty="0"/>
              <a:t>&lt;dependency&gt;</a:t>
            </a:r>
          </a:p>
          <a:p>
            <a:r>
              <a:rPr lang="en-US" sz="1050" dirty="0"/>
              <a:t>	&lt;</a:t>
            </a:r>
            <a:r>
              <a:rPr lang="en-US" sz="1050" dirty="0" err="1"/>
              <a:t>groupId</a:t>
            </a:r>
            <a:r>
              <a:rPr lang="en-US" sz="1050" dirty="0"/>
              <a:t>&gt;</a:t>
            </a:r>
            <a:r>
              <a:rPr lang="en-US" sz="1050" dirty="0" err="1"/>
              <a:t>org.concordion</a:t>
            </a:r>
            <a:r>
              <a:rPr lang="en-US" sz="1050" dirty="0"/>
              <a:t>&lt;/</a:t>
            </a:r>
            <a:r>
              <a:rPr lang="en-US" sz="1050" dirty="0" err="1"/>
              <a:t>groupId</a:t>
            </a:r>
            <a:r>
              <a:rPr lang="en-US" sz="1050" dirty="0"/>
              <a:t>&gt;</a:t>
            </a:r>
          </a:p>
          <a:p>
            <a:r>
              <a:rPr lang="en-US" sz="1050" dirty="0"/>
              <a:t>	&lt;</a:t>
            </a:r>
            <a:r>
              <a:rPr lang="en-US" sz="1050" dirty="0" err="1"/>
              <a:t>artifactId</a:t>
            </a:r>
            <a:r>
              <a:rPr lang="en-US" sz="1050" dirty="0"/>
              <a:t>&gt;</a:t>
            </a:r>
            <a:r>
              <a:rPr lang="en-US" sz="1050" dirty="0" err="1"/>
              <a:t>concordion</a:t>
            </a:r>
            <a:r>
              <a:rPr lang="en-US" sz="1050" dirty="0"/>
              <a:t>&lt;/</a:t>
            </a:r>
            <a:r>
              <a:rPr lang="en-US" sz="1050" dirty="0" err="1"/>
              <a:t>artifactId</a:t>
            </a:r>
            <a:r>
              <a:rPr lang="en-US" sz="1050" dirty="0"/>
              <a:t>&gt;</a:t>
            </a:r>
          </a:p>
          <a:p>
            <a:r>
              <a:rPr lang="en-US" sz="1050" dirty="0"/>
              <a:t>	&lt;version&gt;1.5.1&lt;/version&gt;</a:t>
            </a:r>
          </a:p>
          <a:p>
            <a:r>
              <a:rPr lang="en-US" sz="1050" dirty="0"/>
              <a:t>&lt;/dependency&gt;</a:t>
            </a:r>
          </a:p>
        </p:txBody>
      </p:sp>
      <p:sp>
        <p:nvSpPr>
          <p:cNvPr id="5" name="Rectangle 4"/>
          <p:cNvSpPr/>
          <p:nvPr/>
        </p:nvSpPr>
        <p:spPr>
          <a:xfrm>
            <a:off x="7084083" y="6140086"/>
            <a:ext cx="2013693" cy="300082"/>
          </a:xfrm>
          <a:prstGeom prst="rect">
            <a:avLst/>
          </a:prstGeom>
        </p:spPr>
        <p:txBody>
          <a:bodyPr wrap="none">
            <a:spAutoFit/>
          </a:bodyPr>
          <a:lstStyle/>
          <a:p>
            <a:r>
              <a:rPr lang="en-US" sz="1350" dirty="0">
                <a:hlinkClick r:id="rId2"/>
              </a:rPr>
              <a:t>http://concordion.org/</a:t>
            </a:r>
            <a:endParaRPr lang="en-US" sz="1350" dirty="0"/>
          </a:p>
        </p:txBody>
      </p:sp>
      <p:pic>
        <p:nvPicPr>
          <p:cNvPr id="7170" name="Picture 2" descr="http://www.qatestingtools.com/sites/default/files/tools_shortcuts/Concordion%20150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633" y="274821"/>
            <a:ext cx="1071563" cy="10715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43692" y="442492"/>
            <a:ext cx="7321731" cy="507831"/>
          </a:xfrm>
          <a:prstGeom prst="rect">
            <a:avLst/>
          </a:prstGeom>
        </p:spPr>
        <p:txBody>
          <a:bodyPr wrap="square">
            <a:spAutoFit/>
          </a:bodyPr>
          <a:lstStyle/>
          <a:p>
            <a:r>
              <a:rPr lang="en-US" sz="1350" b="1" dirty="0" err="1">
                <a:solidFill>
                  <a:srgbClr val="000000"/>
                </a:solidFill>
                <a:latin typeface="Verdana" panose="020B0604030504040204" pitchFamily="34" charset="0"/>
              </a:rPr>
              <a:t>Concordion</a:t>
            </a:r>
            <a:r>
              <a:rPr lang="en-US" sz="1350" dirty="0">
                <a:solidFill>
                  <a:srgbClr val="000000"/>
                </a:solidFill>
                <a:latin typeface="Verdana" panose="020B0604030504040204" pitchFamily="34" charset="0"/>
              </a:rPr>
              <a:t> is an open source framework for Java that lets you turn a plain English description of a requirement into an automated test.</a:t>
            </a:r>
            <a:endParaRPr lang="en-US" sz="1350" dirty="0"/>
          </a:p>
        </p:txBody>
      </p:sp>
    </p:spTree>
    <p:extLst>
      <p:ext uri="{BB962C8B-B14F-4D97-AF65-F5344CB8AC3E}">
        <p14:creationId xmlns:p14="http://schemas.microsoft.com/office/powerpoint/2010/main" val="760286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322" y="256372"/>
            <a:ext cx="926857" cy="584775"/>
          </a:xfrm>
          <a:prstGeom prst="rect">
            <a:avLst/>
          </a:prstGeom>
          <a:noFill/>
        </p:spPr>
        <p:txBody>
          <a:bodyPr wrap="none" rtlCol="0">
            <a:spAutoFit/>
          </a:bodyPr>
          <a:lstStyle/>
          <a:p>
            <a:r>
              <a:rPr lang="en-US" sz="3200" dirty="0"/>
              <a:t>DDT</a:t>
            </a:r>
            <a:endParaRPr lang="en-US" sz="1600" dirty="0"/>
          </a:p>
        </p:txBody>
      </p:sp>
      <p:sp>
        <p:nvSpPr>
          <p:cNvPr id="5" name="Rectangle 4"/>
          <p:cNvSpPr/>
          <p:nvPr/>
        </p:nvSpPr>
        <p:spPr>
          <a:xfrm>
            <a:off x="104946" y="936874"/>
            <a:ext cx="8841346" cy="715581"/>
          </a:xfrm>
          <a:prstGeom prst="rect">
            <a:avLst/>
          </a:prstGeom>
        </p:spPr>
        <p:txBody>
          <a:bodyPr wrap="square">
            <a:spAutoFit/>
          </a:bodyPr>
          <a:lstStyle/>
          <a:p>
            <a:r>
              <a:rPr lang="en-US" sz="1350" b="1" dirty="0">
                <a:solidFill>
                  <a:srgbClr val="000000"/>
                </a:solidFill>
                <a:latin typeface="Verdana" panose="020B0604030504040204" pitchFamily="34" charset="0"/>
              </a:rPr>
              <a:t>Data-driven testing </a:t>
            </a:r>
            <a:r>
              <a:rPr lang="en-US" sz="1350" dirty="0">
                <a:solidFill>
                  <a:srgbClr val="000000"/>
                </a:solidFill>
                <a:latin typeface="Verdana" panose="020B0604030504040204" pitchFamily="34" charset="0"/>
              </a:rPr>
              <a:t>is creation of test scripts where test data and/or output values are read from data files instead of using the same hard-coded values each time the test runs. This way, testers can test how the application handles various inputs effectively. It can be any of the below data files.</a:t>
            </a:r>
            <a:endParaRPr lang="en-US" sz="1350" dirty="0"/>
          </a:p>
        </p:txBody>
      </p:sp>
      <p:pic>
        <p:nvPicPr>
          <p:cNvPr id="8194" name="Picture 2" descr="Data Driven testing in Test Life Cyc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434" y="2377834"/>
            <a:ext cx="4762369" cy="254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6256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02140" y="6037230"/>
            <a:ext cx="3643241" cy="300082"/>
          </a:xfrm>
          <a:prstGeom prst="rect">
            <a:avLst/>
          </a:prstGeom>
        </p:spPr>
        <p:txBody>
          <a:bodyPr wrap="none">
            <a:spAutoFit/>
          </a:bodyPr>
          <a:lstStyle/>
          <a:p>
            <a:r>
              <a:rPr lang="en-US" sz="1350" dirty="0">
                <a:hlinkClick r:id="rId2"/>
              </a:rPr>
              <a:t>https://github.com/EaseTech/easytest/wiki</a:t>
            </a:r>
            <a:endParaRPr lang="en-US" sz="1350" dirty="0"/>
          </a:p>
        </p:txBody>
      </p:sp>
      <p:sp>
        <p:nvSpPr>
          <p:cNvPr id="6" name="Rectangle 5"/>
          <p:cNvSpPr/>
          <p:nvPr/>
        </p:nvSpPr>
        <p:spPr>
          <a:xfrm>
            <a:off x="137160" y="1250442"/>
            <a:ext cx="4572000" cy="900246"/>
          </a:xfrm>
          <a:prstGeom prst="rect">
            <a:avLst/>
          </a:prstGeom>
        </p:spPr>
        <p:txBody>
          <a:bodyPr>
            <a:spAutoFit/>
          </a:bodyPr>
          <a:lstStyle/>
          <a:p>
            <a:r>
              <a:rPr lang="en-US" sz="1050" dirty="0"/>
              <a:t>&lt;dependency&gt;</a:t>
            </a:r>
          </a:p>
          <a:p>
            <a:r>
              <a:rPr lang="en-US" sz="1050" dirty="0"/>
              <a:t>	&lt;</a:t>
            </a:r>
            <a:r>
              <a:rPr lang="en-US" sz="1050" dirty="0" err="1"/>
              <a:t>groupId</a:t>
            </a:r>
            <a:r>
              <a:rPr lang="en-US" sz="1050" dirty="0"/>
              <a:t>&gt;</a:t>
            </a:r>
            <a:r>
              <a:rPr lang="en-US" sz="1050" dirty="0" err="1"/>
              <a:t>org.easetech</a:t>
            </a:r>
            <a:r>
              <a:rPr lang="en-US" sz="1050" dirty="0"/>
              <a:t>&lt;/</a:t>
            </a:r>
            <a:r>
              <a:rPr lang="en-US" sz="1050" dirty="0" err="1"/>
              <a:t>groupId</a:t>
            </a:r>
            <a:r>
              <a:rPr lang="en-US" sz="1050" dirty="0"/>
              <a:t>&gt;</a:t>
            </a:r>
          </a:p>
          <a:p>
            <a:r>
              <a:rPr lang="en-US" sz="1050" dirty="0"/>
              <a:t>	&lt;</a:t>
            </a:r>
            <a:r>
              <a:rPr lang="en-US" sz="1050" dirty="0" err="1"/>
              <a:t>artifactId</a:t>
            </a:r>
            <a:r>
              <a:rPr lang="en-US" sz="1050" dirty="0"/>
              <a:t>&gt;</a:t>
            </a:r>
            <a:r>
              <a:rPr lang="en-US" sz="1050" dirty="0" err="1"/>
              <a:t>easytest</a:t>
            </a:r>
            <a:r>
              <a:rPr lang="en-US" sz="1050" dirty="0"/>
              <a:t>-core&lt;/</a:t>
            </a:r>
            <a:r>
              <a:rPr lang="en-US" sz="1050" dirty="0" err="1"/>
              <a:t>artifactId</a:t>
            </a:r>
            <a:r>
              <a:rPr lang="en-US" sz="1050" dirty="0"/>
              <a:t>&gt;</a:t>
            </a:r>
          </a:p>
          <a:p>
            <a:r>
              <a:rPr lang="en-US" sz="1050" dirty="0"/>
              <a:t>	&lt;version&gt;1.4.0&lt;/version&gt;</a:t>
            </a:r>
          </a:p>
          <a:p>
            <a:r>
              <a:rPr lang="en-US" sz="1050" dirty="0"/>
              <a:t>&lt;/dependency&gt;</a:t>
            </a:r>
          </a:p>
        </p:txBody>
      </p:sp>
      <p:sp>
        <p:nvSpPr>
          <p:cNvPr id="7" name="Rectangle 6"/>
          <p:cNvSpPr/>
          <p:nvPr/>
        </p:nvSpPr>
        <p:spPr>
          <a:xfrm>
            <a:off x="137160" y="368945"/>
            <a:ext cx="7086601" cy="715581"/>
          </a:xfrm>
          <a:prstGeom prst="rect">
            <a:avLst/>
          </a:prstGeom>
        </p:spPr>
        <p:txBody>
          <a:bodyPr wrap="square">
            <a:spAutoFit/>
          </a:bodyPr>
          <a:lstStyle/>
          <a:p>
            <a:r>
              <a:rPr lang="en-US" sz="1350" b="1" dirty="0" err="1">
                <a:solidFill>
                  <a:srgbClr val="000000"/>
                </a:solidFill>
                <a:latin typeface="Verdana" panose="020B0604030504040204" pitchFamily="34" charset="0"/>
              </a:rPr>
              <a:t>EasyTest</a:t>
            </a:r>
            <a:r>
              <a:rPr lang="en-US" sz="1350" b="1" dirty="0">
                <a:solidFill>
                  <a:srgbClr val="000000"/>
                </a:solidFill>
                <a:latin typeface="Verdana" panose="020B0604030504040204" pitchFamily="34" charset="0"/>
              </a:rPr>
              <a:t> </a:t>
            </a:r>
            <a:r>
              <a:rPr lang="en-US" sz="1350" dirty="0">
                <a:solidFill>
                  <a:srgbClr val="000000"/>
                </a:solidFill>
                <a:latin typeface="Verdana" panose="020B0604030504040204" pitchFamily="34" charset="0"/>
              </a:rPr>
              <a:t>is a JUnit extension perform Data Driven Testing with ease and simplicity. It supports method parameters with Test annotation and much more.</a:t>
            </a:r>
            <a:endParaRPr lang="en-US" sz="1350" dirty="0"/>
          </a:p>
        </p:txBody>
      </p:sp>
      <p:pic>
        <p:nvPicPr>
          <p:cNvPr id="9218" name="Picture 2" descr="https://avatars.githubusercontent.com/u/1242709?size=1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6260" y="220053"/>
            <a:ext cx="1291752" cy="1271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0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4798" y="781529"/>
            <a:ext cx="8477795" cy="931024"/>
          </a:xfrm>
          <a:prstGeom prst="rect">
            <a:avLst/>
          </a:prstGeom>
        </p:spPr>
        <p:txBody>
          <a:bodyPr wrap="square">
            <a:spAutoFit/>
          </a:bodyPr>
          <a:lstStyle/>
          <a:p>
            <a:r>
              <a:rPr lang="en-US" sz="1350" b="1" dirty="0"/>
              <a:t>Keyword-driven </a:t>
            </a:r>
            <a:r>
              <a:rPr lang="en-US" sz="1350" b="1" dirty="0" smtClean="0"/>
              <a:t>testing (</a:t>
            </a:r>
            <a:r>
              <a:rPr lang="en-US" sz="1400" b="1" dirty="0" smtClean="0"/>
              <a:t>table-driven </a:t>
            </a:r>
            <a:r>
              <a:rPr lang="en-US" sz="1400" b="1" dirty="0"/>
              <a:t>testing</a:t>
            </a:r>
            <a:r>
              <a:rPr lang="en-US" sz="1350" b="1" dirty="0" smtClean="0"/>
              <a:t>) </a:t>
            </a:r>
            <a:r>
              <a:rPr lang="en-US" sz="1350" dirty="0"/>
              <a:t>is a type of functional automation testing framework which is also known as table-driven testing or action word based testing. In Keyword-driven testing, we use a table format, usually a spreadsheet, to define keywords or action words for each function that we would like to execute.</a:t>
            </a:r>
          </a:p>
        </p:txBody>
      </p:sp>
      <p:sp>
        <p:nvSpPr>
          <p:cNvPr id="6" name="TextBox 5"/>
          <p:cNvSpPr txBox="1"/>
          <p:nvPr/>
        </p:nvSpPr>
        <p:spPr>
          <a:xfrm>
            <a:off x="104798" y="196754"/>
            <a:ext cx="910827" cy="584775"/>
          </a:xfrm>
          <a:prstGeom prst="rect">
            <a:avLst/>
          </a:prstGeom>
          <a:noFill/>
        </p:spPr>
        <p:txBody>
          <a:bodyPr wrap="none" rtlCol="0">
            <a:spAutoFit/>
          </a:bodyPr>
          <a:lstStyle/>
          <a:p>
            <a:r>
              <a:rPr lang="en-US" sz="3200" dirty="0"/>
              <a:t>KDT</a:t>
            </a:r>
            <a:endParaRPr lang="en-US" sz="1600" dirty="0"/>
          </a:p>
        </p:txBody>
      </p:sp>
      <p:pic>
        <p:nvPicPr>
          <p:cNvPr id="11266" name="Picture 2" descr="http://www.ranorex.com/blog/wp-content/uploads/2013/06/Keyword-Driven-Test-Automation-Framework.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5625" y="2289634"/>
            <a:ext cx="7076876" cy="2679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859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www2.smartbear.com/rs/smartbear/images/SmartBear-TestComplete-Logo-with-tagli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7216" y="430001"/>
            <a:ext cx="3571875" cy="9786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907" y="316833"/>
            <a:ext cx="5402309" cy="1546577"/>
          </a:xfrm>
          <a:prstGeom prst="rect">
            <a:avLst/>
          </a:prstGeom>
        </p:spPr>
        <p:txBody>
          <a:bodyPr wrap="square">
            <a:spAutoFit/>
          </a:bodyPr>
          <a:lstStyle/>
          <a:p>
            <a:r>
              <a:rPr lang="en-US" sz="1350" b="1" dirty="0" err="1"/>
              <a:t>TestComplete</a:t>
            </a:r>
            <a:r>
              <a:rPr lang="en-US" sz="1350" dirty="0"/>
              <a:t> is a functional automated testing platform developed by </a:t>
            </a:r>
            <a:r>
              <a:rPr lang="en-US" sz="1350" dirty="0" err="1"/>
              <a:t>SmartBear</a:t>
            </a:r>
            <a:r>
              <a:rPr lang="en-US" sz="1350" dirty="0"/>
              <a:t> Software. </a:t>
            </a:r>
            <a:r>
              <a:rPr lang="en-US" sz="1350" dirty="0" err="1"/>
              <a:t>TestComplete</a:t>
            </a:r>
            <a:r>
              <a:rPr lang="en-US" sz="1350" dirty="0"/>
              <a:t> gives testers the ability to create automated tests for Microsoft Windows, Web, Android (operating system), and iOS applications. Tests can be recorded, scripted or manually created with keyword driven operations and used for automated playback and error logging.</a:t>
            </a:r>
          </a:p>
          <a:p>
            <a:endParaRPr lang="en-US" sz="1350" dirty="0"/>
          </a:p>
        </p:txBody>
      </p:sp>
      <p:sp>
        <p:nvSpPr>
          <p:cNvPr id="7" name="Rectangle 6"/>
          <p:cNvSpPr/>
          <p:nvPr/>
        </p:nvSpPr>
        <p:spPr>
          <a:xfrm>
            <a:off x="4463552" y="6078714"/>
            <a:ext cx="4680448" cy="300082"/>
          </a:xfrm>
          <a:prstGeom prst="rect">
            <a:avLst/>
          </a:prstGeom>
        </p:spPr>
        <p:txBody>
          <a:bodyPr wrap="none">
            <a:spAutoFit/>
          </a:bodyPr>
          <a:lstStyle/>
          <a:p>
            <a:r>
              <a:rPr lang="en-US" sz="1350" dirty="0">
                <a:hlinkClick r:id="rId3"/>
              </a:rPr>
              <a:t>https://smartbear.com/product/testcomplete/overview/</a:t>
            </a:r>
            <a:endParaRPr lang="en-US" sz="1350" dirty="0"/>
          </a:p>
        </p:txBody>
      </p:sp>
      <p:pic>
        <p:nvPicPr>
          <p:cNvPr id="10244" name="Picture 4" descr="http://www.codework-solutions.com/wp-content/gallery/testcomplete/tc-start-p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206" y="2068585"/>
            <a:ext cx="4425282" cy="331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859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1784" y="255024"/>
            <a:ext cx="7352270" cy="1200329"/>
          </a:xfrm>
          <a:prstGeom prst="rect">
            <a:avLst/>
          </a:prstGeom>
        </p:spPr>
        <p:txBody>
          <a:bodyPr wrap="square">
            <a:spAutoFit/>
          </a:bodyPr>
          <a:lstStyle/>
          <a:p>
            <a:r>
              <a:rPr lang="en-US" b="1" dirty="0"/>
              <a:t>HP </a:t>
            </a:r>
            <a:r>
              <a:rPr lang="en-US" b="1" dirty="0" err="1"/>
              <a:t>QuickTest</a:t>
            </a:r>
            <a:r>
              <a:rPr lang="en-US" b="1" dirty="0"/>
              <a:t> Professional </a:t>
            </a:r>
            <a:r>
              <a:rPr lang="en-US" dirty="0"/>
              <a:t>(QTP), an automated functional testing tool that helps testers to perform automated regression testing in order to identify any gaps, errors/defects in contrary to the actual/desired results of the application under test.</a:t>
            </a:r>
          </a:p>
        </p:txBody>
      </p:sp>
      <p:pic>
        <p:nvPicPr>
          <p:cNvPr id="2050" name="Picture 2" descr="UFT-12.0-Start-Up-Wind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34" y="1900163"/>
            <a:ext cx="4494329" cy="31137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174186" y="5537850"/>
            <a:ext cx="4022948" cy="1107996"/>
          </a:xfrm>
          <a:prstGeom prst="rect">
            <a:avLst/>
          </a:prstGeom>
        </p:spPr>
        <p:txBody>
          <a:bodyPr wrap="square">
            <a:spAutoFit/>
          </a:bodyPr>
          <a:lstStyle/>
          <a:p>
            <a:r>
              <a:rPr lang="en-US" sz="1600" dirty="0">
                <a:hlinkClick r:id="rId3"/>
              </a:rPr>
              <a:t>http://</a:t>
            </a:r>
            <a:r>
              <a:rPr lang="en-US" sz="1600" dirty="0" smtClean="0">
                <a:hlinkClick r:id="rId3"/>
              </a:rPr>
              <a:t>www8.hp.com/us/en/software-solutions/unified-functional-automated-testing/index.html</a:t>
            </a:r>
            <a:endParaRPr lang="en-US" sz="1600" dirty="0" smtClean="0"/>
          </a:p>
          <a:p>
            <a:endParaRPr lang="en-US" sz="1600" dirty="0"/>
          </a:p>
        </p:txBody>
      </p:sp>
      <p:pic>
        <p:nvPicPr>
          <p:cNvPr id="2052" name="Picture 4" descr="http://www.shinelogics.in/assets/img/shinelogics-qtp.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4054" y="213013"/>
            <a:ext cx="1622425" cy="128434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937125" y="2163217"/>
            <a:ext cx="4099354" cy="2031325"/>
          </a:xfrm>
          <a:prstGeom prst="rect">
            <a:avLst/>
          </a:prstGeom>
        </p:spPr>
        <p:txBody>
          <a:bodyPr wrap="square">
            <a:spAutoFit/>
          </a:bodyPr>
          <a:lstStyle/>
          <a:p>
            <a:r>
              <a:rPr lang="en-US" dirty="0">
                <a:solidFill>
                  <a:srgbClr val="222222"/>
                </a:solidFill>
                <a:latin typeface="arial" panose="020B0604020202020204" pitchFamily="34" charset="0"/>
              </a:rPr>
              <a:t>Buy the QTP license at </a:t>
            </a:r>
            <a:r>
              <a:rPr lang="en-US" b="1" dirty="0">
                <a:solidFill>
                  <a:srgbClr val="222222"/>
                </a:solidFill>
                <a:latin typeface="arial" panose="020B0604020202020204" pitchFamily="34" charset="0"/>
              </a:rPr>
              <a:t>$7,500 per seat</a:t>
            </a:r>
            <a:r>
              <a:rPr lang="en-US" dirty="0">
                <a:solidFill>
                  <a:srgbClr val="222222"/>
                </a:solidFill>
                <a:latin typeface="arial" panose="020B0604020202020204" pitchFamily="34" charset="0"/>
              </a:rPr>
              <a:t>, plus </a:t>
            </a:r>
            <a:r>
              <a:rPr lang="en-US" b="1" dirty="0">
                <a:solidFill>
                  <a:srgbClr val="222222"/>
                </a:solidFill>
                <a:latin typeface="arial" panose="020B0604020202020204" pitchFamily="34" charset="0"/>
              </a:rPr>
              <a:t>$1,500 per seat</a:t>
            </a:r>
            <a:r>
              <a:rPr lang="en-US" dirty="0">
                <a:solidFill>
                  <a:srgbClr val="222222"/>
                </a:solidFill>
                <a:latin typeface="arial" panose="020B0604020202020204" pitchFamily="34" charset="0"/>
              </a:rPr>
              <a:t> per year in maintenance. We hear rumors of the Ajax protocol handler for QTP costs an extra </a:t>
            </a:r>
            <a:r>
              <a:rPr lang="en-US" b="1" dirty="0">
                <a:solidFill>
                  <a:srgbClr val="222222"/>
                </a:solidFill>
                <a:latin typeface="arial" panose="020B0604020202020204" pitchFamily="34" charset="0"/>
              </a:rPr>
              <a:t>$12,000</a:t>
            </a:r>
            <a:r>
              <a:rPr lang="en-US" dirty="0">
                <a:solidFill>
                  <a:srgbClr val="222222"/>
                </a:solidFill>
                <a:latin typeface="arial" panose="020B0604020202020204" pitchFamily="34" charset="0"/>
              </a:rPr>
              <a:t>. That will get you functional testing for Web 1.0 applications.</a:t>
            </a:r>
            <a:endParaRPr lang="en-US" dirty="0"/>
          </a:p>
        </p:txBody>
      </p:sp>
    </p:spTree>
    <p:extLst>
      <p:ext uri="{BB962C8B-B14F-4D97-AF65-F5344CB8AC3E}">
        <p14:creationId xmlns:p14="http://schemas.microsoft.com/office/powerpoint/2010/main" val="2521781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atdays.com/wp-content/uploads/tools-logos/LOGO-TestingTools-Borlan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242" y="122146"/>
            <a:ext cx="1876425" cy="7429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8119" y="368915"/>
            <a:ext cx="6970123" cy="646331"/>
          </a:xfrm>
          <a:prstGeom prst="rect">
            <a:avLst/>
          </a:prstGeom>
        </p:spPr>
        <p:txBody>
          <a:bodyPr wrap="square">
            <a:spAutoFit/>
          </a:bodyPr>
          <a:lstStyle/>
          <a:p>
            <a:r>
              <a:rPr lang="en-US" b="1" dirty="0" err="1">
                <a:solidFill>
                  <a:srgbClr val="222222"/>
                </a:solidFill>
                <a:latin typeface="arial" panose="020B0604020202020204" pitchFamily="34" charset="0"/>
              </a:rPr>
              <a:t>SilkTest</a:t>
            </a:r>
            <a:r>
              <a:rPr lang="en-US" dirty="0">
                <a:solidFill>
                  <a:srgbClr val="222222"/>
                </a:solidFill>
                <a:latin typeface="arial" panose="020B0604020202020204" pitchFamily="34" charset="0"/>
              </a:rPr>
              <a:t> is a tool for automated function and regression </a:t>
            </a:r>
            <a:r>
              <a:rPr lang="en-US" b="1" dirty="0">
                <a:solidFill>
                  <a:srgbClr val="222222"/>
                </a:solidFill>
                <a:latin typeface="arial" panose="020B0604020202020204" pitchFamily="34" charset="0"/>
              </a:rPr>
              <a:t>testing</a:t>
            </a:r>
            <a:r>
              <a:rPr lang="en-US" dirty="0">
                <a:solidFill>
                  <a:srgbClr val="222222"/>
                </a:solidFill>
                <a:latin typeface="arial" panose="020B0604020202020204" pitchFamily="34" charset="0"/>
              </a:rPr>
              <a:t> of enterprise applications.</a:t>
            </a:r>
            <a:endParaRPr lang="en-US" dirty="0"/>
          </a:p>
        </p:txBody>
      </p:sp>
      <p:pic>
        <p:nvPicPr>
          <p:cNvPr id="3076" name="Picture 4" descr="http://www.borland.com/Borland/media/Product-Images/Silk%20Test/ST16_Silk4J_KeywordDrivenTesting.jpg?width=700&amp;height=355&amp;ex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60" y="1635234"/>
            <a:ext cx="6046161" cy="30662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95103" y="5471638"/>
            <a:ext cx="4572000" cy="923330"/>
          </a:xfrm>
          <a:prstGeom prst="rect">
            <a:avLst/>
          </a:prstGeom>
        </p:spPr>
        <p:txBody>
          <a:bodyPr>
            <a:spAutoFit/>
          </a:bodyPr>
          <a:lstStyle/>
          <a:p>
            <a:r>
              <a:rPr lang="en-US" dirty="0">
                <a:hlinkClick r:id="rId4"/>
              </a:rPr>
              <a:t>http://</a:t>
            </a:r>
            <a:r>
              <a:rPr lang="en-US" dirty="0" smtClean="0">
                <a:hlinkClick r:id="rId4"/>
              </a:rPr>
              <a:t>www.borland.com/en-GB/Products/Software-Testing/Automated-Testing/Silk-Test</a:t>
            </a:r>
            <a:endParaRPr lang="en-US" dirty="0"/>
          </a:p>
        </p:txBody>
      </p:sp>
    </p:spTree>
    <p:extLst>
      <p:ext uri="{BB962C8B-B14F-4D97-AF65-F5344CB8AC3E}">
        <p14:creationId xmlns:p14="http://schemas.microsoft.com/office/powerpoint/2010/main" val="19048080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12456" y="2179865"/>
            <a:ext cx="1874232" cy="1596719"/>
          </a:xfrm>
          <a:prstGeom prst="rect">
            <a:avLst/>
          </a:prstGeom>
          <a:noFill/>
        </p:spPr>
        <p:txBody>
          <a:bodyPr wrap="none" rtlCol="0">
            <a:spAutoFit/>
          </a:bodyPr>
          <a:lstStyle/>
          <a:p>
            <a:pPr algn="ctr">
              <a:lnSpc>
                <a:spcPct val="120000"/>
              </a:lnSpc>
            </a:pPr>
            <a:r>
              <a:rPr lang="en-US" sz="2800" dirty="0" smtClean="0">
                <a:solidFill>
                  <a:srgbClr val="444444"/>
                </a:solidFill>
                <a:latin typeface="Trebuchet MS"/>
                <a:cs typeface="Trebuchet MS"/>
              </a:rPr>
              <a:t>Thanks!</a:t>
            </a:r>
            <a:br>
              <a:rPr lang="en-US" sz="2800" dirty="0" smtClean="0">
                <a:solidFill>
                  <a:srgbClr val="444444"/>
                </a:solidFill>
                <a:latin typeface="Trebuchet MS"/>
                <a:cs typeface="Trebuchet MS"/>
              </a:rPr>
            </a:br>
            <a:r>
              <a:rPr lang="en-US" sz="2800" dirty="0" smtClean="0">
                <a:solidFill>
                  <a:srgbClr val="444444"/>
                </a:solidFill>
                <a:latin typeface="Trebuchet MS"/>
                <a:cs typeface="Trebuchet MS"/>
              </a:rPr>
              <a:t/>
            </a:r>
            <a:br>
              <a:rPr lang="en-US" sz="2800" dirty="0" smtClean="0">
                <a:solidFill>
                  <a:srgbClr val="444444"/>
                </a:solidFill>
                <a:latin typeface="Trebuchet MS"/>
                <a:cs typeface="Trebuchet MS"/>
              </a:rPr>
            </a:br>
            <a:r>
              <a:rPr lang="en-US" sz="2800" dirty="0" smtClean="0">
                <a:solidFill>
                  <a:srgbClr val="444444"/>
                </a:solidFill>
                <a:latin typeface="Trebuchet MS"/>
                <a:cs typeface="Trebuchet MS"/>
              </a:rPr>
              <a:t>Questions?</a:t>
            </a:r>
            <a:endParaRPr lang="en-US" sz="2800" dirty="0">
              <a:solidFill>
                <a:srgbClr val="444444"/>
              </a:solidFill>
              <a:latin typeface="Trebuchet MS"/>
              <a:cs typeface="Trebuchet MS"/>
            </a:endParaRPr>
          </a:p>
        </p:txBody>
      </p:sp>
    </p:spTree>
    <p:extLst>
      <p:ext uri="{BB962C8B-B14F-4D97-AF65-F5344CB8AC3E}">
        <p14:creationId xmlns:p14="http://schemas.microsoft.com/office/powerpoint/2010/main" val="107134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8457" y="364692"/>
            <a:ext cx="1038498" cy="584775"/>
          </a:xfrm>
          <a:prstGeom prst="rect">
            <a:avLst/>
          </a:prstGeom>
          <a:noFill/>
        </p:spPr>
        <p:txBody>
          <a:bodyPr wrap="square" rtlCol="0">
            <a:spAutoFit/>
          </a:bodyPr>
          <a:lstStyle/>
          <a:p>
            <a:r>
              <a:rPr lang="en-US" sz="3200" dirty="0"/>
              <a:t>TDD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673" y="2772419"/>
            <a:ext cx="3775722" cy="23598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0339" y="305923"/>
            <a:ext cx="1267097" cy="1583871"/>
          </a:xfrm>
          <a:prstGeom prst="rect">
            <a:avLst/>
          </a:prstGeom>
        </p:spPr>
      </p:pic>
      <p:sp>
        <p:nvSpPr>
          <p:cNvPr id="7" name="TextBox 6"/>
          <p:cNvSpPr txBox="1"/>
          <p:nvPr/>
        </p:nvSpPr>
        <p:spPr>
          <a:xfrm>
            <a:off x="301743" y="1097859"/>
            <a:ext cx="7013458" cy="715581"/>
          </a:xfrm>
          <a:prstGeom prst="rect">
            <a:avLst/>
          </a:prstGeom>
          <a:noFill/>
        </p:spPr>
        <p:txBody>
          <a:bodyPr wrap="none" rtlCol="0">
            <a:spAutoFit/>
          </a:bodyPr>
          <a:lstStyle/>
          <a:p>
            <a:r>
              <a:rPr lang="en-US" sz="1350" dirty="0"/>
              <a:t>Test-driven development is an evolutionary approach to development which combines </a:t>
            </a:r>
          </a:p>
          <a:p>
            <a:r>
              <a:rPr lang="en-US" sz="1350" dirty="0"/>
              <a:t>test-first development where you write a test before you write just enough production </a:t>
            </a:r>
          </a:p>
          <a:p>
            <a:r>
              <a:rPr lang="en-US" sz="1350" dirty="0"/>
              <a:t>code to fulfill that test and refactoring. </a:t>
            </a:r>
          </a:p>
        </p:txBody>
      </p:sp>
      <p:pic>
        <p:nvPicPr>
          <p:cNvPr id="1026" name="Picture 2" descr="TDD fl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726" y="2532972"/>
            <a:ext cx="4071710" cy="301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566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508" y="356390"/>
            <a:ext cx="2448106" cy="584775"/>
          </a:xfrm>
          <a:prstGeom prst="rect">
            <a:avLst/>
          </a:prstGeom>
          <a:noFill/>
        </p:spPr>
        <p:txBody>
          <a:bodyPr wrap="none" rtlCol="0">
            <a:spAutoFit/>
          </a:bodyPr>
          <a:lstStyle/>
          <a:p>
            <a:r>
              <a:rPr lang="en-US" sz="3200" dirty="0"/>
              <a:t>Mock-object</a:t>
            </a:r>
          </a:p>
        </p:txBody>
      </p:sp>
      <p:sp>
        <p:nvSpPr>
          <p:cNvPr id="5" name="TextBox 4"/>
          <p:cNvSpPr txBox="1"/>
          <p:nvPr/>
        </p:nvSpPr>
        <p:spPr>
          <a:xfrm>
            <a:off x="217508" y="1136541"/>
            <a:ext cx="4543905" cy="3785652"/>
          </a:xfrm>
          <a:prstGeom prst="rect">
            <a:avLst/>
          </a:prstGeom>
          <a:noFill/>
        </p:spPr>
        <p:txBody>
          <a:bodyPr wrap="square" rtlCol="0">
            <a:spAutoFit/>
          </a:bodyPr>
          <a:lstStyle/>
          <a:p>
            <a:r>
              <a:rPr lang="en-US" sz="1200" b="1" dirty="0"/>
              <a:t>Dummy</a:t>
            </a:r>
            <a:r>
              <a:rPr lang="en-US" sz="1200" dirty="0"/>
              <a:t> - empty objects, which are transmitted inside of caused inner methods but they are not used. They are designed only for filling method options</a:t>
            </a:r>
          </a:p>
          <a:p>
            <a:r>
              <a:rPr lang="en-US" sz="1200" dirty="0"/>
              <a:t/>
            </a:r>
            <a:br>
              <a:rPr lang="en-US" sz="1200" dirty="0"/>
            </a:br>
            <a:r>
              <a:rPr lang="en-US" sz="1200" b="1" dirty="0"/>
              <a:t>Fake</a:t>
            </a:r>
            <a:r>
              <a:rPr lang="en-US" sz="1200" dirty="0"/>
              <a:t> - objects which have working implementations but they are inappropriate for using them in production code. (For example</a:t>
            </a:r>
            <a:r>
              <a:rPr lang="en-US" sz="1200" dirty="0" smtClean="0"/>
              <a:t>, in-memory </a:t>
            </a:r>
            <a:r>
              <a:rPr lang="en-US" sz="1200" dirty="0"/>
              <a:t>d</a:t>
            </a:r>
            <a:r>
              <a:rPr lang="en-US" sz="1200" dirty="0" smtClean="0"/>
              <a:t>atabase)</a:t>
            </a:r>
            <a:endParaRPr lang="en-US" sz="1200" dirty="0"/>
          </a:p>
          <a:p>
            <a:r>
              <a:rPr lang="en-US" sz="1200" dirty="0"/>
              <a:t/>
            </a:r>
            <a:br>
              <a:rPr lang="en-US" sz="1200" dirty="0"/>
            </a:br>
            <a:r>
              <a:rPr lang="en-US" sz="1200" b="1" dirty="0"/>
              <a:t>Stubs </a:t>
            </a:r>
            <a:r>
              <a:rPr lang="en-US" sz="1200" dirty="0"/>
              <a:t>- objects which provide previously prepared answer for requests when test is in process. They usually don't respond for requests which are not required in test. They can also memorize extra info about amount of calls, options and send it back for test.</a:t>
            </a:r>
          </a:p>
          <a:p>
            <a:r>
              <a:rPr lang="en-US" sz="1200" dirty="0"/>
              <a:t/>
            </a:r>
            <a:br>
              <a:rPr lang="en-US" sz="1200" dirty="0"/>
            </a:br>
            <a:r>
              <a:rPr lang="en-US" sz="1200" b="1" dirty="0"/>
              <a:t>Mocks</a:t>
            </a:r>
            <a:r>
              <a:rPr lang="en-US" sz="1200" dirty="0"/>
              <a:t> - objects which can replace real object in test condition and give opportunity to check calls of their parts of system or unit-test. </a:t>
            </a:r>
            <a:br>
              <a:rPr lang="en-US" sz="1200" dirty="0"/>
            </a:br>
            <a:r>
              <a:rPr lang="en-US" sz="1200" dirty="0"/>
              <a:t>They have previously programmed expectations for calls which they expect to receive. Mock objects are used mostly in interaction (behavioral) testing.</a:t>
            </a:r>
          </a:p>
        </p:txBody>
      </p:sp>
      <p:pic>
        <p:nvPicPr>
          <p:cNvPr id="6" name="Picture 2" descr="http://zeroturnaround.com/wp-content/uploads/2015/12/PUZZLE-1-m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615" y="1584232"/>
            <a:ext cx="4014351" cy="257587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62433" y="6054981"/>
            <a:ext cx="6981567" cy="369332"/>
          </a:xfrm>
          <a:prstGeom prst="rect">
            <a:avLst/>
          </a:prstGeom>
        </p:spPr>
        <p:txBody>
          <a:bodyPr wrap="square">
            <a:spAutoFit/>
          </a:bodyPr>
          <a:lstStyle/>
          <a:p>
            <a:r>
              <a:rPr lang="en-US" dirty="0">
                <a:hlinkClick r:id="rId3"/>
              </a:rPr>
              <a:t>http://</a:t>
            </a:r>
            <a:r>
              <a:rPr lang="en-US" dirty="0" smtClean="0">
                <a:hlinkClick r:id="rId3"/>
              </a:rPr>
              <a:t>www.martinfowler.com/bliki/InMemoryTestDatabase.html</a:t>
            </a:r>
            <a:endParaRPr lang="en-US" dirty="0"/>
          </a:p>
        </p:txBody>
      </p:sp>
    </p:spTree>
    <p:extLst>
      <p:ext uri="{BB962C8B-B14F-4D97-AF65-F5344CB8AC3E}">
        <p14:creationId xmlns:p14="http://schemas.microsoft.com/office/powerpoint/2010/main" val="3961720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33" y="254063"/>
            <a:ext cx="4153701" cy="461665"/>
          </a:xfrm>
          <a:prstGeom prst="rect">
            <a:avLst/>
          </a:prstGeom>
          <a:noFill/>
        </p:spPr>
        <p:txBody>
          <a:bodyPr wrap="none" rtlCol="0">
            <a:spAutoFit/>
          </a:bodyPr>
          <a:lstStyle/>
          <a:p>
            <a:r>
              <a:rPr lang="en-US" sz="2400" dirty="0"/>
              <a:t>PODAM – (</a:t>
            </a:r>
            <a:r>
              <a:rPr lang="en-US" sz="2400" dirty="0" err="1"/>
              <a:t>POjo</a:t>
            </a:r>
            <a:r>
              <a:rPr lang="en-US" sz="2400" dirty="0"/>
              <a:t> </a:t>
            </a:r>
            <a:r>
              <a:rPr lang="en-US" sz="2400" dirty="0" err="1"/>
              <a:t>DAta</a:t>
            </a:r>
            <a:r>
              <a:rPr lang="en-US" sz="2400" dirty="0"/>
              <a:t> Mocker)</a:t>
            </a:r>
            <a:endParaRPr lang="en-US" sz="1350" dirty="0"/>
          </a:p>
        </p:txBody>
      </p:sp>
      <p:sp>
        <p:nvSpPr>
          <p:cNvPr id="6" name="Rectangle 5"/>
          <p:cNvSpPr/>
          <p:nvPr/>
        </p:nvSpPr>
        <p:spPr>
          <a:xfrm>
            <a:off x="3301901" y="5948666"/>
            <a:ext cx="5842099" cy="507831"/>
          </a:xfrm>
          <a:prstGeom prst="rect">
            <a:avLst/>
          </a:prstGeom>
        </p:spPr>
        <p:txBody>
          <a:bodyPr wrap="square">
            <a:spAutoFit/>
          </a:bodyPr>
          <a:lstStyle/>
          <a:p>
            <a:r>
              <a:rPr lang="en-US" sz="1350" dirty="0">
                <a:hlinkClick r:id="rId2"/>
              </a:rPr>
              <a:t>http://home.btconnect.com/jemosagile//projects/podam/index.html</a:t>
            </a:r>
            <a:endParaRPr lang="en-US" sz="1350" dirty="0"/>
          </a:p>
          <a:p>
            <a:endParaRPr lang="en-US" sz="1350" dirty="0"/>
          </a:p>
        </p:txBody>
      </p:sp>
      <p:sp>
        <p:nvSpPr>
          <p:cNvPr id="11" name="Rectangle 4"/>
          <p:cNvSpPr>
            <a:spLocks noChangeArrowheads="1"/>
          </p:cNvSpPr>
          <p:nvPr/>
        </p:nvSpPr>
        <p:spPr bwMode="auto">
          <a:xfrm>
            <a:off x="292679" y="2475651"/>
            <a:ext cx="1861728" cy="6232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900" b="1" dirty="0">
                <a:solidFill>
                  <a:srgbClr val="000080"/>
                </a:solidFill>
                <a:latin typeface="Courier New" panose="02070309020205020404" pitchFamily="49" charset="0"/>
                <a:cs typeface="Courier New" panose="02070309020205020404" pitchFamily="49" charset="0"/>
              </a:rPr>
              <a:t>class </a:t>
            </a:r>
            <a:r>
              <a:rPr lang="en-US" altLang="en-US" sz="900" dirty="0">
                <a:solidFill>
                  <a:srgbClr val="000000"/>
                </a:solidFill>
                <a:latin typeface="Courier New" panose="02070309020205020404" pitchFamily="49" charset="0"/>
                <a:cs typeface="Courier New" panose="02070309020205020404" pitchFamily="49" charset="0"/>
              </a:rPr>
              <a:t>City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List&lt;Person&gt; </a:t>
            </a:r>
            <a:r>
              <a:rPr lang="en-US" altLang="en-US" sz="900" b="1" dirty="0">
                <a:solidFill>
                  <a:srgbClr val="660E7A"/>
                </a:solidFill>
                <a:latin typeface="Courier New" panose="02070309020205020404" pitchFamily="49" charset="0"/>
                <a:cs typeface="Courier New" panose="02070309020205020404" pitchFamily="49" charset="0"/>
              </a:rPr>
              <a:t>persons</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String </a:t>
            </a:r>
            <a:r>
              <a:rPr lang="en-US" altLang="en-US" sz="900" b="1" dirty="0">
                <a:solidFill>
                  <a:srgbClr val="660E7A"/>
                </a:solidFill>
                <a:latin typeface="Courier New" panose="02070309020205020404" pitchFamily="49" charset="0"/>
                <a:cs typeface="Courier New" panose="02070309020205020404" pitchFamily="49" charset="0"/>
              </a:rPr>
              <a:t>name</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12" name="Rectangle 5"/>
          <p:cNvSpPr>
            <a:spLocks noChangeArrowheads="1"/>
          </p:cNvSpPr>
          <p:nvPr/>
        </p:nvSpPr>
        <p:spPr bwMode="auto">
          <a:xfrm>
            <a:off x="276006" y="3292522"/>
            <a:ext cx="1654940" cy="14542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900" b="1" dirty="0">
                <a:solidFill>
                  <a:srgbClr val="000080"/>
                </a:solidFill>
                <a:latin typeface="Courier New" panose="02070309020205020404" pitchFamily="49" charset="0"/>
                <a:cs typeface="Courier New" panose="02070309020205020404" pitchFamily="49" charset="0"/>
              </a:rPr>
              <a:t>class </a:t>
            </a:r>
            <a:r>
              <a:rPr lang="en-US" altLang="en-US" sz="900" dirty="0">
                <a:solidFill>
                  <a:srgbClr val="000000"/>
                </a:solidFill>
                <a:latin typeface="Courier New" panose="02070309020205020404" pitchFamily="49" charset="0"/>
                <a:cs typeface="Courier New" panose="02070309020205020404" pitchFamily="49" charset="0"/>
              </a:rPr>
              <a:t>Person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String </a:t>
            </a:r>
            <a:r>
              <a:rPr lang="en-US" altLang="en-US" sz="900" b="1" dirty="0">
                <a:solidFill>
                  <a:srgbClr val="660E7A"/>
                </a:solidFill>
                <a:latin typeface="Courier New" panose="02070309020205020404" pitchFamily="49" charset="0"/>
                <a:cs typeface="Courier New" panose="02070309020205020404" pitchFamily="49" charset="0"/>
              </a:rPr>
              <a:t>name</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String </a:t>
            </a:r>
            <a:r>
              <a:rPr lang="en-US" altLang="en-US" sz="900" b="1" dirty="0">
                <a:solidFill>
                  <a:srgbClr val="660E7A"/>
                </a:solidFill>
                <a:latin typeface="Courier New" panose="02070309020205020404" pitchFamily="49" charset="0"/>
                <a:cs typeface="Courier New" panose="02070309020205020404" pitchFamily="49" charset="0"/>
              </a:rPr>
              <a:t>secondName</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b="1" dirty="0">
                <a:solidFill>
                  <a:srgbClr val="000080"/>
                </a:solidFill>
                <a:latin typeface="Courier New" panose="02070309020205020404" pitchFamily="49" charset="0"/>
                <a:cs typeface="Courier New" panose="02070309020205020404" pitchFamily="49" charset="0"/>
              </a:rPr>
              <a:t>byte </a:t>
            </a:r>
            <a:r>
              <a:rPr lang="en-US" altLang="en-US" sz="900" b="1" dirty="0">
                <a:solidFill>
                  <a:srgbClr val="660E7A"/>
                </a:solidFill>
                <a:latin typeface="Courier New" panose="02070309020205020404" pitchFamily="49" charset="0"/>
                <a:cs typeface="Courier New" panose="02070309020205020404" pitchFamily="49" charset="0"/>
              </a:rPr>
              <a:t>age</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Gender </a:t>
            </a:r>
            <a:r>
              <a:rPr lang="en-US" altLang="en-US" sz="900" b="1" dirty="0">
                <a:solidFill>
                  <a:srgbClr val="660E7A"/>
                </a:solidFill>
                <a:latin typeface="Courier New" panose="02070309020205020404" pitchFamily="49" charset="0"/>
                <a:cs typeface="Courier New" panose="02070309020205020404" pitchFamily="49" charset="0"/>
              </a:rPr>
              <a:t>gender</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b="1" dirty="0">
                <a:solidFill>
                  <a:srgbClr val="000080"/>
                </a:solidFill>
                <a:latin typeface="Courier New" panose="02070309020205020404" pitchFamily="49" charset="0"/>
                <a:cs typeface="Courier New" panose="02070309020205020404" pitchFamily="49" charset="0"/>
              </a:rPr>
              <a:t>enum </a:t>
            </a:r>
            <a:r>
              <a:rPr lang="en-US" altLang="en-US" sz="900" dirty="0">
                <a:solidFill>
                  <a:srgbClr val="000000"/>
                </a:solidFill>
                <a:latin typeface="Courier New" panose="02070309020205020404" pitchFamily="49" charset="0"/>
                <a:cs typeface="Courier New" panose="02070309020205020404" pitchFamily="49" charset="0"/>
              </a:rPr>
              <a:t>Gender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b="1" i="1" dirty="0">
                <a:solidFill>
                  <a:srgbClr val="660E7A"/>
                </a:solidFill>
                <a:latin typeface="Courier New" panose="02070309020205020404" pitchFamily="49" charset="0"/>
                <a:cs typeface="Courier New" panose="02070309020205020404" pitchFamily="49" charset="0"/>
              </a:rPr>
              <a:t>MALE</a:t>
            </a: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b="1" i="1" dirty="0">
                <a:solidFill>
                  <a:srgbClr val="660E7A"/>
                </a:solidFill>
                <a:latin typeface="Courier New" panose="02070309020205020404" pitchFamily="49" charset="0"/>
                <a:cs typeface="Courier New" panose="02070309020205020404" pitchFamily="49" charset="0"/>
              </a:rPr>
              <a:t>FEMALE</a:t>
            </a:r>
            <a:br>
              <a:rPr lang="en-US" altLang="en-US" sz="900" b="1" i="1" dirty="0">
                <a:solidFill>
                  <a:srgbClr val="660E7A"/>
                </a:solidFill>
                <a:latin typeface="Courier New" panose="02070309020205020404" pitchFamily="49" charset="0"/>
                <a:cs typeface="Courier New" panose="02070309020205020404" pitchFamily="49" charset="0"/>
              </a:rPr>
            </a:br>
            <a:r>
              <a:rPr lang="en-US" altLang="en-US" sz="900" b="1" i="1" dirty="0">
                <a:solidFill>
                  <a:srgbClr val="660E7A"/>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14" name="Rectangle 7"/>
          <p:cNvSpPr>
            <a:spLocks noChangeArrowheads="1"/>
          </p:cNvSpPr>
          <p:nvPr/>
        </p:nvSpPr>
        <p:spPr bwMode="auto">
          <a:xfrm>
            <a:off x="292679" y="966283"/>
            <a:ext cx="1654940" cy="13157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900" b="1" dirty="0">
                <a:solidFill>
                  <a:srgbClr val="000080"/>
                </a:solidFill>
                <a:latin typeface="Courier New" panose="02070309020205020404" pitchFamily="49" charset="0"/>
                <a:cs typeface="Courier New" panose="02070309020205020404" pitchFamily="49" charset="0"/>
              </a:rPr>
              <a:t>class </a:t>
            </a:r>
            <a:r>
              <a:rPr lang="en-US" altLang="en-US" sz="900" dirty="0">
                <a:solidFill>
                  <a:srgbClr val="000000"/>
                </a:solidFill>
                <a:latin typeface="Courier New" panose="02070309020205020404" pitchFamily="49" charset="0"/>
                <a:cs typeface="Courier New" panose="02070309020205020404" pitchFamily="49" charset="0"/>
              </a:rPr>
              <a:t>Country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String </a:t>
            </a:r>
            <a:r>
              <a:rPr lang="en-US" altLang="en-US" sz="900" b="1" dirty="0">
                <a:solidFill>
                  <a:srgbClr val="660E7A"/>
                </a:solidFill>
                <a:latin typeface="Courier New" panose="02070309020205020404" pitchFamily="49" charset="0"/>
                <a:cs typeface="Courier New" panose="02070309020205020404" pitchFamily="49" charset="0"/>
              </a:rPr>
              <a:t>capital</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Currency </a:t>
            </a:r>
            <a:r>
              <a:rPr lang="en-US" altLang="en-US" sz="900" b="1" dirty="0">
                <a:solidFill>
                  <a:srgbClr val="660E7A"/>
                </a:solidFill>
                <a:latin typeface="Courier New" panose="02070309020205020404" pitchFamily="49" charset="0"/>
                <a:cs typeface="Courier New" panose="02070309020205020404" pitchFamily="49" charset="0"/>
              </a:rPr>
              <a:t>currency</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List&lt;City&gt; </a:t>
            </a:r>
            <a:r>
              <a:rPr lang="en-US" altLang="en-US" sz="900" b="1" dirty="0">
                <a:solidFill>
                  <a:srgbClr val="660E7A"/>
                </a:solidFill>
                <a:latin typeface="Courier New" panose="02070309020205020404" pitchFamily="49" charset="0"/>
                <a:cs typeface="Courier New" panose="02070309020205020404" pitchFamily="49" charset="0"/>
              </a:rPr>
              <a:t>cities</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b="1" dirty="0">
                <a:solidFill>
                  <a:srgbClr val="000080"/>
                </a:solidFill>
                <a:latin typeface="Courier New" panose="02070309020205020404" pitchFamily="49" charset="0"/>
                <a:cs typeface="Courier New" panose="02070309020205020404" pitchFamily="49" charset="0"/>
              </a:rPr>
              <a:t>enum </a:t>
            </a:r>
            <a:r>
              <a:rPr lang="en-US" altLang="en-US" sz="900" dirty="0">
                <a:solidFill>
                  <a:srgbClr val="000000"/>
                </a:solidFill>
                <a:latin typeface="Courier New" panose="02070309020205020404" pitchFamily="49" charset="0"/>
                <a:cs typeface="Courier New" panose="02070309020205020404" pitchFamily="49" charset="0"/>
              </a:rPr>
              <a:t>Currency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b="1" i="1" dirty="0">
                <a:solidFill>
                  <a:srgbClr val="660E7A"/>
                </a:solidFill>
                <a:latin typeface="Courier New" panose="02070309020205020404" pitchFamily="49" charset="0"/>
                <a:cs typeface="Courier New" panose="02070309020205020404" pitchFamily="49" charset="0"/>
              </a:rPr>
              <a:t>DOLLAR</a:t>
            </a: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b="1" i="1" dirty="0">
                <a:solidFill>
                  <a:srgbClr val="660E7A"/>
                </a:solidFill>
                <a:latin typeface="Courier New" panose="02070309020205020404" pitchFamily="49" charset="0"/>
                <a:cs typeface="Courier New" panose="02070309020205020404" pitchFamily="49" charset="0"/>
              </a:rPr>
              <a:t>EURO</a:t>
            </a:r>
            <a:br>
              <a:rPr lang="en-US" altLang="en-US" sz="900" b="1" i="1" dirty="0">
                <a:solidFill>
                  <a:srgbClr val="660E7A"/>
                </a:solidFill>
                <a:latin typeface="Courier New" panose="02070309020205020404" pitchFamily="49" charset="0"/>
                <a:cs typeface="Courier New" panose="02070309020205020404" pitchFamily="49" charset="0"/>
              </a:rPr>
            </a:br>
            <a:r>
              <a:rPr lang="en-US" altLang="en-US" sz="900" b="1" i="1" dirty="0">
                <a:solidFill>
                  <a:srgbClr val="660E7A"/>
                </a:solidFill>
                <a:latin typeface="Courier New" panose="02070309020205020404" pitchFamily="49" charset="0"/>
                <a:cs typeface="Courier New" panose="02070309020205020404" pitchFamily="49" charset="0"/>
              </a:rPr>
              <a:t>    </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16" name="Rectangle 9"/>
          <p:cNvSpPr>
            <a:spLocks noChangeArrowheads="1"/>
          </p:cNvSpPr>
          <p:nvPr/>
        </p:nvSpPr>
        <p:spPr bwMode="auto">
          <a:xfrm>
            <a:off x="3602399" y="2112527"/>
            <a:ext cx="5183341" cy="11772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900" dirty="0">
                <a:solidFill>
                  <a:srgbClr val="808000"/>
                </a:solidFill>
                <a:latin typeface="Courier New" panose="02070309020205020404" pitchFamily="49" charset="0"/>
                <a:cs typeface="Courier New" panose="02070309020205020404" pitchFamily="49" charset="0"/>
              </a:rPr>
              <a:t>@Test</a:t>
            </a:r>
            <a:br>
              <a:rPr lang="en-US" altLang="en-US" sz="900" dirty="0">
                <a:solidFill>
                  <a:srgbClr val="808000"/>
                </a:solidFill>
                <a:latin typeface="Courier New" panose="02070309020205020404" pitchFamily="49" charset="0"/>
                <a:cs typeface="Courier New" panose="02070309020205020404" pitchFamily="49" charset="0"/>
              </a:rPr>
            </a:br>
            <a:r>
              <a:rPr lang="en-US" altLang="en-US" sz="900" b="1" dirty="0">
                <a:solidFill>
                  <a:srgbClr val="000080"/>
                </a:solidFill>
                <a:latin typeface="Courier New" panose="02070309020205020404" pitchFamily="49" charset="0"/>
                <a:cs typeface="Courier New" panose="02070309020205020404" pitchFamily="49" charset="0"/>
              </a:rPr>
              <a:t>public void </a:t>
            </a:r>
            <a:r>
              <a:rPr lang="en-US" altLang="en-US" sz="900" dirty="0">
                <a:solidFill>
                  <a:srgbClr val="000000"/>
                </a:solidFill>
                <a:latin typeface="Courier New" panose="02070309020205020404" pitchFamily="49" charset="0"/>
                <a:cs typeface="Courier New" panose="02070309020205020404" pitchFamily="49" charset="0"/>
              </a:rPr>
              <a:t>simpleTestMethod(){</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PodamFactory factory = </a:t>
            </a:r>
            <a:r>
              <a:rPr lang="en-US" altLang="en-US" sz="900" b="1" dirty="0">
                <a:solidFill>
                  <a:srgbClr val="000080"/>
                </a:solidFill>
                <a:latin typeface="Courier New" panose="02070309020205020404" pitchFamily="49" charset="0"/>
                <a:cs typeface="Courier New" panose="02070309020205020404" pitchFamily="49" charset="0"/>
              </a:rPr>
              <a:t>new </a:t>
            </a:r>
            <a:r>
              <a:rPr lang="en-US" altLang="en-US" sz="900" dirty="0">
                <a:solidFill>
                  <a:srgbClr val="000000"/>
                </a:solidFill>
                <a:latin typeface="Courier New" panose="02070309020205020404" pitchFamily="49" charset="0"/>
                <a:cs typeface="Courier New" panose="02070309020205020404" pitchFamily="49" charset="0"/>
              </a:rPr>
              <a:t>PodamFactoryImpl();</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    Country country = factory.manufacturePojo(</a:t>
            </a:r>
            <a:r>
              <a:rPr lang="en-US" altLang="en-US" sz="900" dirty="0" err="1">
                <a:solidFill>
                  <a:srgbClr val="000000"/>
                </a:solidFill>
                <a:latin typeface="Courier New" panose="02070309020205020404" pitchFamily="49" charset="0"/>
                <a:cs typeface="Courier New" panose="02070309020205020404" pitchFamily="49" charset="0"/>
              </a:rPr>
              <a:t>Country.</a:t>
            </a:r>
            <a:r>
              <a:rPr lang="en-US" altLang="en-US" sz="900" b="1" dirty="0" err="1">
                <a:solidFill>
                  <a:srgbClr val="000080"/>
                </a:solidFill>
                <a:latin typeface="Courier New" panose="02070309020205020404" pitchFamily="49" charset="0"/>
                <a:cs typeface="Courier New" panose="02070309020205020404" pitchFamily="49" charset="0"/>
              </a:rPr>
              <a:t>class</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smtClean="0">
                <a:solidFill>
                  <a:srgbClr val="000000"/>
                </a:solidFill>
                <a:latin typeface="Courier New" panose="02070309020205020404" pitchFamily="49" charset="0"/>
                <a:cs typeface="Courier New" panose="02070309020205020404" pitchFamily="49" charset="0"/>
              </a:rPr>
              <a:t> </a:t>
            </a:r>
          </a:p>
          <a:p>
            <a:pPr defTabSz="685800" eaLnBrk="0" fontAlgn="base" hangingPunct="0">
              <a:spcBef>
                <a:spcPct val="0"/>
              </a:spcBef>
              <a:spcAft>
                <a:spcPct val="0"/>
              </a:spcAft>
            </a:pPr>
            <a:r>
              <a:rPr lang="en-US" altLang="en-US" sz="900" dirty="0">
                <a:solidFill>
                  <a:srgbClr val="000000"/>
                </a:solidFill>
                <a:latin typeface="Courier New" panose="02070309020205020404" pitchFamily="49" charset="0"/>
                <a:cs typeface="Courier New" panose="02070309020205020404" pitchFamily="49" charset="0"/>
              </a:rPr>
              <a:t> </a:t>
            </a:r>
            <a:r>
              <a:rPr lang="en-US" altLang="en-US" sz="900" dirty="0" smtClean="0">
                <a:solidFill>
                  <a:srgbClr val="000000"/>
                </a:solidFill>
                <a:latin typeface="Courier New" panose="02070309020205020404" pitchFamily="49" charset="0"/>
                <a:cs typeface="Courier New" panose="02070309020205020404" pitchFamily="49" charset="0"/>
              </a:rPr>
              <a:t>   System.</a:t>
            </a:r>
            <a:r>
              <a:rPr lang="en-US" altLang="en-US" sz="900" b="1" i="1" dirty="0" smtClean="0">
                <a:solidFill>
                  <a:srgbClr val="660E7A"/>
                </a:solidFill>
                <a:latin typeface="Courier New" panose="02070309020205020404" pitchFamily="49" charset="0"/>
                <a:cs typeface="Courier New" panose="02070309020205020404" pitchFamily="49" charset="0"/>
              </a:rPr>
              <a:t>out</a:t>
            </a:r>
            <a:r>
              <a:rPr lang="en-US" altLang="en-US" sz="900" dirty="0" smtClean="0">
                <a:solidFill>
                  <a:srgbClr val="000000"/>
                </a:solidFill>
                <a:latin typeface="Courier New" panose="02070309020205020404" pitchFamily="49" charset="0"/>
                <a:cs typeface="Courier New" panose="02070309020205020404" pitchFamily="49" charset="0"/>
              </a:rPr>
              <a:t>.println(</a:t>
            </a:r>
            <a:r>
              <a:rPr lang="en-US" altLang="en-US" sz="900" dirty="0" err="1" smtClean="0">
                <a:solidFill>
                  <a:srgbClr val="000000"/>
                </a:solidFill>
                <a:latin typeface="Courier New" panose="02070309020205020404" pitchFamily="49" charset="0"/>
                <a:cs typeface="Courier New" panose="02070309020205020404" pitchFamily="49" charset="0"/>
              </a:rPr>
              <a:t>ReflectionToStringBuilder.</a:t>
            </a:r>
            <a:r>
              <a:rPr lang="en-US" altLang="en-US" sz="900" i="1" dirty="0" err="1" smtClean="0">
                <a:solidFill>
                  <a:srgbClr val="000000"/>
                </a:solidFill>
                <a:latin typeface="Courier New" panose="02070309020205020404" pitchFamily="49" charset="0"/>
                <a:cs typeface="Courier New" panose="02070309020205020404" pitchFamily="49" charset="0"/>
              </a:rPr>
              <a:t>toString</a:t>
            </a:r>
            <a:r>
              <a:rPr lang="en-US" altLang="en-US" sz="900" dirty="0" smtClean="0">
                <a:solidFill>
                  <a:srgbClr val="000000"/>
                </a:solidFill>
                <a:latin typeface="Courier New" panose="02070309020205020404" pitchFamily="49" charset="0"/>
                <a:cs typeface="Courier New" panose="02070309020205020404" pitchFamily="49" charset="0"/>
              </a:rPr>
              <a:t>(country</a:t>
            </a:r>
            <a:r>
              <a:rPr lang="en-US" altLang="en-US" sz="900" dirty="0">
                <a:solidFill>
                  <a:srgbClr val="000000"/>
                </a:solidFill>
                <a:latin typeface="Courier New" panose="02070309020205020404" pitchFamily="49" charset="0"/>
                <a:cs typeface="Courier New" panose="02070309020205020404" pitchFamily="49" charset="0"/>
              </a:rPr>
              <a:t>));</a:t>
            </a:r>
            <a:br>
              <a:rPr lang="en-US" altLang="en-US" sz="900" dirty="0">
                <a:solidFill>
                  <a:srgbClr val="000000"/>
                </a:solidFill>
                <a:latin typeface="Courier New" panose="02070309020205020404" pitchFamily="49" charset="0"/>
                <a:cs typeface="Courier New" panose="02070309020205020404" pitchFamily="49" charset="0"/>
              </a:rPr>
            </a:br>
            <a:r>
              <a:rPr lang="en-US" altLang="en-US" sz="900" dirty="0">
                <a:solidFill>
                  <a:srgbClr val="000000"/>
                </a:solidFill>
                <a:latin typeface="Courier New" panose="02070309020205020404" pitchFamily="49" charset="0"/>
                <a:cs typeface="Courier New" panose="02070309020205020404" pitchFamily="49" charset="0"/>
              </a:rPr>
              <a:t>}</a:t>
            </a:r>
            <a:endParaRPr lang="en-US" altLang="en-US" sz="1600" dirty="0">
              <a:latin typeface="Arial" panose="020B0604020202020204" pitchFamily="34" charset="0"/>
            </a:endParaRPr>
          </a:p>
        </p:txBody>
      </p:sp>
      <p:sp>
        <p:nvSpPr>
          <p:cNvPr id="17" name="Rectangle 16"/>
          <p:cNvSpPr/>
          <p:nvPr/>
        </p:nvSpPr>
        <p:spPr>
          <a:xfrm>
            <a:off x="3301901" y="4911719"/>
            <a:ext cx="3997235" cy="938719"/>
          </a:xfrm>
          <a:prstGeom prst="rect">
            <a:avLst/>
          </a:prstGeom>
        </p:spPr>
        <p:txBody>
          <a:bodyPr wrap="square">
            <a:spAutoFit/>
          </a:bodyPr>
          <a:lstStyle/>
          <a:p>
            <a:r>
              <a:rPr lang="en-US" sz="1100" dirty="0"/>
              <a:t>&lt;dependency&gt;</a:t>
            </a:r>
          </a:p>
          <a:p>
            <a:r>
              <a:rPr lang="en-US" sz="1100" dirty="0"/>
              <a:t>	&lt;</a:t>
            </a:r>
            <a:r>
              <a:rPr lang="en-US" sz="1100" dirty="0" err="1"/>
              <a:t>groupId</a:t>
            </a:r>
            <a:r>
              <a:rPr lang="en-US" sz="1100" dirty="0"/>
              <a:t>&gt;</a:t>
            </a:r>
            <a:r>
              <a:rPr lang="en-US" sz="1100" dirty="0" err="1"/>
              <a:t>uk.co.jemos.podam</a:t>
            </a:r>
            <a:r>
              <a:rPr lang="en-US" sz="1100" dirty="0"/>
              <a:t>&lt;/</a:t>
            </a:r>
            <a:r>
              <a:rPr lang="en-US" sz="1100" dirty="0" err="1"/>
              <a:t>groupId</a:t>
            </a:r>
            <a:r>
              <a:rPr lang="en-US" sz="1100" dirty="0"/>
              <a:t>&gt;</a:t>
            </a:r>
          </a:p>
          <a:p>
            <a:r>
              <a:rPr lang="en-US" sz="1100" dirty="0"/>
              <a:t>	&lt;</a:t>
            </a:r>
            <a:r>
              <a:rPr lang="en-US" sz="1100" dirty="0" err="1"/>
              <a:t>artifactId</a:t>
            </a:r>
            <a:r>
              <a:rPr lang="en-US" sz="1100" dirty="0"/>
              <a:t>&gt;</a:t>
            </a:r>
            <a:r>
              <a:rPr lang="en-US" sz="1100" dirty="0" err="1"/>
              <a:t>podam</a:t>
            </a:r>
            <a:r>
              <a:rPr lang="en-US" sz="1100" dirty="0"/>
              <a:t>&lt;/</a:t>
            </a:r>
            <a:r>
              <a:rPr lang="en-US" sz="1100" dirty="0" err="1"/>
              <a:t>artifactId</a:t>
            </a:r>
            <a:r>
              <a:rPr lang="en-US" sz="1100" dirty="0"/>
              <a:t>&gt;</a:t>
            </a:r>
          </a:p>
          <a:p>
            <a:r>
              <a:rPr lang="en-US" sz="1100" dirty="0"/>
              <a:t>	&lt;version&gt;6.0.2.RELEASE&lt;/version&gt;</a:t>
            </a:r>
          </a:p>
          <a:p>
            <a:r>
              <a:rPr lang="en-US" sz="1100" dirty="0"/>
              <a:t>&lt;/dependency&gt;</a:t>
            </a:r>
          </a:p>
        </p:txBody>
      </p:sp>
      <p:pic>
        <p:nvPicPr>
          <p:cNvPr id="1026" name="Picture 2" descr="https://avatars1.githubusercontent.com/u/3716745?v=3&amp;s=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9366" y="164886"/>
            <a:ext cx="1266374" cy="1266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88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raw.githubusercontent.com/mockito/mockito/master/src/javadoc/org/mockito/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297" y="0"/>
            <a:ext cx="2573703" cy="13327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15176" y="6063650"/>
            <a:ext cx="1782860" cy="300082"/>
          </a:xfrm>
          <a:prstGeom prst="rect">
            <a:avLst/>
          </a:prstGeom>
        </p:spPr>
        <p:txBody>
          <a:bodyPr wrap="none">
            <a:spAutoFit/>
          </a:bodyPr>
          <a:lstStyle/>
          <a:p>
            <a:r>
              <a:rPr lang="en-US" sz="1350" dirty="0">
                <a:hlinkClick r:id="rId3"/>
              </a:rPr>
              <a:t>http://mockito.org/</a:t>
            </a:r>
            <a:endParaRPr lang="en-US" sz="1350" dirty="0"/>
          </a:p>
        </p:txBody>
      </p:sp>
      <p:sp>
        <p:nvSpPr>
          <p:cNvPr id="15" name="Rectangle 14"/>
          <p:cNvSpPr/>
          <p:nvPr/>
        </p:nvSpPr>
        <p:spPr>
          <a:xfrm>
            <a:off x="414590" y="2341810"/>
            <a:ext cx="3095897" cy="938719"/>
          </a:xfrm>
          <a:prstGeom prst="rect">
            <a:avLst/>
          </a:prstGeom>
        </p:spPr>
        <p:txBody>
          <a:bodyPr wrap="square">
            <a:spAutoFit/>
          </a:bodyPr>
          <a:lstStyle/>
          <a:p>
            <a:r>
              <a:rPr lang="en-US" sz="1100" dirty="0"/>
              <a:t>&lt;dependency&gt;</a:t>
            </a:r>
          </a:p>
          <a:p>
            <a:r>
              <a:rPr lang="en-US" sz="1100" dirty="0"/>
              <a:t>	&lt;</a:t>
            </a:r>
            <a:r>
              <a:rPr lang="en-US" sz="1100" dirty="0" err="1"/>
              <a:t>groupId</a:t>
            </a:r>
            <a:r>
              <a:rPr lang="en-US" sz="1100" dirty="0"/>
              <a:t>&gt;</a:t>
            </a:r>
            <a:r>
              <a:rPr lang="en-US" sz="1100" dirty="0" err="1"/>
              <a:t>org.mockito</a:t>
            </a:r>
            <a:r>
              <a:rPr lang="en-US" sz="1100" dirty="0"/>
              <a:t>&lt;/</a:t>
            </a:r>
            <a:r>
              <a:rPr lang="en-US" sz="1100" dirty="0" err="1"/>
              <a:t>groupId</a:t>
            </a:r>
            <a:r>
              <a:rPr lang="en-US" sz="1100" dirty="0"/>
              <a:t>&gt;</a:t>
            </a:r>
          </a:p>
          <a:p>
            <a:r>
              <a:rPr lang="en-US" sz="1100" dirty="0"/>
              <a:t>	&lt;</a:t>
            </a:r>
            <a:r>
              <a:rPr lang="en-US" sz="1100" dirty="0" err="1"/>
              <a:t>artifactId</a:t>
            </a:r>
            <a:r>
              <a:rPr lang="en-US" sz="1100" dirty="0"/>
              <a:t>&gt;</a:t>
            </a:r>
            <a:r>
              <a:rPr lang="en-US" sz="1100" dirty="0" err="1"/>
              <a:t>mockito</a:t>
            </a:r>
            <a:r>
              <a:rPr lang="en-US" sz="1100" dirty="0"/>
              <a:t>-all&lt;/</a:t>
            </a:r>
            <a:r>
              <a:rPr lang="en-US" sz="1100" dirty="0" err="1"/>
              <a:t>artifactId</a:t>
            </a:r>
            <a:r>
              <a:rPr lang="en-US" sz="1100" dirty="0"/>
              <a:t>&gt;</a:t>
            </a:r>
          </a:p>
          <a:p>
            <a:r>
              <a:rPr lang="en-US" sz="1100" dirty="0"/>
              <a:t>	&lt;version&gt;1.10.19&lt;/version&gt;</a:t>
            </a:r>
          </a:p>
          <a:p>
            <a:r>
              <a:rPr lang="en-US" sz="1100" dirty="0"/>
              <a:t>&lt;/dependency&gt;</a:t>
            </a:r>
          </a:p>
        </p:txBody>
      </p:sp>
      <p:sp>
        <p:nvSpPr>
          <p:cNvPr id="5" name="TextBox 4"/>
          <p:cNvSpPr txBox="1"/>
          <p:nvPr/>
        </p:nvSpPr>
        <p:spPr>
          <a:xfrm>
            <a:off x="241663" y="349420"/>
            <a:ext cx="1385316" cy="507831"/>
          </a:xfrm>
          <a:prstGeom prst="rect">
            <a:avLst/>
          </a:prstGeom>
          <a:noFill/>
        </p:spPr>
        <p:txBody>
          <a:bodyPr wrap="none" rtlCol="0">
            <a:spAutoFit/>
          </a:bodyPr>
          <a:lstStyle/>
          <a:p>
            <a:r>
              <a:rPr lang="en-US" sz="2700" dirty="0" err="1"/>
              <a:t>Mockito</a:t>
            </a:r>
            <a:endParaRPr lang="en-US" sz="2700" dirty="0"/>
          </a:p>
        </p:txBody>
      </p:sp>
      <p:sp>
        <p:nvSpPr>
          <p:cNvPr id="7" name="Rectangle 6"/>
          <p:cNvSpPr/>
          <p:nvPr/>
        </p:nvSpPr>
        <p:spPr>
          <a:xfrm>
            <a:off x="241663" y="1054913"/>
            <a:ext cx="6678121" cy="923330"/>
          </a:xfrm>
          <a:prstGeom prst="rect">
            <a:avLst/>
          </a:prstGeom>
        </p:spPr>
        <p:txBody>
          <a:bodyPr wrap="square">
            <a:spAutoFit/>
          </a:bodyPr>
          <a:lstStyle/>
          <a:p>
            <a:r>
              <a:rPr lang="en-US" sz="1350" b="1" dirty="0" err="1"/>
              <a:t>Mockito</a:t>
            </a:r>
            <a:r>
              <a:rPr lang="en-US" sz="1350" dirty="0"/>
              <a:t> is a mocking framework that tastes really good. It lets you write beautiful tests with a clean &amp; simple API. </a:t>
            </a:r>
            <a:r>
              <a:rPr lang="en-US" sz="1350" dirty="0" err="1"/>
              <a:t>Mockito</a:t>
            </a:r>
            <a:r>
              <a:rPr lang="en-US" sz="1350" dirty="0"/>
              <a:t> doesn’t give you hangover because the tests are very readable and they produce clean verification errors. Read more about features &amp; motivations.</a:t>
            </a:r>
          </a:p>
        </p:txBody>
      </p:sp>
    </p:spTree>
    <p:extLst>
      <p:ext uri="{BB962C8B-B14F-4D97-AF65-F5344CB8AC3E}">
        <p14:creationId xmlns:p14="http://schemas.microsoft.com/office/powerpoint/2010/main" val="3709094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hsto.org/getpro/habr/post_images/4f6/c3e/a3b/4f6c3ea3b7fb745139310b599bf9587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7558" y="98855"/>
            <a:ext cx="2246442" cy="11272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57975" y="6050735"/>
            <a:ext cx="3323346" cy="300082"/>
          </a:xfrm>
          <a:prstGeom prst="rect">
            <a:avLst/>
          </a:prstGeom>
        </p:spPr>
        <p:txBody>
          <a:bodyPr wrap="none">
            <a:spAutoFit/>
          </a:bodyPr>
          <a:lstStyle/>
          <a:p>
            <a:r>
              <a:rPr lang="en-US" sz="1350" dirty="0">
                <a:hlinkClick r:id="rId3"/>
              </a:rPr>
              <a:t>https://github.com/jayway/powermock</a:t>
            </a:r>
            <a:endParaRPr lang="en-US" sz="1350" dirty="0"/>
          </a:p>
        </p:txBody>
      </p:sp>
      <p:sp>
        <p:nvSpPr>
          <p:cNvPr id="5" name="TextBox 4"/>
          <p:cNvSpPr txBox="1"/>
          <p:nvPr/>
        </p:nvSpPr>
        <p:spPr>
          <a:xfrm>
            <a:off x="222068" y="349419"/>
            <a:ext cx="1906099" cy="507831"/>
          </a:xfrm>
          <a:prstGeom prst="rect">
            <a:avLst/>
          </a:prstGeom>
          <a:noFill/>
        </p:spPr>
        <p:txBody>
          <a:bodyPr wrap="none" rtlCol="0">
            <a:spAutoFit/>
          </a:bodyPr>
          <a:lstStyle/>
          <a:p>
            <a:r>
              <a:rPr lang="en-US" sz="2700" dirty="0" err="1"/>
              <a:t>PowerMock</a:t>
            </a:r>
            <a:endParaRPr lang="en-US" sz="2700" dirty="0"/>
          </a:p>
        </p:txBody>
      </p:sp>
      <p:sp>
        <p:nvSpPr>
          <p:cNvPr id="6" name="Rectangle 5"/>
          <p:cNvSpPr/>
          <p:nvPr/>
        </p:nvSpPr>
        <p:spPr>
          <a:xfrm>
            <a:off x="222068" y="2027913"/>
            <a:ext cx="3363686" cy="938719"/>
          </a:xfrm>
          <a:prstGeom prst="rect">
            <a:avLst/>
          </a:prstGeom>
        </p:spPr>
        <p:txBody>
          <a:bodyPr wrap="square">
            <a:spAutoFit/>
          </a:bodyPr>
          <a:lstStyle/>
          <a:p>
            <a:r>
              <a:rPr lang="en-US" sz="1100" dirty="0"/>
              <a:t>&lt;dependency&gt;</a:t>
            </a:r>
          </a:p>
          <a:p>
            <a:r>
              <a:rPr lang="en-US" sz="1100" dirty="0"/>
              <a:t>	&lt;</a:t>
            </a:r>
            <a:r>
              <a:rPr lang="en-US" sz="1100" dirty="0" err="1"/>
              <a:t>groupId</a:t>
            </a:r>
            <a:r>
              <a:rPr lang="en-US" sz="1100" dirty="0"/>
              <a:t>&gt;</a:t>
            </a:r>
            <a:r>
              <a:rPr lang="en-US" sz="1100" dirty="0" err="1"/>
              <a:t>org.powermock</a:t>
            </a:r>
            <a:r>
              <a:rPr lang="en-US" sz="1100" dirty="0"/>
              <a:t>&lt;/</a:t>
            </a:r>
            <a:r>
              <a:rPr lang="en-US" sz="1100" dirty="0" err="1"/>
              <a:t>groupId</a:t>
            </a:r>
            <a:r>
              <a:rPr lang="en-US" sz="1100" dirty="0"/>
              <a:t>&gt;</a:t>
            </a:r>
          </a:p>
          <a:p>
            <a:r>
              <a:rPr lang="en-US" sz="1100" dirty="0"/>
              <a:t>	&lt;</a:t>
            </a:r>
            <a:r>
              <a:rPr lang="en-US" sz="1100" dirty="0" err="1"/>
              <a:t>artifactId</a:t>
            </a:r>
            <a:r>
              <a:rPr lang="en-US" sz="1100" dirty="0"/>
              <a:t>&gt;</a:t>
            </a:r>
            <a:r>
              <a:rPr lang="en-US" sz="1100" dirty="0" err="1"/>
              <a:t>powermock</a:t>
            </a:r>
            <a:r>
              <a:rPr lang="en-US" sz="1100" dirty="0"/>
              <a:t>-core&lt;/</a:t>
            </a:r>
            <a:r>
              <a:rPr lang="en-US" sz="1100" dirty="0" err="1"/>
              <a:t>artifactId</a:t>
            </a:r>
            <a:r>
              <a:rPr lang="en-US" sz="1100" dirty="0"/>
              <a:t>&gt;</a:t>
            </a:r>
          </a:p>
          <a:p>
            <a:r>
              <a:rPr lang="en-US" sz="1100" dirty="0"/>
              <a:t>	&lt;version&gt;1.6.4&lt;/version&gt;</a:t>
            </a:r>
          </a:p>
          <a:p>
            <a:r>
              <a:rPr lang="en-US" sz="1100" dirty="0"/>
              <a:t>&lt;/dependency&gt;</a:t>
            </a:r>
          </a:p>
        </p:txBody>
      </p:sp>
      <p:sp>
        <p:nvSpPr>
          <p:cNvPr id="9" name="Rectangle 8"/>
          <p:cNvSpPr/>
          <p:nvPr/>
        </p:nvSpPr>
        <p:spPr>
          <a:xfrm>
            <a:off x="222068" y="908640"/>
            <a:ext cx="6675489" cy="923330"/>
          </a:xfrm>
          <a:prstGeom prst="rect">
            <a:avLst/>
          </a:prstGeom>
        </p:spPr>
        <p:txBody>
          <a:bodyPr wrap="square">
            <a:spAutoFit/>
          </a:bodyPr>
          <a:lstStyle/>
          <a:p>
            <a:r>
              <a:rPr lang="en-US" sz="1350" b="1" dirty="0" err="1"/>
              <a:t>PowerMock</a:t>
            </a:r>
            <a:r>
              <a:rPr lang="en-US" sz="1350" dirty="0"/>
              <a:t> is a framework that extends other mock libraries such as </a:t>
            </a:r>
            <a:r>
              <a:rPr lang="en-US" sz="1350" dirty="0" err="1"/>
              <a:t>EasyMock</a:t>
            </a:r>
            <a:r>
              <a:rPr lang="en-US" sz="1350" dirty="0"/>
              <a:t> and </a:t>
            </a:r>
            <a:r>
              <a:rPr lang="en-US" sz="1350" dirty="0" err="1"/>
              <a:t>Mockito</a:t>
            </a:r>
            <a:r>
              <a:rPr lang="en-US" sz="1350" dirty="0"/>
              <a:t> with more powerful capabilities. </a:t>
            </a:r>
            <a:r>
              <a:rPr lang="en-US" sz="1350" dirty="0" err="1"/>
              <a:t>PowerMock</a:t>
            </a:r>
            <a:r>
              <a:rPr lang="en-US" sz="1350" dirty="0"/>
              <a:t> uses a custom </a:t>
            </a:r>
            <a:r>
              <a:rPr lang="en-US" sz="1350" dirty="0" err="1"/>
              <a:t>classloader</a:t>
            </a:r>
            <a:r>
              <a:rPr lang="en-US" sz="1350" dirty="0"/>
              <a:t> and bytecode manipulation to enable mocking of static methods, constructors, final classes and methods, private methods, removal of static initializers and more.</a:t>
            </a:r>
          </a:p>
        </p:txBody>
      </p:sp>
    </p:spTree>
    <p:extLst>
      <p:ext uri="{BB962C8B-B14F-4D97-AF65-F5344CB8AC3E}">
        <p14:creationId xmlns:p14="http://schemas.microsoft.com/office/powerpoint/2010/main" val="3992306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675" y="255845"/>
            <a:ext cx="2924198" cy="584775"/>
          </a:xfrm>
          <a:prstGeom prst="rect">
            <a:avLst/>
          </a:prstGeom>
          <a:noFill/>
        </p:spPr>
        <p:txBody>
          <a:bodyPr wrap="none" rtlCol="0">
            <a:spAutoFit/>
          </a:bodyPr>
          <a:lstStyle/>
          <a:p>
            <a:r>
              <a:rPr lang="en-US" sz="3200" dirty="0"/>
              <a:t>Code Coverage</a:t>
            </a:r>
          </a:p>
        </p:txBody>
      </p:sp>
      <p:pic>
        <p:nvPicPr>
          <p:cNvPr id="3074" name="Picture 2" descr="http://martinfowler.com/bliki/images/testCoverage/sket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9834" y="1960430"/>
            <a:ext cx="4929852" cy="16889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3285" y="918672"/>
            <a:ext cx="8678636" cy="584775"/>
          </a:xfrm>
          <a:prstGeom prst="rect">
            <a:avLst/>
          </a:prstGeom>
        </p:spPr>
        <p:txBody>
          <a:bodyPr wrap="square">
            <a:spAutoFit/>
          </a:bodyPr>
          <a:lstStyle/>
          <a:p>
            <a:r>
              <a:rPr lang="en-US" sz="1600" b="1" dirty="0"/>
              <a:t>Code coverage </a:t>
            </a:r>
            <a:r>
              <a:rPr lang="en-US" sz="1600" dirty="0"/>
              <a:t>is a measure used to describe the degree to which the source code of a program is tested by a particular test suite</a:t>
            </a:r>
          </a:p>
        </p:txBody>
      </p:sp>
      <p:sp>
        <p:nvSpPr>
          <p:cNvPr id="7" name="TextBox 6"/>
          <p:cNvSpPr txBox="1"/>
          <p:nvPr/>
        </p:nvSpPr>
        <p:spPr>
          <a:xfrm>
            <a:off x="163285" y="1713316"/>
            <a:ext cx="2181366" cy="1754326"/>
          </a:xfrm>
          <a:prstGeom prst="rect">
            <a:avLst/>
          </a:prstGeom>
          <a:noFill/>
        </p:spPr>
        <p:txBody>
          <a:bodyPr wrap="none" rtlCol="0">
            <a:spAutoFit/>
          </a:bodyPr>
          <a:lstStyle/>
          <a:p>
            <a:r>
              <a:rPr lang="en-US" sz="1350" dirty="0"/>
              <a:t>Java Code Coverage Tools</a:t>
            </a:r>
          </a:p>
          <a:p>
            <a:endParaRPr lang="en-US" sz="1350" dirty="0"/>
          </a:p>
          <a:p>
            <a:pPr marL="214313" indent="-214313">
              <a:buFont typeface="Arial" panose="020B0604020202020204" pitchFamily="34" charset="0"/>
              <a:buChar char="•"/>
            </a:pPr>
            <a:r>
              <a:rPr lang="en-US" sz="1350" dirty="0" err="1"/>
              <a:t>JCov</a:t>
            </a:r>
            <a:endParaRPr lang="en-US" sz="1350" dirty="0"/>
          </a:p>
          <a:p>
            <a:pPr marL="214313" indent="-214313">
              <a:buFont typeface="Arial" panose="020B0604020202020204" pitchFamily="34" charset="0"/>
              <a:buChar char="•"/>
            </a:pPr>
            <a:r>
              <a:rPr lang="en-US" sz="1350" dirty="0" err="1"/>
              <a:t>JaCoCo</a:t>
            </a:r>
            <a:endParaRPr lang="en-US" sz="1350" dirty="0"/>
          </a:p>
          <a:p>
            <a:pPr marL="214313" indent="-214313">
              <a:buFont typeface="Arial" panose="020B0604020202020204" pitchFamily="34" charset="0"/>
              <a:buChar char="•"/>
            </a:pPr>
            <a:r>
              <a:rPr lang="en-US" sz="1350" dirty="0"/>
              <a:t>Clover</a:t>
            </a:r>
          </a:p>
          <a:p>
            <a:pPr marL="214313" indent="-214313">
              <a:buFont typeface="Arial" panose="020B0604020202020204" pitchFamily="34" charset="0"/>
              <a:buChar char="•"/>
            </a:pPr>
            <a:r>
              <a:rPr lang="en-US" sz="1350" dirty="0" err="1"/>
              <a:t>Cobertura</a:t>
            </a:r>
            <a:endParaRPr lang="en-US" sz="1350" dirty="0"/>
          </a:p>
          <a:p>
            <a:pPr marL="214313" indent="-214313">
              <a:buFont typeface="Arial" panose="020B0604020202020204" pitchFamily="34" charset="0"/>
              <a:buChar char="•"/>
            </a:pPr>
            <a:r>
              <a:rPr lang="en-US" sz="1350" dirty="0"/>
              <a:t>EMMA</a:t>
            </a:r>
          </a:p>
          <a:p>
            <a:pPr marL="214313" indent="-214313">
              <a:buFont typeface="Arial" panose="020B0604020202020204" pitchFamily="34" charset="0"/>
              <a:buChar char="•"/>
            </a:pPr>
            <a:r>
              <a:rPr lang="en-US" sz="1350" dirty="0"/>
              <a:t>Serenity</a:t>
            </a:r>
          </a:p>
        </p:txBody>
      </p:sp>
      <p:sp>
        <p:nvSpPr>
          <p:cNvPr id="2" name="Rectangle 1"/>
          <p:cNvSpPr/>
          <p:nvPr/>
        </p:nvSpPr>
        <p:spPr>
          <a:xfrm>
            <a:off x="3769304" y="6071457"/>
            <a:ext cx="5374696" cy="369332"/>
          </a:xfrm>
          <a:prstGeom prst="rect">
            <a:avLst/>
          </a:prstGeom>
        </p:spPr>
        <p:txBody>
          <a:bodyPr wrap="square">
            <a:spAutoFit/>
          </a:bodyPr>
          <a:lstStyle/>
          <a:p>
            <a:r>
              <a:rPr lang="en-US" dirty="0">
                <a:hlinkClick r:id="rId3"/>
              </a:rPr>
              <a:t>http://</a:t>
            </a:r>
            <a:r>
              <a:rPr lang="en-US" dirty="0" smtClean="0">
                <a:hlinkClick r:id="rId3"/>
              </a:rPr>
              <a:t>martinfowler.com/bliki/TestCoverage.html</a:t>
            </a:r>
            <a:endParaRPr lang="en-US" dirty="0" smtClean="0"/>
          </a:p>
        </p:txBody>
      </p:sp>
    </p:spTree>
    <p:extLst>
      <p:ext uri="{BB962C8B-B14F-4D97-AF65-F5344CB8AC3E}">
        <p14:creationId xmlns:p14="http://schemas.microsoft.com/office/powerpoint/2010/main" val="3777107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8460" y="272475"/>
            <a:ext cx="1526380" cy="584775"/>
          </a:xfrm>
          <a:prstGeom prst="rect">
            <a:avLst/>
          </a:prstGeom>
          <a:noFill/>
        </p:spPr>
        <p:txBody>
          <a:bodyPr wrap="none" rtlCol="0">
            <a:spAutoFit/>
          </a:bodyPr>
          <a:lstStyle/>
          <a:p>
            <a:r>
              <a:rPr lang="en-US" sz="3200" dirty="0" err="1"/>
              <a:t>JaCoCo</a:t>
            </a:r>
            <a:endParaRPr lang="en-US" sz="3200" dirty="0"/>
          </a:p>
        </p:txBody>
      </p:sp>
      <p:pic>
        <p:nvPicPr>
          <p:cNvPr id="1026" name="Picture 2" descr="http://cdn.liviutudor.com/wp-content/uploads/2016/02/Jacoc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336" y="104398"/>
            <a:ext cx="2750344" cy="10572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123937" y="5428301"/>
            <a:ext cx="2379177" cy="300082"/>
          </a:xfrm>
          <a:prstGeom prst="rect">
            <a:avLst/>
          </a:prstGeom>
        </p:spPr>
        <p:txBody>
          <a:bodyPr wrap="none">
            <a:spAutoFit/>
          </a:bodyPr>
          <a:lstStyle/>
          <a:p>
            <a:r>
              <a:rPr lang="en-US" sz="1350" dirty="0">
                <a:hlinkClick r:id="rId3"/>
              </a:rPr>
              <a:t>http://eclemma.org/jacoco</a:t>
            </a:r>
            <a:endParaRPr lang="en-US" sz="1350" dirty="0"/>
          </a:p>
        </p:txBody>
      </p:sp>
      <p:sp>
        <p:nvSpPr>
          <p:cNvPr id="7" name="Rectangle 6"/>
          <p:cNvSpPr/>
          <p:nvPr/>
        </p:nvSpPr>
        <p:spPr>
          <a:xfrm>
            <a:off x="5123937" y="5728383"/>
            <a:ext cx="4119104" cy="715581"/>
          </a:xfrm>
          <a:prstGeom prst="rect">
            <a:avLst/>
          </a:prstGeom>
        </p:spPr>
        <p:txBody>
          <a:bodyPr wrap="square">
            <a:spAutoFit/>
          </a:bodyPr>
          <a:lstStyle/>
          <a:p>
            <a:r>
              <a:rPr lang="en-US" sz="1350" dirty="0">
                <a:hlinkClick r:id="rId4"/>
              </a:rPr>
              <a:t>https://github.com/pkainulainen/maven-examples/tree/master/code-coverage-jacoco</a:t>
            </a:r>
            <a:endParaRPr lang="en-US" sz="1350" dirty="0"/>
          </a:p>
          <a:p>
            <a:endParaRPr lang="en-US" sz="1350" dirty="0"/>
          </a:p>
        </p:txBody>
      </p:sp>
      <p:sp>
        <p:nvSpPr>
          <p:cNvPr id="8" name="Rectangle 7"/>
          <p:cNvSpPr/>
          <p:nvPr/>
        </p:nvSpPr>
        <p:spPr>
          <a:xfrm>
            <a:off x="158460" y="950437"/>
            <a:ext cx="6053405" cy="923330"/>
          </a:xfrm>
          <a:prstGeom prst="rect">
            <a:avLst/>
          </a:prstGeom>
        </p:spPr>
        <p:txBody>
          <a:bodyPr wrap="square">
            <a:spAutoFit/>
          </a:bodyPr>
          <a:lstStyle/>
          <a:p>
            <a:r>
              <a:rPr lang="en-US" sz="1350" b="1" i="1" dirty="0" err="1">
                <a:solidFill>
                  <a:srgbClr val="000000"/>
                </a:solidFill>
                <a:latin typeface="Arial" panose="020B0604020202020204" pitchFamily="34" charset="0"/>
              </a:rPr>
              <a:t>JaCoCo</a:t>
            </a:r>
            <a:r>
              <a:rPr lang="en-US" sz="1350" i="1" dirty="0">
                <a:solidFill>
                  <a:srgbClr val="000000"/>
                </a:solidFill>
                <a:latin typeface="Arial" panose="020B0604020202020204" pitchFamily="34" charset="0"/>
              </a:rPr>
              <a:t> should provide the standard technology for code coverage analysis in Java VM based environments. The focus is providing a lightweight, flexible and well documented library for integration with various build and development tools.</a:t>
            </a:r>
            <a:endParaRPr lang="en-US" sz="1350" dirty="0"/>
          </a:p>
        </p:txBody>
      </p:sp>
    </p:spTree>
    <p:extLst>
      <p:ext uri="{BB962C8B-B14F-4D97-AF65-F5344CB8AC3E}">
        <p14:creationId xmlns:p14="http://schemas.microsoft.com/office/powerpoint/2010/main" val="3035511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b51e7609-5b06-40a7-a4be-e5c8ed5bc5fe">C34HNKV52RCN-18-10568</_dlc_DocId>
    <_dlc_DocIdUrl xmlns="b51e7609-5b06-40a7-a4be-e5c8ed5bc5fe">
      <Url>https://cdp.epam.com/catalog/_layouts/15/DocIdRedir.aspx?ID=C34HNKV52RCN-18-10568</Url>
      <Description>C34HNKV52RCN-18-10568</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62DDDE56B25884D874D72D626DED60D" ma:contentTypeVersion="1" ma:contentTypeDescription="Create a new document." ma:contentTypeScope="" ma:versionID="a4b11164e5a106cd72a628f69bcc8eeb">
  <xsd:schema xmlns:xsd="http://www.w3.org/2001/XMLSchema" xmlns:xs="http://www.w3.org/2001/XMLSchema" xmlns:p="http://schemas.microsoft.com/office/2006/metadata/properties" xmlns:ns2="b51e7609-5b06-40a7-a4be-e5c8ed5bc5fe" targetNamespace="http://schemas.microsoft.com/office/2006/metadata/properties" ma:root="true" ma:fieldsID="bfe32b79540cb92a287943cf18cc14f1" ns2:_="">
    <xsd:import namespace="b51e7609-5b06-40a7-a4be-e5c8ed5bc5f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1e7609-5b06-40a7-a4be-e5c8ed5bc5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D5E3C081-4081-47AD-A9A6-9F18F525DA1D}">
  <ds:schemaRefs>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dcmitype/"/>
    <ds:schemaRef ds:uri="b51e7609-5b06-40a7-a4be-e5c8ed5bc5fe"/>
    <ds:schemaRef ds:uri="http://purl.org/dc/terms/"/>
  </ds:schemaRefs>
</ds:datastoreItem>
</file>

<file path=customXml/itemProps3.xml><?xml version="1.0" encoding="utf-8"?>
<ds:datastoreItem xmlns:ds="http://schemas.openxmlformats.org/officeDocument/2006/customXml" ds:itemID="{BD97E950-5F55-4195-9316-0181F7E91B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1e7609-5b06-40a7-a4be-e5c8ed5bc5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1418445-24F5-4141-96E2-59B7BA58D7A7}">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21214</TotalTime>
  <Words>1013</Words>
  <Application>Microsoft Office PowerPoint</Application>
  <PresentationFormat>On-screen Show (4:3)</PresentationFormat>
  <Paragraphs>140</Paragraphs>
  <Slides>29</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ＭＳ Ｐゴシック</vt:lpstr>
      <vt:lpstr>arial</vt:lpstr>
      <vt:lpstr>arial</vt:lpstr>
      <vt:lpstr>Arial Black</vt:lpstr>
      <vt:lpstr>Calibri</vt:lpstr>
      <vt:lpstr>Courier New</vt:lpstr>
      <vt:lpstr>Lucida Grande</vt:lpstr>
      <vt:lpstr>Menlo</vt:lpstr>
      <vt:lpstr>Open Sans</vt:lpstr>
      <vt:lpstr>Trebuchet MS</vt:lpstr>
      <vt:lpstr>Verdana</vt:lpstr>
      <vt:lpstr>Wingdings</vt:lpstr>
      <vt:lpstr>Epam_PPT_Template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 Approaches BDD, KDD, TDD, DDD (Java)</dc:title>
  <dc:creator>Michelle Canning</dc:creator>
  <cp:lastModifiedBy>Maksym Oleshchuk</cp:lastModifiedBy>
  <cp:revision>1012</cp:revision>
  <cp:lastPrinted>2014-07-09T13:30:36Z</cp:lastPrinted>
  <dcterms:created xsi:type="dcterms:W3CDTF">2014-07-08T13:27:24Z</dcterms:created>
  <dcterms:modified xsi:type="dcterms:W3CDTF">2017-09-25T14:23:31Z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0x010100F62DDDE56B25884D874D72D626DED60D</vt:lpwstr>
  </property>
  <property fmtid="{D5CDD505-2E9C-101B-9397-08002B2CF9AE}" pid="3" name="_dlc_DocIdItemGuid">
    <vt:lpwstr>e95a7373-7d1e-40bc-8824-64e8d401359c</vt:lpwstr>
  </property>
</Properties>
</file>