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  <p:sldMasterId id="2147483737" r:id="rId2"/>
  </p:sldMasterIdLst>
  <p:notesMasterIdLst>
    <p:notesMasterId r:id="rId16"/>
  </p:notesMasterIdLst>
  <p:sldIdLst>
    <p:sldId id="256" r:id="rId3"/>
    <p:sldId id="28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59" r:id="rId14"/>
    <p:sldId id="313" r:id="rId15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9" autoAdjust="0"/>
    <p:restoredTop sz="94540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uk-U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uk-U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uk-U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25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uk-U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25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4333D9-1A74-42D1-937B-D2542D13B274}" type="slidenum">
              <a:rPr lang="uk-U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3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91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9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850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617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84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71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62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018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92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84333D9-1A74-42D1-937B-D2542D13B274}" type="slidenum">
              <a:rPr lang="uk-UA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6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1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5268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4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6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2446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4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409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66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9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40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6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80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53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56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8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87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59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50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14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72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2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75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9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10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546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9707306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11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46958"/>
              </p:ext>
            </p:extLst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59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461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7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09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683204"/>
            <a:ext cx="4114800" cy="41833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7"/>
            <a:ext cx="4343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1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13" r:id="rId2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6" r:id="rId8"/>
    <p:sldLayoutId id="2147483747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Placeholder 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55" name="TextShape 1"/>
          <p:cNvSpPr txBox="1"/>
          <p:nvPr/>
        </p:nvSpPr>
        <p:spPr>
          <a:xfrm>
            <a:off x="631800" y="1556640"/>
            <a:ext cx="6910200" cy="109080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80000"/>
              </a:lnSpc>
            </a:pPr>
            <a:r>
              <a:rPr lang="en-US" sz="4100" b="0" strike="noStrike" spc="-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Introduction to </a:t>
            </a:r>
            <a:r>
              <a:rPr lang="en-US" sz="4100" b="0" strike="noStrike" spc="-148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jUnit</a:t>
            </a:r>
            <a:endParaRPr lang="en-US" sz="4100" spc="-148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>
              <a:lnSpc>
                <a:spcPct val="80000"/>
              </a:lnSpc>
            </a:pPr>
            <a:endParaRPr lang="en-US" sz="4100" spc="-148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  <a:p>
            <a:pPr>
              <a:lnSpc>
                <a:spcPct val="80000"/>
              </a:lnSpc>
            </a:pPr>
            <a:endParaRPr lang="en-US" sz="2400" b="0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60240" y="3340080"/>
            <a:ext cx="6487920" cy="28440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Igor Derkach</a:t>
            </a:r>
            <a:endParaRPr lang="en-US" sz="2400" b="0" strike="noStrike" spc="-1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660240" y="4094640"/>
            <a:ext cx="3649320" cy="27936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endParaRPr lang="en-US" sz="2400" b="0" strike="noStrike" spc="-1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258" name="Picture Placeholder 1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3080" cy="45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Тесты с параметрами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699120"/>
            <a:ext cx="8339040" cy="37627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r>
              <a:rPr lang="ru-RU" sz="1100" dirty="0"/>
              <a:t>Используя @RunWith(value=Parameterized.class) и метод @Parameters есть возможность выполнение одних и тех же тестов с различными наборами данных</a:t>
            </a:r>
          </a:p>
          <a:p>
            <a:endParaRPr lang="uk-UA" sz="1100" dirty="0"/>
          </a:p>
          <a:p>
            <a:r>
              <a:rPr lang="en-US" sz="1100" dirty="0"/>
              <a:t>@</a:t>
            </a:r>
            <a:r>
              <a:rPr lang="en-US" sz="1100" dirty="0" err="1"/>
              <a:t>RunWith</a:t>
            </a:r>
            <a:r>
              <a:rPr lang="en-US" sz="1100" dirty="0"/>
              <a:t>(value=</a:t>
            </a:r>
            <a:r>
              <a:rPr lang="en-US" sz="1100" dirty="0" err="1"/>
              <a:t>Parameterized.class</a:t>
            </a:r>
            <a:r>
              <a:rPr lang="en-US" sz="1100" dirty="0"/>
              <a:t>)</a:t>
            </a:r>
          </a:p>
          <a:p>
            <a:r>
              <a:rPr lang="en-US" sz="1100" dirty="0"/>
              <a:t>public class </a:t>
            </a:r>
            <a:r>
              <a:rPr lang="en-US" sz="1100" dirty="0" err="1"/>
              <a:t>FactorialTest</a:t>
            </a:r>
            <a:r>
              <a:rPr lang="en-US" sz="1100" dirty="0"/>
              <a:t> {</a:t>
            </a:r>
          </a:p>
          <a:p>
            <a:r>
              <a:rPr lang="en-US" sz="1100" dirty="0"/>
              <a:t>    private long expected;</a:t>
            </a:r>
          </a:p>
          <a:p>
            <a:r>
              <a:rPr lang="en-US" sz="1100" dirty="0"/>
              <a:t>    private </a:t>
            </a:r>
            <a:r>
              <a:rPr lang="en-US" sz="1100" dirty="0" err="1"/>
              <a:t>int</a:t>
            </a:r>
            <a:r>
              <a:rPr lang="en-US" sz="1100" dirty="0"/>
              <a:t> value;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@Parameters</a:t>
            </a:r>
          </a:p>
          <a:p>
            <a:r>
              <a:rPr lang="en-US" sz="1100" dirty="0"/>
              <a:t>    public static Collection data() {</a:t>
            </a:r>
          </a:p>
          <a:p>
            <a:r>
              <a:rPr lang="en-US" sz="1100" dirty="0"/>
              <a:t>        return </a:t>
            </a:r>
            <a:r>
              <a:rPr lang="en-US" sz="1100" dirty="0" err="1"/>
              <a:t>Arrays.asList</a:t>
            </a:r>
            <a:r>
              <a:rPr lang="en-US" sz="1100" dirty="0"/>
              <a:t>( new Object[ ][ ] { { 1, 0 }, { 1, 1 }, { 2, 2 }, { 120, 5 } });</a:t>
            </a:r>
          </a:p>
          <a:p>
            <a:r>
              <a:rPr lang="uk-UA" sz="1100" dirty="0"/>
              <a:t>    }</a:t>
            </a:r>
          </a:p>
          <a:p>
            <a:endParaRPr lang="uk-UA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FactorialTest</a:t>
            </a:r>
            <a:r>
              <a:rPr lang="en-US" sz="1100" dirty="0"/>
              <a:t>(long expected, </a:t>
            </a:r>
            <a:r>
              <a:rPr lang="en-US" sz="1100" dirty="0" err="1"/>
              <a:t>int</a:t>
            </a:r>
            <a:r>
              <a:rPr lang="en-US" sz="1100" dirty="0"/>
              <a:t> value) { // constructor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this.expected</a:t>
            </a:r>
            <a:r>
              <a:rPr lang="en-US" sz="1100" dirty="0"/>
              <a:t> = expected;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this.value</a:t>
            </a:r>
            <a:r>
              <a:rPr lang="en-US" sz="1100" dirty="0"/>
              <a:t> = value;</a:t>
            </a:r>
          </a:p>
          <a:p>
            <a:r>
              <a:rPr lang="uk-UA" sz="1100" dirty="0"/>
              <a:t>    }</a:t>
            </a:r>
          </a:p>
          <a:p>
            <a:endParaRPr lang="uk-UA" sz="1100" dirty="0"/>
          </a:p>
          <a:p>
            <a:r>
              <a:rPr lang="en-US" sz="1100" dirty="0"/>
              <a:t>    @Test</a:t>
            </a:r>
          </a:p>
          <a:p>
            <a:r>
              <a:rPr lang="en-US" sz="1100" dirty="0"/>
              <a:t>    public void factorial()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assertEquals</a:t>
            </a:r>
            <a:r>
              <a:rPr lang="en-US" sz="1100" dirty="0"/>
              <a:t>(expected, new Calculator().factorial(value));</a:t>
            </a:r>
          </a:p>
          <a:p>
            <a:r>
              <a:rPr lang="uk-UA" sz="1100" dirty="0"/>
              <a:t>    }</a:t>
            </a:r>
          </a:p>
          <a:p>
            <a:r>
              <a:rPr lang="uk-UA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700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Выключение теста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107000"/>
              </a:lnSpc>
            </a:pP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Аннотация @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 </a:t>
            </a: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указывает на то что тест будет пропущен</a:t>
            </a:r>
          </a:p>
          <a:p>
            <a:pPr>
              <a:lnSpc>
                <a:spcPct val="107000"/>
              </a:lnSpc>
            </a:pP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Ignore("I don’t want my boss to know this doesn’t work")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@Test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add() 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program.sum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2));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@Ignore </a:t>
            </a: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только в случае ОСОБОЙ надобности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70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Placeholder 10"/>
          <p:cNvPicPr/>
          <p:nvPr/>
        </p:nvPicPr>
        <p:blipFill>
          <a:blip r:embed="rId2"/>
          <a:srcRect t="69" b="69"/>
          <a:stretch/>
        </p:blipFill>
        <p:spPr>
          <a:xfrm>
            <a:off x="4568400" y="704160"/>
            <a:ext cx="4575240" cy="4155840"/>
          </a:xfrm>
          <a:prstGeom prst="rect">
            <a:avLst/>
          </a:prstGeom>
          <a:ln>
            <a:noFill/>
          </a:ln>
        </p:spPr>
      </p:pic>
      <p:sp>
        <p:nvSpPr>
          <p:cNvPr id="282" name="TextShape 1"/>
          <p:cNvSpPr txBox="1"/>
          <p:nvPr/>
        </p:nvSpPr>
        <p:spPr>
          <a:xfrm>
            <a:off x="360360" y="1080000"/>
            <a:ext cx="38102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r>
              <a:rPr lang="ru-RU" dirty="0"/>
              <a:t>Написать тесты для класса решения квадратного </a:t>
            </a:r>
            <a:r>
              <a:rPr lang="ru-RU" dirty="0" smtClean="0"/>
              <a:t>уравнения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тесты с параметрами</a:t>
            </a:r>
            <a:endParaRPr lang="ru-RU" dirty="0"/>
          </a:p>
        </p:txBody>
      </p:sp>
      <p:sp>
        <p:nvSpPr>
          <p:cNvPr id="283" name="TextShape 2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pPr>
              <a:lnSpc>
                <a:spcPct val="100000"/>
              </a:lnSpc>
            </a:pPr>
            <a:r>
              <a:rPr lang="uk-UA" sz="2000" spc="-1" dirty="0">
                <a:solidFill>
                  <a:srgbClr val="464547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Задание</a:t>
            </a:r>
            <a:endParaRPr lang="en-US" sz="2400" b="0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1515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2404" y="3947727"/>
            <a:ext cx="1493679" cy="6471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2404" y="2869953"/>
            <a:ext cx="2996526" cy="6471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en-US" b="1" dirty="0" smtClean="0">
                <a:latin typeface="Arial Black" panose="020B0A04020102020204" pitchFamily="34" charset="0"/>
              </a:rPr>
              <a:t>JUnit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 - каркас для тестирования Java-кода.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тестирование не интегрировано тесно в разработку, нельзя правильно оценить ход процесса разработки.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Нельзя сказать, когда компонент начнет или перестанет работать</a:t>
            </a:r>
            <a:endParaRPr lang="en-US" sz="17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91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Тестовый класс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теста необходимо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Импортировать все необходимые классы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 4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org.junit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static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org.junit.Assert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обычный класс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MyProgramTest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Объявить все поля (в случае необходимости)</a:t>
            </a:r>
          </a:p>
          <a:p>
            <a:pPr lvl="1"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MyProgram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program;</a:t>
            </a:r>
          </a:p>
          <a:p>
            <a:pPr lvl="1"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[] array;</a:t>
            </a:r>
          </a:p>
          <a:p>
            <a:pPr lvl="1">
              <a:lnSpc>
                <a:spcPct val="107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solution;</a:t>
            </a:r>
            <a:endParaRPr lang="en-US" sz="17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28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Тестовые методы @</a:t>
            </a:r>
            <a:r>
              <a:rPr lang="en-US" b="1" dirty="0">
                <a:latin typeface="Arial Black" panose="020B0A04020102020204" pitchFamily="34" charset="0"/>
              </a:rPr>
              <a:t>Test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имеющий аннотацию @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Test,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имеет параметров и не возвращает результата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Обычно используются методы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assertXXX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sum() {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assertEquals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program.sum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(array));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program.min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(array) &gt; 0);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7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72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Подготовительные и завершающие операции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BeforeClass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void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setUpClass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throws Exception 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one-time initialization code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есть необходимость в объявлении метода который выполнится всего раз.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таким методам можно отнести код инициализации подключения к базе данных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AfterClass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void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tearDownClass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throws Exception 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one-time cleanup code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выполнения операций очистки по завершению всех тестов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15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Подготовка и завершение теста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@Before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setUp() {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program = new MyProgram();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array = new int[] { 1, 2, 3, 4, 5 };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будет вызван каждый раз перед началом каждого теста; как правило такие методы инициализируют переменные так чтобы каждый тест выполнялся в равных условиях</a:t>
            </a:r>
          </a:p>
          <a:p>
            <a:pPr>
              <a:lnSpc>
                <a:spcPct val="107000"/>
              </a:lnSpc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@After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tearDown() {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 определить один или более методов который выполнятся после каждого теста. Обычно такие методы закрывают ресурсы.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72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Методы @</a:t>
            </a:r>
            <a:r>
              <a:rPr lang="en-US" b="1" dirty="0">
                <a:latin typeface="Arial Black" panose="020B0A04020102020204" pitchFamily="34" charset="0"/>
              </a:rPr>
              <a:t>Before </a:t>
            </a:r>
            <a:r>
              <a:rPr lang="uk-UA" b="1" dirty="0">
                <a:latin typeface="Arial Black" panose="020B0A04020102020204" pitchFamily="34" charset="0"/>
              </a:rPr>
              <a:t>и @</a:t>
            </a:r>
            <a:r>
              <a:rPr lang="en-US" b="1" dirty="0" err="1">
                <a:latin typeface="Arial Black" panose="020B0A04020102020204" pitchFamily="34" charset="0"/>
              </a:rPr>
              <a:t>AfterClass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создать столько методов с аннотациями @Before и @After сколько Вам необходимо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вызова таких методов не определен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@Before и @After могут наследоватся от суперкласса;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выполнения следующий: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Выполняются методы @Before в суперклассе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Выполняются методы @Before в классе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Выполняется метод @Test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Выполняются методы @After в классе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Выполняются методы @After в суперклассе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724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Дополнительные возможности @</a:t>
            </a:r>
            <a:r>
              <a:rPr lang="en-US" b="1" dirty="0">
                <a:latin typeface="Arial Black" panose="020B0A04020102020204" pitchFamily="34" charset="0"/>
              </a:rPr>
              <a:t>Test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возможность ограничения времени выполнения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защиты от вечных циклов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задано в миллисекундах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 будет провален если время выйдет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(timeout=10)</a:t>
            </a:r>
          </a:p>
          <a:p>
            <a:pPr>
              <a:lnSpc>
                <a:spcPct val="107000"/>
              </a:lnSpc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greatBig() {</a:t>
            </a:r>
          </a:p>
          <a:p>
            <a:pPr>
              <a:lnSpc>
                <a:spcPct val="107000"/>
              </a:lnSpc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assertTrue(program.ackerman(5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5) &gt; 10e12);</a:t>
            </a:r>
          </a:p>
          <a:p>
            <a:pPr>
              <a:lnSpc>
                <a:spcPct val="107000"/>
              </a:lnSpc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51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0"/>
            <a:ext cx="9143640" cy="69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74320" tIns="34200" rIns="68760" bIns="34200" anchor="ctr"/>
          <a:lstStyle/>
          <a:p>
            <a:r>
              <a:rPr lang="uk-UA" b="1" dirty="0">
                <a:latin typeface="Arial Black" panose="020B0A04020102020204" pitchFamily="34" charset="0"/>
              </a:rPr>
              <a:t>Ожидание исключения</a:t>
            </a:r>
            <a:endParaRPr lang="en-US" sz="2400" b="1" strike="noStrike" spc="-1" dirty="0">
              <a:solidFill>
                <a:srgbClr val="464547"/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52440" y="1078920"/>
            <a:ext cx="8339040" cy="338292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/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@Test (expected=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IllegalArgumentException.class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 factorial() {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program.factorial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(-5);</a:t>
            </a:r>
          </a:p>
          <a:p>
            <a:pPr>
              <a:lnSpc>
                <a:spcPct val="107000"/>
              </a:lnSpc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должны возвращать исключения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возможность задать конкретный тип исключения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 будет успешным если будет выброшено исключения указанного типа</a:t>
            </a:r>
            <a:endParaRPr lang="en-US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69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21542</TotalTime>
  <Words>614</Words>
  <Application>Microsoft Office PowerPoint</Application>
  <PresentationFormat>On-screen Show (16:9)</PresentationFormat>
  <Paragraphs>128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DejaVu Sans</vt:lpstr>
      <vt:lpstr>Lucida Grande</vt:lpstr>
      <vt:lpstr>Times New Roman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Michelle Canning</dc:creator>
  <dc:description/>
  <cp:lastModifiedBy>Nataliya Bogushevskaya</cp:lastModifiedBy>
  <cp:revision>1251</cp:revision>
  <cp:lastPrinted>2014-07-09T13:30:36Z</cp:lastPrinted>
  <dcterms:created xsi:type="dcterms:W3CDTF">2014-07-08T13:27:24Z</dcterms:created>
  <dcterms:modified xsi:type="dcterms:W3CDTF">2016-06-15T14:04:13Z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0x010100B0E9A4A7D20EA84CAA39F80EA2A19865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