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64191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18625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4418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54300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74787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74871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755813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78521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536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0176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47350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65976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01426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04194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0930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06545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t>12/11/2023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67049144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t>Introduction to </a:t>
            </a:r>
            <a:r>
              <a:rPr lang="fr-FR" b="1" dirty="0" err="1"/>
              <a:t>Databases</a:t>
            </a:r>
            <a:r>
              <a:rPr lang="fr-FR" b="1" dirty="0"/>
              <a:t> </a:t>
            </a:r>
            <a:r>
              <a:rPr lang="fr-FR" b="1" dirty="0" smtClean="0"/>
              <a:t>Checkpoint</a:t>
            </a:r>
            <a:endParaRPr lang="fr-FR" dirty="0"/>
          </a:p>
        </p:txBody>
      </p:sp>
      <p:sp>
        <p:nvSpPr>
          <p:cNvPr id="3" name="Sous-titre 2"/>
          <p:cNvSpPr>
            <a:spLocks noGrp="1"/>
          </p:cNvSpPr>
          <p:nvPr>
            <p:ph type="subTitle" idx="1"/>
          </p:nvPr>
        </p:nvSpPr>
        <p:spPr/>
        <p:txBody>
          <a:bodyPr/>
          <a:lstStyle/>
          <a:p>
            <a:pPr algn="r"/>
            <a:r>
              <a:rPr lang="fr-FR" dirty="0" smtClean="0">
                <a:solidFill>
                  <a:srgbClr val="FF0000"/>
                </a:solidFill>
                <a:latin typeface="+mn-lt"/>
              </a:rPr>
              <a:t>Aziz </a:t>
            </a:r>
            <a:r>
              <a:rPr lang="fr-FR" dirty="0" err="1" smtClean="0">
                <a:solidFill>
                  <a:srgbClr val="FF0000"/>
                </a:solidFill>
                <a:latin typeface="+mn-lt"/>
              </a:rPr>
              <a:t>boussaid</a:t>
            </a:r>
            <a:endParaRPr lang="fr-FR" dirty="0">
              <a:solidFill>
                <a:srgbClr val="FF0000"/>
              </a:solidFill>
              <a:latin typeface="+mn-lt"/>
            </a:endParaRPr>
          </a:p>
        </p:txBody>
      </p:sp>
    </p:spTree>
    <p:extLst>
      <p:ext uri="{BB962C8B-B14F-4D97-AF65-F5344CB8AC3E}">
        <p14:creationId xmlns:p14="http://schemas.microsoft.com/office/powerpoint/2010/main" val="268131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MySQL</a:t>
            </a:r>
            <a:r>
              <a:rPr lang="fr-FR" dirty="0"/>
              <a:t> </a:t>
            </a:r>
            <a:r>
              <a:rPr lang="fr-FR" dirty="0" smtClean="0"/>
              <a:t>?</a:t>
            </a:r>
            <a:endParaRPr lang="fr-FR" dirty="0"/>
          </a:p>
        </p:txBody>
      </p:sp>
      <p:sp>
        <p:nvSpPr>
          <p:cNvPr id="9" name="Espace réservé du contenu 8"/>
          <p:cNvSpPr>
            <a:spLocks noGrp="1"/>
          </p:cNvSpPr>
          <p:nvPr>
            <p:ph sz="half" idx="2"/>
          </p:nvPr>
        </p:nvSpPr>
        <p:spPr>
          <a:xfrm>
            <a:off x="646111" y="1853248"/>
            <a:ext cx="6591816" cy="4224269"/>
          </a:xfrm>
        </p:spPr>
        <p:txBody>
          <a:bodyPr>
            <a:normAutofit/>
          </a:bodyPr>
          <a:lstStyle/>
          <a:p>
            <a:r>
              <a:rPr lang="en-US" dirty="0"/>
              <a:t>MySQL is the most popular open source SQL database. It is typically used for web application development, and often accessed using PHP.</a:t>
            </a:r>
          </a:p>
          <a:p>
            <a:r>
              <a:rPr lang="en-US" dirty="0"/>
              <a:t>The main advantages of MySQL are that it is easy to use, inexpensive, reliable (has been around since 1995), and has a large community of developers who can help answer questions.</a:t>
            </a:r>
          </a:p>
          <a:p>
            <a:r>
              <a:rPr lang="en-US" dirty="0"/>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dirty="0"/>
          </a:p>
        </p:txBody>
      </p:sp>
      <p:pic>
        <p:nvPicPr>
          <p:cNvPr id="12" name="Espace réservé du contenu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07567" y="2770915"/>
            <a:ext cx="4026658" cy="2083795"/>
          </a:xfrm>
        </p:spPr>
      </p:pic>
    </p:spTree>
    <p:extLst>
      <p:ext uri="{BB962C8B-B14F-4D97-AF65-F5344CB8AC3E}">
        <p14:creationId xmlns:p14="http://schemas.microsoft.com/office/powerpoint/2010/main" val="223920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fr-FR" dirty="0" err="1" smtClean="0"/>
              <a:t>PostgreSQL</a:t>
            </a:r>
            <a:r>
              <a:rPr lang="fr-FR" dirty="0" smtClean="0"/>
              <a:t> ?</a:t>
            </a:r>
            <a:endParaRPr lang="fr-FR" dirty="0"/>
          </a:p>
        </p:txBody>
      </p:sp>
      <p:sp>
        <p:nvSpPr>
          <p:cNvPr id="4" name="Espace réservé du contenu 3"/>
          <p:cNvSpPr>
            <a:spLocks noGrp="1"/>
          </p:cNvSpPr>
          <p:nvPr>
            <p:ph sz="half" idx="2"/>
          </p:nvPr>
        </p:nvSpPr>
        <p:spPr>
          <a:xfrm>
            <a:off x="646111" y="1851938"/>
            <a:ext cx="6607711" cy="4403090"/>
          </a:xfrm>
        </p:spPr>
        <p:txBody>
          <a:bodyPr>
            <a:normAutofit/>
          </a:bodyPr>
          <a:lstStyle/>
          <a:p>
            <a:r>
              <a:rPr lang="en-US" dirty="0" err="1"/>
              <a:t>PostgreSQL</a:t>
            </a:r>
            <a:r>
              <a:rPr lang="en-US" dirty="0"/>
              <a:t> is an open source SQL database that is not controlled by any corporation. It is typically used for web application development.</a:t>
            </a:r>
          </a:p>
          <a:p>
            <a:r>
              <a:rPr lang="en-US" dirty="0" err="1"/>
              <a:t>PostgreSQL</a:t>
            </a:r>
            <a:r>
              <a:rPr lang="en-US" dirty="0"/>
              <a:t> shares many of the same advantages of MySQL. It is easy to use, inexpensive, reliable and has a large community of developers. It also provides some additional features such as foreign key support without requiring complex configuration.</a:t>
            </a:r>
          </a:p>
          <a:p>
            <a:r>
              <a:rPr lang="en-US" dirty="0"/>
              <a:t>The main disadvantage of </a:t>
            </a:r>
            <a:r>
              <a:rPr lang="en-US" dirty="0" err="1"/>
              <a:t>PostgreSQL</a:t>
            </a:r>
            <a:r>
              <a:rPr lang="en-US" dirty="0"/>
              <a:t> is that it can be slower in performance than other databases such as MySQL. It is also slightly less popular than MySQL.</a:t>
            </a:r>
          </a:p>
          <a:p>
            <a:endParaRPr lang="fr-FR" dirty="0"/>
          </a:p>
        </p:txBody>
      </p:sp>
      <p:pic>
        <p:nvPicPr>
          <p:cNvPr id="19" name="Espace réservé du contenu 1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19081" y="2339028"/>
            <a:ext cx="4395788" cy="3139848"/>
          </a:xfrm>
        </p:spPr>
      </p:pic>
    </p:spTree>
    <p:extLst>
      <p:ext uri="{BB962C8B-B14F-4D97-AF65-F5344CB8AC3E}">
        <p14:creationId xmlns:p14="http://schemas.microsoft.com/office/powerpoint/2010/main" val="173155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fr-FR" dirty="0"/>
              <a:t>SQL </a:t>
            </a:r>
            <a:r>
              <a:rPr lang="fr-FR" dirty="0" smtClean="0"/>
              <a:t>SERVER ?</a:t>
            </a:r>
            <a:endParaRPr lang="fr-FR" dirty="0"/>
          </a:p>
        </p:txBody>
      </p:sp>
      <p:sp>
        <p:nvSpPr>
          <p:cNvPr id="4" name="Espace réservé du contenu 3"/>
          <p:cNvSpPr>
            <a:spLocks noGrp="1"/>
          </p:cNvSpPr>
          <p:nvPr>
            <p:ph sz="half" idx="2"/>
          </p:nvPr>
        </p:nvSpPr>
        <p:spPr>
          <a:xfrm>
            <a:off x="646111" y="1853248"/>
            <a:ext cx="6134615" cy="4002535"/>
          </a:xfrm>
        </p:spPr>
        <p:txBody>
          <a:bodyPr/>
          <a:lstStyle/>
          <a:p>
            <a:r>
              <a:rPr lang="en-US" dirty="0"/>
              <a:t>Microsoft owns SQL Server. Like Oracle DB, the code is close sourced.</a:t>
            </a:r>
          </a:p>
          <a:p>
            <a:r>
              <a:rPr lang="en-US" dirty="0"/>
              <a:t>Large enterprise applications mostly use SQL Server.</a:t>
            </a:r>
          </a:p>
          <a:p>
            <a:r>
              <a:rPr lang="en-US" dirty="0"/>
              <a:t>Microsoft offers a free entry-level version called </a:t>
            </a:r>
            <a:r>
              <a:rPr lang="en-US" i="1" dirty="0"/>
              <a:t>Express</a:t>
            </a:r>
            <a:r>
              <a:rPr lang="en-US" dirty="0"/>
              <a:t> but can become very expensive as you scale your application.</a:t>
            </a:r>
          </a:p>
          <a:p>
            <a:endParaRPr lang="fr-FR" dirty="0"/>
          </a:p>
        </p:txBody>
      </p:sp>
      <p:pic>
        <p:nvPicPr>
          <p:cNvPr id="9" name="Espace réservé du contenu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724585" y="2526550"/>
            <a:ext cx="2857500" cy="2352675"/>
          </a:xfrm>
        </p:spPr>
      </p:pic>
    </p:spTree>
    <p:extLst>
      <p:ext uri="{BB962C8B-B14F-4D97-AF65-F5344CB8AC3E}">
        <p14:creationId xmlns:p14="http://schemas.microsoft.com/office/powerpoint/2010/main" val="175219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normAutofit fontScale="90000"/>
          </a:bodyPr>
          <a:lstStyle/>
          <a:p>
            <a:r>
              <a:rPr lang="en-US" dirty="0"/>
              <a:t>A comparison between the three RDBMS</a:t>
            </a:r>
            <a:br>
              <a:rPr lang="en-US" dirty="0"/>
            </a:br>
            <a:endParaRPr lang="fr-FR" dirty="0"/>
          </a:p>
        </p:txBody>
      </p:sp>
      <p:graphicFrame>
        <p:nvGraphicFramePr>
          <p:cNvPr id="11" name="Espace réservé du contenu 10"/>
          <p:cNvGraphicFramePr>
            <a:graphicFrameLocks noGrp="1"/>
          </p:cNvGraphicFramePr>
          <p:nvPr>
            <p:ph idx="1"/>
            <p:extLst>
              <p:ext uri="{D42A27DB-BD31-4B8C-83A1-F6EECF244321}">
                <p14:modId xmlns:p14="http://schemas.microsoft.com/office/powerpoint/2010/main" val="3142078458"/>
              </p:ext>
            </p:extLst>
          </p:nvPr>
        </p:nvGraphicFramePr>
        <p:xfrm>
          <a:off x="1103313" y="2034862"/>
          <a:ext cx="9993312" cy="4691376"/>
        </p:xfrm>
        <a:graphic>
          <a:graphicData uri="http://schemas.openxmlformats.org/drawingml/2006/table">
            <a:tbl>
              <a:tblPr firstRow="1" bandRow="1">
                <a:tableStyleId>{5C22544A-7EE6-4342-B048-85BDC9FD1C3A}</a:tableStyleId>
              </a:tblPr>
              <a:tblGrid>
                <a:gridCol w="3298415"/>
                <a:gridCol w="3298415"/>
                <a:gridCol w="3396482"/>
              </a:tblGrid>
              <a:tr h="372250">
                <a:tc>
                  <a:txBody>
                    <a:bodyPr/>
                    <a:lstStyle/>
                    <a:p>
                      <a:r>
                        <a:rPr lang="fr-FR" dirty="0" smtClean="0"/>
                        <a:t>MySQL</a:t>
                      </a:r>
                      <a:endParaRPr lang="fr-FR" dirty="0"/>
                    </a:p>
                  </a:txBody>
                  <a:tcPr/>
                </a:tc>
                <a:tc>
                  <a:txBody>
                    <a:bodyPr/>
                    <a:lstStyle/>
                    <a:p>
                      <a:r>
                        <a:rPr lang="fr-FR" dirty="0" err="1" smtClean="0"/>
                        <a:t>PostgreSQL</a:t>
                      </a:r>
                      <a:endParaRPr lang="fr-FR" dirty="0"/>
                    </a:p>
                  </a:txBody>
                  <a:tcPr/>
                </a:tc>
                <a:tc>
                  <a:txBody>
                    <a:bodyPr/>
                    <a:lstStyle/>
                    <a:p>
                      <a:r>
                        <a:rPr lang="fr-FR" dirty="0" smtClean="0"/>
                        <a:t>SQL Server</a:t>
                      </a:r>
                      <a:endParaRPr lang="fr-FR" dirty="0"/>
                    </a:p>
                  </a:txBody>
                  <a:tcPr/>
                </a:tc>
              </a:tr>
              <a:tr h="372250">
                <a:tc>
                  <a:txBody>
                    <a:bodyPr/>
                    <a:lstStyle/>
                    <a:p>
                      <a:r>
                        <a:rPr lang="fr-FR" dirty="0" smtClean="0"/>
                        <a:t>Open-Source</a:t>
                      </a:r>
                      <a:endParaRPr lang="fr-FR" dirty="0"/>
                    </a:p>
                  </a:txBody>
                  <a:tcPr/>
                </a:tc>
                <a:tc>
                  <a:txBody>
                    <a:bodyPr/>
                    <a:lstStyle/>
                    <a:p>
                      <a:r>
                        <a:rPr lang="fr-FR" dirty="0" smtClean="0"/>
                        <a:t>Open-Source</a:t>
                      </a:r>
                      <a:endParaRPr lang="fr-FR" dirty="0"/>
                    </a:p>
                  </a:txBody>
                  <a:tcPr/>
                </a:tc>
                <a:tc>
                  <a:txBody>
                    <a:bodyPr/>
                    <a:lstStyle/>
                    <a:p>
                      <a:r>
                        <a:rPr lang="fr-FR" dirty="0" err="1" smtClean="0"/>
                        <a:t>Licensed</a:t>
                      </a:r>
                      <a:endParaRPr lang="fr-FR" dirty="0"/>
                    </a:p>
                  </a:txBody>
                  <a:tcPr/>
                </a:tc>
              </a:tr>
              <a:tr h="917878">
                <a:tc>
                  <a:txBody>
                    <a:bodyPr/>
                    <a:lstStyle/>
                    <a:p>
                      <a:r>
                        <a:rPr lang="fr-FR" dirty="0" err="1" smtClean="0"/>
                        <a:t>Owned</a:t>
                      </a:r>
                      <a:r>
                        <a:rPr lang="fr-FR" dirty="0" smtClean="0"/>
                        <a:t> by Oracle</a:t>
                      </a:r>
                      <a:endParaRPr lang="fr-FR" dirty="0"/>
                    </a:p>
                  </a:txBody>
                  <a:tcPr/>
                </a:tc>
                <a:tc>
                  <a:txBody>
                    <a:bodyPr/>
                    <a:lstStyle/>
                    <a:p>
                      <a:r>
                        <a:rPr lang="fr-FR" dirty="0" err="1" smtClean="0"/>
                        <a:t>Owned</a:t>
                      </a:r>
                      <a:r>
                        <a:rPr lang="fr-FR" dirty="0" smtClean="0"/>
                        <a:t> by </a:t>
                      </a:r>
                      <a:r>
                        <a:rPr lang="fr-FR" dirty="0" err="1" smtClean="0"/>
                        <a:t>PostgreSQL</a:t>
                      </a:r>
                      <a:r>
                        <a:rPr lang="fr-FR" dirty="0" smtClean="0"/>
                        <a:t> Global</a:t>
                      </a:r>
                      <a:r>
                        <a:rPr lang="fr-FR" baseline="0" dirty="0" smtClean="0"/>
                        <a:t> </a:t>
                      </a:r>
                      <a:r>
                        <a:rPr lang="fr-FR" baseline="0" dirty="0" err="1" smtClean="0"/>
                        <a:t>Development</a:t>
                      </a:r>
                      <a:r>
                        <a:rPr lang="fr-FR" baseline="0" dirty="0" smtClean="0"/>
                        <a:t> Groupe</a:t>
                      </a:r>
                      <a:endParaRPr lang="fr-FR" dirty="0"/>
                    </a:p>
                  </a:txBody>
                  <a:tcPr/>
                </a:tc>
                <a:tc>
                  <a:txBody>
                    <a:bodyPr/>
                    <a:lstStyle/>
                    <a:p>
                      <a:r>
                        <a:rPr lang="fr-FR" dirty="0" err="1" smtClean="0"/>
                        <a:t>Owned</a:t>
                      </a:r>
                      <a:r>
                        <a:rPr lang="fr-FR" dirty="0" smtClean="0"/>
                        <a:t> by Microsoft</a:t>
                      </a:r>
                      <a:endParaRPr lang="fr-FR" dirty="0"/>
                    </a:p>
                  </a:txBody>
                  <a:tcPr/>
                </a:tc>
              </a:tr>
              <a:tr h="642515">
                <a:tc>
                  <a:txBody>
                    <a:bodyPr/>
                    <a:lstStyle/>
                    <a:p>
                      <a:r>
                        <a:rPr lang="fr-FR" dirty="0" err="1" smtClean="0"/>
                        <a:t>Scalable</a:t>
                      </a:r>
                      <a:r>
                        <a:rPr lang="fr-FR" baseline="0" dirty="0" smtClean="0"/>
                        <a:t> buffer pool to pull cache</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err="1" smtClean="0"/>
                        <a:t>Scalable</a:t>
                      </a:r>
                      <a:r>
                        <a:rPr lang="fr-FR" baseline="0" dirty="0" smtClean="0"/>
                        <a:t> buffer pool to pull cache</a:t>
                      </a:r>
                      <a:endParaRPr lang="fr-FR" dirty="0" smtClean="0"/>
                    </a:p>
                  </a:txBody>
                  <a:tcPr/>
                </a:tc>
                <a:tc>
                  <a:txBody>
                    <a:bodyPr/>
                    <a:lstStyle/>
                    <a:p>
                      <a:r>
                        <a:rPr lang="fr-FR" dirty="0" err="1" smtClean="0"/>
                        <a:t>Isolate</a:t>
                      </a:r>
                      <a:r>
                        <a:rPr lang="fr-FR" dirty="0" smtClean="0"/>
                        <a:t> </a:t>
                      </a:r>
                      <a:r>
                        <a:rPr lang="fr-FR" dirty="0" err="1" smtClean="0"/>
                        <a:t>processes</a:t>
                      </a:r>
                      <a:r>
                        <a:rPr lang="fr-FR" dirty="0" smtClean="0"/>
                        <a:t> as </a:t>
                      </a:r>
                      <a:r>
                        <a:rPr lang="fr-FR" dirty="0" err="1" smtClean="0"/>
                        <a:t>separate</a:t>
                      </a:r>
                      <a:r>
                        <a:rPr lang="fr-FR" dirty="0" smtClean="0"/>
                        <a:t> OS </a:t>
                      </a:r>
                      <a:r>
                        <a:rPr lang="fr-FR" dirty="0" err="1" smtClean="0"/>
                        <a:t>processes</a:t>
                      </a:r>
                      <a:endParaRPr lang="fr-FR" dirty="0"/>
                    </a:p>
                  </a:txBody>
                  <a:tcPr/>
                </a:tc>
              </a:tr>
              <a:tr h="1468605">
                <a:tc>
                  <a:txBody>
                    <a:bodyPr/>
                    <a:lstStyle/>
                    <a:p>
                      <a:r>
                        <a:rPr lang="fr-FR" dirty="0" smtClean="0"/>
                        <a:t>Limited</a:t>
                      </a:r>
                      <a:r>
                        <a:rPr lang="fr-FR" baseline="0" dirty="0" smtClean="0"/>
                        <a:t> </a:t>
                      </a:r>
                      <a:r>
                        <a:rPr lang="fr-FR" baseline="0" dirty="0" err="1" smtClean="0"/>
                        <a:t>functionality</a:t>
                      </a:r>
                      <a:r>
                        <a:rPr lang="fr-FR" baseline="0" dirty="0" smtClean="0"/>
                        <a:t> </a:t>
                      </a:r>
                      <a:r>
                        <a:rPr lang="fr-FR" baseline="0" dirty="0" err="1" smtClean="0"/>
                        <a:t>regarding</a:t>
                      </a:r>
                      <a:r>
                        <a:rPr lang="fr-FR" baseline="0" dirty="0" smtClean="0"/>
                        <a:t> tables to deal </a:t>
                      </a:r>
                      <a:r>
                        <a:rPr lang="fr-FR" baseline="0" dirty="0" err="1" smtClean="0"/>
                        <a:t>with</a:t>
                      </a:r>
                      <a:r>
                        <a:rPr lang="fr-FR" baseline="0" dirty="0" smtClean="0"/>
                        <a:t> </a:t>
                      </a:r>
                      <a:r>
                        <a:rPr lang="fr-FR" baseline="0" dirty="0" err="1" smtClean="0"/>
                        <a:t>complex</a:t>
                      </a:r>
                      <a:r>
                        <a:rPr lang="fr-FR" baseline="0" dirty="0" smtClean="0"/>
                        <a:t> </a:t>
                      </a:r>
                      <a:r>
                        <a:rPr lang="fr-FR" baseline="0" dirty="0" err="1" smtClean="0"/>
                        <a:t>processes</a:t>
                      </a:r>
                      <a:endParaRPr lang="fr-FR" dirty="0"/>
                    </a:p>
                  </a:txBody>
                  <a:tcPr/>
                </a:tc>
                <a:tc>
                  <a:txBody>
                    <a:bodyPr/>
                    <a:lstStyle/>
                    <a:p>
                      <a:r>
                        <a:rPr lang="fr-FR" dirty="0" smtClean="0"/>
                        <a:t>More </a:t>
                      </a:r>
                      <a:r>
                        <a:rPr lang="fr-FR" dirty="0" err="1" smtClean="0"/>
                        <a:t>functionality</a:t>
                      </a:r>
                      <a:r>
                        <a:rPr lang="fr-FR" dirty="0" smtClean="0"/>
                        <a:t> </a:t>
                      </a:r>
                      <a:r>
                        <a:rPr lang="fr-FR" dirty="0" err="1" smtClean="0"/>
                        <a:t>regarding</a:t>
                      </a:r>
                      <a:r>
                        <a:rPr lang="fr-FR" dirty="0" smtClean="0"/>
                        <a:t> </a:t>
                      </a:r>
                      <a:r>
                        <a:rPr lang="fr-FR" dirty="0" err="1" smtClean="0"/>
                        <a:t>temporary</a:t>
                      </a:r>
                      <a:r>
                        <a:rPr lang="fr-FR" dirty="0" smtClean="0"/>
                        <a:t> tables</a:t>
                      </a:r>
                      <a:r>
                        <a:rPr lang="fr-FR" baseline="0" dirty="0" smtClean="0"/>
                        <a:t> (</a:t>
                      </a:r>
                      <a:r>
                        <a:rPr lang="fr-FR" baseline="0" dirty="0" err="1" smtClean="0"/>
                        <a:t>divide</a:t>
                      </a:r>
                      <a:r>
                        <a:rPr lang="fr-FR" baseline="0" dirty="0" smtClean="0"/>
                        <a:t> tables </a:t>
                      </a:r>
                      <a:r>
                        <a:rPr lang="fr-FR" baseline="0" dirty="0" err="1" smtClean="0"/>
                        <a:t>into</a:t>
                      </a:r>
                      <a:r>
                        <a:rPr lang="fr-FR" baseline="0" dirty="0" smtClean="0"/>
                        <a:t> local and global), </a:t>
                      </a:r>
                      <a:r>
                        <a:rPr lang="fr-FR" baseline="0" dirty="0" err="1" smtClean="0"/>
                        <a:t>Better</a:t>
                      </a:r>
                      <a:r>
                        <a:rPr lang="fr-FR" baseline="0" dirty="0" smtClean="0"/>
                        <a:t> </a:t>
                      </a:r>
                      <a:r>
                        <a:rPr lang="fr-FR" baseline="0" dirty="0" err="1" smtClean="0"/>
                        <a:t>with</a:t>
                      </a:r>
                      <a:r>
                        <a:rPr lang="fr-FR" baseline="0" dirty="0" smtClean="0"/>
                        <a:t> </a:t>
                      </a:r>
                      <a:r>
                        <a:rPr lang="fr-FR" baseline="0" dirty="0" err="1" smtClean="0"/>
                        <a:t>complex</a:t>
                      </a:r>
                      <a:r>
                        <a:rPr lang="fr-FR" baseline="0" dirty="0" smtClean="0"/>
                        <a:t> </a:t>
                      </a:r>
                      <a:r>
                        <a:rPr lang="fr-FR" baseline="0" dirty="0" err="1" smtClean="0"/>
                        <a:t>processes</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More </a:t>
                      </a:r>
                      <a:r>
                        <a:rPr lang="fr-FR" dirty="0" err="1" smtClean="0"/>
                        <a:t>functionality</a:t>
                      </a:r>
                      <a:r>
                        <a:rPr lang="fr-FR" dirty="0" smtClean="0"/>
                        <a:t> </a:t>
                      </a:r>
                      <a:r>
                        <a:rPr lang="fr-FR" dirty="0" err="1" smtClean="0"/>
                        <a:t>regarding</a:t>
                      </a:r>
                      <a:r>
                        <a:rPr lang="fr-FR" dirty="0" smtClean="0"/>
                        <a:t> </a:t>
                      </a:r>
                      <a:r>
                        <a:rPr lang="fr-FR" dirty="0" err="1" smtClean="0"/>
                        <a:t>temporary</a:t>
                      </a:r>
                      <a:r>
                        <a:rPr lang="fr-FR" dirty="0" smtClean="0"/>
                        <a:t> tables</a:t>
                      </a:r>
                      <a:r>
                        <a:rPr lang="fr-FR" baseline="0" dirty="0" smtClean="0"/>
                        <a:t> (</a:t>
                      </a:r>
                      <a:r>
                        <a:rPr lang="fr-FR" baseline="0" dirty="0" err="1" smtClean="0"/>
                        <a:t>divide</a:t>
                      </a:r>
                      <a:r>
                        <a:rPr lang="fr-FR" baseline="0" dirty="0" smtClean="0"/>
                        <a:t> tables </a:t>
                      </a:r>
                      <a:r>
                        <a:rPr lang="fr-FR" baseline="0" dirty="0" err="1" smtClean="0"/>
                        <a:t>into</a:t>
                      </a:r>
                      <a:r>
                        <a:rPr lang="fr-FR" baseline="0" dirty="0" smtClean="0"/>
                        <a:t> local and global), </a:t>
                      </a:r>
                      <a:r>
                        <a:rPr lang="fr-FR" baseline="0" dirty="0" err="1" smtClean="0"/>
                        <a:t>Better</a:t>
                      </a:r>
                      <a:r>
                        <a:rPr lang="fr-FR" baseline="0" dirty="0" smtClean="0"/>
                        <a:t> </a:t>
                      </a:r>
                      <a:r>
                        <a:rPr lang="fr-FR" baseline="0" dirty="0" err="1" smtClean="0"/>
                        <a:t>with</a:t>
                      </a:r>
                      <a:r>
                        <a:rPr lang="fr-FR" baseline="0" dirty="0" smtClean="0"/>
                        <a:t> </a:t>
                      </a:r>
                      <a:r>
                        <a:rPr lang="fr-FR" baseline="0" dirty="0" err="1" smtClean="0"/>
                        <a:t>complex</a:t>
                      </a:r>
                      <a:r>
                        <a:rPr lang="fr-FR" baseline="0" dirty="0" smtClean="0"/>
                        <a:t> </a:t>
                      </a:r>
                      <a:r>
                        <a:rPr lang="fr-FR" baseline="0" dirty="0" err="1" smtClean="0"/>
                        <a:t>processes</a:t>
                      </a:r>
                      <a:endParaRPr lang="fr-FR" dirty="0" smtClean="0"/>
                    </a:p>
                  </a:txBody>
                  <a:tcPr/>
                </a:tc>
              </a:tr>
              <a:tr h="917878">
                <a:tc>
                  <a:txBody>
                    <a:bodyPr/>
                    <a:lstStyle/>
                    <a:p>
                      <a:r>
                        <a:rPr lang="fr-FR" dirty="0" err="1" smtClean="0"/>
                        <a:t>Organizes</a:t>
                      </a:r>
                      <a:r>
                        <a:rPr lang="fr-FR" dirty="0" smtClean="0"/>
                        <a:t> index </a:t>
                      </a:r>
                      <a:r>
                        <a:rPr lang="fr-FR" dirty="0" err="1" smtClean="0"/>
                        <a:t>into</a:t>
                      </a:r>
                      <a:r>
                        <a:rPr lang="fr-FR" dirty="0" smtClean="0"/>
                        <a:t> clusters and tables (not </a:t>
                      </a:r>
                      <a:r>
                        <a:rPr lang="fr-FR" dirty="0" err="1" smtClean="0"/>
                        <a:t>very</a:t>
                      </a:r>
                      <a:r>
                        <a:rPr lang="fr-FR" dirty="0" smtClean="0"/>
                        <a:t> flexible </a:t>
                      </a:r>
                      <a:r>
                        <a:rPr lang="fr-FR" dirty="0" err="1" smtClean="0"/>
                        <a:t>search</a:t>
                      </a:r>
                      <a:r>
                        <a:rPr lang="fr-FR" dirty="0" smtClean="0"/>
                        <a:t>)</a:t>
                      </a:r>
                      <a:endParaRPr lang="fr-FR" dirty="0"/>
                    </a:p>
                  </a:txBody>
                  <a:tcPr/>
                </a:tc>
                <a:tc>
                  <a:txBody>
                    <a:bodyPr/>
                    <a:lstStyle/>
                    <a:p>
                      <a:r>
                        <a:rPr lang="fr-FR" dirty="0" err="1" smtClean="0"/>
                        <a:t>Rich</a:t>
                      </a:r>
                      <a:r>
                        <a:rPr lang="fr-FR" dirty="0" smtClean="0"/>
                        <a:t> </a:t>
                      </a:r>
                      <a:r>
                        <a:rPr lang="fr-FR" dirty="0" err="1" smtClean="0"/>
                        <a:t>automated</a:t>
                      </a:r>
                      <a:r>
                        <a:rPr lang="fr-FR" dirty="0" smtClean="0"/>
                        <a:t> </a:t>
                      </a:r>
                      <a:r>
                        <a:rPr lang="fr-FR" dirty="0" err="1" smtClean="0"/>
                        <a:t>functionality</a:t>
                      </a:r>
                      <a:r>
                        <a:rPr lang="fr-FR" dirty="0" smtClean="0"/>
                        <a:t> for index management </a:t>
                      </a:r>
                      <a:endParaRPr lang="fr-FR" dirty="0"/>
                    </a:p>
                  </a:txBody>
                  <a:tcPr/>
                </a:tc>
                <a:tc>
                  <a:txBody>
                    <a:bodyPr/>
                    <a:lstStyle/>
                    <a:p>
                      <a:r>
                        <a:rPr lang="fr-FR" dirty="0" smtClean="0"/>
                        <a:t>Flexible </a:t>
                      </a:r>
                      <a:r>
                        <a:rPr lang="fr-FR" dirty="0" err="1" smtClean="0"/>
                        <a:t>search</a:t>
                      </a:r>
                      <a:endParaRPr lang="fr-FR" dirty="0"/>
                    </a:p>
                  </a:txBody>
                  <a:tcPr/>
                </a:tc>
              </a:tr>
            </a:tbl>
          </a:graphicData>
        </a:graphic>
      </p:graphicFrame>
    </p:spTree>
    <p:extLst>
      <p:ext uri="{BB962C8B-B14F-4D97-AF65-F5344CB8AC3E}">
        <p14:creationId xmlns:p14="http://schemas.microsoft.com/office/powerpoint/2010/main" val="2502322719"/>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TotalTime>
  <Words>357</Words>
  <PresentationFormat>Grand écran</PresentationFormat>
  <Paragraphs>33</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Century Gothic</vt:lpstr>
      <vt:lpstr>Wingdings 3</vt:lpstr>
      <vt:lpstr>Brin</vt:lpstr>
      <vt:lpstr>Introduction to Databases Checkpoint</vt:lpstr>
      <vt:lpstr>What is MySQL ?</vt:lpstr>
      <vt:lpstr>What is PostgreSQL ?</vt:lpstr>
      <vt:lpstr>What is SQL SERVER ?</vt:lpstr>
      <vt:lpstr>A comparison between the three RDBMS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2021-02-01T12:38:41Z</dcterms:created>
  <dcterms:modified xsi:type="dcterms:W3CDTF">2023-12-11T22:10:27Z</dcterms:modified>
</cp:coreProperties>
</file>