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6" d="100"/>
          <a:sy n="26" d="100"/>
        </p:scale>
        <p:origin x="-1896" y="-7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658875" y="3"/>
            <a:ext cx="15630525" cy="7629525"/>
          </a:xfrm>
          <a:custGeom>
            <a:avLst/>
            <a:gdLst/>
            <a:ahLst/>
            <a:cxnLst/>
            <a:rect l="l" t="t" r="r" b="b"/>
            <a:pathLst>
              <a:path w="15630525" h="7629525">
                <a:moveTo>
                  <a:pt x="0" y="0"/>
                </a:moveTo>
                <a:lnTo>
                  <a:pt x="15630524" y="0"/>
                </a:lnTo>
                <a:lnTo>
                  <a:pt x="15630524" y="7629524"/>
                </a:lnTo>
                <a:lnTo>
                  <a:pt x="0" y="7629524"/>
                </a:lnTo>
                <a:lnTo>
                  <a:pt x="0" y="0"/>
                </a:lnTo>
                <a:close/>
              </a:path>
            </a:pathLst>
          </a:custGeom>
          <a:solidFill>
            <a:srgbClr val="E3D4C4">
              <a:alpha val="3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87353" y="3364946"/>
            <a:ext cx="4913293" cy="89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0" i="0">
                <a:solidFill>
                  <a:srgbClr val="4D4A45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28700" y="1052976"/>
            <a:ext cx="7391400" cy="8181975"/>
          </a:xfrm>
          <a:custGeom>
            <a:avLst/>
            <a:gdLst/>
            <a:ahLst/>
            <a:cxnLst/>
            <a:rect l="l" t="t" r="r" b="b"/>
            <a:pathLst>
              <a:path w="7391400" h="8181975">
                <a:moveTo>
                  <a:pt x="0" y="0"/>
                </a:moveTo>
                <a:lnTo>
                  <a:pt x="7391399" y="0"/>
                </a:lnTo>
                <a:lnTo>
                  <a:pt x="7391399" y="8181974"/>
                </a:lnTo>
                <a:lnTo>
                  <a:pt x="0" y="8181974"/>
                </a:lnTo>
                <a:lnTo>
                  <a:pt x="0" y="0"/>
                </a:lnTo>
                <a:close/>
              </a:path>
            </a:pathLst>
          </a:custGeom>
          <a:solidFill>
            <a:srgbClr val="E3D4C4">
              <a:alpha val="3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72072" y="532130"/>
            <a:ext cx="13543854" cy="505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86950" y="0"/>
            <a:ext cx="5905500" cy="1236345"/>
          </a:xfrm>
          <a:custGeom>
            <a:avLst/>
            <a:gdLst/>
            <a:ahLst/>
            <a:cxnLst/>
            <a:rect l="l" t="t" r="r" b="b"/>
            <a:pathLst>
              <a:path w="5905500" h="1236345">
                <a:moveTo>
                  <a:pt x="0" y="0"/>
                </a:moveTo>
                <a:lnTo>
                  <a:pt x="5905498" y="0"/>
                </a:lnTo>
                <a:lnTo>
                  <a:pt x="5905498" y="1235833"/>
                </a:lnTo>
                <a:lnTo>
                  <a:pt x="0" y="1235833"/>
                </a:lnTo>
                <a:lnTo>
                  <a:pt x="0" y="0"/>
                </a:lnTo>
                <a:close/>
              </a:path>
            </a:pathLst>
          </a:custGeom>
          <a:solidFill>
            <a:srgbClr val="E3D4C4">
              <a:alpha val="3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886950" y="1236939"/>
            <a:ext cx="5905499" cy="90487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774" y="667707"/>
            <a:ext cx="8847455" cy="2687955"/>
          </a:xfrm>
          <a:prstGeom prst="rect">
            <a:avLst/>
          </a:prstGeom>
        </p:spPr>
        <p:txBody>
          <a:bodyPr vert="horz" wrap="square" lIns="0" tIns="272415" rIns="0" bIns="0" rtlCol="0">
            <a:spAutoFit/>
          </a:bodyPr>
          <a:lstStyle/>
          <a:p>
            <a:pPr marL="12700" marR="5080">
              <a:lnSpc>
                <a:spcPts val="9440"/>
              </a:lnSpc>
              <a:spcBef>
                <a:spcPts val="2145"/>
              </a:spcBef>
            </a:pPr>
            <a:r>
              <a:rPr sz="9600" spc="-54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ANALYSE  </a:t>
            </a:r>
            <a:r>
              <a:rPr sz="9600" spc="-32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9600" spc="-53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600" spc="-79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9600" spc="-24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600" spc="-56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9600" spc="-76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9600" spc="-53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600" spc="-79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9600" spc="-24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600" spc="-31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9600" spc="-63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9600" spc="-52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9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6991370"/>
            <a:ext cx="7879715" cy="1831339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2179320" algn="l"/>
                <a:tab pos="3215005" algn="l"/>
                <a:tab pos="5307965" algn="l"/>
                <a:tab pos="6375400" algn="l"/>
              </a:tabLst>
            </a:pPr>
            <a:r>
              <a:rPr sz="275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750" spc="-4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-10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750" spc="-4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É</a:t>
            </a:r>
            <a:r>
              <a:rPr sz="2750" spc="-47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2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750" spc="-4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750" spc="-47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750" spc="-4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-4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750" spc="-47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É	</a:t>
            </a:r>
            <a:r>
              <a:rPr sz="275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750" spc="-4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2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750" spc="-47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-10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750" spc="-4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-26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:	</a:t>
            </a:r>
            <a:r>
              <a:rPr sz="2750" spc="-7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750" spc="-4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-10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750" spc="-47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-8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750" spc="-4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2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750" spc="-47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-7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750" spc="-4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750" spc="-4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-15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D	</a:t>
            </a:r>
            <a:r>
              <a:rPr sz="2750" spc="2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750" spc="-47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5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Z</a:t>
            </a:r>
            <a:r>
              <a:rPr sz="2750" spc="-4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-12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750" spc="-4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5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Z	</a:t>
            </a:r>
            <a:r>
              <a:rPr sz="2750" spc="-7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750" spc="-49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-10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750" spc="-49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2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750" spc="-49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-8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750" spc="-49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3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750" spc="-49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-12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I</a:t>
            </a:r>
            <a:endParaRPr sz="2750">
              <a:latin typeface="Tahoma" panose="020B0604030504040204"/>
              <a:cs typeface="Tahoma" panose="020B0604030504040204"/>
            </a:endParaRPr>
          </a:p>
          <a:p>
            <a:pPr marL="3216910" marR="1736090">
              <a:lnSpc>
                <a:spcPct val="108000"/>
              </a:lnSpc>
              <a:tabLst>
                <a:tab pos="4563745" algn="l"/>
                <a:tab pos="4921250" algn="l"/>
              </a:tabLst>
            </a:pPr>
            <a:r>
              <a:rPr sz="2750" spc="2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750" spc="-4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14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750" spc="-47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-8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750" spc="-47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-10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750" spc="-4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2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750" spc="-47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6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F	</a:t>
            </a:r>
            <a:r>
              <a:rPr sz="2750" spc="-7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750" spc="-49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750" spc="-49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750" spc="-50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2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750" spc="-49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-12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I  </a:t>
            </a:r>
            <a:r>
              <a:rPr sz="2750" spc="12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750" spc="-4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750" spc="-4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3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750" spc="-4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-12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750" spc="-47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-7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M	M</a:t>
            </a:r>
            <a:r>
              <a:rPr sz="2750" spc="-484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5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Z</a:t>
            </a:r>
            <a:r>
              <a:rPr sz="2750" spc="-48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2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750" spc="-484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6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2750" spc="-484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-12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I</a:t>
            </a:r>
            <a:endParaRPr sz="2750">
              <a:latin typeface="Tahoma" panose="020B0604030504040204"/>
              <a:cs typeface="Tahoma" panose="020B0604030504040204"/>
            </a:endParaRPr>
          </a:p>
          <a:p>
            <a:pPr marL="3216910">
              <a:lnSpc>
                <a:spcPct val="100000"/>
              </a:lnSpc>
              <a:spcBef>
                <a:spcPts val="255"/>
              </a:spcBef>
              <a:tabLst>
                <a:tab pos="4309110" algn="l"/>
              </a:tabLst>
            </a:pPr>
            <a:r>
              <a:rPr sz="2750" spc="-12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750" spc="-4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750" spc="-4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750" spc="-4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2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S	</a:t>
            </a:r>
            <a:r>
              <a:rPr sz="2750" spc="2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750" spc="-4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3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750" spc="-4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-12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I</a:t>
            </a:r>
            <a:endParaRPr sz="27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36032" y="2093411"/>
            <a:ext cx="575310" cy="6814820"/>
          </a:xfrm>
          <a:prstGeom prst="rect">
            <a:avLst/>
          </a:prstGeom>
        </p:spPr>
        <p:txBody>
          <a:bodyPr vert="vert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3200" spc="19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American </a:t>
            </a:r>
            <a:r>
              <a:rPr sz="3200" spc="21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Airlines </a:t>
            </a:r>
            <a:r>
              <a:rPr sz="3200" spc="12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- </a:t>
            </a:r>
            <a:r>
              <a:rPr sz="3200" spc="14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Qatar</a:t>
            </a:r>
            <a:r>
              <a:rPr sz="3200" spc="19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18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Airways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957" y="649492"/>
            <a:ext cx="17903473" cy="963750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883" y="0"/>
            <a:ext cx="7686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0" dirty="0"/>
              <a:t>Récupération </a:t>
            </a:r>
            <a:r>
              <a:rPr sz="3600" spc="275" dirty="0"/>
              <a:t>des</a:t>
            </a:r>
            <a:r>
              <a:rPr sz="3600" spc="-355" dirty="0"/>
              <a:t> </a:t>
            </a:r>
            <a:r>
              <a:rPr sz="3600" spc="210" dirty="0"/>
              <a:t>commentaires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49953" y="781693"/>
            <a:ext cx="13027269" cy="91784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505" y="75871"/>
            <a:ext cx="2252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4" dirty="0"/>
              <a:t>Mots</a:t>
            </a:r>
            <a:r>
              <a:rPr sz="3600" spc="-140" dirty="0"/>
              <a:t> </a:t>
            </a:r>
            <a:r>
              <a:rPr sz="3600" spc="235" dirty="0"/>
              <a:t>clés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2051" y="1291796"/>
            <a:ext cx="3199575" cy="8268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55579" y="2662971"/>
            <a:ext cx="10981154" cy="7306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6424" y="537846"/>
            <a:ext cx="107226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20" dirty="0"/>
              <a:t>Utilisation </a:t>
            </a:r>
            <a:r>
              <a:rPr sz="4200" spc="-215" dirty="0"/>
              <a:t>NLTK </a:t>
            </a:r>
            <a:r>
              <a:rPr sz="4200" spc="254" dirty="0"/>
              <a:t>Naive </a:t>
            </a:r>
            <a:r>
              <a:rPr sz="4200" spc="285" dirty="0"/>
              <a:t>Bayes</a:t>
            </a:r>
            <a:r>
              <a:rPr sz="4200" spc="-605" dirty="0"/>
              <a:t> </a:t>
            </a:r>
            <a:r>
              <a:rPr sz="4200" spc="225" dirty="0"/>
              <a:t>Classifier</a:t>
            </a:r>
            <a:endParaRPr sz="4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872" y="856340"/>
            <a:ext cx="16144196" cy="848601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6773" y="757234"/>
            <a:ext cx="10093149" cy="921447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3819" y="1096363"/>
            <a:ext cx="3377580" cy="905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2551" y="0"/>
            <a:ext cx="27959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725" dirty="0"/>
              <a:t>TW</a:t>
            </a:r>
            <a:r>
              <a:rPr sz="5600" spc="-490" dirty="0"/>
              <a:t>EE</a:t>
            </a:r>
            <a:r>
              <a:rPr sz="5600" spc="-725" dirty="0"/>
              <a:t>T</a:t>
            </a:r>
            <a:r>
              <a:rPr sz="5600" spc="-155" dirty="0"/>
              <a:t>S</a:t>
            </a:r>
            <a:endParaRPr sz="5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3675" y="3"/>
            <a:ext cx="12811124" cy="102869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7376" y="7978949"/>
            <a:ext cx="145161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-1025" dirty="0">
                <a:solidFill>
                  <a:srgbClr val="E3D4C4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10000" b="1" spc="-490" dirty="0">
                <a:solidFill>
                  <a:srgbClr val="E3D4C4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10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7220" y="586106"/>
            <a:ext cx="39617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90" dirty="0">
                <a:latin typeface="Lucida Sans Unicode" panose="020B0602030504020204"/>
                <a:cs typeface="Lucida Sans Unicode" panose="020B0602030504020204"/>
              </a:rPr>
              <a:t>Analyse </a:t>
            </a:r>
            <a:r>
              <a:rPr sz="4200" spc="-50" dirty="0">
                <a:latin typeface="Lucida Sans Unicode" panose="020B0602030504020204"/>
                <a:cs typeface="Lucida Sans Unicode" panose="020B0602030504020204"/>
              </a:rPr>
              <a:t>du </a:t>
            </a:r>
            <a:r>
              <a:rPr sz="4200" spc="-95" dirty="0">
                <a:latin typeface="Lucida Sans Unicode" panose="020B0602030504020204"/>
                <a:cs typeface="Lucida Sans Unicode" panose="020B0602030504020204"/>
              </a:rPr>
              <a:t>cas</a:t>
            </a:r>
            <a:r>
              <a:rPr sz="4200" spc="-6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200" spc="-215" dirty="0">
                <a:latin typeface="Lucida Sans Unicode" panose="020B0602030504020204"/>
                <a:cs typeface="Lucida Sans Unicode" panose="020B0602030504020204"/>
              </a:rPr>
              <a:t>:</a:t>
            </a:r>
            <a:endParaRPr sz="4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3079" y="3364943"/>
            <a:ext cx="6531609" cy="898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00" spc="509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QATAR</a:t>
            </a:r>
            <a:r>
              <a:rPr sz="5700" spc="76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spc="59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AIRWAYS</a:t>
            </a:r>
            <a:endParaRPr sz="57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04854" y="0"/>
            <a:ext cx="283145" cy="79438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700" y="1664724"/>
            <a:ext cx="16230599" cy="6774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6502" y="0"/>
            <a:ext cx="41840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75" dirty="0"/>
              <a:t>Data</a:t>
            </a:r>
            <a:r>
              <a:rPr sz="4200" spc="-155" dirty="0"/>
              <a:t> </a:t>
            </a:r>
            <a:r>
              <a:rPr sz="4200" spc="210" dirty="0"/>
              <a:t>Scrapping</a:t>
            </a:r>
            <a:endParaRPr sz="4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178" y="998375"/>
            <a:ext cx="16009102" cy="785170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475" y="306276"/>
            <a:ext cx="17916524" cy="849061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01300" y="1028700"/>
            <a:ext cx="7886699" cy="82295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839773"/>
            <a:ext cx="10191749" cy="492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5999" y="230140"/>
            <a:ext cx="10979943" cy="971165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565" y="0"/>
            <a:ext cx="1974214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Mots</a:t>
            </a:r>
            <a:r>
              <a:rPr spc="-125" dirty="0"/>
              <a:t> </a:t>
            </a:r>
            <a:r>
              <a:rPr spc="204" dirty="0"/>
              <a:t>clés</a:t>
            </a:r>
            <a:endParaRPr spc="20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48" y="1160634"/>
            <a:ext cx="18156051" cy="166236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51636" y="4586929"/>
            <a:ext cx="13353851" cy="2379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6323" y="815455"/>
            <a:ext cx="15103796" cy="92943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89" y="1625197"/>
            <a:ext cx="17897581" cy="59555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881" y="339378"/>
            <a:ext cx="65468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90" dirty="0"/>
              <a:t>Commentaires</a:t>
            </a:r>
            <a:r>
              <a:rPr sz="4200" spc="-120" dirty="0"/>
              <a:t> </a:t>
            </a:r>
            <a:r>
              <a:rPr sz="4200" spc="210" dirty="0"/>
              <a:t>Youtube</a:t>
            </a:r>
            <a:endParaRPr sz="4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9143" y="159067"/>
            <a:ext cx="14811374" cy="95622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237" y="0"/>
            <a:ext cx="2623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95" dirty="0"/>
              <a:t>Mots</a:t>
            </a:r>
            <a:r>
              <a:rPr sz="4200" spc="-145" dirty="0"/>
              <a:t> </a:t>
            </a:r>
            <a:r>
              <a:rPr sz="4200" spc="275" dirty="0"/>
              <a:t>clés</a:t>
            </a:r>
            <a:endParaRPr sz="4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7376" y="7978952"/>
            <a:ext cx="145161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-1025" dirty="0">
                <a:solidFill>
                  <a:srgbClr val="E3D4C4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10000" b="1" spc="-490" dirty="0">
                <a:solidFill>
                  <a:srgbClr val="E3D4C4"/>
                </a:solidFill>
                <a:latin typeface="Tahoma" panose="020B0604030504040204"/>
                <a:cs typeface="Tahoma" panose="020B0604030504040204"/>
              </a:rPr>
              <a:t>3</a:t>
            </a:r>
            <a:endParaRPr sz="10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84605">
              <a:lnSpc>
                <a:spcPct val="100000"/>
              </a:lnSpc>
              <a:spcBef>
                <a:spcPts val="125"/>
              </a:spcBef>
            </a:pPr>
            <a:r>
              <a:rPr spc="655" dirty="0"/>
              <a:t>GRAPHES</a:t>
            </a:r>
            <a:endParaRPr spc="65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257" y="1981545"/>
            <a:ext cx="7544013" cy="66823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38167" y="1981545"/>
            <a:ext cx="8115299" cy="5486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25820" y="410"/>
            <a:ext cx="662940" cy="10286365"/>
          </a:xfrm>
          <a:custGeom>
            <a:avLst/>
            <a:gdLst/>
            <a:ahLst/>
            <a:cxnLst/>
            <a:rect l="l" t="t" r="r" b="b"/>
            <a:pathLst>
              <a:path w="662940" h="10286365">
                <a:moveTo>
                  <a:pt x="0" y="0"/>
                </a:moveTo>
                <a:lnTo>
                  <a:pt x="662666" y="0"/>
                </a:lnTo>
                <a:lnTo>
                  <a:pt x="662666" y="10285872"/>
                </a:lnTo>
                <a:lnTo>
                  <a:pt x="0" y="102858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89990" y="532130"/>
            <a:ext cx="4177029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b="1" spc="-95" dirty="0">
                <a:latin typeface="Gill Sans MT" panose="020B0502020104020203"/>
                <a:cs typeface="Gill Sans MT" panose="020B0502020104020203"/>
              </a:rPr>
              <a:t>AMERICAN </a:t>
            </a:r>
            <a:r>
              <a:rPr sz="3150" b="1" spc="-75" dirty="0">
                <a:latin typeface="Gill Sans MT" panose="020B0502020104020203"/>
                <a:cs typeface="Gill Sans MT" panose="020B0502020104020203"/>
              </a:rPr>
              <a:t>AIRLINES</a:t>
            </a:r>
            <a:endParaRPr sz="3150"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16185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QATAR</a:t>
            </a:r>
            <a:r>
              <a:rPr spc="-125" dirty="0"/>
              <a:t> </a:t>
            </a:r>
            <a:r>
              <a:rPr spc="-135" dirty="0"/>
              <a:t>AIRWAYS</a:t>
            </a:r>
            <a:endParaRPr spc="-1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571556" cy="10286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44000" y="0"/>
            <a:ext cx="9143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0509" y="1678433"/>
            <a:ext cx="7938134" cy="257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8930" marR="5080" indent="-1586865">
              <a:lnSpc>
                <a:spcPct val="116000"/>
              </a:lnSpc>
              <a:spcBef>
                <a:spcPts val="100"/>
              </a:spcBef>
            </a:pPr>
            <a:r>
              <a:rPr sz="7200" spc="375" dirty="0"/>
              <a:t>Merci pour</a:t>
            </a:r>
            <a:r>
              <a:rPr sz="7200" spc="-705" dirty="0"/>
              <a:t> </a:t>
            </a:r>
            <a:r>
              <a:rPr sz="7200" spc="409" dirty="0"/>
              <a:t>votre  </a:t>
            </a:r>
            <a:r>
              <a:rPr sz="7200" spc="470" dirty="0"/>
              <a:t>attention</a:t>
            </a:r>
            <a:endParaRPr sz="7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99369" y="6495955"/>
            <a:ext cx="5943599" cy="29622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0175" y="2266856"/>
            <a:ext cx="3600449" cy="3600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331443" y="2266856"/>
            <a:ext cx="3619499" cy="3600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71484" y="2266856"/>
            <a:ext cx="6400799" cy="36004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53755" y="537846"/>
            <a:ext cx="98704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25" dirty="0"/>
              <a:t>OUTILS </a:t>
            </a:r>
            <a:r>
              <a:rPr sz="4200" spc="-455" dirty="0"/>
              <a:t>ET </a:t>
            </a:r>
            <a:r>
              <a:rPr sz="4200" spc="-220" dirty="0"/>
              <a:t>BIBLIOTHÉQUES</a:t>
            </a:r>
            <a:r>
              <a:rPr sz="4200" spc="-275" dirty="0"/>
              <a:t> </a:t>
            </a:r>
            <a:r>
              <a:rPr sz="4200" spc="-200" dirty="0"/>
              <a:t>UTILISÉES</a:t>
            </a:r>
            <a:endParaRPr sz="4200"/>
          </a:p>
        </p:txBody>
      </p:sp>
      <p:sp>
        <p:nvSpPr>
          <p:cNvPr id="8" name="object 8"/>
          <p:cNvSpPr/>
          <p:nvPr/>
        </p:nvSpPr>
        <p:spPr>
          <a:xfrm>
            <a:off x="0" y="1"/>
            <a:ext cx="18288000" cy="1571625"/>
          </a:xfrm>
          <a:custGeom>
            <a:avLst/>
            <a:gdLst/>
            <a:ahLst/>
            <a:cxnLst/>
            <a:rect l="l" t="t" r="r" b="b"/>
            <a:pathLst>
              <a:path w="18288000" h="1571625">
                <a:moveTo>
                  <a:pt x="0" y="0"/>
                </a:moveTo>
                <a:lnTo>
                  <a:pt x="18287999" y="0"/>
                </a:lnTo>
                <a:lnTo>
                  <a:pt x="18287999" y="1571624"/>
                </a:lnTo>
                <a:lnTo>
                  <a:pt x="0" y="1571624"/>
                </a:lnTo>
                <a:lnTo>
                  <a:pt x="0" y="0"/>
                </a:lnTo>
                <a:close/>
              </a:path>
            </a:pathLst>
          </a:custGeom>
          <a:solidFill>
            <a:srgbClr val="E3D4C4">
              <a:alpha val="3489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6862" y="1028700"/>
            <a:ext cx="12020550" cy="8229600"/>
          </a:xfrm>
          <a:custGeom>
            <a:avLst/>
            <a:gdLst/>
            <a:ahLst/>
            <a:cxnLst/>
            <a:rect l="l" t="t" r="r" b="b"/>
            <a:pathLst>
              <a:path w="12020550" h="8229600">
                <a:moveTo>
                  <a:pt x="0" y="0"/>
                </a:moveTo>
                <a:lnTo>
                  <a:pt x="12020549" y="0"/>
                </a:lnTo>
                <a:lnTo>
                  <a:pt x="12020549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E3D4C4">
              <a:alpha val="3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1545" y="2861873"/>
            <a:ext cx="23514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6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7200" spc="-26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7200" spc="-1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7200" spc="-59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N</a:t>
            </a:r>
            <a:endParaRPr sz="7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1545" y="4195516"/>
            <a:ext cx="687641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4200" spc="-5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Présentation </a:t>
            </a:r>
            <a:r>
              <a:rPr sz="4200" spc="-4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des </a:t>
            </a:r>
            <a:r>
              <a:rPr sz="4200" spc="-6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compagnies  </a:t>
            </a:r>
            <a:r>
              <a:rPr sz="4200" spc="-5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Analyse </a:t>
            </a:r>
            <a:r>
              <a:rPr sz="4200" spc="-9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cas: </a:t>
            </a:r>
            <a:r>
              <a:rPr sz="4200" spc="-6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American</a:t>
            </a:r>
            <a:r>
              <a:rPr sz="4200" spc="-869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200" spc="-2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Airlines  </a:t>
            </a:r>
            <a:r>
              <a:rPr sz="4200" spc="-5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Analyse </a:t>
            </a:r>
            <a:r>
              <a:rPr sz="4200" spc="-9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cas: </a:t>
            </a:r>
            <a:r>
              <a:rPr sz="4200" spc="-5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Qatar </a:t>
            </a:r>
            <a:r>
              <a:rPr sz="4200" spc="-6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Airways  </a:t>
            </a:r>
            <a:r>
              <a:rPr sz="4200" spc="-4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Graphes</a:t>
            </a:r>
            <a:endParaRPr sz="4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028700"/>
            <a:ext cx="6210299" cy="82295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4297" y="3364946"/>
            <a:ext cx="13371830" cy="898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00" spc="60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PRÉSENTATION </a:t>
            </a:r>
            <a:r>
              <a:rPr sz="5700" spc="39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DES</a:t>
            </a:r>
            <a:r>
              <a:rPr sz="5700" spc="1019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spc="65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COMPAGNIES</a:t>
            </a:r>
            <a:endParaRPr sz="5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3712" y="7978952"/>
            <a:ext cx="149860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-1025" dirty="0">
                <a:solidFill>
                  <a:srgbClr val="E3D4C4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10000" b="1" spc="-120" dirty="0">
                <a:solidFill>
                  <a:srgbClr val="E3D4C4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100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455" y="1353952"/>
            <a:ext cx="656018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AMERICAN</a:t>
            </a:r>
            <a:r>
              <a:rPr sz="5000" spc="-2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000" spc="-17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AIRLINES</a:t>
            </a:r>
            <a:endParaRPr sz="5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755" y="3197225"/>
            <a:ext cx="5374640" cy="341630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4800" spc="-120" dirty="0">
                <a:latin typeface="Lucida Sans" panose="020B0602030504020204"/>
                <a:cs typeface="Lucida Sans" panose="020B0602030504020204"/>
              </a:rPr>
              <a:t>Fondée </a:t>
            </a:r>
            <a:r>
              <a:rPr sz="4800" spc="-95" dirty="0">
                <a:latin typeface="Lucida Sans" panose="020B0602030504020204"/>
                <a:cs typeface="Lucida Sans" panose="020B0602030504020204"/>
              </a:rPr>
              <a:t>en</a:t>
            </a:r>
            <a:r>
              <a:rPr sz="4800" spc="-455" dirty="0">
                <a:latin typeface="Lucida Sans" panose="020B0602030504020204"/>
                <a:cs typeface="Lucida Sans" panose="020B0602030504020204"/>
              </a:rPr>
              <a:t> </a:t>
            </a:r>
            <a:r>
              <a:rPr sz="4800" spc="-300" dirty="0">
                <a:latin typeface="Lucida Sans" panose="020B0602030504020204"/>
                <a:cs typeface="Lucida Sans" panose="020B0602030504020204"/>
              </a:rPr>
              <a:t>1930</a:t>
            </a:r>
            <a:endParaRPr sz="4800">
              <a:latin typeface="Lucida Sans" panose="020B0602030504020204"/>
              <a:cs typeface="Lucida Sans" panose="020B0602030504020204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4800" spc="-300" dirty="0">
                <a:latin typeface="Lucida Sans" panose="020B0602030504020204"/>
                <a:cs typeface="Lucida Sans" panose="020B0602030504020204"/>
              </a:rPr>
              <a:t>+250</a:t>
            </a:r>
            <a:r>
              <a:rPr sz="4800" spc="-305" dirty="0">
                <a:latin typeface="Lucida Sans" panose="020B0602030504020204"/>
                <a:cs typeface="Lucida Sans" panose="020B0602030504020204"/>
              </a:rPr>
              <a:t> </a:t>
            </a:r>
            <a:r>
              <a:rPr sz="4800" spc="-180" dirty="0">
                <a:latin typeface="Lucida Sans" panose="020B0602030504020204"/>
                <a:cs typeface="Lucida Sans" panose="020B0602030504020204"/>
              </a:rPr>
              <a:t>destinations</a:t>
            </a:r>
            <a:endParaRPr sz="4800">
              <a:latin typeface="Lucida Sans" panose="020B0602030504020204"/>
              <a:cs typeface="Lucida Sans" panose="020B0602030504020204"/>
            </a:endParaRPr>
          </a:p>
          <a:p>
            <a:pPr marR="150495" algn="ctr">
              <a:lnSpc>
                <a:spcPct val="100000"/>
              </a:lnSpc>
              <a:spcBef>
                <a:spcPts val="915"/>
              </a:spcBef>
            </a:pPr>
            <a:r>
              <a:rPr sz="4800" spc="-300" dirty="0">
                <a:latin typeface="Lucida Sans" panose="020B0602030504020204"/>
                <a:cs typeface="Lucida Sans" panose="020B0602030504020204"/>
              </a:rPr>
              <a:t>625</a:t>
            </a:r>
            <a:r>
              <a:rPr sz="4800" spc="-285" dirty="0">
                <a:latin typeface="Lucida Sans" panose="020B0602030504020204"/>
                <a:cs typeface="Lucida Sans" panose="020B0602030504020204"/>
              </a:rPr>
              <a:t> </a:t>
            </a:r>
            <a:r>
              <a:rPr sz="4800" spc="-200" dirty="0">
                <a:latin typeface="Lucida Sans" panose="020B0602030504020204"/>
                <a:cs typeface="Lucida Sans" panose="020B0602030504020204"/>
              </a:rPr>
              <a:t>avions</a:t>
            </a:r>
            <a:endParaRPr sz="4800">
              <a:latin typeface="Lucida Sans" panose="020B0602030504020204"/>
              <a:cs typeface="Lucida Sans" panose="020B0602030504020204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4800" spc="-300" dirty="0">
                <a:latin typeface="Lucida Sans" panose="020B0602030504020204"/>
                <a:cs typeface="Lucida Sans" panose="020B0602030504020204"/>
              </a:rPr>
              <a:t>40 </a:t>
            </a:r>
            <a:r>
              <a:rPr sz="4800" spc="-200" dirty="0">
                <a:latin typeface="Lucida Sans" panose="020B0602030504020204"/>
                <a:cs typeface="Lucida Sans" panose="020B0602030504020204"/>
              </a:rPr>
              <a:t>Milliards</a:t>
            </a:r>
            <a:r>
              <a:rPr sz="4800" spc="-315" dirty="0">
                <a:latin typeface="Lucida Sans" panose="020B0602030504020204"/>
                <a:cs typeface="Lucida Sans" panose="020B0602030504020204"/>
              </a:rPr>
              <a:t> </a:t>
            </a:r>
            <a:r>
              <a:rPr sz="4800" spc="-140" dirty="0">
                <a:latin typeface="Lucida Sans" panose="020B0602030504020204"/>
                <a:cs typeface="Lucida Sans" panose="020B0602030504020204"/>
              </a:rPr>
              <a:t>d'euros</a:t>
            </a:r>
            <a:endParaRPr sz="4800">
              <a:latin typeface="Lucida Sans" panose="020B0602030504020204"/>
              <a:cs typeface="Lucida Sans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2608" y="1077253"/>
            <a:ext cx="7391400" cy="8181975"/>
          </a:xfrm>
          <a:prstGeom prst="rect">
            <a:avLst/>
          </a:prstGeom>
          <a:solidFill>
            <a:srgbClr val="E3D4C4">
              <a:alpha val="34899"/>
            </a:srgbClr>
          </a:solidFill>
        </p:spPr>
        <p:txBody>
          <a:bodyPr vert="horz" wrap="square" lIns="0" tIns="289560" rIns="0" bIns="0" rtlCol="0">
            <a:spAutoFit/>
          </a:bodyPr>
          <a:lstStyle/>
          <a:p>
            <a:pPr marL="47625" algn="ctr">
              <a:lnSpc>
                <a:spcPct val="100000"/>
              </a:lnSpc>
              <a:spcBef>
                <a:spcPts val="2280"/>
              </a:spcBef>
            </a:pPr>
            <a:r>
              <a:rPr sz="5000" b="1" spc="-17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QATAR</a:t>
            </a:r>
            <a:r>
              <a:rPr sz="5000" b="1" spc="2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000" b="1" spc="-21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AIRWAYS</a:t>
            </a:r>
            <a:endParaRPr sz="5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1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4800" spc="-120" dirty="0">
                <a:latin typeface="Lucida Sans" panose="020B0602030504020204"/>
                <a:cs typeface="Lucida Sans" panose="020B0602030504020204"/>
              </a:rPr>
              <a:t>Fondée </a:t>
            </a:r>
            <a:r>
              <a:rPr sz="4800" spc="-95" dirty="0">
                <a:latin typeface="Lucida Sans" panose="020B0602030504020204"/>
                <a:cs typeface="Lucida Sans" panose="020B0602030504020204"/>
              </a:rPr>
              <a:t>en</a:t>
            </a:r>
            <a:r>
              <a:rPr sz="4800" spc="-440" dirty="0">
                <a:latin typeface="Lucida Sans" panose="020B0602030504020204"/>
                <a:cs typeface="Lucida Sans" panose="020B0602030504020204"/>
              </a:rPr>
              <a:t> </a:t>
            </a:r>
            <a:r>
              <a:rPr sz="4800" spc="-300" dirty="0">
                <a:latin typeface="Lucida Sans" panose="020B0602030504020204"/>
                <a:cs typeface="Lucida Sans" panose="020B0602030504020204"/>
              </a:rPr>
              <a:t>1993</a:t>
            </a:r>
            <a:endParaRPr sz="4800">
              <a:latin typeface="Lucida Sans" panose="020B0602030504020204"/>
              <a:cs typeface="Lucida Sans" panose="020B0602030504020204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4800" spc="-300" dirty="0">
                <a:latin typeface="Lucida Sans" panose="020B0602030504020204"/>
                <a:cs typeface="Lucida Sans" panose="020B0602030504020204"/>
              </a:rPr>
              <a:t>160</a:t>
            </a:r>
            <a:r>
              <a:rPr sz="4800" spc="-285" dirty="0">
                <a:latin typeface="Lucida Sans" panose="020B0602030504020204"/>
                <a:cs typeface="Lucida Sans" panose="020B0602030504020204"/>
              </a:rPr>
              <a:t> </a:t>
            </a:r>
            <a:r>
              <a:rPr sz="4800" spc="-180" dirty="0">
                <a:latin typeface="Lucida Sans" panose="020B0602030504020204"/>
                <a:cs typeface="Lucida Sans" panose="020B0602030504020204"/>
              </a:rPr>
              <a:t>destinations</a:t>
            </a:r>
            <a:endParaRPr sz="4800">
              <a:latin typeface="Lucida Sans" panose="020B0602030504020204"/>
              <a:cs typeface="Lucida Sans" panose="020B0602030504020204"/>
            </a:endParaRPr>
          </a:p>
          <a:p>
            <a:pPr marR="154940" algn="ctr">
              <a:lnSpc>
                <a:spcPct val="100000"/>
              </a:lnSpc>
              <a:spcBef>
                <a:spcPts val="915"/>
              </a:spcBef>
            </a:pPr>
            <a:r>
              <a:rPr sz="4800" spc="-300" dirty="0">
                <a:latin typeface="Lucida Sans" panose="020B0602030504020204"/>
                <a:cs typeface="Lucida Sans" panose="020B0602030504020204"/>
              </a:rPr>
              <a:t>190</a:t>
            </a:r>
            <a:r>
              <a:rPr sz="4800" spc="-280" dirty="0">
                <a:latin typeface="Lucida Sans" panose="020B0602030504020204"/>
                <a:cs typeface="Lucida Sans" panose="020B0602030504020204"/>
              </a:rPr>
              <a:t> </a:t>
            </a:r>
            <a:r>
              <a:rPr sz="4800" spc="-200" dirty="0">
                <a:latin typeface="Lucida Sans" panose="020B0602030504020204"/>
                <a:cs typeface="Lucida Sans" panose="020B0602030504020204"/>
              </a:rPr>
              <a:t>avions</a:t>
            </a:r>
            <a:endParaRPr sz="4800">
              <a:latin typeface="Lucida Sans" panose="020B0602030504020204"/>
              <a:cs typeface="Lucida Sans" panose="020B0602030504020204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4800" spc="-300" dirty="0">
                <a:latin typeface="Lucida Sans" panose="020B0602030504020204"/>
                <a:cs typeface="Lucida Sans" panose="020B0602030504020204"/>
              </a:rPr>
              <a:t>9 </a:t>
            </a:r>
            <a:r>
              <a:rPr sz="4800" spc="-200" dirty="0">
                <a:latin typeface="Lucida Sans" panose="020B0602030504020204"/>
                <a:cs typeface="Lucida Sans" panose="020B0602030504020204"/>
              </a:rPr>
              <a:t>Milliards</a:t>
            </a:r>
            <a:r>
              <a:rPr sz="4800" spc="-265" dirty="0">
                <a:latin typeface="Lucida Sans" panose="020B0602030504020204"/>
                <a:cs typeface="Lucida Sans" panose="020B0602030504020204"/>
              </a:rPr>
              <a:t> </a:t>
            </a:r>
            <a:r>
              <a:rPr sz="4800" spc="-140" dirty="0">
                <a:latin typeface="Lucida Sans" panose="020B0602030504020204"/>
                <a:cs typeface="Lucida Sans" panose="020B0602030504020204"/>
              </a:rPr>
              <a:t>d'euros</a:t>
            </a:r>
            <a:endParaRPr sz="4800">
              <a:latin typeface="Lucida Sans" panose="020B0602030504020204"/>
              <a:cs typeface="Lucida Sans" panose="020B0602030504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7376" y="7978949"/>
            <a:ext cx="145161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-1025" dirty="0">
                <a:solidFill>
                  <a:srgbClr val="E3D4C4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10000" b="1" spc="-490" dirty="0">
                <a:solidFill>
                  <a:srgbClr val="E3D4C4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10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7220" y="586106"/>
            <a:ext cx="39617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90" dirty="0">
                <a:latin typeface="Lucida Sans Unicode" panose="020B0602030504020204"/>
                <a:cs typeface="Lucida Sans Unicode" panose="020B0602030504020204"/>
              </a:rPr>
              <a:t>Analyse </a:t>
            </a:r>
            <a:r>
              <a:rPr sz="4200" spc="-50" dirty="0">
                <a:latin typeface="Lucida Sans Unicode" panose="020B0602030504020204"/>
                <a:cs typeface="Lucida Sans Unicode" panose="020B0602030504020204"/>
              </a:rPr>
              <a:t>du </a:t>
            </a:r>
            <a:r>
              <a:rPr sz="4200" spc="-95" dirty="0">
                <a:latin typeface="Lucida Sans Unicode" panose="020B0602030504020204"/>
                <a:cs typeface="Lucida Sans Unicode" panose="020B0602030504020204"/>
              </a:rPr>
              <a:t>cas</a:t>
            </a:r>
            <a:r>
              <a:rPr sz="4200" spc="-6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200" spc="-215" dirty="0">
                <a:latin typeface="Lucida Sans Unicode" panose="020B0602030504020204"/>
                <a:cs typeface="Lucida Sans Unicode" panose="020B0602030504020204"/>
              </a:rPr>
              <a:t>:</a:t>
            </a:r>
            <a:endParaRPr sz="4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7826" y="3364943"/>
            <a:ext cx="8209280" cy="898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00" spc="650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AMERICAN</a:t>
            </a:r>
            <a:r>
              <a:rPr sz="5700" spc="77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spc="625" dirty="0">
                <a:solidFill>
                  <a:srgbClr val="4D4A45"/>
                </a:solidFill>
                <a:latin typeface="Tahoma" panose="020B0604030504040204"/>
                <a:cs typeface="Tahoma" panose="020B0604030504040204"/>
              </a:rPr>
              <a:t>AIRLINES</a:t>
            </a:r>
            <a:endParaRPr sz="57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4100" y="0"/>
            <a:ext cx="15963900" cy="1704975"/>
          </a:xfrm>
          <a:custGeom>
            <a:avLst/>
            <a:gdLst/>
            <a:ahLst/>
            <a:cxnLst/>
            <a:rect l="l" t="t" r="r" b="b"/>
            <a:pathLst>
              <a:path w="15963900" h="1704975">
                <a:moveTo>
                  <a:pt x="0" y="0"/>
                </a:moveTo>
                <a:lnTo>
                  <a:pt x="15963899" y="0"/>
                </a:lnTo>
                <a:lnTo>
                  <a:pt x="15963899" y="1704974"/>
                </a:lnTo>
                <a:lnTo>
                  <a:pt x="0" y="1704974"/>
                </a:lnTo>
                <a:lnTo>
                  <a:pt x="0" y="0"/>
                </a:lnTo>
                <a:close/>
              </a:path>
            </a:pathLst>
          </a:custGeom>
          <a:solidFill>
            <a:srgbClr val="F7E6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2325904" cy="102869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75213" y="3676935"/>
            <a:ext cx="6515099" cy="3990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4447" y="3676936"/>
            <a:ext cx="7162799" cy="3990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31747" y="71316"/>
            <a:ext cx="925639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-465" dirty="0">
                <a:solidFill>
                  <a:srgbClr val="332D29"/>
                </a:solidFill>
                <a:latin typeface="Book Antiqua" panose="02040602050305030304"/>
                <a:cs typeface="Book Antiqua" panose="02040602050305030304"/>
              </a:rPr>
              <a:t>Collecte </a:t>
            </a:r>
            <a:r>
              <a:rPr sz="8800" spc="-855" dirty="0">
                <a:solidFill>
                  <a:srgbClr val="332D29"/>
                </a:solidFill>
                <a:latin typeface="Book Antiqua" panose="02040602050305030304"/>
                <a:cs typeface="Book Antiqua" panose="02040602050305030304"/>
              </a:rPr>
              <a:t>des</a:t>
            </a:r>
            <a:r>
              <a:rPr sz="8800" spc="105" dirty="0">
                <a:solidFill>
                  <a:srgbClr val="332D29"/>
                </a:solidFill>
                <a:latin typeface="Book Antiqua" panose="02040602050305030304"/>
                <a:cs typeface="Book Antiqua" panose="02040602050305030304"/>
              </a:rPr>
              <a:t> </a:t>
            </a:r>
            <a:r>
              <a:rPr sz="8800" spc="-770" dirty="0">
                <a:solidFill>
                  <a:srgbClr val="332D29"/>
                </a:solidFill>
                <a:latin typeface="Book Antiqua" panose="02040602050305030304"/>
                <a:cs typeface="Book Antiqua" panose="02040602050305030304"/>
              </a:rPr>
              <a:t>données</a:t>
            </a:r>
            <a:endParaRPr sz="8800">
              <a:latin typeface="Book Antiqua" panose="02040602050305030304"/>
              <a:cs typeface="Book Antiqua" panose="0204060205030503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22133" y="7888986"/>
            <a:ext cx="6533515" cy="1700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6000"/>
              </a:lnSpc>
              <a:spcBef>
                <a:spcPts val="90"/>
              </a:spcBef>
            </a:pPr>
            <a:r>
              <a:rPr sz="3150" spc="-30" dirty="0">
                <a:latin typeface="Lucida Sans Unicode" panose="020B0602030504020204"/>
                <a:cs typeface="Lucida Sans Unicode" panose="020B0602030504020204"/>
              </a:rPr>
              <a:t>Dataset</a:t>
            </a:r>
            <a:r>
              <a:rPr sz="3150" spc="-1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50" spc="-10" dirty="0">
                <a:latin typeface="Lucida Sans Unicode" panose="020B0602030504020204"/>
                <a:cs typeface="Lucida Sans Unicode" panose="020B0602030504020204"/>
              </a:rPr>
              <a:t>de</a:t>
            </a:r>
            <a:r>
              <a:rPr sz="3150" spc="-1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50" spc="-25" dirty="0">
                <a:latin typeface="Lucida Sans Unicode" panose="020B0602030504020204"/>
                <a:cs typeface="Lucida Sans Unicode" panose="020B0602030504020204"/>
              </a:rPr>
              <a:t>tweets</a:t>
            </a:r>
            <a:r>
              <a:rPr sz="3150" spc="-1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50" spc="-30" dirty="0">
                <a:latin typeface="Lucida Sans Unicode" panose="020B0602030504020204"/>
                <a:cs typeface="Lucida Sans Unicode" panose="020B0602030504020204"/>
              </a:rPr>
              <a:t>obtenus</a:t>
            </a:r>
            <a:r>
              <a:rPr sz="3150" spc="-1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50" spc="25" dirty="0">
                <a:latin typeface="Lucida Sans Unicode" panose="020B0602030504020204"/>
                <a:cs typeface="Lucida Sans Unicode" panose="020B0602030504020204"/>
              </a:rPr>
              <a:t>à</a:t>
            </a:r>
            <a:r>
              <a:rPr sz="3150" spc="-1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50" spc="-30" dirty="0">
                <a:latin typeface="Lucida Sans Unicode" panose="020B0602030504020204"/>
                <a:cs typeface="Lucida Sans Unicode" panose="020B0602030504020204"/>
              </a:rPr>
              <a:t>partir  </a:t>
            </a:r>
            <a:r>
              <a:rPr sz="3150" spc="-10" dirty="0">
                <a:latin typeface="Lucida Sans Unicode" panose="020B0602030504020204"/>
                <a:cs typeface="Lucida Sans Unicode" panose="020B0602030504020204"/>
              </a:rPr>
              <a:t>de </a:t>
            </a:r>
            <a:r>
              <a:rPr sz="3150" spc="-45" dirty="0">
                <a:latin typeface="Lucida Sans Unicode" panose="020B0602030504020204"/>
                <a:cs typeface="Lucida Sans Unicode" panose="020B0602030504020204"/>
              </a:rPr>
              <a:t>la </a:t>
            </a:r>
            <a:r>
              <a:rPr sz="3150" spc="-50" dirty="0">
                <a:latin typeface="Lucida Sans Unicode" panose="020B0602030504020204"/>
                <a:cs typeface="Lucida Sans Unicode" panose="020B0602030504020204"/>
              </a:rPr>
              <a:t>librairie</a:t>
            </a:r>
            <a:r>
              <a:rPr sz="3150" spc="-5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50" spc="-10" dirty="0">
                <a:latin typeface="Lucida Sans Unicode" panose="020B0602030504020204"/>
                <a:cs typeface="Lucida Sans Unicode" panose="020B0602030504020204"/>
              </a:rPr>
              <a:t>DataForEveryone</a:t>
            </a:r>
            <a:endParaRPr sz="3150">
              <a:latin typeface="Lucida Sans Unicode" panose="020B0602030504020204"/>
              <a:cs typeface="Lucida Sans Unicode" panose="020B0602030504020204"/>
            </a:endParaRPr>
          </a:p>
          <a:p>
            <a:pPr marL="104775" algn="ctr">
              <a:lnSpc>
                <a:spcPct val="100000"/>
              </a:lnSpc>
              <a:spcBef>
                <a:spcPts val="620"/>
              </a:spcBef>
            </a:pPr>
            <a:r>
              <a:rPr sz="3150" spc="-10" dirty="0">
                <a:latin typeface="Lucida Sans Unicode" panose="020B0602030504020204"/>
                <a:cs typeface="Lucida Sans Unicode" panose="020B0602030504020204"/>
              </a:rPr>
              <a:t>de </a:t>
            </a:r>
            <a:r>
              <a:rPr sz="3150" spc="-70" dirty="0">
                <a:latin typeface="Lucida Sans Unicode" panose="020B0602030504020204"/>
                <a:cs typeface="Lucida Sans Unicode" panose="020B0602030504020204"/>
              </a:rPr>
              <a:t>figure</a:t>
            </a:r>
            <a:r>
              <a:rPr sz="3150" spc="-3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150" spc="-80" dirty="0">
                <a:latin typeface="Lucida Sans Unicode" panose="020B0602030504020204"/>
                <a:cs typeface="Lucida Sans Unicode" panose="020B0602030504020204"/>
              </a:rPr>
              <a:t>eight</a:t>
            </a:r>
            <a:endParaRPr sz="31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5404" y="7976718"/>
            <a:ext cx="6148070" cy="1099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835" marR="5080" indent="-64770">
              <a:lnSpc>
                <a:spcPct val="116000"/>
              </a:lnSpc>
              <a:spcBef>
                <a:spcPts val="90"/>
              </a:spcBef>
            </a:pPr>
            <a:r>
              <a:rPr sz="3050" spc="-50" dirty="0">
                <a:latin typeface="Lucida Sans Unicode" panose="020B0602030504020204"/>
                <a:cs typeface="Lucida Sans Unicode" panose="020B0602030504020204"/>
              </a:rPr>
              <a:t>Scrapping </a:t>
            </a:r>
            <a:r>
              <a:rPr sz="3050" spc="-35" dirty="0">
                <a:latin typeface="Lucida Sans Unicode" panose="020B0602030504020204"/>
                <a:cs typeface="Lucida Sans Unicode" panose="020B0602030504020204"/>
              </a:rPr>
              <a:t>des </a:t>
            </a:r>
            <a:r>
              <a:rPr sz="3050" spc="-170" dirty="0">
                <a:latin typeface="Lucida Sans Unicode" panose="020B0602030504020204"/>
                <a:cs typeface="Lucida Sans Unicode" panose="020B0602030504020204"/>
              </a:rPr>
              <a:t>5 </a:t>
            </a:r>
            <a:r>
              <a:rPr sz="3050" spc="-15" dirty="0">
                <a:latin typeface="Lucida Sans Unicode" panose="020B0602030504020204"/>
                <a:cs typeface="Lucida Sans Unicode" panose="020B0602030504020204"/>
              </a:rPr>
              <a:t>premières</a:t>
            </a:r>
            <a:r>
              <a:rPr sz="3050" spc="-4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50" spc="-45" dirty="0">
                <a:latin typeface="Lucida Sans Unicode" panose="020B0602030504020204"/>
                <a:cs typeface="Lucida Sans Unicode" panose="020B0602030504020204"/>
              </a:rPr>
              <a:t>vidéos  </a:t>
            </a:r>
            <a:r>
              <a:rPr sz="3050" spc="-30" dirty="0">
                <a:latin typeface="Lucida Sans Unicode" panose="020B0602030504020204"/>
                <a:cs typeface="Lucida Sans Unicode" panose="020B0602030504020204"/>
              </a:rPr>
              <a:t>traitant </a:t>
            </a:r>
            <a:r>
              <a:rPr sz="3050" spc="-40" dirty="0">
                <a:latin typeface="Lucida Sans Unicode" panose="020B0602030504020204"/>
                <a:cs typeface="Lucida Sans Unicode" panose="020B0602030504020204"/>
              </a:rPr>
              <a:t>le </a:t>
            </a:r>
            <a:r>
              <a:rPr sz="3050" spc="-55" dirty="0">
                <a:latin typeface="Lucida Sans Unicode" panose="020B0602030504020204"/>
                <a:cs typeface="Lucida Sans Unicode" panose="020B0602030504020204"/>
              </a:rPr>
              <a:t>sujet </a:t>
            </a:r>
            <a:r>
              <a:rPr sz="3050" spc="-25" dirty="0">
                <a:latin typeface="Lucida Sans Unicode" panose="020B0602030504020204"/>
                <a:cs typeface="Lucida Sans Unicode" panose="020B0602030504020204"/>
              </a:rPr>
              <a:t>avec </a:t>
            </a:r>
            <a:r>
              <a:rPr sz="3050" spc="-40" dirty="0">
                <a:latin typeface="Lucida Sans Unicode" panose="020B0602030504020204"/>
                <a:cs typeface="Lucida Sans Unicode" panose="020B0602030504020204"/>
              </a:rPr>
              <a:t>Youtube</a:t>
            </a:r>
            <a:r>
              <a:rPr sz="3050" spc="-73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50" spc="-5" dirty="0">
                <a:latin typeface="Lucida Sans Unicode" panose="020B0602030504020204"/>
                <a:cs typeface="Lucida Sans Unicode" panose="020B0602030504020204"/>
              </a:rPr>
              <a:t>API</a:t>
            </a:r>
            <a:endParaRPr sz="305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356" y="870282"/>
            <a:ext cx="17202569" cy="924317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2700" y="0"/>
            <a:ext cx="5800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0" dirty="0"/>
              <a:t>Récupération </a:t>
            </a:r>
            <a:r>
              <a:rPr sz="3600" spc="275" dirty="0"/>
              <a:t>des</a:t>
            </a:r>
            <a:r>
              <a:rPr sz="3600" spc="-380" dirty="0"/>
              <a:t> </a:t>
            </a:r>
            <a:r>
              <a:rPr sz="3600" spc="254" dirty="0"/>
              <a:t>vidéos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WPS Presentation</Application>
  <PresentationFormat>Custom</PresentationFormat>
  <Paragraphs>79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Arial</vt:lpstr>
      <vt:lpstr>SimSun</vt:lpstr>
      <vt:lpstr>Wingdings</vt:lpstr>
      <vt:lpstr>Gill Sans MT</vt:lpstr>
      <vt:lpstr>Cambria</vt:lpstr>
      <vt:lpstr>Tahoma</vt:lpstr>
      <vt:lpstr>Lucida Sans</vt:lpstr>
      <vt:lpstr>Times New Roman</vt:lpstr>
      <vt:lpstr>Lucida Sans Unicode</vt:lpstr>
      <vt:lpstr>Book Antiqua</vt:lpstr>
      <vt:lpstr>Calibri</vt:lpstr>
      <vt:lpstr>Microsoft YaHei</vt:lpstr>
      <vt:lpstr/>
      <vt:lpstr>Arial Unicode MS</vt:lpstr>
      <vt:lpstr>Liberation Mono</vt:lpstr>
      <vt:lpstr>Office Theme</vt:lpstr>
      <vt:lpstr>ANALYSE  SENTIMENTALE</vt:lpstr>
      <vt:lpstr>PowerPoint 演示文稿</vt:lpstr>
      <vt:lpstr>OUTILS ET BIBLIOTHÉQUES UTILISÉES</vt:lpstr>
      <vt:lpstr>PLAN</vt:lpstr>
      <vt:lpstr>PowerPoint 演示文稿</vt:lpstr>
      <vt:lpstr>AMERICAN AIRLINES</vt:lpstr>
      <vt:lpstr>PowerPoint 演示文稿</vt:lpstr>
      <vt:lpstr>Collecte des données</vt:lpstr>
      <vt:lpstr>Récupération des vidéos</vt:lpstr>
      <vt:lpstr>Récupération des commentaires</vt:lpstr>
      <vt:lpstr>Mots clés</vt:lpstr>
      <vt:lpstr>Utilisation NLTK Naive Bayes Classifier</vt:lpstr>
      <vt:lpstr>PowerPoint 演示文稿</vt:lpstr>
      <vt:lpstr>TWEETS</vt:lpstr>
      <vt:lpstr>PowerPoint 演示文稿</vt:lpstr>
      <vt:lpstr>PowerPoint 演示文稿</vt:lpstr>
      <vt:lpstr>Data Scrapping</vt:lpstr>
      <vt:lpstr>PowerPoint 演示文稿</vt:lpstr>
      <vt:lpstr>PowerPoint 演示文稿</vt:lpstr>
      <vt:lpstr>Mots clés</vt:lpstr>
      <vt:lpstr>PowerPoint 演示文稿</vt:lpstr>
      <vt:lpstr>PowerPoint 演示文稿</vt:lpstr>
      <vt:lpstr>Commentaires Youtube</vt:lpstr>
      <vt:lpstr>Mots clés</vt:lpstr>
      <vt:lpstr>GRAPHES</vt:lpstr>
      <vt:lpstr>QATAR AIRWAYS</vt:lpstr>
      <vt:lpstr>PowerPoint 演示文稿</vt:lpstr>
      <vt:lpstr>Merci pour votre 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 SENTIMENTALE</dc:title>
  <dc:creator/>
  <cp:lastModifiedBy>mouhl</cp:lastModifiedBy>
  <cp:revision>2</cp:revision>
  <dcterms:created xsi:type="dcterms:W3CDTF">2019-12-13T03:44:00Z</dcterms:created>
  <dcterms:modified xsi:type="dcterms:W3CDTF">2020-11-01T20:59:00Z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1036-11.2.0.9718</vt:lpwstr>
  </property>
</Properties>
</file>