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0"/>
  </p:notesMasterIdLst>
  <p:sldIdLst>
    <p:sldId id="256" r:id="rId2"/>
    <p:sldId id="258" r:id="rId3"/>
    <p:sldId id="260" r:id="rId4"/>
    <p:sldId id="262" r:id="rId5"/>
    <p:sldId id="263" r:id="rId6"/>
    <p:sldId id="264" r:id="rId7"/>
    <p:sldId id="284" r:id="rId8"/>
    <p:sldId id="265" r:id="rId9"/>
  </p:sldIdLst>
  <p:sldSz cx="9144000" cy="5143500" type="screen16x9"/>
  <p:notesSz cx="6858000" cy="9144000"/>
  <p:embeddedFontLst>
    <p:embeddedFont>
      <p:font typeface="Play" panose="020B0604020202020204" charset="0"/>
      <p:regular r:id="rId11"/>
      <p:bold r:id="rId12"/>
    </p:embeddedFont>
    <p:embeddedFont>
      <p:font typeface="Source Sans Pro" panose="020B0503030403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DCE981-5B67-466F-92AF-90AED00D496D}">
  <a:tblStyle styleId="{FFDCE981-5B67-466F-92AF-90AED00D49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2" autoAdjust="0"/>
  </p:normalViewPr>
  <p:slideViewPr>
    <p:cSldViewPr snapToGrid="0">
      <p:cViewPr>
        <p:scale>
          <a:sx n="73" d="100"/>
          <a:sy n="73" d="100"/>
        </p:scale>
        <p:origin x="2694" y="1212"/>
      </p:cViewPr>
      <p:guideLst>
        <p:guide pos="5311"/>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0a69f07881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0a69f0788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60" r:id="rId6"/>
    <p:sldLayoutId id="2147483665" r:id="rId7"/>
    <p:sldLayoutId id="2147483667" r:id="rId8"/>
    <p:sldLayoutId id="2147483673"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ADVANCED COMPUTER NETWORKS</a:t>
            </a:r>
            <a:endParaRPr dirty="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Aziz Abushark 20332134</a:t>
            </a:r>
            <a:endParaRPr dirty="0"/>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42238" y="248282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139041" y="1633930"/>
            <a:ext cx="4499268"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Web Proxy Server</a:t>
            </a:r>
            <a:endParaRPr sz="4000" dirty="0">
              <a:solidFill>
                <a:schemeClr val="lt2"/>
              </a:solidFill>
            </a:endParaRPr>
          </a:p>
        </p:txBody>
      </p:sp>
      <p:sp>
        <p:nvSpPr>
          <p:cNvPr id="2661" name="Google Shape;2661;p42"/>
          <p:cNvSpPr txBox="1">
            <a:spLocks noGrp="1"/>
          </p:cNvSpPr>
          <p:nvPr>
            <p:ph type="subTitle" idx="1"/>
          </p:nvPr>
        </p:nvSpPr>
        <p:spPr>
          <a:xfrm>
            <a:off x="4201438" y="2921570"/>
            <a:ext cx="4222200" cy="10407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IE" dirty="0"/>
              <a:t>Hi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Requirements</a:t>
            </a:r>
            <a:endParaRPr dirty="0"/>
          </a:p>
        </p:txBody>
      </p:sp>
      <p:sp>
        <p:nvSpPr>
          <p:cNvPr id="2699" name="Google Shape;2699;p44"/>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Assignment 1 </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1" name="Google Shape;2721;p46"/>
          <p:cNvSpPr txBox="1">
            <a:spLocks noGrp="1"/>
          </p:cNvSpPr>
          <p:nvPr>
            <p:ph type="body" idx="1"/>
          </p:nvPr>
        </p:nvSpPr>
        <p:spPr>
          <a:xfrm>
            <a:off x="1748670" y="514182"/>
            <a:ext cx="5212962" cy="3813978"/>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lt2"/>
              </a:buClr>
              <a:buSzPts val="1400"/>
              <a:buFont typeface="Source Sans Pro"/>
              <a:buChar char="●"/>
            </a:pPr>
            <a:r>
              <a:rPr lang="en-US" dirty="0"/>
              <a:t>Respond to HTTP &amp; HTTPS requests and should display each request on a management console. It should forward the request to the Web server and relay the response to the browser.</a:t>
            </a:r>
            <a:r>
              <a:rPr lang="en" dirty="0"/>
              <a:t>You can organize your ideas clearly</a:t>
            </a:r>
            <a:endParaRPr dirty="0"/>
          </a:p>
          <a:p>
            <a:pPr marL="457200" lvl="0" indent="-317500" algn="l" rtl="0">
              <a:lnSpc>
                <a:spcPct val="100000"/>
              </a:lnSpc>
              <a:spcBef>
                <a:spcPts val="0"/>
              </a:spcBef>
              <a:spcAft>
                <a:spcPts val="0"/>
              </a:spcAft>
              <a:buClr>
                <a:schemeClr val="lt2"/>
              </a:buClr>
              <a:buSzPts val="1400"/>
              <a:buFont typeface="Source Sans Pro"/>
              <a:buChar char="●"/>
            </a:pPr>
            <a:r>
              <a:rPr lang="en-IE" dirty="0"/>
              <a:t>Handle </a:t>
            </a:r>
            <a:r>
              <a:rPr lang="en-IE" dirty="0" err="1"/>
              <a:t>Websocket</a:t>
            </a:r>
            <a:r>
              <a:rPr lang="en-IE" dirty="0"/>
              <a:t> connections.</a:t>
            </a:r>
          </a:p>
          <a:p>
            <a:pPr marL="457200" lvl="0" indent="-317500" algn="l" rtl="0">
              <a:lnSpc>
                <a:spcPct val="100000"/>
              </a:lnSpc>
              <a:spcBef>
                <a:spcPts val="0"/>
              </a:spcBef>
              <a:spcAft>
                <a:spcPts val="0"/>
              </a:spcAft>
              <a:buClr>
                <a:schemeClr val="lt2"/>
              </a:buClr>
              <a:buSzPts val="1400"/>
              <a:buFont typeface="Source Sans Pro"/>
              <a:buChar char="●"/>
            </a:pPr>
            <a:r>
              <a:rPr lang="en-US" dirty="0"/>
              <a:t>Dynamically block selected URLs via the management console.</a:t>
            </a:r>
          </a:p>
          <a:p>
            <a:pPr marL="457200" lvl="0" indent="-317500" algn="l" rtl="0">
              <a:lnSpc>
                <a:spcPct val="100000"/>
              </a:lnSpc>
              <a:spcBef>
                <a:spcPts val="0"/>
              </a:spcBef>
              <a:spcAft>
                <a:spcPts val="0"/>
              </a:spcAft>
              <a:buClr>
                <a:schemeClr val="lt2"/>
              </a:buClr>
              <a:buSzPts val="1400"/>
              <a:buFont typeface="Source Sans Pro"/>
              <a:buChar char="●"/>
            </a:pPr>
            <a:r>
              <a:rPr lang="en-US" dirty="0"/>
              <a:t>Efficiently cache HTTP requests locally and thus save bandwidth. You must gather timing and bandwidth data to prove the efficiency of your proxy.</a:t>
            </a:r>
          </a:p>
          <a:p>
            <a:pPr marL="457200" lvl="0" indent="-317500" algn="l" rtl="0">
              <a:lnSpc>
                <a:spcPct val="100000"/>
              </a:lnSpc>
              <a:spcBef>
                <a:spcPts val="0"/>
              </a:spcBef>
              <a:spcAft>
                <a:spcPts val="0"/>
              </a:spcAft>
              <a:buClr>
                <a:schemeClr val="lt2"/>
              </a:buClr>
              <a:buSzPts val="1400"/>
              <a:buFont typeface="Source Sans Pro"/>
              <a:buChar char="●"/>
            </a:pPr>
            <a:r>
              <a:rPr lang="en-US" dirty="0"/>
              <a:t>Handle multiple requests simultaneously by implementing a threaded server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sp>
        <p:nvSpPr>
          <p:cNvPr id="2732" name="Google Shape;2732;p47"/>
          <p:cNvSpPr txBox="1">
            <a:spLocks noGrp="1"/>
          </p:cNvSpPr>
          <p:nvPr>
            <p:ph type="title"/>
          </p:nvPr>
        </p:nvSpPr>
        <p:spPr>
          <a:xfrm>
            <a:off x="713225" y="394871"/>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Protocol Design</a:t>
            </a:r>
            <a:br>
              <a:rPr lang="en" dirty="0"/>
            </a:br>
            <a:r>
              <a:rPr lang="en-US" sz="1200" dirty="0"/>
              <a:t>The goal of this project was to create a web proxy that can handle both http/https and </a:t>
            </a:r>
            <a:r>
              <a:rPr lang="en-US" sz="1200" dirty="0" err="1"/>
              <a:t>websocket</a:t>
            </a:r>
            <a:r>
              <a:rPr lang="en-US" sz="1200" dirty="0"/>
              <a:t> queries and support dynamic URL blocking. To handle several connections at once, the needed to implement both a cache and multiple threads.</a:t>
            </a:r>
            <a:r>
              <a:rPr lang="en" sz="1200" dirty="0"/>
              <a:t> </a:t>
            </a:r>
            <a:endParaRPr sz="1200" dirty="0"/>
          </a:p>
        </p:txBody>
      </p:sp>
      <p:pic>
        <p:nvPicPr>
          <p:cNvPr id="11" name="Picture 10">
            <a:extLst>
              <a:ext uri="{FF2B5EF4-FFF2-40B4-BE49-F238E27FC236}">
                <a16:creationId xmlns:a16="http://schemas.microsoft.com/office/drawing/2014/main" id="{BF748CB2-D94E-46FA-60AC-AD4BA61E38CE}"/>
              </a:ext>
            </a:extLst>
          </p:cNvPr>
          <p:cNvPicPr>
            <a:picLocks noChangeAspect="1"/>
          </p:cNvPicPr>
          <p:nvPr/>
        </p:nvPicPr>
        <p:blipFill>
          <a:blip r:embed="rId3"/>
          <a:stretch>
            <a:fillRect/>
          </a:stretch>
        </p:blipFill>
        <p:spPr>
          <a:xfrm>
            <a:off x="1680734" y="1584946"/>
            <a:ext cx="5782482" cy="29245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grpSp>
        <p:nvGrpSpPr>
          <p:cNvPr id="2749" name="Google Shape;2749;p48"/>
          <p:cNvGrpSpPr/>
          <p:nvPr/>
        </p:nvGrpSpPr>
        <p:grpSpPr>
          <a:xfrm>
            <a:off x="2725596" y="209081"/>
            <a:ext cx="3706384" cy="804703"/>
            <a:chOff x="851175" y="1582401"/>
            <a:chExt cx="964872" cy="964872"/>
          </a:xfrm>
        </p:grpSpPr>
        <p:sp>
          <p:nvSpPr>
            <p:cNvPr id="2750" name="Google Shape;2750;p48"/>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8"/>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3" name="Google Shape;2753;p48"/>
          <p:cNvSpPr txBox="1">
            <a:spLocks noGrp="1"/>
          </p:cNvSpPr>
          <p:nvPr>
            <p:ph type="title"/>
          </p:nvPr>
        </p:nvSpPr>
        <p:spPr>
          <a:xfrm>
            <a:off x="2860866" y="209081"/>
            <a:ext cx="3235142" cy="751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Implementation</a:t>
            </a:r>
            <a:endParaRPr sz="2800" dirty="0"/>
          </a:p>
        </p:txBody>
      </p:sp>
      <p:cxnSp>
        <p:nvCxnSpPr>
          <p:cNvPr id="2754" name="Google Shape;2754;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20488" y="364467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1600" dirty="0"/>
              <a:t>A new thread is started, and the connection is then handled on that thread if the proxy receives a request from the client on a specific port. This permits numerous connections at once. The method and URL are first gathered by parsing the request line. If the URL is not prohibited, once we know these, we can determine whether the request is HTTP or HTTPS and handle it accordingly. HTTP is implemented with a cache.</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4067771" y="673239"/>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HTTP vs HTTPS</a:t>
            </a:r>
            <a:endParaRPr dirty="0"/>
          </a:p>
        </p:txBody>
      </p:sp>
      <p:grpSp>
        <p:nvGrpSpPr>
          <p:cNvPr id="3332" name="Google Shape;3332;p68"/>
          <p:cNvGrpSpPr/>
          <p:nvPr/>
        </p:nvGrpSpPr>
        <p:grpSpPr>
          <a:xfrm>
            <a:off x="4459900" y="1151439"/>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337" name="Google Shape;3337;p68"/>
          <p:cNvSpPr txBox="1">
            <a:spLocks noGrp="1"/>
          </p:cNvSpPr>
          <p:nvPr>
            <p:ph type="subTitle" idx="1"/>
          </p:nvPr>
        </p:nvSpPr>
        <p:spPr>
          <a:xfrm>
            <a:off x="3462528" y="1393813"/>
            <a:ext cx="4852416" cy="117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dirty="0"/>
              <a:t>The request line is processed once a request is received to determine the method and URL. Whereas HTTPS utilizes CONNECT, HTTP employs the GET technique. Once the method has been identified, we may process the request appropriately. We establish a connection for HTTP and, if the server's data is not empty, deliver it to the browser. When a chunk of 0 length is received, the connection is terminated. To make subsequent queries more efficient, HTTP responses are cached. As HTTPS is a secure protocol, we must first establish a connection (3-way handshake), and then we forward data from the server to the client just like we do with HTTP (browser). For HTTPS, we don't cache anything.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63"/>
        <p:cNvGrpSpPr/>
        <p:nvPr/>
      </p:nvGrpSpPr>
      <p:grpSpPr>
        <a:xfrm>
          <a:off x="0" y="0"/>
          <a:ext cx="0" cy="0"/>
          <a:chOff x="0" y="0"/>
          <a:chExt cx="0" cy="0"/>
        </a:xfrm>
      </p:grpSpPr>
      <p:sp>
        <p:nvSpPr>
          <p:cNvPr id="2773" name="Google Shape;2773;p49"/>
          <p:cNvSpPr txBox="1">
            <a:spLocks noGrp="1"/>
          </p:cNvSpPr>
          <p:nvPr>
            <p:ph type="title"/>
          </p:nvPr>
        </p:nvSpPr>
        <p:spPr>
          <a:xfrm>
            <a:off x="713250" y="233265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for watching </a:t>
            </a:r>
            <a:endParaRPr dirty="0"/>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374</Words>
  <Application>Microsoft Office PowerPoint</Application>
  <PresentationFormat>On-screen Show (16:9)</PresentationFormat>
  <Paragraphs>18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Source Sans Pro</vt:lpstr>
      <vt:lpstr>Arial</vt:lpstr>
      <vt:lpstr>Play</vt:lpstr>
      <vt:lpstr>Computer Science &amp; Mathematics Major For College: Computer Science &amp; Programming by Slidesgo</vt:lpstr>
      <vt:lpstr>ADVANCED COMPUTER NETWORKS</vt:lpstr>
      <vt:lpstr>Web Proxy Server</vt:lpstr>
      <vt:lpstr>Requirements</vt:lpstr>
      <vt:lpstr>PowerPoint Presentation</vt:lpstr>
      <vt:lpstr>Protocol Design The goal of this project was to create a web proxy that can handle both http/https and websocket queries and support dynamic URL blocking. To handle several connections at once, the needed to implement both a cache and multiple threads. </vt:lpstr>
      <vt:lpstr>Implementation</vt:lpstr>
      <vt:lpstr>HTTP vs HTTPS</vt:lpstr>
      <vt:lpstr>Thank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NETWORKS</dc:title>
  <dc:creator>Abdelaziz Abushark</dc:creator>
  <cp:lastModifiedBy>Abushark Abdelaziz</cp:lastModifiedBy>
  <cp:revision>2</cp:revision>
  <dcterms:modified xsi:type="dcterms:W3CDTF">2023-02-22T13:16:15Z</dcterms:modified>
</cp:coreProperties>
</file>