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60" r:id="rId3"/>
    <p:sldId id="292" r:id="rId4"/>
    <p:sldId id="262" r:id="rId5"/>
    <p:sldId id="297" r:id="rId6"/>
    <p:sldId id="298" r:id="rId7"/>
    <p:sldId id="293" r:id="rId8"/>
    <p:sldId id="294" r:id="rId9"/>
    <p:sldId id="296" r:id="rId10"/>
  </p:sldIdLst>
  <p:sldSz cx="9144000" cy="5143500" type="screen16x9"/>
  <p:notesSz cx="6858000" cy="9144000"/>
  <p:embeddedFontLst>
    <p:embeddedFont>
      <p:font typeface="Jua" panose="020B0604020202020204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verpass" panose="020B0604020202020204" charset="0"/>
      <p:regular r:id="rId17"/>
      <p:bold r:id="rId18"/>
      <p:italic r:id="rId19"/>
      <p:boldItalic r:id="rId20"/>
    </p:embeddedFont>
    <p:embeddedFont>
      <p:font typeface="Oxanium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530AB-765E-4580-8A85-4B434A22280A}">
  <a:tblStyle styleId="{4EA530AB-765E-4580-8A85-4B434A222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2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9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9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0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58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Assignment 2 part 1 ( video + </a:t>
            </a:r>
            <a:r>
              <a:rPr lang="en-IE" dirty="0" err="1"/>
              <a:t>pcap</a:t>
            </a:r>
            <a:r>
              <a:rPr lang="en-IE" dirty="0"/>
              <a:t> file)</a:t>
            </a:r>
            <a:endParaRPr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COMPUTER </a:t>
            </a:r>
            <a:b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</a:br>
            <a:r>
              <a:rPr lang="en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NETWORKS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4" name="Google Shape;1254;p45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Assignment 2 </a:t>
            </a:r>
            <a:endParaRPr dirty="0"/>
          </a:p>
        </p:txBody>
      </p:sp>
      <p:cxnSp>
        <p:nvCxnSpPr>
          <p:cNvPr id="1255" name="Google Shape;1255;p45"/>
          <p:cNvCxnSpPr>
            <a:stCxn id="1251" idx="4"/>
            <a:endCxn id="1252" idx="0"/>
          </p:cNvCxnSpPr>
          <p:nvPr/>
        </p:nvCxnSpPr>
        <p:spPr>
          <a:xfrm>
            <a:off x="6243950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5"/>
          <p:cNvCxnSpPr>
            <a:stCxn id="1252" idx="2"/>
            <a:endCxn id="1254" idx="0"/>
          </p:cNvCxnSpPr>
          <p:nvPr/>
        </p:nvCxnSpPr>
        <p:spPr>
          <a:xfrm>
            <a:off x="6243900" y="351915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159207" y="95003"/>
            <a:ext cx="4640700" cy="952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Forwarding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119797" y="2571750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about the decisions to forward flows of packet and the information that is kept at network devices that make forwarding decisions </a:t>
            </a: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cxnSpLocks/>
            <a:stCxn id="1309" idx="6"/>
            <a:endCxn id="1305" idx="1"/>
          </p:cNvCxnSpPr>
          <p:nvPr/>
        </p:nvCxnSpPr>
        <p:spPr>
          <a:xfrm flipV="1">
            <a:off x="1536588" y="571484"/>
            <a:ext cx="622619" cy="73094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cxnSpLocks/>
            <a:stCxn id="1307" idx="2"/>
            <a:endCxn id="1305" idx="3"/>
          </p:cNvCxnSpPr>
          <p:nvPr/>
        </p:nvCxnSpPr>
        <p:spPr>
          <a:xfrm rot="10800000">
            <a:off x="6799908" y="571485"/>
            <a:ext cx="807481" cy="73094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stCxn id="1311" idx="6"/>
            <a:endCxn id="1306" idx="1"/>
          </p:cNvCxnSpPr>
          <p:nvPr/>
        </p:nvCxnSpPr>
        <p:spPr>
          <a:xfrm flipV="1">
            <a:off x="1536588" y="3173400"/>
            <a:ext cx="583209" cy="66765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stCxn id="1310" idx="2"/>
            <a:endCxn id="1306" idx="3"/>
          </p:cNvCxnSpPr>
          <p:nvPr/>
        </p:nvCxnSpPr>
        <p:spPr>
          <a:xfrm rot="10800000">
            <a:off x="7122598" y="3173400"/>
            <a:ext cx="484791" cy="66765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7"/>
          <p:cNvSpPr txBox="1">
            <a:spLocks noGrp="1"/>
          </p:cNvSpPr>
          <p:nvPr>
            <p:ph type="subTitle" idx="1"/>
          </p:nvPr>
        </p:nvSpPr>
        <p:spPr>
          <a:xfrm>
            <a:off x="665813" y="1641237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Controller</a:t>
            </a:r>
            <a:endParaRPr dirty="0"/>
          </a:p>
        </p:txBody>
      </p:sp>
      <p:sp>
        <p:nvSpPr>
          <p:cNvPr id="1326" name="Google Shape;1326;p47"/>
          <p:cNvSpPr txBox="1">
            <a:spLocks noGrp="1"/>
          </p:cNvSpPr>
          <p:nvPr>
            <p:ph type="subTitle" idx="2"/>
          </p:nvPr>
        </p:nvSpPr>
        <p:spPr>
          <a:xfrm>
            <a:off x="5574613" y="2571750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E" dirty="0"/>
              <a:t>Routers/switches</a:t>
            </a:r>
            <a:endParaRPr dirty="0"/>
          </a:p>
        </p:txBody>
      </p:sp>
      <p:sp>
        <p:nvSpPr>
          <p:cNvPr id="1327" name="Google Shape;1327;p47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Determine the path of network packets across the network</a:t>
            </a:r>
            <a:endParaRPr lang="en-US" dirty="0"/>
          </a:p>
        </p:txBody>
      </p:sp>
      <p:sp>
        <p:nvSpPr>
          <p:cNvPr id="1328" name="Google Shape;1328;p47"/>
          <p:cNvSpPr txBox="1">
            <a:spLocks noGrp="1"/>
          </p:cNvSpPr>
          <p:nvPr>
            <p:ph type="subTitle" idx="4"/>
          </p:nvPr>
        </p:nvSpPr>
        <p:spPr>
          <a:xfrm>
            <a:off x="5536022" y="3164086"/>
            <a:ext cx="2907600" cy="145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4"/>
                </a:solidFill>
              </a:rPr>
              <a:t>OpenFlow allows remote administration of switch/routers packet forwarding tables by adding , modifying and removing packet matching rules and actions </a:t>
            </a:r>
          </a:p>
        </p:txBody>
      </p:sp>
      <p:sp>
        <p:nvSpPr>
          <p:cNvPr id="1329" name="Google Shape;1329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Open Flow Protocol</a:t>
            </a:r>
            <a:endParaRPr dirty="0"/>
          </a:p>
        </p:txBody>
      </p:sp>
      <p:sp>
        <p:nvSpPr>
          <p:cNvPr id="1330" name="Google Shape;1330;p47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165713" y="334931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435475" y="2155733"/>
            <a:ext cx="273045" cy="271738"/>
          </a:xfrm>
          <a:custGeom>
            <a:avLst/>
            <a:gdLst/>
            <a:ahLst/>
            <a:cxnLst/>
            <a:rect l="l" t="t" r="r" b="b"/>
            <a:pathLst>
              <a:path w="9820" h="9773" extrusionOk="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4424612" y="3621750"/>
            <a:ext cx="294810" cy="271759"/>
          </a:xfrm>
          <a:custGeom>
            <a:avLst/>
            <a:gdLst/>
            <a:ahLst/>
            <a:cxnLst/>
            <a:rect l="l" t="t" r="r" b="b"/>
            <a:pathLst>
              <a:path w="9311" h="8583" extrusionOk="0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4" name="Google Shape;1334;p47"/>
          <p:cNvCxnSpPr>
            <a:stCxn id="1325" idx="3"/>
            <a:endCxn id="1330" idx="2"/>
          </p:cNvCxnSpPr>
          <p:nvPr/>
        </p:nvCxnSpPr>
        <p:spPr>
          <a:xfrm>
            <a:off x="3573413" y="1879887"/>
            <a:ext cx="592300" cy="4117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47"/>
          <p:cNvCxnSpPr>
            <a:stCxn id="1331" idx="6"/>
            <a:endCxn id="1326" idx="1"/>
          </p:cNvCxnSpPr>
          <p:nvPr/>
        </p:nvCxnSpPr>
        <p:spPr>
          <a:xfrm flipV="1">
            <a:off x="4982313" y="2810400"/>
            <a:ext cx="592300" cy="947213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47"/>
          <p:cNvCxnSpPr>
            <a:stCxn id="1330" idx="4"/>
            <a:endCxn id="1331" idx="0"/>
          </p:cNvCxnSpPr>
          <p:nvPr/>
        </p:nvCxnSpPr>
        <p:spPr>
          <a:xfrm>
            <a:off x="4574013" y="2699888"/>
            <a:ext cx="0" cy="6495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Initial design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70588" y="3603119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initial design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Forwarding Service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 (Switcher)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Destination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34000" cy="13371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73388" y="3841050"/>
            <a:ext cx="534000" cy="13371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6350DE-9DF6-4F1B-96B5-338C0D6D3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68" y="1253067"/>
            <a:ext cx="4179039" cy="21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Topology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70600" y="3807301"/>
            <a:ext cx="5002800" cy="117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fontAlgn="base"/>
            <a:r>
              <a:rPr lang="en-US" sz="1000" i="0" dirty="0">
                <a:solidFill>
                  <a:schemeClr val="tx1"/>
                </a:solidFill>
                <a:effectLst/>
                <a:latin typeface="inherit"/>
              </a:rPr>
              <a:t>For the time being the controller is still being constructed. Instead, I have hard coded functions and used a forwarding service. When the user inputs a message, it transmits to one node and then to a router. The router is responsible for carrying the message to other remaining routers. And finally, it will be sent to the destination which is our server </a:t>
            </a:r>
            <a:r>
              <a:rPr lang="en-US" sz="1000" dirty="0">
                <a:solidFill>
                  <a:schemeClr val="tx1"/>
                </a:solidFill>
                <a:latin typeface="inherit"/>
              </a:rPr>
              <a:t>. By this it means that </a:t>
            </a:r>
            <a:r>
              <a:rPr lang="en-US" sz="1050" dirty="0">
                <a:solidFill>
                  <a:schemeClr val="tx1"/>
                </a:solidFill>
                <a:latin typeface="inherit"/>
              </a:rPr>
              <a:t>forwarding functionality of the network elements is stable and allows for basic communication between two endpoints ( server and client)</a:t>
            </a:r>
            <a:endParaRPr lang="en-US" sz="1000" i="0" dirty="0"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34012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73400" y="3841049"/>
            <a:ext cx="533988" cy="551801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58F0D8A-CCF2-4AA3-8A83-E06D5ED2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01" y="1784570"/>
            <a:ext cx="5048998" cy="15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/>
              <a:t>W</a:t>
            </a:r>
            <a:r>
              <a:rPr lang="en" sz="2800" dirty="0"/>
              <a:t>hat I am trying to </a:t>
            </a:r>
            <a:br>
              <a:rPr lang="en" sz="2800" dirty="0"/>
            </a:br>
            <a:r>
              <a:rPr lang="en" sz="2800" dirty="0"/>
              <a:t>achieve 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services to be started in the network pf a cloud provides and a number of employees to use applications to communicate with these services at the same time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964FFD-30B5-47D2-A7ED-3FDFF991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02" y="1445046"/>
            <a:ext cx="46336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/>
          <p:cNvSpPr txBox="1">
            <a:spLocks noGrp="1"/>
          </p:cNvSpPr>
          <p:nvPr>
            <p:ph type="title"/>
          </p:nvPr>
        </p:nvSpPr>
        <p:spPr>
          <a:xfrm>
            <a:off x="2096727" y="23428"/>
            <a:ext cx="46407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Explanation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1306" name="Google Shape;1306;p46"/>
          <p:cNvSpPr txBox="1">
            <a:spLocks noGrp="1"/>
          </p:cNvSpPr>
          <p:nvPr>
            <p:ph type="subTitle" idx="1"/>
          </p:nvPr>
        </p:nvSpPr>
        <p:spPr>
          <a:xfrm>
            <a:off x="2044473" y="3807301"/>
            <a:ext cx="5002800" cy="7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/>
              <a:t>My implementation of forwarding services needs to be able to handle to a number of concurrent flows originating from networks of end users and direct these flows to an from a number of services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Google Shape;1307;p46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8" name="Google Shape;1308;p46"/>
          <p:cNvCxnSpPr>
            <a:stCxn id="1309" idx="6"/>
            <a:endCxn id="1305" idx="1"/>
          </p:cNvCxnSpPr>
          <p:nvPr/>
        </p:nvCxnSpPr>
        <p:spPr>
          <a:xfrm flipV="1">
            <a:off x="1536588" y="1055278"/>
            <a:ext cx="560139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46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6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6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2" name="Google Shape;1312;p46"/>
          <p:cNvCxnSpPr>
            <a:stCxn id="1307" idx="2"/>
            <a:endCxn id="1305" idx="3"/>
          </p:cNvCxnSpPr>
          <p:nvPr/>
        </p:nvCxnSpPr>
        <p:spPr>
          <a:xfrm rot="10800000">
            <a:off x="6737428" y="1055279"/>
            <a:ext cx="869961" cy="247147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46"/>
          <p:cNvCxnSpPr>
            <a:cxnSpLocks/>
            <a:stCxn id="1311" idx="6"/>
            <a:endCxn id="1306" idx="1"/>
          </p:cNvCxnSpPr>
          <p:nvPr/>
        </p:nvCxnSpPr>
        <p:spPr>
          <a:xfrm>
            <a:off x="1536588" y="3841050"/>
            <a:ext cx="50788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46"/>
          <p:cNvCxnSpPr>
            <a:cxnSpLocks/>
            <a:stCxn id="1310" idx="2"/>
            <a:endCxn id="1306" idx="3"/>
          </p:cNvCxnSpPr>
          <p:nvPr/>
        </p:nvCxnSpPr>
        <p:spPr>
          <a:xfrm rot="10800000" flipV="1">
            <a:off x="7047274" y="3841050"/>
            <a:ext cx="560115" cy="337892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6"/>
          <p:cNvCxnSpPr>
            <a:endCxn id="1310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46"/>
          <p:cNvCxnSpPr>
            <a:endCxn id="1311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6"/>
          <p:cNvSpPr/>
          <p:nvPr/>
        </p:nvSpPr>
        <p:spPr>
          <a:xfrm>
            <a:off x="7860747" y="3686079"/>
            <a:ext cx="309927" cy="288681"/>
          </a:xfrm>
          <a:custGeom>
            <a:avLst/>
            <a:gdLst/>
            <a:ahLst/>
            <a:cxnLst/>
            <a:rect l="l" t="t" r="r" b="b"/>
            <a:pathLst>
              <a:path w="9312" h="8673" extrusionOk="0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>
            <a:off x="996928" y="3683691"/>
            <a:ext cx="262732" cy="309817"/>
          </a:xfrm>
          <a:custGeom>
            <a:avLst/>
            <a:gdLst/>
            <a:ahLst/>
            <a:cxnLst/>
            <a:rect l="l" t="t" r="r" b="b"/>
            <a:pathLst>
              <a:path w="7894" h="9308" extrusionOk="0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>
            <a:off x="968751" y="1145078"/>
            <a:ext cx="314520" cy="314710"/>
          </a:xfrm>
          <a:custGeom>
            <a:avLst/>
            <a:gdLst/>
            <a:ahLst/>
            <a:cxnLst/>
            <a:rect l="l" t="t" r="r" b="b"/>
            <a:pathLst>
              <a:path w="9450" h="9455" extrusionOk="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>
            <a:off x="7860776" y="1147438"/>
            <a:ext cx="309860" cy="309983"/>
          </a:xfrm>
          <a:custGeom>
            <a:avLst/>
            <a:gdLst/>
            <a:ahLst/>
            <a:cxnLst/>
            <a:rect l="l" t="t" r="r" b="b"/>
            <a:pathLst>
              <a:path w="9310" h="9313" extrusionOk="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008B36-C084-482B-9616-6D670806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41" y="1055278"/>
            <a:ext cx="418295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9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9AA5-9D93-4873-9A42-29E9BD9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Thanks for listening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9CB77-4C7E-4A90-8B2E-F010CFDF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E" dirty="0"/>
              <a:t>Aziz </a:t>
            </a:r>
          </a:p>
          <a:p>
            <a:pPr marL="13970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192004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270</Words>
  <Application>Microsoft Office PowerPoint</Application>
  <PresentationFormat>On-screen Show (16:9)</PresentationFormat>
  <Paragraphs>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Oxanium</vt:lpstr>
      <vt:lpstr>Jua</vt:lpstr>
      <vt:lpstr>Overpass</vt:lpstr>
      <vt:lpstr>inherit</vt:lpstr>
      <vt:lpstr>Calibri</vt:lpstr>
      <vt:lpstr>Arial</vt:lpstr>
      <vt:lpstr>History of Internet Class for College by Slidesgo</vt:lpstr>
      <vt:lpstr>COMPUTER  NETWORKS</vt:lpstr>
      <vt:lpstr>INTRODUCTION</vt:lpstr>
      <vt:lpstr>Flow Forwarding</vt:lpstr>
      <vt:lpstr>Open Flow Protocol</vt:lpstr>
      <vt:lpstr>Initial design</vt:lpstr>
      <vt:lpstr>Topology</vt:lpstr>
      <vt:lpstr>What I am trying to  achieve </vt:lpstr>
      <vt:lpstr>Explanation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NETWORKS</dc:title>
  <dc:creator>Abdelaziz Abushark</dc:creator>
  <cp:lastModifiedBy>Abushark Abdelaziz</cp:lastModifiedBy>
  <cp:revision>7</cp:revision>
  <dcterms:modified xsi:type="dcterms:W3CDTF">2022-11-12T18:47:26Z</dcterms:modified>
</cp:coreProperties>
</file>