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0F823-D5E9-4954-A6D9-18656C48613F}" v="173" dt="2023-07-06T13:36:1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29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06/07/2023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7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3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5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5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8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41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754D9-8403-4920-99DE-7A11B3EB392D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016B0-50B5-47B5-A44A-13E00F7CDA92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54252-1D92-4478-9B35-EF53CB57F087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55A38-EB06-4BE8-943C-A998B4C9E3F3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8690B-5D8F-4E48-B212-77F0BC48118D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7A5DE-2DD6-4418-A363-EF10D0B5FD9F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65DA7-E5C5-4D74-B097-AC1BE004E448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DA1A-EC3C-47F8-91A2-6837F02EFD3F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3F780-36C0-4115-8D68-C9FCA3157A4C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8179-134A-413C-9D9E-CE85F9A9554A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2181A-20E0-48F1-8B0C-0171BD4BC4FC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DFBC9-DF66-450F-9B47-163A607B32B5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A2534-DEDE-4B74-ACE3-4739456B341E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9A1F2-963C-4433-9938-07FA0A1EA149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21462-A4AC-4C47-B649-01878A1A064F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B83CE-0B77-4D5B-ABB2-11D315121664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38337-0C26-419D-8506-A7BD0E35E1A9}" type="datetime1">
              <a:rPr lang="fr-FR" noProof="0" smtClean="0"/>
              <a:t>06/07/2023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E5CEDF6-0650-4886-A306-D0167EC655ED}" type="datetime1">
              <a:rPr lang="fr-FR" noProof="0" smtClean="0"/>
              <a:t>06/07/2023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3772" y="642870"/>
            <a:ext cx="8825658" cy="1301159"/>
          </a:xfrm>
        </p:spPr>
        <p:txBody>
          <a:bodyPr rtlCol="0"/>
          <a:lstStyle/>
          <a:p>
            <a:r>
              <a:rPr lang="fr-FR" dirty="0"/>
              <a:t>NOSQL AND 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08617" y="2416253"/>
            <a:ext cx="8825658" cy="229956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 sz="3200" dirty="0"/>
              <a:t>Plan:</a:t>
            </a:r>
            <a:endParaRPr lang="en-US" sz="3200" dirty="0"/>
          </a:p>
          <a:p>
            <a:pPr marL="342900" indent="-342900">
              <a:buFont typeface="Arial" charset="2"/>
              <a:buChar char="•"/>
            </a:pP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MongoDB vs. SQL: A </a:t>
            </a:r>
            <a:r>
              <a:rPr lang="fr-FR" sz="2400" err="1">
                <a:solidFill>
                  <a:srgbClr val="D1D5DB"/>
                </a:solidFill>
                <a:ea typeface="+mj-lt"/>
                <a:cs typeface="+mj-lt"/>
              </a:rPr>
              <a:t>Comparison</a:t>
            </a:r>
            <a:endParaRPr lang="fr-FR" sz="2400" err="1"/>
          </a:p>
          <a:p>
            <a:pPr marL="342900" indent="-342900">
              <a:buClr>
                <a:srgbClr val="8AD0D6"/>
              </a:buClr>
              <a:buFont typeface="Arial" charset="2"/>
              <a:buChar char="•"/>
            </a:pPr>
            <a:r>
              <a:rPr lang="fr-FR" sz="2400" dirty="0"/>
              <a:t>  </a:t>
            </a: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MongoDB - A NoSQL </a:t>
            </a:r>
            <a:r>
              <a:rPr lang="fr-FR" sz="2400" err="1">
                <a:solidFill>
                  <a:srgbClr val="D1D5DB"/>
                </a:solidFill>
                <a:ea typeface="+mj-lt"/>
                <a:cs typeface="+mj-lt"/>
              </a:rPr>
              <a:t>Database</a:t>
            </a:r>
            <a:endParaRPr lang="fr-FR" sz="2400">
              <a:solidFill>
                <a:srgbClr val="D1D5DB"/>
              </a:solidFill>
            </a:endParaRPr>
          </a:p>
          <a:p>
            <a:pPr marL="342900" indent="-342900">
              <a:buClr>
                <a:srgbClr val="8AD0D6"/>
              </a:buClr>
              <a:buFont typeface="Arial" charset="2"/>
              <a:buChar char="•"/>
            </a:pP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SQL - A </a:t>
            </a:r>
            <a:r>
              <a:rPr lang="fr-FR" sz="2400" err="1">
                <a:solidFill>
                  <a:srgbClr val="D1D5DB"/>
                </a:solidFill>
                <a:ea typeface="+mj-lt"/>
                <a:cs typeface="+mj-lt"/>
              </a:rPr>
              <a:t>Relational</a:t>
            </a: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fr-FR" sz="2400" err="1">
                <a:solidFill>
                  <a:srgbClr val="D1D5DB"/>
                </a:solidFill>
                <a:ea typeface="+mj-lt"/>
                <a:cs typeface="+mj-lt"/>
              </a:rPr>
              <a:t>Database</a:t>
            </a:r>
            <a:endParaRPr lang="fr-FR" sz="2400">
              <a:solidFill>
                <a:srgbClr val="D1D5DB"/>
              </a:solidFill>
            </a:endParaRPr>
          </a:p>
          <a:p>
            <a:pPr marL="342900" indent="-342900">
              <a:buClr>
                <a:srgbClr val="8AD0D6"/>
              </a:buClr>
              <a:buFont typeface="Arial" charset="2"/>
              <a:buChar char="•"/>
            </a:pPr>
            <a:r>
              <a:rPr lang="fr-FR" sz="2400" err="1">
                <a:solidFill>
                  <a:srgbClr val="D1D5DB"/>
                </a:solidFill>
                <a:ea typeface="+mj-lt"/>
                <a:cs typeface="+mj-lt"/>
              </a:rPr>
              <a:t>Comparing</a:t>
            </a: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 MongoDB and SQL</a:t>
            </a:r>
            <a:endParaRPr lang="fr-FR" sz="2400">
              <a:solidFill>
                <a:srgbClr val="D1D5DB"/>
              </a:solidFill>
            </a:endParaRPr>
          </a:p>
          <a:p>
            <a:pPr marL="342900" indent="-342900">
              <a:buClr>
                <a:srgbClr val="8AD0D6"/>
              </a:buClr>
              <a:buFont typeface="Arial" charset="2"/>
              <a:buChar char="•"/>
            </a:pPr>
            <a:r>
              <a:rPr lang="fr-FR" sz="2400" dirty="0"/>
              <a:t> </a:t>
            </a:r>
            <a:r>
              <a:rPr lang="fr-FR" sz="2400" dirty="0">
                <a:solidFill>
                  <a:srgbClr val="D1D5DB"/>
                </a:solidFill>
                <a:ea typeface="+mj-lt"/>
                <a:cs typeface="+mj-lt"/>
              </a:rPr>
              <a:t>Use Cases and </a:t>
            </a:r>
            <a:r>
              <a:rPr lang="fr-FR" sz="2400" dirty="0" err="1">
                <a:solidFill>
                  <a:srgbClr val="D1D5DB"/>
                </a:solidFill>
                <a:ea typeface="+mj-lt"/>
                <a:cs typeface="+mj-lt"/>
              </a:rPr>
              <a:t>Considerations</a:t>
            </a:r>
            <a:r>
              <a:rPr lang="fr-FR" dirty="0"/>
              <a:t>       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1BC68A0-6E06-26B7-7C47-A5DF757FC9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fr-FR" b="1" i="1" u="sng" cap="all"/>
              <a:t>MONGODB VS. SQL: A COMPARISON</a:t>
            </a:r>
            <a:endParaRPr lang="en-US" b="1" i="1" u="sng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6975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fr-FR" sz="1100" err="1">
                <a:ea typeface="+mj-lt"/>
                <a:cs typeface="+mj-lt"/>
              </a:rPr>
              <a:t>I</a:t>
            </a:r>
            <a:r>
              <a:rPr lang="fr-FR" sz="1800" err="1">
                <a:ea typeface="+mj-lt"/>
                <a:cs typeface="+mj-lt"/>
              </a:rPr>
              <a:t>ntroduce</a:t>
            </a:r>
            <a:r>
              <a:rPr lang="fr-FR" sz="1800" dirty="0">
                <a:ea typeface="+mj-lt"/>
                <a:cs typeface="+mj-lt"/>
              </a:rPr>
              <a:t> the topic: MongoDB and SQL are </a:t>
            </a:r>
            <a:r>
              <a:rPr lang="fr-FR" sz="1800" err="1">
                <a:ea typeface="+mj-lt"/>
                <a:cs typeface="+mj-lt"/>
              </a:rPr>
              <a:t>two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popular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database</a:t>
            </a:r>
            <a:r>
              <a:rPr lang="fr-FR" sz="1800" dirty="0">
                <a:ea typeface="+mj-lt"/>
                <a:cs typeface="+mj-lt"/>
              </a:rPr>
              <a:t> management </a:t>
            </a:r>
            <a:r>
              <a:rPr lang="fr-FR" sz="1800" err="1">
                <a:ea typeface="+mj-lt"/>
                <a:cs typeface="+mj-lt"/>
              </a:rPr>
              <a:t>systems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with</a:t>
            </a:r>
            <a:r>
              <a:rPr lang="fr-FR" sz="1800" dirty="0">
                <a:ea typeface="+mj-lt"/>
                <a:cs typeface="+mj-lt"/>
              </a:rPr>
              <a:t> distinct </a:t>
            </a:r>
            <a:r>
              <a:rPr lang="fr-FR" sz="1800" err="1">
                <a:ea typeface="+mj-lt"/>
                <a:cs typeface="+mj-lt"/>
              </a:rPr>
              <a:t>approaches</a:t>
            </a:r>
            <a:r>
              <a:rPr lang="fr-FR" sz="1800" dirty="0">
                <a:ea typeface="+mj-lt"/>
                <a:cs typeface="+mj-lt"/>
              </a:rPr>
              <a:t> to </a:t>
            </a:r>
            <a:r>
              <a:rPr lang="fr-FR" sz="1800" err="1">
                <a:ea typeface="+mj-lt"/>
                <a:cs typeface="+mj-lt"/>
              </a:rPr>
              <a:t>storing</a:t>
            </a:r>
            <a:r>
              <a:rPr lang="fr-FR" sz="1800" dirty="0">
                <a:ea typeface="+mj-lt"/>
                <a:cs typeface="+mj-lt"/>
              </a:rPr>
              <a:t> and </a:t>
            </a:r>
            <a:r>
              <a:rPr lang="fr-FR" sz="1800" err="1">
                <a:ea typeface="+mj-lt"/>
                <a:cs typeface="+mj-lt"/>
              </a:rPr>
              <a:t>retrieving</a:t>
            </a:r>
            <a:r>
              <a:rPr lang="fr-FR" sz="1800" dirty="0">
                <a:ea typeface="+mj-lt"/>
                <a:cs typeface="+mj-lt"/>
              </a:rPr>
              <a:t> data.</a:t>
            </a:r>
            <a:endParaRPr lang="en-US" sz="18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fr-FR" sz="1800" dirty="0">
                <a:ea typeface="+mj-lt"/>
                <a:cs typeface="+mj-lt"/>
              </a:rPr>
              <a:t>Mention the objective: This </a:t>
            </a:r>
            <a:r>
              <a:rPr lang="fr-FR" sz="1800" err="1">
                <a:ea typeface="+mj-lt"/>
                <a:cs typeface="+mj-lt"/>
              </a:rPr>
              <a:t>presentation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aims</a:t>
            </a:r>
            <a:r>
              <a:rPr lang="fr-FR" sz="1800" dirty="0">
                <a:ea typeface="+mj-lt"/>
                <a:cs typeface="+mj-lt"/>
              </a:rPr>
              <a:t> to compare MongoDB, a NoSQL </a:t>
            </a:r>
            <a:r>
              <a:rPr lang="fr-FR" sz="1800" err="1">
                <a:ea typeface="+mj-lt"/>
                <a:cs typeface="+mj-lt"/>
              </a:rPr>
              <a:t>database</a:t>
            </a:r>
            <a:r>
              <a:rPr lang="fr-FR" sz="1800" dirty="0">
                <a:ea typeface="+mj-lt"/>
                <a:cs typeface="+mj-lt"/>
              </a:rPr>
              <a:t>, </a:t>
            </a:r>
            <a:r>
              <a:rPr lang="fr-FR" sz="1800" err="1">
                <a:ea typeface="+mj-lt"/>
                <a:cs typeface="+mj-lt"/>
              </a:rPr>
              <a:t>with</a:t>
            </a:r>
            <a:r>
              <a:rPr lang="fr-FR" sz="1800" dirty="0">
                <a:ea typeface="+mj-lt"/>
                <a:cs typeface="+mj-lt"/>
              </a:rPr>
              <a:t> SQL, a </a:t>
            </a:r>
            <a:r>
              <a:rPr lang="fr-FR" sz="1800" err="1">
                <a:ea typeface="+mj-lt"/>
                <a:cs typeface="+mj-lt"/>
              </a:rPr>
              <a:t>relational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database</a:t>
            </a:r>
            <a:r>
              <a:rPr lang="fr-FR" sz="1800" dirty="0">
                <a:ea typeface="+mj-lt"/>
                <a:cs typeface="+mj-lt"/>
              </a:rPr>
              <a:t>, </a:t>
            </a:r>
            <a:r>
              <a:rPr lang="fr-FR" sz="1800" err="1">
                <a:ea typeface="+mj-lt"/>
                <a:cs typeface="+mj-lt"/>
              </a:rPr>
              <a:t>highlighting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their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functionalities</a:t>
            </a:r>
            <a:r>
              <a:rPr lang="fr-FR" sz="1800" dirty="0">
                <a:ea typeface="+mj-lt"/>
                <a:cs typeface="+mj-lt"/>
              </a:rPr>
              <a:t> and </a:t>
            </a:r>
            <a:r>
              <a:rPr lang="fr-FR" sz="1800" err="1">
                <a:ea typeface="+mj-lt"/>
                <a:cs typeface="+mj-lt"/>
              </a:rPr>
              <a:t>differences</a:t>
            </a:r>
            <a:r>
              <a:rPr lang="fr-FR" sz="1800" dirty="0">
                <a:ea typeface="+mj-lt"/>
                <a:cs typeface="+mj-lt"/>
              </a:rPr>
              <a:t>.</a:t>
            </a:r>
            <a:endParaRPr lang="fr-FR" sz="1800" dirty="0"/>
          </a:p>
          <a:p>
            <a:pPr>
              <a:lnSpc>
                <a:spcPct val="90000"/>
              </a:lnSpc>
            </a:pPr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9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u="sng" cap="all">
                <a:solidFill>
                  <a:srgbClr val="EBEBEB"/>
                </a:solidFill>
              </a:rPr>
              <a:t>MongoDB - A NoSQL Database</a:t>
            </a:r>
            <a:endParaRPr lang="en-US" sz="4200" u="sng">
              <a:solidFill>
                <a:srgbClr val="EBEBEB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Briefly explain MongoDB: MongoDB is a document-oriented NoSQL database that stores data in flexible, JSON-like documents.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Key features of MongoDB: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Flexible schema: MongoDB allows dynamic schema design, enabling easy addition or modification of fields.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Scalability: It supports horizontal scaling, making it suitable for large-scale applications.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Replication and high availability: MongoDB offers built-in replication and automatic failover for improved data durability.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Query flexibility: MongoDB supports rich queries, including nested fields and arrays.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</a:rPr>
              <a:t>Indexing: It provides various indexing options to optimize query performance.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287147B-DFD2-F9AB-CFE7-29607E1084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029" r="32733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74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806D29D-33ED-7BB1-6083-A402C9D381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182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349" y="235039"/>
            <a:ext cx="8825658" cy="1902174"/>
          </a:xfrm>
        </p:spPr>
        <p:txBody>
          <a:bodyPr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b="1" i="1" u="sng" cap="all">
                <a:ea typeface="+mj-lt"/>
                <a:cs typeface="+mj-lt"/>
              </a:rPr>
              <a:t>SQL - A </a:t>
            </a:r>
            <a:r>
              <a:rPr lang="fr-FR" b="1" i="1" u="sng" cap="all" err="1">
                <a:ea typeface="+mj-lt"/>
                <a:cs typeface="+mj-lt"/>
              </a:rPr>
              <a:t>Relational</a:t>
            </a:r>
            <a:r>
              <a:rPr lang="fr-FR" b="1" i="1" u="sng" cap="all">
                <a:ea typeface="+mj-lt"/>
                <a:cs typeface="+mj-lt"/>
              </a:rPr>
              <a:t> </a:t>
            </a:r>
            <a:r>
              <a:rPr lang="fr-FR" b="1" i="1" u="sng" cap="all" err="1">
                <a:ea typeface="+mj-lt"/>
                <a:cs typeface="+mj-lt"/>
              </a:rPr>
              <a:t>Database</a:t>
            </a:r>
            <a:endParaRPr lang="en-US" b="1" i="1" u="sng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6391" y="2373324"/>
            <a:ext cx="8825658" cy="14946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1800" err="1">
                <a:ea typeface="+mj-lt"/>
                <a:cs typeface="+mj-lt"/>
              </a:rPr>
              <a:t>Briefly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explain</a:t>
            </a:r>
            <a:r>
              <a:rPr lang="fr-FR" sz="1800" dirty="0">
                <a:ea typeface="+mj-lt"/>
                <a:cs typeface="+mj-lt"/>
              </a:rPr>
              <a:t> SQL: SQL (</a:t>
            </a:r>
            <a:r>
              <a:rPr lang="fr-FR" sz="1800" err="1">
                <a:ea typeface="+mj-lt"/>
                <a:cs typeface="+mj-lt"/>
              </a:rPr>
              <a:t>Structured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Query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Language</a:t>
            </a:r>
            <a:r>
              <a:rPr lang="fr-FR" sz="1800" dirty="0">
                <a:ea typeface="+mj-lt"/>
                <a:cs typeface="+mj-lt"/>
              </a:rPr>
              <a:t>) </a:t>
            </a:r>
            <a:r>
              <a:rPr lang="fr-FR" sz="1800" err="1">
                <a:ea typeface="+mj-lt"/>
                <a:cs typeface="+mj-lt"/>
              </a:rPr>
              <a:t>is</a:t>
            </a:r>
            <a:r>
              <a:rPr lang="fr-FR" sz="1800" dirty="0">
                <a:ea typeface="+mj-lt"/>
                <a:cs typeface="+mj-lt"/>
              </a:rPr>
              <a:t> a standard </a:t>
            </a:r>
            <a:r>
              <a:rPr lang="fr-FR" sz="1800" err="1">
                <a:ea typeface="+mj-lt"/>
                <a:cs typeface="+mj-lt"/>
              </a:rPr>
              <a:t>language</a:t>
            </a:r>
            <a:r>
              <a:rPr lang="fr-FR" sz="1800" dirty="0">
                <a:ea typeface="+mj-lt"/>
                <a:cs typeface="+mj-lt"/>
              </a:rPr>
              <a:t> for </a:t>
            </a:r>
            <a:r>
              <a:rPr lang="fr-FR" sz="1800" err="1">
                <a:ea typeface="+mj-lt"/>
                <a:cs typeface="+mj-lt"/>
              </a:rPr>
              <a:t>managing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relational</a:t>
            </a:r>
            <a:r>
              <a:rPr lang="fr-FR" sz="1800" dirty="0">
                <a:ea typeface="+mj-lt"/>
                <a:cs typeface="+mj-lt"/>
              </a:rPr>
              <a:t> </a:t>
            </a:r>
            <a:r>
              <a:rPr lang="fr-FR" sz="1800" err="1">
                <a:ea typeface="+mj-lt"/>
                <a:cs typeface="+mj-lt"/>
              </a:rPr>
              <a:t>databases</a:t>
            </a:r>
            <a:r>
              <a:rPr lang="fr-FR" sz="1800" dirty="0">
                <a:ea typeface="+mj-lt"/>
                <a:cs typeface="+mj-lt"/>
              </a:rPr>
              <a:t>.</a:t>
            </a:r>
            <a:endParaRPr lang="en-US" sz="18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fr-FR" sz="1800" dirty="0">
                <a:ea typeface="+mj-lt"/>
                <a:cs typeface="+mj-lt"/>
              </a:rPr>
              <a:t>Key </a:t>
            </a:r>
            <a:r>
              <a:rPr lang="fr-FR" sz="1800" dirty="0" err="1">
                <a:ea typeface="+mj-lt"/>
                <a:cs typeface="+mj-lt"/>
              </a:rPr>
              <a:t>features</a:t>
            </a:r>
            <a:r>
              <a:rPr lang="fr-FR" sz="1800" dirty="0">
                <a:ea typeface="+mj-lt"/>
                <a:cs typeface="+mj-lt"/>
              </a:rPr>
              <a:t> of SQL:</a:t>
            </a:r>
            <a:endParaRPr lang="fr-FR" sz="1800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err="1">
                <a:ea typeface="+mj-lt"/>
                <a:cs typeface="+mj-lt"/>
              </a:rPr>
              <a:t>Structured</a:t>
            </a:r>
            <a:r>
              <a:rPr lang="fr-FR" dirty="0">
                <a:ea typeface="+mj-lt"/>
                <a:cs typeface="+mj-lt"/>
              </a:rPr>
              <a:t> data model: SQL </a:t>
            </a:r>
            <a:r>
              <a:rPr lang="fr-FR" err="1">
                <a:ea typeface="+mj-lt"/>
                <a:cs typeface="+mj-lt"/>
              </a:rPr>
              <a:t>organizes</a:t>
            </a:r>
            <a:r>
              <a:rPr lang="fr-FR" dirty="0">
                <a:ea typeface="+mj-lt"/>
                <a:cs typeface="+mj-lt"/>
              </a:rPr>
              <a:t> data </a:t>
            </a:r>
            <a:r>
              <a:rPr lang="fr-FR" err="1">
                <a:ea typeface="+mj-lt"/>
                <a:cs typeface="+mj-lt"/>
              </a:rPr>
              <a:t>into</a:t>
            </a:r>
            <a:r>
              <a:rPr lang="fr-FR" dirty="0">
                <a:ea typeface="+mj-lt"/>
                <a:cs typeface="+mj-lt"/>
              </a:rPr>
              <a:t> tables </a:t>
            </a:r>
            <a:r>
              <a:rPr lang="fr-FR" err="1">
                <a:ea typeface="+mj-lt"/>
                <a:cs typeface="+mj-lt"/>
              </a:rPr>
              <a:t>with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predefined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schemas</a:t>
            </a:r>
            <a:r>
              <a:rPr lang="fr-FR" dirty="0">
                <a:ea typeface="+mj-lt"/>
                <a:cs typeface="+mj-lt"/>
              </a:rPr>
              <a:t> and enforces </a:t>
            </a:r>
            <a:r>
              <a:rPr lang="fr-FR" err="1">
                <a:ea typeface="+mj-lt"/>
                <a:cs typeface="+mj-lt"/>
              </a:rPr>
              <a:t>relationships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between</a:t>
            </a:r>
            <a:r>
              <a:rPr lang="fr-FR" dirty="0">
                <a:ea typeface="+mj-lt"/>
                <a:cs typeface="+mj-lt"/>
              </a:rPr>
              <a:t> tables.</a:t>
            </a:r>
            <a:endParaRPr lang="en-US" dirty="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dirty="0">
                <a:ea typeface="+mj-lt"/>
                <a:cs typeface="+mj-lt"/>
              </a:rPr>
              <a:t>ACID compliance: SQL </a:t>
            </a:r>
            <a:r>
              <a:rPr lang="fr-FR" err="1">
                <a:ea typeface="+mj-lt"/>
                <a:cs typeface="+mj-lt"/>
              </a:rPr>
              <a:t>databases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guarantee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Atomicity</a:t>
            </a:r>
            <a:r>
              <a:rPr lang="fr-FR" dirty="0">
                <a:ea typeface="+mj-lt"/>
                <a:cs typeface="+mj-lt"/>
              </a:rPr>
              <a:t>, </a:t>
            </a:r>
            <a:r>
              <a:rPr lang="fr-FR" err="1">
                <a:ea typeface="+mj-lt"/>
                <a:cs typeface="+mj-lt"/>
              </a:rPr>
              <a:t>Consistency</a:t>
            </a:r>
            <a:r>
              <a:rPr lang="fr-FR" dirty="0">
                <a:ea typeface="+mj-lt"/>
                <a:cs typeface="+mj-lt"/>
              </a:rPr>
              <a:t>, Isolation, and </a:t>
            </a:r>
            <a:r>
              <a:rPr lang="fr-FR" err="1">
                <a:ea typeface="+mj-lt"/>
                <a:cs typeface="+mj-lt"/>
              </a:rPr>
              <a:t>Durability</a:t>
            </a:r>
            <a:r>
              <a:rPr lang="fr-FR" dirty="0">
                <a:ea typeface="+mj-lt"/>
                <a:cs typeface="+mj-lt"/>
              </a:rPr>
              <a:t>, </a:t>
            </a:r>
            <a:r>
              <a:rPr lang="fr-FR" err="1">
                <a:ea typeface="+mj-lt"/>
                <a:cs typeface="+mj-lt"/>
              </a:rPr>
              <a:t>ensuring</a:t>
            </a:r>
            <a:r>
              <a:rPr lang="fr-FR" dirty="0">
                <a:ea typeface="+mj-lt"/>
                <a:cs typeface="+mj-lt"/>
              </a:rPr>
              <a:t> data </a:t>
            </a:r>
            <a:r>
              <a:rPr lang="fr-FR" err="1">
                <a:ea typeface="+mj-lt"/>
                <a:cs typeface="+mj-lt"/>
              </a:rPr>
              <a:t>integrity</a:t>
            </a:r>
            <a:r>
              <a:rPr lang="fr-FR" dirty="0">
                <a:ea typeface="+mj-lt"/>
                <a:cs typeface="+mj-lt"/>
              </a:rPr>
              <a:t>.</a:t>
            </a:r>
            <a:endParaRPr lang="fr-FR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dirty="0">
                <a:ea typeface="+mj-lt"/>
                <a:cs typeface="+mj-lt"/>
              </a:rPr>
              <a:t>Mature </a:t>
            </a:r>
            <a:r>
              <a:rPr lang="fr-FR" err="1">
                <a:ea typeface="+mj-lt"/>
                <a:cs typeface="+mj-lt"/>
              </a:rPr>
              <a:t>technology</a:t>
            </a:r>
            <a:r>
              <a:rPr lang="fr-FR" dirty="0">
                <a:ea typeface="+mj-lt"/>
                <a:cs typeface="+mj-lt"/>
              </a:rPr>
              <a:t>: SQL has been </a:t>
            </a:r>
            <a:r>
              <a:rPr lang="fr-FR" err="1">
                <a:ea typeface="+mj-lt"/>
                <a:cs typeface="+mj-lt"/>
              </a:rPr>
              <a:t>widely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used</a:t>
            </a:r>
            <a:r>
              <a:rPr lang="fr-FR" dirty="0">
                <a:ea typeface="+mj-lt"/>
                <a:cs typeface="+mj-lt"/>
              </a:rPr>
              <a:t> for </a:t>
            </a:r>
            <a:r>
              <a:rPr lang="fr-FR" err="1">
                <a:ea typeface="+mj-lt"/>
                <a:cs typeface="+mj-lt"/>
              </a:rPr>
              <a:t>decades</a:t>
            </a:r>
            <a:r>
              <a:rPr lang="fr-FR" dirty="0">
                <a:ea typeface="+mj-lt"/>
                <a:cs typeface="+mj-lt"/>
              </a:rPr>
              <a:t>, </a:t>
            </a:r>
            <a:r>
              <a:rPr lang="fr-FR" err="1">
                <a:ea typeface="+mj-lt"/>
                <a:cs typeface="+mj-lt"/>
              </a:rPr>
              <a:t>resulting</a:t>
            </a:r>
            <a:r>
              <a:rPr lang="fr-FR" dirty="0">
                <a:ea typeface="+mj-lt"/>
                <a:cs typeface="+mj-lt"/>
              </a:rPr>
              <a:t> in extensive </a:t>
            </a:r>
            <a:r>
              <a:rPr lang="fr-FR" err="1">
                <a:ea typeface="+mj-lt"/>
                <a:cs typeface="+mj-lt"/>
              </a:rPr>
              <a:t>tooling</a:t>
            </a:r>
            <a:r>
              <a:rPr lang="fr-FR" dirty="0">
                <a:ea typeface="+mj-lt"/>
                <a:cs typeface="+mj-lt"/>
              </a:rPr>
              <a:t>, </a:t>
            </a:r>
            <a:r>
              <a:rPr lang="fr-FR" err="1">
                <a:ea typeface="+mj-lt"/>
                <a:cs typeface="+mj-lt"/>
              </a:rPr>
              <a:t>community</a:t>
            </a:r>
            <a:r>
              <a:rPr lang="fr-FR" dirty="0">
                <a:ea typeface="+mj-lt"/>
                <a:cs typeface="+mj-lt"/>
              </a:rPr>
              <a:t> support, and best practices.</a:t>
            </a:r>
            <a:endParaRPr lang="fr-FR" dirty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dirty="0">
                <a:ea typeface="+mj-lt"/>
                <a:cs typeface="+mj-lt"/>
              </a:rPr>
              <a:t>Joins and </a:t>
            </a:r>
            <a:r>
              <a:rPr lang="fr-FR" err="1">
                <a:ea typeface="+mj-lt"/>
                <a:cs typeface="+mj-lt"/>
              </a:rPr>
              <a:t>complex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queries</a:t>
            </a:r>
            <a:r>
              <a:rPr lang="fr-FR" dirty="0">
                <a:ea typeface="+mj-lt"/>
                <a:cs typeface="+mj-lt"/>
              </a:rPr>
              <a:t>: SQL </a:t>
            </a:r>
            <a:r>
              <a:rPr lang="fr-FR" err="1">
                <a:ea typeface="+mj-lt"/>
                <a:cs typeface="+mj-lt"/>
              </a:rPr>
              <a:t>excels</a:t>
            </a:r>
            <a:r>
              <a:rPr lang="fr-FR" dirty="0">
                <a:ea typeface="+mj-lt"/>
                <a:cs typeface="+mj-lt"/>
              </a:rPr>
              <a:t> at </a:t>
            </a:r>
            <a:r>
              <a:rPr lang="fr-FR" err="1">
                <a:ea typeface="+mj-lt"/>
                <a:cs typeface="+mj-lt"/>
              </a:rPr>
              <a:t>complex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queries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involving</a:t>
            </a:r>
            <a:r>
              <a:rPr lang="fr-FR" dirty="0">
                <a:ea typeface="+mj-lt"/>
                <a:cs typeface="+mj-lt"/>
              </a:rPr>
              <a:t> multiple tables, </a:t>
            </a:r>
            <a:r>
              <a:rPr lang="fr-FR" err="1">
                <a:ea typeface="+mj-lt"/>
                <a:cs typeface="+mj-lt"/>
              </a:rPr>
              <a:t>thanks</a:t>
            </a:r>
            <a:r>
              <a:rPr lang="fr-FR" dirty="0">
                <a:ea typeface="+mj-lt"/>
                <a:cs typeface="+mj-lt"/>
              </a:rPr>
              <a:t> to </a:t>
            </a:r>
            <a:r>
              <a:rPr lang="fr-FR" err="1">
                <a:ea typeface="+mj-lt"/>
                <a:cs typeface="+mj-lt"/>
              </a:rPr>
              <a:t>its</a:t>
            </a:r>
            <a:r>
              <a:rPr lang="fr-FR" dirty="0">
                <a:ea typeface="+mj-lt"/>
                <a:cs typeface="+mj-lt"/>
              </a:rPr>
              <a:t> JOIN </a:t>
            </a:r>
            <a:r>
              <a:rPr lang="fr-FR" err="1">
                <a:ea typeface="+mj-lt"/>
                <a:cs typeface="+mj-lt"/>
              </a:rPr>
              <a:t>operation</a:t>
            </a:r>
            <a:r>
              <a:rPr lang="fr-FR" dirty="0">
                <a:ea typeface="+mj-lt"/>
                <a:cs typeface="+mj-lt"/>
              </a:rPr>
              <a:t>.</a:t>
            </a:r>
            <a:endParaRPr lang="fr-FR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fr-FR" dirty="0">
                <a:ea typeface="+mj-lt"/>
                <a:cs typeface="+mj-lt"/>
              </a:rPr>
              <a:t>Transaction support: SQL </a:t>
            </a:r>
            <a:r>
              <a:rPr lang="fr-FR" err="1">
                <a:ea typeface="+mj-lt"/>
                <a:cs typeface="+mj-lt"/>
              </a:rPr>
              <a:t>databases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err="1">
                <a:ea typeface="+mj-lt"/>
                <a:cs typeface="+mj-lt"/>
              </a:rPr>
              <a:t>offer</a:t>
            </a:r>
            <a:r>
              <a:rPr lang="fr-FR" dirty="0">
                <a:ea typeface="+mj-lt"/>
                <a:cs typeface="+mj-lt"/>
              </a:rPr>
              <a:t> transaction support for </a:t>
            </a:r>
            <a:r>
              <a:rPr lang="fr-FR" err="1">
                <a:ea typeface="+mj-lt"/>
                <a:cs typeface="+mj-lt"/>
              </a:rPr>
              <a:t>maintaining</a:t>
            </a:r>
            <a:r>
              <a:rPr lang="fr-FR" dirty="0">
                <a:ea typeface="+mj-lt"/>
                <a:cs typeface="+mj-lt"/>
              </a:rPr>
              <a:t> data </a:t>
            </a:r>
            <a:r>
              <a:rPr lang="fr-FR" err="1">
                <a:ea typeface="+mj-lt"/>
                <a:cs typeface="+mj-lt"/>
              </a:rPr>
              <a:t>consistency</a:t>
            </a:r>
            <a:r>
              <a:rPr lang="fr-FR" dirty="0">
                <a:ea typeface="+mj-lt"/>
                <a:cs typeface="+mj-lt"/>
              </a:rPr>
              <a:t>.</a:t>
            </a:r>
          </a:p>
          <a:p>
            <a:pPr marL="285750" indent="-285750">
              <a:lnSpc>
                <a:spcPct val="90000"/>
              </a:lnSpc>
              <a:buClr>
                <a:srgbClr val="8AD0D6"/>
              </a:buClr>
              <a:buFont typeface="Arial"/>
              <a:buChar char="•"/>
            </a:pPr>
            <a:endParaRPr lang="fr-FR" sz="500"/>
          </a:p>
          <a:p>
            <a:pPr>
              <a:lnSpc>
                <a:spcPct val="90000"/>
              </a:lnSpc>
            </a:pPr>
            <a:endParaRPr lang="fr-FR" sz="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4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8930" y="81914"/>
            <a:ext cx="6188190" cy="2169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u="sng" cap="all">
                <a:solidFill>
                  <a:srgbClr val="EBEBEB"/>
                </a:solidFill>
              </a:rPr>
              <a:t>Comparing MongoDB and SQL</a:t>
            </a:r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4760" y="1504682"/>
            <a:ext cx="6048668" cy="703733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Data model: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Document-oriented, flexible schema.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Relational, rigid schema with predefined tables and relationships.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Querying: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Rich queries with support for nested fields and arrays.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Structured queries with JOIN operations for relational data.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Scalability: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Built-in horizontal scaling for handling large datasets and high traffic.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Vertical scaling is common, requiring hardware upgrades to accommodate increased load.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Schema flexibility: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Dynamic schema allows easy schema evolution and adaptability to changing requirements.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Static schema requires careful planning and migrations for schema modifications.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Data integrity: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Sacrifices some level of data integrity for performance and scalability.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Strong emphasis on data integrity through ACID compliance.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A8C85052-89DC-1B77-0B7F-4587C1FAEC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254" r="3639" b="-10"/>
          <a:stretch/>
        </p:blipFill>
        <p:spPr>
          <a:xfrm>
            <a:off x="7304301" y="1"/>
            <a:ext cx="4888119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723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8930" y="81914"/>
            <a:ext cx="6188190" cy="2169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u="sng" cap="all">
                <a:solidFill>
                  <a:srgbClr val="EBEBEB"/>
                </a:solidFill>
              </a:rPr>
              <a:t>Comparing MongoDB and SQL</a:t>
            </a:r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4760" y="1504682"/>
            <a:ext cx="6048668" cy="703733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Data model: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Document-oriented, flexible schema.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Relational, rigid schema with predefined tables and relationships.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Querying: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Rich queries with support for nested fields and arrays.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Structured queries with JOIN operations for relational data.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Scalability: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Built-in horizontal scaling for handling large datasets and high traffic.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Vertical scaling is common, requiring hardware upgrades to accommodate increased load.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Schema flexibility: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Dynamic schema allows easy schema evolution and adaptability to changing requirements.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Static schema requires careful planning and migrations for schema modifications.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Data integrity: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MongoDB: Sacrifices some level of data integrity for performance and scalability.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rgbClr val="FFFFFF"/>
                </a:solidFill>
              </a:rPr>
              <a:t>SQL: Strong emphasis on data integrity through ACID compliance.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A8C85052-89DC-1B77-0B7F-4587C1FAEC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254" r="3639" b="-10"/>
          <a:stretch/>
        </p:blipFill>
        <p:spPr>
          <a:xfrm>
            <a:off x="7304301" y="1"/>
            <a:ext cx="4888119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71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finite question marks in 3D rendering">
            <a:extLst>
              <a:ext uri="{FF2B5EF4-FFF2-40B4-BE49-F238E27FC236}">
                <a16:creationId xmlns:a16="http://schemas.microsoft.com/office/drawing/2014/main" id="{DCE44718-08A3-4B96-4E80-6F8FBB10FB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1496" t="23278" r="7589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9293" y="438954"/>
            <a:ext cx="8825658" cy="2138286"/>
          </a:xfrm>
        </p:spPr>
        <p:txBody>
          <a:bodyPr rtlCol="0"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Use Cases and </a:t>
            </a:r>
            <a:r>
              <a:rPr lang="fr-FR" err="1">
                <a:ea typeface="+mj-lt"/>
                <a:cs typeface="+mj-lt"/>
              </a:rPr>
              <a:t>Considerations</a:t>
            </a:r>
            <a:endParaRPr lang="en-US" dirty="0" err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842" y="2942141"/>
            <a:ext cx="8825658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MongoDB use cases:</a:t>
            </a:r>
            <a:endParaRPr lang="en-US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Content management </a:t>
            </a:r>
            <a:r>
              <a:rPr lang="fr-FR" sz="1400" err="1">
                <a:ea typeface="+mj-lt"/>
                <a:cs typeface="+mj-lt"/>
              </a:rPr>
              <a:t>systems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with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rapidly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changing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schemas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Real-time </a:t>
            </a:r>
            <a:r>
              <a:rPr lang="fr-FR" sz="1400" err="1">
                <a:ea typeface="+mj-lt"/>
                <a:cs typeface="+mj-lt"/>
              </a:rPr>
              <a:t>analytics</a:t>
            </a:r>
            <a:r>
              <a:rPr lang="fr-FR" sz="1400" dirty="0">
                <a:ea typeface="+mj-lt"/>
                <a:cs typeface="+mj-lt"/>
              </a:rPr>
              <a:t> and </a:t>
            </a:r>
            <a:r>
              <a:rPr lang="fr-FR" sz="1400" err="1">
                <a:ea typeface="+mj-lt"/>
                <a:cs typeface="+mj-lt"/>
              </a:rPr>
              <a:t>event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logging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Agile </a:t>
            </a:r>
            <a:r>
              <a:rPr lang="fr-FR" sz="1400" err="1">
                <a:ea typeface="+mj-lt"/>
                <a:cs typeface="+mj-lt"/>
              </a:rPr>
              <a:t>development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environments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where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flexibility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is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paramount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SQL use cases: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Applications </a:t>
            </a:r>
            <a:r>
              <a:rPr lang="fr-FR" sz="1400" err="1">
                <a:ea typeface="+mj-lt"/>
                <a:cs typeface="+mj-lt"/>
              </a:rPr>
              <a:t>with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complex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relationships</a:t>
            </a:r>
            <a:r>
              <a:rPr lang="fr-FR" sz="1400" dirty="0">
                <a:ea typeface="+mj-lt"/>
                <a:cs typeface="+mj-lt"/>
              </a:rPr>
              <a:t> and </a:t>
            </a:r>
            <a:r>
              <a:rPr lang="fr-FR" sz="1400" err="1">
                <a:ea typeface="+mj-lt"/>
                <a:cs typeface="+mj-lt"/>
              </a:rPr>
              <a:t>structured</a:t>
            </a:r>
            <a:r>
              <a:rPr lang="fr-FR" sz="1400" dirty="0">
                <a:ea typeface="+mj-lt"/>
                <a:cs typeface="+mj-lt"/>
              </a:rPr>
              <a:t> data.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Financial </a:t>
            </a:r>
            <a:r>
              <a:rPr lang="fr-FR" sz="1400" err="1">
                <a:ea typeface="+mj-lt"/>
                <a:cs typeface="+mj-lt"/>
              </a:rPr>
              <a:t>systems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with</a:t>
            </a:r>
            <a:r>
              <a:rPr lang="fr-FR" sz="1400" dirty="0">
                <a:ea typeface="+mj-lt"/>
                <a:cs typeface="+mj-lt"/>
              </a:rPr>
              <a:t> strict data </a:t>
            </a:r>
            <a:r>
              <a:rPr lang="fr-FR" sz="1400" err="1">
                <a:ea typeface="+mj-lt"/>
                <a:cs typeface="+mj-lt"/>
              </a:rPr>
              <a:t>consistency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requirements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dirty="0">
                <a:ea typeface="+mj-lt"/>
                <a:cs typeface="+mj-lt"/>
              </a:rPr>
              <a:t>Business intelligence and </a:t>
            </a:r>
            <a:r>
              <a:rPr lang="fr-FR" sz="1400" err="1">
                <a:ea typeface="+mj-lt"/>
                <a:cs typeface="+mj-lt"/>
              </a:rPr>
              <a:t>reporting</a:t>
            </a:r>
            <a:r>
              <a:rPr lang="fr-FR" sz="1400" dirty="0">
                <a:ea typeface="+mj-lt"/>
                <a:cs typeface="+mj-lt"/>
              </a:rPr>
              <a:t> applications.</a:t>
            </a:r>
            <a:endParaRPr lang="fr-FR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fr-FR" sz="1400" err="1">
                <a:ea typeface="+mj-lt"/>
                <a:cs typeface="+mj-lt"/>
              </a:rPr>
              <a:t>Considerations</a:t>
            </a:r>
            <a:r>
              <a:rPr lang="fr-FR" sz="1400" dirty="0">
                <a:ea typeface="+mj-lt"/>
                <a:cs typeface="+mj-lt"/>
              </a:rPr>
              <a:t>: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err="1">
                <a:ea typeface="+mj-lt"/>
                <a:cs typeface="+mj-lt"/>
              </a:rPr>
              <a:t>Choose</a:t>
            </a:r>
            <a:r>
              <a:rPr lang="fr-FR" sz="1400" dirty="0">
                <a:ea typeface="+mj-lt"/>
                <a:cs typeface="+mj-lt"/>
              </a:rPr>
              <a:t> MongoDB if </a:t>
            </a:r>
            <a:r>
              <a:rPr lang="fr-FR" sz="1400" err="1">
                <a:ea typeface="+mj-lt"/>
                <a:cs typeface="+mj-lt"/>
              </a:rPr>
              <a:t>flexibility</a:t>
            </a:r>
            <a:r>
              <a:rPr lang="fr-FR" sz="1400" dirty="0">
                <a:ea typeface="+mj-lt"/>
                <a:cs typeface="+mj-lt"/>
              </a:rPr>
              <a:t>, </a:t>
            </a:r>
            <a:r>
              <a:rPr lang="fr-FR" sz="1400" err="1">
                <a:ea typeface="+mj-lt"/>
                <a:cs typeface="+mj-lt"/>
              </a:rPr>
              <a:t>scalability</a:t>
            </a:r>
            <a:r>
              <a:rPr lang="fr-FR" sz="1400" dirty="0">
                <a:ea typeface="+mj-lt"/>
                <a:cs typeface="+mj-lt"/>
              </a:rPr>
              <a:t>, and fast </a:t>
            </a:r>
            <a:r>
              <a:rPr lang="fr-FR" sz="1400" err="1">
                <a:ea typeface="+mj-lt"/>
                <a:cs typeface="+mj-lt"/>
              </a:rPr>
              <a:t>development</a:t>
            </a:r>
            <a:r>
              <a:rPr lang="fr-FR" sz="1400" dirty="0">
                <a:ea typeface="+mj-lt"/>
                <a:cs typeface="+mj-lt"/>
              </a:rPr>
              <a:t> are top </a:t>
            </a:r>
            <a:r>
              <a:rPr lang="fr-FR" sz="1400" err="1">
                <a:ea typeface="+mj-lt"/>
                <a:cs typeface="+mj-lt"/>
              </a:rPr>
              <a:t>priorities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fr-FR" sz="1400" err="1">
                <a:ea typeface="+mj-lt"/>
                <a:cs typeface="+mj-lt"/>
              </a:rPr>
              <a:t>Choose</a:t>
            </a:r>
            <a:r>
              <a:rPr lang="fr-FR" sz="1400" dirty="0">
                <a:ea typeface="+mj-lt"/>
                <a:cs typeface="+mj-lt"/>
              </a:rPr>
              <a:t> SQL if data </a:t>
            </a:r>
            <a:r>
              <a:rPr lang="fr-FR" sz="1400" err="1">
                <a:ea typeface="+mj-lt"/>
                <a:cs typeface="+mj-lt"/>
              </a:rPr>
              <a:t>consistency</a:t>
            </a:r>
            <a:r>
              <a:rPr lang="fr-FR" sz="1400" dirty="0">
                <a:ea typeface="+mj-lt"/>
                <a:cs typeface="+mj-lt"/>
              </a:rPr>
              <a:t>, </a:t>
            </a:r>
            <a:r>
              <a:rPr lang="fr-FR" sz="1400" err="1">
                <a:ea typeface="+mj-lt"/>
                <a:cs typeface="+mj-lt"/>
              </a:rPr>
              <a:t>complex</a:t>
            </a:r>
            <a:r>
              <a:rPr lang="fr-FR" sz="1400" dirty="0">
                <a:ea typeface="+mj-lt"/>
                <a:cs typeface="+mj-lt"/>
              </a:rPr>
              <a:t> </a:t>
            </a:r>
            <a:r>
              <a:rPr lang="fr-FR" sz="1400" err="1">
                <a:ea typeface="+mj-lt"/>
                <a:cs typeface="+mj-lt"/>
              </a:rPr>
              <a:t>querying</a:t>
            </a:r>
            <a:r>
              <a:rPr lang="fr-FR" sz="1400" dirty="0">
                <a:ea typeface="+mj-lt"/>
                <a:cs typeface="+mj-lt"/>
              </a:rPr>
              <a:t>, and transaction support are </a:t>
            </a:r>
            <a:r>
              <a:rPr lang="fr-FR" sz="1400" err="1">
                <a:ea typeface="+mj-lt"/>
                <a:cs typeface="+mj-lt"/>
              </a:rPr>
              <a:t>critical</a:t>
            </a:r>
            <a:r>
              <a:rPr lang="fr-FR" sz="1400" dirty="0">
                <a:ea typeface="+mj-lt"/>
                <a:cs typeface="+mj-lt"/>
              </a:rPr>
              <a:t>.</a:t>
            </a: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dirty="0"/>
              <a:t>     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17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NOSQL AND SQL</vt:lpstr>
      <vt:lpstr>MONGODB VS. SQL: A COMPARISON</vt:lpstr>
      <vt:lpstr>MongoDB - A NoSQL Database</vt:lpstr>
      <vt:lpstr>SQL - A Relational Database</vt:lpstr>
      <vt:lpstr>Comparing MongoDB and SQL</vt:lpstr>
      <vt:lpstr>Comparing MongoDB and SQL</vt:lpstr>
      <vt:lpstr>Use Cases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2023-07-06T13:14:29Z</dcterms:created>
  <dcterms:modified xsi:type="dcterms:W3CDTF">2023-07-06T13:52:21Z</dcterms:modified>
</cp:coreProperties>
</file>