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1"/>
  </p:notesMasterIdLst>
  <p:handoutMasterIdLst>
    <p:handoutMasterId r:id="rId62"/>
  </p:handoutMasterIdLst>
  <p:sldIdLst>
    <p:sldId id="256" r:id="rId3"/>
    <p:sldId id="457" r:id="rId4"/>
    <p:sldId id="472" r:id="rId5"/>
    <p:sldId id="381" r:id="rId6"/>
    <p:sldId id="458" r:id="rId7"/>
    <p:sldId id="459" r:id="rId8"/>
    <p:sldId id="460" r:id="rId9"/>
    <p:sldId id="461" r:id="rId10"/>
    <p:sldId id="462" r:id="rId11"/>
    <p:sldId id="463" r:id="rId12"/>
    <p:sldId id="417" r:id="rId13"/>
    <p:sldId id="464" r:id="rId14"/>
    <p:sldId id="465" r:id="rId15"/>
    <p:sldId id="418" r:id="rId16"/>
    <p:sldId id="419" r:id="rId17"/>
    <p:sldId id="469" r:id="rId18"/>
    <p:sldId id="466" r:id="rId19"/>
    <p:sldId id="468" r:id="rId20"/>
    <p:sldId id="474" r:id="rId21"/>
    <p:sldId id="411" r:id="rId22"/>
    <p:sldId id="412" r:id="rId23"/>
    <p:sldId id="413" r:id="rId24"/>
    <p:sldId id="414" r:id="rId25"/>
    <p:sldId id="425" r:id="rId26"/>
    <p:sldId id="395" r:id="rId27"/>
    <p:sldId id="396" r:id="rId28"/>
    <p:sldId id="450" r:id="rId29"/>
    <p:sldId id="451" r:id="rId30"/>
    <p:sldId id="455" r:id="rId31"/>
    <p:sldId id="452" r:id="rId32"/>
    <p:sldId id="467" r:id="rId33"/>
    <p:sldId id="426" r:id="rId34"/>
    <p:sldId id="456" r:id="rId35"/>
    <p:sldId id="428" r:id="rId36"/>
    <p:sldId id="473" r:id="rId37"/>
    <p:sldId id="470" r:id="rId38"/>
    <p:sldId id="453" r:id="rId39"/>
    <p:sldId id="476" r:id="rId40"/>
    <p:sldId id="477" r:id="rId41"/>
    <p:sldId id="480" r:id="rId42"/>
    <p:sldId id="481" r:id="rId43"/>
    <p:sldId id="405" r:id="rId44"/>
    <p:sldId id="475" r:id="rId45"/>
    <p:sldId id="471" r:id="rId46"/>
    <p:sldId id="430" r:id="rId47"/>
    <p:sldId id="431" r:id="rId48"/>
    <p:sldId id="432" r:id="rId49"/>
    <p:sldId id="434" r:id="rId50"/>
    <p:sldId id="433" r:id="rId51"/>
    <p:sldId id="435" r:id="rId52"/>
    <p:sldId id="436" r:id="rId53"/>
    <p:sldId id="406" r:id="rId54"/>
    <p:sldId id="407" r:id="rId55"/>
    <p:sldId id="479" r:id="rId56"/>
    <p:sldId id="478" r:id="rId57"/>
    <p:sldId id="409" r:id="rId58"/>
    <p:sldId id="410" r:id="rId59"/>
    <p:sldId id="482" r:id="rId6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79470" autoAdjust="0"/>
  </p:normalViewPr>
  <p:slideViewPr>
    <p:cSldViewPr showGuides="1">
      <p:cViewPr varScale="1">
        <p:scale>
          <a:sx n="112" d="100"/>
          <a:sy n="112" d="100"/>
        </p:scale>
        <p:origin x="520" y="200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outlineViewPr>
    <p:cViewPr>
      <p:scale>
        <a:sx n="33" d="100"/>
        <a:sy n="33" d="100"/>
      </p:scale>
      <p:origin x="0" y="-612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B432BB-F169-447A-88F2-E615A524A93B}" type="slidenum">
              <a:rPr lang="fr-CA" sz="1300"/>
              <a:pPr/>
              <a:t>20</a:t>
            </a:fld>
            <a:endParaRPr lang="fr-CA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91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082F22-ED4A-4210-87F8-7EBC90932FD2}" type="slidenum">
              <a:rPr lang="fr-CA" sz="1300"/>
              <a:pPr/>
              <a:t>21</a:t>
            </a:fld>
            <a:endParaRPr lang="fr-CA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23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E29C4E-F0C3-4F3B-AF03-FDE10AFC0AE4}" type="slidenum">
              <a:rPr lang="fr-CA" sz="1300"/>
              <a:pPr/>
              <a:t>22</a:t>
            </a:fld>
            <a:endParaRPr lang="fr-CA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64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61E891-27FD-424D-83C9-6CE6313B641A}" type="slidenum">
              <a:rPr lang="fr-CA" sz="1300"/>
              <a:pPr/>
              <a:t>23</a:t>
            </a:fld>
            <a:endParaRPr lang="fr-CA" sz="13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125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par ex. si on supprime un produit dans la table PRODUIT, toutes les ventes correspondantes seront supprimées dans la table VENTE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8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1- Supprimer les ventes où la date est inférieure à 01-01-1994</a:t>
            </a:r>
          </a:p>
          <a:p>
            <a:r>
              <a:rPr lang="fr-FR" dirty="0"/>
              <a:t>2- Supprimer les ventes où la date est inférieure à 01-03-1994 et les clients sont de </a:t>
            </a:r>
            <a:r>
              <a:rPr lang="fr-FR" dirty="0" err="1"/>
              <a:t>nice</a:t>
            </a:r>
            <a:r>
              <a:rPr lang="fr-F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5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1- Supprimer les ventes où la date est inférieure à 01-01-1994</a:t>
            </a:r>
          </a:p>
          <a:p>
            <a:r>
              <a:rPr lang="fr-FR" dirty="0"/>
              <a:t>2- Supprimer les ventes où la date est inférieure à 01-03-1994 et les clients sont de </a:t>
            </a:r>
            <a:r>
              <a:rPr lang="fr-FR" dirty="0" err="1"/>
              <a:t>nice</a:t>
            </a:r>
            <a:r>
              <a:rPr lang="fr-F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2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-2601" y="5631204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‹N°›</a:t>
            </a:fld>
            <a:endParaRPr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4699" y="5800455"/>
            <a:ext cx="907678" cy="89589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620769" y="751641"/>
            <a:ext cx="576064" cy="576064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860" y="788972"/>
            <a:ext cx="510728" cy="5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10117600" cy="1239837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10117600" cy="512127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4E4-F99D-4FF3-9D6E-2F2989BAF7FA}" type="datetime1">
              <a:rPr lang="fr-FR" smtClean="0"/>
              <a:t>22/11/2023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5CCDCD-2A30-436B-8506-2D08323C0E2B}" type="datetime1">
              <a:rPr lang="fr-FR" smtClean="0"/>
              <a:t>22/11/2023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‹N°›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04E0-995F-4616-B82A-F227C9D37BF8}" type="datetime1">
              <a:rPr lang="fr-FR" smtClean="0"/>
              <a:t>22/11/2023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DF38-E07C-4D86-8125-6D76FEFECAEC}" type="datetime1">
              <a:rPr lang="fr-FR" smtClean="0"/>
              <a:t>22/11/2023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5130-EB10-4396-BC9C-7558791F3D19}" type="datetime1">
              <a:rPr lang="fr-FR" smtClean="0"/>
              <a:t>22/11/2023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23DF84C5-335D-427E-95D7-DF62553A7102}" type="datetime1">
              <a:rPr lang="fr-FR" smtClean="0"/>
              <a:t>22/11/2023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‹N°›</a:t>
            </a:fld>
            <a:endParaRPr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47951" y="802035"/>
            <a:ext cx="510728" cy="5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nthenet.com/oracle/functions/index.ph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52143" y="620688"/>
            <a:ext cx="450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Fondements des bases de données</a:t>
            </a:r>
            <a:endParaRPr lang="fr-CA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42250" y="1844824"/>
            <a:ext cx="8329031" cy="2736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Chapitre 4 : </a:t>
            </a:r>
            <a:br>
              <a:rPr lang="fr-FR" dirty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br>
              <a:rPr lang="fr-FR" sz="2000" dirty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Définition et Manipulation des Données en SQL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381D992-D70A-8007-6DDE-E7AE6D964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" y="147911"/>
            <a:ext cx="1026308" cy="726968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7FF0F4C-B158-4867-DCBC-A9448D91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8545" y="6093296"/>
            <a:ext cx="7516442" cy="581266"/>
          </a:xfrm>
        </p:spPr>
        <p:txBody>
          <a:bodyPr>
            <a:normAutofit/>
          </a:bodyPr>
          <a:lstStyle/>
          <a:p>
            <a:pPr algn="ctr"/>
            <a:r>
              <a:rPr lang="fr-CA" sz="2400" dirty="0" err="1"/>
              <a:t>Walid.hsairi@isima.u-monastir.tn</a:t>
            </a:r>
            <a:endParaRPr lang="fr-FR" sz="2400" b="0" i="0" dirty="0">
              <a:solidFill>
                <a:srgbClr val="4655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5065-342B-4434-A9B1-09ADE14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tables : Les contraintes de colonnes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0E0B-BA77-4D06-BA5F-66A3C542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10261616" cy="51212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Utilisées pour définir des contraintes qui concernent </a:t>
            </a:r>
            <a:r>
              <a:rPr lang="fr-CA" sz="2400" b="1" dirty="0">
                <a:latin typeface="Arial" panose="020B0604020202020204" pitchFamily="34" charset="0"/>
                <a:cs typeface="Arial" panose="020B0604020202020204" pitchFamily="34" charset="0"/>
              </a:rPr>
              <a:t>une seule colonne</a:t>
            </a:r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Les attributs de contrainte pour les contraintes de colonnes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NULL 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(pour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clé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primaire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simple)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nom_table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 [(nom-col)*]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(pour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clé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étrangère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simple)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et Primary Key ne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peuvent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être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utilisés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la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même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colonne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C71E1-08AD-4BA7-B90C-581EFCAB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tables </a:t>
            </a:r>
            <a:r>
              <a:rPr lang="fr-CA" dirty="0"/>
              <a:t>: contraintes de colonnes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121276"/>
          </a:xfrm>
        </p:spPr>
        <p:txBody>
          <a:bodyPr>
            <a:normAutofit/>
          </a:bodyPr>
          <a:lstStyle/>
          <a:p>
            <a:r>
              <a:rPr lang="fr-CA" dirty="0"/>
              <a:t>Exemple:</a:t>
            </a:r>
          </a:p>
          <a:p>
            <a:pPr marL="714375" lvl="1" indent="0">
              <a:spcAft>
                <a:spcPts val="600"/>
              </a:spcAft>
              <a:buNone/>
            </a:pPr>
            <a:endParaRPr kumimoji="1" lang="fr-CA" sz="2000" b="1" dirty="0">
              <a:latin typeface="Arial" panose="020B0604020202020204" pitchFamily="34" charset="0"/>
            </a:endParaRPr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CA" smtClean="0"/>
              <a:t>11</a:t>
            </a:fld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479511" y="2829163"/>
            <a:ext cx="6954468" cy="3527188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CREATE TABLE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Employe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(</a:t>
            </a:r>
          </a:p>
          <a:p>
            <a:pPr>
              <a:lnSpc>
                <a:spcPts val="3000"/>
              </a:lnSpc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	CIN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integer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Primary</a:t>
            </a:r>
            <a:r>
              <a:rPr lang="fr-CA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 Key Not </a:t>
            </a:r>
            <a:r>
              <a:rPr lang="fr-CA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Null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>
              <a:lnSpc>
                <a:spcPts val="3000"/>
              </a:lnSpc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	Nom varchar(20) </a:t>
            </a:r>
            <a:r>
              <a:rPr lang="fr-CA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Not </a:t>
            </a:r>
            <a:r>
              <a:rPr lang="fr-CA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Null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>
              <a:lnSpc>
                <a:spcPts val="3000"/>
              </a:lnSpc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Prenom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varchar(20) </a:t>
            </a:r>
            <a:r>
              <a:rPr lang="fr-CA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Not </a:t>
            </a:r>
            <a:r>
              <a:rPr lang="fr-CA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Null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>
              <a:lnSpc>
                <a:spcPts val="3000"/>
              </a:lnSpc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	Age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number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Check 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age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&gt; 20) </a:t>
            </a:r>
            <a:r>
              <a:rPr lang="fr-CA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Not </a:t>
            </a:r>
            <a:r>
              <a:rPr lang="fr-CA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Null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>
              <a:lnSpc>
                <a:spcPts val="3000"/>
              </a:lnSpc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	Salaire real </a:t>
            </a:r>
            <a:r>
              <a:rPr lang="fr-CA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Default 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1500.00 </a:t>
            </a:r>
            <a:r>
              <a:rPr lang="fr-CA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Not </a:t>
            </a:r>
            <a:r>
              <a:rPr lang="fr-CA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Null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>
              <a:lnSpc>
                <a:spcPts val="3000"/>
              </a:lnSpc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	Adresse varchar(30) </a:t>
            </a:r>
            <a:r>
              <a:rPr lang="fr-CA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Not </a:t>
            </a:r>
            <a:r>
              <a:rPr lang="fr-CA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Null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>
              <a:lnSpc>
                <a:spcPts val="3000"/>
              </a:lnSpc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CIN_Superviseur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integer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REFERENCES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Employe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(CIN)</a:t>
            </a:r>
          </a:p>
          <a:p>
            <a:pPr>
              <a:lnSpc>
                <a:spcPct val="150000"/>
              </a:lnSpc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    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DA13D9-B3E1-97D2-8C25-0BE4242E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979" y="1503892"/>
            <a:ext cx="3277057" cy="2314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4575A6-BA1B-E2C5-AD9A-6E4D6039EEEA}"/>
              </a:ext>
            </a:extLst>
          </p:cNvPr>
          <p:cNvSpPr txBox="1"/>
          <p:nvPr/>
        </p:nvSpPr>
        <p:spPr>
          <a:xfrm>
            <a:off x="8716206" y="3955198"/>
            <a:ext cx="2712602" cy="1003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14375" lvl="1" indent="0">
              <a:spcAft>
                <a:spcPts val="600"/>
              </a:spcAft>
              <a:buNone/>
            </a:pPr>
            <a:r>
              <a:rPr kumimoji="1" lang="fr-CA" sz="1200" b="1" dirty="0">
                <a:latin typeface="Arial" panose="020B0604020202020204" pitchFamily="34" charset="0"/>
              </a:rPr>
              <a:t>Age &gt; 20</a:t>
            </a:r>
          </a:p>
          <a:p>
            <a:pPr marL="714375" lvl="1" indent="0">
              <a:spcAft>
                <a:spcPts val="600"/>
              </a:spcAft>
              <a:buNone/>
            </a:pPr>
            <a:r>
              <a:rPr kumimoji="1" lang="fr-CA" sz="1200" b="1" dirty="0">
                <a:latin typeface="Arial" panose="020B0604020202020204" pitchFamily="34" charset="0"/>
              </a:rPr>
              <a:t>Salaire par défaut = 1500</a:t>
            </a:r>
          </a:p>
          <a:p>
            <a:pPr>
              <a:lnSpc>
                <a:spcPct val="90000"/>
              </a:lnSpc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6189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236-1354-45C1-8B89-C0D7F57E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tables : Les contraintes de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3631-C2DD-4715-BDF1-23798E47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10261616" cy="51212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Utilisées pour définir des contraintes qui concernent une ou </a:t>
            </a:r>
            <a:r>
              <a:rPr lang="fr-CA" sz="2800" b="1" dirty="0">
                <a:latin typeface="Arial" panose="020B0604020202020204" pitchFamily="34" charset="0"/>
                <a:cs typeface="Arial" panose="020B0604020202020204" pitchFamily="34" charset="0"/>
              </a:rPr>
              <a:t>plusieurs colonnes</a:t>
            </a: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Les attributs de contrainte pour les contraintes 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  <a:p>
            <a:pPr lvl="1">
              <a:lnSpc>
                <a:spcPct val="120000"/>
              </a:lnSpc>
            </a:pP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CHECK (conditions) * : </a:t>
            </a:r>
            <a:r>
              <a:rPr lang="fr-CH" b="1" dirty="0">
                <a:latin typeface="Arial" panose="020B0604020202020204" pitchFamily="34" charset="0"/>
                <a:cs typeface="Arial" panose="020B0604020202020204" pitchFamily="34" charset="0"/>
              </a:rPr>
              <a:t>Conditions sur une ou plusieurs colonnes.</a:t>
            </a:r>
          </a:p>
          <a:p>
            <a:pPr lvl="1">
              <a:lnSpc>
                <a:spcPct val="120000"/>
              </a:lnSpc>
            </a:pP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UNIQUE (nom-col)* : </a:t>
            </a:r>
            <a:r>
              <a:rPr lang="fr-CH" b="1" dirty="0">
                <a:latin typeface="Arial" panose="020B0604020202020204" pitchFamily="34" charset="0"/>
                <a:cs typeface="Arial" panose="020B0604020202020204" pitchFamily="34" charset="0"/>
              </a:rPr>
              <a:t>Défini une ou plusieurs colonnes comme uniques.</a:t>
            </a:r>
          </a:p>
          <a:p>
            <a:pPr lvl="1">
              <a:lnSpc>
                <a:spcPct val="120000"/>
              </a:lnSpc>
            </a:pP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PRIMARY KEY (nom-col)* : </a:t>
            </a:r>
            <a:r>
              <a:rPr lang="fr-CH" sz="2400" b="1" dirty="0">
                <a:latin typeface="Arial" panose="020B0604020202020204" pitchFamily="34" charset="0"/>
                <a:cs typeface="Arial" panose="020B0604020202020204" pitchFamily="34" charset="0"/>
              </a:rPr>
              <a:t>Pour une clé simple ou composée.</a:t>
            </a:r>
          </a:p>
          <a:p>
            <a:pPr lvl="2">
              <a:lnSpc>
                <a:spcPct val="120000"/>
              </a:lnSpc>
            </a:pPr>
            <a:r>
              <a:rPr lang="fr-CH" sz="2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clé primaire composé doit impérativement être déclaré comme contrainte de table</a:t>
            </a:r>
          </a:p>
          <a:p>
            <a:pPr lvl="1">
              <a:lnSpc>
                <a:spcPct val="150000"/>
              </a:lnSpc>
            </a:pP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FOREIGN KEY (nom-col1)* REFERENCES </a:t>
            </a:r>
            <a:r>
              <a:rPr lang="fr-CH" dirty="0" err="1">
                <a:latin typeface="Arial" panose="020B0604020202020204" pitchFamily="34" charset="0"/>
                <a:cs typeface="Arial" panose="020B0604020202020204" pitchFamily="34" charset="0"/>
              </a:rPr>
              <a:t>nom_table</a:t>
            </a:r>
            <a:r>
              <a:rPr lang="fr-CH" dirty="0">
                <a:latin typeface="Arial" panose="020B0604020202020204" pitchFamily="34" charset="0"/>
                <a:cs typeface="Arial" panose="020B0604020202020204" pitchFamily="34" charset="0"/>
              </a:rPr>
              <a:t> [(nom-col2)*] : </a:t>
            </a:r>
            <a:r>
              <a:rPr lang="fr-CH" b="1" dirty="0">
                <a:latin typeface="Arial" panose="020B0604020202020204" pitchFamily="34" charset="0"/>
                <a:cs typeface="Arial" panose="020B0604020202020204" pitchFamily="34" charset="0"/>
              </a:rPr>
              <a:t>Pour une clé étrangère simple ou composée.</a:t>
            </a:r>
          </a:p>
          <a:p>
            <a:pPr lvl="2">
              <a:lnSpc>
                <a:spcPct val="120000"/>
              </a:lnSpc>
            </a:pPr>
            <a:r>
              <a:rPr lang="fr-CH" sz="2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clé étrangère composée doit impérativement être déclaré comme contrainte de table</a:t>
            </a:r>
            <a:endParaRPr kumimoji="1" lang="fr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8A30B-91F6-4AF8-88F6-1159FE0A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1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tables : Les contraintes de table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853136"/>
          </a:xfrm>
        </p:spPr>
        <p:txBody>
          <a:bodyPr>
            <a:normAutofit/>
          </a:bodyPr>
          <a:lstStyle/>
          <a:p>
            <a:r>
              <a:rPr lang="fr-CA" dirty="0"/>
              <a:t>Une clé primaire est composée lorsqu’elle est constituée de deux ou plusieurs champs.</a:t>
            </a:r>
          </a:p>
          <a:p>
            <a:r>
              <a:rPr lang="fr-CA" dirty="0"/>
              <a:t>Exemple:	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sz="1800" cap="all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CA" smtClean="0"/>
              <a:t>13</a:t>
            </a:fld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4B09A8-F88C-4A0D-BFE6-2577F78CFA70}"/>
              </a:ext>
            </a:extLst>
          </p:cNvPr>
          <p:cNvSpPr/>
          <p:nvPr/>
        </p:nvSpPr>
        <p:spPr>
          <a:xfrm>
            <a:off x="1572378" y="3427496"/>
            <a:ext cx="6846591" cy="288032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CREATE TABLE 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EmployeProjet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(</a:t>
            </a:r>
          </a:p>
          <a:p>
            <a:pPr marL="803275"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CIN 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Number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sz="20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REFERENCES</a:t>
            </a:r>
            <a:r>
              <a:rPr lang="fr-CA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Employe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 marL="803275">
              <a:lnSpc>
                <a:spcPct val="150000"/>
              </a:lnSpc>
            </a:pP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Num_projet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Number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sz="20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REFERENCES</a:t>
            </a:r>
            <a:r>
              <a:rPr lang="fr-CA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Projet,</a:t>
            </a:r>
          </a:p>
          <a:p>
            <a:pPr marL="803275">
              <a:lnSpc>
                <a:spcPct val="150000"/>
              </a:lnSpc>
              <a:spcAft>
                <a:spcPts val="1000"/>
              </a:spcAft>
            </a:pP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Nbr_heurs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Number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sz="2000" b="1" cap="all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CHECK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Nbr_heurs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&gt; 0),</a:t>
            </a:r>
          </a:p>
          <a:p>
            <a:pPr marL="803275">
              <a:lnSpc>
                <a:spcPct val="150000"/>
              </a:lnSpc>
            </a:pPr>
            <a:r>
              <a:rPr lang="fr-CA" sz="2000" b="1" cap="all" dirty="0" err="1">
                <a:solidFill>
                  <a:srgbClr val="C00000"/>
                </a:solidFill>
                <a:latin typeface="Comic Sans MS" panose="030F0702030302020204" pitchFamily="66" charset="0"/>
              </a:rPr>
              <a:t>primary</a:t>
            </a:r>
            <a:r>
              <a:rPr lang="fr-CA" sz="2000" b="1" cap="all" dirty="0">
                <a:solidFill>
                  <a:srgbClr val="C00000"/>
                </a:solidFill>
                <a:latin typeface="Comic Sans MS" panose="030F0702030302020204" pitchFamily="66" charset="0"/>
              </a:rPr>
              <a:t> key</a:t>
            </a:r>
            <a:r>
              <a:rPr lang="fr-CA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CIN, 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Num_projet</a:t>
            </a:r>
            <a:r>
              <a:rPr lang="fr-CA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D1B23-74C5-5640-4332-1FEC5193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975" y="2204699"/>
            <a:ext cx="2829320" cy="1247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426F04-4CA4-3712-752C-5E379CC60A25}"/>
              </a:ext>
            </a:extLst>
          </p:cNvPr>
          <p:cNvSpPr txBox="1"/>
          <p:nvPr/>
        </p:nvSpPr>
        <p:spPr>
          <a:xfrm>
            <a:off x="9167793" y="3452648"/>
            <a:ext cx="18886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fr-CA" sz="2200" dirty="0" err="1">
                <a:latin typeface="Arial" panose="020B0604020202020204" pitchFamily="34" charset="0"/>
              </a:rPr>
              <a:t>Nb_heurs</a:t>
            </a:r>
            <a:r>
              <a:rPr kumimoji="1" lang="fr-CA" sz="2200" dirty="0">
                <a:latin typeface="Arial" panose="020B0604020202020204" pitchFamily="34" charset="0"/>
              </a:rPr>
              <a:t> &gt; 0</a:t>
            </a:r>
          </a:p>
          <a:p>
            <a:pPr>
              <a:lnSpc>
                <a:spcPct val="90000"/>
              </a:lnSpc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050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tables : Les contraintes de table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853136"/>
          </a:xfrm>
        </p:spPr>
        <p:txBody>
          <a:bodyPr>
            <a:normAutofit/>
          </a:bodyPr>
          <a:lstStyle/>
          <a:p>
            <a:r>
              <a:rPr lang="fr-CA" dirty="0"/>
              <a:t>Exemple:</a:t>
            </a:r>
          </a:p>
          <a:p>
            <a:pPr marL="0" indent="0">
              <a:buNone/>
            </a:pPr>
            <a:r>
              <a:rPr lang="fr-CA" dirty="0"/>
              <a:t>	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sz="1800" cap="all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CA" smtClean="0"/>
              <a:t>14</a:t>
            </a:fld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4B09A8-F88C-4A0D-BFE6-2577F78CFA70}"/>
              </a:ext>
            </a:extLst>
          </p:cNvPr>
          <p:cNvSpPr/>
          <p:nvPr/>
        </p:nvSpPr>
        <p:spPr>
          <a:xfrm>
            <a:off x="2133972" y="2122016"/>
            <a:ext cx="8981407" cy="4619352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CREATE TABLE 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EmployeProjet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(</a:t>
            </a:r>
          </a:p>
          <a:p>
            <a:pPr marL="803275"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CIN 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Number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 marL="803275">
              <a:lnSpc>
                <a:spcPct val="150000"/>
              </a:lnSpc>
            </a:pP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Num_projet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Number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 marL="803275">
              <a:lnSpc>
                <a:spcPct val="150000"/>
              </a:lnSpc>
              <a:spcAft>
                <a:spcPts val="1000"/>
              </a:spcAft>
            </a:pP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Nbr_heurs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Number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 marL="803275">
              <a:lnSpc>
                <a:spcPct val="150000"/>
              </a:lnSpc>
            </a:pPr>
            <a:r>
              <a:rPr lang="fr-CA" sz="2000" b="1" cap="all" dirty="0" err="1">
                <a:solidFill>
                  <a:srgbClr val="C00000"/>
                </a:solidFill>
                <a:latin typeface="Comic Sans MS" panose="030F0702030302020204" pitchFamily="66" charset="0"/>
              </a:rPr>
              <a:t>primary</a:t>
            </a:r>
            <a:r>
              <a:rPr lang="fr-CA" sz="2000" b="1" cap="all" dirty="0">
                <a:solidFill>
                  <a:srgbClr val="C00000"/>
                </a:solidFill>
                <a:latin typeface="Comic Sans MS" panose="030F0702030302020204" pitchFamily="66" charset="0"/>
              </a:rPr>
              <a:t> key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(CIN, 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Num_projet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),</a:t>
            </a:r>
          </a:p>
          <a:p>
            <a:pPr marL="803275">
              <a:lnSpc>
                <a:spcPct val="150000"/>
              </a:lnSpc>
            </a:pPr>
            <a:r>
              <a:rPr lang="fr-CA" sz="2000" b="1" cap="all" dirty="0">
                <a:solidFill>
                  <a:srgbClr val="C00000"/>
                </a:solidFill>
                <a:latin typeface="Comic Sans MS" panose="030F0702030302020204" pitchFamily="66" charset="0"/>
              </a:rPr>
              <a:t>CHECK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nbr_heurs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&gt; 0),</a:t>
            </a:r>
          </a:p>
          <a:p>
            <a:pPr marL="803275">
              <a:lnSpc>
                <a:spcPct val="150000"/>
              </a:lnSpc>
            </a:pPr>
            <a:r>
              <a:rPr lang="fr-CA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FOREIGN KEY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(CIN) </a:t>
            </a:r>
            <a:r>
              <a:rPr lang="fr-CA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REFERENCES</a:t>
            </a:r>
            <a:r>
              <a:rPr lang="fr-CA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Employe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(CIN),</a:t>
            </a:r>
          </a:p>
          <a:p>
            <a:pPr marL="803275">
              <a:lnSpc>
                <a:spcPct val="150000"/>
              </a:lnSpc>
            </a:pPr>
            <a:r>
              <a:rPr lang="fr-CA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FOREIGN KEY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fr-CA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Num_projet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) </a:t>
            </a:r>
            <a:r>
              <a:rPr lang="fr-CA" sz="2000" b="1" dirty="0">
                <a:solidFill>
                  <a:srgbClr val="C00000"/>
                </a:solidFill>
                <a:latin typeface="Comic Sans MS" panose="030F0702030302020204" pitchFamily="66" charset="0"/>
              </a:rPr>
              <a:t>REFERENCES</a:t>
            </a:r>
            <a:r>
              <a:rPr lang="fr-CA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Projet</a:t>
            </a:r>
            <a:endParaRPr lang="fr-CA" sz="20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2158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fr-FR" dirty="0"/>
              <a:t>Création de tables : </a:t>
            </a:r>
            <a:r>
              <a:rPr lang="fr-CA" dirty="0"/>
              <a:t>Définition de clé étrangère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7CE5B6-FABB-4B63-9D26-391C3ACD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Une clé étrangère dans une table référence toujours une clé primaire dans une autre table. </a:t>
            </a:r>
          </a:p>
          <a:p>
            <a:r>
              <a:rPr lang="fr-FR" dirty="0">
                <a:latin typeface="Montserrat"/>
              </a:rPr>
              <a:t>Si on supprime une valeur de la colonne de la clé primaire, il faut s’assurer qu’aucune valeur ne lui fait référence dans la colonne de la clé étrangère.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DC1BBB0-96F0-4077-A278-0F3FB5C104D3}" type="slidenum">
              <a:rPr lang="fr-CA" smtClean="0"/>
              <a:pPr>
                <a:spcAft>
                  <a:spcPts val="600"/>
                </a:spcAft>
              </a:pPr>
              <a:t>15</a:t>
            </a:fld>
            <a:endParaRPr lang="fr-CA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C00062-0BD9-4479-9D01-255E892282B0}"/>
              </a:ext>
            </a:extLst>
          </p:cNvPr>
          <p:cNvGrpSpPr/>
          <p:nvPr/>
        </p:nvGrpSpPr>
        <p:grpSpPr>
          <a:xfrm>
            <a:off x="2084503" y="4158372"/>
            <a:ext cx="3505854" cy="1387934"/>
            <a:chOff x="2277988" y="4140871"/>
            <a:chExt cx="3024336" cy="1387934"/>
          </a:xfrm>
        </p:grpSpPr>
        <p:grpSp>
          <p:nvGrpSpPr>
            <p:cNvPr id="14" name="Group 1035">
              <a:extLst>
                <a:ext uri="{FF2B5EF4-FFF2-40B4-BE49-F238E27FC236}">
                  <a16:creationId xmlns:a16="http://schemas.microsoft.com/office/drawing/2014/main" id="{45B3EDB7-7660-4F70-A18D-E1C3C3FD0B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7988" y="4140871"/>
              <a:ext cx="3024336" cy="932823"/>
              <a:chOff x="1824" y="2352"/>
              <a:chExt cx="3024" cy="768"/>
            </a:xfrm>
          </p:grpSpPr>
          <p:sp>
            <p:nvSpPr>
              <p:cNvPr id="16" name="Rectangle 1033">
                <a:extLst>
                  <a:ext uri="{FF2B5EF4-FFF2-40B4-BE49-F238E27FC236}">
                    <a16:creationId xmlns:a16="http://schemas.microsoft.com/office/drawing/2014/main" id="{A1D0381E-FA3D-4DD6-82D5-D76B536C3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352"/>
                <a:ext cx="3024" cy="384"/>
              </a:xfrm>
              <a:prstGeom prst="rect">
                <a:avLst/>
              </a:prstGeom>
              <a:noFill/>
              <a:ln w="38100" cap="sq">
                <a:solidFill>
                  <a:schemeClr val="tx1">
                    <a:lumMod val="60000"/>
                    <a:lumOff val="40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FF0000"/>
                  </a:buClr>
                  <a:buSzPct val="50000"/>
                  <a:buFont typeface="Monotype Sorts" pitchFamily="2" charset="2"/>
                  <a:buNone/>
                </a:pPr>
                <a:r>
                  <a:rPr lang="fr-CH" altLang="fr-FR" dirty="0">
                    <a:solidFill>
                      <a:schemeClr val="bg1"/>
                    </a:solidFill>
                  </a:rPr>
                  <a:t> </a:t>
                </a:r>
                <a:r>
                  <a:rPr lang="fr-CH" altLang="fr-FR" sz="1600" dirty="0">
                    <a:solidFill>
                      <a:schemeClr val="tx2"/>
                    </a:solidFill>
                  </a:rPr>
                  <a:t>08564321    Ben Salem    Mohamed</a:t>
                </a:r>
                <a:endParaRPr lang="fr-FR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034">
                <a:extLst>
                  <a:ext uri="{FF2B5EF4-FFF2-40B4-BE49-F238E27FC236}">
                    <a16:creationId xmlns:a16="http://schemas.microsoft.com/office/drawing/2014/main" id="{4BB0313D-4558-4BC8-87FA-2036D8B0B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024" cy="384"/>
              </a:xfrm>
              <a:prstGeom prst="rect">
                <a:avLst/>
              </a:prstGeom>
              <a:noFill/>
              <a:ln w="38100" cap="sq">
                <a:solidFill>
                  <a:schemeClr val="tx1">
                    <a:lumMod val="60000"/>
                    <a:lumOff val="40000"/>
                  </a:schemeClr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Clr>
                    <a:srgbClr val="FF0000"/>
                  </a:buClr>
                  <a:buSzPct val="50000"/>
                  <a:buFont typeface="Monotype Sorts" pitchFamily="2" charset="2"/>
                  <a:buNone/>
                </a:pPr>
                <a:r>
                  <a:rPr lang="fr-CH" altLang="fr-FR" dirty="0">
                    <a:solidFill>
                      <a:schemeClr val="bg1"/>
                    </a:solidFill>
                  </a:rPr>
                  <a:t> </a:t>
                </a:r>
                <a:r>
                  <a:rPr lang="fr-CH" altLang="fr-FR" sz="1600" dirty="0">
                    <a:solidFill>
                      <a:schemeClr val="tx2"/>
                    </a:solidFill>
                  </a:rPr>
                  <a:t>07345672    </a:t>
                </a:r>
                <a:r>
                  <a:rPr lang="fr-CH" altLang="fr-FR" sz="1600" dirty="0" err="1">
                    <a:solidFill>
                      <a:schemeClr val="tx2"/>
                    </a:solidFill>
                  </a:rPr>
                  <a:t>Michirghi</a:t>
                </a:r>
                <a:r>
                  <a:rPr lang="fr-CH" altLang="fr-FR" sz="1600" dirty="0">
                    <a:solidFill>
                      <a:schemeClr val="tx2"/>
                    </a:solidFill>
                  </a:rPr>
                  <a:t>      </a:t>
                </a:r>
                <a:r>
                  <a:rPr lang="fr-CH" altLang="fr-FR" sz="1600" dirty="0" err="1">
                    <a:solidFill>
                      <a:schemeClr val="tx2"/>
                    </a:solidFill>
                  </a:rPr>
                  <a:t>Soufien</a:t>
                </a:r>
                <a:endParaRPr lang="fr-FR" sz="16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5" name="Rectangle 1034">
              <a:extLst>
                <a:ext uri="{FF2B5EF4-FFF2-40B4-BE49-F238E27FC236}">
                  <a16:creationId xmlns:a16="http://schemas.microsoft.com/office/drawing/2014/main" id="{5D8C80C0-924E-47C1-978E-6A00B849D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988" y="5062393"/>
              <a:ext cx="3024336" cy="466412"/>
            </a:xfrm>
            <a:prstGeom prst="rect">
              <a:avLst/>
            </a:prstGeom>
            <a:noFill/>
            <a:ln w="38100" cap="sq">
              <a:solidFill>
                <a:schemeClr val="tx1">
                  <a:lumMod val="60000"/>
                  <a:lumOff val="4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rgbClr val="FF0000"/>
                </a:buClr>
                <a:buSzPct val="50000"/>
                <a:buFont typeface="Monotype Sorts" pitchFamily="2" charset="2"/>
                <a:buNone/>
              </a:pPr>
              <a:r>
                <a:rPr lang="fr-CH" altLang="fr-FR" dirty="0">
                  <a:solidFill>
                    <a:schemeClr val="bg1"/>
                  </a:solidFill>
                </a:rPr>
                <a:t> </a:t>
              </a:r>
              <a:r>
                <a:rPr lang="fr-CH" altLang="fr-FR" sz="1600" dirty="0">
                  <a:solidFill>
                    <a:schemeClr val="tx2"/>
                  </a:solidFill>
                </a:rPr>
                <a:t>08654732    </a:t>
              </a:r>
              <a:r>
                <a:rPr lang="fr-CH" altLang="fr-FR" sz="1600" dirty="0" err="1">
                  <a:solidFill>
                    <a:schemeClr val="tx2"/>
                  </a:solidFill>
                </a:rPr>
                <a:t>Loumi</a:t>
              </a:r>
              <a:r>
                <a:rPr lang="fr-CH" altLang="fr-FR" sz="1600" dirty="0">
                  <a:solidFill>
                    <a:schemeClr val="tx2"/>
                  </a:solidFill>
                </a:rPr>
                <a:t>          Ahmed       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F14C5727-BC6C-4A34-AAD4-D68184C0FEA0}"/>
              </a:ext>
            </a:extLst>
          </p:cNvPr>
          <p:cNvSpPr txBox="1">
            <a:spLocks/>
          </p:cNvSpPr>
          <p:nvPr/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C1BBB0-96F0-4077-A278-0F3FB5C104D3}" type="slidenum">
              <a:rPr lang="fr-CA" smtClean="0"/>
              <a:pPr/>
              <a:t>15</a:t>
            </a:fld>
            <a:endParaRPr lang="fr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01E78E-FE33-451A-A5BA-111207A7D5D8}"/>
              </a:ext>
            </a:extLst>
          </p:cNvPr>
          <p:cNvSpPr/>
          <p:nvPr/>
        </p:nvSpPr>
        <p:spPr>
          <a:xfrm>
            <a:off x="1148399" y="3789040"/>
            <a:ext cx="464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SzPct val="50000"/>
            </a:pPr>
            <a:r>
              <a:rPr kumimoji="1" lang="fr-CH" dirty="0">
                <a:solidFill>
                  <a:schemeClr val="tx2"/>
                </a:solidFill>
                <a:latin typeface="Tahoma" panose="020B0604030504040204" pitchFamily="34" charset="0"/>
              </a:rPr>
              <a:t>Personne (CIN,          Nom,         Prénom)</a:t>
            </a:r>
            <a:endParaRPr kumimoji="1" lang="fr-FR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7CD4F0-55FB-4FCA-B2EB-CE0D062A946A}"/>
              </a:ext>
            </a:extLst>
          </p:cNvPr>
          <p:cNvGrpSpPr/>
          <p:nvPr/>
        </p:nvGrpSpPr>
        <p:grpSpPr>
          <a:xfrm>
            <a:off x="8137616" y="4889477"/>
            <a:ext cx="3717435" cy="1831999"/>
            <a:chOff x="3535362" y="4608984"/>
            <a:chExt cx="3054350" cy="2133600"/>
          </a:xfrm>
        </p:grpSpPr>
        <p:sp>
          <p:nvSpPr>
            <p:cNvPr id="21" name="Rectangle 1037">
              <a:extLst>
                <a:ext uri="{FF2B5EF4-FFF2-40B4-BE49-F238E27FC236}">
                  <a16:creationId xmlns:a16="http://schemas.microsoft.com/office/drawing/2014/main" id="{3EA7077D-9834-4EE5-8724-578BA283C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362" y="4608984"/>
              <a:ext cx="3054350" cy="533400"/>
            </a:xfrm>
            <a:prstGeom prst="rect">
              <a:avLst/>
            </a:prstGeom>
            <a:noFill/>
            <a:ln w="38100" cap="sq">
              <a:solidFill>
                <a:schemeClr val="tx1">
                  <a:lumMod val="60000"/>
                  <a:lumOff val="4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fr-CH" sz="1600" dirty="0">
                  <a:solidFill>
                    <a:schemeClr val="tx2"/>
                  </a:solidFill>
                </a:rPr>
                <a:t>    Clio       Rouge     2017     07345672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1042">
              <a:extLst>
                <a:ext uri="{FF2B5EF4-FFF2-40B4-BE49-F238E27FC236}">
                  <a16:creationId xmlns:a16="http://schemas.microsoft.com/office/drawing/2014/main" id="{811C7504-7E10-4033-B7D4-5D552FF02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362" y="5142384"/>
              <a:ext cx="3054350" cy="533400"/>
            </a:xfrm>
            <a:prstGeom prst="rect">
              <a:avLst/>
            </a:prstGeom>
            <a:noFill/>
            <a:ln w="38100" cap="sq">
              <a:solidFill>
                <a:schemeClr val="tx1">
                  <a:lumMod val="60000"/>
                  <a:lumOff val="4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fr-CH" sz="1600" dirty="0">
                  <a:solidFill>
                    <a:schemeClr val="tx2"/>
                  </a:solidFill>
                </a:rPr>
                <a:t>  Kia Rio     Noir        2018    08564321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1043">
              <a:extLst>
                <a:ext uri="{FF2B5EF4-FFF2-40B4-BE49-F238E27FC236}">
                  <a16:creationId xmlns:a16="http://schemas.microsoft.com/office/drawing/2014/main" id="{09E565E0-0CC2-4AA4-8CC0-9AD86B293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362" y="5675784"/>
              <a:ext cx="3054350" cy="533400"/>
            </a:xfrm>
            <a:prstGeom prst="rect">
              <a:avLst/>
            </a:prstGeom>
            <a:noFill/>
            <a:ln w="38100" cap="sq">
              <a:solidFill>
                <a:schemeClr val="tx1">
                  <a:lumMod val="60000"/>
                  <a:lumOff val="4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fr-CH" sz="1600" dirty="0">
                  <a:solidFill>
                    <a:schemeClr val="tx2"/>
                  </a:solidFill>
                </a:rPr>
                <a:t>   Polo 8	   Gris       2018     08564321   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24" name="Rectangle 1044">
              <a:extLst>
                <a:ext uri="{FF2B5EF4-FFF2-40B4-BE49-F238E27FC236}">
                  <a16:creationId xmlns:a16="http://schemas.microsoft.com/office/drawing/2014/main" id="{5E696240-09DE-4924-AD67-6F05B5216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362" y="6209184"/>
              <a:ext cx="3054350" cy="533400"/>
            </a:xfrm>
            <a:prstGeom prst="rect">
              <a:avLst/>
            </a:prstGeom>
            <a:noFill/>
            <a:ln w="38100" cap="sq">
              <a:solidFill>
                <a:schemeClr val="tx1">
                  <a:lumMod val="60000"/>
                  <a:lumOff val="40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fr-CH" sz="1600" dirty="0">
                  <a:solidFill>
                    <a:schemeClr val="tx2"/>
                  </a:solidFill>
                </a:rPr>
                <a:t>      C3        Blanc     2018    08654732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Line 1045">
            <a:extLst>
              <a:ext uri="{FF2B5EF4-FFF2-40B4-BE49-F238E27FC236}">
                <a16:creationId xmlns:a16="http://schemas.microsoft.com/office/drawing/2014/main" id="{C7C8C505-6501-4962-BC9A-5F01685B2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5724" y="4792159"/>
            <a:ext cx="791016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6" name="Line 1045">
            <a:extLst>
              <a:ext uri="{FF2B5EF4-FFF2-40B4-BE49-F238E27FC236}">
                <a16:creationId xmlns:a16="http://schemas.microsoft.com/office/drawing/2014/main" id="{20F90F85-A24E-4830-890C-FCAB1456D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0527" y="4081371"/>
            <a:ext cx="387121" cy="4993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7" name="Oval 1048">
            <a:extLst>
              <a:ext uri="{FF2B5EF4-FFF2-40B4-BE49-F238E27FC236}">
                <a16:creationId xmlns:a16="http://schemas.microsoft.com/office/drawing/2014/main" id="{28F1B73D-A1C9-48BE-9C53-569CA460A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3206" y="5737895"/>
            <a:ext cx="1365862" cy="533400"/>
          </a:xfrm>
          <a:prstGeom prst="ellipse">
            <a:avLst/>
          </a:prstGeom>
          <a:noFill/>
          <a:ln w="38100" cap="sq">
            <a:solidFill>
              <a:srgbClr val="66FF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endParaRPr lang="fr-FR"/>
          </a:p>
        </p:txBody>
      </p:sp>
      <p:sp>
        <p:nvSpPr>
          <p:cNvPr id="29" name="Oval 1050">
            <a:extLst>
              <a:ext uri="{FF2B5EF4-FFF2-40B4-BE49-F238E27FC236}">
                <a16:creationId xmlns:a16="http://schemas.microsoft.com/office/drawing/2014/main" id="{CBEE1C6C-8CE5-43F4-8A0A-59ED76773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948" y="4081037"/>
            <a:ext cx="1454329" cy="533400"/>
          </a:xfrm>
          <a:prstGeom prst="ellipse">
            <a:avLst/>
          </a:prstGeom>
          <a:noFill/>
          <a:ln w="38100" cap="sq">
            <a:solidFill>
              <a:srgbClr val="66FF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endParaRPr lang="fr-FR"/>
          </a:p>
        </p:txBody>
      </p:sp>
      <p:sp>
        <p:nvSpPr>
          <p:cNvPr id="30" name="Oval 1048">
            <a:extLst>
              <a:ext uri="{FF2B5EF4-FFF2-40B4-BE49-F238E27FC236}">
                <a16:creationId xmlns:a16="http://schemas.microsoft.com/office/drawing/2014/main" id="{549029C7-F674-4CA9-9531-4FE7F20B2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892" y="4860313"/>
            <a:ext cx="1362176" cy="533400"/>
          </a:xfrm>
          <a:prstGeom prst="ellipse">
            <a:avLst/>
          </a:prstGeom>
          <a:noFill/>
          <a:ln w="38100" cap="sq">
            <a:solidFill>
              <a:srgbClr val="FFC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endParaRPr lang="fr-FR">
              <a:solidFill>
                <a:srgbClr val="FF0000"/>
              </a:solidFill>
            </a:endParaRPr>
          </a:p>
        </p:txBody>
      </p:sp>
      <p:sp>
        <p:nvSpPr>
          <p:cNvPr id="31" name="Oval 1050">
            <a:extLst>
              <a:ext uri="{FF2B5EF4-FFF2-40B4-BE49-F238E27FC236}">
                <a16:creationId xmlns:a16="http://schemas.microsoft.com/office/drawing/2014/main" id="{AFDDE9D2-E381-4F24-9719-55D1D8BA7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780" y="4612544"/>
            <a:ext cx="1454328" cy="533400"/>
          </a:xfrm>
          <a:prstGeom prst="ellipse">
            <a:avLst/>
          </a:prstGeom>
          <a:noFill/>
          <a:ln w="38100" cap="sq">
            <a:solidFill>
              <a:srgbClr val="FFC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endParaRPr lang="fr-FR"/>
          </a:p>
        </p:txBody>
      </p:sp>
      <p:sp>
        <p:nvSpPr>
          <p:cNvPr id="33" name="Oval 1048">
            <a:extLst>
              <a:ext uri="{FF2B5EF4-FFF2-40B4-BE49-F238E27FC236}">
                <a16:creationId xmlns:a16="http://schemas.microsoft.com/office/drawing/2014/main" id="{FB03C62F-D5D0-4EF0-A727-2D264E330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08" y="6203460"/>
            <a:ext cx="1362176" cy="533400"/>
          </a:xfrm>
          <a:prstGeom prst="ellipse">
            <a:avLst/>
          </a:prstGeom>
          <a:noFill/>
          <a:ln w="38100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endParaRPr lang="fr-FR">
              <a:solidFill>
                <a:srgbClr val="FF0000"/>
              </a:solidFill>
            </a:endParaRPr>
          </a:p>
        </p:txBody>
      </p:sp>
      <p:sp>
        <p:nvSpPr>
          <p:cNvPr id="34" name="Oval 1050">
            <a:extLst>
              <a:ext uri="{FF2B5EF4-FFF2-40B4-BE49-F238E27FC236}">
                <a16:creationId xmlns:a16="http://schemas.microsoft.com/office/drawing/2014/main" id="{56E1A2DB-FBB4-46D3-9696-4DC3FCAE9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287" y="5043077"/>
            <a:ext cx="1454328" cy="533400"/>
          </a:xfrm>
          <a:prstGeom prst="ellipse">
            <a:avLst/>
          </a:prstGeom>
          <a:noFill/>
          <a:ln w="38100" cap="sq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endParaRPr lang="fr-FR"/>
          </a:p>
        </p:txBody>
      </p:sp>
      <p:sp>
        <p:nvSpPr>
          <p:cNvPr id="35" name="Oval 1048">
            <a:extLst>
              <a:ext uri="{FF2B5EF4-FFF2-40B4-BE49-F238E27FC236}">
                <a16:creationId xmlns:a16="http://schemas.microsoft.com/office/drawing/2014/main" id="{31B81BB5-9EC8-4B34-B794-3F5FB5BB2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916" y="5301208"/>
            <a:ext cx="1365862" cy="533400"/>
          </a:xfrm>
          <a:prstGeom prst="ellipse">
            <a:avLst/>
          </a:prstGeom>
          <a:noFill/>
          <a:ln w="38100" cap="sq">
            <a:solidFill>
              <a:srgbClr val="66FF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endParaRPr lang="fr-FR"/>
          </a:p>
        </p:txBody>
      </p:sp>
      <p:sp>
        <p:nvSpPr>
          <p:cNvPr id="37" name="Rectangle 1036">
            <a:extLst>
              <a:ext uri="{FF2B5EF4-FFF2-40B4-BE49-F238E27FC236}">
                <a16:creationId xmlns:a16="http://schemas.microsoft.com/office/drawing/2014/main" id="{6DF3FD00-4595-44AA-9337-075F12CD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972" y="4459489"/>
            <a:ext cx="9245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50000"/>
              </a:spcBef>
              <a:buClr>
                <a:srgbClr val="FFFF00"/>
              </a:buClr>
              <a:buSzPct val="50000"/>
              <a:buFont typeface="Monotype Sorts" pitchFamily="2" charset="2"/>
              <a:buChar char="n"/>
              <a:defRPr kumimoji="1" sz="32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FF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fr-CH" sz="1800" dirty="0">
                <a:solidFill>
                  <a:schemeClr val="tx2"/>
                </a:solidFill>
              </a:rPr>
              <a:t>Voiture (Modèle,  Couleur,  année,     CIN#)</a:t>
            </a:r>
            <a:endParaRPr lang="fr-F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2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fr-FR" dirty="0"/>
              <a:t>Création de tables : </a:t>
            </a:r>
            <a:r>
              <a:rPr lang="fr-CA" dirty="0"/>
              <a:t>Définition de clé étrangère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7CE5B6-FABB-4B63-9D26-391C3ACD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fr-FR" dirty="0"/>
              <a:t>Oracle peut se charger de faire cette vérification pour nous si on utilise l’option </a:t>
            </a:r>
            <a:r>
              <a:rPr lang="fr-FR" b="1" dirty="0"/>
              <a:t>ON DELETE </a:t>
            </a:r>
            <a:r>
              <a:rPr lang="en-US" b="1" dirty="0"/>
              <a:t>{Restrict | Set Null | Cascade}</a:t>
            </a:r>
            <a:r>
              <a:rPr lang="en-US" dirty="0"/>
              <a:t> </a:t>
            </a:r>
            <a:r>
              <a:rPr lang="fr-FR" dirty="0"/>
              <a:t>dans la définition de la contrainte clé étrangère.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DC1BBB0-96F0-4077-A278-0F3FB5C104D3}" type="slidenum">
              <a:rPr lang="fr-CA" smtClean="0"/>
              <a:pPr>
                <a:spcAft>
                  <a:spcPts val="600"/>
                </a:spcAft>
              </a:pPr>
              <a:t>16</a:t>
            </a:fld>
            <a:endParaRPr lang="fr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A94A9-1859-485B-9347-AE9F2790C1F2}"/>
              </a:ext>
            </a:extLst>
          </p:cNvPr>
          <p:cNvSpPr txBox="1"/>
          <p:nvPr/>
        </p:nvSpPr>
        <p:spPr>
          <a:xfrm>
            <a:off x="1341884" y="3396413"/>
            <a:ext cx="10468284" cy="327294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CREATE TABLE Voiture (</a:t>
            </a:r>
          </a:p>
          <a:p>
            <a:pPr marL="365125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Modèle Varchar(20) </a:t>
            </a:r>
            <a:r>
              <a:rPr lang="fr-CA" sz="2000" cap="all" dirty="0" err="1">
                <a:latin typeface="Comic Sans MS" panose="030F0702030302020204" pitchFamily="66" charset="0"/>
              </a:rPr>
              <a:t>primary</a:t>
            </a:r>
            <a:r>
              <a:rPr lang="fr-CA" sz="2000" cap="all" dirty="0">
                <a:latin typeface="Comic Sans MS" panose="030F0702030302020204" pitchFamily="66" charset="0"/>
              </a:rPr>
              <a:t> key</a:t>
            </a:r>
            <a:r>
              <a:rPr lang="fr-CA" sz="2000" dirty="0">
                <a:latin typeface="Comic Sans MS" panose="030F0702030302020204" pitchFamily="66" charset="0"/>
              </a:rPr>
              <a:t>,</a:t>
            </a:r>
          </a:p>
          <a:p>
            <a:pPr marL="365125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Couleur Varchar(20),</a:t>
            </a:r>
          </a:p>
          <a:p>
            <a:pPr marL="365125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Année </a:t>
            </a:r>
            <a:r>
              <a:rPr lang="fr-CA" sz="2000" dirty="0" err="1">
                <a:latin typeface="Comic Sans MS" panose="030F0702030302020204" pitchFamily="66" charset="0"/>
              </a:rPr>
              <a:t>Number</a:t>
            </a:r>
            <a:r>
              <a:rPr lang="fr-CA" sz="2000" dirty="0">
                <a:latin typeface="Comic Sans MS" panose="030F0702030302020204" pitchFamily="66" charset="0"/>
              </a:rPr>
              <a:t>,</a:t>
            </a:r>
          </a:p>
          <a:p>
            <a:pPr marL="365125" indent="0">
              <a:lnSpc>
                <a:spcPct val="150000"/>
              </a:lnSpc>
              <a:buNone/>
            </a:pPr>
            <a:r>
              <a:rPr lang="fr-CA" sz="2000" dirty="0" err="1">
                <a:latin typeface="Comic Sans MS" panose="030F0702030302020204" pitchFamily="66" charset="0"/>
              </a:rPr>
              <a:t>CIN_proprio</a:t>
            </a:r>
            <a:r>
              <a:rPr lang="fr-CA" sz="2000" dirty="0">
                <a:latin typeface="Comic Sans MS" panose="030F0702030302020204" pitchFamily="66" charset="0"/>
              </a:rPr>
              <a:t> </a:t>
            </a:r>
            <a:r>
              <a:rPr lang="fr-CA" sz="2000" dirty="0" err="1">
                <a:latin typeface="Comic Sans MS" panose="030F0702030302020204" pitchFamily="66" charset="0"/>
              </a:rPr>
              <a:t>integer</a:t>
            </a:r>
            <a:r>
              <a:rPr lang="fr-CA" sz="2000" dirty="0">
                <a:latin typeface="Comic Sans MS" panose="030F0702030302020204" pitchFamily="66" charset="0"/>
              </a:rPr>
              <a:t>,</a:t>
            </a:r>
          </a:p>
          <a:p>
            <a:pPr marL="365125" indent="0">
              <a:lnSpc>
                <a:spcPct val="150000"/>
              </a:lnSpc>
              <a:buNone/>
            </a:pPr>
            <a:r>
              <a:rPr lang="fr-CA" sz="2000" cap="all" dirty="0" err="1">
                <a:solidFill>
                  <a:srgbClr val="C00000"/>
                </a:solidFill>
                <a:latin typeface="Comic Sans MS" panose="030F0702030302020204" pitchFamily="66" charset="0"/>
              </a:rPr>
              <a:t>foreign</a:t>
            </a:r>
            <a:r>
              <a:rPr lang="fr-CA" sz="2000" cap="all" dirty="0">
                <a:solidFill>
                  <a:srgbClr val="C00000"/>
                </a:solidFill>
                <a:latin typeface="Comic Sans MS" panose="030F0702030302020204" pitchFamily="66" charset="0"/>
              </a:rPr>
              <a:t> key</a:t>
            </a:r>
            <a:r>
              <a:rPr lang="fr-CA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fr-CA" sz="200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CIN_proprio</a:t>
            </a:r>
            <a:r>
              <a:rPr lang="fr-CA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) </a:t>
            </a:r>
            <a:r>
              <a:rPr lang="fr-CA" sz="2000" cap="all" dirty="0" err="1">
                <a:solidFill>
                  <a:srgbClr val="C00000"/>
                </a:solidFill>
                <a:latin typeface="Comic Sans MS" panose="030F0702030302020204" pitchFamily="66" charset="0"/>
              </a:rPr>
              <a:t>references</a:t>
            </a:r>
            <a:r>
              <a:rPr lang="fr-CA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Personne(CIN) ON DELETE CASCADE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44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EEF7-D584-49B2-83A6-6F0A9F07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10117600" cy="1239837"/>
          </a:xfrm>
        </p:spPr>
        <p:txBody>
          <a:bodyPr/>
          <a:lstStyle/>
          <a:p>
            <a:r>
              <a:rPr lang="fr-FR" dirty="0"/>
              <a:t>Création de tables : Nommage des contraintes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2031-705E-4473-B077-BDCB6957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10261616" cy="508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600" b="1" dirty="0"/>
              <a:t>Optionnellement</a:t>
            </a:r>
            <a:r>
              <a:rPr lang="fr-FR" sz="2600" dirty="0"/>
              <a:t>, on peut ajouter des noms aux contraintes lors de la création d’une nouvelle table</a:t>
            </a:r>
          </a:p>
          <a:p>
            <a:pPr>
              <a:lnSpc>
                <a:spcPct val="150000"/>
              </a:lnSpc>
            </a:pPr>
            <a:r>
              <a:rPr lang="fr-FR" sz="2600" dirty="0"/>
              <a:t>Cela pourra servir si on souhaite modifier, renommer, supprimer, activer/désactiver ces contraintes par la suite.</a:t>
            </a:r>
          </a:p>
          <a:p>
            <a:pPr>
              <a:lnSpc>
                <a:spcPct val="150000"/>
              </a:lnSpc>
            </a:pPr>
            <a:r>
              <a:rPr lang="fr-FR" sz="2600" dirty="0"/>
              <a:t>sinon, le serveur Oracle génère un nom au format SYS_CXXXXXX</a:t>
            </a:r>
          </a:p>
          <a:p>
            <a:pPr>
              <a:lnSpc>
                <a:spcPct val="150000"/>
              </a:lnSpc>
            </a:pPr>
            <a:r>
              <a:rPr lang="fr-FR" sz="2600" dirty="0"/>
              <a:t>Syntaxe :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fr-FR" sz="2200" dirty="0"/>
              <a:t>	</a:t>
            </a:r>
            <a:r>
              <a:rPr lang="fr-FR" sz="2200" b="1" dirty="0">
                <a:solidFill>
                  <a:srgbClr val="FF0000"/>
                </a:solidFill>
              </a:rPr>
              <a:t>CONSTRAINT</a:t>
            </a:r>
            <a:r>
              <a:rPr lang="fr-FR" sz="2200" dirty="0"/>
              <a:t> </a:t>
            </a:r>
            <a:r>
              <a:rPr lang="fr-FR" sz="2200" dirty="0" err="1"/>
              <a:t>nom_de_contrainte</a:t>
            </a:r>
            <a:r>
              <a:rPr lang="fr-FR" sz="2200" dirty="0"/>
              <a:t> </a:t>
            </a:r>
            <a:r>
              <a:rPr lang="fr-FR" sz="2200" dirty="0" err="1"/>
              <a:t>Attribut_de_contrainte</a:t>
            </a:r>
            <a:endParaRPr lang="fr-FR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4100E-600C-4E5F-A5AB-DDF49EF6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EEF7-D584-49B2-83A6-6F0A9F07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10117600" cy="1239837"/>
          </a:xfrm>
        </p:spPr>
        <p:txBody>
          <a:bodyPr/>
          <a:lstStyle/>
          <a:p>
            <a:r>
              <a:rPr lang="fr-FR" dirty="0"/>
              <a:t>Création de tables : Nommage des contraintes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2031-705E-4473-B077-BDCB6957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10045592" cy="5080000"/>
          </a:xfrm>
        </p:spPr>
        <p:txBody>
          <a:bodyPr>
            <a:normAutofit/>
          </a:bodyPr>
          <a:lstStyle/>
          <a:p>
            <a:r>
              <a:rPr lang="fr-FR" sz="2600" b="1" dirty="0"/>
              <a:t>Exemple :</a:t>
            </a:r>
          </a:p>
          <a:p>
            <a:pPr marL="365760" lvl="1" indent="0">
              <a:buNone/>
            </a:pPr>
            <a:endParaRPr kumimoji="1" lang="fr-FR" sz="2000" b="1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4100E-600C-4E5F-A5AB-DDF49EF6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18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E1F37-F2F1-4553-9738-516928A8202A}"/>
              </a:ext>
            </a:extLst>
          </p:cNvPr>
          <p:cNvSpPr/>
          <p:nvPr/>
        </p:nvSpPr>
        <p:spPr>
          <a:xfrm>
            <a:off x="1442082" y="2420888"/>
            <a:ext cx="7676666" cy="360040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CREATE TABLE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Etudiant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(</a:t>
            </a:r>
          </a:p>
          <a:p>
            <a:pPr>
              <a:spcAft>
                <a:spcPts val="600"/>
              </a:spcAft>
            </a:pP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Code_Promo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integer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not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null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Num_Etu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integer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not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null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nom varchar(20) </a:t>
            </a:r>
            <a:r>
              <a:rPr lang="fr-CA" b="1" cap="all" dirty="0">
                <a:solidFill>
                  <a:srgbClr val="C00000"/>
                </a:solidFill>
                <a:latin typeface="Comic Sans MS" panose="030F0702030302020204" pitchFamily="66" charset="0"/>
              </a:rPr>
              <a:t>CONSTRAINT</a:t>
            </a:r>
            <a:r>
              <a:rPr lang="fr-CA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fr-CA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nn_nom</a:t>
            </a:r>
            <a:r>
              <a:rPr lang="fr-CA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not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null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Age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integer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b="1" cap="all" dirty="0">
                <a:solidFill>
                  <a:srgbClr val="C00000"/>
                </a:solidFill>
                <a:latin typeface="Comic Sans MS" panose="030F0702030302020204" pitchFamily="66" charset="0"/>
              </a:rPr>
              <a:t>CONSTRAINT</a:t>
            </a:r>
            <a:r>
              <a:rPr lang="fr-CA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fr-CA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ck_age</a:t>
            </a:r>
            <a:r>
              <a:rPr lang="fr-CA" b="1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CHECK (Age&gt;25) not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null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Ville varchar(20),</a:t>
            </a:r>
          </a:p>
          <a:p>
            <a:pPr>
              <a:spcAft>
                <a:spcPts val="600"/>
              </a:spcAft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Pays varchar(20) </a:t>
            </a:r>
            <a:r>
              <a:rPr lang="fr-CA" b="1" cap="all" dirty="0">
                <a:solidFill>
                  <a:srgbClr val="C00000"/>
                </a:solidFill>
                <a:latin typeface="Comic Sans MS" panose="030F0702030302020204" pitchFamily="66" charset="0"/>
              </a:rPr>
              <a:t>CONSTRAINT</a:t>
            </a:r>
            <a:r>
              <a:rPr lang="fr-CA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ck_pays</a:t>
            </a:r>
            <a:r>
              <a:rPr lang="fr-CA" b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CA" cap="all" dirty="0">
                <a:solidFill>
                  <a:schemeClr val="tx1"/>
                </a:solidFill>
                <a:latin typeface="Comic Sans MS" panose="030F0702030302020204" pitchFamily="66" charset="0"/>
              </a:rPr>
              <a:t>check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(Pays=‘France'),</a:t>
            </a:r>
          </a:p>
          <a:p>
            <a:pPr>
              <a:spcAft>
                <a:spcPts val="600"/>
              </a:spcAft>
            </a:pPr>
            <a:r>
              <a:rPr lang="fr-FR" b="1" cap="all" dirty="0">
                <a:solidFill>
                  <a:srgbClr val="C00000"/>
                </a:solidFill>
                <a:latin typeface="Comic Sans MS" panose="030F0702030302020204" pitchFamily="66" charset="0"/>
              </a:rPr>
              <a:t>CONSTRAINT </a:t>
            </a:r>
            <a:r>
              <a:rPr lang="fr-FR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pk_etudiant</a:t>
            </a:r>
            <a:r>
              <a:rPr lang="fr-FR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fr-CA" cap="all" dirty="0" err="1">
                <a:solidFill>
                  <a:schemeClr val="tx1"/>
                </a:solidFill>
                <a:latin typeface="Comic Sans MS" panose="030F0702030302020204" pitchFamily="66" charset="0"/>
              </a:rPr>
              <a:t>primary</a:t>
            </a:r>
            <a:r>
              <a:rPr lang="fr-CA" cap="all" dirty="0">
                <a:solidFill>
                  <a:schemeClr val="tx1"/>
                </a:solidFill>
                <a:latin typeface="Comic Sans MS" panose="030F0702030302020204" pitchFamily="66" charset="0"/>
              </a:rPr>
              <a:t> key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Code_Promo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fr-CA" dirty="0" err="1">
                <a:solidFill>
                  <a:schemeClr val="tx1"/>
                </a:solidFill>
                <a:latin typeface="Comic Sans MS" panose="030F0702030302020204" pitchFamily="66" charset="0"/>
              </a:rPr>
              <a:t>Num_Etu</a:t>
            </a: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fr-CA" dirty="0">
                <a:solidFill>
                  <a:schemeClr val="tx1"/>
                </a:solidFill>
                <a:latin typeface="Comic Sans MS" panose="030F0702030302020204" pitchFamily="66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6DFB3-304D-4CA5-5245-B10637391BC7}"/>
              </a:ext>
            </a:extLst>
          </p:cNvPr>
          <p:cNvSpPr txBox="1"/>
          <p:nvPr/>
        </p:nvSpPr>
        <p:spPr>
          <a:xfrm>
            <a:off x="9219722" y="2862494"/>
            <a:ext cx="211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lvl="1" indent="0">
              <a:buNone/>
            </a:pPr>
            <a:r>
              <a:rPr kumimoji="1" lang="fr-FR" b="1" dirty="0">
                <a:latin typeface="Arial" panose="020B0604020202020204" pitchFamily="34" charset="0"/>
              </a:rPr>
              <a:t>Age &gt; 25</a:t>
            </a:r>
          </a:p>
          <a:p>
            <a:pPr marL="365760" lvl="1" indent="0">
              <a:buNone/>
            </a:pPr>
            <a:r>
              <a:rPr kumimoji="1" lang="fr-FR" b="1" dirty="0">
                <a:latin typeface="Arial" panose="020B0604020202020204" pitchFamily="34" charset="0"/>
              </a:rPr>
              <a:t>Pays = France</a:t>
            </a:r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57C517-D924-FEC8-68FF-E94CFCA4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336" y="1452597"/>
            <a:ext cx="215295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0482-FDF9-EA68-390A-9BB56A26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 la structure d’une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78E1-5B70-73FC-1770-CD9BF17A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Pour confirmer que la table a été créée, exécutez la commande DESCRIBE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2B17B-0660-28FB-3913-886A497E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19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1E2EB-9192-20E7-9917-D4972AC8E319}"/>
              </a:ext>
            </a:extLst>
          </p:cNvPr>
          <p:cNvSpPr/>
          <p:nvPr/>
        </p:nvSpPr>
        <p:spPr>
          <a:xfrm>
            <a:off x="2422003" y="3183756"/>
            <a:ext cx="7676666" cy="490487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DESCRIBE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ETUDIANT; </a:t>
            </a:r>
            <a:endParaRPr lang="fr-CA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B1E7C4-BB28-7E48-5CCC-F8C48E9A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12" y="4160838"/>
            <a:ext cx="3282199" cy="18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7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2158-96B2-4481-9964-7E4E9F32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langage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8214-FDDF-4E3D-B0CA-378B5C74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10189608" cy="5257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SQL (</a:t>
            </a:r>
            <a:r>
              <a:rPr lang="en-US" dirty="0"/>
              <a:t>Structured Query Language</a:t>
            </a:r>
            <a:r>
              <a:rPr lang="fr-FR" dirty="0"/>
              <a:t>, pour langage de requêtes structuré) est un langage déclaratif destiné à la manipulation de bases de données au sein des SGBDR.</a:t>
            </a:r>
          </a:p>
          <a:p>
            <a:pPr>
              <a:lnSpc>
                <a:spcPct val="120000"/>
              </a:lnSpc>
            </a:pPr>
            <a:r>
              <a:rPr lang="fr-FR" dirty="0"/>
              <a:t>Il est composé de cinq sous ensembles :</a:t>
            </a:r>
          </a:p>
          <a:p>
            <a:pPr lvl="1">
              <a:lnSpc>
                <a:spcPct val="120000"/>
              </a:lnSpc>
            </a:pPr>
            <a:r>
              <a:rPr lang="fr-FR" sz="3000" b="1" dirty="0"/>
              <a:t>Le Langage de Définition de Données (LDD) : P</a:t>
            </a:r>
            <a:r>
              <a:rPr lang="fr-FR" sz="3000" dirty="0"/>
              <a:t>our créer et supprimer des objets (tables, contraintes d'intégrité, vues, etc.) dans la base de données : </a:t>
            </a:r>
            <a:r>
              <a:rPr lang="fr-FR" sz="3000" b="1" dirty="0">
                <a:solidFill>
                  <a:srgbClr val="C00000"/>
                </a:solidFill>
              </a:rPr>
              <a:t>CREATE, ALTER, DROP</a:t>
            </a:r>
          </a:p>
          <a:p>
            <a:pPr lvl="1">
              <a:lnSpc>
                <a:spcPct val="120000"/>
              </a:lnSpc>
            </a:pPr>
            <a:r>
              <a:rPr lang="fr-FR" sz="3000" b="1" dirty="0"/>
              <a:t>Le Langage de Manipulation de Données (LMD) : </a:t>
            </a:r>
            <a:r>
              <a:rPr lang="fr-FR" sz="3000" dirty="0"/>
              <a:t>Pour l'insertion, la mise à jour et la suppression de données : </a:t>
            </a:r>
            <a:r>
              <a:rPr lang="fr-FR" sz="3000" b="1" dirty="0">
                <a:solidFill>
                  <a:srgbClr val="C00000"/>
                </a:solidFill>
              </a:rPr>
              <a:t>INSERT, UPDATE, DELETE</a:t>
            </a:r>
          </a:p>
          <a:p>
            <a:pPr lvl="1">
              <a:lnSpc>
                <a:spcPct val="120000"/>
              </a:lnSpc>
            </a:pPr>
            <a:r>
              <a:rPr lang="fr-FR" sz="3000" b="1" dirty="0"/>
              <a:t>Le Langage d’Interrogation de Données (LID) : </a:t>
            </a:r>
            <a:r>
              <a:rPr lang="fr-FR" sz="3000" dirty="0"/>
              <a:t>Pour la recherche de données : </a:t>
            </a:r>
            <a:r>
              <a:rPr lang="fr-FR" sz="3000" b="1" dirty="0">
                <a:solidFill>
                  <a:srgbClr val="C00000"/>
                </a:solidFill>
              </a:rPr>
              <a:t>SELECT</a:t>
            </a:r>
          </a:p>
          <a:p>
            <a:pPr lvl="1">
              <a:lnSpc>
                <a:spcPct val="120000"/>
              </a:lnSpc>
            </a:pPr>
            <a:r>
              <a:rPr lang="fr-FR" sz="3000" b="1" dirty="0"/>
              <a:t>Le Langage de Contrôle de Données (LCD</a:t>
            </a:r>
            <a:r>
              <a:rPr lang="fr-FR" sz="3000" dirty="0"/>
              <a:t>) : Pour gérer les droits sur les objets de la base (création des droits aux utilisateurs) : </a:t>
            </a:r>
            <a:r>
              <a:rPr lang="fr-FR" sz="3000" b="1" dirty="0">
                <a:solidFill>
                  <a:srgbClr val="C00000"/>
                </a:solidFill>
              </a:rPr>
              <a:t>GRANT, REVOKE</a:t>
            </a:r>
          </a:p>
          <a:p>
            <a:pPr lvl="1">
              <a:lnSpc>
                <a:spcPct val="120000"/>
              </a:lnSpc>
            </a:pPr>
            <a:r>
              <a:rPr lang="fr-FR" sz="3000" b="1" dirty="0"/>
              <a:t>Le Langage de Contrôle de Transaction (LCT) </a:t>
            </a:r>
            <a:r>
              <a:rPr lang="fr-FR" sz="3000" dirty="0"/>
              <a:t>: Pour la gestion des transactions (validation ou annulation de modifications de données dans la BD) : </a:t>
            </a:r>
            <a:r>
              <a:rPr lang="fr-FR" sz="3000" b="1" dirty="0">
                <a:solidFill>
                  <a:srgbClr val="C00000"/>
                </a:solidFill>
              </a:rPr>
              <a:t>COMMIT, SAVEPOINT, ROLLBACK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2B30-B834-4DE0-AA6C-E24B22F9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9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types de données en SQL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fr-CA" sz="3100" dirty="0"/>
              <a:t>Numérique exact</a:t>
            </a:r>
          </a:p>
          <a:p>
            <a:pPr lvl="1">
              <a:lnSpc>
                <a:spcPct val="200000"/>
              </a:lnSpc>
            </a:pPr>
            <a:r>
              <a:rPr lang="fr-CA" sz="1900" b="1" dirty="0"/>
              <a:t>INTEGER (ou INT) : 2,3,5,..,299,.. </a:t>
            </a:r>
          </a:p>
          <a:p>
            <a:pPr lvl="1">
              <a:lnSpc>
                <a:spcPct val="200000"/>
              </a:lnSpc>
            </a:pPr>
            <a:r>
              <a:rPr lang="fr-CA" sz="1900" b="1" dirty="0"/>
              <a:t>NUMBER (Oracle)</a:t>
            </a:r>
          </a:p>
          <a:p>
            <a:pPr lvl="1">
              <a:lnSpc>
                <a:spcPct val="200000"/>
              </a:lnSpc>
            </a:pPr>
            <a:r>
              <a:rPr lang="fr-CA" sz="1900" b="1" dirty="0"/>
              <a:t>SMALLINT : 2, 3, 459,…</a:t>
            </a:r>
          </a:p>
        </p:txBody>
      </p:sp>
    </p:spTree>
    <p:extLst>
      <p:ext uri="{BB962C8B-B14F-4D97-AF65-F5344CB8AC3E}">
        <p14:creationId xmlns:p14="http://schemas.microsoft.com/office/powerpoint/2010/main" val="39758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types de données en SQL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80000"/>
              </a:lnSpc>
            </a:pPr>
            <a:r>
              <a:rPr lang="fr-CA" sz="3400" dirty="0"/>
              <a:t>Numérique approximatif</a:t>
            </a:r>
          </a:p>
          <a:p>
            <a:pPr lvl="1">
              <a:lnSpc>
                <a:spcPct val="150000"/>
              </a:lnSpc>
            </a:pPr>
            <a:r>
              <a:rPr lang="fr-CA" sz="1900" b="1" dirty="0"/>
              <a:t>REAL</a:t>
            </a:r>
          </a:p>
          <a:p>
            <a:pPr lvl="2">
              <a:lnSpc>
                <a:spcPct val="150000"/>
              </a:lnSpc>
            </a:pPr>
            <a:r>
              <a:rPr lang="fr-CA" dirty="0"/>
              <a:t>Exemples : 3.27E-4, 24E5</a:t>
            </a:r>
          </a:p>
          <a:p>
            <a:pPr lvl="1">
              <a:lnSpc>
                <a:spcPct val="150000"/>
              </a:lnSpc>
            </a:pPr>
            <a:r>
              <a:rPr lang="fr-CA" sz="1900" b="1" dirty="0"/>
              <a:t>FLOAT[(n)] :</a:t>
            </a:r>
            <a:r>
              <a:rPr lang="fr-CA" sz="2000" dirty="0"/>
              <a:t> (</a:t>
            </a:r>
            <a:r>
              <a:rPr lang="fr-CA" sz="2000" dirty="0">
                <a:solidFill>
                  <a:srgbClr val="000000"/>
                </a:solidFill>
                <a:latin typeface="Garamond" panose="02020404030301010803" pitchFamily="18" charset="0"/>
              </a:rPr>
              <a:t>précision minimale est de </a:t>
            </a:r>
            <a:r>
              <a:rPr lang="fr-CA" sz="2000" i="1" dirty="0">
                <a:solidFill>
                  <a:srgbClr val="000000"/>
                </a:solidFill>
                <a:latin typeface="Garamond" panose="02020404030301010803" pitchFamily="18" charset="0"/>
              </a:rPr>
              <a:t>n</a:t>
            </a:r>
            <a:r>
              <a:rPr lang="fr-CA" sz="2000" dirty="0">
                <a:solidFill>
                  <a:srgbClr val="000000"/>
                </a:solidFill>
                <a:latin typeface="Garamond" panose="02020404030301010803" pitchFamily="18" charset="0"/>
              </a:rPr>
              <a:t> chiffres)</a:t>
            </a:r>
            <a:endParaRPr lang="fr-CA" sz="1900" b="1" dirty="0"/>
          </a:p>
          <a:p>
            <a:pPr lvl="2">
              <a:lnSpc>
                <a:spcPct val="150000"/>
              </a:lnSpc>
            </a:pPr>
            <a:r>
              <a:rPr lang="fr-CA" dirty="0"/>
              <a:t>Exemples : 3.27E-4, 24E5</a:t>
            </a:r>
          </a:p>
          <a:p>
            <a:pPr lvl="1">
              <a:lnSpc>
                <a:spcPct val="200000"/>
              </a:lnSpc>
            </a:pPr>
            <a:r>
              <a:rPr lang="fr-CA" sz="1900" b="1" dirty="0"/>
              <a:t>NUMERIC[(p, c)] (ou DECIMAL[(p, c)] ou DEC[(p, c)])</a:t>
            </a:r>
          </a:p>
          <a:p>
            <a:pPr lvl="2">
              <a:lnSpc>
                <a:spcPct val="200000"/>
              </a:lnSpc>
            </a:pPr>
            <a:r>
              <a:rPr lang="fr-CA" dirty="0"/>
              <a:t>Nombre décimal avec p chiffres significatifs et c chiffres après le point</a:t>
            </a:r>
          </a:p>
          <a:p>
            <a:pPr lvl="2">
              <a:lnSpc>
                <a:spcPct val="200000"/>
              </a:lnSpc>
            </a:pPr>
            <a:r>
              <a:rPr lang="fr-CA" dirty="0"/>
              <a:t>Exemples : 2.5, 456.342, 6</a:t>
            </a:r>
          </a:p>
          <a:p>
            <a:pPr lvl="1">
              <a:lnSpc>
                <a:spcPct val="150000"/>
              </a:lnSpc>
            </a:pPr>
            <a:r>
              <a:rPr lang="fr-CA" sz="1900" b="1" dirty="0"/>
              <a:t>DOUBLE PRECISION</a:t>
            </a:r>
          </a:p>
          <a:p>
            <a:pPr lvl="2">
              <a:lnSpc>
                <a:spcPct val="150000"/>
              </a:lnSpc>
            </a:pPr>
            <a:r>
              <a:rPr lang="fr-CA" dirty="0"/>
              <a:t>Exemples : 3.27265378426E-4, 24E12</a:t>
            </a:r>
          </a:p>
        </p:txBody>
      </p:sp>
    </p:spTree>
    <p:extLst>
      <p:ext uri="{BB962C8B-B14F-4D97-AF65-F5344CB8AC3E}">
        <p14:creationId xmlns:p14="http://schemas.microsoft.com/office/powerpoint/2010/main" val="162093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types de données en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fr-CA" sz="3300" dirty="0"/>
              <a:t>Chaîne de caractères</a:t>
            </a:r>
          </a:p>
          <a:p>
            <a:pPr lvl="1">
              <a:lnSpc>
                <a:spcPct val="200000"/>
              </a:lnSpc>
            </a:pPr>
            <a:r>
              <a:rPr lang="fr-CA" sz="2200" b="1" dirty="0"/>
              <a:t>CHARACTER(n)</a:t>
            </a:r>
            <a:r>
              <a:rPr lang="fr-CA" sz="2200" dirty="0"/>
              <a:t> (ou </a:t>
            </a:r>
            <a:r>
              <a:rPr lang="fr-CA" sz="2200" b="1" dirty="0"/>
              <a:t>CHAR(n))</a:t>
            </a:r>
            <a:r>
              <a:rPr lang="fr-CA" sz="2200" dirty="0"/>
              <a:t> :Chaîne de caractère de taille fixe égale à </a:t>
            </a:r>
            <a:r>
              <a:rPr lang="fr-CA" sz="2200" i="1" dirty="0"/>
              <a:t>n (n &lt; 255) complétée à droite par des espaces</a:t>
            </a:r>
          </a:p>
          <a:p>
            <a:pPr lvl="2">
              <a:lnSpc>
                <a:spcPct val="200000"/>
              </a:lnSpc>
            </a:pPr>
            <a:r>
              <a:rPr lang="fr-CA" sz="1800" dirty="0"/>
              <a:t>Exemple: </a:t>
            </a:r>
            <a:r>
              <a:rPr lang="fr-CA" sz="1800" dirty="0" err="1"/>
              <a:t>codePostal</a:t>
            </a:r>
            <a:r>
              <a:rPr lang="fr-CA" sz="1800" dirty="0"/>
              <a:t> = ‘X2345   ’</a:t>
            </a:r>
          </a:p>
          <a:p>
            <a:pPr lvl="1">
              <a:lnSpc>
                <a:spcPct val="200000"/>
              </a:lnSpc>
            </a:pPr>
            <a:r>
              <a:rPr lang="fr-CA" sz="2200" b="1" dirty="0"/>
              <a:t>CHARACTER VARYING (n)</a:t>
            </a:r>
            <a:r>
              <a:rPr lang="fr-CA" sz="2200" dirty="0"/>
              <a:t> (ou </a:t>
            </a:r>
            <a:r>
              <a:rPr lang="fr-CA" sz="2200" b="1" dirty="0"/>
              <a:t>VARCHAR(n))</a:t>
            </a:r>
            <a:r>
              <a:rPr lang="fr-CA" sz="2200" dirty="0"/>
              <a:t> : Taille variable (max de </a:t>
            </a:r>
            <a:r>
              <a:rPr lang="fr-CA" sz="2200" i="1" dirty="0"/>
              <a:t>n</a:t>
            </a:r>
            <a:r>
              <a:rPr lang="fr-CA" sz="2200" dirty="0"/>
              <a:t> caractères) avec n &lt; 255</a:t>
            </a:r>
          </a:p>
          <a:p>
            <a:pPr lvl="2">
              <a:lnSpc>
                <a:spcPct val="200000"/>
              </a:lnSpc>
            </a:pPr>
            <a:r>
              <a:rPr lang="fr-CA" sz="1800" dirty="0"/>
              <a:t>Exemples :  Nom = 'Paul </a:t>
            </a:r>
            <a:r>
              <a:rPr lang="fr-CA" sz="1800" dirty="0" err="1"/>
              <a:t>LeGrand</a:t>
            </a:r>
            <a:r>
              <a:rPr lang="fr-CA" sz="1800" dirty="0"/>
              <a:t>’</a:t>
            </a:r>
          </a:p>
          <a:p>
            <a:pPr lvl="1">
              <a:lnSpc>
                <a:spcPct val="200000"/>
              </a:lnSpc>
            </a:pPr>
            <a:r>
              <a:rPr lang="fr-CA" sz="2200" b="1" dirty="0"/>
              <a:t>TEXT :</a:t>
            </a:r>
            <a:r>
              <a:rPr lang="fr-CA" sz="2200" dirty="0"/>
              <a:t> Pour </a:t>
            </a:r>
            <a:r>
              <a:rPr lang="fr-FR" sz="2000" dirty="0"/>
              <a:t>des textes de plus de 255 caractères</a:t>
            </a:r>
            <a:endParaRPr lang="fr-CA" sz="2200" dirty="0"/>
          </a:p>
        </p:txBody>
      </p:sp>
    </p:spTree>
    <p:extLst>
      <p:ext uri="{BB962C8B-B14F-4D97-AF65-F5344CB8AC3E}">
        <p14:creationId xmlns:p14="http://schemas.microsoft.com/office/powerpoint/2010/main" val="22776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types de données en SQL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3436" y="1588343"/>
            <a:ext cx="8749126" cy="5153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A" sz="3000" dirty="0"/>
              <a:t>Date et temps </a:t>
            </a:r>
          </a:p>
          <a:p>
            <a:pPr lvl="1">
              <a:lnSpc>
                <a:spcPct val="150000"/>
              </a:lnSpc>
            </a:pPr>
            <a:r>
              <a:rPr lang="fr-CA" sz="2200" b="1" dirty="0"/>
              <a:t>DATE</a:t>
            </a:r>
            <a:r>
              <a:rPr lang="fr-CA" sz="2200" dirty="0"/>
              <a:t> : année (quatre chiffres), mois (2 chiffres) et jour (2 chiffres)</a:t>
            </a:r>
          </a:p>
          <a:p>
            <a:pPr lvl="2">
              <a:lnSpc>
                <a:spcPct val="150000"/>
              </a:lnSpc>
            </a:pPr>
            <a:r>
              <a:rPr lang="fr-CA" dirty="0"/>
              <a:t>Exemple : DATE '1998-08-25 ’</a:t>
            </a:r>
          </a:p>
          <a:p>
            <a:pPr lvl="1">
              <a:lnSpc>
                <a:spcPct val="150000"/>
              </a:lnSpc>
            </a:pPr>
            <a:r>
              <a:rPr lang="fr-CA" sz="2200" b="1" dirty="0"/>
              <a:t>TIMESTAMP</a:t>
            </a:r>
            <a:r>
              <a:rPr lang="fr-CA" sz="2200" dirty="0"/>
              <a:t> : DATE + TIME</a:t>
            </a:r>
          </a:p>
          <a:p>
            <a:pPr lvl="2">
              <a:lnSpc>
                <a:spcPct val="150000"/>
              </a:lnSpc>
            </a:pPr>
            <a:r>
              <a:rPr lang="fr-CA" dirty="0"/>
              <a:t>Exemple : '1998-08-25 14:04:32.25 ’</a:t>
            </a:r>
          </a:p>
        </p:txBody>
      </p:sp>
    </p:spTree>
    <p:extLst>
      <p:ext uri="{BB962C8B-B14F-4D97-AF65-F5344CB8AC3E}">
        <p14:creationId xmlns:p14="http://schemas.microsoft.com/office/powerpoint/2010/main" val="23332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Création de tables en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24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F324E-7A10-DF2E-7DD2-662D5A87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07" y="2060848"/>
            <a:ext cx="7725853" cy="37533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11AB9F-26E8-B898-97DC-C86071BCAA1A}"/>
              </a:ext>
            </a:extLst>
          </p:cNvPr>
          <p:cNvSpPr txBox="1"/>
          <p:nvPr/>
        </p:nvSpPr>
        <p:spPr>
          <a:xfrm>
            <a:off x="1646217" y="3524892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63" lvl="3">
              <a:lnSpc>
                <a:spcPct val="100000"/>
              </a:lnSpc>
            </a:pPr>
            <a:r>
              <a:rPr lang="en-US" sz="1400" dirty="0"/>
              <a:t>Ville </a:t>
            </a:r>
            <a:r>
              <a:rPr lang="el-GR" sz="1400" dirty="0"/>
              <a:t>ϵ</a:t>
            </a:r>
            <a:r>
              <a:rPr lang="en-US" sz="1400" dirty="0"/>
              <a:t> (</a:t>
            </a:r>
            <a:r>
              <a:rPr lang="fr-FR" sz="1400" dirty="0"/>
              <a:t>Nice, Paris, Rome</a:t>
            </a:r>
            <a:r>
              <a:rPr lang="en-US" sz="1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66811-711A-2392-43BF-C2D82855B8C4}"/>
              </a:ext>
            </a:extLst>
          </p:cNvPr>
          <p:cNvSpPr txBox="1"/>
          <p:nvPr/>
        </p:nvSpPr>
        <p:spPr>
          <a:xfrm>
            <a:off x="6632835" y="3501008"/>
            <a:ext cx="88946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lnSpc>
                <a:spcPct val="100000"/>
              </a:lnSpc>
            </a:pPr>
            <a:r>
              <a:rPr lang="en-US" sz="1400" dirty="0"/>
              <a:t>Les </a:t>
            </a:r>
            <a:r>
              <a:rPr lang="en-US" sz="1400" dirty="0" err="1"/>
              <a:t>noms</a:t>
            </a:r>
            <a:r>
              <a:rPr lang="en-US" sz="1400" dirty="0"/>
              <a:t> </a:t>
            </a:r>
            <a:r>
              <a:rPr lang="en-US" sz="1400" dirty="0">
                <a:cs typeface="Times New Roman" panose="02020603050405020304" pitchFamily="18" charset="0"/>
              </a:rPr>
              <a:t>≠ </a:t>
            </a:r>
            <a:r>
              <a:rPr lang="en-US" sz="1400" dirty="0"/>
              <a:t>vide et </a:t>
            </a:r>
            <a:r>
              <a:rPr lang="en-US" sz="1400" dirty="0" err="1"/>
              <a:t>doivent</a:t>
            </a:r>
            <a:r>
              <a:rPr lang="en-US" sz="1400" dirty="0"/>
              <a:t> </a:t>
            </a:r>
            <a:r>
              <a:rPr lang="en-US" sz="1400" dirty="0" err="1"/>
              <a:t>être</a:t>
            </a:r>
            <a:r>
              <a:rPr lang="en-US" sz="1400" dirty="0"/>
              <a:t> </a:t>
            </a:r>
            <a:r>
              <a:rPr lang="en-US" sz="1400" dirty="0" err="1"/>
              <a:t>différents</a:t>
            </a:r>
            <a:r>
              <a:rPr lang="en-US" sz="1400" dirty="0"/>
              <a:t>.</a:t>
            </a:r>
          </a:p>
          <a:p>
            <a:pPr lvl="3">
              <a:lnSpc>
                <a:spcPct val="100000"/>
              </a:lnSpc>
            </a:pPr>
            <a:r>
              <a:rPr lang="en-US" sz="1400" dirty="0"/>
              <a:t>0 &lt;= </a:t>
            </a:r>
            <a:r>
              <a:rPr lang="en-US" sz="1400" dirty="0" err="1"/>
              <a:t>qstock</a:t>
            </a:r>
            <a:r>
              <a:rPr lang="en-US" sz="1400" dirty="0"/>
              <a:t> &lt;= 100</a:t>
            </a:r>
          </a:p>
          <a:p>
            <a:pPr lvl="3">
              <a:lnSpc>
                <a:spcPct val="100000"/>
              </a:lnSpc>
            </a:pPr>
            <a:r>
              <a:rPr lang="en-US" sz="1400" dirty="0"/>
              <a:t>marque </a:t>
            </a:r>
            <a:r>
              <a:rPr lang="en-US" sz="1400" dirty="0">
                <a:cs typeface="Times New Roman" panose="02020603050405020304" pitchFamily="18" charset="0"/>
              </a:rPr>
              <a:t>≠ </a:t>
            </a:r>
            <a:r>
              <a:rPr lang="en-US" sz="1400" dirty="0"/>
              <a:t>IBM, </a:t>
            </a:r>
            <a:r>
              <a:rPr lang="en-US" sz="1400" dirty="0" err="1"/>
              <a:t>si</a:t>
            </a:r>
            <a:r>
              <a:rPr lang="en-US" sz="1400" dirty="0"/>
              <a:t> non </a:t>
            </a:r>
            <a:r>
              <a:rPr lang="en-US" sz="1400" dirty="0" err="1"/>
              <a:t>qstock</a:t>
            </a:r>
            <a:r>
              <a:rPr lang="en-US" sz="1400" dirty="0"/>
              <a:t> &gt;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3CD78-05EF-88B4-3611-71F6DD289FC7}"/>
              </a:ext>
            </a:extLst>
          </p:cNvPr>
          <p:cNvSpPr txBox="1"/>
          <p:nvPr/>
        </p:nvSpPr>
        <p:spPr>
          <a:xfrm>
            <a:off x="4053646" y="580915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lnSpc>
                <a:spcPct val="100000"/>
              </a:lnSpc>
            </a:pPr>
            <a:r>
              <a:rPr lang="en-US" sz="1400" dirty="0"/>
              <a:t>1 &lt;= </a:t>
            </a:r>
            <a:r>
              <a:rPr lang="en-US" sz="1400" dirty="0" err="1"/>
              <a:t>Qte</a:t>
            </a:r>
            <a:r>
              <a:rPr lang="en-US" sz="1400" dirty="0"/>
              <a:t> &lt;= 10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0945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: Création de tables en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10261616" cy="5121276"/>
          </a:xfrm>
        </p:spPr>
        <p:txBody>
          <a:bodyPr>
            <a:normAutofit/>
          </a:bodyPr>
          <a:lstStyle/>
          <a:p>
            <a:pPr marL="0" lvl="1" indent="0">
              <a:spcBef>
                <a:spcPts val="1400"/>
              </a:spcBef>
              <a:buNone/>
            </a:pPr>
            <a:r>
              <a:rPr lang="fr-FR" sz="2000" dirty="0"/>
              <a:t>Client (</a:t>
            </a:r>
            <a:r>
              <a:rPr lang="fr-FR" sz="2100" u="sng" dirty="0" err="1"/>
              <a:t>IdCli</a:t>
            </a:r>
            <a:r>
              <a:rPr lang="fr-FR" sz="2000" dirty="0"/>
              <a:t>, nom, ville)</a:t>
            </a:r>
          </a:p>
          <a:p>
            <a:pPr marL="0" lvl="3" indent="0">
              <a:spcBef>
                <a:spcPts val="1400"/>
              </a:spcBef>
              <a:spcAft>
                <a:spcPts val="1800"/>
              </a:spcAft>
              <a:buNone/>
            </a:pPr>
            <a:r>
              <a:rPr lang="en-US" sz="2100" dirty="0"/>
              <a:t>Ville </a:t>
            </a:r>
            <a:r>
              <a:rPr lang="el-GR" sz="2100" dirty="0"/>
              <a:t>ϵ</a:t>
            </a:r>
            <a:r>
              <a:rPr lang="en-US" sz="2100" dirty="0"/>
              <a:t> (</a:t>
            </a:r>
            <a:r>
              <a:rPr lang="fr-FR" sz="2100" dirty="0"/>
              <a:t>Nice, Paris, Rome</a:t>
            </a:r>
            <a:r>
              <a:rPr lang="en-US" sz="2100" dirty="0"/>
              <a:t>)</a:t>
            </a:r>
            <a:endParaRPr lang="fr-FR" sz="2100" dirty="0"/>
          </a:p>
          <a:p>
            <a:pPr marL="0" indent="0">
              <a:buNone/>
            </a:pPr>
            <a:r>
              <a:rPr lang="fr-FR" sz="2000" b="1" dirty="0"/>
              <a:t>CREATE TABLE </a:t>
            </a:r>
            <a:r>
              <a:rPr lang="fr-FR" sz="2000" dirty="0"/>
              <a:t>client</a:t>
            </a:r>
          </a:p>
          <a:p>
            <a:pPr marL="0" indent="0">
              <a:buNone/>
            </a:pPr>
            <a:r>
              <a:rPr lang="fr-FR" sz="2000" dirty="0"/>
              <a:t>(</a:t>
            </a:r>
          </a:p>
          <a:p>
            <a:pPr marL="0" indent="0">
              <a:buNone/>
            </a:pPr>
            <a:r>
              <a:rPr lang="fr-FR" sz="2000" dirty="0"/>
              <a:t>   </a:t>
            </a:r>
            <a:r>
              <a:rPr lang="fr-FR" sz="2000" dirty="0" err="1"/>
              <a:t>IdCli</a:t>
            </a:r>
            <a:r>
              <a:rPr lang="fr-FR" sz="2000" dirty="0"/>
              <a:t> VARCHAR(4) </a:t>
            </a:r>
            <a:r>
              <a:rPr lang="fr-FR" sz="2000" b="1" dirty="0">
                <a:solidFill>
                  <a:srgbClr val="C00000"/>
                </a:solidFill>
              </a:rPr>
              <a:t>CONSTRAINT </a:t>
            </a:r>
            <a:r>
              <a:rPr lang="fr-FR" sz="2000" dirty="0" err="1"/>
              <a:t>pk_cli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C00000"/>
                </a:solidFill>
              </a:rPr>
              <a:t>PRIMARY KEY </a:t>
            </a:r>
            <a:r>
              <a:rPr lang="fr-FR" sz="2000" dirty="0"/>
              <a:t>,</a:t>
            </a:r>
          </a:p>
          <a:p>
            <a:pPr marL="0" indent="0">
              <a:buNone/>
            </a:pPr>
            <a:r>
              <a:rPr lang="fr-FR" sz="2000" dirty="0"/>
              <a:t>   nom VARCHAR(20) ,</a:t>
            </a:r>
          </a:p>
          <a:p>
            <a:pPr marL="0" indent="0">
              <a:buNone/>
            </a:pPr>
            <a:r>
              <a:rPr lang="fr-FR" sz="2000" dirty="0"/>
              <a:t>   ville VARCHAR(30) </a:t>
            </a:r>
            <a:r>
              <a:rPr lang="fr-FR" sz="2000" b="1" dirty="0">
                <a:solidFill>
                  <a:srgbClr val="C00000"/>
                </a:solidFill>
              </a:rPr>
              <a:t>CONSTRAINT</a:t>
            </a:r>
            <a:r>
              <a:rPr lang="fr-FR" sz="2000" dirty="0"/>
              <a:t> </a:t>
            </a:r>
            <a:r>
              <a:rPr lang="fr-FR" sz="2000" dirty="0" err="1"/>
              <a:t>ck_cli_ville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C00000"/>
                </a:solidFill>
              </a:rPr>
              <a:t>CHECK</a:t>
            </a:r>
            <a:r>
              <a:rPr lang="fr-FR" sz="2000" dirty="0"/>
              <a:t> (ville </a:t>
            </a:r>
            <a:r>
              <a:rPr lang="fr-FR" sz="2000" b="1" dirty="0">
                <a:solidFill>
                  <a:srgbClr val="C00000"/>
                </a:solidFill>
              </a:rPr>
              <a:t>IN</a:t>
            </a:r>
            <a:r>
              <a:rPr lang="fr-FR" sz="2000" dirty="0"/>
              <a:t> ('Nice', 'Paris', 'Rome'))</a:t>
            </a:r>
          </a:p>
          <a:p>
            <a:pPr marL="0" indent="0">
              <a:buNone/>
            </a:pPr>
            <a:r>
              <a:rPr lang="fr-FR" sz="2000" dirty="0"/>
              <a:t>);</a:t>
            </a:r>
          </a:p>
          <a:p>
            <a:r>
              <a:rPr lang="fr-FR" sz="2000" dirty="0">
                <a:solidFill>
                  <a:srgbClr val="000081"/>
                </a:solidFill>
                <a:latin typeface="Arial" panose="020B0604020202020204" pitchFamily="34" charset="0"/>
              </a:rPr>
              <a:t>Toute opération de mise à jour violant une des contraintes spécifiées sera rejetée</a:t>
            </a:r>
          </a:p>
          <a:p>
            <a:r>
              <a:rPr lang="fr-FR" sz="2000" dirty="0">
                <a:solidFill>
                  <a:srgbClr val="FF0000"/>
                </a:solidFill>
                <a:latin typeface="Arial" panose="020B0604020202020204" pitchFamily="34" charset="0"/>
              </a:rPr>
              <a:t>Le système garantit l'intégrité des données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72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: Création de tables en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92" y="1600200"/>
            <a:ext cx="10585176" cy="512127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fr-FR" sz="1900" dirty="0"/>
              <a:t>Produit (</a:t>
            </a:r>
            <a:r>
              <a:rPr lang="fr-FR" sz="1900" u="sng" dirty="0" err="1"/>
              <a:t>IdPro</a:t>
            </a:r>
            <a:r>
              <a:rPr lang="fr-FR" sz="1900" dirty="0"/>
              <a:t>, nom, marque, </a:t>
            </a:r>
            <a:r>
              <a:rPr lang="fr-FR" sz="1900" dirty="0" err="1"/>
              <a:t>qstock</a:t>
            </a:r>
            <a:r>
              <a:rPr lang="fr-FR" sz="1900" dirty="0"/>
              <a:t>)</a:t>
            </a:r>
          </a:p>
          <a:p>
            <a:pPr marL="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Nom </a:t>
            </a:r>
            <a:r>
              <a:rPr lang="en-US" sz="2000" dirty="0">
                <a:cs typeface="Times New Roman" panose="02020603050405020304" pitchFamily="18" charset="0"/>
              </a:rPr>
              <a:t>≠ </a:t>
            </a:r>
            <a:r>
              <a:rPr lang="en-US" sz="2000" dirty="0"/>
              <a:t>vide et </a:t>
            </a:r>
            <a:r>
              <a:rPr lang="en-US" sz="2000" dirty="0" err="1"/>
              <a:t>doivent</a:t>
            </a:r>
            <a:r>
              <a:rPr lang="en-US" sz="2000" dirty="0"/>
              <a:t> </a:t>
            </a:r>
            <a:r>
              <a:rPr lang="en-US" sz="2000" dirty="0" err="1"/>
              <a:t>être</a:t>
            </a:r>
            <a:r>
              <a:rPr lang="en-US" sz="2000" dirty="0"/>
              <a:t> </a:t>
            </a:r>
            <a:r>
              <a:rPr lang="en-US" sz="2000" dirty="0" err="1"/>
              <a:t>différents</a:t>
            </a:r>
            <a:r>
              <a:rPr lang="en-US" sz="2000" dirty="0"/>
              <a:t>.</a:t>
            </a:r>
          </a:p>
          <a:p>
            <a:pPr marL="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0 &lt;= </a:t>
            </a:r>
            <a:r>
              <a:rPr lang="en-US" sz="2000" dirty="0" err="1"/>
              <a:t>qstock</a:t>
            </a:r>
            <a:r>
              <a:rPr lang="en-US" sz="2000" dirty="0"/>
              <a:t> &lt;= 100</a:t>
            </a:r>
          </a:p>
          <a:p>
            <a:pPr marL="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marque </a:t>
            </a:r>
            <a:r>
              <a:rPr lang="en-US" sz="2000" dirty="0">
                <a:cs typeface="Times New Roman" panose="02020603050405020304" pitchFamily="18" charset="0"/>
              </a:rPr>
              <a:t>≠ </a:t>
            </a:r>
            <a:r>
              <a:rPr lang="en-US" sz="2000" dirty="0"/>
              <a:t>IBM, </a:t>
            </a:r>
            <a:r>
              <a:rPr lang="en-US" sz="2000" dirty="0" err="1"/>
              <a:t>si</a:t>
            </a:r>
            <a:r>
              <a:rPr lang="en-US" sz="2000" dirty="0"/>
              <a:t> non </a:t>
            </a:r>
            <a:r>
              <a:rPr lang="en-US" sz="2000" dirty="0" err="1"/>
              <a:t>qstock</a:t>
            </a:r>
            <a:r>
              <a:rPr lang="en-US" sz="2000" dirty="0"/>
              <a:t> &gt; 10</a:t>
            </a:r>
            <a:endParaRPr lang="fr-FR" sz="1900" dirty="0"/>
          </a:p>
          <a:p>
            <a:pPr marL="0" indent="0">
              <a:lnSpc>
                <a:spcPct val="110000"/>
              </a:lnSpc>
              <a:buNone/>
            </a:pPr>
            <a:r>
              <a:rPr lang="fr-FR" sz="1800" b="1" dirty="0"/>
              <a:t>CREATE TABLE </a:t>
            </a:r>
            <a:r>
              <a:rPr lang="fr-FR" sz="1800" dirty="0"/>
              <a:t>produit (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 dirty="0"/>
              <a:t>   </a:t>
            </a:r>
            <a:r>
              <a:rPr lang="fr-FR" sz="1800" dirty="0" err="1"/>
              <a:t>IdPro</a:t>
            </a:r>
            <a:r>
              <a:rPr lang="fr-FR" sz="1800" dirty="0"/>
              <a:t> VARCHAR(6) </a:t>
            </a:r>
            <a:r>
              <a:rPr lang="fr-FR" sz="1800" b="1" dirty="0">
                <a:solidFill>
                  <a:srgbClr val="C00000"/>
                </a:solidFill>
              </a:rPr>
              <a:t>CONSTRAINT </a:t>
            </a:r>
            <a:r>
              <a:rPr lang="fr-FR" sz="1800" dirty="0" err="1"/>
              <a:t>pk_pro</a:t>
            </a:r>
            <a:r>
              <a:rPr lang="fr-FR" sz="1800" dirty="0"/>
              <a:t> </a:t>
            </a:r>
            <a:r>
              <a:rPr lang="fr-FR" sz="1800" b="1" dirty="0">
                <a:solidFill>
                  <a:srgbClr val="C00000"/>
                </a:solidFill>
              </a:rPr>
              <a:t>PRIMARY KEY </a:t>
            </a:r>
            <a:r>
              <a:rPr lang="fr-FR" sz="1800" dirty="0"/>
              <a:t>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 dirty="0"/>
              <a:t>   nom VARCHAR(30) </a:t>
            </a:r>
            <a:r>
              <a:rPr lang="fr-FR" sz="1800" b="1" dirty="0">
                <a:solidFill>
                  <a:srgbClr val="C00000"/>
                </a:solidFill>
              </a:rPr>
              <a:t>CONSTRAINT</a:t>
            </a:r>
            <a:r>
              <a:rPr lang="fr-FR" sz="1800" dirty="0"/>
              <a:t> </a:t>
            </a:r>
            <a:r>
              <a:rPr lang="fr-FR" sz="1800" dirty="0" err="1"/>
              <a:t>nn_pro_nom</a:t>
            </a:r>
            <a:r>
              <a:rPr lang="fr-FR" sz="1800" dirty="0"/>
              <a:t> </a:t>
            </a:r>
            <a:r>
              <a:rPr lang="fr-FR" sz="1800" b="1" dirty="0">
                <a:solidFill>
                  <a:srgbClr val="C00000"/>
                </a:solidFill>
              </a:rPr>
              <a:t>NOT NULL CONSTRAINT </a:t>
            </a:r>
            <a:r>
              <a:rPr lang="fr-FR" sz="1800" dirty="0" err="1"/>
              <a:t>uni_pro_nom</a:t>
            </a:r>
            <a:r>
              <a:rPr lang="fr-FR" sz="1800" dirty="0"/>
              <a:t> </a:t>
            </a:r>
            <a:r>
              <a:rPr lang="fr-FR" sz="1800" b="1" dirty="0">
                <a:solidFill>
                  <a:srgbClr val="C00000"/>
                </a:solidFill>
              </a:rPr>
              <a:t>UNIQUE</a:t>
            </a:r>
            <a:r>
              <a:rPr lang="fr-FR" sz="1800" dirty="0"/>
              <a:t>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 dirty="0"/>
              <a:t>   marque VARCHAR(30) 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 dirty="0"/>
              <a:t>   prix DEC(6,2) 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 dirty="0"/>
              <a:t>   </a:t>
            </a:r>
            <a:r>
              <a:rPr lang="fr-FR" sz="1800" dirty="0" err="1"/>
              <a:t>qstock</a:t>
            </a:r>
            <a:r>
              <a:rPr lang="fr-FR" sz="1800" dirty="0"/>
              <a:t> SMALLINT </a:t>
            </a:r>
            <a:r>
              <a:rPr lang="fr-FR" sz="1800" b="1" dirty="0">
                <a:solidFill>
                  <a:srgbClr val="C00000"/>
                </a:solidFill>
              </a:rPr>
              <a:t>CONSTRAINT </a:t>
            </a:r>
            <a:r>
              <a:rPr lang="fr-FR" sz="1800" dirty="0" err="1"/>
              <a:t>ck_pro_qs</a:t>
            </a:r>
            <a:r>
              <a:rPr lang="fr-FR" sz="1800" dirty="0"/>
              <a:t> </a:t>
            </a:r>
            <a:r>
              <a:rPr lang="fr-FR" sz="1800" b="1" dirty="0">
                <a:solidFill>
                  <a:srgbClr val="C00000"/>
                </a:solidFill>
              </a:rPr>
              <a:t>C</a:t>
            </a:r>
            <a:r>
              <a:rPr lang="en-US" sz="1800" b="1" dirty="0">
                <a:solidFill>
                  <a:srgbClr val="C00000"/>
                </a:solidFill>
              </a:rPr>
              <a:t>HECK </a:t>
            </a:r>
            <a:r>
              <a:rPr lang="en-US" sz="1800" dirty="0"/>
              <a:t>(</a:t>
            </a:r>
            <a:r>
              <a:rPr lang="en-US" sz="1800" dirty="0" err="1"/>
              <a:t>qstock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BETWEEN</a:t>
            </a:r>
            <a:r>
              <a:rPr lang="en-US" sz="1800" dirty="0"/>
              <a:t> 0 </a:t>
            </a:r>
            <a:r>
              <a:rPr lang="en-US" sz="1800" b="1" dirty="0">
                <a:solidFill>
                  <a:srgbClr val="C00000"/>
                </a:solidFill>
              </a:rPr>
              <a:t>AND </a:t>
            </a:r>
            <a:r>
              <a:rPr lang="en-US" sz="1800" dirty="0"/>
              <a:t>100) 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 b="1" dirty="0">
                <a:solidFill>
                  <a:srgbClr val="C00000"/>
                </a:solidFill>
              </a:rPr>
              <a:t>   -- contrainte de table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   CONSTRAINT </a:t>
            </a:r>
            <a:r>
              <a:rPr lang="en-US" sz="1800" dirty="0" err="1"/>
              <a:t>ck_pro_mar_qs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CHECK</a:t>
            </a:r>
            <a:r>
              <a:rPr lang="en-US" sz="1800" dirty="0"/>
              <a:t> (marque &lt;&gt; 'IBM' </a:t>
            </a:r>
            <a:r>
              <a:rPr lang="en-US" sz="1800" b="1" dirty="0">
                <a:solidFill>
                  <a:srgbClr val="C00000"/>
                </a:solidFill>
              </a:rPr>
              <a:t>OR</a:t>
            </a:r>
            <a:r>
              <a:rPr lang="en-US" sz="1800" dirty="0"/>
              <a:t> </a:t>
            </a:r>
            <a:r>
              <a:rPr lang="en-US" sz="1800" dirty="0" err="1"/>
              <a:t>qstock</a:t>
            </a:r>
            <a:r>
              <a:rPr lang="en-US" sz="1800" dirty="0"/>
              <a:t> &gt; 10)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: Création de tables en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10117600" cy="5121276"/>
          </a:xfrm>
        </p:spPr>
        <p:txBody>
          <a:bodyPr>
            <a:noAutofit/>
          </a:bodyPr>
          <a:lstStyle/>
          <a:p>
            <a:pPr marL="0" lvl="1" indent="0">
              <a:spcBef>
                <a:spcPts val="1400"/>
              </a:spcBef>
              <a:spcAft>
                <a:spcPts val="600"/>
              </a:spcAft>
              <a:buNone/>
            </a:pPr>
            <a:r>
              <a:rPr lang="fr-FR" sz="2000" dirty="0"/>
              <a:t>Vente (</a:t>
            </a:r>
            <a:r>
              <a:rPr lang="fr-FR" sz="2000" u="sng" dirty="0" err="1">
                <a:solidFill>
                  <a:srgbClr val="FF0000"/>
                </a:solidFill>
              </a:rPr>
              <a:t>IdCli</a:t>
            </a:r>
            <a:r>
              <a:rPr lang="fr-FR" sz="2000" u="sng" dirty="0">
                <a:solidFill>
                  <a:srgbClr val="FF0000"/>
                </a:solidFill>
              </a:rPr>
              <a:t>#</a:t>
            </a:r>
            <a:r>
              <a:rPr lang="fr-FR" sz="2000" u="sng" dirty="0"/>
              <a:t>, </a:t>
            </a:r>
            <a:r>
              <a:rPr lang="fr-FR" sz="2000" u="sng" dirty="0" err="1">
                <a:solidFill>
                  <a:srgbClr val="00B050"/>
                </a:solidFill>
              </a:rPr>
              <a:t>IdPro</a:t>
            </a:r>
            <a:r>
              <a:rPr lang="fr-FR" sz="2000" u="sng" dirty="0">
                <a:solidFill>
                  <a:srgbClr val="00B050"/>
                </a:solidFill>
              </a:rPr>
              <a:t>#</a:t>
            </a:r>
            <a:r>
              <a:rPr lang="fr-FR" sz="2000" u="sng" dirty="0"/>
              <a:t>, </a:t>
            </a:r>
            <a:r>
              <a:rPr lang="fr-FR" sz="2000" u="sng" dirty="0" err="1"/>
              <a:t>dateVente</a:t>
            </a:r>
            <a:r>
              <a:rPr lang="fr-FR" sz="2000" dirty="0"/>
              <a:t>, </a:t>
            </a:r>
            <a:r>
              <a:rPr lang="fr-FR" sz="2000" dirty="0" err="1"/>
              <a:t>qte</a:t>
            </a:r>
            <a:r>
              <a:rPr lang="fr-FR" sz="2000" dirty="0"/>
              <a:t>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1 &lt;= </a:t>
            </a:r>
            <a:r>
              <a:rPr lang="en-US" sz="2000" dirty="0" err="1"/>
              <a:t>qte</a:t>
            </a:r>
            <a:r>
              <a:rPr lang="en-US" sz="2000" dirty="0"/>
              <a:t> &lt;= 10</a:t>
            </a:r>
            <a:endParaRPr lang="fr-FR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 dirty="0"/>
              <a:t>CREATE TABLE vente (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 dirty="0"/>
              <a:t>    </a:t>
            </a:r>
            <a:r>
              <a:rPr lang="fr-FR" sz="1800" dirty="0" err="1"/>
              <a:t>IdCli</a:t>
            </a:r>
            <a:r>
              <a:rPr lang="fr-FR" sz="1800" dirty="0"/>
              <a:t> VARCHAR(4) </a:t>
            </a:r>
            <a:r>
              <a:rPr lang="fr-FR" sz="1800" b="1" dirty="0">
                <a:solidFill>
                  <a:srgbClr val="C00000"/>
                </a:solidFill>
              </a:rPr>
              <a:t>CONSTRAINT</a:t>
            </a:r>
            <a:r>
              <a:rPr lang="fr-FR" sz="1800" dirty="0"/>
              <a:t> </a:t>
            </a:r>
            <a:r>
              <a:rPr lang="fr-FR" sz="1800" dirty="0" err="1"/>
              <a:t>fk_ven_IdCli</a:t>
            </a:r>
            <a:r>
              <a:rPr lang="fr-FR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REFERENCES </a:t>
            </a:r>
            <a:r>
              <a:rPr lang="en-US" sz="1800" dirty="0"/>
              <a:t>Client </a:t>
            </a:r>
            <a:r>
              <a:rPr lang="it-IT" sz="1800" b="1" dirty="0">
                <a:solidFill>
                  <a:srgbClr val="C00000"/>
                </a:solidFill>
              </a:rPr>
              <a:t>ON DELETE CASCADE,</a:t>
            </a:r>
            <a:endParaRPr lang="fr-FR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 dirty="0"/>
              <a:t>    </a:t>
            </a:r>
            <a:r>
              <a:rPr lang="fr-FR" sz="1800" dirty="0" err="1"/>
              <a:t>IdPro</a:t>
            </a:r>
            <a:r>
              <a:rPr lang="fr-FR" sz="1800" dirty="0"/>
              <a:t> VARCHAR(6),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 dirty="0"/>
              <a:t>    </a:t>
            </a:r>
            <a:r>
              <a:rPr lang="fr-FR" sz="1800" dirty="0" err="1"/>
              <a:t>dateVente</a:t>
            </a:r>
            <a:r>
              <a:rPr lang="fr-FR" sz="1800" dirty="0"/>
              <a:t> DATE,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 dirty="0"/>
              <a:t>    </a:t>
            </a:r>
            <a:r>
              <a:rPr lang="fr-FR" sz="1800" dirty="0" err="1"/>
              <a:t>qte</a:t>
            </a:r>
            <a:r>
              <a:rPr lang="fr-FR" sz="1800" dirty="0"/>
              <a:t> SMALLINT </a:t>
            </a:r>
            <a:r>
              <a:rPr lang="fr-FR" sz="1800" b="1" dirty="0">
                <a:solidFill>
                  <a:srgbClr val="C00000"/>
                </a:solidFill>
              </a:rPr>
              <a:t>CONSTRAINT</a:t>
            </a:r>
            <a:r>
              <a:rPr lang="fr-FR" sz="1800" dirty="0"/>
              <a:t> </a:t>
            </a:r>
            <a:r>
              <a:rPr lang="fr-FR" sz="1800" dirty="0" err="1"/>
              <a:t>ck_ven_qte</a:t>
            </a:r>
            <a:r>
              <a:rPr lang="fr-FR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CHECK </a:t>
            </a:r>
            <a:r>
              <a:rPr lang="en-US" sz="1800" dirty="0"/>
              <a:t>(</a:t>
            </a:r>
            <a:r>
              <a:rPr lang="en-US" sz="1800" dirty="0" err="1"/>
              <a:t>qte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BETWEEN</a:t>
            </a:r>
            <a:r>
              <a:rPr lang="en-US" sz="1800" dirty="0"/>
              <a:t> 1 AND 10) ,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1800" b="1" dirty="0">
                <a:solidFill>
                  <a:srgbClr val="C00000"/>
                </a:solidFill>
              </a:rPr>
              <a:t>    -- contrainte de table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    CONSTRAINT</a:t>
            </a:r>
            <a:r>
              <a:rPr lang="en-US" sz="1800" dirty="0"/>
              <a:t> </a:t>
            </a:r>
            <a:r>
              <a:rPr lang="en-US" sz="1800" dirty="0" err="1"/>
              <a:t>pk_ven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PRIMARY KEY </a:t>
            </a:r>
            <a:r>
              <a:rPr lang="en-US" sz="1800" dirty="0"/>
              <a:t>(</a:t>
            </a:r>
            <a:r>
              <a:rPr lang="en-US" sz="1800" dirty="0" err="1"/>
              <a:t>IdCli</a:t>
            </a:r>
            <a:r>
              <a:rPr lang="en-US" sz="1800" dirty="0"/>
              <a:t>, </a:t>
            </a:r>
            <a:r>
              <a:rPr lang="en-US" sz="1800" dirty="0" err="1"/>
              <a:t>IdPro</a:t>
            </a:r>
            <a:r>
              <a:rPr lang="en-US" sz="1800" dirty="0"/>
              <a:t>, date) </a:t>
            </a:r>
            <a:r>
              <a:rPr lang="fr-FR" sz="1800" dirty="0"/>
              <a:t>,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    CONSTRAINT </a:t>
            </a:r>
            <a:r>
              <a:rPr lang="en-US" sz="1800" dirty="0" err="1"/>
              <a:t>fk_ven_IdPro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FOREIGN KEY </a:t>
            </a:r>
            <a:r>
              <a:rPr lang="en-US" sz="1800" dirty="0"/>
              <a:t>(</a:t>
            </a:r>
            <a:r>
              <a:rPr lang="en-US" sz="1800" dirty="0" err="1"/>
              <a:t>IdPro</a:t>
            </a:r>
            <a:r>
              <a:rPr lang="en-US" sz="1800" dirty="0"/>
              <a:t>) </a:t>
            </a:r>
            <a:r>
              <a:rPr lang="en-US" sz="1800" b="1" dirty="0">
                <a:solidFill>
                  <a:srgbClr val="C00000"/>
                </a:solidFill>
              </a:rPr>
              <a:t>REFERENCES </a:t>
            </a:r>
            <a:r>
              <a:rPr lang="en-US" sz="1800" dirty="0" err="1"/>
              <a:t>produit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it-IT" sz="2000" dirty="0"/>
              <a:t>		</a:t>
            </a: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1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Modification du schéma d ’une table en SQL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884" y="1600200"/>
            <a:ext cx="10513168" cy="5257800"/>
          </a:xfrm>
        </p:spPr>
        <p:txBody>
          <a:bodyPr>
            <a:normAutofit/>
          </a:bodyPr>
          <a:lstStyle/>
          <a:p>
            <a:r>
              <a:rPr kumimoji="1" lang="fr-CH" sz="2400" b="1" dirty="0">
                <a:latin typeface="Arial" panose="020B0604020202020204" pitchFamily="34" charset="0"/>
              </a:rPr>
              <a:t>Commande : </a:t>
            </a:r>
          </a:p>
          <a:p>
            <a:pPr>
              <a:lnSpc>
                <a:spcPct val="150000"/>
              </a:lnSpc>
            </a:pPr>
            <a:r>
              <a:rPr kumimoji="1" lang="fr-CH" sz="2000" dirty="0">
                <a:latin typeface="Arial" panose="020B0604020202020204" pitchFamily="34" charset="0"/>
                <a:cs typeface="Arial" panose="020B0604020202020204" pitchFamily="34" charset="0"/>
              </a:rPr>
              <a:t>ALTER TABLE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nom_de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table&gt; </a:t>
            </a:r>
            <a:r>
              <a:rPr lang="fr-CA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         ADD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MODIFY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DROP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ENABLE/DISABLE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47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Modification du schéma d ’une table en SQL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884" y="1600200"/>
            <a:ext cx="10513168" cy="5257800"/>
          </a:xfrm>
        </p:spPr>
        <p:txBody>
          <a:bodyPr>
            <a:normAutofit/>
          </a:bodyPr>
          <a:lstStyle/>
          <a:p>
            <a:r>
              <a:rPr kumimoji="1" lang="fr-CH" sz="2400" b="1" dirty="0">
                <a:latin typeface="Arial" panose="020B0604020202020204" pitchFamily="34" charset="0"/>
              </a:rPr>
              <a:t>Commande : </a:t>
            </a:r>
            <a:r>
              <a:rPr kumimoji="1" lang="fr-CH" sz="2000" dirty="0">
                <a:latin typeface="Arial" panose="020B0604020202020204" pitchFamily="34" charset="0"/>
              </a:rPr>
              <a:t>ALTER TABLE</a:t>
            </a:r>
            <a:endParaRPr lang="fr-CA" sz="2100" dirty="0"/>
          </a:p>
          <a:p>
            <a:r>
              <a:rPr lang="fr-CA" sz="2200" b="1" dirty="0"/>
              <a:t>Renommer une table : </a:t>
            </a:r>
          </a:p>
          <a:p>
            <a:pPr lvl="1"/>
            <a:r>
              <a:rPr lang="fr-CA" sz="1800" b="1" dirty="0">
                <a:solidFill>
                  <a:srgbClr val="C00000"/>
                </a:solidFill>
              </a:rPr>
              <a:t>ALTER TABLE </a:t>
            </a:r>
            <a:r>
              <a:rPr lang="en-US" sz="1800" dirty="0"/>
              <a:t>&lt;</a:t>
            </a:r>
            <a:r>
              <a:rPr lang="en-US" sz="1800" dirty="0" err="1"/>
              <a:t>nom_de</a:t>
            </a:r>
            <a:r>
              <a:rPr lang="en-US" sz="1800" dirty="0"/>
              <a:t>_</a:t>
            </a:r>
            <a:r>
              <a:rPr lang="fr-CA" sz="1800" dirty="0"/>
              <a:t>table&gt; </a:t>
            </a:r>
            <a:r>
              <a:rPr lang="fr-CA" sz="1800" b="1" dirty="0">
                <a:solidFill>
                  <a:srgbClr val="C00000"/>
                </a:solidFill>
              </a:rPr>
              <a:t>RENAME TO </a:t>
            </a:r>
            <a:r>
              <a:rPr lang="fr-CA" sz="1800" dirty="0" err="1"/>
              <a:t>nouv_nom_table</a:t>
            </a:r>
            <a:r>
              <a:rPr lang="fr-CA" sz="1800" dirty="0"/>
              <a:t>; </a:t>
            </a:r>
          </a:p>
          <a:p>
            <a:r>
              <a:rPr lang="fr-CA" sz="2200" b="1" dirty="0"/>
              <a:t>Renommer une colonne : </a:t>
            </a:r>
          </a:p>
          <a:p>
            <a:pPr lvl="1"/>
            <a:r>
              <a:rPr lang="fr-CA" sz="1800" b="1" dirty="0">
                <a:solidFill>
                  <a:srgbClr val="C00000"/>
                </a:solidFill>
              </a:rPr>
              <a:t>ALTER TABLE </a:t>
            </a:r>
            <a:r>
              <a:rPr lang="en-US" sz="1800" dirty="0"/>
              <a:t>&lt;</a:t>
            </a:r>
            <a:r>
              <a:rPr lang="en-US" sz="1800" dirty="0" err="1"/>
              <a:t>nom_de</a:t>
            </a:r>
            <a:r>
              <a:rPr lang="en-US" sz="1800" dirty="0"/>
              <a:t>_</a:t>
            </a:r>
            <a:r>
              <a:rPr lang="fr-CA" sz="1800" dirty="0"/>
              <a:t>table&gt; </a:t>
            </a:r>
            <a:r>
              <a:rPr lang="en-US" sz="1800" b="1" dirty="0">
                <a:solidFill>
                  <a:srgbClr val="C00000"/>
                </a:solidFill>
              </a:rPr>
              <a:t>RENAME COLUMN </a:t>
            </a:r>
            <a:r>
              <a:rPr lang="en-US" sz="1800" dirty="0" err="1"/>
              <a:t>old_name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TO</a:t>
            </a:r>
            <a:r>
              <a:rPr lang="en-US" sz="1600" dirty="0"/>
              <a:t> </a:t>
            </a:r>
            <a:r>
              <a:rPr lang="en-US" sz="1800" dirty="0" err="1"/>
              <a:t>new_name</a:t>
            </a:r>
            <a:r>
              <a:rPr lang="en-US" sz="1800" dirty="0"/>
              <a:t>; </a:t>
            </a:r>
          </a:p>
          <a:p>
            <a:r>
              <a:rPr lang="fr-FR" sz="2200" b="1" dirty="0"/>
              <a:t>Renommer une contrainte</a:t>
            </a:r>
          </a:p>
          <a:p>
            <a:pPr lvl="1"/>
            <a:r>
              <a:rPr lang="fr-CA" sz="1800" b="1" dirty="0">
                <a:solidFill>
                  <a:srgbClr val="C00000"/>
                </a:solidFill>
              </a:rPr>
              <a:t>ALTER TABLE </a:t>
            </a:r>
            <a:r>
              <a:rPr lang="en-US" sz="1800" dirty="0"/>
              <a:t>&lt;</a:t>
            </a:r>
            <a:r>
              <a:rPr lang="en-US" sz="1800" dirty="0" err="1"/>
              <a:t>nom_de</a:t>
            </a:r>
            <a:r>
              <a:rPr lang="en-US" sz="1800" dirty="0"/>
              <a:t>_</a:t>
            </a:r>
            <a:r>
              <a:rPr lang="fr-CA" sz="1800" dirty="0"/>
              <a:t>table&gt; </a:t>
            </a:r>
            <a:r>
              <a:rPr lang="fr-FR" sz="1800" b="1" dirty="0">
                <a:solidFill>
                  <a:srgbClr val="C00000"/>
                </a:solidFill>
              </a:rPr>
              <a:t>RENAME CONSTRAINT </a:t>
            </a:r>
            <a:r>
              <a:rPr lang="fr-FR" sz="1800" dirty="0"/>
              <a:t>&lt;</a:t>
            </a:r>
            <a:r>
              <a:rPr lang="fr-FR" sz="1800" dirty="0" err="1"/>
              <a:t>ancient_nom_contrainte</a:t>
            </a:r>
            <a:r>
              <a:rPr lang="fr-FR" sz="1800" dirty="0"/>
              <a:t>&gt; </a:t>
            </a:r>
            <a:r>
              <a:rPr lang="fr-FR" sz="1800" b="1" dirty="0">
                <a:solidFill>
                  <a:srgbClr val="C00000"/>
                </a:solidFill>
              </a:rPr>
              <a:t>TO &lt;</a:t>
            </a:r>
            <a:r>
              <a:rPr lang="fr-FR" sz="1800" dirty="0" err="1"/>
              <a:t>nouveau_nom_contrainte</a:t>
            </a:r>
            <a:r>
              <a:rPr lang="fr-FR" sz="1800" dirty="0"/>
              <a:t>&gt;;</a:t>
            </a:r>
            <a:endParaRPr lang="en-US" sz="2200" dirty="0"/>
          </a:p>
          <a:p>
            <a:r>
              <a:rPr lang="fr-CA" sz="2200" b="1" dirty="0"/>
              <a:t>Ajouter une ou plusieurs colonnes [avec des contraintes de colonnes] : </a:t>
            </a:r>
          </a:p>
          <a:p>
            <a:pPr lvl="1"/>
            <a:r>
              <a:rPr lang="fr-CA" sz="1800" b="1" dirty="0">
                <a:solidFill>
                  <a:srgbClr val="C00000"/>
                </a:solidFill>
              </a:rPr>
              <a:t>ALTER TABLE </a:t>
            </a:r>
            <a:r>
              <a:rPr lang="en-US" sz="1800" dirty="0"/>
              <a:t>&lt;</a:t>
            </a:r>
            <a:r>
              <a:rPr lang="en-US" sz="1800" dirty="0" err="1"/>
              <a:t>nom_de</a:t>
            </a:r>
            <a:r>
              <a:rPr lang="en-US" sz="1800" dirty="0"/>
              <a:t>_</a:t>
            </a:r>
            <a:r>
              <a:rPr lang="fr-CA" sz="1800" dirty="0"/>
              <a:t>table&gt; </a:t>
            </a:r>
            <a:r>
              <a:rPr lang="fr-CA" sz="1800" b="1" dirty="0">
                <a:solidFill>
                  <a:srgbClr val="C00000"/>
                </a:solidFill>
              </a:rPr>
              <a:t>ADD (</a:t>
            </a:r>
            <a:r>
              <a:rPr lang="fr-CA" sz="1800" dirty="0"/>
              <a:t>attribut1 type1 [const_col1], </a:t>
            </a:r>
            <a:r>
              <a:rPr lang="fr-CH" sz="1800" dirty="0"/>
              <a:t>attribut2 type2 [const_col2], …</a:t>
            </a:r>
            <a:r>
              <a:rPr lang="fr-CH" sz="1800" b="1" dirty="0">
                <a:solidFill>
                  <a:srgbClr val="C00000"/>
                </a:solidFill>
              </a:rPr>
              <a:t>)</a:t>
            </a:r>
            <a:r>
              <a:rPr lang="fr-CH" sz="1800" dirty="0"/>
              <a:t>;</a:t>
            </a:r>
          </a:p>
          <a:p>
            <a:r>
              <a:rPr lang="fr-CH" sz="2200" b="1" dirty="0"/>
              <a:t>Ajouter de nouvelles contraintes de table</a:t>
            </a:r>
            <a:r>
              <a:rPr lang="fr-CA" sz="2200" b="1" dirty="0"/>
              <a:t> : </a:t>
            </a:r>
          </a:p>
          <a:p>
            <a:pPr lvl="1"/>
            <a:r>
              <a:rPr lang="fr-CA" sz="1800" b="1" dirty="0">
                <a:solidFill>
                  <a:srgbClr val="C00000"/>
                </a:solidFill>
              </a:rPr>
              <a:t>ALTER TABLE </a:t>
            </a:r>
            <a:r>
              <a:rPr lang="en-US" sz="1800" dirty="0"/>
              <a:t>&lt;</a:t>
            </a:r>
            <a:r>
              <a:rPr lang="en-US" sz="1800" dirty="0" err="1"/>
              <a:t>nom_de</a:t>
            </a:r>
            <a:r>
              <a:rPr lang="en-US" sz="1800" dirty="0"/>
              <a:t>_</a:t>
            </a:r>
            <a:r>
              <a:rPr lang="fr-CA" sz="1800" dirty="0"/>
              <a:t>table&gt; </a:t>
            </a:r>
            <a:r>
              <a:rPr lang="en-US" sz="1800" b="1" dirty="0">
                <a:solidFill>
                  <a:srgbClr val="C00000"/>
                </a:solidFill>
              </a:rPr>
              <a:t>ADD (</a:t>
            </a:r>
            <a:r>
              <a:rPr lang="en-US" sz="1800" dirty="0"/>
              <a:t>[</a:t>
            </a:r>
            <a:r>
              <a:rPr lang="fr-CA" sz="1800" dirty="0"/>
              <a:t>CONSTRAINT &lt;nom_const_table1&gt;] &lt;contrainte_de_table1&gt;, </a:t>
            </a:r>
            <a:r>
              <a:rPr lang="en-US" sz="1800" dirty="0"/>
              <a:t>[</a:t>
            </a:r>
            <a:r>
              <a:rPr lang="fr-CA" sz="1800" dirty="0"/>
              <a:t>CONSTRAINT &lt;nom_const_table2&gt;] &lt;contrainte_de_table2&gt;, …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  <a:endParaRPr lang="fr-CH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64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82EE2-88DE-F7DC-5097-F6067D7B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</a:t>
            </a:fld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CBED7E-54EA-7686-DC6B-AB8B2C33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3" y="1600201"/>
            <a:ext cx="7880176" cy="2654064"/>
          </a:xfrm>
        </p:spPr>
        <p:txBody>
          <a:bodyPr/>
          <a:lstStyle/>
          <a:p>
            <a:r>
              <a:rPr lang="fr-FR" dirty="0"/>
              <a:t>Le langage de définition de données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23E6B0-79D7-D3B2-7DEA-C7DB2F851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9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Modification du schéma d ’une table en SQL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884" y="1600200"/>
            <a:ext cx="10513168" cy="5257800"/>
          </a:xfrm>
        </p:spPr>
        <p:txBody>
          <a:bodyPr>
            <a:normAutofit/>
          </a:bodyPr>
          <a:lstStyle/>
          <a:p>
            <a:r>
              <a:rPr kumimoji="1" lang="fr-CH" sz="2400" b="1" dirty="0">
                <a:latin typeface="Arial" panose="020B0604020202020204" pitchFamily="34" charset="0"/>
              </a:rPr>
              <a:t>Commande : </a:t>
            </a:r>
            <a:r>
              <a:rPr kumimoji="1" lang="fr-CH" sz="2000" dirty="0">
                <a:latin typeface="Arial" panose="020B0604020202020204" pitchFamily="34" charset="0"/>
              </a:rPr>
              <a:t>ALTER TABLE</a:t>
            </a:r>
            <a:endParaRPr lang="fr-CA" sz="2100" dirty="0"/>
          </a:p>
          <a:p>
            <a:r>
              <a:rPr lang="fr-CH" sz="2200" b="1" dirty="0"/>
              <a:t>Modifier les types des colonnes/ajouter de nouvelles contraintes de colonnes:</a:t>
            </a:r>
          </a:p>
          <a:p>
            <a:pPr lvl="1"/>
            <a:r>
              <a:rPr lang="fr-CA" sz="1800" b="1" dirty="0">
                <a:solidFill>
                  <a:srgbClr val="C00000"/>
                </a:solidFill>
              </a:rPr>
              <a:t>ALTER TABLE </a:t>
            </a:r>
            <a:r>
              <a:rPr lang="en-US" sz="1800" dirty="0"/>
              <a:t>&lt;</a:t>
            </a:r>
            <a:r>
              <a:rPr lang="en-US" sz="1800" dirty="0" err="1"/>
              <a:t>nom_de</a:t>
            </a:r>
            <a:r>
              <a:rPr lang="en-US" sz="1800" dirty="0"/>
              <a:t>_</a:t>
            </a:r>
            <a:r>
              <a:rPr lang="fr-CA" sz="1800" dirty="0"/>
              <a:t>table&gt; </a:t>
            </a:r>
            <a:r>
              <a:rPr lang="fr-CH" sz="1800" b="1" dirty="0">
                <a:solidFill>
                  <a:srgbClr val="C00000"/>
                </a:solidFill>
              </a:rPr>
              <a:t>MODIFY</a:t>
            </a:r>
            <a:r>
              <a:rPr lang="fr-CH" sz="1800" dirty="0"/>
              <a:t> </a:t>
            </a:r>
            <a:r>
              <a:rPr lang="fr-CH" sz="1800" b="1" dirty="0">
                <a:solidFill>
                  <a:srgbClr val="C00000"/>
                </a:solidFill>
              </a:rPr>
              <a:t>(</a:t>
            </a:r>
            <a:r>
              <a:rPr lang="fr-CH" sz="1800" dirty="0"/>
              <a:t>&lt;attribut1 new_type1 [new_constraint1], attribut2 new_type2 [new_constraint2], …&gt;</a:t>
            </a:r>
            <a:r>
              <a:rPr lang="fr-CH" sz="1800" b="1" dirty="0">
                <a:solidFill>
                  <a:srgbClr val="C00000"/>
                </a:solidFill>
              </a:rPr>
              <a:t>)</a:t>
            </a:r>
            <a:r>
              <a:rPr lang="fr-CH" sz="1800" dirty="0"/>
              <a:t>; </a:t>
            </a:r>
          </a:p>
          <a:p>
            <a:r>
              <a:rPr lang="fr-CH" sz="2200" b="1" dirty="0"/>
              <a:t>Ajouter de nouvelles contraintes de colonnes</a:t>
            </a:r>
            <a:r>
              <a:rPr lang="fr-CA" sz="2200" b="1" dirty="0"/>
              <a:t> : </a:t>
            </a:r>
          </a:p>
          <a:p>
            <a:pPr lvl="1"/>
            <a:r>
              <a:rPr lang="fr-CA" sz="1800" b="1" dirty="0">
                <a:solidFill>
                  <a:srgbClr val="C00000"/>
                </a:solidFill>
              </a:rPr>
              <a:t>ALTER TABLE </a:t>
            </a:r>
            <a:r>
              <a:rPr lang="en-US" sz="1800" dirty="0"/>
              <a:t>&lt;</a:t>
            </a:r>
            <a:r>
              <a:rPr lang="en-US" sz="1800" dirty="0" err="1"/>
              <a:t>nom_de</a:t>
            </a:r>
            <a:r>
              <a:rPr lang="en-US" sz="1800" dirty="0"/>
              <a:t>_</a:t>
            </a:r>
            <a:r>
              <a:rPr lang="fr-CA" sz="1800" dirty="0"/>
              <a:t>table&gt; </a:t>
            </a:r>
            <a:r>
              <a:rPr lang="fr-CH" sz="1800" b="1" dirty="0">
                <a:solidFill>
                  <a:srgbClr val="C00000"/>
                </a:solidFill>
              </a:rPr>
              <a:t>MODIFY</a:t>
            </a:r>
            <a:r>
              <a:rPr lang="fr-CH" sz="1800" dirty="0"/>
              <a:t> </a:t>
            </a:r>
            <a:r>
              <a:rPr lang="fr-CH" sz="1800" b="1" dirty="0">
                <a:solidFill>
                  <a:srgbClr val="C00000"/>
                </a:solidFill>
              </a:rPr>
              <a:t>(</a:t>
            </a:r>
            <a:r>
              <a:rPr lang="fr-CH" sz="1800" dirty="0"/>
              <a:t>&lt;attribut1 </a:t>
            </a:r>
            <a:r>
              <a:rPr lang="en-US" sz="1800" dirty="0"/>
              <a:t>[</a:t>
            </a:r>
            <a:r>
              <a:rPr lang="fr-CA" sz="1800" dirty="0"/>
              <a:t>CONSTRAINT &lt;nom_const_col1&gt;]</a:t>
            </a:r>
            <a:r>
              <a:rPr lang="fr-CH" sz="1800" dirty="0"/>
              <a:t> new_constraint1, attribut2 </a:t>
            </a:r>
            <a:r>
              <a:rPr lang="en-US" sz="1800" dirty="0"/>
              <a:t>[</a:t>
            </a:r>
            <a:r>
              <a:rPr lang="fr-CA" sz="1800" dirty="0"/>
              <a:t>CONSTRAINT &lt;nom_const_col2&gt;]</a:t>
            </a:r>
            <a:r>
              <a:rPr lang="fr-CH" sz="1800" dirty="0"/>
              <a:t> new_constraint2, …&gt;</a:t>
            </a:r>
            <a:r>
              <a:rPr lang="fr-CH" sz="1800" b="1" dirty="0">
                <a:solidFill>
                  <a:srgbClr val="C00000"/>
                </a:solidFill>
              </a:rPr>
              <a:t>)</a:t>
            </a:r>
            <a:r>
              <a:rPr lang="fr-CH" sz="1800" dirty="0"/>
              <a:t>; </a:t>
            </a:r>
          </a:p>
          <a:p>
            <a:r>
              <a:rPr lang="fr-CH" sz="2200" b="1" dirty="0"/>
              <a:t>Supprimer une ou plusieurs colonnes :</a:t>
            </a:r>
          </a:p>
          <a:p>
            <a:pPr lvl="1"/>
            <a:r>
              <a:rPr lang="fr-CA" sz="1800" b="1" dirty="0">
                <a:solidFill>
                  <a:srgbClr val="C00000"/>
                </a:solidFill>
              </a:rPr>
              <a:t>ALTER TABLE </a:t>
            </a:r>
            <a:r>
              <a:rPr lang="en-US" sz="1800" dirty="0"/>
              <a:t>&lt;</a:t>
            </a:r>
            <a:r>
              <a:rPr lang="en-US" sz="1800" dirty="0" err="1"/>
              <a:t>nom_de</a:t>
            </a:r>
            <a:r>
              <a:rPr lang="en-US" sz="1800" dirty="0"/>
              <a:t>_</a:t>
            </a:r>
            <a:r>
              <a:rPr lang="fr-CA" sz="1800" dirty="0"/>
              <a:t>table&gt; </a:t>
            </a:r>
            <a:r>
              <a:rPr lang="fr-CA" sz="1800" b="1" dirty="0">
                <a:solidFill>
                  <a:srgbClr val="C00000"/>
                </a:solidFill>
              </a:rPr>
              <a:t>DROP</a:t>
            </a:r>
            <a:r>
              <a:rPr lang="fr-CH" sz="1800" dirty="0"/>
              <a:t> </a:t>
            </a:r>
            <a:r>
              <a:rPr lang="fr-CH" sz="1800" b="1" dirty="0">
                <a:solidFill>
                  <a:srgbClr val="C00000"/>
                </a:solidFill>
              </a:rPr>
              <a:t>(</a:t>
            </a:r>
            <a:r>
              <a:rPr lang="fr-CH" sz="1800" dirty="0"/>
              <a:t>attribut1, attribut2, …&gt;</a:t>
            </a:r>
            <a:r>
              <a:rPr lang="fr-CH" sz="1800" b="1" dirty="0">
                <a:solidFill>
                  <a:srgbClr val="C00000"/>
                </a:solidFill>
              </a:rPr>
              <a:t>)</a:t>
            </a:r>
            <a:r>
              <a:rPr lang="fr-CH" sz="1800" dirty="0"/>
              <a:t>; </a:t>
            </a:r>
            <a:endParaRPr lang="fr-CA" sz="2100" dirty="0"/>
          </a:p>
          <a:p>
            <a:r>
              <a:rPr lang="fr-FR" sz="2200" b="1" dirty="0"/>
              <a:t>Supprimer une contrainte :</a:t>
            </a:r>
          </a:p>
          <a:p>
            <a:pPr lvl="1"/>
            <a:r>
              <a:rPr lang="fr-CA" sz="1800" b="1" dirty="0">
                <a:solidFill>
                  <a:srgbClr val="C00000"/>
                </a:solidFill>
              </a:rPr>
              <a:t>ALTER TABLE </a:t>
            </a:r>
            <a:r>
              <a:rPr lang="en-US" sz="1800" dirty="0"/>
              <a:t>&lt;</a:t>
            </a:r>
            <a:r>
              <a:rPr lang="en-US" sz="1800" dirty="0" err="1"/>
              <a:t>nom_de</a:t>
            </a:r>
            <a:r>
              <a:rPr lang="en-US" sz="1800" dirty="0"/>
              <a:t>_</a:t>
            </a:r>
            <a:r>
              <a:rPr lang="fr-CA" sz="1800" dirty="0"/>
              <a:t>table&gt; </a:t>
            </a:r>
            <a:r>
              <a:rPr lang="fr-FR" sz="1800" b="1" dirty="0">
                <a:solidFill>
                  <a:srgbClr val="C00000"/>
                </a:solidFill>
              </a:rPr>
              <a:t>DROP CONSTRAINT </a:t>
            </a:r>
            <a:r>
              <a:rPr lang="fr-FR" sz="1800" dirty="0"/>
              <a:t>&lt;</a:t>
            </a:r>
            <a:r>
              <a:rPr lang="fr-FR" sz="1800" dirty="0" err="1"/>
              <a:t>nom_contrainte</a:t>
            </a:r>
            <a:r>
              <a:rPr lang="fr-FR" sz="1800" dirty="0"/>
              <a:t>&gt;; </a:t>
            </a:r>
          </a:p>
          <a:p>
            <a:r>
              <a:rPr lang="fr-FR" sz="2200" b="1" dirty="0"/>
              <a:t>Activer ou désactiver une contrainte :</a:t>
            </a:r>
          </a:p>
          <a:p>
            <a:pPr lvl="1"/>
            <a:r>
              <a:rPr lang="fr-CA" sz="1800" b="1" dirty="0">
                <a:solidFill>
                  <a:srgbClr val="C00000"/>
                </a:solidFill>
              </a:rPr>
              <a:t>ALTER TABLE </a:t>
            </a:r>
            <a:r>
              <a:rPr lang="en-US" sz="1800" dirty="0"/>
              <a:t>&lt;</a:t>
            </a:r>
            <a:r>
              <a:rPr lang="en-US" sz="1800" dirty="0" err="1"/>
              <a:t>nom_de</a:t>
            </a:r>
            <a:r>
              <a:rPr lang="en-US" sz="1800" dirty="0"/>
              <a:t>_</a:t>
            </a:r>
            <a:r>
              <a:rPr lang="fr-CA" sz="1800" dirty="0"/>
              <a:t>table&gt; </a:t>
            </a:r>
            <a:r>
              <a:rPr lang="fr-FR" sz="1800" b="1" dirty="0">
                <a:solidFill>
                  <a:srgbClr val="C00000"/>
                </a:solidFill>
              </a:rPr>
              <a:t>ENABLE/DISABLE CONSTRAINT </a:t>
            </a:r>
            <a:r>
              <a:rPr lang="fr-FR" sz="1800" dirty="0"/>
              <a:t>&lt;</a:t>
            </a:r>
            <a:r>
              <a:rPr lang="fr-FR" sz="1800" dirty="0" err="1"/>
              <a:t>nom_contrainte</a:t>
            </a:r>
            <a:r>
              <a:rPr lang="fr-FR" sz="1800" dirty="0"/>
              <a:t>&gt;;  </a:t>
            </a:r>
          </a:p>
          <a:p>
            <a:endParaRPr kumimoji="1" lang="fr-CH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D2E13-FE49-6B9F-A5C3-77B69C81B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5" y="4272382"/>
            <a:ext cx="5041151" cy="2449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D3D2C-8B82-4DE1-94A1-339436F3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 d’une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F54C-A03E-4C67-9B3C-768CFCE7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fr-CH" sz="2000" b="1" dirty="0">
                <a:latin typeface="Arial" panose="020B0604020202020204" pitchFamily="34" charset="0"/>
              </a:rPr>
              <a:t>Commande : </a:t>
            </a:r>
            <a:r>
              <a:rPr kumimoji="1" lang="fr-CH" sz="1800" dirty="0">
                <a:latin typeface="Arial" panose="020B0604020202020204" pitchFamily="34" charset="0"/>
              </a:rPr>
              <a:t>DROP TABLE</a:t>
            </a:r>
            <a:endParaRPr kumimoji="1" lang="fr-CA" sz="2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fr-CA" sz="2000" b="1" dirty="0">
                <a:latin typeface="Arial" panose="020B0604020202020204" pitchFamily="34" charset="0"/>
              </a:rPr>
              <a:t>Supprimer une table :</a:t>
            </a:r>
          </a:p>
          <a:p>
            <a:pPr lvl="1">
              <a:lnSpc>
                <a:spcPct val="150000"/>
              </a:lnSpc>
            </a:pPr>
            <a:r>
              <a:rPr lang="fr-CA" sz="1800" b="1" dirty="0">
                <a:solidFill>
                  <a:srgbClr val="C00000"/>
                </a:solidFill>
              </a:rPr>
              <a:t>DROP TABLE </a:t>
            </a:r>
            <a:r>
              <a:rPr lang="en-US" sz="1800" dirty="0"/>
              <a:t>&lt;</a:t>
            </a:r>
            <a:r>
              <a:rPr lang="en-US" sz="1800" dirty="0" err="1"/>
              <a:t>nom_de</a:t>
            </a:r>
            <a:r>
              <a:rPr lang="en-US" sz="1800" dirty="0"/>
              <a:t>_</a:t>
            </a:r>
            <a:r>
              <a:rPr lang="fr-CA" sz="1800" dirty="0"/>
              <a:t>table&gt; </a:t>
            </a:r>
            <a:r>
              <a:rPr lang="fr-CA" sz="1800" b="1" dirty="0"/>
              <a:t>[</a:t>
            </a:r>
            <a:r>
              <a:rPr lang="fr-CA" sz="1800" b="1" dirty="0">
                <a:solidFill>
                  <a:srgbClr val="C00000"/>
                </a:solidFill>
              </a:rPr>
              <a:t>CASCADE CONSTRAINTS</a:t>
            </a:r>
            <a:r>
              <a:rPr lang="fr-CA" sz="1800" b="1" dirty="0"/>
              <a:t>]</a:t>
            </a:r>
            <a:r>
              <a:rPr lang="fr-CA" sz="1800" dirty="0"/>
              <a:t>; </a:t>
            </a:r>
          </a:p>
          <a:p>
            <a:pPr>
              <a:lnSpc>
                <a:spcPct val="150000"/>
              </a:lnSpc>
            </a:pPr>
            <a:r>
              <a:rPr lang="fr-CA" sz="2200" dirty="0"/>
              <a:t>L’option CASCADE CONSTRAINTS permet de supprimer une table et </a:t>
            </a:r>
            <a:r>
              <a:rPr lang="fr-FR" sz="2200" dirty="0"/>
              <a:t>toutes les contraintes référentielles qui font référence à la clé primaire de cette table. </a:t>
            </a:r>
            <a:endParaRPr lang="fr-CA" sz="2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kumimoji="1" lang="en-US" sz="20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kumimoji="1" lang="en-US" sz="20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fr-CA" sz="2000" b="1" dirty="0">
                <a:latin typeface="Arial" panose="020B0604020202020204" pitchFamily="34" charset="0"/>
              </a:rPr>
              <a:t>Exe</a:t>
            </a:r>
            <a:r>
              <a:rPr kumimoji="1" lang="en-US" sz="2000" b="1" dirty="0" err="1">
                <a:latin typeface="Arial" panose="020B0604020202020204" pitchFamily="34" charset="0"/>
              </a:rPr>
              <a:t>mple</a:t>
            </a:r>
            <a:r>
              <a:rPr kumimoji="1" lang="en-US" sz="2000" b="1" dirty="0">
                <a:latin typeface="Arial" panose="020B0604020202020204" pitchFamily="34" charset="0"/>
              </a:rPr>
              <a:t> :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fr-CA" sz="1800" b="1" dirty="0">
                <a:solidFill>
                  <a:srgbClr val="C00000"/>
                </a:solidFill>
              </a:rPr>
              <a:t>DROP TABLE </a:t>
            </a:r>
            <a:r>
              <a:rPr lang="fr-CH" dirty="0"/>
              <a:t>Client</a:t>
            </a:r>
            <a:r>
              <a:rPr lang="fr-CH" dirty="0">
                <a:latin typeface="Comic Sans MS" panose="030F0702030302020204" pitchFamily="66" charset="0"/>
              </a:rPr>
              <a:t> </a:t>
            </a:r>
            <a:r>
              <a:rPr lang="fr-CH" sz="1800" b="1" dirty="0">
                <a:solidFill>
                  <a:srgbClr val="C00000"/>
                </a:solidFill>
              </a:rPr>
              <a:t>CASCADE CONSTRAINTS;</a:t>
            </a:r>
          </a:p>
          <a:p>
            <a:pPr lvl="1">
              <a:lnSpc>
                <a:spcPct val="150000"/>
              </a:lnSpc>
            </a:pPr>
            <a:endParaRPr lang="fr-CH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A819F-3B64-4099-8B84-89DC359A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67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0EE3A5-DB40-23F7-D541-D9B1E67F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29" y="1592681"/>
            <a:ext cx="9334937" cy="494486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600" dirty="0">
                <a:solidFill>
                  <a:schemeClr val="tx2"/>
                </a:solidFill>
              </a:rPr>
              <a:t>Créez les tables suivantes:</a:t>
            </a:r>
          </a:p>
          <a:p>
            <a:endParaRPr lang="fr-CA" dirty="0">
              <a:solidFill>
                <a:srgbClr val="FF0000"/>
              </a:solidFill>
            </a:endParaRPr>
          </a:p>
          <a:p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CC5D2-34DA-ED8E-1F59-688F0639E08C}"/>
              </a:ext>
            </a:extLst>
          </p:cNvPr>
          <p:cNvSpPr/>
          <p:nvPr/>
        </p:nvSpPr>
        <p:spPr>
          <a:xfrm>
            <a:off x="8447026" y="6436327"/>
            <a:ext cx="3184479" cy="268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8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Solution Exercice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10117600" cy="50691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</a:rPr>
              <a:t>CREATE TABLE </a:t>
            </a:r>
            <a:r>
              <a:rPr lang="en-US" dirty="0" err="1"/>
              <a:t>Employe</a:t>
            </a:r>
            <a:r>
              <a:rPr lang="en-US" dirty="0"/>
              <a:t> (CIN integer Not Null, Nom varchar(20) Not Null, </a:t>
            </a:r>
            <a:r>
              <a:rPr lang="en-US" dirty="0" err="1"/>
              <a:t>Salaire</a:t>
            </a:r>
            <a:r>
              <a:rPr lang="en-US" dirty="0"/>
              <a:t> real Not Null, Rue varchar(50), Ville varchar(10), </a:t>
            </a:r>
            <a:r>
              <a:rPr lang="en-US" dirty="0" err="1"/>
              <a:t>NumDept</a:t>
            </a:r>
            <a:r>
              <a:rPr lang="en-US" dirty="0"/>
              <a:t> integer Not Null, </a:t>
            </a:r>
            <a:r>
              <a:rPr lang="en-US" dirty="0" err="1"/>
              <a:t>CIN_Superviseur</a:t>
            </a:r>
            <a:r>
              <a:rPr lang="en-US" dirty="0"/>
              <a:t> integer Not null, </a:t>
            </a:r>
            <a:r>
              <a:rPr lang="en-US" dirty="0">
                <a:solidFill>
                  <a:srgbClr val="00B0F0"/>
                </a:solidFill>
              </a:rPr>
              <a:t>PRIMARY KEY </a:t>
            </a:r>
            <a:r>
              <a:rPr lang="en-US" dirty="0"/>
              <a:t>(CIN), </a:t>
            </a:r>
            <a:r>
              <a:rPr lang="en-US" dirty="0">
                <a:solidFill>
                  <a:srgbClr val="00B0F0"/>
                </a:solidFill>
              </a:rPr>
              <a:t>FOREIGN KEY </a:t>
            </a:r>
            <a:r>
              <a:rPr lang="en-US" dirty="0"/>
              <a:t>(</a:t>
            </a:r>
            <a:r>
              <a:rPr lang="en-US" dirty="0" err="1"/>
              <a:t>CIN_Superviseur</a:t>
            </a:r>
            <a:r>
              <a:rPr lang="en-US" dirty="0"/>
              <a:t>) REFERENCES </a:t>
            </a:r>
            <a:r>
              <a:rPr lang="en-US" dirty="0" err="1"/>
              <a:t>Employe</a:t>
            </a:r>
            <a:r>
              <a:rPr lang="en-US" dirty="0"/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</a:rPr>
              <a:t>CREATE TABLE </a:t>
            </a:r>
            <a:r>
              <a:rPr lang="en-US" dirty="0" err="1"/>
              <a:t>Departement</a:t>
            </a:r>
            <a:r>
              <a:rPr lang="en-US" dirty="0"/>
              <a:t> (</a:t>
            </a:r>
            <a:r>
              <a:rPr lang="en-US" dirty="0" err="1"/>
              <a:t>NumDept</a:t>
            </a:r>
            <a:r>
              <a:rPr lang="en-US" dirty="0"/>
              <a:t> integer Not Null, nom varchar(20) Not Null, </a:t>
            </a:r>
            <a:r>
              <a:rPr lang="fr-CA" dirty="0" err="1"/>
              <a:t>CIN_directeur</a:t>
            </a:r>
            <a:r>
              <a:rPr lang="en-US" dirty="0"/>
              <a:t> integer Unique Not Null, </a:t>
            </a:r>
            <a:r>
              <a:rPr lang="en-US" dirty="0" err="1"/>
              <a:t>date_deb</a:t>
            </a:r>
            <a:r>
              <a:rPr lang="en-US" dirty="0"/>
              <a:t> date Not Null, </a:t>
            </a:r>
            <a:r>
              <a:rPr lang="en-US" dirty="0">
                <a:solidFill>
                  <a:srgbClr val="00B0F0"/>
                </a:solidFill>
              </a:rPr>
              <a:t>PRIMARY KEY </a:t>
            </a:r>
            <a:r>
              <a:rPr lang="en-US" dirty="0"/>
              <a:t>(</a:t>
            </a:r>
            <a:r>
              <a:rPr lang="en-US" dirty="0" err="1"/>
              <a:t>NumDept</a:t>
            </a:r>
            <a:r>
              <a:rPr lang="en-US" dirty="0"/>
              <a:t>), </a:t>
            </a:r>
            <a:r>
              <a:rPr lang="en-US" dirty="0">
                <a:solidFill>
                  <a:srgbClr val="00B0F0"/>
                </a:solidFill>
              </a:rPr>
              <a:t>FOREIGN KEY </a:t>
            </a:r>
            <a:r>
              <a:rPr lang="en-US" dirty="0"/>
              <a:t>(</a:t>
            </a:r>
            <a:r>
              <a:rPr lang="fr-CA" dirty="0" err="1"/>
              <a:t>CIN_directeur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REFERENCES</a:t>
            </a:r>
            <a:r>
              <a:rPr lang="en-US" dirty="0"/>
              <a:t> </a:t>
            </a:r>
            <a:r>
              <a:rPr lang="en-US" dirty="0" err="1"/>
              <a:t>Employe</a:t>
            </a:r>
            <a:r>
              <a:rPr lang="en-US" dirty="0"/>
              <a:t>(CIN));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B0F0"/>
                </a:solidFill>
              </a:rPr>
              <a:t>ALTER TABLE </a:t>
            </a:r>
            <a:r>
              <a:rPr lang="en-US" dirty="0" err="1"/>
              <a:t>Employe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ADD (FOREIGH KEY </a:t>
            </a:r>
            <a:r>
              <a:rPr lang="en-US" dirty="0"/>
              <a:t>(</a:t>
            </a:r>
            <a:r>
              <a:rPr lang="en-US" dirty="0" err="1"/>
              <a:t>NumDept</a:t>
            </a:r>
            <a:r>
              <a:rPr lang="en-US" dirty="0"/>
              <a:t>) </a:t>
            </a:r>
            <a:r>
              <a:rPr lang="en-US" dirty="0">
                <a:solidFill>
                  <a:srgbClr val="00B0F0"/>
                </a:solidFill>
              </a:rPr>
              <a:t>REFERENCES</a:t>
            </a:r>
            <a:r>
              <a:rPr lang="en-US" dirty="0"/>
              <a:t> </a:t>
            </a:r>
            <a:r>
              <a:rPr lang="en-US" dirty="0" err="1"/>
              <a:t>Departement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4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Solution Exercice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3700"/>
              </a:lnSpc>
            </a:pPr>
            <a:r>
              <a:rPr lang="en-US" sz="2600" dirty="0">
                <a:solidFill>
                  <a:srgbClr val="00B0F0"/>
                </a:solidFill>
              </a:rPr>
              <a:t>CREATE TABLE </a:t>
            </a:r>
            <a:r>
              <a:rPr lang="en-US" sz="2600" dirty="0" err="1"/>
              <a:t>Projet</a:t>
            </a:r>
            <a:r>
              <a:rPr lang="en-US" sz="2600" dirty="0"/>
              <a:t> (</a:t>
            </a:r>
            <a:r>
              <a:rPr lang="fr-CA" sz="2600" dirty="0" err="1"/>
              <a:t>NumProj</a:t>
            </a:r>
            <a:r>
              <a:rPr lang="en-US" sz="2600" dirty="0"/>
              <a:t> integer Not Null, Nom varchar(20) Not Null, Budget real Not Null, </a:t>
            </a:r>
            <a:r>
              <a:rPr lang="en-US" sz="2600" dirty="0" err="1"/>
              <a:t>NumDept</a:t>
            </a:r>
            <a:r>
              <a:rPr lang="en-US" sz="2600" dirty="0"/>
              <a:t> integer Not Null, </a:t>
            </a:r>
            <a:r>
              <a:rPr lang="en-US" sz="2600" dirty="0">
                <a:solidFill>
                  <a:srgbClr val="00B0F0"/>
                </a:solidFill>
              </a:rPr>
              <a:t>PRIMARY KEY </a:t>
            </a:r>
            <a:r>
              <a:rPr lang="en-US" sz="2600" dirty="0"/>
              <a:t>(</a:t>
            </a:r>
            <a:r>
              <a:rPr lang="fr-CA" sz="2600" dirty="0" err="1"/>
              <a:t>NumProj</a:t>
            </a:r>
            <a:r>
              <a:rPr lang="en-US" sz="2600" dirty="0"/>
              <a:t>), </a:t>
            </a:r>
            <a:r>
              <a:rPr lang="en-US" sz="2600" dirty="0">
                <a:solidFill>
                  <a:srgbClr val="00B0F0"/>
                </a:solidFill>
              </a:rPr>
              <a:t>FOREIGN KEY</a:t>
            </a:r>
            <a:r>
              <a:rPr lang="en-US" sz="2600" dirty="0"/>
              <a:t> (</a:t>
            </a:r>
            <a:r>
              <a:rPr lang="en-US" sz="2600" dirty="0" err="1"/>
              <a:t>NumDept</a:t>
            </a:r>
            <a:r>
              <a:rPr lang="en-US" sz="2600" dirty="0"/>
              <a:t>) </a:t>
            </a:r>
            <a:r>
              <a:rPr lang="en-US" sz="2600" dirty="0">
                <a:solidFill>
                  <a:srgbClr val="00B0F0"/>
                </a:solidFill>
              </a:rPr>
              <a:t>REFERENCES</a:t>
            </a:r>
            <a:r>
              <a:rPr lang="en-US" sz="2600" dirty="0"/>
              <a:t> </a:t>
            </a:r>
            <a:r>
              <a:rPr lang="en-US" sz="2600" dirty="0" err="1"/>
              <a:t>Departement</a:t>
            </a:r>
            <a:r>
              <a:rPr lang="en-US" sz="2600" dirty="0"/>
              <a:t>);</a:t>
            </a:r>
            <a:endParaRPr lang="en-US" sz="2600" dirty="0">
              <a:solidFill>
                <a:srgbClr val="00B0F0"/>
              </a:solidFill>
            </a:endParaRPr>
          </a:p>
          <a:p>
            <a:pPr>
              <a:lnSpc>
                <a:spcPts val="3700"/>
              </a:lnSpc>
            </a:pPr>
            <a:r>
              <a:rPr lang="en-US" sz="2600" dirty="0">
                <a:solidFill>
                  <a:srgbClr val="00B0F0"/>
                </a:solidFill>
              </a:rPr>
              <a:t>CREATE TABLE </a:t>
            </a:r>
            <a:r>
              <a:rPr lang="fr-CA" sz="2600" dirty="0"/>
              <a:t>Participe (CIN </a:t>
            </a:r>
            <a:r>
              <a:rPr lang="fr-CA" sz="2600" dirty="0" err="1"/>
              <a:t>integer</a:t>
            </a:r>
            <a:r>
              <a:rPr lang="fr-CA" sz="2600" dirty="0"/>
              <a:t> Not </a:t>
            </a:r>
            <a:r>
              <a:rPr lang="fr-CA" sz="2600" dirty="0" err="1"/>
              <a:t>Null</a:t>
            </a:r>
            <a:r>
              <a:rPr lang="fr-CA" sz="2600" dirty="0"/>
              <a:t>, </a:t>
            </a:r>
            <a:r>
              <a:rPr lang="fr-CA" sz="2600" dirty="0" err="1"/>
              <a:t>NumProj</a:t>
            </a:r>
            <a:r>
              <a:rPr lang="fr-CA" sz="2600" dirty="0"/>
              <a:t> </a:t>
            </a:r>
            <a:r>
              <a:rPr lang="fr-CA" sz="2600" dirty="0" err="1"/>
              <a:t>integer</a:t>
            </a:r>
            <a:r>
              <a:rPr lang="fr-CA" sz="2600" dirty="0"/>
              <a:t> Not </a:t>
            </a:r>
            <a:r>
              <a:rPr lang="fr-CA" sz="2600" dirty="0" err="1"/>
              <a:t>Null</a:t>
            </a:r>
            <a:r>
              <a:rPr lang="fr-CA" sz="2600" dirty="0"/>
              <a:t>, </a:t>
            </a:r>
            <a:r>
              <a:rPr lang="fr-CA" sz="2600" dirty="0" err="1"/>
              <a:t>N_Heures</a:t>
            </a:r>
            <a:r>
              <a:rPr lang="fr-CA" sz="2600" dirty="0"/>
              <a:t> </a:t>
            </a:r>
            <a:r>
              <a:rPr lang="fr-CA" sz="2600" dirty="0" err="1"/>
              <a:t>integer</a:t>
            </a:r>
            <a:r>
              <a:rPr lang="fr-CA" sz="2600" dirty="0"/>
              <a:t> Not </a:t>
            </a:r>
            <a:r>
              <a:rPr lang="fr-CA" sz="2600" dirty="0" err="1"/>
              <a:t>Null</a:t>
            </a:r>
            <a:r>
              <a:rPr lang="fr-CA" sz="2600" dirty="0"/>
              <a:t>, </a:t>
            </a:r>
            <a:r>
              <a:rPr lang="fr-CA" sz="2600" dirty="0">
                <a:solidFill>
                  <a:srgbClr val="00B0F0"/>
                </a:solidFill>
              </a:rPr>
              <a:t>PRIMARY KEY</a:t>
            </a:r>
            <a:r>
              <a:rPr lang="fr-CA" sz="2600" dirty="0"/>
              <a:t> (CIN, </a:t>
            </a:r>
            <a:r>
              <a:rPr lang="fr-CA" sz="2600" dirty="0" err="1"/>
              <a:t>NumProj</a:t>
            </a:r>
            <a:r>
              <a:rPr lang="fr-CA" sz="2600" dirty="0"/>
              <a:t>), </a:t>
            </a:r>
            <a:r>
              <a:rPr lang="fr-CA" sz="2600" dirty="0">
                <a:solidFill>
                  <a:srgbClr val="00B0F0"/>
                </a:solidFill>
              </a:rPr>
              <a:t>FOREIGN KEY </a:t>
            </a:r>
            <a:r>
              <a:rPr lang="fr-CA" sz="2600" dirty="0"/>
              <a:t>(CIN) </a:t>
            </a:r>
            <a:r>
              <a:rPr lang="fr-CA" sz="2600" dirty="0">
                <a:solidFill>
                  <a:srgbClr val="00B0F0"/>
                </a:solidFill>
              </a:rPr>
              <a:t>REFERENCES</a:t>
            </a:r>
            <a:r>
              <a:rPr lang="fr-CA" sz="2600" dirty="0"/>
              <a:t> </a:t>
            </a:r>
            <a:r>
              <a:rPr lang="fr-CA" sz="2600" dirty="0" err="1"/>
              <a:t>Employe</a:t>
            </a:r>
            <a:r>
              <a:rPr lang="fr-CA" sz="2600" dirty="0"/>
              <a:t>(CIN), </a:t>
            </a:r>
            <a:r>
              <a:rPr lang="fr-CA" sz="2600" dirty="0">
                <a:solidFill>
                  <a:srgbClr val="00B0F0"/>
                </a:solidFill>
              </a:rPr>
              <a:t>FOREIGN KEY </a:t>
            </a:r>
            <a:r>
              <a:rPr lang="fr-CA" sz="2600" dirty="0"/>
              <a:t>(</a:t>
            </a:r>
            <a:r>
              <a:rPr lang="fr-CA" sz="2600" dirty="0" err="1"/>
              <a:t>NumProj</a:t>
            </a:r>
            <a:r>
              <a:rPr lang="fr-CA" sz="2600" dirty="0"/>
              <a:t>) </a:t>
            </a:r>
            <a:r>
              <a:rPr lang="fr-CA" sz="2600" dirty="0">
                <a:solidFill>
                  <a:srgbClr val="00B0F0"/>
                </a:solidFill>
              </a:rPr>
              <a:t>REFERENCES</a:t>
            </a:r>
            <a:r>
              <a:rPr lang="fr-CA" sz="2600" dirty="0"/>
              <a:t> Projet(</a:t>
            </a:r>
            <a:r>
              <a:rPr lang="fr-CA" sz="2600" dirty="0" err="1"/>
              <a:t>NumProj</a:t>
            </a:r>
            <a:r>
              <a:rPr lang="fr-CA" sz="2600" dirty="0"/>
              <a:t>));</a:t>
            </a:r>
            <a:endParaRPr lang="en-US" sz="2600" dirty="0"/>
          </a:p>
          <a:p>
            <a:pPr>
              <a:lnSpc>
                <a:spcPts val="3700"/>
              </a:lnSpc>
            </a:pPr>
            <a:r>
              <a:rPr lang="fr-CA" sz="2600" dirty="0">
                <a:solidFill>
                  <a:srgbClr val="00B0F0"/>
                </a:solidFill>
              </a:rPr>
              <a:t>CREATE TABLE </a:t>
            </a:r>
            <a:r>
              <a:rPr lang="fr-CA" sz="2600" dirty="0" err="1"/>
              <a:t>Local_Dept</a:t>
            </a:r>
            <a:r>
              <a:rPr lang="fr-CA" sz="2600" dirty="0"/>
              <a:t> (</a:t>
            </a:r>
            <a:r>
              <a:rPr lang="fr-CA" sz="2600" dirty="0" err="1"/>
              <a:t>NumDept</a:t>
            </a:r>
            <a:r>
              <a:rPr lang="fr-CA" sz="2600" dirty="0"/>
              <a:t> </a:t>
            </a:r>
            <a:r>
              <a:rPr lang="fr-CA" sz="2600" dirty="0" err="1"/>
              <a:t>integer</a:t>
            </a:r>
            <a:r>
              <a:rPr lang="fr-CA" sz="2600" dirty="0"/>
              <a:t> Not </a:t>
            </a:r>
            <a:r>
              <a:rPr lang="fr-CA" sz="2600" dirty="0" err="1"/>
              <a:t>Null</a:t>
            </a:r>
            <a:r>
              <a:rPr lang="fr-CA" sz="2600" dirty="0"/>
              <a:t>, local varchar(40) Not </a:t>
            </a:r>
            <a:r>
              <a:rPr lang="fr-CA" sz="2600" dirty="0" err="1"/>
              <a:t>Null</a:t>
            </a:r>
            <a:r>
              <a:rPr lang="fr-CA" sz="2600" dirty="0"/>
              <a:t>, </a:t>
            </a:r>
            <a:r>
              <a:rPr lang="fr-CA" sz="2600" dirty="0">
                <a:solidFill>
                  <a:srgbClr val="00B0F0"/>
                </a:solidFill>
              </a:rPr>
              <a:t>PRIMARY KEY </a:t>
            </a:r>
            <a:r>
              <a:rPr lang="fr-CA" sz="2600" dirty="0"/>
              <a:t>(</a:t>
            </a:r>
            <a:r>
              <a:rPr lang="fr-CA" sz="2600" dirty="0" err="1"/>
              <a:t>NumDept</a:t>
            </a:r>
            <a:r>
              <a:rPr lang="fr-CA" sz="2600" dirty="0"/>
              <a:t>, local), </a:t>
            </a:r>
            <a:r>
              <a:rPr lang="fr-CA" sz="2600" dirty="0">
                <a:solidFill>
                  <a:srgbClr val="00B0F0"/>
                </a:solidFill>
              </a:rPr>
              <a:t>FOREIGN KEY </a:t>
            </a:r>
            <a:r>
              <a:rPr lang="fr-CA" sz="2600" dirty="0"/>
              <a:t>(</a:t>
            </a:r>
            <a:r>
              <a:rPr lang="fr-CA" sz="2600" dirty="0" err="1"/>
              <a:t>NumDept</a:t>
            </a:r>
            <a:r>
              <a:rPr lang="fr-CA" sz="2600" dirty="0"/>
              <a:t>) </a:t>
            </a:r>
            <a:r>
              <a:rPr lang="fr-CA" sz="2600" dirty="0">
                <a:solidFill>
                  <a:srgbClr val="00B0F0"/>
                </a:solidFill>
              </a:rPr>
              <a:t>REFERENCES</a:t>
            </a:r>
            <a:r>
              <a:rPr lang="fr-CA" sz="2600" dirty="0"/>
              <a:t> </a:t>
            </a:r>
            <a:r>
              <a:rPr lang="en-US" sz="2600" dirty="0" err="1"/>
              <a:t>Departement</a:t>
            </a:r>
            <a:r>
              <a:rPr lang="en-US" sz="2600" dirty="0"/>
              <a:t>);</a:t>
            </a:r>
            <a:endParaRPr lang="fr-FR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0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0C4B4-2B5D-D03B-C616-75726F4E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35</a:t>
            </a:fld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C866C3-C58C-AF42-248D-E8214EA8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langage de manipulation de données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D8C5D7-1921-F769-4FF6-BF380CED7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0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fr-FR" sz="2400" b="1" dirty="0"/>
              <a:t>INSERT</a:t>
            </a:r>
            <a:r>
              <a:rPr lang="fr-FR" sz="2400" dirty="0"/>
              <a:t>, </a:t>
            </a:r>
            <a:r>
              <a:rPr lang="fr-FR" sz="2400" b="1" dirty="0"/>
              <a:t>UPDATE </a:t>
            </a:r>
            <a:r>
              <a:rPr lang="fr-FR" sz="2400" dirty="0"/>
              <a:t>et </a:t>
            </a:r>
            <a:r>
              <a:rPr lang="fr-FR" sz="2400" b="1" dirty="0"/>
              <a:t>DELETE </a:t>
            </a:r>
            <a:r>
              <a:rPr lang="fr-FR" sz="2400" dirty="0"/>
              <a:t>sont les 3 commandes de manipulation des données en SQL</a:t>
            </a:r>
          </a:p>
          <a:p>
            <a:pPr>
              <a:lnSpc>
                <a:spcPts val="3500"/>
              </a:lnSpc>
            </a:pPr>
            <a:r>
              <a:rPr lang="fr-FR" sz="2400" dirty="0">
                <a:solidFill>
                  <a:srgbClr val="FF0000"/>
                </a:solidFill>
              </a:rPr>
              <a:t>INSERT INTO</a:t>
            </a:r>
            <a:r>
              <a:rPr lang="fr-FR" sz="2400" dirty="0"/>
              <a:t> </a:t>
            </a:r>
            <a:r>
              <a:rPr lang="fr-FR" sz="2400" dirty="0" err="1"/>
              <a:t>nom_table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0000"/>
                </a:solidFill>
              </a:rPr>
              <a:t>[ (</a:t>
            </a:r>
            <a:r>
              <a:rPr lang="fr-FR" sz="2400" dirty="0"/>
              <a:t>liste de colonnes</a:t>
            </a:r>
            <a:r>
              <a:rPr lang="fr-FR" sz="2400" dirty="0">
                <a:solidFill>
                  <a:srgbClr val="FF0000"/>
                </a:solidFill>
              </a:rPr>
              <a:t>) ] </a:t>
            </a:r>
          </a:p>
          <a:p>
            <a:pPr marL="0" indent="0">
              <a:lnSpc>
                <a:spcPts val="3500"/>
              </a:lnSpc>
              <a:buNone/>
            </a:pPr>
            <a:r>
              <a:rPr lang="fr-FR" sz="2400" dirty="0">
                <a:solidFill>
                  <a:srgbClr val="FF0000"/>
                </a:solidFill>
              </a:rPr>
              <a:t>		{VALUES (</a:t>
            </a:r>
            <a:r>
              <a:rPr lang="fr-FR" sz="2400" dirty="0"/>
              <a:t>liste de valeurs</a:t>
            </a:r>
            <a:r>
              <a:rPr lang="fr-FR" sz="2400" dirty="0">
                <a:solidFill>
                  <a:srgbClr val="FF0000"/>
                </a:solidFill>
              </a:rPr>
              <a:t>) | </a:t>
            </a:r>
            <a:r>
              <a:rPr lang="fr-FR" sz="2400" dirty="0"/>
              <a:t>requête</a:t>
            </a:r>
            <a:r>
              <a:rPr lang="fr-FR" sz="2400" dirty="0">
                <a:solidFill>
                  <a:srgbClr val="FF0000"/>
                </a:solidFill>
              </a:rPr>
              <a:t>};</a:t>
            </a:r>
          </a:p>
          <a:p>
            <a:pPr>
              <a:lnSpc>
                <a:spcPts val="3500"/>
              </a:lnSpc>
            </a:pPr>
            <a:r>
              <a:rPr lang="fr-FR" sz="2400" dirty="0">
                <a:solidFill>
                  <a:srgbClr val="FF0000"/>
                </a:solidFill>
              </a:rPr>
              <a:t>UPDATE</a:t>
            </a:r>
            <a:r>
              <a:rPr lang="fr-FR" sz="2400" dirty="0"/>
              <a:t> </a:t>
            </a:r>
            <a:r>
              <a:rPr lang="fr-FR" sz="2400" dirty="0" err="1"/>
              <a:t>nom_table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0000"/>
                </a:solidFill>
              </a:rPr>
              <a:t>SET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 = value </a:t>
            </a:r>
            <a:r>
              <a:rPr lang="fr-FR" sz="2400" dirty="0">
                <a:solidFill>
                  <a:srgbClr val="FF0000"/>
                </a:solidFill>
              </a:rPr>
              <a:t>[, </a:t>
            </a:r>
            <a:r>
              <a:rPr lang="fr-FR" sz="2400" dirty="0" err="1"/>
              <a:t>column</a:t>
            </a:r>
            <a:r>
              <a:rPr lang="fr-FR" sz="2400" dirty="0"/>
              <a:t> = value, ...</a:t>
            </a:r>
            <a:r>
              <a:rPr lang="fr-FR" sz="2400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ts val="3500"/>
              </a:lnSpc>
              <a:buNone/>
            </a:pPr>
            <a:r>
              <a:rPr lang="fr-FR" sz="2400" dirty="0">
                <a:solidFill>
                  <a:srgbClr val="FF0000"/>
                </a:solidFill>
              </a:rPr>
              <a:t>		[WHERE </a:t>
            </a:r>
            <a:r>
              <a:rPr lang="fr-FR" sz="2400" dirty="0"/>
              <a:t>condition</a:t>
            </a:r>
            <a:r>
              <a:rPr lang="fr-FR" sz="2400" dirty="0">
                <a:solidFill>
                  <a:srgbClr val="FF0000"/>
                </a:solidFill>
              </a:rPr>
              <a:t>];</a:t>
            </a:r>
          </a:p>
          <a:p>
            <a:pPr>
              <a:lnSpc>
                <a:spcPts val="3500"/>
              </a:lnSpc>
            </a:pPr>
            <a:r>
              <a:rPr lang="fr-FR" sz="2400" dirty="0">
                <a:solidFill>
                  <a:srgbClr val="FF0000"/>
                </a:solidFill>
              </a:rPr>
              <a:t>DELETE FROM</a:t>
            </a:r>
            <a:r>
              <a:rPr lang="fr-FR" sz="2400" dirty="0"/>
              <a:t> </a:t>
            </a:r>
            <a:r>
              <a:rPr lang="fr-FR" sz="2400" dirty="0" err="1"/>
              <a:t>nom_table</a:t>
            </a:r>
            <a:endParaRPr lang="fr-FR" sz="2400" dirty="0"/>
          </a:p>
          <a:p>
            <a:pPr marL="0" indent="0">
              <a:lnSpc>
                <a:spcPts val="3500"/>
              </a:lnSpc>
              <a:buNone/>
            </a:pPr>
            <a:r>
              <a:rPr lang="fr-FR" sz="2400" dirty="0"/>
              <a:t>		</a:t>
            </a:r>
            <a:r>
              <a:rPr lang="fr-FR" sz="2400" dirty="0">
                <a:solidFill>
                  <a:srgbClr val="FF0000"/>
                </a:solidFill>
              </a:rPr>
              <a:t>[WHERE</a:t>
            </a:r>
            <a:r>
              <a:rPr lang="fr-FR" sz="2400" dirty="0"/>
              <a:t> condition</a:t>
            </a:r>
            <a:r>
              <a:rPr lang="fr-FR" sz="2400" dirty="0">
                <a:solidFill>
                  <a:srgbClr val="FF0000"/>
                </a:solidFill>
              </a:rPr>
              <a:t>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 : </a:t>
            </a:r>
            <a:br>
              <a:rPr lang="fr-FR" dirty="0"/>
            </a:br>
            <a:r>
              <a:rPr lang="fr-FR" dirty="0"/>
              <a:t>La commande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556792"/>
            <a:ext cx="10117600" cy="51212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La commande </a:t>
            </a:r>
            <a:r>
              <a:rPr lang="fr-FR" sz="2200" b="1" dirty="0">
                <a:solidFill>
                  <a:srgbClr val="FF0000"/>
                </a:solidFill>
              </a:rPr>
              <a:t>INSERT</a:t>
            </a:r>
            <a:r>
              <a:rPr lang="fr-FR" sz="2200" b="1" dirty="0"/>
              <a:t> </a:t>
            </a:r>
            <a:r>
              <a:rPr lang="fr-FR" sz="2200" dirty="0"/>
              <a:t>permet d'ajouter de nouvelles lignes à une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200" dirty="0">
                <a:solidFill>
                  <a:srgbClr val="FF0000"/>
                </a:solidFill>
              </a:rPr>
              <a:t>		INSERT INTO</a:t>
            </a:r>
            <a:r>
              <a:rPr lang="fr-FR" sz="2200" dirty="0"/>
              <a:t> </a:t>
            </a:r>
            <a:r>
              <a:rPr lang="fr-FR" sz="2200" dirty="0" err="1"/>
              <a:t>nom_table</a:t>
            </a:r>
            <a:r>
              <a:rPr lang="fr-FR" sz="2200" dirty="0"/>
              <a:t> </a:t>
            </a:r>
            <a:r>
              <a:rPr lang="fr-FR" sz="2200" dirty="0">
                <a:solidFill>
                  <a:srgbClr val="FF0000"/>
                </a:solidFill>
              </a:rPr>
              <a:t>[ (</a:t>
            </a:r>
            <a:r>
              <a:rPr lang="fr-FR" sz="2200" dirty="0"/>
              <a:t>liste de colonnes</a:t>
            </a:r>
            <a:r>
              <a:rPr lang="fr-FR" sz="2200" dirty="0">
                <a:solidFill>
                  <a:srgbClr val="FF0000"/>
                </a:solidFill>
              </a:rPr>
              <a:t>) 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200" dirty="0">
                <a:solidFill>
                  <a:srgbClr val="FF0000"/>
                </a:solidFill>
              </a:rPr>
              <a:t>		{VALUES (</a:t>
            </a:r>
            <a:r>
              <a:rPr lang="fr-FR" sz="2200" dirty="0"/>
              <a:t>liste de valeurs</a:t>
            </a:r>
            <a:r>
              <a:rPr lang="fr-FR" sz="2200" dirty="0">
                <a:solidFill>
                  <a:srgbClr val="FF0000"/>
                </a:solidFill>
              </a:rPr>
              <a:t>) | </a:t>
            </a:r>
            <a:r>
              <a:rPr lang="fr-FR" sz="2200" dirty="0"/>
              <a:t>requête</a:t>
            </a:r>
            <a:r>
              <a:rPr lang="fr-FR" sz="2200" dirty="0">
                <a:solidFill>
                  <a:srgbClr val="FF0000"/>
                </a:solidFill>
              </a:rPr>
              <a:t>};</a:t>
            </a:r>
          </a:p>
          <a:p>
            <a:pPr lvl="1">
              <a:lnSpc>
                <a:spcPct val="150000"/>
              </a:lnSpc>
            </a:pPr>
            <a:r>
              <a:rPr lang="fr-FR" sz="2200" dirty="0"/>
              <a:t>Dans le cas où la liste de colonnes n'est pas spécifiée tous les attributs de la table cible doivent être fournis dans l'ordre de déclaration.</a:t>
            </a:r>
          </a:p>
          <a:p>
            <a:pPr lvl="1">
              <a:lnSpc>
                <a:spcPct val="150000"/>
              </a:lnSpc>
            </a:pPr>
            <a:r>
              <a:rPr lang="fr-FR" sz="2200" dirty="0"/>
              <a:t>Si seulement certaines colonnes sont spécifiées, les autres sont insérées avec la valeur NULL.</a:t>
            </a:r>
          </a:p>
          <a:p>
            <a:pPr lvl="1">
              <a:lnSpc>
                <a:spcPct val="150000"/>
              </a:lnSpc>
            </a:pPr>
            <a:r>
              <a:rPr lang="fr-FR" sz="2200" dirty="0"/>
              <a:t>Les valeurs alphanumériques et de date doivent être placées entre apostrophes.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4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Manipulation des données :</a:t>
            </a:r>
            <a:br>
              <a:rPr lang="fr-FR" dirty="0"/>
            </a:br>
            <a:r>
              <a:rPr lang="fr-FR" dirty="0"/>
              <a:t>La commande INSERT - Exemples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10189608" cy="5357192"/>
          </a:xfrm>
        </p:spPr>
        <p:txBody>
          <a:bodyPr>
            <a:normAutofit/>
          </a:bodyPr>
          <a:lstStyle/>
          <a:p>
            <a:r>
              <a:rPr lang="fr-FR" b="1" dirty="0"/>
              <a:t>Insertion d'une seule ligne à la fois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Ajouter le client (100, '</a:t>
            </a:r>
            <a:r>
              <a:rPr lang="fr-FR" dirty="0" err="1"/>
              <a:t>Duduche</a:t>
            </a:r>
            <a:r>
              <a:rPr lang="fr-FR" dirty="0"/>
              <a:t>', 'Nice') dans la table client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INSERT INTO client (</a:t>
            </a:r>
            <a:r>
              <a:rPr lang="fr-FR" dirty="0" err="1"/>
              <a:t>IdCli</a:t>
            </a:r>
            <a:r>
              <a:rPr lang="fr-FR" dirty="0"/>
              <a:t>, nom, ville)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	VALUES (100, '</a:t>
            </a:r>
            <a:r>
              <a:rPr lang="fr-FR" dirty="0" err="1"/>
              <a:t>Duduche</a:t>
            </a:r>
            <a:r>
              <a:rPr lang="fr-FR" dirty="0"/>
              <a:t>', 'Nice');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Ajouter la vente (100, 20, '11-07-2021', 50)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INSERT INTO vente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	VALUES (100, 20, '11-JUL-2021', 50);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38</a:t>
            </a:fld>
            <a:endParaRPr lang="fr-FR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B96932D-15EF-7F81-060F-05AF39016DDE}"/>
              </a:ext>
            </a:extLst>
          </p:cNvPr>
          <p:cNvSpPr/>
          <p:nvPr/>
        </p:nvSpPr>
        <p:spPr>
          <a:xfrm>
            <a:off x="7822604" y="5517232"/>
            <a:ext cx="3456384" cy="612648"/>
          </a:xfrm>
          <a:prstGeom prst="wedgeRectCallout">
            <a:avLst>
              <a:gd name="adj1" fmla="val -48682"/>
              <a:gd name="adj2" fmla="val 98527"/>
            </a:avLst>
          </a:prstGeom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Le format de date par défaut est DD-Mon-YYYY</a:t>
            </a:r>
          </a:p>
        </p:txBody>
      </p:sp>
    </p:spTree>
    <p:extLst>
      <p:ext uri="{BB962C8B-B14F-4D97-AF65-F5344CB8AC3E}">
        <p14:creationId xmlns:p14="http://schemas.microsoft.com/office/powerpoint/2010/main" val="187203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8AD8-F680-959B-875A-A1E5715B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 :</a:t>
            </a:r>
            <a:br>
              <a:rPr lang="fr-FR" dirty="0"/>
            </a:br>
            <a:r>
              <a:rPr lang="fr-FR" dirty="0"/>
              <a:t>La commande INSERT – Les Fonctions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AE9D-F8D6-2B30-352F-F0F08F3E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SYSDATE </a:t>
            </a:r>
            <a:r>
              <a:rPr lang="fr-FR" dirty="0"/>
              <a:t>: Enregistre la date et l'heure système en cours.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TO_DATE </a:t>
            </a:r>
            <a:r>
              <a:rPr lang="fr-FR" dirty="0"/>
              <a:t>: Enregistrement d’une valeur de date spécifique.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E9E7F-A1E4-AAAC-6E9F-66FE2A18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39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452A9-53BB-750C-5EE3-FE57CB80A009}"/>
              </a:ext>
            </a:extLst>
          </p:cNvPr>
          <p:cNvSpPr txBox="1"/>
          <p:nvPr/>
        </p:nvSpPr>
        <p:spPr>
          <a:xfrm>
            <a:off x="2180340" y="5949280"/>
            <a:ext cx="88662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La valeur de la date sera insérée sous la forme : 07-Dec-2021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42AB3-52DE-9683-C46E-CBB0DE3EFAEC}"/>
              </a:ext>
            </a:extLst>
          </p:cNvPr>
          <p:cNvSpPr txBox="1"/>
          <p:nvPr/>
        </p:nvSpPr>
        <p:spPr>
          <a:xfrm>
            <a:off x="2566020" y="2204864"/>
            <a:ext cx="9145016" cy="112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FF0000"/>
                </a:solidFill>
              </a:rPr>
              <a:t>INSERT INTO </a:t>
            </a:r>
            <a:r>
              <a:rPr lang="fr-FR" sz="2400" dirty="0"/>
              <a:t>Vente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FF0000"/>
                </a:solidFill>
              </a:rPr>
              <a:t>VALUES </a:t>
            </a:r>
            <a:r>
              <a:rPr lang="fr-FR" sz="2400" dirty="0"/>
              <a:t>(100, 20, </a:t>
            </a:r>
            <a:r>
              <a:rPr lang="fr-FR" sz="2400" b="1" dirty="0">
                <a:solidFill>
                  <a:srgbClr val="C00000"/>
                </a:solidFill>
              </a:rPr>
              <a:t>SYSDATE</a:t>
            </a:r>
            <a:r>
              <a:rPr lang="fr-FR" sz="2400" b="1" dirty="0"/>
              <a:t>,</a:t>
            </a:r>
            <a:r>
              <a:rPr lang="fr-FR" sz="2400" dirty="0"/>
              <a:t> 30);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87F62-E10A-38EF-2A26-118F255510C6}"/>
              </a:ext>
            </a:extLst>
          </p:cNvPr>
          <p:cNvSpPr txBox="1"/>
          <p:nvPr/>
        </p:nvSpPr>
        <p:spPr>
          <a:xfrm>
            <a:off x="2566020" y="4609230"/>
            <a:ext cx="9217023" cy="112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FF0000"/>
                </a:solidFill>
              </a:rPr>
              <a:t>INSERT INTO </a:t>
            </a:r>
            <a:r>
              <a:rPr lang="fr-FR" sz="2400" dirty="0"/>
              <a:t>Vente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FF0000"/>
                </a:solidFill>
              </a:rPr>
              <a:t>VALUES </a:t>
            </a:r>
            <a:r>
              <a:rPr lang="fr-FR" sz="2400" dirty="0"/>
              <a:t>(100, 20, </a:t>
            </a:r>
            <a:r>
              <a:rPr lang="fr-FR" sz="2400" b="1" dirty="0">
                <a:solidFill>
                  <a:srgbClr val="C00000"/>
                </a:solidFill>
              </a:rPr>
              <a:t>TO_DATE</a:t>
            </a:r>
            <a:r>
              <a:rPr lang="fr-FR" sz="2400" dirty="0"/>
              <a:t>('</a:t>
            </a:r>
            <a:r>
              <a:rPr lang="fr-FR" sz="2400" dirty="0" err="1"/>
              <a:t>Dec</a:t>
            </a:r>
            <a:r>
              <a:rPr lang="fr-FR" sz="2400" dirty="0"/>
              <a:t> 7, 2021', 'MON DD, YYYY’), 30);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5A6333-949C-FD3A-A20C-09047A281001}"/>
              </a:ext>
            </a:extLst>
          </p:cNvPr>
          <p:cNvSpPr/>
          <p:nvPr/>
        </p:nvSpPr>
        <p:spPr>
          <a:xfrm>
            <a:off x="1820700" y="5974467"/>
            <a:ext cx="385280" cy="319087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0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A" dirty="0"/>
              <a:t>Le langage de définition des données (LDD)</a:t>
            </a:r>
            <a:endParaRPr lang="fr-FR" alt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10117600" cy="4979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H" sz="2400" dirty="0"/>
              <a:t>Définition des objets en SQL : </a:t>
            </a:r>
            <a:r>
              <a:rPr lang="fr-CH" sz="2400" b="1" dirty="0">
                <a:solidFill>
                  <a:srgbClr val="C00000"/>
                </a:solidFill>
              </a:rPr>
              <a:t>CREATE, ALTER, DROP</a:t>
            </a:r>
          </a:p>
          <a:p>
            <a:pPr>
              <a:lnSpc>
                <a:spcPct val="150000"/>
              </a:lnSpc>
            </a:pPr>
            <a:r>
              <a:rPr lang="fr-CA" sz="2400" dirty="0"/>
              <a:t>Exemples : </a:t>
            </a:r>
          </a:p>
          <a:p>
            <a:pPr lvl="1">
              <a:lnSpc>
                <a:spcPct val="150000"/>
              </a:lnSpc>
            </a:pPr>
            <a:r>
              <a:rPr lang="fr-CA" dirty="0"/>
              <a:t>CREATE </a:t>
            </a:r>
            <a:r>
              <a:rPr lang="fr-CA" b="1" dirty="0"/>
              <a:t>TABLE</a:t>
            </a:r>
            <a:r>
              <a:rPr lang="fr-CA" dirty="0"/>
              <a:t>, ALTER </a:t>
            </a:r>
            <a:r>
              <a:rPr lang="fr-CA" b="1" dirty="0"/>
              <a:t>TABLE,</a:t>
            </a:r>
            <a:r>
              <a:rPr lang="fr-CA" dirty="0"/>
              <a:t> DORP </a:t>
            </a:r>
            <a:r>
              <a:rPr lang="fr-CA" b="1" dirty="0"/>
              <a:t>TABLE</a:t>
            </a:r>
          </a:p>
          <a:p>
            <a:pPr lvl="1">
              <a:lnSpc>
                <a:spcPct val="150000"/>
              </a:lnSpc>
            </a:pPr>
            <a:r>
              <a:rPr lang="fr-CA" dirty="0"/>
              <a:t>CREATE </a:t>
            </a:r>
            <a:r>
              <a:rPr lang="fr-CA" b="1" dirty="0"/>
              <a:t>USER</a:t>
            </a:r>
            <a:r>
              <a:rPr lang="fr-CA" dirty="0"/>
              <a:t>, ALTER </a:t>
            </a:r>
            <a:r>
              <a:rPr lang="fr-CA" b="1" dirty="0"/>
              <a:t>USER, </a:t>
            </a:r>
            <a:r>
              <a:rPr lang="fr-CA" dirty="0"/>
              <a:t>DROP </a:t>
            </a:r>
            <a:r>
              <a:rPr lang="fr-CA" b="1" dirty="0"/>
              <a:t>USER</a:t>
            </a:r>
          </a:p>
          <a:p>
            <a:pPr lvl="1">
              <a:lnSpc>
                <a:spcPct val="150000"/>
              </a:lnSpc>
            </a:pPr>
            <a:r>
              <a:rPr lang="fr-CA" dirty="0"/>
              <a:t>CREATE </a:t>
            </a:r>
            <a:r>
              <a:rPr lang="fr-CA" b="1" dirty="0"/>
              <a:t>VIEW</a:t>
            </a:r>
            <a:r>
              <a:rPr lang="fr-CA" dirty="0"/>
              <a:t>, ALTER </a:t>
            </a:r>
            <a:r>
              <a:rPr lang="fr-CA" b="1" dirty="0"/>
              <a:t>VIEW,</a:t>
            </a:r>
            <a:r>
              <a:rPr lang="fr-CA" dirty="0"/>
              <a:t> DROP </a:t>
            </a:r>
            <a:r>
              <a:rPr lang="fr-CA" b="1" dirty="0"/>
              <a:t>VIEW</a:t>
            </a:r>
          </a:p>
          <a:p>
            <a:pPr lvl="1">
              <a:lnSpc>
                <a:spcPct val="150000"/>
              </a:lnSpc>
            </a:pPr>
            <a:r>
              <a:rPr lang="fr-CA" dirty="0"/>
              <a:t>CREATE </a:t>
            </a:r>
            <a:r>
              <a:rPr lang="fr-CA" b="1" dirty="0"/>
              <a:t>INDEX,</a:t>
            </a:r>
            <a:r>
              <a:rPr lang="fr-CA" dirty="0"/>
              <a:t> ALTER </a:t>
            </a:r>
            <a:r>
              <a:rPr lang="fr-CA" b="1" dirty="0"/>
              <a:t>INDEX, </a:t>
            </a:r>
            <a:r>
              <a:rPr lang="fr-CA" dirty="0"/>
              <a:t>DROP </a:t>
            </a:r>
            <a:r>
              <a:rPr lang="fr-CA" b="1" dirty="0"/>
              <a:t>INDEX</a:t>
            </a:r>
          </a:p>
          <a:p>
            <a:pPr lvl="1">
              <a:lnSpc>
                <a:spcPct val="150000"/>
              </a:lnSpc>
            </a:pPr>
            <a:r>
              <a:rPr lang="fr-CA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43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8AD8-F680-959B-875A-A1E5715B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 :</a:t>
            </a:r>
            <a:br>
              <a:rPr lang="fr-FR" dirty="0"/>
            </a:br>
            <a:r>
              <a:rPr lang="fr-FR" dirty="0"/>
              <a:t>La commande INSERT – Les Fonctions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AE9D-F8D6-2B30-352F-F0F08F3E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10261616" cy="51212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b="1" dirty="0"/>
              <a:t>UPPER </a:t>
            </a:r>
            <a:r>
              <a:rPr lang="fr-FR" dirty="0"/>
              <a:t>: convertit toutes les lettres de la chaîne en majuscules.</a:t>
            </a:r>
          </a:p>
          <a:p>
            <a:pPr>
              <a:lnSpc>
                <a:spcPct val="150000"/>
              </a:lnSpc>
            </a:pPr>
            <a:r>
              <a:rPr lang="fr-FR" b="1" dirty="0"/>
              <a:t>LOWER</a:t>
            </a:r>
            <a:r>
              <a:rPr lang="fr-FR" dirty="0"/>
              <a:t> : convertit toutes les lettres de la chaîne en minuscules.</a:t>
            </a:r>
          </a:p>
          <a:p>
            <a:pPr>
              <a:lnSpc>
                <a:spcPct val="150000"/>
              </a:lnSpc>
            </a:pPr>
            <a:r>
              <a:rPr lang="fr-FR" b="1" dirty="0"/>
              <a:t>INITCAP</a:t>
            </a:r>
            <a:r>
              <a:rPr lang="fr-FR" dirty="0"/>
              <a:t> : première lettre en majuscule, le reste en </a:t>
            </a:r>
            <a:r>
              <a:rPr lang="fr-FR" dirty="0" err="1"/>
              <a:t>miniscule</a:t>
            </a:r>
            <a:r>
              <a:rPr lang="fr-FR" dirty="0"/>
              <a:t> 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E9E7F-A1E4-AAAC-6E9F-66FE2A18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40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452A9-53BB-750C-5EE3-FE57CB80A009}"/>
              </a:ext>
            </a:extLst>
          </p:cNvPr>
          <p:cNvSpPr txBox="1"/>
          <p:nvPr/>
        </p:nvSpPr>
        <p:spPr>
          <a:xfrm>
            <a:off x="3214092" y="6327905"/>
            <a:ext cx="64783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Les valeurs insérées seront : RIGAUD et Paris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42AB3-52DE-9683-C46E-CBB0DE3EFAEC}"/>
              </a:ext>
            </a:extLst>
          </p:cNvPr>
          <p:cNvSpPr txBox="1"/>
          <p:nvPr/>
        </p:nvSpPr>
        <p:spPr>
          <a:xfrm>
            <a:off x="2542636" y="5154930"/>
            <a:ext cx="7544990" cy="112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FF0000"/>
                </a:solidFill>
              </a:rPr>
              <a:t>INSERT INTO </a:t>
            </a:r>
            <a:r>
              <a:rPr lang="fr-FR" sz="2400" dirty="0"/>
              <a:t>CLIENT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FF0000"/>
                </a:solidFill>
              </a:rPr>
              <a:t>VALUES </a:t>
            </a:r>
            <a:r>
              <a:rPr lang="fr-FR" sz="2400" dirty="0"/>
              <a:t>(115, </a:t>
            </a:r>
            <a:r>
              <a:rPr lang="fr-FR" sz="2400" b="1" dirty="0">
                <a:solidFill>
                  <a:srgbClr val="C00000"/>
                </a:solidFill>
              </a:rPr>
              <a:t>UPPER</a:t>
            </a:r>
            <a:r>
              <a:rPr lang="fr-FR" sz="2400" dirty="0"/>
              <a:t>('Rigaud'), </a:t>
            </a:r>
            <a:r>
              <a:rPr lang="fr-FR" sz="2400" b="1" dirty="0">
                <a:solidFill>
                  <a:srgbClr val="C00000"/>
                </a:solidFill>
              </a:rPr>
              <a:t>INITCAP</a:t>
            </a:r>
            <a:r>
              <a:rPr lang="fr-FR" sz="2400" dirty="0"/>
              <a:t>('paris'));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5A6333-949C-FD3A-A20C-09047A281001}"/>
              </a:ext>
            </a:extLst>
          </p:cNvPr>
          <p:cNvSpPr/>
          <p:nvPr/>
        </p:nvSpPr>
        <p:spPr>
          <a:xfrm>
            <a:off x="2735277" y="6379369"/>
            <a:ext cx="385280" cy="319087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8AD8-F680-959B-875A-A1E5715B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 :</a:t>
            </a:r>
            <a:br>
              <a:rPr lang="fr-FR" dirty="0"/>
            </a:br>
            <a:r>
              <a:rPr lang="fr-FR" dirty="0"/>
              <a:t>La commande INSERT – Les Fonctions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AE9D-F8D6-2B30-352F-F0F08F3E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2228066"/>
            <a:ext cx="10117600" cy="3611240"/>
          </a:xfrm>
        </p:spPr>
        <p:txBody>
          <a:bodyPr numCol="2"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fr-FR" dirty="0"/>
              <a:t>CURRENT_DATE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CURRENT_TIMESTAMP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LENGTH (string)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CONCAT (string1, string2)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SUBSTR (string, </a:t>
            </a:r>
            <a:r>
              <a:rPr lang="en-US" dirty="0" err="1"/>
              <a:t>start_pos</a:t>
            </a:r>
            <a:r>
              <a:rPr lang="en-US" dirty="0"/>
              <a:t> [, length])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LTRIM (string [, </a:t>
            </a:r>
            <a:r>
              <a:rPr lang="fr-FR" dirty="0" err="1"/>
              <a:t>trim_string</a:t>
            </a:r>
            <a:r>
              <a:rPr lang="fr-FR" dirty="0"/>
              <a:t>])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RTRIM (string [, </a:t>
            </a:r>
            <a:r>
              <a:rPr lang="fr-FR" dirty="0" err="1"/>
              <a:t>trim_string</a:t>
            </a:r>
            <a:r>
              <a:rPr lang="fr-FR" dirty="0"/>
              <a:t> ])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ABS (</a:t>
            </a:r>
            <a:r>
              <a:rPr lang="fr-FR" dirty="0" err="1"/>
              <a:t>number</a:t>
            </a:r>
            <a:r>
              <a:rPr lang="fr-FR" dirty="0"/>
              <a:t>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FLOOR (</a:t>
            </a:r>
            <a:r>
              <a:rPr lang="fr-FR" dirty="0" err="1"/>
              <a:t>number</a:t>
            </a:r>
            <a:r>
              <a:rPr lang="fr-FR" dirty="0"/>
              <a:t>)</a:t>
            </a:r>
          </a:p>
          <a:p>
            <a:pPr lvl="1"/>
            <a:r>
              <a:rPr lang="fr-FR" b="1" dirty="0"/>
              <a:t>…</a:t>
            </a:r>
          </a:p>
          <a:p>
            <a:pPr lvl="1"/>
            <a:endParaRPr lang="fr-F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E9E7F-A1E4-AAAC-6E9F-66FE2A18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41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452A9-53BB-750C-5EE3-FE57CB80A009}"/>
              </a:ext>
            </a:extLst>
          </p:cNvPr>
          <p:cNvSpPr txBox="1"/>
          <p:nvPr/>
        </p:nvSpPr>
        <p:spPr>
          <a:xfrm>
            <a:off x="2209672" y="5923070"/>
            <a:ext cx="862845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/>
              <a:t>Une liste exhaustive est disponible sous :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https://www.techonthenet.com/oracle/functions/index.php</a:t>
            </a:r>
            <a:endParaRPr lang="fr-FR" sz="2400" dirty="0">
              <a:solidFill>
                <a:srgbClr val="00B0F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5A6333-949C-FD3A-A20C-09047A281001}"/>
              </a:ext>
            </a:extLst>
          </p:cNvPr>
          <p:cNvSpPr/>
          <p:nvPr/>
        </p:nvSpPr>
        <p:spPr>
          <a:xfrm>
            <a:off x="1820700" y="6093296"/>
            <a:ext cx="385280" cy="319087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A90C6-1CD5-6BD7-BE86-20A7224C784D}"/>
              </a:ext>
            </a:extLst>
          </p:cNvPr>
          <p:cNvSpPr txBox="1"/>
          <p:nvPr/>
        </p:nvSpPr>
        <p:spPr>
          <a:xfrm>
            <a:off x="1773932" y="1628800"/>
            <a:ext cx="475252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sz="2800" b="1" dirty="0"/>
              <a:t>Autres fonctions SQL :</a:t>
            </a:r>
          </a:p>
        </p:txBody>
      </p:sp>
    </p:spTree>
    <p:extLst>
      <p:ext uri="{BB962C8B-B14F-4D97-AF65-F5344CB8AC3E}">
        <p14:creationId xmlns:p14="http://schemas.microsoft.com/office/powerpoint/2010/main" val="65953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Manipulation des données :</a:t>
            </a:r>
            <a:br>
              <a:rPr lang="fr-FR" dirty="0"/>
            </a:br>
            <a:r>
              <a:rPr lang="fr-FR" dirty="0"/>
              <a:t>La commande INSERT - Exemples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357192"/>
          </a:xfrm>
        </p:spPr>
        <p:txBody>
          <a:bodyPr>
            <a:normAutofit/>
          </a:bodyPr>
          <a:lstStyle/>
          <a:p>
            <a:r>
              <a:rPr lang="fr-FR" b="1" dirty="0"/>
              <a:t>Insertion de plusieurs lignes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/>
              <a:t>Une requête permet d'insérer plusieurs lignes dans la table cible à partir d'une autre table.</a:t>
            </a:r>
            <a:endParaRPr lang="fr-FR" b="1" dirty="0"/>
          </a:p>
          <a:p>
            <a:pPr lvl="1">
              <a:lnSpc>
                <a:spcPct val="120000"/>
              </a:lnSpc>
            </a:pPr>
            <a:r>
              <a:rPr lang="fr-FR" dirty="0"/>
              <a:t>Ajouter dans une table « temp », toutes les ventes de table Vente qui sont antérieures au 01-Jan-2000</a:t>
            </a:r>
          </a:p>
          <a:p>
            <a:pPr lvl="2">
              <a:lnSpc>
                <a:spcPct val="120000"/>
              </a:lnSpc>
            </a:pPr>
            <a:r>
              <a:rPr lang="fr-FR" sz="2400" dirty="0">
                <a:solidFill>
                  <a:srgbClr val="C00000"/>
                </a:solidFill>
              </a:rPr>
              <a:t>On doit d’abord créer la table temp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400" dirty="0">
                <a:solidFill>
                  <a:srgbClr val="FF0000"/>
                </a:solidFill>
              </a:rPr>
              <a:t>INSERT I</a:t>
            </a:r>
            <a:r>
              <a:rPr lang="en-US" sz="2400" dirty="0">
                <a:solidFill>
                  <a:srgbClr val="FF0000"/>
                </a:solidFill>
              </a:rPr>
              <a:t>NTO </a:t>
            </a:r>
            <a:r>
              <a:rPr lang="en-US" sz="2400" dirty="0"/>
              <a:t>temp (</a:t>
            </a:r>
            <a:r>
              <a:rPr lang="en-US" sz="2400" dirty="0" err="1"/>
              <a:t>IdCli</a:t>
            </a:r>
            <a:r>
              <a:rPr lang="en-US" sz="2400" dirty="0"/>
              <a:t>, </a:t>
            </a:r>
            <a:r>
              <a:rPr lang="en-US" sz="2400" dirty="0" err="1"/>
              <a:t>IdPro</a:t>
            </a:r>
            <a:r>
              <a:rPr lang="en-US" sz="2400" dirty="0"/>
              <a:t>, </a:t>
            </a:r>
            <a:r>
              <a:rPr lang="en-US" sz="2400" dirty="0" err="1"/>
              <a:t>DateVente</a:t>
            </a:r>
            <a:r>
              <a:rPr lang="en-US" sz="2400" dirty="0"/>
              <a:t>, </a:t>
            </a:r>
            <a:r>
              <a:rPr lang="en-US" sz="2400" dirty="0" err="1"/>
              <a:t>qte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>
                <a:solidFill>
                  <a:srgbClr val="FF0000"/>
                </a:solidFill>
              </a:rPr>
              <a:t>SELECT </a:t>
            </a:r>
            <a:r>
              <a:rPr lang="fr-FR" sz="2400" dirty="0" err="1"/>
              <a:t>V.no_cli</a:t>
            </a:r>
            <a:r>
              <a:rPr lang="fr-FR" sz="2400" dirty="0"/>
              <a:t>, </a:t>
            </a:r>
            <a:r>
              <a:rPr lang="fr-FR" sz="2400" dirty="0" err="1"/>
              <a:t>V.IdPro</a:t>
            </a:r>
            <a:r>
              <a:rPr lang="fr-FR" sz="2400" dirty="0"/>
              <a:t>, </a:t>
            </a:r>
            <a:r>
              <a:rPr lang="fr-FR" sz="2400" dirty="0" err="1"/>
              <a:t>V.DateVente</a:t>
            </a:r>
            <a:r>
              <a:rPr lang="fr-FR" sz="2400" dirty="0"/>
              <a:t> </a:t>
            </a:r>
            <a:r>
              <a:rPr lang="fr-FR" sz="2400" dirty="0" err="1"/>
              <a:t>V.qte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0000"/>
                </a:solidFill>
              </a:rPr>
              <a:t>FROM</a:t>
            </a:r>
            <a:r>
              <a:rPr lang="fr-FR" sz="2400" dirty="0"/>
              <a:t> vente V</a:t>
            </a:r>
          </a:p>
          <a:p>
            <a:pPr marL="0" indent="0">
              <a:buNone/>
            </a:pPr>
            <a:r>
              <a:rPr lang="fr-FR" sz="2400" dirty="0"/>
              <a:t>		</a:t>
            </a:r>
            <a:r>
              <a:rPr lang="fr-FR" sz="2400" dirty="0">
                <a:solidFill>
                  <a:srgbClr val="FF0000"/>
                </a:solidFill>
              </a:rPr>
              <a:t>WHERE </a:t>
            </a:r>
            <a:r>
              <a:rPr lang="fr-FR" sz="2400" dirty="0" err="1"/>
              <a:t>V.ventedate</a:t>
            </a:r>
            <a:r>
              <a:rPr lang="fr-FR" sz="2400" dirty="0"/>
              <a:t> &lt; '01-Jan-2000';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3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F2C3-B534-121B-6546-A7D31EC8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 :</a:t>
            </a:r>
            <a:br>
              <a:rPr lang="fr-FR" dirty="0"/>
            </a:br>
            <a:r>
              <a:rPr lang="fr-FR" dirty="0"/>
              <a:t>Création et Remplissage par copie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ED2B-58C4-E6DD-25C0-B236C8C1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CREATE TABLE </a:t>
            </a:r>
            <a:r>
              <a:rPr lang="en-US" dirty="0"/>
              <a:t>temp </a:t>
            </a:r>
            <a:r>
              <a:rPr lang="en-US" b="1" dirty="0">
                <a:solidFill>
                  <a:srgbClr val="FF0000"/>
                </a:solidFill>
              </a:rPr>
              <a:t>AS</a:t>
            </a:r>
            <a:r>
              <a:rPr lang="en-US" dirty="0"/>
              <a:t> (</a:t>
            </a:r>
            <a:r>
              <a:rPr lang="fr-FR" sz="2800" dirty="0"/>
              <a:t>SELECT * FROM vente V</a:t>
            </a:r>
          </a:p>
          <a:p>
            <a:pPr marL="0" indent="0">
              <a:buNone/>
            </a:pPr>
            <a:r>
              <a:rPr lang="fr-FR" sz="2800" dirty="0"/>
              <a:t>		WHERE </a:t>
            </a:r>
            <a:r>
              <a:rPr lang="fr-FR" sz="2800" dirty="0" err="1"/>
              <a:t>V.ventedate</a:t>
            </a:r>
            <a:r>
              <a:rPr lang="fr-FR" sz="2800" dirty="0"/>
              <a:t> &lt; '01-Jan-2000'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commande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nouvelle table temp qui </a:t>
            </a:r>
            <a:r>
              <a:rPr lang="en-US" dirty="0" err="1"/>
              <a:t>contient</a:t>
            </a:r>
            <a:r>
              <a:rPr lang="en-US" dirty="0"/>
              <a:t> </a:t>
            </a:r>
            <a:r>
              <a:rPr lang="en-US" b="1" dirty="0"/>
              <a:t>les </a:t>
            </a:r>
            <a:r>
              <a:rPr lang="en-US" b="1" dirty="0" err="1"/>
              <a:t>colonnes</a:t>
            </a:r>
            <a:r>
              <a:rPr lang="en-US" b="1" dirty="0"/>
              <a:t> </a:t>
            </a:r>
            <a:r>
              <a:rPr lang="en-US" b="1" dirty="0" err="1"/>
              <a:t>retournées</a:t>
            </a:r>
            <a:r>
              <a:rPr lang="en-US" b="1" dirty="0"/>
              <a:t> par le SELECT</a:t>
            </a:r>
            <a:r>
              <a:rPr lang="en-US" dirty="0"/>
              <a:t> et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b="1" dirty="0"/>
              <a:t>les </a:t>
            </a:r>
            <a:r>
              <a:rPr lang="en-US" b="1" dirty="0" err="1"/>
              <a:t>lignes</a:t>
            </a:r>
            <a:r>
              <a:rPr lang="en-US" b="1" dirty="0"/>
              <a:t> </a:t>
            </a:r>
            <a:r>
              <a:rPr lang="en-US" b="1" dirty="0" err="1"/>
              <a:t>retournées</a:t>
            </a:r>
            <a:r>
              <a:rPr lang="en-US" b="1" dirty="0"/>
              <a:t> par le SELECT</a:t>
            </a:r>
          </a:p>
          <a:p>
            <a:pPr>
              <a:lnSpc>
                <a:spcPct val="150000"/>
              </a:lnSpc>
            </a:pPr>
            <a:r>
              <a:rPr lang="fr-FR" b="1" dirty="0"/>
              <a:t>ATTENTION : </a:t>
            </a:r>
            <a:r>
              <a:rPr lang="fr-FR" dirty="0"/>
              <a:t>Vous ne copiez pas toutes les contraintes </a:t>
            </a:r>
            <a:r>
              <a:rPr lang="fr-FR" b="1" dirty="0"/>
              <a:t>(uniquement les contraintes NOT NULL)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A6690-87B9-7D4F-ADDE-FAC072E5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96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(vérification des contraintes)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737452" y="5157192"/>
            <a:ext cx="9397520" cy="151216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Etudiant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Code_Promo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Num_Etu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, nom, Ville, Age, Pays)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(23089806,2308,'Alphonse','Halifax',18,'France');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564735" y="3645024"/>
            <a:ext cx="9782801" cy="108012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fr-CA" dirty="0"/>
              <a:t>On souhaite effectuer l’insertion d’un ensemble d’enregistrements dans cette table </a:t>
            </a:r>
          </a:p>
          <a:p>
            <a:pPr>
              <a:buFontTx/>
              <a:buChar char="-"/>
            </a:pPr>
            <a:endParaRPr lang="fr-CA" dirty="0"/>
          </a:p>
          <a:p>
            <a:pPr marL="365760" lvl="1" indent="0">
              <a:buNone/>
            </a:pPr>
            <a:endParaRPr lang="fr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FED36-EF98-4B89-A865-49E7B7DF4D36}"/>
              </a:ext>
            </a:extLst>
          </p:cNvPr>
          <p:cNvSpPr txBox="1"/>
          <p:nvPr/>
        </p:nvSpPr>
        <p:spPr>
          <a:xfrm>
            <a:off x="1341884" y="47251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fr-CA" sz="1800" dirty="0"/>
              <a:t>Un premier Enregistrement: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00145-32E3-3CB2-E50C-07A9125362FE}"/>
              </a:ext>
            </a:extLst>
          </p:cNvPr>
          <p:cNvSpPr txBox="1"/>
          <p:nvPr/>
        </p:nvSpPr>
        <p:spPr>
          <a:xfrm>
            <a:off x="4855662" y="2994446"/>
            <a:ext cx="211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lvl="1" indent="0">
              <a:buNone/>
            </a:pPr>
            <a:r>
              <a:rPr kumimoji="1" lang="fr-FR" b="1" dirty="0">
                <a:latin typeface="Arial" panose="020B0604020202020204" pitchFamily="34" charset="0"/>
              </a:rPr>
              <a:t>Age &lt; 25</a:t>
            </a:r>
          </a:p>
          <a:p>
            <a:pPr marL="365760" lvl="1" indent="0">
              <a:buNone/>
            </a:pPr>
            <a:r>
              <a:rPr kumimoji="1" lang="fr-FR" b="1" dirty="0">
                <a:latin typeface="Arial" panose="020B0604020202020204" pitchFamily="34" charset="0"/>
              </a:rPr>
              <a:t>Pays = France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69558F-C068-A189-6EE4-51B2B661B8A8}"/>
              </a:ext>
            </a:extLst>
          </p:cNvPr>
          <p:cNvGrpSpPr/>
          <p:nvPr/>
        </p:nvGrpSpPr>
        <p:grpSpPr>
          <a:xfrm>
            <a:off x="4870276" y="1584549"/>
            <a:ext cx="2152950" cy="1409897"/>
            <a:chOff x="4870276" y="1584549"/>
            <a:chExt cx="2152950" cy="14098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BC7821-C9B8-4F97-A46A-28083FC3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0276" y="1584549"/>
              <a:ext cx="2152950" cy="140989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6B9BA1-422D-4762-A4A6-C09F3032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6300" y="2390472"/>
              <a:ext cx="131126" cy="219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7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(vérification des contraintes)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32656"/>
          </a:xfrm>
        </p:spPr>
        <p:txBody>
          <a:bodyPr>
            <a:normAutofit/>
          </a:bodyPr>
          <a:lstStyle/>
          <a:p>
            <a:r>
              <a:rPr lang="fr-CA" sz="2400" dirty="0"/>
              <a:t>Un deuxième enregistrement: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786076" y="2002092"/>
            <a:ext cx="7332672" cy="107721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fr-CA" sz="2000" dirty="0" err="1">
                <a:latin typeface="Arial" panose="020B0604020202020204" pitchFamily="34" charset="0"/>
                <a:cs typeface="Arial" panose="020B0604020202020204" pitchFamily="34" charset="0"/>
              </a:rPr>
              <a:t>Etudiant</a:t>
            </a: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(33049906,7485,'Francois’,17, 'Toronto', 'France');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600447" y="3097360"/>
            <a:ext cx="9782801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Un troisième enregistrement: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82956" y="3558008"/>
            <a:ext cx="3519368" cy="12212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Etudiant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Code_Promo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Num_Etu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, nom)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(25050001,4561,'Xavier');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597664" y="4797152"/>
            <a:ext cx="9782801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Un quatrième enregistrement :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780172" y="5257800"/>
            <a:ext cx="7482591" cy="12212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Etudiant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Code_Promo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Num_Etu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, nom, Age, Pays)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(230201,7895,'Fabien',17, 'France');</a:t>
            </a:r>
          </a:p>
        </p:txBody>
      </p:sp>
    </p:spTree>
    <p:extLst>
      <p:ext uri="{BB962C8B-B14F-4D97-AF65-F5344CB8AC3E}">
        <p14:creationId xmlns:p14="http://schemas.microsoft.com/office/powerpoint/2010/main" val="274534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(vérification des contraintes)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597664" y="1556792"/>
            <a:ext cx="9782801" cy="5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Un cinquième enregistrement (</a:t>
            </a:r>
            <a:r>
              <a:rPr lang="fr-CA" sz="2400" b="1" dirty="0">
                <a:solidFill>
                  <a:srgbClr val="FF0000"/>
                </a:solidFill>
              </a:rPr>
              <a:t>Erreur: Check </a:t>
            </a:r>
            <a:r>
              <a:rPr lang="fr-CA" sz="2400" b="1" dirty="0" err="1">
                <a:solidFill>
                  <a:srgbClr val="FF0000"/>
                </a:solidFill>
              </a:rPr>
              <a:t>constraint</a:t>
            </a:r>
            <a:r>
              <a:rPr lang="fr-CA" sz="2400" b="1" dirty="0">
                <a:solidFill>
                  <a:srgbClr val="FF0000"/>
                </a:solidFill>
              </a:rPr>
              <a:t> </a:t>
            </a:r>
            <a:r>
              <a:rPr lang="fr-CA" sz="2400" b="1" dirty="0" err="1">
                <a:solidFill>
                  <a:srgbClr val="FF0000"/>
                </a:solidFill>
              </a:rPr>
              <a:t>failed</a:t>
            </a:r>
            <a:r>
              <a:rPr lang="fr-CA" sz="2400" b="1" dirty="0">
                <a:solidFill>
                  <a:srgbClr val="FF0000"/>
                </a:solidFill>
              </a:rPr>
              <a:t>: </a:t>
            </a:r>
            <a:r>
              <a:rPr lang="fr-CA" sz="2400" b="1" dirty="0" err="1">
                <a:solidFill>
                  <a:srgbClr val="FF0000"/>
                </a:solidFill>
              </a:rPr>
              <a:t>Etudiant</a:t>
            </a:r>
            <a:r>
              <a:rPr lang="fr-CA" sz="2400" dirty="0"/>
              <a:t>):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780172" y="2017440"/>
            <a:ext cx="8850743" cy="12212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Etudiant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Code_Promo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Num_Etu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, nom, Age)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(020984,4321,'Julie', 32);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590160" y="3691339"/>
            <a:ext cx="9782801" cy="745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200" dirty="0"/>
              <a:t>Un autre enregistrement (</a:t>
            </a:r>
            <a:r>
              <a:rPr lang="fr-CA" sz="2200" b="1" dirty="0">
                <a:solidFill>
                  <a:srgbClr val="FF0000"/>
                </a:solidFill>
              </a:rPr>
              <a:t>Erreur: UNIQUE </a:t>
            </a:r>
            <a:r>
              <a:rPr lang="fr-CA" sz="2200" b="1" dirty="0" err="1">
                <a:solidFill>
                  <a:srgbClr val="FF0000"/>
                </a:solidFill>
              </a:rPr>
              <a:t>constraint</a:t>
            </a:r>
            <a:r>
              <a:rPr lang="fr-CA" sz="2200" b="1" dirty="0">
                <a:solidFill>
                  <a:srgbClr val="FF0000"/>
                </a:solidFill>
              </a:rPr>
              <a:t> </a:t>
            </a:r>
            <a:r>
              <a:rPr lang="fr-CA" sz="2200" b="1" dirty="0" err="1">
                <a:solidFill>
                  <a:srgbClr val="FF0000"/>
                </a:solidFill>
              </a:rPr>
              <a:t>failed</a:t>
            </a:r>
            <a:r>
              <a:rPr lang="fr-CA" sz="2200" b="1" dirty="0">
                <a:solidFill>
                  <a:srgbClr val="FF0000"/>
                </a:solidFill>
              </a:rPr>
              <a:t>: </a:t>
            </a:r>
            <a:r>
              <a:rPr lang="fr-CA" sz="2200" b="1" dirty="0" err="1">
                <a:solidFill>
                  <a:srgbClr val="FF0000"/>
                </a:solidFill>
              </a:rPr>
              <a:t>Etudiant.Code_Promo</a:t>
            </a:r>
            <a:r>
              <a:rPr lang="fr-CA" sz="2200" b="1" dirty="0">
                <a:solidFill>
                  <a:srgbClr val="FF0000"/>
                </a:solidFill>
              </a:rPr>
              <a:t>, </a:t>
            </a:r>
            <a:r>
              <a:rPr lang="fr-CA" sz="2200" b="1" dirty="0" err="1">
                <a:solidFill>
                  <a:srgbClr val="FF0000"/>
                </a:solidFill>
              </a:rPr>
              <a:t>Etudiant.Num_Etu</a:t>
            </a:r>
            <a:r>
              <a:rPr lang="fr-CA" sz="2200" dirty="0"/>
              <a:t>):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772668" y="4440019"/>
            <a:ext cx="8850743" cy="12212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Etudiant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Code_Promo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2200" dirty="0" err="1">
                <a:latin typeface="Arial" panose="020B0604020202020204" pitchFamily="34" charset="0"/>
                <a:cs typeface="Arial" panose="020B0604020202020204" pitchFamily="34" charset="0"/>
              </a:rPr>
              <a:t>Num_Etu</a:t>
            </a: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, nom)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CA" sz="2200" dirty="0">
                <a:latin typeface="Arial" panose="020B0604020202020204" pitchFamily="34" charset="0"/>
                <a:cs typeface="Arial" panose="020B0604020202020204" pitchFamily="34" charset="0"/>
              </a:rPr>
              <a:t>(230201,7895,'Yves');</a:t>
            </a:r>
          </a:p>
        </p:txBody>
      </p:sp>
    </p:spTree>
    <p:extLst>
      <p:ext uri="{BB962C8B-B14F-4D97-AF65-F5344CB8AC3E}">
        <p14:creationId xmlns:p14="http://schemas.microsoft.com/office/powerpoint/2010/main" val="40604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fr-CA" sz="2400" dirty="0"/>
              <a:t>Soit le schéma relationnel suivant:</a:t>
            </a:r>
          </a:p>
          <a:p>
            <a:pPr marL="0" indent="0">
              <a:lnSpc>
                <a:spcPct val="170000"/>
              </a:lnSpc>
              <a:buNone/>
            </a:pPr>
            <a:endParaRPr lang="fr-CA" sz="2400" dirty="0"/>
          </a:p>
          <a:p>
            <a:pPr marL="0" indent="0">
              <a:lnSpc>
                <a:spcPct val="170000"/>
              </a:lnSpc>
              <a:buNone/>
            </a:pPr>
            <a:endParaRPr lang="fr-CA" sz="2400" dirty="0"/>
          </a:p>
          <a:p>
            <a:pPr marL="0" indent="0">
              <a:lnSpc>
                <a:spcPct val="170000"/>
              </a:lnSpc>
              <a:buNone/>
            </a:pPr>
            <a:endParaRPr lang="fr-CA" sz="2400" dirty="0"/>
          </a:p>
          <a:p>
            <a:pPr marL="0" indent="0">
              <a:lnSpc>
                <a:spcPct val="170000"/>
              </a:lnSpc>
              <a:buNone/>
            </a:pPr>
            <a:endParaRPr lang="fr-CA" sz="2400" dirty="0"/>
          </a:p>
          <a:p>
            <a:pPr marL="0" indent="0">
              <a:lnSpc>
                <a:spcPct val="170000"/>
              </a:lnSpc>
              <a:buNone/>
            </a:pPr>
            <a:r>
              <a:rPr lang="fr-CA" sz="2400" dirty="0"/>
              <a:t>Supposant que les tables ont été crées, insérer les enregistrements indiqués dans le diapo suivant.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AC628-00AF-981F-9F26-5B12697E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56" y="2276872"/>
            <a:ext cx="5115639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9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Enregistrements à insérer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13892" y="1655304"/>
            <a:ext cx="9782801" cy="50405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Table Client: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53204"/>
              </p:ext>
            </p:extLst>
          </p:nvPr>
        </p:nvGraphicFramePr>
        <p:xfrm>
          <a:off x="1701924" y="2060848"/>
          <a:ext cx="95013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0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600" b="1" u="sng" dirty="0" err="1"/>
                        <a:t>NumCompte</a:t>
                      </a:r>
                      <a:endParaRPr lang="fr-CA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1" dirty="0" err="1"/>
                        <a:t>NomClient</a:t>
                      </a:r>
                      <a:endParaRPr lang="fr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1" dirty="0" err="1"/>
                        <a:t>RueClient</a:t>
                      </a:r>
                      <a:endParaRPr lang="fr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1" dirty="0" err="1"/>
                        <a:t>VilleClient</a:t>
                      </a:r>
                      <a:endParaRPr lang="fr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1" dirty="0" err="1"/>
                        <a:t>NumBranche</a:t>
                      </a:r>
                      <a:r>
                        <a:rPr lang="fr-CA" sz="1600" b="1" dirty="0"/>
                        <a:t> </a:t>
                      </a:r>
                      <a:r>
                        <a:rPr lang="fr-CA" sz="1600" b="1" baseline="30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1254122541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sz="1600" dirty="0"/>
                        <a:t>Danielle </a:t>
                      </a:r>
                      <a:r>
                        <a:rPr lang="fr-CA" sz="1600" dirty="0" err="1"/>
                        <a:t>Fournelle</a:t>
                      </a:r>
                      <a:endParaRPr lang="fr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sz="1600" dirty="0"/>
                        <a:t>Laurentides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sz="1600" dirty="0"/>
                        <a:t>Blainville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874554147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sz="1600" dirty="0"/>
                        <a:t>Francis Marcotte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sz="1600" dirty="0"/>
                        <a:t>De Castelnau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sz="1600" dirty="0" err="1"/>
                        <a:t>Saint-Jerome</a:t>
                      </a:r>
                      <a:endParaRPr lang="fr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Espace réservé du contenu 2"/>
          <p:cNvSpPr txBox="1">
            <a:spLocks/>
          </p:cNvSpPr>
          <p:nvPr/>
        </p:nvSpPr>
        <p:spPr>
          <a:xfrm>
            <a:off x="1420520" y="3212976"/>
            <a:ext cx="978280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fr-CA" dirty="0"/>
              <a:t>Table Branche: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48479"/>
              </p:ext>
            </p:extLst>
          </p:nvPr>
        </p:nvGraphicFramePr>
        <p:xfrm>
          <a:off x="1720484" y="3742928"/>
          <a:ext cx="53820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600" b="1" u="sng" dirty="0" err="1"/>
                        <a:t>NumBranche</a:t>
                      </a:r>
                      <a:endParaRPr lang="fr-CA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1" dirty="0" err="1"/>
                        <a:t>RueBranche</a:t>
                      </a:r>
                      <a:endParaRPr lang="fr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1" dirty="0" err="1"/>
                        <a:t>VilleBranche</a:t>
                      </a:r>
                      <a:endParaRPr lang="fr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sz="1600" dirty="0" err="1"/>
                        <a:t>University</a:t>
                      </a:r>
                      <a:endParaRPr lang="fr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sz="1600" dirty="0"/>
                        <a:t>Laval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Espace réservé du contenu 2"/>
          <p:cNvSpPr txBox="1">
            <a:spLocks/>
          </p:cNvSpPr>
          <p:nvPr/>
        </p:nvSpPr>
        <p:spPr>
          <a:xfrm>
            <a:off x="1413892" y="4951968"/>
            <a:ext cx="978280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fr-CA" dirty="0"/>
              <a:t>Table </a:t>
            </a:r>
            <a:r>
              <a:rPr lang="fr-CA" dirty="0" err="1"/>
              <a:t>Depot</a:t>
            </a:r>
            <a:r>
              <a:rPr lang="fr-CA" dirty="0"/>
              <a:t>: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73145"/>
              </p:ext>
            </p:extLst>
          </p:nvPr>
        </p:nvGraphicFramePr>
        <p:xfrm>
          <a:off x="1701923" y="5423624"/>
          <a:ext cx="687938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600" b="1" u="sng" dirty="0" err="1"/>
                        <a:t>NumOp</a:t>
                      </a:r>
                      <a:endParaRPr lang="fr-CA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1" u="sng" dirty="0" err="1"/>
                        <a:t>NumBranche</a:t>
                      </a:r>
                      <a:r>
                        <a:rPr lang="fr-CA" sz="1600" b="1" u="none" dirty="0"/>
                        <a:t> </a:t>
                      </a:r>
                      <a:r>
                        <a:rPr lang="fr-CA" sz="1600" b="1" u="none" baseline="30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1" u="sng" dirty="0" err="1"/>
                        <a:t>NumCompte</a:t>
                      </a:r>
                      <a:r>
                        <a:rPr lang="fr-CA" sz="1600" b="1" u="none" dirty="0"/>
                        <a:t> </a:t>
                      </a:r>
                      <a:r>
                        <a:rPr lang="fr-CA" sz="1600" b="1" u="none" baseline="30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1" dirty="0"/>
                        <a:t>Montant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1231421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1254122541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1250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54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</a:t>
            </a:r>
            <a:r>
              <a:rPr lang="fr-CA"/>
              <a:t>des tables de </a:t>
            </a:r>
            <a:r>
              <a:rPr lang="fr-CA" dirty="0"/>
              <a:t>la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3436" y="1600200"/>
            <a:ext cx="4716999" cy="3268960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CA" sz="1500" dirty="0"/>
              <a:t>CREATE TABLE Branche(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CA" sz="1500" dirty="0" err="1"/>
              <a:t>NumBranche</a:t>
            </a:r>
            <a:r>
              <a:rPr lang="fr-CA" sz="1500" dirty="0"/>
              <a:t> </a:t>
            </a:r>
            <a:r>
              <a:rPr lang="fr-CA" sz="1500" dirty="0" err="1"/>
              <a:t>integer</a:t>
            </a:r>
            <a:r>
              <a:rPr lang="fr-CA" sz="1500" dirty="0"/>
              <a:t> NOT NULL PRIMARY KEY,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CA" sz="1500" dirty="0" err="1"/>
              <a:t>RueBranche</a:t>
            </a:r>
            <a:r>
              <a:rPr lang="fr-CA" sz="1500" dirty="0"/>
              <a:t> varchar(30) NOT NULL,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CA" sz="1500" dirty="0" err="1"/>
              <a:t>VilleBranche</a:t>
            </a:r>
            <a:r>
              <a:rPr lang="fr-CA" sz="1500" dirty="0"/>
              <a:t> varchar(30) NOT NULL);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CA" sz="15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r-CA" sz="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CA" sz="1500" dirty="0"/>
              <a:t>CREATE TABLE Client(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CA" sz="1500" dirty="0" err="1"/>
              <a:t>NumCompte</a:t>
            </a:r>
            <a:r>
              <a:rPr lang="fr-CA" sz="1500" dirty="0"/>
              <a:t> </a:t>
            </a:r>
            <a:r>
              <a:rPr lang="fr-CA" sz="1500" dirty="0" err="1"/>
              <a:t>integer</a:t>
            </a:r>
            <a:r>
              <a:rPr lang="fr-CA" sz="1500" dirty="0"/>
              <a:t> PRIMARY KEY,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CA" sz="1500" dirty="0" err="1"/>
              <a:t>NomClient</a:t>
            </a:r>
            <a:r>
              <a:rPr lang="fr-CA" sz="1500" dirty="0"/>
              <a:t> varchar(30) NOT NULL,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CA" sz="1500" dirty="0" err="1"/>
              <a:t>RueClient</a:t>
            </a:r>
            <a:r>
              <a:rPr lang="fr-CA" sz="1500" dirty="0"/>
              <a:t> varchar(30),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CA" sz="1500" dirty="0" err="1"/>
              <a:t>VilleClient</a:t>
            </a:r>
            <a:r>
              <a:rPr lang="fr-CA" sz="1500" dirty="0"/>
              <a:t> varchar(30),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CA" sz="1500" dirty="0" err="1"/>
              <a:t>NumBranche</a:t>
            </a:r>
            <a:r>
              <a:rPr lang="fr-CA" sz="1500" dirty="0"/>
              <a:t> </a:t>
            </a:r>
            <a:r>
              <a:rPr lang="fr-CA" sz="1500" dirty="0" err="1"/>
              <a:t>integer</a:t>
            </a:r>
            <a:r>
              <a:rPr lang="fr-CA" sz="1500" dirty="0"/>
              <a:t> NOT NULL,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CA" sz="1500" dirty="0"/>
              <a:t>FOREIGN KEY (</a:t>
            </a:r>
            <a:r>
              <a:rPr lang="fr-CA" sz="1500" dirty="0" err="1"/>
              <a:t>NumBranche</a:t>
            </a:r>
            <a:r>
              <a:rPr lang="fr-CA" sz="1500" dirty="0"/>
              <a:t>) REFERENCES Branche);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489980" y="1600200"/>
            <a:ext cx="4933024" cy="326896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Euphemia" pitchFamily="34" charset="0"/>
              <a:buNone/>
            </a:pPr>
            <a:r>
              <a:rPr lang="fr-CA" sz="1500" dirty="0"/>
              <a:t>CREATE TABLE </a:t>
            </a:r>
            <a:r>
              <a:rPr lang="fr-CA" sz="1500" dirty="0" err="1"/>
              <a:t>Depot</a:t>
            </a:r>
            <a:r>
              <a:rPr lang="fr-CA" sz="1500" dirty="0"/>
              <a:t>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Euphemia" pitchFamily="34" charset="0"/>
              <a:buNone/>
            </a:pPr>
            <a:r>
              <a:rPr lang="fr-CA" sz="1500" dirty="0" err="1"/>
              <a:t>Num_op</a:t>
            </a:r>
            <a:r>
              <a:rPr lang="fr-CA" sz="1500" dirty="0"/>
              <a:t> </a:t>
            </a:r>
            <a:r>
              <a:rPr lang="fr-CA" sz="1500" dirty="0" err="1"/>
              <a:t>integer</a:t>
            </a:r>
            <a:r>
              <a:rPr lang="fr-CA" sz="1500" dirty="0"/>
              <a:t> NOT NULL,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Euphemia" pitchFamily="34" charset="0"/>
              <a:buNone/>
            </a:pPr>
            <a:r>
              <a:rPr lang="fr-CA" sz="1500" dirty="0" err="1"/>
              <a:t>Num_Branche</a:t>
            </a:r>
            <a:r>
              <a:rPr lang="fr-CA" sz="1500" dirty="0"/>
              <a:t> </a:t>
            </a:r>
            <a:r>
              <a:rPr lang="fr-CA" sz="1500" dirty="0" err="1"/>
              <a:t>integer</a:t>
            </a:r>
            <a:r>
              <a:rPr lang="fr-CA" sz="1500" dirty="0"/>
              <a:t> NOT NULL,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Euphemia" pitchFamily="34" charset="0"/>
              <a:buNone/>
            </a:pPr>
            <a:r>
              <a:rPr lang="fr-CA" sz="1500" dirty="0" err="1"/>
              <a:t>Num_Compte</a:t>
            </a:r>
            <a:r>
              <a:rPr lang="fr-CA" sz="1500" dirty="0"/>
              <a:t> </a:t>
            </a:r>
            <a:r>
              <a:rPr lang="fr-CA" sz="1500" dirty="0" err="1"/>
              <a:t>integer</a:t>
            </a:r>
            <a:r>
              <a:rPr lang="fr-CA" sz="1500" dirty="0"/>
              <a:t> NOT NULL,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Euphemia" pitchFamily="34" charset="0"/>
              <a:buNone/>
            </a:pPr>
            <a:r>
              <a:rPr lang="fr-CA" sz="1500" dirty="0"/>
              <a:t>Montant </a:t>
            </a:r>
            <a:r>
              <a:rPr lang="fr-CA" sz="1500" dirty="0" err="1"/>
              <a:t>integer</a:t>
            </a:r>
            <a:r>
              <a:rPr lang="fr-CA" sz="1500" dirty="0"/>
              <a:t> NOT NULL,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Euphemia" pitchFamily="34" charset="0"/>
              <a:buNone/>
            </a:pPr>
            <a:r>
              <a:rPr lang="fr-CA" sz="1500" dirty="0"/>
              <a:t>PRIMARY KEY (</a:t>
            </a:r>
            <a:r>
              <a:rPr lang="fr-CA" sz="1500" dirty="0" err="1"/>
              <a:t>Num_op</a:t>
            </a:r>
            <a:r>
              <a:rPr lang="fr-CA" sz="1500" dirty="0"/>
              <a:t>, </a:t>
            </a:r>
            <a:r>
              <a:rPr lang="fr-CA" sz="1500" dirty="0" err="1"/>
              <a:t>Num_Branche,Num_Compte</a:t>
            </a:r>
            <a:r>
              <a:rPr lang="fr-CA" sz="1500" dirty="0"/>
              <a:t>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CA" sz="1500" dirty="0"/>
              <a:t>FOREIGN KEY (</a:t>
            </a:r>
            <a:r>
              <a:rPr lang="fr-CA" sz="1500" dirty="0" err="1"/>
              <a:t>Num_Branche</a:t>
            </a:r>
            <a:r>
              <a:rPr lang="fr-CA" sz="1500" dirty="0"/>
              <a:t>) REFERENCES Branche,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Euphemia" pitchFamily="34" charset="0"/>
              <a:buNone/>
            </a:pPr>
            <a:r>
              <a:rPr lang="fr-CA" sz="1500" dirty="0"/>
              <a:t>FOREIGN KEY (</a:t>
            </a:r>
            <a:r>
              <a:rPr lang="fr-CA" sz="1500" dirty="0" err="1"/>
              <a:t>Num_Compte</a:t>
            </a:r>
            <a:r>
              <a:rPr lang="fr-CA" sz="1500" dirty="0"/>
              <a:t>) REFERENCES Client);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Euphemia" pitchFamily="34" charset="0"/>
              <a:buNone/>
            </a:pPr>
            <a:endParaRPr lang="fr-CA" sz="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Euphemia" pitchFamily="34" charset="0"/>
              <a:buNone/>
            </a:pPr>
            <a:endParaRPr lang="fr-CA" sz="1500" dirty="0"/>
          </a:p>
        </p:txBody>
      </p:sp>
    </p:spTree>
    <p:extLst>
      <p:ext uri="{BB962C8B-B14F-4D97-AF65-F5344CB8AC3E}">
        <p14:creationId xmlns:p14="http://schemas.microsoft.com/office/powerpoint/2010/main" val="38188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DC3B-E4F2-403D-9843-BEBE3E03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données :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351B-FF83-4240-B5D5-C3AC2062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fr-CH" sz="2400" b="1" dirty="0">
                <a:latin typeface="Arial" panose="020B0604020202020204" pitchFamily="34" charset="0"/>
              </a:rPr>
              <a:t>Commande : </a:t>
            </a:r>
            <a:r>
              <a:rPr kumimoji="1" lang="fr-CH" sz="2000" dirty="0">
                <a:latin typeface="Arial" panose="020B0604020202020204" pitchFamily="34" charset="0"/>
              </a:rPr>
              <a:t>CREATE TABLE</a:t>
            </a:r>
          </a:p>
          <a:p>
            <a:pPr>
              <a:spcAft>
                <a:spcPts val="600"/>
              </a:spcAft>
            </a:pPr>
            <a:r>
              <a:rPr kumimoji="1" lang="fr-CA" sz="2400" b="1" dirty="0">
                <a:latin typeface="Arial" panose="020B0604020202020204" pitchFamily="34" charset="0"/>
              </a:rPr>
              <a:t>Syntaxe de base :</a:t>
            </a:r>
            <a:endParaRPr lang="fr-CA" sz="2000" dirty="0">
              <a:latin typeface="Comic Sans MS" panose="030F0702030302020204" pitchFamily="66" charset="0"/>
            </a:endParaRPr>
          </a:p>
          <a:p>
            <a:pPr marL="900748" lvl="1" indent="0">
              <a:lnSpc>
                <a:spcPct val="150000"/>
              </a:lnSpc>
              <a:spcBef>
                <a:spcPts val="1400"/>
              </a:spcBef>
              <a:buNone/>
            </a:pPr>
            <a:r>
              <a:rPr lang="fr-CA" sz="2000" b="1" dirty="0">
                <a:latin typeface="Comic Sans MS" panose="030F0702030302020204" pitchFamily="66" charset="0"/>
              </a:rPr>
              <a:t>CREATE TABLE </a:t>
            </a:r>
            <a:r>
              <a:rPr lang="fr-CA" sz="2000" dirty="0" err="1">
                <a:latin typeface="Comic Sans MS" panose="030F0702030302020204" pitchFamily="66" charset="0"/>
              </a:rPr>
              <a:t>nom_table</a:t>
            </a:r>
            <a:endParaRPr lang="fr-CA" sz="2000" dirty="0">
              <a:latin typeface="Comic Sans MS" panose="030F0702030302020204" pitchFamily="66" charset="0"/>
            </a:endParaRPr>
          </a:p>
          <a:p>
            <a:pPr marL="900748" lvl="1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( nom_colonne1 type_colonne1,</a:t>
            </a:r>
          </a:p>
          <a:p>
            <a:pPr marL="900748" lvl="1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  nom_colonne2 type_colonne2,</a:t>
            </a:r>
          </a:p>
          <a:p>
            <a:pPr marL="900748" lvl="1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  nom_colonne3 type_colonne3,</a:t>
            </a:r>
          </a:p>
          <a:p>
            <a:pPr marL="900748" lvl="1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 […]</a:t>
            </a:r>
          </a:p>
          <a:p>
            <a:pPr marL="900748" lvl="1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);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DEFF-F8DD-4501-B04E-6B1D30D8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1A80E-9462-436D-81BC-C24C72972E24}"/>
              </a:ext>
            </a:extLst>
          </p:cNvPr>
          <p:cNvSpPr/>
          <p:nvPr/>
        </p:nvSpPr>
        <p:spPr>
          <a:xfrm>
            <a:off x="2349996" y="2686618"/>
            <a:ext cx="7488832" cy="3262662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380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Insertion d’un enregistrement dans une table contenant une clé étrangère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CA" dirty="0"/>
              <a:t>Il faut commencer l’insertion des enregistrements des tables qui ne contiennent pas des clés étrangères.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CA" dirty="0"/>
              <a:t>1- Insertion des enregistrements de la table </a:t>
            </a:r>
            <a:r>
              <a:rPr lang="fr-CA" b="1" dirty="0"/>
              <a:t>Branche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CA" dirty="0"/>
              <a:t>2- Insertion des enregistrements de la table </a:t>
            </a:r>
            <a:r>
              <a:rPr lang="fr-CA" b="1" dirty="0"/>
              <a:t>Client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r-CA" dirty="0"/>
              <a:t>3- Insertion des enregistrements de la table </a:t>
            </a:r>
            <a:r>
              <a:rPr lang="fr-CA" b="1" dirty="0" err="1"/>
              <a:t>Depot</a:t>
            </a:r>
            <a:endParaRPr lang="fr-CA" b="1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134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Insertion des enregistrements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997152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fr-CA" sz="900" dirty="0"/>
          </a:p>
          <a:p>
            <a:pPr marL="0" indent="0">
              <a:buNone/>
            </a:pPr>
            <a:r>
              <a:rPr lang="fr-CA" dirty="0"/>
              <a:t>INSERT INTO Branche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fr-CA" dirty="0"/>
              <a:t>(</a:t>
            </a:r>
            <a:r>
              <a:rPr lang="fr-CA" dirty="0" err="1"/>
              <a:t>NumBranche</a:t>
            </a:r>
            <a:r>
              <a:rPr lang="fr-CA" dirty="0"/>
              <a:t>, </a:t>
            </a:r>
            <a:r>
              <a:rPr lang="fr-CA" dirty="0" err="1"/>
              <a:t>RueBranche</a:t>
            </a:r>
            <a:r>
              <a:rPr lang="fr-CA" dirty="0"/>
              <a:t>, </a:t>
            </a:r>
            <a:r>
              <a:rPr lang="fr-CA" dirty="0" err="1"/>
              <a:t>VilleBranche</a:t>
            </a:r>
            <a:r>
              <a:rPr lang="fr-CA" dirty="0"/>
              <a:t>) values (4, '</a:t>
            </a:r>
            <a:r>
              <a:rPr lang="fr-CA" dirty="0" err="1"/>
              <a:t>University</a:t>
            </a:r>
            <a:r>
              <a:rPr lang="fr-CA" dirty="0"/>
              <a:t>', 'Laval');</a:t>
            </a:r>
          </a:p>
          <a:p>
            <a:pPr marL="0" indent="0">
              <a:buNone/>
            </a:pPr>
            <a:r>
              <a:rPr lang="fr-CA" dirty="0"/>
              <a:t>INSERT INTO Client</a:t>
            </a:r>
          </a:p>
          <a:p>
            <a:pPr marL="0" indent="0">
              <a:buNone/>
            </a:pPr>
            <a:r>
              <a:rPr lang="fr-CA" dirty="0"/>
              <a:t>(</a:t>
            </a:r>
            <a:r>
              <a:rPr lang="fr-CA" dirty="0" err="1"/>
              <a:t>Num_Compte</a:t>
            </a:r>
            <a:r>
              <a:rPr lang="fr-CA" dirty="0"/>
              <a:t>, </a:t>
            </a:r>
            <a:r>
              <a:rPr lang="fr-CA" dirty="0" err="1"/>
              <a:t>Nom_Client</a:t>
            </a:r>
            <a:r>
              <a:rPr lang="fr-CA" dirty="0"/>
              <a:t>, Rue, </a:t>
            </a:r>
            <a:r>
              <a:rPr lang="fr-CA" dirty="0" err="1"/>
              <a:t>Ville_Client</a:t>
            </a:r>
            <a:r>
              <a:rPr lang="fr-CA" dirty="0"/>
              <a:t>, </a:t>
            </a:r>
            <a:r>
              <a:rPr lang="fr-CA" dirty="0" err="1"/>
              <a:t>NumBranche</a:t>
            </a:r>
            <a:r>
              <a:rPr lang="fr-CA" dirty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fr-CA" dirty="0"/>
              <a:t>values (1254122541, 'Danielle </a:t>
            </a:r>
            <a:r>
              <a:rPr lang="fr-CA" dirty="0" err="1"/>
              <a:t>Fournelle</a:t>
            </a:r>
            <a:r>
              <a:rPr lang="fr-CA" dirty="0"/>
              <a:t>', 'Laurentides', 'Blainville', 4);</a:t>
            </a:r>
            <a:endParaRPr lang="fr-CA" sz="800" dirty="0"/>
          </a:p>
          <a:p>
            <a:pPr marL="0" indent="0">
              <a:buNone/>
            </a:pPr>
            <a:r>
              <a:rPr lang="fr-CA" dirty="0"/>
              <a:t>INSERT INTO Client</a:t>
            </a:r>
          </a:p>
          <a:p>
            <a:pPr marL="0" indent="0">
              <a:buNone/>
            </a:pPr>
            <a:r>
              <a:rPr lang="fr-CA" dirty="0"/>
              <a:t>(</a:t>
            </a:r>
            <a:r>
              <a:rPr lang="fr-CA" dirty="0" err="1"/>
              <a:t>Num_Compte</a:t>
            </a:r>
            <a:r>
              <a:rPr lang="fr-CA" dirty="0"/>
              <a:t>, </a:t>
            </a:r>
            <a:r>
              <a:rPr lang="fr-CA" dirty="0" err="1"/>
              <a:t>Nom_Client</a:t>
            </a:r>
            <a:r>
              <a:rPr lang="fr-CA" dirty="0"/>
              <a:t>, Rue, </a:t>
            </a:r>
            <a:r>
              <a:rPr lang="fr-CA" dirty="0" err="1"/>
              <a:t>Ville_Client</a:t>
            </a:r>
            <a:r>
              <a:rPr lang="fr-CA" dirty="0"/>
              <a:t>, </a:t>
            </a:r>
            <a:r>
              <a:rPr lang="fr-CA" dirty="0" err="1"/>
              <a:t>NumBranche</a:t>
            </a:r>
            <a:r>
              <a:rPr lang="fr-CA" dirty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fr-CA" dirty="0"/>
              <a:t>values (874554147, 'Francis Marcotte', 'De Castelnau', '</a:t>
            </a:r>
            <a:r>
              <a:rPr lang="fr-CA" dirty="0" err="1"/>
              <a:t>Saint-Jerome</a:t>
            </a:r>
            <a:r>
              <a:rPr lang="fr-CA" dirty="0"/>
              <a:t>', 4);</a:t>
            </a:r>
            <a:endParaRPr lang="fr-CA" sz="800" dirty="0"/>
          </a:p>
          <a:p>
            <a:pPr marL="0" indent="0">
              <a:buNone/>
            </a:pPr>
            <a:r>
              <a:rPr lang="fr-CA" dirty="0"/>
              <a:t>INSERT INTO </a:t>
            </a:r>
            <a:r>
              <a:rPr lang="fr-CA" dirty="0" err="1"/>
              <a:t>Depot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(</a:t>
            </a:r>
            <a:r>
              <a:rPr lang="fr-CA" dirty="0" err="1"/>
              <a:t>Num_op</a:t>
            </a:r>
            <a:r>
              <a:rPr lang="fr-CA" dirty="0"/>
              <a:t>, </a:t>
            </a:r>
            <a:r>
              <a:rPr lang="fr-CA" dirty="0" err="1"/>
              <a:t>Num_Branche</a:t>
            </a:r>
            <a:r>
              <a:rPr lang="fr-CA" dirty="0"/>
              <a:t>, </a:t>
            </a:r>
            <a:r>
              <a:rPr lang="fr-CA" dirty="0" err="1"/>
              <a:t>Num_Compte</a:t>
            </a:r>
            <a:r>
              <a:rPr lang="fr-CA" dirty="0"/>
              <a:t>, Montant)</a:t>
            </a:r>
          </a:p>
          <a:p>
            <a:pPr marL="0" indent="0">
              <a:buNone/>
            </a:pPr>
            <a:r>
              <a:rPr lang="fr-CA" dirty="0"/>
              <a:t>values (1231421, 4, 1254122541, 1250);</a:t>
            </a:r>
          </a:p>
        </p:txBody>
      </p:sp>
    </p:spTree>
    <p:extLst>
      <p:ext uri="{BB962C8B-B14F-4D97-AF65-F5344CB8AC3E}">
        <p14:creationId xmlns:p14="http://schemas.microsoft.com/office/powerpoint/2010/main" val="24190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 :</a:t>
            </a:r>
            <a:br>
              <a:rPr lang="fr-FR" dirty="0"/>
            </a:br>
            <a:r>
              <a:rPr lang="fr-FR" dirty="0"/>
              <a:t>La commande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10117600" cy="4997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La commande </a:t>
            </a:r>
            <a:r>
              <a:rPr lang="fr-FR" b="1" dirty="0">
                <a:solidFill>
                  <a:srgbClr val="FF0000"/>
                </a:solidFill>
              </a:rPr>
              <a:t>UPDATE</a:t>
            </a:r>
            <a:r>
              <a:rPr lang="fr-FR" b="1" dirty="0"/>
              <a:t> </a:t>
            </a:r>
            <a:r>
              <a:rPr lang="fr-FR" dirty="0"/>
              <a:t>permet de changer des valeurs d'attributs de lignes existantes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sz="2400" dirty="0">
                <a:solidFill>
                  <a:srgbClr val="FF0000"/>
                </a:solidFill>
              </a:rPr>
              <a:t>UPDATE</a:t>
            </a:r>
            <a:r>
              <a:rPr lang="fr-FR" sz="2400" dirty="0"/>
              <a:t> </a:t>
            </a:r>
            <a:r>
              <a:rPr lang="fr-FR" sz="2400" dirty="0" err="1"/>
              <a:t>nom_table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0000"/>
                </a:solidFill>
              </a:rPr>
              <a:t>SET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 = value </a:t>
            </a:r>
            <a:r>
              <a:rPr lang="fr-FR" sz="2400" dirty="0">
                <a:solidFill>
                  <a:srgbClr val="FF0000"/>
                </a:solidFill>
              </a:rPr>
              <a:t>[,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 = value, ...</a:t>
            </a:r>
            <a:r>
              <a:rPr lang="fr-FR" sz="2400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		</a:t>
            </a:r>
            <a:r>
              <a:rPr lang="fr-FR" sz="2400" dirty="0">
                <a:solidFill>
                  <a:srgbClr val="FF0000"/>
                </a:solidFill>
              </a:rPr>
              <a:t>[WHERE </a:t>
            </a:r>
            <a:r>
              <a:rPr lang="fr-FR" sz="2400" dirty="0"/>
              <a:t>condition</a:t>
            </a:r>
            <a:r>
              <a:rPr lang="fr-FR" sz="2400" dirty="0">
                <a:solidFill>
                  <a:srgbClr val="FF0000"/>
                </a:solidFill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fr-FR" dirty="0"/>
              <a:t>L'absence de clause WHERE signifie que les changements doivent être appliqués à toutes les lignes de la table cible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7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 :</a:t>
            </a:r>
            <a:br>
              <a:rPr lang="fr-FR" dirty="0"/>
            </a:br>
            <a:r>
              <a:rPr lang="fr-FR" dirty="0"/>
              <a:t>La commande UPDATE - Exemple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10117600" cy="508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Augmenter de 20% les prix de tous les produits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UPDATE produit SET prix = prix * 1.2;</a:t>
            </a:r>
          </a:p>
          <a:p>
            <a:pPr>
              <a:lnSpc>
                <a:spcPct val="150000"/>
              </a:lnSpc>
            </a:pPr>
            <a:r>
              <a:rPr lang="fr-FR" dirty="0"/>
              <a:t>Augmenter de 50% le prix du produit numéro 52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UPDATE produit SET prix = prix * 1.5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	WHERE </a:t>
            </a:r>
            <a:r>
              <a:rPr lang="fr-FR" dirty="0" err="1"/>
              <a:t>IdPro</a:t>
            </a:r>
            <a:r>
              <a:rPr lang="fr-FR" dirty="0"/>
              <a:t> = 52;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19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E778-EBF8-8E2C-E8F3-8373FEE5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 :</a:t>
            </a:r>
            <a:br>
              <a:rPr lang="fr-FR" dirty="0"/>
            </a:br>
            <a:r>
              <a:rPr lang="fr-FR" dirty="0"/>
              <a:t>La commande UPDATE - Exemple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6CB3-444D-8EFB-D542-F5D60672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On veut augmenter le prix de tous les produits qui ont été vendu. Le prix sera augmenté de 10% du prix moyen de tous les produit.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</a:rPr>
              <a:t>UPDATE </a:t>
            </a:r>
            <a:r>
              <a:rPr lang="fr-FR" dirty="0"/>
              <a:t>produit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</a:rPr>
              <a:t>SET</a:t>
            </a:r>
            <a:r>
              <a:rPr lang="fr-FR" dirty="0"/>
              <a:t> prix = prix + </a:t>
            </a:r>
            <a:r>
              <a:rPr lang="fr-FR" b="1" dirty="0">
                <a:solidFill>
                  <a:srgbClr val="C00000"/>
                </a:solidFill>
              </a:rPr>
              <a:t>(SELECT AVG(prix) </a:t>
            </a:r>
            <a:r>
              <a:rPr lang="fr-FR" b="1" dirty="0" err="1">
                <a:solidFill>
                  <a:srgbClr val="C00000"/>
                </a:solidFill>
              </a:rPr>
              <a:t>From</a:t>
            </a:r>
            <a:r>
              <a:rPr lang="fr-FR" b="1" dirty="0">
                <a:solidFill>
                  <a:srgbClr val="C00000"/>
                </a:solidFill>
              </a:rPr>
              <a:t> produit) </a:t>
            </a:r>
            <a:r>
              <a:rPr lang="fr-FR" dirty="0"/>
              <a:t>* 0.1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</a:rPr>
              <a:t>WHERE </a:t>
            </a:r>
            <a:r>
              <a:rPr lang="fr-FR" b="1" dirty="0" err="1">
                <a:solidFill>
                  <a:srgbClr val="C00000"/>
                </a:solidFill>
              </a:rPr>
              <a:t>IdPro</a:t>
            </a:r>
            <a:r>
              <a:rPr lang="fr-FR" b="1" dirty="0">
                <a:solidFill>
                  <a:srgbClr val="C00000"/>
                </a:solidFill>
              </a:rPr>
              <a:t> IN (SELECT </a:t>
            </a:r>
            <a:r>
              <a:rPr lang="fr-FR" b="1" dirty="0" err="1">
                <a:solidFill>
                  <a:srgbClr val="C00000"/>
                </a:solidFill>
              </a:rPr>
              <a:t>IdPro</a:t>
            </a:r>
            <a:r>
              <a:rPr lang="fr-FR" b="1" dirty="0">
                <a:solidFill>
                  <a:srgbClr val="C00000"/>
                </a:solidFill>
              </a:rPr>
              <a:t> FROM Vente)</a:t>
            </a:r>
            <a:r>
              <a:rPr lang="fr-FR" dirty="0"/>
              <a:t>;</a:t>
            </a:r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F6718-669A-D9AB-532E-62B20711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7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Manipulation des données :</a:t>
            </a:r>
            <a:br>
              <a:rPr lang="fr-FR" dirty="0"/>
            </a:br>
            <a:r>
              <a:rPr lang="fr-FR" dirty="0"/>
              <a:t>La commande UPDATE – Violation de contraintes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600200"/>
            <a:ext cx="10225136" cy="508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CA" dirty="0">
                <a:cs typeface="Arial" panose="020B0604020202020204" pitchFamily="34" charset="0"/>
              </a:rPr>
              <a:t>À chaque mise à jour, les différents contraintes seront vérifiées.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CA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Etudiant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CA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Age = 35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CA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fr-CA" dirty="0" err="1">
                <a:latin typeface="Arial" panose="020B0604020202020204" pitchFamily="34" charset="0"/>
                <a:cs typeface="Arial" panose="020B0604020202020204" pitchFamily="34" charset="0"/>
              </a:rPr>
              <a:t>Code_Promo</a:t>
            </a:r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33049906 and </a:t>
            </a:r>
            <a:r>
              <a:rPr lang="fr-CA" sz="2800" dirty="0" err="1">
                <a:latin typeface="Arial" panose="020B0604020202020204" pitchFamily="34" charset="0"/>
                <a:cs typeface="Arial" panose="020B0604020202020204" pitchFamily="34" charset="0"/>
              </a:rPr>
              <a:t>Num_Etu</a:t>
            </a:r>
            <a:r>
              <a:rPr lang="fr-CA" sz="2800" dirty="0">
                <a:latin typeface="Arial" panose="020B0604020202020204" pitchFamily="34" charset="0"/>
                <a:cs typeface="Arial" panose="020B0604020202020204" pitchFamily="34" charset="0"/>
              </a:rPr>
              <a:t> = 7485;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CA" b="1" dirty="0">
                <a:solidFill>
                  <a:srgbClr val="FF0000"/>
                </a:solidFill>
              </a:rPr>
              <a:t>	</a:t>
            </a:r>
            <a:r>
              <a:rPr lang="fr-CA" sz="2800" b="1" dirty="0">
                <a:solidFill>
                  <a:srgbClr val="FF0000"/>
                </a:solidFill>
              </a:rPr>
              <a:t>Erreur: Check </a:t>
            </a:r>
            <a:r>
              <a:rPr lang="fr-CA" sz="2800" b="1" dirty="0" err="1">
                <a:solidFill>
                  <a:srgbClr val="FF0000"/>
                </a:solidFill>
              </a:rPr>
              <a:t>constraint</a:t>
            </a:r>
            <a:r>
              <a:rPr lang="fr-CA" sz="2800" b="1" dirty="0">
                <a:solidFill>
                  <a:srgbClr val="FF0000"/>
                </a:solidFill>
              </a:rPr>
              <a:t> </a:t>
            </a:r>
            <a:r>
              <a:rPr lang="fr-CA" sz="2800" b="1" dirty="0" err="1">
                <a:solidFill>
                  <a:srgbClr val="FF0000"/>
                </a:solidFill>
              </a:rPr>
              <a:t>failed</a:t>
            </a:r>
            <a:r>
              <a:rPr lang="fr-CA" sz="2800" b="1" dirty="0">
                <a:solidFill>
                  <a:srgbClr val="FF0000"/>
                </a:solidFill>
              </a:rPr>
              <a:t>: </a:t>
            </a:r>
            <a:r>
              <a:rPr lang="fr-CA" sz="2800" b="1" dirty="0" err="1">
                <a:solidFill>
                  <a:srgbClr val="FF0000"/>
                </a:solidFill>
              </a:rPr>
              <a:t>Etudiant</a:t>
            </a:r>
            <a:endParaRPr lang="fr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8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 :</a:t>
            </a:r>
            <a:br>
              <a:rPr lang="fr-FR" dirty="0"/>
            </a:br>
            <a:r>
              <a:rPr lang="fr-FR" dirty="0"/>
              <a:t>La commande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357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La commande </a:t>
            </a:r>
            <a:r>
              <a:rPr lang="fr-FR" b="1" dirty="0">
                <a:solidFill>
                  <a:srgbClr val="FF0000"/>
                </a:solidFill>
              </a:rPr>
              <a:t>DELETE</a:t>
            </a:r>
            <a:r>
              <a:rPr lang="fr-FR" b="1" dirty="0"/>
              <a:t> </a:t>
            </a:r>
            <a:r>
              <a:rPr lang="fr-FR" dirty="0"/>
              <a:t>permet d'enlever des lignes dans une table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rgbClr val="FF0000"/>
                </a:solidFill>
              </a:rPr>
              <a:t>	DELETE FROM</a:t>
            </a:r>
            <a:r>
              <a:rPr lang="fr-FR" dirty="0"/>
              <a:t> </a:t>
            </a:r>
            <a:r>
              <a:rPr lang="fr-FR" dirty="0" err="1"/>
              <a:t>nom_table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	</a:t>
            </a:r>
            <a:r>
              <a:rPr lang="fr-FR" dirty="0">
                <a:solidFill>
                  <a:srgbClr val="FF0000"/>
                </a:solidFill>
              </a:rPr>
              <a:t>[WHERE</a:t>
            </a:r>
            <a:r>
              <a:rPr lang="fr-FR" dirty="0"/>
              <a:t> condition</a:t>
            </a:r>
            <a:r>
              <a:rPr lang="fr-FR" dirty="0">
                <a:solidFill>
                  <a:srgbClr val="FF0000"/>
                </a:solidFill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fr-FR" dirty="0"/>
              <a:t>L'absence de clause WHERE signifie que toutes les lignes de la table cible sont enlevées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4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 :</a:t>
            </a:r>
            <a:br>
              <a:rPr lang="fr-FR" dirty="0"/>
            </a:br>
            <a:r>
              <a:rPr lang="fr-FR" dirty="0"/>
              <a:t>La commande DELETE - Exemple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357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Supprimer les ventes antérieures au 01-jan-2000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</a:rPr>
              <a:t>DELETE FROM </a:t>
            </a:r>
            <a:r>
              <a:rPr lang="fr-FR" dirty="0"/>
              <a:t>vente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	</a:t>
            </a:r>
            <a:r>
              <a:rPr lang="fr-FR" dirty="0">
                <a:solidFill>
                  <a:srgbClr val="FF0000"/>
                </a:solidFill>
              </a:rPr>
              <a:t>WHERE </a:t>
            </a:r>
            <a:r>
              <a:rPr lang="fr-FR" dirty="0" err="1"/>
              <a:t>DateVente</a:t>
            </a:r>
            <a:r>
              <a:rPr lang="fr-FR" dirty="0"/>
              <a:t> &lt; '01-Jan-2000';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des données :</a:t>
            </a:r>
            <a:br>
              <a:rPr lang="fr-FR" dirty="0"/>
            </a:br>
            <a:r>
              <a:rPr lang="fr-FR" dirty="0"/>
              <a:t>La commande DELETE - Exemple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357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Supprimer les ventes des clients de Nice antérieures au 01-mar-2000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FF0000"/>
                </a:solidFill>
              </a:rPr>
              <a:t>DELETE FROM </a:t>
            </a:r>
            <a:r>
              <a:rPr lang="fr-FR" dirty="0"/>
              <a:t>vente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>
                <a:solidFill>
                  <a:srgbClr val="FF0000"/>
                </a:solidFill>
              </a:rPr>
              <a:t>WHERE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/>
              <a:t>DateVente</a:t>
            </a:r>
            <a:r>
              <a:rPr lang="fr-FR" dirty="0"/>
              <a:t> &lt; '01-Mar-2000'</a:t>
            </a:r>
          </a:p>
          <a:p>
            <a:pPr marL="0" indent="0">
              <a:buNone/>
            </a:pPr>
            <a:r>
              <a:rPr lang="fr-FR" dirty="0"/>
              <a:t>		AND </a:t>
            </a:r>
            <a:r>
              <a:rPr lang="fr-FR" dirty="0" err="1">
                <a:solidFill>
                  <a:srgbClr val="C00000"/>
                </a:solidFill>
              </a:rPr>
              <a:t>IdCli</a:t>
            </a:r>
            <a:r>
              <a:rPr lang="fr-FR" dirty="0">
                <a:solidFill>
                  <a:srgbClr val="C00000"/>
                </a:solidFill>
              </a:rPr>
              <a:t> IN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		(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			SELECT </a:t>
            </a:r>
            <a:r>
              <a:rPr lang="fr-FR" dirty="0" err="1">
                <a:solidFill>
                  <a:srgbClr val="C00000"/>
                </a:solidFill>
              </a:rPr>
              <a:t>C.IdCli</a:t>
            </a:r>
            <a:r>
              <a:rPr lang="fr-FR" dirty="0">
                <a:solidFill>
                  <a:srgbClr val="C00000"/>
                </a:solidFill>
              </a:rPr>
              <a:t> FROM client C</a:t>
            </a:r>
          </a:p>
          <a:p>
            <a:pPr marL="36576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				WHERE </a:t>
            </a:r>
            <a:r>
              <a:rPr lang="fr-FR" dirty="0" err="1">
                <a:solidFill>
                  <a:srgbClr val="C00000"/>
                </a:solidFill>
              </a:rPr>
              <a:t>C.ville</a:t>
            </a:r>
            <a:r>
              <a:rPr lang="fr-FR" dirty="0">
                <a:solidFill>
                  <a:srgbClr val="C00000"/>
                </a:solidFill>
              </a:rPr>
              <a:t> = 'Nice’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		)</a:t>
            </a:r>
            <a:r>
              <a:rPr lang="fr-FR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0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DC3B-E4F2-403D-9843-BEBE3E03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données :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351B-FF83-4240-B5D5-C3AC2062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fr-CH" sz="2400" b="1" dirty="0">
                <a:latin typeface="Arial" panose="020B0604020202020204" pitchFamily="34" charset="0"/>
              </a:rPr>
              <a:t>Commande : </a:t>
            </a:r>
            <a:r>
              <a:rPr kumimoji="1" lang="fr-CH" sz="2000" dirty="0">
                <a:latin typeface="Arial" panose="020B0604020202020204" pitchFamily="34" charset="0"/>
              </a:rPr>
              <a:t>CREATE TABLE</a:t>
            </a:r>
          </a:p>
          <a:p>
            <a:pPr>
              <a:spcAft>
                <a:spcPts val="600"/>
              </a:spcAft>
            </a:pPr>
            <a:r>
              <a:rPr kumimoji="1" lang="fr-CA" sz="2400" b="1" dirty="0">
                <a:latin typeface="Arial" panose="020B0604020202020204" pitchFamily="34" charset="0"/>
              </a:rPr>
              <a:t>Exemple :</a:t>
            </a:r>
          </a:p>
          <a:p>
            <a:pPr marL="900748" lvl="1" indent="0">
              <a:lnSpc>
                <a:spcPct val="150000"/>
              </a:lnSpc>
              <a:spcBef>
                <a:spcPts val="1400"/>
              </a:spcBef>
              <a:buNone/>
            </a:pPr>
            <a:r>
              <a:rPr lang="fr-CA" sz="2000" b="1" dirty="0">
                <a:latin typeface="Comic Sans MS" panose="030F0702030302020204" pitchFamily="66" charset="0"/>
              </a:rPr>
              <a:t>CREATE TABLE </a:t>
            </a:r>
            <a:r>
              <a:rPr lang="fr-CA" sz="2000" b="1" dirty="0" err="1">
                <a:latin typeface="Comic Sans MS" panose="030F0702030302020204" pitchFamily="66" charset="0"/>
              </a:rPr>
              <a:t>Employe</a:t>
            </a:r>
            <a:endParaRPr lang="fr-CA" sz="2000" dirty="0">
              <a:latin typeface="Comic Sans MS" panose="030F0702030302020204" pitchFamily="66" charset="0"/>
            </a:endParaRPr>
          </a:p>
          <a:p>
            <a:pPr marL="900748" lvl="1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( CIN </a:t>
            </a:r>
            <a:r>
              <a:rPr lang="fr-CA" sz="2000" dirty="0" err="1">
                <a:latin typeface="Comic Sans MS" panose="030F0702030302020204" pitchFamily="66" charset="0"/>
              </a:rPr>
              <a:t>integer</a:t>
            </a:r>
            <a:r>
              <a:rPr lang="fr-CA" sz="2000" dirty="0">
                <a:latin typeface="Comic Sans MS" panose="030F0702030302020204" pitchFamily="66" charset="0"/>
              </a:rPr>
              <a:t>,</a:t>
            </a:r>
          </a:p>
          <a:p>
            <a:pPr marL="900748" lvl="1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  Nom </a:t>
            </a:r>
            <a:r>
              <a:rPr lang="fr-CA" sz="2000" dirty="0" err="1">
                <a:latin typeface="Comic Sans MS" panose="030F0702030302020204" pitchFamily="66" charset="0"/>
              </a:rPr>
              <a:t>VarChar</a:t>
            </a:r>
            <a:r>
              <a:rPr lang="fr-CA" sz="2000" dirty="0">
                <a:latin typeface="Comic Sans MS" panose="030F0702030302020204" pitchFamily="66" charset="0"/>
              </a:rPr>
              <a:t>(20),</a:t>
            </a:r>
          </a:p>
          <a:p>
            <a:pPr marL="900748" lvl="1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  </a:t>
            </a:r>
            <a:r>
              <a:rPr lang="fr-CA" sz="2000" dirty="0" err="1">
                <a:latin typeface="Comic Sans MS" panose="030F0702030302020204" pitchFamily="66" charset="0"/>
              </a:rPr>
              <a:t>Prenom</a:t>
            </a:r>
            <a:r>
              <a:rPr lang="fr-CA" sz="2000" dirty="0">
                <a:latin typeface="Comic Sans MS" panose="030F0702030302020204" pitchFamily="66" charset="0"/>
              </a:rPr>
              <a:t> </a:t>
            </a:r>
            <a:r>
              <a:rPr lang="fr-CA" sz="2000" dirty="0" err="1">
                <a:latin typeface="Comic Sans MS" panose="030F0702030302020204" pitchFamily="66" charset="0"/>
              </a:rPr>
              <a:t>VarChar</a:t>
            </a:r>
            <a:r>
              <a:rPr lang="fr-CA" sz="2000" dirty="0">
                <a:latin typeface="Comic Sans MS" panose="030F0702030302020204" pitchFamily="66" charset="0"/>
              </a:rPr>
              <a:t>(20),</a:t>
            </a:r>
          </a:p>
          <a:p>
            <a:pPr marL="900748" lvl="1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  Age </a:t>
            </a:r>
            <a:r>
              <a:rPr lang="fr-CA" sz="2000" dirty="0" err="1">
                <a:latin typeface="Comic Sans MS" panose="030F0702030302020204" pitchFamily="66" charset="0"/>
              </a:rPr>
              <a:t>integer</a:t>
            </a:r>
            <a:r>
              <a:rPr lang="fr-CA" sz="2000" dirty="0">
                <a:latin typeface="Comic Sans MS" panose="030F0702030302020204" pitchFamily="66" charset="0"/>
              </a:rPr>
              <a:t>,</a:t>
            </a:r>
          </a:p>
          <a:p>
            <a:pPr marL="900748" lvl="1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  Adresse Varchar(30)</a:t>
            </a:r>
          </a:p>
          <a:p>
            <a:pPr marL="900748" lvl="1" indent="0">
              <a:lnSpc>
                <a:spcPct val="150000"/>
              </a:lnSpc>
              <a:buNone/>
            </a:pPr>
            <a:r>
              <a:rPr lang="fr-CA" sz="2000" dirty="0">
                <a:latin typeface="Comic Sans MS" panose="030F0702030302020204" pitchFamily="66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DEFF-F8DD-4501-B04E-6B1D30D8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6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1A80E-9462-436D-81BC-C24C72972E24}"/>
              </a:ext>
            </a:extLst>
          </p:cNvPr>
          <p:cNvSpPr/>
          <p:nvPr/>
        </p:nvSpPr>
        <p:spPr>
          <a:xfrm>
            <a:off x="2349996" y="2708920"/>
            <a:ext cx="3744416" cy="3888432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6971C-ECDA-0D07-5934-95E084BC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314" y="3230329"/>
            <a:ext cx="2724530" cy="1457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649F6-362D-0F32-B94D-AB4252FAE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416" y="4275369"/>
            <a:ext cx="92405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DC3B-E4F2-403D-9843-BEBE3E03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données :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351B-FF83-4240-B5D5-C3AC2062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fr-CH" sz="2400" b="1" dirty="0">
                <a:latin typeface="Arial" panose="020B0604020202020204" pitchFamily="34" charset="0"/>
              </a:rPr>
              <a:t>Commande : </a:t>
            </a:r>
            <a:r>
              <a:rPr kumimoji="1" lang="fr-CH" sz="2000" dirty="0">
                <a:latin typeface="Arial" panose="020B0604020202020204" pitchFamily="34" charset="0"/>
              </a:rPr>
              <a:t>CREATE TABLE</a:t>
            </a:r>
          </a:p>
          <a:p>
            <a:r>
              <a:rPr kumimoji="1" lang="fr-CA" sz="2400" b="1" dirty="0">
                <a:latin typeface="Arial" panose="020B0604020202020204" pitchFamily="34" charset="0"/>
              </a:rPr>
              <a:t>Besoin de définir les clés primaires et étrangères et les contraintes d’intégrité :</a:t>
            </a:r>
          </a:p>
          <a:p>
            <a:pPr marL="900748" lvl="1" indent="0">
              <a:buNone/>
            </a:pPr>
            <a:endParaRPr lang="fr-CA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DEFF-F8DD-4501-B04E-6B1D30D8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7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1A80E-9462-436D-81BC-C24C72972E24}"/>
              </a:ext>
            </a:extLst>
          </p:cNvPr>
          <p:cNvSpPr/>
          <p:nvPr/>
        </p:nvSpPr>
        <p:spPr>
          <a:xfrm>
            <a:off x="1593436" y="2919859"/>
            <a:ext cx="9577064" cy="3821509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013" lvl="1">
              <a:lnSpc>
                <a:spcPts val="3200"/>
              </a:lnSpc>
              <a:buNone/>
            </a:pPr>
            <a:r>
              <a:rPr lang="fr-CA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CREATE TABLE </a:t>
            </a:r>
            <a:r>
              <a:rPr lang="fr-CA" sz="20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nom_table</a:t>
            </a:r>
            <a:endParaRPr lang="fr-CA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354013" lvl="1">
              <a:lnSpc>
                <a:spcPts val="3200"/>
              </a:lnSpc>
              <a:buNone/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( nom_colonne1 type_colonne1 [</a:t>
            </a:r>
            <a:r>
              <a:rPr lang="fr-CA" sz="2000" b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contrainte_sur_colonne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],</a:t>
            </a:r>
          </a:p>
          <a:p>
            <a:pPr marL="354013" lvl="1">
              <a:lnSpc>
                <a:spcPts val="3200"/>
              </a:lnSpc>
              <a:buNone/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 nom_colonne2 type_colonne2 [</a:t>
            </a:r>
            <a:r>
              <a:rPr lang="fr-CA" sz="2000" b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contrainte_sur_colonne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],</a:t>
            </a:r>
          </a:p>
          <a:p>
            <a:pPr marL="354013" lvl="1">
              <a:lnSpc>
                <a:spcPts val="3200"/>
              </a:lnSpc>
              <a:buNone/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 nom_colonne3 type_colonne3 [</a:t>
            </a:r>
            <a:r>
              <a:rPr lang="fr-CA" sz="2000" b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contrainte_sur_colonne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],</a:t>
            </a:r>
          </a:p>
          <a:p>
            <a:pPr marL="354013" lvl="1">
              <a:lnSpc>
                <a:spcPts val="3200"/>
              </a:lnSpc>
              <a:buNone/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[…],</a:t>
            </a:r>
          </a:p>
          <a:p>
            <a:pPr marL="354013" lvl="1">
              <a:lnSpc>
                <a:spcPts val="3200"/>
              </a:lnSpc>
              <a:buNone/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[</a:t>
            </a:r>
            <a:r>
              <a:rPr lang="fr-CA" sz="20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contrainte_sur_table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],</a:t>
            </a:r>
          </a:p>
          <a:p>
            <a:pPr marL="354013" lvl="1">
              <a:lnSpc>
                <a:spcPts val="3200"/>
              </a:lnSpc>
              <a:buNone/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[…],</a:t>
            </a:r>
          </a:p>
          <a:p>
            <a:pPr marL="354013" lvl="1">
              <a:lnSpc>
                <a:spcPts val="3200"/>
              </a:lnSpc>
              <a:buNone/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[</a:t>
            </a:r>
            <a:r>
              <a:rPr lang="fr-CA" sz="20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contrainte_sur_table</a:t>
            </a: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marL="354013" lvl="1">
              <a:lnSpc>
                <a:spcPts val="3200"/>
              </a:lnSpc>
              <a:buNone/>
            </a:pPr>
            <a:r>
              <a:rPr lang="fr-CA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97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DC3B-E4F2-403D-9843-BEBE3E03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données :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351B-FF83-4240-B5D5-C3AC2062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10117600" cy="5121276"/>
          </a:xfrm>
        </p:spPr>
        <p:txBody>
          <a:bodyPr>
            <a:normAutofit/>
          </a:bodyPr>
          <a:lstStyle/>
          <a:p>
            <a:r>
              <a:rPr kumimoji="1" lang="fr-CH" sz="2400" b="1" dirty="0">
                <a:latin typeface="Arial" panose="020B0604020202020204" pitchFamily="34" charset="0"/>
              </a:rPr>
              <a:t>Commande : </a:t>
            </a:r>
            <a:r>
              <a:rPr kumimoji="1" lang="fr-CH" sz="2000" dirty="0">
                <a:latin typeface="Arial" panose="020B0604020202020204" pitchFamily="34" charset="0"/>
              </a:rPr>
              <a:t>CREATE TABLE</a:t>
            </a:r>
          </a:p>
          <a:p>
            <a:pPr>
              <a:spcAft>
                <a:spcPts val="600"/>
              </a:spcAft>
            </a:pPr>
            <a:r>
              <a:rPr kumimoji="1" lang="fr-CA" sz="2400" b="1" dirty="0">
                <a:latin typeface="Arial" panose="020B0604020202020204" pitchFamily="34" charset="0"/>
              </a:rPr>
              <a:t>Exemple :</a:t>
            </a:r>
          </a:p>
          <a:p>
            <a:pPr marL="457200" lvl="1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fr-CA" sz="1600" b="1" dirty="0">
                <a:latin typeface="Comic Sans MS" panose="030F0702030302020204" pitchFamily="66" charset="0"/>
              </a:rPr>
              <a:t>CREATE TABLE </a:t>
            </a:r>
            <a:r>
              <a:rPr lang="fr-CA" sz="1600" b="1" dirty="0" err="1">
                <a:latin typeface="Comic Sans MS" panose="030F0702030302020204" pitchFamily="66" charset="0"/>
              </a:rPr>
              <a:t>Employe</a:t>
            </a:r>
            <a:endParaRPr lang="fr-CA" sz="1600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600" dirty="0">
                <a:latin typeface="Comic Sans MS" panose="030F0702030302020204" pitchFamily="66" charset="0"/>
              </a:rPr>
              <a:t>( CIN </a:t>
            </a:r>
            <a:r>
              <a:rPr lang="fr-CA" sz="1600" dirty="0" err="1">
                <a:latin typeface="Comic Sans MS" panose="030F0702030302020204" pitchFamily="66" charset="0"/>
              </a:rPr>
              <a:t>integer</a:t>
            </a:r>
            <a:r>
              <a:rPr lang="fr-CA" sz="1600" dirty="0">
                <a:latin typeface="Comic Sans MS" panose="030F0702030302020204" pitchFamily="66" charset="0"/>
              </a:rPr>
              <a:t> </a:t>
            </a:r>
            <a:r>
              <a:rPr lang="fr-CA" sz="1600" b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Primary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 Key Not </a:t>
            </a:r>
            <a:r>
              <a:rPr lang="fr-CA" sz="1600" b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Null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600" dirty="0">
                <a:latin typeface="Comic Sans MS" panose="030F0702030302020204" pitchFamily="66" charset="0"/>
              </a:rPr>
              <a:t>  Nom </a:t>
            </a:r>
            <a:r>
              <a:rPr lang="fr-CA" sz="1600" dirty="0" err="1">
                <a:latin typeface="Comic Sans MS" panose="030F0702030302020204" pitchFamily="66" charset="0"/>
              </a:rPr>
              <a:t>VarChar</a:t>
            </a:r>
            <a:r>
              <a:rPr lang="fr-CA" sz="1600" dirty="0">
                <a:latin typeface="Comic Sans MS" panose="030F0702030302020204" pitchFamily="66" charset="0"/>
              </a:rPr>
              <a:t>(20) 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Not </a:t>
            </a:r>
            <a:r>
              <a:rPr lang="fr-CA" sz="1600" b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Null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600" dirty="0">
                <a:latin typeface="Comic Sans MS" panose="030F0702030302020204" pitchFamily="66" charset="0"/>
              </a:rPr>
              <a:t>  </a:t>
            </a:r>
            <a:r>
              <a:rPr lang="fr-CA" sz="1600" dirty="0" err="1">
                <a:latin typeface="Comic Sans MS" panose="030F0702030302020204" pitchFamily="66" charset="0"/>
              </a:rPr>
              <a:t>Prenom</a:t>
            </a:r>
            <a:r>
              <a:rPr lang="fr-CA" sz="1600" dirty="0">
                <a:latin typeface="Comic Sans MS" panose="030F0702030302020204" pitchFamily="66" charset="0"/>
              </a:rPr>
              <a:t> </a:t>
            </a:r>
            <a:r>
              <a:rPr lang="fr-CA" sz="1600" dirty="0" err="1">
                <a:latin typeface="Comic Sans MS" panose="030F0702030302020204" pitchFamily="66" charset="0"/>
              </a:rPr>
              <a:t>VarChar</a:t>
            </a:r>
            <a:r>
              <a:rPr lang="fr-CA" sz="1600" dirty="0">
                <a:latin typeface="Comic Sans MS" panose="030F0702030302020204" pitchFamily="66" charset="0"/>
              </a:rPr>
              <a:t>(20)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 Not </a:t>
            </a:r>
            <a:r>
              <a:rPr lang="fr-CA" sz="1600" b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Null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,</a:t>
            </a:r>
            <a:endParaRPr lang="fr-CA" sz="1600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600" dirty="0">
                <a:latin typeface="Comic Sans MS" panose="030F0702030302020204" pitchFamily="66" charset="0"/>
              </a:rPr>
              <a:t>  Age </a:t>
            </a:r>
            <a:r>
              <a:rPr lang="fr-CA" sz="1600" dirty="0" err="1">
                <a:latin typeface="Comic Sans MS" panose="030F0702030302020204" pitchFamily="66" charset="0"/>
              </a:rPr>
              <a:t>integer</a:t>
            </a:r>
            <a:r>
              <a:rPr lang="fr-CA" sz="1600" dirty="0">
                <a:latin typeface="Comic Sans MS" panose="030F0702030302020204" pitchFamily="66" charset="0"/>
              </a:rPr>
              <a:t> 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Not </a:t>
            </a:r>
            <a:r>
              <a:rPr lang="fr-CA" sz="1600" b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Null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600" dirty="0">
                <a:latin typeface="Comic Sans MS" panose="030F0702030302020204" pitchFamily="66" charset="0"/>
              </a:rPr>
              <a:t>  Adresse Varchar(30) 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Not </a:t>
            </a:r>
            <a:r>
              <a:rPr lang="fr-CA" sz="1600" b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Null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,</a:t>
            </a:r>
            <a:endParaRPr lang="fr-CA" sz="1600" dirty="0">
              <a:latin typeface="Comic Sans MS" panose="030F0702030302020204" pitchFamily="66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600" dirty="0">
                <a:latin typeface="Comic Sans MS" panose="030F0702030302020204" pitchFamily="66" charset="0"/>
              </a:rPr>
              <a:t>  Salaire Real 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Default 1500.00 Not </a:t>
            </a:r>
            <a:r>
              <a:rPr lang="fr-CA" sz="1600" b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Null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600" dirty="0">
                <a:latin typeface="Comic Sans MS" panose="030F0702030302020204" pitchFamily="66" charset="0"/>
              </a:rPr>
              <a:t>  </a:t>
            </a:r>
            <a:r>
              <a:rPr lang="fr-CA" sz="1600" dirty="0" err="1">
                <a:latin typeface="Comic Sans MS" panose="030F0702030302020204" pitchFamily="66" charset="0"/>
              </a:rPr>
              <a:t>CIN_Superviseur</a:t>
            </a:r>
            <a:r>
              <a:rPr lang="fr-CA" sz="1600" dirty="0">
                <a:latin typeface="Comic Sans MS" panose="030F0702030302020204" pitchFamily="66" charset="0"/>
              </a:rPr>
              <a:t> </a:t>
            </a:r>
            <a:r>
              <a:rPr lang="fr-CA" sz="1600" dirty="0" err="1">
                <a:latin typeface="Comic Sans MS" panose="030F0702030302020204" pitchFamily="66" charset="0"/>
              </a:rPr>
              <a:t>integer</a:t>
            </a:r>
            <a:r>
              <a:rPr lang="fr-CA" sz="1600" dirty="0">
                <a:latin typeface="Comic Sans MS" panose="030F0702030302020204" pitchFamily="66" charset="0"/>
              </a:rPr>
              <a:t> 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Not </a:t>
            </a:r>
            <a:r>
              <a:rPr lang="fr-CA" sz="1600" b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Null</a:t>
            </a: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6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fr-CA" sz="1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Check(Age&gt;20),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600" dirty="0">
                <a:latin typeface="Comic Sans MS" panose="030F0702030302020204" pitchFamily="66" charset="0"/>
              </a:rPr>
              <a:t>  </a:t>
            </a:r>
            <a:r>
              <a:rPr lang="fr-CA" sz="16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Foreign</a:t>
            </a:r>
            <a:r>
              <a:rPr lang="fr-CA" sz="1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Key(</a:t>
            </a:r>
            <a:r>
              <a:rPr lang="fr-CA" sz="16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CIN_Superviseur</a:t>
            </a:r>
            <a:r>
              <a:rPr lang="fr-CA" sz="1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) </a:t>
            </a:r>
            <a:r>
              <a:rPr lang="fr-CA" sz="16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References</a:t>
            </a:r>
            <a:r>
              <a:rPr lang="fr-CA" sz="1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fr-CA" sz="16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Employe</a:t>
            </a:r>
            <a:r>
              <a:rPr lang="fr-CA" sz="1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(CIN)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600" dirty="0">
                <a:latin typeface="Comic Sans MS" panose="030F0702030302020204" pitchFamily="66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0DEFF-F8DD-4501-B04E-6B1D30D8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8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FFD55-AE37-2A4C-D681-8BF25679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979" y="1484784"/>
            <a:ext cx="3277057" cy="23148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31A80E-9462-436D-81BC-C24C72972E24}"/>
              </a:ext>
            </a:extLst>
          </p:cNvPr>
          <p:cNvSpPr/>
          <p:nvPr/>
        </p:nvSpPr>
        <p:spPr>
          <a:xfrm>
            <a:off x="1665336" y="2708920"/>
            <a:ext cx="6229276" cy="3528392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68627-8FF7-380F-C603-527E3EB2CFAD}"/>
              </a:ext>
            </a:extLst>
          </p:cNvPr>
          <p:cNvSpPr txBox="1"/>
          <p:nvPr/>
        </p:nvSpPr>
        <p:spPr>
          <a:xfrm>
            <a:off x="7750596" y="3866829"/>
            <a:ext cx="2712602" cy="1003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14375" lvl="1" indent="0">
              <a:spcAft>
                <a:spcPts val="600"/>
              </a:spcAft>
              <a:buNone/>
            </a:pPr>
            <a:r>
              <a:rPr kumimoji="1" lang="fr-CA" sz="1200" b="1" dirty="0">
                <a:latin typeface="Arial" panose="020B0604020202020204" pitchFamily="34" charset="0"/>
              </a:rPr>
              <a:t>Age &gt; 20</a:t>
            </a:r>
          </a:p>
          <a:p>
            <a:pPr marL="714375" lvl="1" indent="0">
              <a:spcAft>
                <a:spcPts val="600"/>
              </a:spcAft>
              <a:buNone/>
            </a:pPr>
            <a:r>
              <a:rPr kumimoji="1" lang="fr-CA" sz="1200" b="1" dirty="0">
                <a:latin typeface="Arial" panose="020B0604020202020204" pitchFamily="34" charset="0"/>
              </a:rPr>
              <a:t>Salaire par défaut = 1500</a:t>
            </a:r>
          </a:p>
          <a:p>
            <a:pPr>
              <a:lnSpc>
                <a:spcPct val="90000"/>
              </a:lnSpc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374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tables : Les contraintes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10117600" cy="51212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Les attribut de contrainte peut être l’une des contraintes d’intégrité suivantes:</a:t>
            </a:r>
          </a:p>
          <a:p>
            <a:pPr lvl="1">
              <a:lnSpc>
                <a:spcPct val="150000"/>
              </a:lnSpc>
            </a:pPr>
            <a:r>
              <a:rPr lang="fr-CH" alt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NOT NULL </a:t>
            </a:r>
            <a:r>
              <a:rPr lang="fr-CH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 Indique que le champ ne doit pas être vide lors de l’ajout d’enregistrements dans la table.</a:t>
            </a:r>
          </a:p>
          <a:p>
            <a:pPr lvl="1">
              <a:lnSpc>
                <a:spcPct val="150000"/>
              </a:lnSpc>
            </a:pPr>
            <a:r>
              <a:rPr lang="fr-CH" alt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fr-CH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 Défini une valeur par défaut qui sera insérée dans la colonne si aucune valeur n’a été inséré</a:t>
            </a:r>
          </a:p>
          <a:p>
            <a:pPr lvl="1">
              <a:lnSpc>
                <a:spcPct val="150000"/>
              </a:lnSpc>
            </a:pPr>
            <a:r>
              <a:rPr lang="fr-CH" alt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fr-CH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 Spécifie une condition sur la/les valeur(s) d’une (de plusieurs) colonne(s).</a:t>
            </a:r>
          </a:p>
          <a:p>
            <a:pPr lvl="1">
              <a:lnSpc>
                <a:spcPct val="150000"/>
              </a:lnSpc>
            </a:pPr>
            <a:r>
              <a:rPr lang="fr-CH" alt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UNIQUE </a:t>
            </a:r>
            <a:r>
              <a:rPr lang="fr-CH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 Indique que les valeurs de la/les colonne(s) sont uniques mais elle(s) n’est pas (ne sont pas) une clé primaire.</a:t>
            </a:r>
          </a:p>
          <a:p>
            <a:pPr lvl="1">
              <a:lnSpc>
                <a:spcPct val="150000"/>
              </a:lnSpc>
            </a:pPr>
            <a:r>
              <a:rPr lang="fr-CH" alt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fr-CH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 Défini une ou plusieurs colonnes comme clé primaire.</a:t>
            </a:r>
          </a:p>
          <a:p>
            <a:pPr lvl="1">
              <a:lnSpc>
                <a:spcPct val="150000"/>
              </a:lnSpc>
            </a:pPr>
            <a:r>
              <a:rPr lang="fr-CH" alt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r>
              <a:rPr lang="fr-CH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 Défini une ou plusieurs colonnes colonne comme clé étrangère.</a:t>
            </a:r>
          </a:p>
          <a:p>
            <a:pPr lvl="1">
              <a:lnSpc>
                <a:spcPct val="150000"/>
              </a:lnSpc>
            </a:pPr>
            <a:r>
              <a:rPr lang="fr-CH" alt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fr-CH" alt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 Précise la table et la colonne référencée par la clé étrangère.</a:t>
            </a:r>
          </a:p>
          <a:p>
            <a:pPr>
              <a:spcAft>
                <a:spcPts val="600"/>
              </a:spcAft>
              <a:buFontTx/>
              <a:buChar char="─"/>
            </a:pPr>
            <a:endParaRPr lang="fr-CH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98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F2ACEAB-F294-4977-9469-F010605778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mathématique avec le symbole Pi (grand écran)</Template>
  <TotalTime>0</TotalTime>
  <Words>4593</Words>
  <Application>Microsoft Macintosh PowerPoint</Application>
  <PresentationFormat>Personnalisé</PresentationFormat>
  <Paragraphs>595</Paragraphs>
  <Slides>58</Slides>
  <Notes>9</Notes>
  <HiddenSlides>1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Comic Sans MS</vt:lpstr>
      <vt:lpstr>Euphemia</vt:lpstr>
      <vt:lpstr>Garamond</vt:lpstr>
      <vt:lpstr>Monotype Sorts</vt:lpstr>
      <vt:lpstr>Montserrat</vt:lpstr>
      <vt:lpstr>Tahoma</vt:lpstr>
      <vt:lpstr>Times New Roman</vt:lpstr>
      <vt:lpstr>Wingdings</vt:lpstr>
      <vt:lpstr>Math_16x9</vt:lpstr>
      <vt:lpstr>Présentation PowerPoint</vt:lpstr>
      <vt:lpstr>Le langage SQL</vt:lpstr>
      <vt:lpstr>Le langage de définition de données</vt:lpstr>
      <vt:lpstr>Le langage de définition des données (LDD)</vt:lpstr>
      <vt:lpstr>Définition des données : CREATE TABLE</vt:lpstr>
      <vt:lpstr>Définition des données : CREATE TABLE</vt:lpstr>
      <vt:lpstr>Définition des données : CREATE TABLE</vt:lpstr>
      <vt:lpstr>Définition des données : CREATE TABLE</vt:lpstr>
      <vt:lpstr>Création de tables : Les contraintes</vt:lpstr>
      <vt:lpstr>Création de tables : Les contraintes de colonnes</vt:lpstr>
      <vt:lpstr>Création de tables : contraintes de colonnes</vt:lpstr>
      <vt:lpstr>Création de tables : Les contraintes de table</vt:lpstr>
      <vt:lpstr>Création de tables : Les contraintes de table</vt:lpstr>
      <vt:lpstr>Création de tables : Les contraintes de table</vt:lpstr>
      <vt:lpstr>Création de tables : Définition de clé étrangère</vt:lpstr>
      <vt:lpstr>Création de tables : Définition de clé étrangère</vt:lpstr>
      <vt:lpstr>Création de tables : Nommage des contraintes</vt:lpstr>
      <vt:lpstr>Création de tables : Nommage des contraintes</vt:lpstr>
      <vt:lpstr>Description de la structure d’une table</vt:lpstr>
      <vt:lpstr>Les types de données en SQL</vt:lpstr>
      <vt:lpstr>Les types de données en SQL</vt:lpstr>
      <vt:lpstr>Les types de données en SQL</vt:lpstr>
      <vt:lpstr>Les types de données en SQL</vt:lpstr>
      <vt:lpstr>Exercice : Création de tables en SQL</vt:lpstr>
      <vt:lpstr>Solution : Création de tables en SQL</vt:lpstr>
      <vt:lpstr>Solution : Création de tables en SQL</vt:lpstr>
      <vt:lpstr>Solution : Création de tables en SQL</vt:lpstr>
      <vt:lpstr>Modification du schéma d ’une table en SQL</vt:lpstr>
      <vt:lpstr>Modification du schéma d ’une table en SQL</vt:lpstr>
      <vt:lpstr>Modification du schéma d ’une table en SQL</vt:lpstr>
      <vt:lpstr>Suppression d’une table</vt:lpstr>
      <vt:lpstr>Exercice</vt:lpstr>
      <vt:lpstr>Solution Exercice</vt:lpstr>
      <vt:lpstr>Solution Exercice</vt:lpstr>
      <vt:lpstr>Le langage de manipulation de données</vt:lpstr>
      <vt:lpstr>Manipulation des données</vt:lpstr>
      <vt:lpstr>Manipulation des données :  La commande INSERT</vt:lpstr>
      <vt:lpstr>Manipulation des données : La commande INSERT - Exemples</vt:lpstr>
      <vt:lpstr>Manipulation des données : La commande INSERT – Les Fonctions SQL</vt:lpstr>
      <vt:lpstr>Manipulation des données : La commande INSERT – Les Fonctions SQL</vt:lpstr>
      <vt:lpstr>Manipulation des données : La commande INSERT – Les Fonctions SQL</vt:lpstr>
      <vt:lpstr>Manipulation des données : La commande INSERT - Exemples</vt:lpstr>
      <vt:lpstr>Manipulation des données : Création et Remplissage par copie</vt:lpstr>
      <vt:lpstr>Exemple (vérification des contraintes)</vt:lpstr>
      <vt:lpstr>Exemple (vérification des contraintes)</vt:lpstr>
      <vt:lpstr>Exemple (vérification des contraintes)</vt:lpstr>
      <vt:lpstr>Exercice</vt:lpstr>
      <vt:lpstr>Enregistrements à insérer</vt:lpstr>
      <vt:lpstr>Création des tables de la base de données</vt:lpstr>
      <vt:lpstr>Insertion d’un enregistrement dans une table contenant une clé étrangère</vt:lpstr>
      <vt:lpstr>Insertion des enregistrements</vt:lpstr>
      <vt:lpstr>Manipulation des données : La commande UPDATE</vt:lpstr>
      <vt:lpstr>Manipulation des données : La commande UPDATE - Exemple</vt:lpstr>
      <vt:lpstr>Manipulation des données : La commande UPDATE - Exemple</vt:lpstr>
      <vt:lpstr>Manipulation des données : La commande UPDATE – Violation de contraintes</vt:lpstr>
      <vt:lpstr>Manipulation des données : La commande DELETE</vt:lpstr>
      <vt:lpstr>Manipulation des données : La commande DELETE - Exemple</vt:lpstr>
      <vt:lpstr>Manipulation des données : La commande DELETE - Exemple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2015-11-17T23:48:38Z</dcterms:created>
  <dcterms:modified xsi:type="dcterms:W3CDTF">2023-11-22T13:52:41Z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