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40580A-1371-4FF0-851B-4E441E17CC25}">
  <a:tblStyle styleId="{3440580A-1371-4FF0-851B-4E441E17CC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f49bc887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f49bc887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f49bc887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f49bc887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f49bc887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f49bc887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f49bc887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f49bc887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f49bc887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f49bc887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f49bc887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f49bc887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f49bc887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f49bc887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f49bc88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f49bc88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f49bc887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f49bc887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f1cb16e9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f1cb16e9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f1cb16e9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f1cb16e9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f1cb16e9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f1cb16e9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1cb16e9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f1cb16e9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f1cb16e9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f1cb16e9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1cb16e9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1cb16e9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f1cb16e9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f1cb16e9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f49bc88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f49bc88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Boot Camp 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Fundamentals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 MOSTAIN BILLAH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 -l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7"/>
              <a:t>Gives detailed information of the files</a:t>
            </a:r>
            <a:endParaRPr sz="1377"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command provides information in a columnar format</a:t>
            </a:r>
            <a:endParaRPr/>
          </a:p>
        </p:txBody>
      </p:sp>
      <p:graphicFrame>
        <p:nvGraphicFramePr>
          <p:cNvPr id="128" name="Google Shape;128;p22"/>
          <p:cNvGraphicFramePr/>
          <p:nvPr/>
        </p:nvGraphicFramePr>
        <p:xfrm>
          <a:off x="4205425" y="10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{3440580A-1371-4FF0-851B-4E441E17CC25}</a:tableStyleId>
              </a:tblPr>
              <a:tblGrid>
                <a:gridCol w="1343950"/>
                <a:gridCol w="3298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Column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1st Column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File Attribute - File type and access permissions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1st character  f = File, d = Directory, l = Link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next 9 character is about file permission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2nd Column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# of HardLinks to the File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This tells us about how many link to this file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3rd Column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Owner and the creator of the file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4th Column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Group of the owner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5th Column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File size in bytes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6th Column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Date &amp; Time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7th Column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Directory or File name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Attribute</a:t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740425" y="1826375"/>
            <a:ext cx="7878300" cy="231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stat -c '%a %n' *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stat -c '%a %A %U %G %s %n' *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stat -c '%a %A %U %G %s %n'. /Desktop</a:t>
            </a:r>
            <a:endParaRPr sz="1000"/>
          </a:p>
        </p:txBody>
      </p:sp>
      <p:graphicFrame>
        <p:nvGraphicFramePr>
          <p:cNvPr id="135" name="Google Shape;135;p23"/>
          <p:cNvGraphicFramePr/>
          <p:nvPr/>
        </p:nvGraphicFramePr>
        <p:xfrm>
          <a:off x="952500" y="207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{3440580A-1371-4FF0-851B-4E441E17CC25}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783F04"/>
                          </a:solidFill>
                        </a:rPr>
                        <a:t>F</a:t>
                      </a:r>
                      <a:r>
                        <a:rPr lang="en" sz="1100">
                          <a:solidFill>
                            <a:srgbClr val="783F04"/>
                          </a:solidFill>
                        </a:rPr>
                        <a:t>ile type</a:t>
                      </a:r>
                      <a:endParaRPr sz="1100">
                        <a:solidFill>
                          <a:srgbClr val="783F04"/>
                        </a:solidFill>
                      </a:endParaRPr>
                    </a:p>
                  </a:txBody>
                  <a:tcPr marT="91425" marB="91425" marR="91425" marL="91425"/>
                </a:tc>
                <a:tc gridSpan="9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B45F06"/>
                          </a:solidFill>
                        </a:rPr>
                        <a:t>File Mode</a:t>
                      </a:r>
                      <a:endParaRPr sz="1100">
                        <a:solidFill>
                          <a:srgbClr val="B45F06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Permission</a:t>
            </a:r>
            <a:endParaRPr/>
          </a:p>
        </p:txBody>
      </p:sp>
      <p:graphicFrame>
        <p:nvGraphicFramePr>
          <p:cNvPr id="141" name="Google Shape;141;p24"/>
          <p:cNvGraphicFramePr/>
          <p:nvPr/>
        </p:nvGraphicFramePr>
        <p:xfrm>
          <a:off x="57450" y="25717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{3440580A-1371-4FF0-851B-4E441E17CC25}</a:tableStyleId>
              </a:tblPr>
              <a:tblGrid>
                <a:gridCol w="490575"/>
                <a:gridCol w="490575"/>
                <a:gridCol w="490575"/>
                <a:gridCol w="490575"/>
                <a:gridCol w="490575"/>
                <a:gridCol w="490575"/>
                <a:gridCol w="490575"/>
                <a:gridCol w="490575"/>
                <a:gridCol w="490575"/>
                <a:gridCol w="382850"/>
              </a:tblGrid>
              <a:tr h="39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783F04"/>
                          </a:solidFill>
                        </a:rPr>
                        <a:t>File type</a:t>
                      </a:r>
                      <a:endParaRPr sz="1000">
                        <a:solidFill>
                          <a:srgbClr val="783F04"/>
                        </a:solidFill>
                      </a:endParaRPr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45F06"/>
                          </a:solidFill>
                        </a:rPr>
                        <a:t>User / Owner (u)</a:t>
                      </a:r>
                      <a:endParaRPr sz="1200">
                        <a:solidFill>
                          <a:srgbClr val="B45F06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45F06"/>
                          </a:solidFill>
                        </a:rPr>
                        <a:t>Group (g)</a:t>
                      </a:r>
                      <a:endParaRPr sz="1200">
                        <a:solidFill>
                          <a:srgbClr val="B45F06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B45F06"/>
                          </a:solidFill>
                        </a:rPr>
                        <a:t>Other (o)</a:t>
                      </a:r>
                      <a:endParaRPr sz="1200">
                        <a:solidFill>
                          <a:srgbClr val="B45F06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29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45F06"/>
                    </a:solidFill>
                  </a:tcPr>
                </a:tc>
              </a:tr>
            </a:tbl>
          </a:graphicData>
        </a:graphic>
      </p:graphicFrame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750" y="1661138"/>
            <a:ext cx="35052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Type</a:t>
            </a:r>
            <a:endParaRPr/>
          </a:p>
        </p:txBody>
      </p:sp>
      <p:graphicFrame>
        <p:nvGraphicFramePr>
          <p:cNvPr id="148" name="Google Shape;148;p25"/>
          <p:cNvGraphicFramePr/>
          <p:nvPr/>
        </p:nvGraphicFramePr>
        <p:xfrm>
          <a:off x="952525" y="144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{3440580A-1371-4FF0-851B-4E441E17CC25}</a:tableStyleId>
              </a:tblPr>
              <a:tblGrid>
                <a:gridCol w="2824800"/>
                <a:gridCol w="46893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Attribute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File type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155CC"/>
                          </a:solidFill>
                        </a:rPr>
                        <a:t>-</a:t>
                      </a:r>
                      <a:endParaRPr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155CC"/>
                          </a:solidFill>
                        </a:rPr>
                        <a:t>A regular file</a:t>
                      </a:r>
                      <a:endParaRPr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155CC"/>
                          </a:solidFill>
                        </a:rPr>
                        <a:t>d</a:t>
                      </a:r>
                      <a:endParaRPr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155CC"/>
                          </a:solidFill>
                        </a:rPr>
                        <a:t>A directory</a:t>
                      </a:r>
                      <a:endParaRPr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155CC"/>
                          </a:solidFill>
                        </a:rPr>
                        <a:t>l</a:t>
                      </a:r>
                      <a:endParaRPr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155CC"/>
                          </a:solidFill>
                        </a:rPr>
                        <a:t>A symbolic link</a:t>
                      </a:r>
                      <a:endParaRPr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character special file. This file type refers to a device that handles data as a stream of bytes, such as a terminal or /dev/null.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block special file. This file type refers to a device that handles data in blocks, such as a hard drive or DVD drive.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s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Local socket file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p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Named pipe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 Attribute</a:t>
            </a:r>
            <a:endParaRPr/>
          </a:p>
        </p:txBody>
      </p:sp>
      <p:graphicFrame>
        <p:nvGraphicFramePr>
          <p:cNvPr id="154" name="Google Shape;154;p26"/>
          <p:cNvGraphicFramePr/>
          <p:nvPr/>
        </p:nvGraphicFramePr>
        <p:xfrm>
          <a:off x="876300" y="150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{3440580A-1371-4FF0-851B-4E441E17CC25}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Attributes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Directories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Allows a file to be opened and read.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Allows a directory’s contents to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be listed if the execute attribute is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also set.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Allows a file to be written to or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truncated; however, this attribute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does not allow files to be renamed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or deleted. The ability to delete or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rename files is determined by directory attributes.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Allows files within a directory to be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created, deleted, and renamed if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execute attribute is also set.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Allows a file to be treated as a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program and executed. Program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files written in scripting languages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must also be set as readable to be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executed.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Allows a directory to be entered,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Example:  cd directory.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File Mode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chmod - 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chmod supports two distinct ways of specifying mode changes.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Octal number representation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Symbolic representation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1# Octal Mode 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#Octal number representation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chmod [options] mode filename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chmod -R 774 test.txt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recursive: -R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force : -f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verbose: -v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r: read (4)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w: write (2)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x: execute (1)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Modes in Binary and Octal</a:t>
            </a:r>
            <a:endParaRPr/>
          </a:p>
        </p:txBody>
      </p:sp>
      <p:graphicFrame>
        <p:nvGraphicFramePr>
          <p:cNvPr id="173" name="Google Shape;173;p29"/>
          <p:cNvGraphicFramePr/>
          <p:nvPr/>
        </p:nvGraphicFramePr>
        <p:xfrm>
          <a:off x="952525" y="144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{3440580A-1371-4FF0-851B-4E441E17CC25}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Octal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Binary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File Mode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---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No permission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--x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-w-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Write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-wx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Write+Execute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r--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Read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r-x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Read+Execute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rw-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Read+Write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rwx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Read+Write+Execute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2# Symbolic Mode 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#Symbolic Representation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chmod references operator modes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example:</a:t>
            </a:r>
            <a:r>
              <a:rPr lang="en"/>
              <a:t> chmod u+x filename</a:t>
            </a:r>
            <a:endParaRPr/>
          </a:p>
        </p:txBody>
      </p:sp>
      <p:sp>
        <p:nvSpPr>
          <p:cNvPr id="180" name="Google Shape;180;p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references: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u: owner of the file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g: group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o: users who are neither u nor 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a: all ugo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operator: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+: adds mode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-: remove mode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=: exact mode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r: read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w: write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x:execute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Linux?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LINUX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an operating system or a </a:t>
            </a: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kernel 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distributed under an open-source license.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kernel 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a program at the heart of the Linux operating system that takes care of fundamental stuff, like letting hardware communicate with software.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81375" y="3978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created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Linus Torvalds</a:t>
            </a:r>
            <a:endParaRPr sz="2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1991</a:t>
            </a:r>
            <a:endParaRPr sz="2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140375"/>
            <a:ext cx="4166400" cy="49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800" y="397800"/>
            <a:ext cx="2494050" cy="346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475" y="4096600"/>
            <a:ext cx="1714499" cy="7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5">
            <a:alphaModFix/>
          </a:blip>
          <a:srcRect b="0" l="24724" r="24413" t="0"/>
          <a:stretch/>
        </p:blipFill>
        <p:spPr>
          <a:xfrm>
            <a:off x="7680150" y="3943500"/>
            <a:ext cx="982800" cy="919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Architecture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0" r="29893" t="0"/>
          <a:stretch/>
        </p:blipFill>
        <p:spPr>
          <a:xfrm>
            <a:off x="4706350" y="634725"/>
            <a:ext cx="3633400" cy="36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More detailed…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995" y="0"/>
            <a:ext cx="236580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493625" y="3267750"/>
            <a:ext cx="27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GDM - GNOME Display Manager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File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Filesystem Hierarchy Standard</a:t>
            </a:r>
            <a:r>
              <a:rPr lang="en"/>
              <a:t> </a:t>
            </a:r>
            <a:r>
              <a:rPr lang="en" sz="1100"/>
              <a:t>- FHS</a:t>
            </a:r>
            <a:endParaRPr sz="1100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644675" y="138225"/>
            <a:ext cx="4166400" cy="48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350" y="337200"/>
            <a:ext cx="4118125" cy="42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Shell?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original Unix shell program written by Steve Bourne.</a:t>
            </a:r>
            <a:endParaRPr sz="1200"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computing, a shell is a computer program which exposes an operating system's services to a human user or other program.</a:t>
            </a:r>
            <a:endParaRPr b="1"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machine name, operating system, kernel</a:t>
            </a:r>
            <a:endParaRPr sz="1400"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cat /etc/os-release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lsb_release -a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hostnamectl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uname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Commands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644675" y="500925"/>
            <a:ext cx="1555200" cy="43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pwd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whereis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whoami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</a:t>
            </a:r>
            <a:r>
              <a:rPr lang="en"/>
              <a:t>lear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passwd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mkdir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touch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echo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6613575" y="500925"/>
            <a:ext cx="1555200" cy="43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rmdir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unzip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ufw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useradd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groupadd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chmod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