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e52d6cf1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e52d6cf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Calibri"/>
                <a:ea typeface="Calibri"/>
                <a:cs typeface="Calibri"/>
                <a:sym typeface="Calibri"/>
              </a:defRPr>
            </a:lvl1pPr>
            <a:lvl2pPr indent="0" lvl="1" marL="0" marR="0" rtl="0" algn="r">
              <a:spcBef>
                <a:spcPts val="0"/>
              </a:spcBef>
              <a:buNone/>
              <a:defRPr b="0" sz="1200" u="none">
                <a:solidFill>
                  <a:schemeClr val="lt1"/>
                </a:solidFill>
                <a:latin typeface="Calibri"/>
                <a:ea typeface="Calibri"/>
                <a:cs typeface="Calibri"/>
                <a:sym typeface="Calibri"/>
              </a:defRPr>
            </a:lvl2pPr>
            <a:lvl3pPr indent="0" lvl="2" marL="0" marR="0" rtl="0" algn="r">
              <a:spcBef>
                <a:spcPts val="0"/>
              </a:spcBef>
              <a:buNone/>
              <a:defRPr b="0" sz="1200" u="none">
                <a:solidFill>
                  <a:schemeClr val="lt1"/>
                </a:solidFill>
                <a:latin typeface="Calibri"/>
                <a:ea typeface="Calibri"/>
                <a:cs typeface="Calibri"/>
                <a:sym typeface="Calibri"/>
              </a:defRPr>
            </a:lvl3pPr>
            <a:lvl4pPr indent="0" lvl="3" marL="0" marR="0" rtl="0" algn="r">
              <a:spcBef>
                <a:spcPts val="0"/>
              </a:spcBef>
              <a:buNone/>
              <a:defRPr b="0" sz="1200" u="none">
                <a:solidFill>
                  <a:schemeClr val="lt1"/>
                </a:solidFill>
                <a:latin typeface="Calibri"/>
                <a:ea typeface="Calibri"/>
                <a:cs typeface="Calibri"/>
                <a:sym typeface="Calibri"/>
              </a:defRPr>
            </a:lvl4pPr>
            <a:lvl5pPr indent="0" lvl="4" marL="0" marR="0" rtl="0" algn="r">
              <a:spcBef>
                <a:spcPts val="0"/>
              </a:spcBef>
              <a:buNone/>
              <a:defRPr b="0" sz="1200" u="none">
                <a:solidFill>
                  <a:schemeClr val="lt1"/>
                </a:solidFill>
                <a:latin typeface="Calibri"/>
                <a:ea typeface="Calibri"/>
                <a:cs typeface="Calibri"/>
                <a:sym typeface="Calibri"/>
              </a:defRPr>
            </a:lvl5pPr>
            <a:lvl6pPr indent="0" lvl="5" marL="0" marR="0" rtl="0" algn="r">
              <a:spcBef>
                <a:spcPts val="0"/>
              </a:spcBef>
              <a:buNone/>
              <a:defRPr b="0" sz="1200" u="none">
                <a:solidFill>
                  <a:schemeClr val="lt1"/>
                </a:solidFill>
                <a:latin typeface="Calibri"/>
                <a:ea typeface="Calibri"/>
                <a:cs typeface="Calibri"/>
                <a:sym typeface="Calibri"/>
              </a:defRPr>
            </a:lvl6pPr>
            <a:lvl7pPr indent="0" lvl="6" marL="0" marR="0" rtl="0" algn="r">
              <a:spcBef>
                <a:spcPts val="0"/>
              </a:spcBef>
              <a:buNone/>
              <a:defRPr b="0" sz="1200" u="none">
                <a:solidFill>
                  <a:schemeClr val="lt1"/>
                </a:solidFill>
                <a:latin typeface="Calibri"/>
                <a:ea typeface="Calibri"/>
                <a:cs typeface="Calibri"/>
                <a:sym typeface="Calibri"/>
              </a:defRPr>
            </a:lvl7pPr>
            <a:lvl8pPr indent="0" lvl="7" marL="0" marR="0" rtl="0" algn="r">
              <a:spcBef>
                <a:spcPts val="0"/>
              </a:spcBef>
              <a:buNone/>
              <a:defRPr b="0" sz="1200" u="none">
                <a:solidFill>
                  <a:schemeClr val="lt1"/>
                </a:solidFill>
                <a:latin typeface="Calibri"/>
                <a:ea typeface="Calibri"/>
                <a:cs typeface="Calibri"/>
                <a:sym typeface="Calibri"/>
              </a:defRPr>
            </a:lvl8pPr>
            <a:lvl9pPr indent="0" lvl="8" marL="0" marR="0" rtl="0" algn="r">
              <a:spcBef>
                <a:spcPts val="0"/>
              </a:spcBef>
              <a:buNone/>
              <a:defRPr b="0" sz="12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6.jpg"/><Relationship Id="rId11" Type="http://schemas.openxmlformats.org/officeDocument/2006/relationships/image" Target="../media/image3.png"/><Relationship Id="rId10" Type="http://schemas.openxmlformats.org/officeDocument/2006/relationships/image" Target="../media/image19.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30.png"/><Relationship Id="rId6"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31.png"/><Relationship Id="rId7"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33.png"/><Relationship Id="rId11" Type="http://schemas.openxmlformats.org/officeDocument/2006/relationships/image" Target="../media/image40.png"/><Relationship Id="rId10" Type="http://schemas.openxmlformats.org/officeDocument/2006/relationships/image" Target="../media/image39.png"/><Relationship Id="rId12" Type="http://schemas.openxmlformats.org/officeDocument/2006/relationships/image" Target="../media/image3.png"/><Relationship Id="rId9" Type="http://schemas.openxmlformats.org/officeDocument/2006/relationships/image" Target="../media/image41.png"/><Relationship Id="rId5" Type="http://schemas.openxmlformats.org/officeDocument/2006/relationships/image" Target="../media/image35.png"/><Relationship Id="rId6" Type="http://schemas.openxmlformats.org/officeDocument/2006/relationships/image" Target="../media/image32.png"/><Relationship Id="rId7" Type="http://schemas.openxmlformats.org/officeDocument/2006/relationships/image" Target="../media/image36.png"/><Relationship Id="rId8"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64.png"/><Relationship Id="rId8"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9.png"/><Relationship Id="rId4" Type="http://schemas.openxmlformats.org/officeDocument/2006/relationships/image" Target="../media/image48.png"/><Relationship Id="rId10" Type="http://schemas.openxmlformats.org/officeDocument/2006/relationships/image" Target="../media/image3.png"/><Relationship Id="rId9" Type="http://schemas.openxmlformats.org/officeDocument/2006/relationships/image" Target="../media/image50.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3.png"/><Relationship Id="rId5" Type="http://schemas.openxmlformats.org/officeDocument/2006/relationships/image" Target="../media/image60.png"/><Relationship Id="rId6" Type="http://schemas.openxmlformats.org/officeDocument/2006/relationships/image" Target="../media/image54.png"/><Relationship Id="rId7" Type="http://schemas.openxmlformats.org/officeDocument/2006/relationships/image" Target="../media/image53.png"/><Relationship Id="rId8" Type="http://schemas.openxmlformats.org/officeDocument/2006/relationships/image" Target="../media/image7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5.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1" Type="http://schemas.openxmlformats.org/officeDocument/2006/relationships/image" Target="../media/image58.png"/><Relationship Id="rId10" Type="http://schemas.openxmlformats.org/officeDocument/2006/relationships/image" Target="../media/image66.png"/><Relationship Id="rId13" Type="http://schemas.openxmlformats.org/officeDocument/2006/relationships/image" Target="../media/image71.png"/><Relationship Id="rId12" Type="http://schemas.openxmlformats.org/officeDocument/2006/relationships/image" Target="../media/image73.png"/><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1.png"/><Relationship Id="rId4" Type="http://schemas.openxmlformats.org/officeDocument/2006/relationships/image" Target="../media/image56.png"/><Relationship Id="rId9" Type="http://schemas.openxmlformats.org/officeDocument/2006/relationships/image" Target="../media/image65.png"/><Relationship Id="rId14" Type="http://schemas.openxmlformats.org/officeDocument/2006/relationships/image" Target="../media/image3.png"/><Relationship Id="rId5" Type="http://schemas.openxmlformats.org/officeDocument/2006/relationships/image" Target="../media/image63.png"/><Relationship Id="rId6" Type="http://schemas.openxmlformats.org/officeDocument/2006/relationships/image" Target="../media/image62.png"/><Relationship Id="rId7" Type="http://schemas.openxmlformats.org/officeDocument/2006/relationships/image" Target="../media/image69.png"/><Relationship Id="rId8" Type="http://schemas.openxmlformats.org/officeDocument/2006/relationships/image" Target="../media/image6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1" Type="http://schemas.openxmlformats.org/officeDocument/2006/relationships/image" Target="../media/image77.png"/><Relationship Id="rId10" Type="http://schemas.openxmlformats.org/officeDocument/2006/relationships/image" Target="../media/image78.png"/><Relationship Id="rId13" Type="http://schemas.openxmlformats.org/officeDocument/2006/relationships/image" Target="../media/image79.png"/><Relationship Id="rId12" Type="http://schemas.openxmlformats.org/officeDocument/2006/relationships/image" Target="../media/image80.png"/><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7.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3.png"/><Relationship Id="rId5" Type="http://schemas.openxmlformats.org/officeDocument/2006/relationships/image" Target="../media/image81.png"/><Relationship Id="rId6" Type="http://schemas.openxmlformats.org/officeDocument/2006/relationships/image" Target="../media/image50.png"/><Relationship Id="rId7" Type="http://schemas.openxmlformats.org/officeDocument/2006/relationships/image" Target="../media/image49.png"/><Relationship Id="rId8" Type="http://schemas.openxmlformats.org/officeDocument/2006/relationships/image" Target="../media/image7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youtube.com/channel/UC8Jmb0YVLzAs_FZYhqF4E2w" TargetMode="Externa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Overview of DevOps</a:t>
            </a:r>
            <a:endParaRPr/>
          </a:p>
        </p:txBody>
      </p:sp>
      <p:sp>
        <p:nvSpPr>
          <p:cNvPr id="97" name="Google Shape;9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Week 1</a:t>
            </a:r>
            <a:endParaRPr/>
          </a:p>
        </p:txBody>
      </p:sp>
      <p:sp>
        <p:nvSpPr>
          <p:cNvPr id="98" name="Google Shape;98;p15"/>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99" name="Google Shape;99;p15"/>
          <p:cNvPicPr preferRelativeResize="0"/>
          <p:nvPr/>
        </p:nvPicPr>
        <p:blipFill>
          <a:blip r:embed="rId3">
            <a:alphaModFix/>
          </a:blip>
          <a:stretch>
            <a:fillRect/>
          </a:stretch>
        </p:blipFill>
        <p:spPr>
          <a:xfrm>
            <a:off x="10060300" y="46700"/>
            <a:ext cx="306800" cy="306800"/>
          </a:xfrm>
          <a:prstGeom prst="rect">
            <a:avLst/>
          </a:prstGeom>
          <a:noFill/>
          <a:ln>
            <a:noFill/>
          </a:ln>
        </p:spPr>
      </p:pic>
      <p:sp>
        <p:nvSpPr>
          <p:cNvPr id="100" name="Google Shape;100;p15"/>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How does DevOps complement Agile</a:t>
            </a:r>
            <a:endParaRPr/>
          </a:p>
        </p:txBody>
      </p:sp>
      <p:sp>
        <p:nvSpPr>
          <p:cNvPr id="223" name="Google Shape;223;p24"/>
          <p:cNvSpPr txBox="1"/>
          <p:nvPr>
            <p:ph idx="1" type="body"/>
          </p:nvPr>
        </p:nvSpPr>
        <p:spPr>
          <a:xfrm>
            <a:off x="838200" y="1825625"/>
            <a:ext cx="4933950" cy="430842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Agile is not complete without DevOps </a:t>
            </a:r>
            <a:endParaRPr/>
          </a:p>
          <a:p>
            <a:pPr indent="-228600" lvl="0" marL="228600" rtl="0" algn="l">
              <a:lnSpc>
                <a:spcPct val="90000"/>
              </a:lnSpc>
              <a:spcBef>
                <a:spcPts val="1000"/>
              </a:spcBef>
              <a:spcAft>
                <a:spcPts val="0"/>
              </a:spcAft>
              <a:buClr>
                <a:schemeClr val="dk1"/>
              </a:buClr>
              <a:buSzPct val="100000"/>
              <a:buChar char="•"/>
            </a:pPr>
            <a:r>
              <a:rPr lang="en-US"/>
              <a:t>Allows continuous feedback</a:t>
            </a:r>
            <a:endParaRPr/>
          </a:p>
          <a:p>
            <a:pPr indent="-228600" lvl="0" marL="228600" rtl="0" algn="l">
              <a:lnSpc>
                <a:spcPct val="90000"/>
              </a:lnSpc>
              <a:spcBef>
                <a:spcPts val="1000"/>
              </a:spcBef>
              <a:spcAft>
                <a:spcPts val="0"/>
              </a:spcAft>
              <a:buClr>
                <a:schemeClr val="dk1"/>
              </a:buClr>
              <a:buSzPct val="100000"/>
              <a:buChar char="•"/>
            </a:pPr>
            <a:r>
              <a:rPr lang="en-US"/>
              <a:t>Breaks the communication barrier between different silos</a:t>
            </a:r>
            <a:endParaRPr/>
          </a:p>
          <a:p>
            <a:pPr indent="-228600" lvl="0" marL="228600" rtl="0" algn="l">
              <a:lnSpc>
                <a:spcPct val="90000"/>
              </a:lnSpc>
              <a:spcBef>
                <a:spcPts val="1000"/>
              </a:spcBef>
              <a:spcAft>
                <a:spcPts val="0"/>
              </a:spcAft>
              <a:buClr>
                <a:schemeClr val="dk1"/>
              </a:buClr>
              <a:buSzPct val="100000"/>
              <a:buChar char="•"/>
            </a:pPr>
            <a:r>
              <a:rPr lang="en-US"/>
              <a:t>Shorten delivery time</a:t>
            </a:r>
            <a:endParaRPr/>
          </a:p>
          <a:p>
            <a:pPr indent="-228600" lvl="0" marL="228600" rtl="0" algn="l">
              <a:lnSpc>
                <a:spcPct val="90000"/>
              </a:lnSpc>
              <a:spcBef>
                <a:spcPts val="1000"/>
              </a:spcBef>
              <a:spcAft>
                <a:spcPts val="0"/>
              </a:spcAft>
              <a:buClr>
                <a:schemeClr val="dk1"/>
              </a:buClr>
              <a:buSzPct val="100000"/>
              <a:buChar char="•"/>
            </a:pPr>
            <a:r>
              <a:rPr lang="en-US"/>
              <a:t>Silos are teams that work on developing, updating and maintain a SW system. Examples of teams are Design team, Dev team, Testing team, Deployment team. </a:t>
            </a:r>
            <a:endParaRPr/>
          </a:p>
          <a:p>
            <a:pPr indent="0" lvl="0" marL="0" rtl="0" algn="l">
              <a:lnSpc>
                <a:spcPct val="90000"/>
              </a:lnSpc>
              <a:spcBef>
                <a:spcPts val="1000"/>
              </a:spcBef>
              <a:spcAft>
                <a:spcPts val="0"/>
              </a:spcAft>
              <a:buClr>
                <a:schemeClr val="dk1"/>
              </a:buClr>
              <a:buSzPct val="100000"/>
              <a:buNone/>
            </a:pPr>
            <a:r>
              <a:t/>
            </a:r>
            <a:endParaRPr/>
          </a:p>
        </p:txBody>
      </p:sp>
      <p:pic>
        <p:nvPicPr>
          <p:cNvPr id="224" name="Google Shape;224;p24"/>
          <p:cNvPicPr preferRelativeResize="0"/>
          <p:nvPr/>
        </p:nvPicPr>
        <p:blipFill rotWithShape="1">
          <a:blip r:embed="rId3">
            <a:alphaModFix/>
          </a:blip>
          <a:srcRect b="0" l="0" r="0" t="0"/>
          <a:stretch/>
        </p:blipFill>
        <p:spPr>
          <a:xfrm>
            <a:off x="5772150" y="1691532"/>
            <a:ext cx="6200775" cy="1837267"/>
          </a:xfrm>
          <a:prstGeom prst="rect">
            <a:avLst/>
          </a:prstGeom>
          <a:noFill/>
          <a:ln>
            <a:noFill/>
          </a:ln>
        </p:spPr>
      </p:pic>
      <p:pic>
        <p:nvPicPr>
          <p:cNvPr id="225" name="Google Shape;225;p24"/>
          <p:cNvPicPr preferRelativeResize="0"/>
          <p:nvPr/>
        </p:nvPicPr>
        <p:blipFill rotWithShape="1">
          <a:blip r:embed="rId4">
            <a:alphaModFix/>
          </a:blip>
          <a:srcRect b="0" l="0" r="0" t="0"/>
          <a:stretch/>
        </p:blipFill>
        <p:spPr>
          <a:xfrm>
            <a:off x="6710517" y="4165190"/>
            <a:ext cx="4272116" cy="2211746"/>
          </a:xfrm>
          <a:prstGeom prst="rect">
            <a:avLst/>
          </a:prstGeom>
          <a:noFill/>
          <a:ln>
            <a:noFill/>
          </a:ln>
        </p:spPr>
      </p:pic>
      <p:sp>
        <p:nvSpPr>
          <p:cNvPr id="226" name="Google Shape;226;p24"/>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227" name="Google Shape;227;p24"/>
          <p:cNvPicPr preferRelativeResize="0"/>
          <p:nvPr/>
        </p:nvPicPr>
        <p:blipFill>
          <a:blip r:embed="rId5">
            <a:alphaModFix/>
          </a:blip>
          <a:stretch>
            <a:fillRect/>
          </a:stretch>
        </p:blipFill>
        <p:spPr>
          <a:xfrm>
            <a:off x="10060300" y="46700"/>
            <a:ext cx="306800" cy="306800"/>
          </a:xfrm>
          <a:prstGeom prst="rect">
            <a:avLst/>
          </a:prstGeom>
          <a:noFill/>
          <a:ln>
            <a:noFill/>
          </a:ln>
        </p:spPr>
      </p:pic>
      <p:sp>
        <p:nvSpPr>
          <p:cNvPr id="228" name="Google Shape;228;p24"/>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DevOps?</a:t>
            </a:r>
            <a:endParaRPr/>
          </a:p>
        </p:txBody>
      </p:sp>
      <p:sp>
        <p:nvSpPr>
          <p:cNvPr id="235" name="Google Shape;23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Definition of DevOps</a:t>
            </a:r>
            <a:endParaRPr/>
          </a:p>
          <a:p>
            <a:pPr indent="-228600" lvl="0" marL="228600" rtl="0" algn="l">
              <a:lnSpc>
                <a:spcPct val="90000"/>
              </a:lnSpc>
              <a:spcBef>
                <a:spcPts val="1000"/>
              </a:spcBef>
              <a:spcAft>
                <a:spcPts val="0"/>
              </a:spcAft>
              <a:buClr>
                <a:schemeClr val="dk1"/>
              </a:buClr>
              <a:buSzPts val="2800"/>
              <a:buChar char="•"/>
            </a:pPr>
            <a:r>
              <a:rPr lang="en-US"/>
              <a:t>DevOps compared to other manufacturing Process</a:t>
            </a:r>
            <a:endParaRPr/>
          </a:p>
          <a:p>
            <a:pPr indent="-228600" lvl="0" marL="228600" rtl="0" algn="l">
              <a:lnSpc>
                <a:spcPct val="90000"/>
              </a:lnSpc>
              <a:spcBef>
                <a:spcPts val="1000"/>
              </a:spcBef>
              <a:spcAft>
                <a:spcPts val="0"/>
              </a:spcAft>
              <a:buClr>
                <a:schemeClr val="dk1"/>
              </a:buClr>
              <a:buSzPts val="2800"/>
              <a:buChar char="•"/>
            </a:pPr>
            <a:r>
              <a:rPr lang="en-US"/>
              <a:t>Understanding Software Development Lifecycle (SDLC)</a:t>
            </a:r>
            <a:endParaRPr/>
          </a:p>
          <a:p>
            <a:pPr indent="-228600" lvl="0" marL="228600" rtl="0" algn="l">
              <a:lnSpc>
                <a:spcPct val="90000"/>
              </a:lnSpc>
              <a:spcBef>
                <a:spcPts val="1000"/>
              </a:spcBef>
              <a:spcAft>
                <a:spcPts val="0"/>
              </a:spcAft>
              <a:buClr>
                <a:schemeClr val="dk1"/>
              </a:buClr>
              <a:buSzPts val="2800"/>
              <a:buChar char="•"/>
            </a:pPr>
            <a:r>
              <a:rPr lang="en-US"/>
              <a:t>SDLC Models – Waterfall, Agile and DevOps</a:t>
            </a:r>
            <a:endParaRPr/>
          </a:p>
          <a:p>
            <a:pPr indent="-228600" lvl="0" marL="228600" rtl="0" algn="l">
              <a:lnSpc>
                <a:spcPct val="90000"/>
              </a:lnSpc>
              <a:spcBef>
                <a:spcPts val="1000"/>
              </a:spcBef>
              <a:spcAft>
                <a:spcPts val="0"/>
              </a:spcAft>
              <a:buClr>
                <a:schemeClr val="dk1"/>
              </a:buClr>
              <a:buSzPts val="2800"/>
              <a:buChar char="•"/>
            </a:pPr>
            <a:r>
              <a:rPr lang="en-US"/>
              <a:t>Waterfall Vs Agile Vs DevOps</a:t>
            </a:r>
            <a:endParaRPr/>
          </a:p>
          <a:p>
            <a:pPr indent="-228600" lvl="0" marL="228600" rtl="0" algn="l">
              <a:lnSpc>
                <a:spcPct val="90000"/>
              </a:lnSpc>
              <a:spcBef>
                <a:spcPts val="1000"/>
              </a:spcBef>
              <a:spcAft>
                <a:spcPts val="0"/>
              </a:spcAft>
              <a:buClr>
                <a:schemeClr val="dk1"/>
              </a:buClr>
              <a:buSzPts val="2800"/>
              <a:buChar char="•"/>
            </a:pPr>
            <a:r>
              <a:rPr lang="en-US"/>
              <a:t>What does DevOps do?</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36" name="Google Shape;236;p25"/>
          <p:cNvPicPr preferRelativeResize="0"/>
          <p:nvPr/>
        </p:nvPicPr>
        <p:blipFill rotWithShape="1">
          <a:blip r:embed="rId3">
            <a:alphaModFix/>
          </a:blip>
          <a:srcRect b="0" l="0" r="0" t="0"/>
          <a:stretch/>
        </p:blipFill>
        <p:spPr>
          <a:xfrm>
            <a:off x="6946900" y="3852875"/>
            <a:ext cx="4406900" cy="2324100"/>
          </a:xfrm>
          <a:prstGeom prst="rect">
            <a:avLst/>
          </a:prstGeom>
          <a:noFill/>
          <a:ln>
            <a:noFill/>
          </a:ln>
        </p:spPr>
      </p:pic>
      <p:sp>
        <p:nvSpPr>
          <p:cNvPr id="237" name="Google Shape;237;p25"/>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238" name="Google Shape;238;p25"/>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239" name="Google Shape;239;p25"/>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Definition of DevOps</a:t>
            </a:r>
            <a:endParaRPr/>
          </a:p>
        </p:txBody>
      </p:sp>
      <p:sp>
        <p:nvSpPr>
          <p:cNvPr id="246" name="Google Shape;24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5"/>
              </a:buClr>
              <a:buSzPts val="2800"/>
              <a:buChar char="•"/>
            </a:pPr>
            <a:r>
              <a:rPr b="1" lang="en-US">
                <a:solidFill>
                  <a:schemeClr val="accent5"/>
                </a:solidFill>
              </a:rPr>
              <a:t>Definition:</a:t>
            </a:r>
            <a:r>
              <a:rPr lang="en-US">
                <a:solidFill>
                  <a:schemeClr val="accent5"/>
                </a:solidFill>
              </a:rPr>
              <a:t> DevOps is a set of practices that combines software development and IT operations. It aims to shorten the systems development life cycle and provide continuous delivery with high software quality. (Source: Wikipedia).</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ctr">
              <a:lnSpc>
                <a:spcPct val="90000"/>
              </a:lnSpc>
              <a:spcBef>
                <a:spcPts val="1000"/>
              </a:spcBef>
              <a:spcAft>
                <a:spcPts val="0"/>
              </a:spcAft>
              <a:buClr>
                <a:schemeClr val="dk1"/>
              </a:buClr>
              <a:buSzPts val="2800"/>
              <a:buNone/>
            </a:pPr>
            <a:r>
              <a:rPr lang="en-US"/>
              <a:t>“DevOps is a shift in culture and change in</a:t>
            </a:r>
            <a:endParaRPr/>
          </a:p>
          <a:p>
            <a:pPr indent="-50800" lvl="0" marL="228600" rtl="0" algn="ctr">
              <a:lnSpc>
                <a:spcPct val="90000"/>
              </a:lnSpc>
              <a:spcBef>
                <a:spcPts val="1000"/>
              </a:spcBef>
              <a:spcAft>
                <a:spcPts val="0"/>
              </a:spcAft>
              <a:buClr>
                <a:schemeClr val="dk1"/>
              </a:buClr>
              <a:buSzPts val="2800"/>
              <a:buNone/>
            </a:pPr>
            <a:r>
              <a:rPr lang="en-US"/>
              <a:t>mindset about how we develop and operate </a:t>
            </a:r>
            <a:endParaRPr/>
          </a:p>
          <a:p>
            <a:pPr indent="-50800" lvl="0" marL="228600" rtl="0" algn="ctr">
              <a:lnSpc>
                <a:spcPct val="90000"/>
              </a:lnSpc>
              <a:spcBef>
                <a:spcPts val="1000"/>
              </a:spcBef>
              <a:spcAft>
                <a:spcPts val="0"/>
              </a:spcAft>
              <a:buClr>
                <a:schemeClr val="dk1"/>
              </a:buClr>
              <a:buSzPts val="2800"/>
              <a:buNone/>
            </a:pPr>
            <a:r>
              <a:rPr lang="en-US"/>
              <a:t>software systems”</a:t>
            </a:r>
            <a:endParaRPr/>
          </a:p>
        </p:txBody>
      </p:sp>
      <p:sp>
        <p:nvSpPr>
          <p:cNvPr id="247" name="Google Shape;247;p26"/>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248" name="Google Shape;248;p26"/>
          <p:cNvPicPr preferRelativeResize="0"/>
          <p:nvPr/>
        </p:nvPicPr>
        <p:blipFill>
          <a:blip r:embed="rId3">
            <a:alphaModFix/>
          </a:blip>
          <a:stretch>
            <a:fillRect/>
          </a:stretch>
        </p:blipFill>
        <p:spPr>
          <a:xfrm>
            <a:off x="10060300" y="46700"/>
            <a:ext cx="306800" cy="306800"/>
          </a:xfrm>
          <a:prstGeom prst="rect">
            <a:avLst/>
          </a:prstGeom>
          <a:noFill/>
          <a:ln>
            <a:noFill/>
          </a:ln>
        </p:spPr>
      </p:pic>
      <p:sp>
        <p:nvSpPr>
          <p:cNvPr id="249" name="Google Shape;249;p26"/>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6"/>
              </a:buClr>
              <a:buSzPct val="100000"/>
              <a:buFont typeface="Calibri"/>
              <a:buNone/>
            </a:pPr>
            <a:r>
              <a:rPr b="1" lang="en-US">
                <a:solidFill>
                  <a:schemeClr val="accent6"/>
                </a:solidFill>
              </a:rPr>
              <a:t>DevOps compared to other manufacturing Process</a:t>
            </a:r>
            <a:br>
              <a:rPr b="1" lang="en-US">
                <a:solidFill>
                  <a:schemeClr val="accent6"/>
                </a:solidFill>
              </a:rPr>
            </a:br>
            <a:endParaRPr b="1">
              <a:solidFill>
                <a:schemeClr val="accent6"/>
              </a:solidFill>
            </a:endParaRPr>
          </a:p>
        </p:txBody>
      </p:sp>
      <p:pic>
        <p:nvPicPr>
          <p:cNvPr id="256" name="Google Shape;256;p27"/>
          <p:cNvPicPr preferRelativeResize="0"/>
          <p:nvPr/>
        </p:nvPicPr>
        <p:blipFill rotWithShape="1">
          <a:blip r:embed="rId3">
            <a:alphaModFix/>
          </a:blip>
          <a:srcRect b="0" l="0" r="0" t="0"/>
          <a:stretch/>
        </p:blipFill>
        <p:spPr>
          <a:xfrm>
            <a:off x="4167490" y="4099691"/>
            <a:ext cx="4272116" cy="2211746"/>
          </a:xfrm>
          <a:prstGeom prst="rect">
            <a:avLst/>
          </a:prstGeom>
          <a:noFill/>
          <a:ln>
            <a:noFill/>
          </a:ln>
        </p:spPr>
      </p:pic>
      <p:pic>
        <p:nvPicPr>
          <p:cNvPr descr="Textiles in different shades of grey" id="257" name="Google Shape;257;p27"/>
          <p:cNvPicPr preferRelativeResize="0"/>
          <p:nvPr/>
        </p:nvPicPr>
        <p:blipFill rotWithShape="1">
          <a:blip r:embed="rId4">
            <a:alphaModFix/>
          </a:blip>
          <a:srcRect b="0" l="0" r="0" t="0"/>
          <a:stretch/>
        </p:blipFill>
        <p:spPr>
          <a:xfrm>
            <a:off x="741406" y="2342855"/>
            <a:ext cx="1248461" cy="1325563"/>
          </a:xfrm>
          <a:prstGeom prst="rect">
            <a:avLst/>
          </a:prstGeom>
          <a:noFill/>
          <a:ln>
            <a:noFill/>
          </a:ln>
        </p:spPr>
      </p:pic>
      <p:pic>
        <p:nvPicPr>
          <p:cNvPr id="258" name="Google Shape;258;p27"/>
          <p:cNvPicPr preferRelativeResize="0"/>
          <p:nvPr/>
        </p:nvPicPr>
        <p:blipFill rotWithShape="1">
          <a:blip r:embed="rId5">
            <a:alphaModFix/>
          </a:blip>
          <a:srcRect b="0" l="0" r="0" t="0"/>
          <a:stretch/>
        </p:blipFill>
        <p:spPr>
          <a:xfrm>
            <a:off x="2573711" y="2342855"/>
            <a:ext cx="1299834" cy="1325563"/>
          </a:xfrm>
          <a:prstGeom prst="rect">
            <a:avLst/>
          </a:prstGeom>
          <a:noFill/>
          <a:ln>
            <a:noFill/>
          </a:ln>
        </p:spPr>
      </p:pic>
      <p:pic>
        <p:nvPicPr>
          <p:cNvPr id="259" name="Google Shape;259;p27"/>
          <p:cNvPicPr preferRelativeResize="0"/>
          <p:nvPr/>
        </p:nvPicPr>
        <p:blipFill rotWithShape="1">
          <a:blip r:embed="rId6">
            <a:alphaModFix/>
          </a:blip>
          <a:srcRect b="0" l="0" r="0" t="0"/>
          <a:stretch/>
        </p:blipFill>
        <p:spPr>
          <a:xfrm>
            <a:off x="4457389" y="2342855"/>
            <a:ext cx="1299835" cy="1325563"/>
          </a:xfrm>
          <a:prstGeom prst="rect">
            <a:avLst/>
          </a:prstGeom>
          <a:noFill/>
          <a:ln>
            <a:noFill/>
          </a:ln>
        </p:spPr>
      </p:pic>
      <p:pic>
        <p:nvPicPr>
          <p:cNvPr id="260" name="Google Shape;260;p27"/>
          <p:cNvPicPr preferRelativeResize="0"/>
          <p:nvPr/>
        </p:nvPicPr>
        <p:blipFill rotWithShape="1">
          <a:blip r:embed="rId7">
            <a:alphaModFix/>
          </a:blip>
          <a:srcRect b="0" l="0" r="0" t="0"/>
          <a:stretch/>
        </p:blipFill>
        <p:spPr>
          <a:xfrm>
            <a:off x="6341068" y="2342855"/>
            <a:ext cx="1250672" cy="1325563"/>
          </a:xfrm>
          <a:prstGeom prst="rect">
            <a:avLst/>
          </a:prstGeom>
          <a:noFill/>
          <a:ln>
            <a:noFill/>
          </a:ln>
        </p:spPr>
      </p:pic>
      <p:pic>
        <p:nvPicPr>
          <p:cNvPr id="261" name="Google Shape;261;p27"/>
          <p:cNvPicPr preferRelativeResize="0"/>
          <p:nvPr/>
        </p:nvPicPr>
        <p:blipFill rotWithShape="1">
          <a:blip r:embed="rId8">
            <a:alphaModFix/>
          </a:blip>
          <a:srcRect b="0" l="0" r="0" t="0"/>
          <a:stretch/>
        </p:blipFill>
        <p:spPr>
          <a:xfrm>
            <a:off x="8170114" y="2342855"/>
            <a:ext cx="1302656" cy="1336971"/>
          </a:xfrm>
          <a:prstGeom prst="rect">
            <a:avLst/>
          </a:prstGeom>
          <a:noFill/>
          <a:ln>
            <a:noFill/>
          </a:ln>
        </p:spPr>
      </p:pic>
      <p:pic>
        <p:nvPicPr>
          <p:cNvPr id="262" name="Google Shape;262;p27"/>
          <p:cNvPicPr preferRelativeResize="0"/>
          <p:nvPr/>
        </p:nvPicPr>
        <p:blipFill rotWithShape="1">
          <a:blip r:embed="rId9">
            <a:alphaModFix/>
          </a:blip>
          <a:srcRect b="0" l="0" r="0" t="0"/>
          <a:stretch/>
        </p:blipFill>
        <p:spPr>
          <a:xfrm>
            <a:off x="10051144" y="2342854"/>
            <a:ext cx="1302656" cy="1325563"/>
          </a:xfrm>
          <a:prstGeom prst="rect">
            <a:avLst/>
          </a:prstGeom>
          <a:noFill/>
          <a:ln>
            <a:noFill/>
          </a:ln>
        </p:spPr>
      </p:pic>
      <p:sp>
        <p:nvSpPr>
          <p:cNvPr id="263" name="Google Shape;263;p27"/>
          <p:cNvSpPr txBox="1"/>
          <p:nvPr/>
        </p:nvSpPr>
        <p:spPr>
          <a:xfrm>
            <a:off x="603019" y="1833560"/>
            <a:ext cx="152523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Fabric Selection</a:t>
            </a:r>
            <a:endParaRPr/>
          </a:p>
        </p:txBody>
      </p:sp>
      <p:sp>
        <p:nvSpPr>
          <p:cNvPr id="264" name="Google Shape;264;p27"/>
          <p:cNvSpPr txBox="1"/>
          <p:nvPr/>
        </p:nvSpPr>
        <p:spPr>
          <a:xfrm>
            <a:off x="2573711" y="1847494"/>
            <a:ext cx="152523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Fabric Cutting</a:t>
            </a:r>
            <a:endParaRPr/>
          </a:p>
        </p:txBody>
      </p:sp>
      <p:sp>
        <p:nvSpPr>
          <p:cNvPr id="265" name="Google Shape;265;p27"/>
          <p:cNvSpPr txBox="1"/>
          <p:nvPr/>
        </p:nvSpPr>
        <p:spPr>
          <a:xfrm>
            <a:off x="4344689" y="1847494"/>
            <a:ext cx="152523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Manufacturing</a:t>
            </a:r>
            <a:endParaRPr/>
          </a:p>
        </p:txBody>
      </p:sp>
      <p:sp>
        <p:nvSpPr>
          <p:cNvPr id="266" name="Google Shape;266;p27"/>
          <p:cNvSpPr txBox="1"/>
          <p:nvPr/>
        </p:nvSpPr>
        <p:spPr>
          <a:xfrm>
            <a:off x="6444564" y="1847494"/>
            <a:ext cx="104368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Finishing</a:t>
            </a:r>
            <a:endParaRPr/>
          </a:p>
        </p:txBody>
      </p:sp>
      <p:sp>
        <p:nvSpPr>
          <p:cNvPr id="267" name="Google Shape;267;p27"/>
          <p:cNvSpPr txBox="1"/>
          <p:nvPr/>
        </p:nvSpPr>
        <p:spPr>
          <a:xfrm>
            <a:off x="8097354" y="1847494"/>
            <a:ext cx="14481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Quality Control</a:t>
            </a:r>
            <a:endParaRPr/>
          </a:p>
        </p:txBody>
      </p:sp>
      <p:sp>
        <p:nvSpPr>
          <p:cNvPr id="268" name="Google Shape;268;p27"/>
          <p:cNvSpPr txBox="1"/>
          <p:nvPr/>
        </p:nvSpPr>
        <p:spPr>
          <a:xfrm>
            <a:off x="10163240" y="1847494"/>
            <a:ext cx="10784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Packaging</a:t>
            </a:r>
            <a:endParaRPr/>
          </a:p>
        </p:txBody>
      </p:sp>
      <p:sp>
        <p:nvSpPr>
          <p:cNvPr id="269" name="Google Shape;269;p27"/>
          <p:cNvSpPr/>
          <p:nvPr/>
        </p:nvSpPr>
        <p:spPr>
          <a:xfrm>
            <a:off x="1989867" y="2799643"/>
            <a:ext cx="583844" cy="338553"/>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27"/>
          <p:cNvSpPr/>
          <p:nvPr/>
        </p:nvSpPr>
        <p:spPr>
          <a:xfrm>
            <a:off x="3879015" y="2799642"/>
            <a:ext cx="583844" cy="338553"/>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27"/>
          <p:cNvSpPr/>
          <p:nvPr/>
        </p:nvSpPr>
        <p:spPr>
          <a:xfrm>
            <a:off x="5762694" y="2799642"/>
            <a:ext cx="583844" cy="338553"/>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27"/>
          <p:cNvSpPr/>
          <p:nvPr/>
        </p:nvSpPr>
        <p:spPr>
          <a:xfrm>
            <a:off x="7583621" y="2799642"/>
            <a:ext cx="583844" cy="338553"/>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27"/>
          <p:cNvSpPr/>
          <p:nvPr/>
        </p:nvSpPr>
        <p:spPr>
          <a:xfrm>
            <a:off x="9486987" y="2833393"/>
            <a:ext cx="583844" cy="338553"/>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27"/>
          <p:cNvSpPr txBox="1"/>
          <p:nvPr/>
        </p:nvSpPr>
        <p:spPr>
          <a:xfrm>
            <a:off x="9651716" y="4091248"/>
            <a:ext cx="1566600" cy="20319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Software: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-Release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Feature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Feature 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-Release 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Feature 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Feature 4</a:t>
            </a:r>
            <a:endParaRPr/>
          </a:p>
        </p:txBody>
      </p:sp>
      <p:pic>
        <p:nvPicPr>
          <p:cNvPr id="275" name="Google Shape;275;p27"/>
          <p:cNvPicPr preferRelativeResize="0"/>
          <p:nvPr/>
        </p:nvPicPr>
        <p:blipFill rotWithShape="1">
          <a:blip r:embed="rId10">
            <a:alphaModFix/>
          </a:blip>
          <a:srcRect b="0" l="0" r="0" t="0"/>
          <a:stretch/>
        </p:blipFill>
        <p:spPr>
          <a:xfrm>
            <a:off x="890925" y="4203334"/>
            <a:ext cx="2064455" cy="1807156"/>
          </a:xfrm>
          <a:prstGeom prst="rect">
            <a:avLst/>
          </a:prstGeom>
          <a:noFill/>
          <a:ln>
            <a:noFill/>
          </a:ln>
        </p:spPr>
      </p:pic>
      <p:sp>
        <p:nvSpPr>
          <p:cNvPr id="276" name="Google Shape;276;p27"/>
          <p:cNvSpPr/>
          <p:nvPr/>
        </p:nvSpPr>
        <p:spPr>
          <a:xfrm>
            <a:off x="3037608" y="4937635"/>
            <a:ext cx="1105500" cy="3387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27"/>
          <p:cNvSpPr/>
          <p:nvPr/>
        </p:nvSpPr>
        <p:spPr>
          <a:xfrm>
            <a:off x="8480829" y="4950967"/>
            <a:ext cx="1105500" cy="3387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27"/>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279" name="Google Shape;279;p27"/>
          <p:cNvPicPr preferRelativeResize="0"/>
          <p:nvPr/>
        </p:nvPicPr>
        <p:blipFill>
          <a:blip r:embed="rId11">
            <a:alphaModFix/>
          </a:blip>
          <a:stretch>
            <a:fillRect/>
          </a:stretch>
        </p:blipFill>
        <p:spPr>
          <a:xfrm>
            <a:off x="10060300" y="46700"/>
            <a:ext cx="306800" cy="306800"/>
          </a:xfrm>
          <a:prstGeom prst="rect">
            <a:avLst/>
          </a:prstGeom>
          <a:noFill/>
          <a:ln>
            <a:noFill/>
          </a:ln>
        </p:spPr>
      </p:pic>
      <p:sp>
        <p:nvSpPr>
          <p:cNvPr id="280" name="Google Shape;280;p27"/>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Understanding Software Development Lifecycle (SDLC)</a:t>
            </a:r>
            <a:endParaRPr/>
          </a:p>
        </p:txBody>
      </p:sp>
      <p:sp>
        <p:nvSpPr>
          <p:cNvPr id="287" name="Google Shape;287;p28"/>
          <p:cNvSpPr/>
          <p:nvPr/>
        </p:nvSpPr>
        <p:spPr>
          <a:xfrm>
            <a:off x="1264355" y="2280848"/>
            <a:ext cx="8624711"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What is SDLC? </a:t>
            </a:r>
            <a:endParaRPr i="1" sz="2400">
              <a:solidFill>
                <a:schemeClr val="dk1"/>
              </a:solidFill>
              <a:highlight>
                <a:srgbClr val="C0C0C0"/>
              </a:highlight>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Definition</a:t>
            </a:r>
            <a:r>
              <a:rPr lang="en-US" sz="2400">
                <a:solidFill>
                  <a:schemeClr val="dk1"/>
                </a:solidFill>
                <a:latin typeface="Calibri"/>
                <a:ea typeface="Calibri"/>
                <a:cs typeface="Calibri"/>
                <a:sym typeface="Calibri"/>
              </a:rPr>
              <a:t>: is a framework that development teams use to produce high-quality software in a systematic and cost-effective way.</a:t>
            </a:r>
            <a:endParaRPr/>
          </a:p>
        </p:txBody>
      </p:sp>
      <p:sp>
        <p:nvSpPr>
          <p:cNvPr id="288" name="Google Shape;288;p28"/>
          <p:cNvSpPr/>
          <p:nvPr/>
        </p:nvSpPr>
        <p:spPr>
          <a:xfrm>
            <a:off x="1080570" y="4526146"/>
            <a:ext cx="174349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highlight>
                  <a:srgbClr val="00FF00"/>
                </a:highlight>
                <a:latin typeface="Calibri"/>
                <a:ea typeface="Calibri"/>
                <a:cs typeface="Calibri"/>
                <a:sym typeface="Calibri"/>
              </a:rPr>
              <a:t>REQUIREMENT</a:t>
            </a:r>
            <a:endParaRPr sz="2000">
              <a:solidFill>
                <a:schemeClr val="dk1"/>
              </a:solidFill>
              <a:highlight>
                <a:srgbClr val="00FF00"/>
              </a:highlight>
              <a:latin typeface="Calibri"/>
              <a:ea typeface="Calibri"/>
              <a:cs typeface="Calibri"/>
              <a:sym typeface="Calibri"/>
            </a:endParaRPr>
          </a:p>
        </p:txBody>
      </p:sp>
      <p:sp>
        <p:nvSpPr>
          <p:cNvPr id="289" name="Google Shape;289;p28"/>
          <p:cNvSpPr/>
          <p:nvPr/>
        </p:nvSpPr>
        <p:spPr>
          <a:xfrm>
            <a:off x="2912830" y="4521014"/>
            <a:ext cx="97084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highlight>
                  <a:srgbClr val="00FFFF"/>
                </a:highlight>
                <a:latin typeface="Calibri"/>
                <a:ea typeface="Calibri"/>
                <a:cs typeface="Calibri"/>
                <a:sym typeface="Calibri"/>
              </a:rPr>
              <a:t>DESIGN</a:t>
            </a:r>
            <a:endParaRPr sz="2000">
              <a:solidFill>
                <a:schemeClr val="dk1"/>
              </a:solidFill>
              <a:highlight>
                <a:srgbClr val="00FFFF"/>
              </a:highlight>
              <a:latin typeface="Calibri"/>
              <a:ea typeface="Calibri"/>
              <a:cs typeface="Calibri"/>
              <a:sym typeface="Calibri"/>
            </a:endParaRPr>
          </a:p>
        </p:txBody>
      </p:sp>
      <p:sp>
        <p:nvSpPr>
          <p:cNvPr id="290" name="Google Shape;290;p28"/>
          <p:cNvSpPr/>
          <p:nvPr/>
        </p:nvSpPr>
        <p:spPr>
          <a:xfrm>
            <a:off x="3992182" y="4521014"/>
            <a:ext cx="1772858"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highlight>
                  <a:srgbClr val="FF0000"/>
                </a:highlight>
                <a:latin typeface="Calibri"/>
                <a:ea typeface="Calibri"/>
                <a:cs typeface="Calibri"/>
                <a:sym typeface="Calibri"/>
              </a:rPr>
              <a:t>DEVELOPMENT</a:t>
            </a:r>
            <a:endParaRPr sz="2000">
              <a:solidFill>
                <a:schemeClr val="dk1"/>
              </a:solidFill>
              <a:highlight>
                <a:srgbClr val="FF0000"/>
              </a:highlight>
              <a:latin typeface="Calibri"/>
              <a:ea typeface="Calibri"/>
              <a:cs typeface="Calibri"/>
              <a:sym typeface="Calibri"/>
            </a:endParaRPr>
          </a:p>
        </p:txBody>
      </p:sp>
      <p:sp>
        <p:nvSpPr>
          <p:cNvPr id="291" name="Google Shape;291;p28"/>
          <p:cNvSpPr/>
          <p:nvPr/>
        </p:nvSpPr>
        <p:spPr>
          <a:xfrm>
            <a:off x="5817104" y="4534616"/>
            <a:ext cx="106208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chemeClr val="dk1"/>
                </a:solidFill>
                <a:highlight>
                  <a:srgbClr val="FFFF00"/>
                </a:highlight>
                <a:latin typeface="Calibri"/>
                <a:ea typeface="Calibri"/>
                <a:cs typeface="Calibri"/>
                <a:sym typeface="Calibri"/>
              </a:rPr>
              <a:t>TESTING</a:t>
            </a:r>
            <a:endParaRPr sz="2000">
              <a:solidFill>
                <a:schemeClr val="dk1"/>
              </a:solidFill>
              <a:highlight>
                <a:srgbClr val="FFFF00"/>
              </a:highlight>
              <a:latin typeface="Calibri"/>
              <a:ea typeface="Calibri"/>
              <a:cs typeface="Calibri"/>
              <a:sym typeface="Calibri"/>
            </a:endParaRPr>
          </a:p>
        </p:txBody>
      </p:sp>
      <p:sp>
        <p:nvSpPr>
          <p:cNvPr id="292" name="Google Shape;292;p28"/>
          <p:cNvSpPr/>
          <p:nvPr/>
        </p:nvSpPr>
        <p:spPr>
          <a:xfrm>
            <a:off x="6986120" y="4534616"/>
            <a:ext cx="162031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rgbClr val="B3C6E7"/>
                </a:solidFill>
                <a:highlight>
                  <a:srgbClr val="800080"/>
                </a:highlight>
                <a:latin typeface="Calibri"/>
                <a:ea typeface="Calibri"/>
                <a:cs typeface="Calibri"/>
                <a:sym typeface="Calibri"/>
              </a:rPr>
              <a:t>DEPLOYMENT</a:t>
            </a:r>
            <a:endParaRPr sz="2000">
              <a:solidFill>
                <a:srgbClr val="B3C6E7"/>
              </a:solidFill>
              <a:highlight>
                <a:srgbClr val="800080"/>
              </a:highlight>
              <a:latin typeface="Calibri"/>
              <a:ea typeface="Calibri"/>
              <a:cs typeface="Calibri"/>
              <a:sym typeface="Calibri"/>
            </a:endParaRPr>
          </a:p>
        </p:txBody>
      </p:sp>
      <p:sp>
        <p:nvSpPr>
          <p:cNvPr id="293" name="Google Shape;293;p28"/>
          <p:cNvSpPr/>
          <p:nvPr/>
        </p:nvSpPr>
        <p:spPr>
          <a:xfrm>
            <a:off x="8701638" y="4528459"/>
            <a:ext cx="177163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000">
                <a:solidFill>
                  <a:srgbClr val="D8E2F3"/>
                </a:solidFill>
                <a:highlight>
                  <a:srgbClr val="0000FF"/>
                </a:highlight>
                <a:latin typeface="Calibri"/>
                <a:ea typeface="Calibri"/>
                <a:cs typeface="Calibri"/>
                <a:sym typeface="Calibri"/>
              </a:rPr>
              <a:t>MAINTENANCE</a:t>
            </a:r>
            <a:endParaRPr sz="2000">
              <a:solidFill>
                <a:srgbClr val="D8E2F3"/>
              </a:solidFill>
              <a:highlight>
                <a:srgbClr val="0000FF"/>
              </a:highlight>
              <a:latin typeface="Calibri"/>
              <a:ea typeface="Calibri"/>
              <a:cs typeface="Calibri"/>
              <a:sym typeface="Calibri"/>
            </a:endParaRPr>
          </a:p>
        </p:txBody>
      </p:sp>
      <p:cxnSp>
        <p:nvCxnSpPr>
          <p:cNvPr id="294" name="Google Shape;294;p28"/>
          <p:cNvCxnSpPr/>
          <p:nvPr/>
        </p:nvCxnSpPr>
        <p:spPr>
          <a:xfrm flipH="1" rot="10800000">
            <a:off x="2757267" y="4721069"/>
            <a:ext cx="246517" cy="5132"/>
          </a:xfrm>
          <a:prstGeom prst="straightConnector1">
            <a:avLst/>
          </a:prstGeom>
          <a:noFill/>
          <a:ln cap="flat" cmpd="sng" w="9525">
            <a:solidFill>
              <a:schemeClr val="accent1"/>
            </a:solidFill>
            <a:prstDash val="solid"/>
            <a:miter lim="800000"/>
            <a:headEnd len="sm" w="sm" type="none"/>
            <a:tailEnd len="med" w="med" type="triangle"/>
          </a:ln>
        </p:spPr>
      </p:cxnSp>
      <p:cxnSp>
        <p:nvCxnSpPr>
          <p:cNvPr id="295" name="Google Shape;295;p28"/>
          <p:cNvCxnSpPr/>
          <p:nvPr/>
        </p:nvCxnSpPr>
        <p:spPr>
          <a:xfrm flipH="1" rot="10800000">
            <a:off x="3812909" y="4721069"/>
            <a:ext cx="246517" cy="5132"/>
          </a:xfrm>
          <a:prstGeom prst="straightConnector1">
            <a:avLst/>
          </a:prstGeom>
          <a:noFill/>
          <a:ln cap="flat" cmpd="sng" w="9525">
            <a:solidFill>
              <a:schemeClr val="accent1"/>
            </a:solidFill>
            <a:prstDash val="solid"/>
            <a:miter lim="800000"/>
            <a:headEnd len="sm" w="sm" type="none"/>
            <a:tailEnd len="med" w="med" type="triangle"/>
          </a:ln>
        </p:spPr>
      </p:cxnSp>
      <p:cxnSp>
        <p:nvCxnSpPr>
          <p:cNvPr id="296" name="Google Shape;296;p28"/>
          <p:cNvCxnSpPr/>
          <p:nvPr/>
        </p:nvCxnSpPr>
        <p:spPr>
          <a:xfrm flipH="1" rot="10800000">
            <a:off x="5650732" y="4723382"/>
            <a:ext cx="246517" cy="5132"/>
          </a:xfrm>
          <a:prstGeom prst="straightConnector1">
            <a:avLst/>
          </a:prstGeom>
          <a:noFill/>
          <a:ln cap="flat" cmpd="sng" w="9525">
            <a:solidFill>
              <a:schemeClr val="accent1"/>
            </a:solidFill>
            <a:prstDash val="solid"/>
            <a:miter lim="800000"/>
            <a:headEnd len="sm" w="sm" type="none"/>
            <a:tailEnd len="med" w="med" type="triangle"/>
          </a:ln>
        </p:spPr>
      </p:cxnSp>
      <p:cxnSp>
        <p:nvCxnSpPr>
          <p:cNvPr id="297" name="Google Shape;297;p28"/>
          <p:cNvCxnSpPr/>
          <p:nvPr/>
        </p:nvCxnSpPr>
        <p:spPr>
          <a:xfrm flipH="1" rot="10800000">
            <a:off x="6809397" y="4735959"/>
            <a:ext cx="246517" cy="5132"/>
          </a:xfrm>
          <a:prstGeom prst="straightConnector1">
            <a:avLst/>
          </a:prstGeom>
          <a:noFill/>
          <a:ln cap="flat" cmpd="sng" w="9525">
            <a:solidFill>
              <a:schemeClr val="accent1"/>
            </a:solidFill>
            <a:prstDash val="solid"/>
            <a:miter lim="800000"/>
            <a:headEnd len="sm" w="sm" type="none"/>
            <a:tailEnd len="med" w="med" type="triangle"/>
          </a:ln>
        </p:spPr>
      </p:cxnSp>
      <p:cxnSp>
        <p:nvCxnSpPr>
          <p:cNvPr id="298" name="Google Shape;298;p28"/>
          <p:cNvCxnSpPr/>
          <p:nvPr/>
        </p:nvCxnSpPr>
        <p:spPr>
          <a:xfrm flipH="1" rot="10800000">
            <a:off x="8528730" y="4739961"/>
            <a:ext cx="246517" cy="5132"/>
          </a:xfrm>
          <a:prstGeom prst="straightConnector1">
            <a:avLst/>
          </a:prstGeom>
          <a:noFill/>
          <a:ln cap="flat" cmpd="sng" w="9525">
            <a:solidFill>
              <a:schemeClr val="accent1"/>
            </a:solidFill>
            <a:prstDash val="solid"/>
            <a:miter lim="800000"/>
            <a:headEnd len="sm" w="sm" type="none"/>
            <a:tailEnd len="med" w="med" type="triangle"/>
          </a:ln>
        </p:spPr>
      </p:cxnSp>
      <p:sp>
        <p:nvSpPr>
          <p:cNvPr id="299" name="Google Shape;299;p28"/>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300" name="Google Shape;300;p28"/>
          <p:cNvPicPr preferRelativeResize="0"/>
          <p:nvPr/>
        </p:nvPicPr>
        <p:blipFill>
          <a:blip r:embed="rId3">
            <a:alphaModFix/>
          </a:blip>
          <a:stretch>
            <a:fillRect/>
          </a:stretch>
        </p:blipFill>
        <p:spPr>
          <a:xfrm>
            <a:off x="10060300" y="46700"/>
            <a:ext cx="306800" cy="306800"/>
          </a:xfrm>
          <a:prstGeom prst="rect">
            <a:avLst/>
          </a:prstGeom>
          <a:noFill/>
          <a:ln>
            <a:noFill/>
          </a:ln>
        </p:spPr>
      </p:pic>
      <p:sp>
        <p:nvSpPr>
          <p:cNvPr id="301" name="Google Shape;301;p28"/>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SDLC Models – Waterfall, Agile and DevOps</a:t>
            </a:r>
            <a:endParaRPr/>
          </a:p>
        </p:txBody>
      </p:sp>
      <p:pic>
        <p:nvPicPr>
          <p:cNvPr id="308" name="Google Shape;308;p29"/>
          <p:cNvPicPr preferRelativeResize="0"/>
          <p:nvPr/>
        </p:nvPicPr>
        <p:blipFill rotWithShape="1">
          <a:blip r:embed="rId3">
            <a:alphaModFix/>
          </a:blip>
          <a:srcRect b="0" l="0" r="0" t="0"/>
          <a:stretch/>
        </p:blipFill>
        <p:spPr>
          <a:xfrm>
            <a:off x="949043" y="3265143"/>
            <a:ext cx="3336464" cy="2753261"/>
          </a:xfrm>
          <a:prstGeom prst="rect">
            <a:avLst/>
          </a:prstGeom>
          <a:noFill/>
          <a:ln>
            <a:noFill/>
          </a:ln>
        </p:spPr>
      </p:pic>
      <p:sp>
        <p:nvSpPr>
          <p:cNvPr id="309" name="Google Shape;309;p29"/>
          <p:cNvSpPr txBox="1"/>
          <p:nvPr/>
        </p:nvSpPr>
        <p:spPr>
          <a:xfrm>
            <a:off x="838200" y="2770955"/>
            <a:ext cx="20197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Waterfall Model</a:t>
            </a:r>
            <a:endParaRPr/>
          </a:p>
        </p:txBody>
      </p:sp>
      <p:sp>
        <p:nvSpPr>
          <p:cNvPr id="310" name="Google Shape;310;p29"/>
          <p:cNvSpPr txBox="1"/>
          <p:nvPr/>
        </p:nvSpPr>
        <p:spPr>
          <a:xfrm>
            <a:off x="4629892" y="2766789"/>
            <a:ext cx="20197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Agile Model</a:t>
            </a:r>
            <a:endParaRPr/>
          </a:p>
        </p:txBody>
      </p:sp>
      <p:pic>
        <p:nvPicPr>
          <p:cNvPr id="311" name="Google Shape;311;p29"/>
          <p:cNvPicPr preferRelativeResize="0"/>
          <p:nvPr/>
        </p:nvPicPr>
        <p:blipFill rotWithShape="1">
          <a:blip r:embed="rId4">
            <a:alphaModFix/>
          </a:blip>
          <a:srcRect b="0" l="0" r="0" t="0"/>
          <a:stretch/>
        </p:blipFill>
        <p:spPr>
          <a:xfrm>
            <a:off x="4285507" y="3709126"/>
            <a:ext cx="2855107" cy="2309278"/>
          </a:xfrm>
          <a:prstGeom prst="rect">
            <a:avLst/>
          </a:prstGeom>
          <a:noFill/>
          <a:ln>
            <a:noFill/>
          </a:ln>
        </p:spPr>
      </p:pic>
      <p:sp>
        <p:nvSpPr>
          <p:cNvPr id="312" name="Google Shape;312;p29"/>
          <p:cNvSpPr txBox="1"/>
          <p:nvPr/>
        </p:nvSpPr>
        <p:spPr>
          <a:xfrm>
            <a:off x="8421584" y="2764993"/>
            <a:ext cx="20197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DevOps Model</a:t>
            </a:r>
            <a:endParaRPr/>
          </a:p>
        </p:txBody>
      </p:sp>
      <p:pic>
        <p:nvPicPr>
          <p:cNvPr id="313" name="Google Shape;313;p29"/>
          <p:cNvPicPr preferRelativeResize="0"/>
          <p:nvPr/>
        </p:nvPicPr>
        <p:blipFill rotWithShape="1">
          <a:blip r:embed="rId5">
            <a:alphaModFix/>
          </a:blip>
          <a:srcRect b="0" l="0" r="0" t="0"/>
          <a:stretch/>
        </p:blipFill>
        <p:spPr>
          <a:xfrm>
            <a:off x="8002639" y="4357738"/>
            <a:ext cx="3127477" cy="1619147"/>
          </a:xfrm>
          <a:prstGeom prst="rect">
            <a:avLst/>
          </a:prstGeom>
          <a:noFill/>
          <a:ln>
            <a:noFill/>
          </a:ln>
        </p:spPr>
      </p:pic>
      <p:sp>
        <p:nvSpPr>
          <p:cNvPr id="314" name="Google Shape;314;p29"/>
          <p:cNvSpPr/>
          <p:nvPr/>
        </p:nvSpPr>
        <p:spPr>
          <a:xfrm>
            <a:off x="3064465" y="2786842"/>
            <a:ext cx="1133909" cy="36933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29"/>
          <p:cNvSpPr/>
          <p:nvPr/>
        </p:nvSpPr>
        <p:spPr>
          <a:xfrm>
            <a:off x="6573659" y="2786842"/>
            <a:ext cx="1133909" cy="36933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29"/>
          <p:cNvSpPr/>
          <p:nvPr/>
        </p:nvSpPr>
        <p:spPr>
          <a:xfrm>
            <a:off x="838200" y="1875158"/>
            <a:ext cx="10201605" cy="544512"/>
          </a:xfrm>
          <a:prstGeom prst="rect">
            <a:avLst/>
          </a:prstGeom>
          <a:gradFill>
            <a:gsLst>
              <a:gs pos="0">
                <a:srgbClr val="F5F7FC"/>
              </a:gs>
              <a:gs pos="74000">
                <a:srgbClr val="A9BEE4"/>
              </a:gs>
              <a:gs pos="83000">
                <a:srgbClr val="A9BEE4"/>
              </a:gs>
              <a:gs pos="100000">
                <a:srgbClr val="C5D3ED"/>
              </a:gs>
            </a:gsLst>
            <a:lin ang="108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Calibri"/>
                <a:ea typeface="Calibri"/>
                <a:cs typeface="Calibri"/>
                <a:sym typeface="Calibri"/>
              </a:rPr>
              <a:t>E V O L U T I O N</a:t>
            </a:r>
            <a:endParaRPr/>
          </a:p>
        </p:txBody>
      </p:sp>
      <p:sp>
        <p:nvSpPr>
          <p:cNvPr id="317" name="Google Shape;317;p29"/>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318" name="Google Shape;318;p29"/>
          <p:cNvPicPr preferRelativeResize="0"/>
          <p:nvPr/>
        </p:nvPicPr>
        <p:blipFill>
          <a:blip r:embed="rId6">
            <a:alphaModFix/>
          </a:blip>
          <a:stretch>
            <a:fillRect/>
          </a:stretch>
        </p:blipFill>
        <p:spPr>
          <a:xfrm>
            <a:off x="10060300" y="46700"/>
            <a:ext cx="306800" cy="306800"/>
          </a:xfrm>
          <a:prstGeom prst="rect">
            <a:avLst/>
          </a:prstGeom>
          <a:noFill/>
          <a:ln>
            <a:noFill/>
          </a:ln>
        </p:spPr>
      </p:pic>
      <p:sp>
        <p:nvSpPr>
          <p:cNvPr id="319" name="Google Shape;319;p29"/>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Waterfall Vs Agile Vs DevOps</a:t>
            </a:r>
            <a:endParaRPr/>
          </a:p>
        </p:txBody>
      </p:sp>
      <p:pic>
        <p:nvPicPr>
          <p:cNvPr id="326" name="Google Shape;326;p30"/>
          <p:cNvPicPr preferRelativeResize="0"/>
          <p:nvPr/>
        </p:nvPicPr>
        <p:blipFill rotWithShape="1">
          <a:blip r:embed="rId3">
            <a:alphaModFix/>
          </a:blip>
          <a:srcRect b="0" l="0" r="0" t="0"/>
          <a:stretch/>
        </p:blipFill>
        <p:spPr>
          <a:xfrm>
            <a:off x="565150" y="1425575"/>
            <a:ext cx="11061700" cy="5067300"/>
          </a:xfrm>
          <a:prstGeom prst="rect">
            <a:avLst/>
          </a:prstGeom>
          <a:noFill/>
          <a:ln>
            <a:noFill/>
          </a:ln>
        </p:spPr>
      </p:pic>
      <p:sp>
        <p:nvSpPr>
          <p:cNvPr id="327" name="Google Shape;327;p30"/>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328" name="Google Shape;328;p30"/>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329" name="Google Shape;329;p30"/>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accent6"/>
              </a:buClr>
              <a:buSzPts val="4400"/>
              <a:buFont typeface="Calibri"/>
              <a:buNone/>
            </a:pPr>
            <a:r>
              <a:rPr b="1" lang="en-US">
                <a:solidFill>
                  <a:schemeClr val="accent6"/>
                </a:solidFill>
              </a:rPr>
              <a:t>SDLC Models (Cont)</a:t>
            </a:r>
            <a:endParaRPr/>
          </a:p>
        </p:txBody>
      </p:sp>
      <p:sp>
        <p:nvSpPr>
          <p:cNvPr id="336" name="Google Shape;336;p31"/>
          <p:cNvSpPr/>
          <p:nvPr/>
        </p:nvSpPr>
        <p:spPr>
          <a:xfrm>
            <a:off x="971550" y="3140150"/>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Waterfall</a:t>
            </a:r>
            <a:endParaRPr sz="2200"/>
          </a:p>
        </p:txBody>
      </p:sp>
      <p:sp>
        <p:nvSpPr>
          <p:cNvPr id="337" name="Google Shape;337;p31"/>
          <p:cNvSpPr txBox="1"/>
          <p:nvPr/>
        </p:nvSpPr>
        <p:spPr>
          <a:xfrm>
            <a:off x="897450" y="2503575"/>
            <a:ext cx="2029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Development Process</a:t>
            </a:r>
            <a:endParaRPr b="1" sz="1600">
              <a:latin typeface="Calibri"/>
              <a:ea typeface="Calibri"/>
              <a:cs typeface="Calibri"/>
              <a:sym typeface="Calibri"/>
            </a:endParaRPr>
          </a:p>
        </p:txBody>
      </p:sp>
      <p:sp>
        <p:nvSpPr>
          <p:cNvPr id="338" name="Google Shape;338;p31"/>
          <p:cNvSpPr/>
          <p:nvPr/>
        </p:nvSpPr>
        <p:spPr>
          <a:xfrm>
            <a:off x="971550" y="4396063"/>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Agile</a:t>
            </a:r>
            <a:endParaRPr sz="2200"/>
          </a:p>
        </p:txBody>
      </p:sp>
      <p:sp>
        <p:nvSpPr>
          <p:cNvPr id="339" name="Google Shape;339;p31"/>
          <p:cNvSpPr/>
          <p:nvPr/>
        </p:nvSpPr>
        <p:spPr>
          <a:xfrm>
            <a:off x="971550" y="5651975"/>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DevOps</a:t>
            </a:r>
            <a:endParaRPr sz="2200"/>
          </a:p>
        </p:txBody>
      </p:sp>
      <p:cxnSp>
        <p:nvCxnSpPr>
          <p:cNvPr id="340" name="Google Shape;340;p31"/>
          <p:cNvCxnSpPr/>
          <p:nvPr/>
        </p:nvCxnSpPr>
        <p:spPr>
          <a:xfrm>
            <a:off x="3328825" y="2503575"/>
            <a:ext cx="14700" cy="3925200"/>
          </a:xfrm>
          <a:prstGeom prst="straightConnector1">
            <a:avLst/>
          </a:prstGeom>
          <a:noFill/>
          <a:ln cap="flat" cmpd="sng" w="9525">
            <a:solidFill>
              <a:schemeClr val="dk2"/>
            </a:solidFill>
            <a:prstDash val="dash"/>
            <a:round/>
            <a:headEnd len="med" w="med" type="none"/>
            <a:tailEnd len="med" w="med" type="none"/>
          </a:ln>
        </p:spPr>
      </p:cxnSp>
      <p:sp>
        <p:nvSpPr>
          <p:cNvPr id="341" name="Google Shape;341;p31"/>
          <p:cNvSpPr txBox="1"/>
          <p:nvPr/>
        </p:nvSpPr>
        <p:spPr>
          <a:xfrm>
            <a:off x="3671600" y="2503575"/>
            <a:ext cx="2029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Calibri"/>
                <a:ea typeface="Calibri"/>
                <a:cs typeface="Calibri"/>
                <a:sym typeface="Calibri"/>
              </a:rPr>
              <a:t>App Architecture</a:t>
            </a:r>
            <a:endParaRPr b="1" sz="1600">
              <a:latin typeface="Calibri"/>
              <a:ea typeface="Calibri"/>
              <a:cs typeface="Calibri"/>
              <a:sym typeface="Calibri"/>
            </a:endParaRPr>
          </a:p>
        </p:txBody>
      </p:sp>
      <p:sp>
        <p:nvSpPr>
          <p:cNvPr id="342" name="Google Shape;342;p31"/>
          <p:cNvSpPr/>
          <p:nvPr/>
        </p:nvSpPr>
        <p:spPr>
          <a:xfrm>
            <a:off x="3745700" y="3140150"/>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Monolithic</a:t>
            </a:r>
            <a:endParaRPr sz="2000"/>
          </a:p>
        </p:txBody>
      </p:sp>
      <p:cxnSp>
        <p:nvCxnSpPr>
          <p:cNvPr id="343" name="Google Shape;343;p31"/>
          <p:cNvCxnSpPr/>
          <p:nvPr/>
        </p:nvCxnSpPr>
        <p:spPr>
          <a:xfrm>
            <a:off x="6028875" y="2503575"/>
            <a:ext cx="14700" cy="3925200"/>
          </a:xfrm>
          <a:prstGeom prst="straightConnector1">
            <a:avLst/>
          </a:prstGeom>
          <a:noFill/>
          <a:ln cap="flat" cmpd="sng" w="9525">
            <a:solidFill>
              <a:schemeClr val="dk2"/>
            </a:solidFill>
            <a:prstDash val="dash"/>
            <a:round/>
            <a:headEnd len="med" w="med" type="none"/>
            <a:tailEnd len="med" w="med" type="none"/>
          </a:ln>
        </p:spPr>
      </p:cxnSp>
      <p:sp>
        <p:nvSpPr>
          <p:cNvPr id="344" name="Google Shape;344;p31"/>
          <p:cNvSpPr txBox="1"/>
          <p:nvPr/>
        </p:nvSpPr>
        <p:spPr>
          <a:xfrm>
            <a:off x="6282775" y="2503575"/>
            <a:ext cx="2405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Calibri"/>
                <a:ea typeface="Calibri"/>
                <a:cs typeface="Calibri"/>
                <a:sym typeface="Calibri"/>
              </a:rPr>
              <a:t>Deployment &amp; Packaging</a:t>
            </a:r>
            <a:endParaRPr b="1" sz="1600">
              <a:latin typeface="Calibri"/>
              <a:ea typeface="Calibri"/>
              <a:cs typeface="Calibri"/>
              <a:sym typeface="Calibri"/>
            </a:endParaRPr>
          </a:p>
        </p:txBody>
      </p:sp>
      <p:sp>
        <p:nvSpPr>
          <p:cNvPr id="345" name="Google Shape;345;p31"/>
          <p:cNvSpPr/>
          <p:nvPr/>
        </p:nvSpPr>
        <p:spPr>
          <a:xfrm>
            <a:off x="6519850" y="3110525"/>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Physical Server</a:t>
            </a:r>
            <a:endParaRPr sz="1800"/>
          </a:p>
        </p:txBody>
      </p:sp>
      <p:cxnSp>
        <p:nvCxnSpPr>
          <p:cNvPr id="346" name="Google Shape;346;p31"/>
          <p:cNvCxnSpPr/>
          <p:nvPr/>
        </p:nvCxnSpPr>
        <p:spPr>
          <a:xfrm>
            <a:off x="8877125" y="2503575"/>
            <a:ext cx="14700" cy="3925200"/>
          </a:xfrm>
          <a:prstGeom prst="straightConnector1">
            <a:avLst/>
          </a:prstGeom>
          <a:noFill/>
          <a:ln cap="flat" cmpd="sng" w="9525">
            <a:solidFill>
              <a:schemeClr val="dk2"/>
            </a:solidFill>
            <a:prstDash val="dash"/>
            <a:round/>
            <a:headEnd len="med" w="med" type="none"/>
            <a:tailEnd len="med" w="med" type="none"/>
          </a:ln>
        </p:spPr>
      </p:cxnSp>
      <p:sp>
        <p:nvSpPr>
          <p:cNvPr id="347" name="Google Shape;347;p31"/>
          <p:cNvSpPr txBox="1"/>
          <p:nvPr/>
        </p:nvSpPr>
        <p:spPr>
          <a:xfrm>
            <a:off x="9080475" y="2503575"/>
            <a:ext cx="2405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Calibri"/>
                <a:ea typeface="Calibri"/>
                <a:cs typeface="Calibri"/>
                <a:sym typeface="Calibri"/>
              </a:rPr>
              <a:t>Infrastructure</a:t>
            </a:r>
            <a:endParaRPr b="1" sz="1600">
              <a:latin typeface="Calibri"/>
              <a:ea typeface="Calibri"/>
              <a:cs typeface="Calibri"/>
              <a:sym typeface="Calibri"/>
            </a:endParaRPr>
          </a:p>
        </p:txBody>
      </p:sp>
      <p:sp>
        <p:nvSpPr>
          <p:cNvPr id="348" name="Google Shape;348;p31"/>
          <p:cNvSpPr/>
          <p:nvPr/>
        </p:nvSpPr>
        <p:spPr>
          <a:xfrm>
            <a:off x="9294000" y="3110525"/>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t>On Premise DataCenter</a:t>
            </a:r>
            <a:endParaRPr sz="1600"/>
          </a:p>
        </p:txBody>
      </p:sp>
      <p:sp>
        <p:nvSpPr>
          <p:cNvPr id="349" name="Google Shape;349;p31"/>
          <p:cNvSpPr/>
          <p:nvPr/>
        </p:nvSpPr>
        <p:spPr>
          <a:xfrm>
            <a:off x="3745700" y="4396075"/>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N Tier</a:t>
            </a:r>
            <a:endParaRPr sz="2000"/>
          </a:p>
        </p:txBody>
      </p:sp>
      <p:sp>
        <p:nvSpPr>
          <p:cNvPr id="350" name="Google Shape;350;p31"/>
          <p:cNvSpPr/>
          <p:nvPr/>
        </p:nvSpPr>
        <p:spPr>
          <a:xfrm>
            <a:off x="6519850" y="4396075"/>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Virtual Server</a:t>
            </a:r>
            <a:endParaRPr sz="2000"/>
          </a:p>
        </p:txBody>
      </p:sp>
      <p:sp>
        <p:nvSpPr>
          <p:cNvPr id="351" name="Google Shape;351;p31"/>
          <p:cNvSpPr/>
          <p:nvPr/>
        </p:nvSpPr>
        <p:spPr>
          <a:xfrm>
            <a:off x="9294000" y="4396075"/>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t>Hosted DataCenter</a:t>
            </a:r>
            <a:endParaRPr sz="1800"/>
          </a:p>
        </p:txBody>
      </p:sp>
      <p:sp>
        <p:nvSpPr>
          <p:cNvPr id="352" name="Google Shape;352;p31"/>
          <p:cNvSpPr/>
          <p:nvPr/>
        </p:nvSpPr>
        <p:spPr>
          <a:xfrm>
            <a:off x="838200" y="1753608"/>
            <a:ext cx="10201500" cy="544500"/>
          </a:xfrm>
          <a:prstGeom prst="rect">
            <a:avLst/>
          </a:prstGeom>
          <a:gradFill>
            <a:gsLst>
              <a:gs pos="0">
                <a:srgbClr val="F5F7FC"/>
              </a:gs>
              <a:gs pos="74000">
                <a:srgbClr val="A9BEE4"/>
              </a:gs>
              <a:gs pos="83000">
                <a:srgbClr val="A9BEE4"/>
              </a:gs>
              <a:gs pos="100000">
                <a:srgbClr val="C5D3ED"/>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000">
                <a:solidFill>
                  <a:schemeClr val="lt1"/>
                </a:solidFill>
                <a:latin typeface="Calibri"/>
                <a:ea typeface="Calibri"/>
                <a:cs typeface="Calibri"/>
                <a:sym typeface="Calibri"/>
              </a:rPr>
              <a:t>E V O L U T I O N</a:t>
            </a:r>
            <a:endParaRPr/>
          </a:p>
        </p:txBody>
      </p:sp>
      <p:sp>
        <p:nvSpPr>
          <p:cNvPr id="353" name="Google Shape;353;p31"/>
          <p:cNvSpPr/>
          <p:nvPr/>
        </p:nvSpPr>
        <p:spPr>
          <a:xfrm>
            <a:off x="3745700" y="5652000"/>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Microservice</a:t>
            </a:r>
            <a:endParaRPr sz="2000"/>
          </a:p>
        </p:txBody>
      </p:sp>
      <p:sp>
        <p:nvSpPr>
          <p:cNvPr id="354" name="Google Shape;354;p31"/>
          <p:cNvSpPr/>
          <p:nvPr/>
        </p:nvSpPr>
        <p:spPr>
          <a:xfrm>
            <a:off x="6519850" y="5651975"/>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Containers</a:t>
            </a:r>
            <a:endParaRPr sz="2000"/>
          </a:p>
        </p:txBody>
      </p:sp>
      <p:sp>
        <p:nvSpPr>
          <p:cNvPr id="355" name="Google Shape;355;p31"/>
          <p:cNvSpPr/>
          <p:nvPr/>
        </p:nvSpPr>
        <p:spPr>
          <a:xfrm>
            <a:off x="9294000" y="5651975"/>
            <a:ext cx="1881000" cy="63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Cloud</a:t>
            </a:r>
            <a:endParaRPr sz="2000"/>
          </a:p>
        </p:txBody>
      </p:sp>
      <p:sp>
        <p:nvSpPr>
          <p:cNvPr id="356" name="Google Shape;356;p31"/>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357" name="Google Shape;357;p31"/>
          <p:cNvPicPr preferRelativeResize="0"/>
          <p:nvPr/>
        </p:nvPicPr>
        <p:blipFill>
          <a:blip r:embed="rId3">
            <a:alphaModFix/>
          </a:blip>
          <a:stretch>
            <a:fillRect/>
          </a:stretch>
        </p:blipFill>
        <p:spPr>
          <a:xfrm>
            <a:off x="10060300" y="46700"/>
            <a:ext cx="306800" cy="306800"/>
          </a:xfrm>
          <a:prstGeom prst="rect">
            <a:avLst/>
          </a:prstGeom>
          <a:noFill/>
          <a:ln>
            <a:noFill/>
          </a:ln>
        </p:spPr>
      </p:pic>
      <p:sp>
        <p:nvSpPr>
          <p:cNvPr id="358" name="Google Shape;358;p31"/>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What does DevOps do?</a:t>
            </a:r>
            <a:endParaRPr/>
          </a:p>
        </p:txBody>
      </p:sp>
      <p:sp>
        <p:nvSpPr>
          <p:cNvPr id="365" name="Google Shape;365;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Integrates </a:t>
            </a:r>
            <a:r>
              <a:rPr lang="en-US">
                <a:solidFill>
                  <a:schemeClr val="accent1"/>
                </a:solidFill>
              </a:rPr>
              <a:t>developers</a:t>
            </a:r>
            <a:r>
              <a:rPr lang="en-US"/>
              <a:t> and </a:t>
            </a:r>
            <a:r>
              <a:rPr lang="en-US">
                <a:solidFill>
                  <a:schemeClr val="accent1"/>
                </a:solidFill>
              </a:rPr>
              <a:t>operations</a:t>
            </a:r>
            <a:r>
              <a:rPr lang="en-US"/>
              <a:t> team</a:t>
            </a:r>
            <a:endParaRPr/>
          </a:p>
          <a:p>
            <a:pPr indent="-228600" lvl="0" marL="228600" rtl="0" algn="l">
              <a:lnSpc>
                <a:spcPct val="90000"/>
              </a:lnSpc>
              <a:spcBef>
                <a:spcPts val="1000"/>
              </a:spcBef>
              <a:spcAft>
                <a:spcPts val="0"/>
              </a:spcAft>
              <a:buClr>
                <a:schemeClr val="dk1"/>
              </a:buClr>
              <a:buSzPts val="2800"/>
              <a:buChar char="•"/>
            </a:pPr>
            <a:r>
              <a:rPr lang="en-US"/>
              <a:t>Improves collaboration and productivity by:</a:t>
            </a:r>
            <a:endParaRPr/>
          </a:p>
          <a:p>
            <a:pPr indent="-228600" lvl="1" marL="685800" rtl="0" algn="l">
              <a:lnSpc>
                <a:spcPct val="90000"/>
              </a:lnSpc>
              <a:spcBef>
                <a:spcPts val="500"/>
              </a:spcBef>
              <a:spcAft>
                <a:spcPts val="0"/>
              </a:spcAft>
              <a:buClr>
                <a:schemeClr val="dk1"/>
              </a:buClr>
              <a:buSzPts val="2400"/>
              <a:buChar char="•"/>
            </a:pPr>
            <a:r>
              <a:rPr lang="en-US"/>
              <a:t>Automating infrastructure</a:t>
            </a:r>
            <a:endParaRPr/>
          </a:p>
          <a:p>
            <a:pPr indent="-228600" lvl="1" marL="685800" rtl="0" algn="l">
              <a:lnSpc>
                <a:spcPct val="90000"/>
              </a:lnSpc>
              <a:spcBef>
                <a:spcPts val="500"/>
              </a:spcBef>
              <a:spcAft>
                <a:spcPts val="0"/>
              </a:spcAft>
              <a:buClr>
                <a:schemeClr val="dk1"/>
              </a:buClr>
              <a:buSzPts val="2400"/>
              <a:buChar char="•"/>
            </a:pPr>
            <a:r>
              <a:rPr lang="en-US"/>
              <a:t>Automating workflows</a:t>
            </a:r>
            <a:endParaRPr/>
          </a:p>
          <a:p>
            <a:pPr indent="-228600" lvl="1" marL="685800" rtl="0" algn="l">
              <a:lnSpc>
                <a:spcPct val="90000"/>
              </a:lnSpc>
              <a:spcBef>
                <a:spcPts val="500"/>
              </a:spcBef>
              <a:spcAft>
                <a:spcPts val="0"/>
              </a:spcAft>
              <a:buClr>
                <a:schemeClr val="dk1"/>
              </a:buClr>
              <a:buSzPts val="2400"/>
              <a:buChar char="•"/>
            </a:pPr>
            <a:r>
              <a:rPr lang="en-US"/>
              <a:t>Continuously measuring application performance</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366" name="Google Shape;366;p32"/>
          <p:cNvPicPr preferRelativeResize="0"/>
          <p:nvPr/>
        </p:nvPicPr>
        <p:blipFill rotWithShape="1">
          <a:blip r:embed="rId3">
            <a:alphaModFix/>
          </a:blip>
          <a:srcRect b="0" l="0" r="0" t="0"/>
          <a:stretch/>
        </p:blipFill>
        <p:spPr>
          <a:xfrm>
            <a:off x="6318200" y="3927219"/>
            <a:ext cx="5346700" cy="2730500"/>
          </a:xfrm>
          <a:prstGeom prst="rect">
            <a:avLst/>
          </a:prstGeom>
          <a:noFill/>
          <a:ln>
            <a:noFill/>
          </a:ln>
        </p:spPr>
      </p:pic>
      <p:sp>
        <p:nvSpPr>
          <p:cNvPr id="367" name="Google Shape;367;p32"/>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368" name="Google Shape;368;p32"/>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369" name="Google Shape;369;p32"/>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DevOps Market Trends</a:t>
            </a:r>
            <a:endParaRPr/>
          </a:p>
        </p:txBody>
      </p:sp>
      <p:sp>
        <p:nvSpPr>
          <p:cNvPr id="376" name="Google Shape;37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DevOps Current Scenario</a:t>
            </a:r>
            <a:endParaRPr/>
          </a:p>
          <a:p>
            <a:pPr indent="-228600" lvl="0" marL="228600" rtl="0" algn="l">
              <a:lnSpc>
                <a:spcPct val="90000"/>
              </a:lnSpc>
              <a:spcBef>
                <a:spcPts val="1000"/>
              </a:spcBef>
              <a:spcAft>
                <a:spcPts val="0"/>
              </a:spcAft>
              <a:buClr>
                <a:schemeClr val="dk1"/>
              </a:buClr>
              <a:buSzPts val="2800"/>
              <a:buChar char="•"/>
            </a:pPr>
            <a:r>
              <a:rPr lang="en-US"/>
              <a:t>Job and Salary Trends</a:t>
            </a:r>
            <a:endParaRPr/>
          </a:p>
          <a:p>
            <a:pPr indent="-228600" lvl="0" marL="228600" rtl="0" algn="l">
              <a:lnSpc>
                <a:spcPct val="90000"/>
              </a:lnSpc>
              <a:spcBef>
                <a:spcPts val="1000"/>
              </a:spcBef>
              <a:spcAft>
                <a:spcPts val="0"/>
              </a:spcAft>
              <a:buClr>
                <a:schemeClr val="dk1"/>
              </a:buClr>
              <a:buSzPts val="2800"/>
              <a:buChar char="•"/>
            </a:pPr>
            <a:r>
              <a:rPr lang="en-US"/>
              <a:t>Demand of DevOps Engineers</a:t>
            </a:r>
            <a:endParaRPr/>
          </a:p>
          <a:p>
            <a:pPr indent="-228600" lvl="0" marL="228600" rtl="0" algn="l">
              <a:lnSpc>
                <a:spcPct val="90000"/>
              </a:lnSpc>
              <a:spcBef>
                <a:spcPts val="1000"/>
              </a:spcBef>
              <a:spcAft>
                <a:spcPts val="0"/>
              </a:spcAft>
              <a:buClr>
                <a:schemeClr val="dk1"/>
              </a:buClr>
              <a:buSzPts val="2800"/>
              <a:buChar char="•"/>
            </a:pPr>
            <a:r>
              <a:rPr lang="en-US"/>
              <a:t>Companies that adopted full DevOps</a:t>
            </a:r>
            <a:endParaRPr/>
          </a:p>
        </p:txBody>
      </p:sp>
      <p:pic>
        <p:nvPicPr>
          <p:cNvPr id="377" name="Google Shape;377;p33"/>
          <p:cNvPicPr preferRelativeResize="0"/>
          <p:nvPr/>
        </p:nvPicPr>
        <p:blipFill rotWithShape="1">
          <a:blip r:embed="rId3">
            <a:alphaModFix/>
          </a:blip>
          <a:srcRect b="0" l="0" r="0" t="0"/>
          <a:stretch/>
        </p:blipFill>
        <p:spPr>
          <a:xfrm>
            <a:off x="6946900" y="3724425"/>
            <a:ext cx="4406900" cy="2324100"/>
          </a:xfrm>
          <a:prstGeom prst="rect">
            <a:avLst/>
          </a:prstGeom>
          <a:noFill/>
          <a:ln>
            <a:noFill/>
          </a:ln>
        </p:spPr>
      </p:pic>
      <p:sp>
        <p:nvSpPr>
          <p:cNvPr id="378" name="Google Shape;378;p33"/>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379" name="Google Shape;379;p33"/>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380" name="Google Shape;380;p33"/>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4946718" y="571382"/>
            <a:ext cx="2250600" cy="646500"/>
          </a:xfrm>
          <a:prstGeom prst="rect">
            <a:avLst/>
          </a:prstGeom>
          <a:no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Course Outline</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Module 1</a:t>
            </a:r>
            <a:endParaRPr/>
          </a:p>
        </p:txBody>
      </p:sp>
      <p:sp>
        <p:nvSpPr>
          <p:cNvPr id="107" name="Google Shape;107;p16"/>
          <p:cNvSpPr txBox="1"/>
          <p:nvPr/>
        </p:nvSpPr>
        <p:spPr>
          <a:xfrm>
            <a:off x="739090" y="1525184"/>
            <a:ext cx="3753300" cy="369300"/>
          </a:xfrm>
          <a:prstGeom prst="rect">
            <a:avLst/>
          </a:prstGeom>
          <a:solidFill>
            <a:schemeClr val="accent6"/>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 Overview of DevOps</a:t>
            </a:r>
            <a:endParaRPr/>
          </a:p>
        </p:txBody>
      </p:sp>
      <p:sp>
        <p:nvSpPr>
          <p:cNvPr id="108" name="Google Shape;108;p16"/>
          <p:cNvSpPr txBox="1"/>
          <p:nvPr/>
        </p:nvSpPr>
        <p:spPr>
          <a:xfrm>
            <a:off x="739088" y="3072898"/>
            <a:ext cx="3753300" cy="3693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Version Control with Git</a:t>
            </a:r>
            <a:endParaRPr/>
          </a:p>
        </p:txBody>
      </p:sp>
      <p:sp>
        <p:nvSpPr>
          <p:cNvPr id="109" name="Google Shape;109;p16"/>
          <p:cNvSpPr txBox="1"/>
          <p:nvPr/>
        </p:nvSpPr>
        <p:spPr>
          <a:xfrm>
            <a:off x="739090" y="3543375"/>
            <a:ext cx="3753300" cy="3693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a:t>
            </a:r>
            <a:r>
              <a:rPr lang="en-US" sz="1800">
                <a:solidFill>
                  <a:schemeClr val="dk1"/>
                </a:solidFill>
                <a:latin typeface="Calibri"/>
                <a:ea typeface="Calibri"/>
                <a:cs typeface="Calibri"/>
                <a:sym typeface="Calibri"/>
              </a:rPr>
              <a:t>. Continuous Integration with Jenkins</a:t>
            </a:r>
            <a:endParaRPr/>
          </a:p>
        </p:txBody>
      </p:sp>
      <p:sp>
        <p:nvSpPr>
          <p:cNvPr id="110" name="Google Shape;110;p16"/>
          <p:cNvSpPr txBox="1"/>
          <p:nvPr/>
        </p:nvSpPr>
        <p:spPr>
          <a:xfrm>
            <a:off x="739090" y="4037364"/>
            <a:ext cx="3753300" cy="3693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6</a:t>
            </a:r>
            <a:r>
              <a:rPr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Continuous</a:t>
            </a:r>
            <a:r>
              <a:rPr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Testing</a:t>
            </a:r>
            <a:r>
              <a:rPr lang="en-US" sz="1800">
                <a:solidFill>
                  <a:schemeClr val="dk1"/>
                </a:solidFill>
                <a:latin typeface="Calibri"/>
                <a:ea typeface="Calibri"/>
                <a:cs typeface="Calibri"/>
                <a:sym typeface="Calibri"/>
              </a:rPr>
              <a:t> with Selenium</a:t>
            </a:r>
            <a:endParaRPr/>
          </a:p>
        </p:txBody>
      </p:sp>
      <p:sp>
        <p:nvSpPr>
          <p:cNvPr id="111" name="Google Shape;111;p16"/>
          <p:cNvSpPr txBox="1"/>
          <p:nvPr/>
        </p:nvSpPr>
        <p:spPr>
          <a:xfrm>
            <a:off x="739090" y="4661590"/>
            <a:ext cx="3753300" cy="6465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a:t>
            </a:r>
            <a:r>
              <a:rPr lang="en-US" sz="1800">
                <a:solidFill>
                  <a:schemeClr val="dk1"/>
                </a:solidFill>
                <a:latin typeface="Calibri"/>
                <a:ea typeface="Calibri"/>
                <a:cs typeface="Calibri"/>
                <a:sym typeface="Calibri"/>
              </a:rPr>
              <a:t>. Continuous Deployment: Containerization with Docker</a:t>
            </a:r>
            <a:endParaRPr/>
          </a:p>
        </p:txBody>
      </p:sp>
      <p:sp>
        <p:nvSpPr>
          <p:cNvPr id="112" name="Google Shape;112;p16"/>
          <p:cNvSpPr txBox="1"/>
          <p:nvPr/>
        </p:nvSpPr>
        <p:spPr>
          <a:xfrm>
            <a:off x="739090" y="5477185"/>
            <a:ext cx="3753300" cy="6465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8</a:t>
            </a:r>
            <a:r>
              <a:rPr lang="en-US" sz="1800">
                <a:solidFill>
                  <a:schemeClr val="dk1"/>
                </a:solidFill>
                <a:latin typeface="Calibri"/>
                <a:ea typeface="Calibri"/>
                <a:cs typeface="Calibri"/>
                <a:sym typeface="Calibri"/>
              </a:rPr>
              <a:t>. Containerization with Docker: Ecosystem and Networking</a:t>
            </a:r>
            <a:endParaRPr/>
          </a:p>
        </p:txBody>
      </p:sp>
      <p:sp>
        <p:nvSpPr>
          <p:cNvPr id="113" name="Google Shape;113;p16"/>
          <p:cNvSpPr txBox="1"/>
          <p:nvPr/>
        </p:nvSpPr>
        <p:spPr>
          <a:xfrm>
            <a:off x="7699622" y="2479987"/>
            <a:ext cx="3753300" cy="6465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10. Configuration Management with Ansible</a:t>
            </a:r>
            <a:endParaRPr sz="1800">
              <a:solidFill>
                <a:schemeClr val="dk1"/>
              </a:solidFill>
              <a:latin typeface="Calibri"/>
              <a:ea typeface="Calibri"/>
              <a:cs typeface="Calibri"/>
              <a:sym typeface="Calibri"/>
            </a:endParaRPr>
          </a:p>
        </p:txBody>
      </p:sp>
      <p:sp>
        <p:nvSpPr>
          <p:cNvPr id="114" name="Google Shape;114;p16"/>
          <p:cNvSpPr txBox="1"/>
          <p:nvPr/>
        </p:nvSpPr>
        <p:spPr>
          <a:xfrm>
            <a:off x="7686922" y="3513160"/>
            <a:ext cx="3753300" cy="3693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11. Continuous Monitoring Nagios</a:t>
            </a:r>
            <a:endParaRPr sz="1800">
              <a:solidFill>
                <a:schemeClr val="dk1"/>
              </a:solidFill>
              <a:latin typeface="Calibri"/>
              <a:ea typeface="Calibri"/>
              <a:cs typeface="Calibri"/>
              <a:sym typeface="Calibri"/>
            </a:endParaRPr>
          </a:p>
        </p:txBody>
      </p:sp>
      <p:sp>
        <p:nvSpPr>
          <p:cNvPr id="115" name="Google Shape;115;p16"/>
          <p:cNvSpPr txBox="1"/>
          <p:nvPr/>
        </p:nvSpPr>
        <p:spPr>
          <a:xfrm>
            <a:off x="7686922" y="4193682"/>
            <a:ext cx="3753300" cy="3693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12. </a:t>
            </a:r>
            <a:r>
              <a:rPr lang="en-US" sz="1800">
                <a:solidFill>
                  <a:schemeClr val="dk1"/>
                </a:solidFill>
                <a:latin typeface="Calibri"/>
                <a:ea typeface="Calibri"/>
                <a:cs typeface="Calibri"/>
                <a:sym typeface="Calibri"/>
              </a:rPr>
              <a:t>Introduction</a:t>
            </a:r>
            <a:r>
              <a:rPr lang="en-US" sz="1800">
                <a:solidFill>
                  <a:schemeClr val="dk1"/>
                </a:solidFill>
                <a:latin typeface="Calibri"/>
                <a:ea typeface="Calibri"/>
                <a:cs typeface="Calibri"/>
                <a:sym typeface="Calibri"/>
              </a:rPr>
              <a:t> to DevOps on Cloud</a:t>
            </a:r>
            <a:endParaRPr/>
          </a:p>
        </p:txBody>
      </p:sp>
      <p:sp>
        <p:nvSpPr>
          <p:cNvPr id="116" name="Google Shape;116;p16"/>
          <p:cNvSpPr txBox="1"/>
          <p:nvPr/>
        </p:nvSpPr>
        <p:spPr>
          <a:xfrm>
            <a:off x="7674222" y="4947137"/>
            <a:ext cx="3753300" cy="3693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13. Introduction to SSH</a:t>
            </a:r>
            <a:endParaRPr/>
          </a:p>
        </p:txBody>
      </p:sp>
      <p:sp>
        <p:nvSpPr>
          <p:cNvPr id="117" name="Google Shape;117;p16"/>
          <p:cNvSpPr txBox="1"/>
          <p:nvPr/>
        </p:nvSpPr>
        <p:spPr>
          <a:xfrm>
            <a:off x="7674222" y="5754184"/>
            <a:ext cx="3753300" cy="3693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14. High Performance Server NGINX</a:t>
            </a:r>
            <a:endParaRPr/>
          </a:p>
        </p:txBody>
      </p:sp>
      <p:cxnSp>
        <p:nvCxnSpPr>
          <p:cNvPr id="118" name="Google Shape;118;p16"/>
          <p:cNvCxnSpPr>
            <a:stCxn id="107" idx="3"/>
            <a:endCxn id="119" idx="3"/>
          </p:cNvCxnSpPr>
          <p:nvPr/>
        </p:nvCxnSpPr>
        <p:spPr>
          <a:xfrm>
            <a:off x="4492390" y="1709834"/>
            <a:ext cx="600" cy="923400"/>
          </a:xfrm>
          <a:prstGeom prst="bentConnector3">
            <a:avLst>
              <a:gd fmla="val 39687500" name="adj1"/>
            </a:avLst>
          </a:prstGeom>
          <a:noFill/>
          <a:ln cap="flat" cmpd="sng" w="9525">
            <a:solidFill>
              <a:schemeClr val="accent1"/>
            </a:solidFill>
            <a:prstDash val="solid"/>
            <a:miter lim="800000"/>
            <a:headEnd len="sm" w="sm" type="none"/>
            <a:tailEnd len="sm" w="sm" type="none"/>
          </a:ln>
        </p:spPr>
      </p:cxnSp>
      <p:cxnSp>
        <p:nvCxnSpPr>
          <p:cNvPr id="120" name="Google Shape;120;p16"/>
          <p:cNvCxnSpPr>
            <a:stCxn id="108" idx="3"/>
            <a:endCxn id="110" idx="3"/>
          </p:cNvCxnSpPr>
          <p:nvPr/>
        </p:nvCxnSpPr>
        <p:spPr>
          <a:xfrm>
            <a:off x="4492388" y="3257548"/>
            <a:ext cx="600" cy="964500"/>
          </a:xfrm>
          <a:prstGeom prst="bentConnector3">
            <a:avLst>
              <a:gd fmla="val 39687671" name="adj1"/>
            </a:avLst>
          </a:prstGeom>
          <a:noFill/>
          <a:ln cap="flat" cmpd="sng" w="9525">
            <a:solidFill>
              <a:schemeClr val="accent1"/>
            </a:solidFill>
            <a:prstDash val="solid"/>
            <a:miter lim="800000"/>
            <a:headEnd len="sm" w="sm" type="none"/>
            <a:tailEnd len="sm" w="sm" type="none"/>
          </a:ln>
        </p:spPr>
      </p:cxnSp>
      <p:cxnSp>
        <p:nvCxnSpPr>
          <p:cNvPr id="121" name="Google Shape;121;p16"/>
          <p:cNvCxnSpPr>
            <a:stCxn id="111" idx="3"/>
            <a:endCxn id="112" idx="3"/>
          </p:cNvCxnSpPr>
          <p:nvPr/>
        </p:nvCxnSpPr>
        <p:spPr>
          <a:xfrm>
            <a:off x="4492390" y="4984840"/>
            <a:ext cx="600" cy="815700"/>
          </a:xfrm>
          <a:prstGeom prst="bentConnector3">
            <a:avLst>
              <a:gd fmla="val 39687500" name="adj1"/>
            </a:avLst>
          </a:prstGeom>
          <a:noFill/>
          <a:ln cap="flat" cmpd="sng" w="9525">
            <a:solidFill>
              <a:schemeClr val="accent1"/>
            </a:solidFill>
            <a:prstDash val="solid"/>
            <a:miter lim="800000"/>
            <a:headEnd len="sm" w="sm" type="none"/>
            <a:tailEnd len="sm" w="sm" type="none"/>
          </a:ln>
        </p:spPr>
      </p:cxnSp>
      <p:cxnSp>
        <p:nvCxnSpPr>
          <p:cNvPr id="122" name="Google Shape;122;p16"/>
          <p:cNvCxnSpPr>
            <a:stCxn id="114" idx="1"/>
            <a:endCxn id="115" idx="1"/>
          </p:cNvCxnSpPr>
          <p:nvPr/>
        </p:nvCxnSpPr>
        <p:spPr>
          <a:xfrm>
            <a:off x="7686922" y="3697810"/>
            <a:ext cx="600" cy="680400"/>
          </a:xfrm>
          <a:prstGeom prst="bentConnector3">
            <a:avLst>
              <a:gd fmla="val -39687500" name="adj1"/>
            </a:avLst>
          </a:prstGeom>
          <a:noFill/>
          <a:ln cap="flat" cmpd="sng" w="9525">
            <a:solidFill>
              <a:schemeClr val="accent1"/>
            </a:solidFill>
            <a:prstDash val="solid"/>
            <a:miter lim="800000"/>
            <a:headEnd len="sm" w="sm" type="none"/>
            <a:tailEnd len="sm" w="sm" type="none"/>
          </a:ln>
        </p:spPr>
      </p:cxnSp>
      <p:cxnSp>
        <p:nvCxnSpPr>
          <p:cNvPr id="123" name="Google Shape;123;p16"/>
          <p:cNvCxnSpPr>
            <a:stCxn id="116" idx="1"/>
            <a:endCxn id="117" idx="1"/>
          </p:cNvCxnSpPr>
          <p:nvPr/>
        </p:nvCxnSpPr>
        <p:spPr>
          <a:xfrm>
            <a:off x="7674222" y="5131787"/>
            <a:ext cx="600" cy="807000"/>
          </a:xfrm>
          <a:prstGeom prst="bentConnector3">
            <a:avLst>
              <a:gd fmla="val -35983333" name="adj1"/>
            </a:avLst>
          </a:prstGeom>
          <a:noFill/>
          <a:ln cap="flat" cmpd="sng" w="9525">
            <a:solidFill>
              <a:schemeClr val="accent1"/>
            </a:solidFill>
            <a:prstDash val="solid"/>
            <a:miter lim="800000"/>
            <a:headEnd len="sm" w="sm" type="none"/>
            <a:tailEnd len="sm" w="sm" type="none"/>
          </a:ln>
        </p:spPr>
      </p:cxnSp>
      <p:sp>
        <p:nvSpPr>
          <p:cNvPr id="124" name="Google Shape;124;p16"/>
          <p:cNvSpPr txBox="1"/>
          <p:nvPr/>
        </p:nvSpPr>
        <p:spPr>
          <a:xfrm>
            <a:off x="7674220" y="1525184"/>
            <a:ext cx="3753300" cy="6465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9</a:t>
            </a:r>
            <a:r>
              <a:rPr lang="en-US" sz="1800">
                <a:solidFill>
                  <a:schemeClr val="dk1"/>
                </a:solidFill>
                <a:latin typeface="Calibri"/>
                <a:ea typeface="Calibri"/>
                <a:cs typeface="Calibri"/>
                <a:sym typeface="Calibri"/>
              </a:rPr>
              <a:t>. Container Orchestration using Kubernetes</a:t>
            </a:r>
            <a:endParaRPr/>
          </a:p>
        </p:txBody>
      </p:sp>
      <p:cxnSp>
        <p:nvCxnSpPr>
          <p:cNvPr id="125" name="Google Shape;125;p16"/>
          <p:cNvCxnSpPr>
            <a:stCxn id="113" idx="1"/>
            <a:endCxn id="124" idx="1"/>
          </p:cNvCxnSpPr>
          <p:nvPr/>
        </p:nvCxnSpPr>
        <p:spPr>
          <a:xfrm rot="10800000">
            <a:off x="7674122" y="1848337"/>
            <a:ext cx="25500" cy="954900"/>
          </a:xfrm>
          <a:prstGeom prst="bentConnector3">
            <a:avLst>
              <a:gd fmla="val 1033441" name="adj1"/>
            </a:avLst>
          </a:prstGeom>
          <a:noFill/>
          <a:ln cap="flat" cmpd="sng" w="9525">
            <a:solidFill>
              <a:schemeClr val="accent1"/>
            </a:solidFill>
            <a:prstDash val="solid"/>
            <a:miter lim="800000"/>
            <a:headEnd len="sm" w="sm" type="none"/>
            <a:tailEnd len="sm" w="sm" type="none"/>
          </a:ln>
        </p:spPr>
      </p:cxnSp>
      <p:sp>
        <p:nvSpPr>
          <p:cNvPr id="126" name="Google Shape;126;p16"/>
          <p:cNvSpPr txBox="1"/>
          <p:nvPr/>
        </p:nvSpPr>
        <p:spPr>
          <a:xfrm>
            <a:off x="4733039" y="1894516"/>
            <a:ext cx="91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WEEK 1</a:t>
            </a:r>
            <a:endParaRPr/>
          </a:p>
        </p:txBody>
      </p:sp>
      <p:sp>
        <p:nvSpPr>
          <p:cNvPr id="127" name="Google Shape;127;p16"/>
          <p:cNvSpPr txBox="1"/>
          <p:nvPr/>
        </p:nvSpPr>
        <p:spPr>
          <a:xfrm>
            <a:off x="4737464" y="3643882"/>
            <a:ext cx="91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WEEK 2</a:t>
            </a:r>
            <a:endParaRPr/>
          </a:p>
        </p:txBody>
      </p:sp>
      <p:sp>
        <p:nvSpPr>
          <p:cNvPr id="128" name="Google Shape;128;p16"/>
          <p:cNvSpPr txBox="1"/>
          <p:nvPr/>
        </p:nvSpPr>
        <p:spPr>
          <a:xfrm>
            <a:off x="4733039" y="5090890"/>
            <a:ext cx="91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WEEK 3</a:t>
            </a:r>
            <a:endParaRPr/>
          </a:p>
        </p:txBody>
      </p:sp>
      <p:sp>
        <p:nvSpPr>
          <p:cNvPr id="129" name="Google Shape;129;p16"/>
          <p:cNvSpPr txBox="1"/>
          <p:nvPr/>
        </p:nvSpPr>
        <p:spPr>
          <a:xfrm>
            <a:off x="6550491" y="2079182"/>
            <a:ext cx="91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WEEK 4</a:t>
            </a:r>
            <a:endParaRPr/>
          </a:p>
        </p:txBody>
      </p:sp>
      <p:sp>
        <p:nvSpPr>
          <p:cNvPr id="130" name="Google Shape;130;p16"/>
          <p:cNvSpPr txBox="1"/>
          <p:nvPr/>
        </p:nvSpPr>
        <p:spPr>
          <a:xfrm>
            <a:off x="6580024" y="3882492"/>
            <a:ext cx="91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WEEK 5</a:t>
            </a:r>
            <a:endParaRPr/>
          </a:p>
        </p:txBody>
      </p:sp>
      <p:sp>
        <p:nvSpPr>
          <p:cNvPr id="131" name="Google Shape;131;p16"/>
          <p:cNvSpPr txBox="1"/>
          <p:nvPr/>
        </p:nvSpPr>
        <p:spPr>
          <a:xfrm>
            <a:off x="6580023" y="5308098"/>
            <a:ext cx="91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WEEK 6</a:t>
            </a:r>
            <a:endParaRPr/>
          </a:p>
        </p:txBody>
      </p:sp>
      <p:sp>
        <p:nvSpPr>
          <p:cNvPr id="132" name="Google Shape;132;p16"/>
          <p:cNvSpPr txBox="1"/>
          <p:nvPr/>
        </p:nvSpPr>
        <p:spPr>
          <a:xfrm>
            <a:off x="10367100" y="0"/>
            <a:ext cx="17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3" name="Google Shape;133;p16"/>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134" name="Google Shape;134;p16"/>
          <p:cNvPicPr preferRelativeResize="0"/>
          <p:nvPr/>
        </p:nvPicPr>
        <p:blipFill>
          <a:blip r:embed="rId3">
            <a:alphaModFix/>
          </a:blip>
          <a:stretch>
            <a:fillRect/>
          </a:stretch>
        </p:blipFill>
        <p:spPr>
          <a:xfrm>
            <a:off x="10060300" y="46700"/>
            <a:ext cx="306800" cy="306800"/>
          </a:xfrm>
          <a:prstGeom prst="rect">
            <a:avLst/>
          </a:prstGeom>
          <a:noFill/>
          <a:ln>
            <a:noFill/>
          </a:ln>
        </p:spPr>
      </p:pic>
      <p:sp>
        <p:nvSpPr>
          <p:cNvPr id="135" name="Google Shape;135;p16"/>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
        <p:nvSpPr>
          <p:cNvPr id="137" name="Google Shape;137;p16"/>
          <p:cNvSpPr txBox="1"/>
          <p:nvPr/>
        </p:nvSpPr>
        <p:spPr>
          <a:xfrm>
            <a:off x="739088" y="2001698"/>
            <a:ext cx="3753300" cy="3693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Oracle Virtual Box</a:t>
            </a:r>
            <a:endParaRPr/>
          </a:p>
        </p:txBody>
      </p:sp>
      <p:sp>
        <p:nvSpPr>
          <p:cNvPr id="119" name="Google Shape;119;p16"/>
          <p:cNvSpPr txBox="1"/>
          <p:nvPr/>
        </p:nvSpPr>
        <p:spPr>
          <a:xfrm>
            <a:off x="739088" y="2448661"/>
            <a:ext cx="3753300" cy="3693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Linux commands and file system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DevOps Current Scenario</a:t>
            </a:r>
            <a:endParaRPr/>
          </a:p>
        </p:txBody>
      </p:sp>
      <p:pic>
        <p:nvPicPr>
          <p:cNvPr id="387" name="Google Shape;387;p34"/>
          <p:cNvPicPr preferRelativeResize="0"/>
          <p:nvPr/>
        </p:nvPicPr>
        <p:blipFill rotWithShape="1">
          <a:blip r:embed="rId3">
            <a:alphaModFix/>
          </a:blip>
          <a:srcRect b="0" l="0" r="0" t="0"/>
          <a:stretch/>
        </p:blipFill>
        <p:spPr>
          <a:xfrm>
            <a:off x="980131" y="2363801"/>
            <a:ext cx="4047756" cy="1065199"/>
          </a:xfrm>
          <a:prstGeom prst="rect">
            <a:avLst/>
          </a:prstGeom>
          <a:noFill/>
          <a:ln>
            <a:noFill/>
          </a:ln>
        </p:spPr>
      </p:pic>
      <p:pic>
        <p:nvPicPr>
          <p:cNvPr id="388" name="Google Shape;388;p34"/>
          <p:cNvPicPr preferRelativeResize="0"/>
          <p:nvPr/>
        </p:nvPicPr>
        <p:blipFill rotWithShape="1">
          <a:blip r:embed="rId4">
            <a:alphaModFix/>
          </a:blip>
          <a:srcRect b="0" l="0" r="0" t="0"/>
          <a:stretch/>
        </p:blipFill>
        <p:spPr>
          <a:xfrm>
            <a:off x="980131" y="1795838"/>
            <a:ext cx="1460500" cy="533400"/>
          </a:xfrm>
          <a:prstGeom prst="rect">
            <a:avLst/>
          </a:prstGeom>
          <a:noFill/>
          <a:ln>
            <a:noFill/>
          </a:ln>
        </p:spPr>
      </p:pic>
      <p:pic>
        <p:nvPicPr>
          <p:cNvPr id="389" name="Google Shape;389;p34"/>
          <p:cNvPicPr preferRelativeResize="0"/>
          <p:nvPr/>
        </p:nvPicPr>
        <p:blipFill rotWithShape="1">
          <a:blip r:embed="rId5">
            <a:alphaModFix/>
          </a:blip>
          <a:srcRect b="0" l="0" r="0" t="0"/>
          <a:stretch/>
        </p:blipFill>
        <p:spPr>
          <a:xfrm>
            <a:off x="5027887" y="2195796"/>
            <a:ext cx="6845300" cy="4152900"/>
          </a:xfrm>
          <a:prstGeom prst="rect">
            <a:avLst/>
          </a:prstGeom>
          <a:noFill/>
          <a:ln>
            <a:noFill/>
          </a:ln>
        </p:spPr>
      </p:pic>
      <p:sp>
        <p:nvSpPr>
          <p:cNvPr id="390" name="Google Shape;390;p34"/>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391" name="Google Shape;391;p34"/>
          <p:cNvPicPr preferRelativeResize="0"/>
          <p:nvPr/>
        </p:nvPicPr>
        <p:blipFill>
          <a:blip r:embed="rId6">
            <a:alphaModFix/>
          </a:blip>
          <a:stretch>
            <a:fillRect/>
          </a:stretch>
        </p:blipFill>
        <p:spPr>
          <a:xfrm>
            <a:off x="10060300" y="46700"/>
            <a:ext cx="306800" cy="306800"/>
          </a:xfrm>
          <a:prstGeom prst="rect">
            <a:avLst/>
          </a:prstGeom>
          <a:noFill/>
          <a:ln>
            <a:noFill/>
          </a:ln>
        </p:spPr>
      </p:pic>
      <p:sp>
        <p:nvSpPr>
          <p:cNvPr id="392" name="Google Shape;392;p34"/>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Job and Salary Trends</a:t>
            </a:r>
            <a:endParaRPr/>
          </a:p>
        </p:txBody>
      </p:sp>
      <p:pic>
        <p:nvPicPr>
          <p:cNvPr id="399" name="Google Shape;399;p35"/>
          <p:cNvPicPr preferRelativeResize="0"/>
          <p:nvPr/>
        </p:nvPicPr>
        <p:blipFill rotWithShape="1">
          <a:blip r:embed="rId3">
            <a:alphaModFix/>
          </a:blip>
          <a:srcRect b="0" l="0" r="0" t="0"/>
          <a:stretch/>
        </p:blipFill>
        <p:spPr>
          <a:xfrm>
            <a:off x="495300" y="2403400"/>
            <a:ext cx="6972032" cy="3478111"/>
          </a:xfrm>
          <a:prstGeom prst="rect">
            <a:avLst/>
          </a:prstGeom>
          <a:noFill/>
          <a:ln>
            <a:noFill/>
          </a:ln>
        </p:spPr>
      </p:pic>
      <p:sp>
        <p:nvSpPr>
          <p:cNvPr id="400" name="Google Shape;400;p35"/>
          <p:cNvSpPr txBox="1"/>
          <p:nvPr/>
        </p:nvSpPr>
        <p:spPr>
          <a:xfrm>
            <a:off x="495300" y="2034068"/>
            <a:ext cx="63200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Job posting siting DevOps as a percentage of all IT jobs advertised</a:t>
            </a:r>
            <a:endParaRPr/>
          </a:p>
        </p:txBody>
      </p:sp>
      <p:pic>
        <p:nvPicPr>
          <p:cNvPr id="401" name="Google Shape;401;p35"/>
          <p:cNvPicPr preferRelativeResize="0"/>
          <p:nvPr/>
        </p:nvPicPr>
        <p:blipFill rotWithShape="1">
          <a:blip r:embed="rId4">
            <a:alphaModFix/>
          </a:blip>
          <a:srcRect b="0" l="0" r="0" t="0"/>
          <a:stretch/>
        </p:blipFill>
        <p:spPr>
          <a:xfrm>
            <a:off x="7467332" y="462907"/>
            <a:ext cx="4389967" cy="1940493"/>
          </a:xfrm>
          <a:prstGeom prst="rect">
            <a:avLst/>
          </a:prstGeom>
          <a:noFill/>
          <a:ln>
            <a:noFill/>
          </a:ln>
        </p:spPr>
      </p:pic>
      <p:pic>
        <p:nvPicPr>
          <p:cNvPr id="402" name="Google Shape;402;p35"/>
          <p:cNvPicPr preferRelativeResize="0"/>
          <p:nvPr/>
        </p:nvPicPr>
        <p:blipFill rotWithShape="1">
          <a:blip r:embed="rId5">
            <a:alphaModFix/>
          </a:blip>
          <a:srcRect b="0" l="0" r="0" t="0"/>
          <a:stretch/>
        </p:blipFill>
        <p:spPr>
          <a:xfrm>
            <a:off x="7756135" y="2501182"/>
            <a:ext cx="3940565" cy="1940494"/>
          </a:xfrm>
          <a:prstGeom prst="rect">
            <a:avLst/>
          </a:prstGeom>
          <a:noFill/>
          <a:ln>
            <a:noFill/>
          </a:ln>
        </p:spPr>
      </p:pic>
      <p:pic>
        <p:nvPicPr>
          <p:cNvPr id="403" name="Google Shape;403;p35"/>
          <p:cNvPicPr preferRelativeResize="0"/>
          <p:nvPr/>
        </p:nvPicPr>
        <p:blipFill rotWithShape="1">
          <a:blip r:embed="rId6">
            <a:alphaModFix/>
          </a:blip>
          <a:srcRect b="0" l="0" r="0" t="0"/>
          <a:stretch/>
        </p:blipFill>
        <p:spPr>
          <a:xfrm>
            <a:off x="7756135" y="4539458"/>
            <a:ext cx="3710919" cy="1905607"/>
          </a:xfrm>
          <a:prstGeom prst="rect">
            <a:avLst/>
          </a:prstGeom>
          <a:noFill/>
          <a:ln>
            <a:noFill/>
          </a:ln>
        </p:spPr>
      </p:pic>
      <p:sp>
        <p:nvSpPr>
          <p:cNvPr id="404" name="Google Shape;404;p35"/>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405" name="Google Shape;405;p35"/>
          <p:cNvPicPr preferRelativeResize="0"/>
          <p:nvPr/>
        </p:nvPicPr>
        <p:blipFill>
          <a:blip r:embed="rId7">
            <a:alphaModFix/>
          </a:blip>
          <a:stretch>
            <a:fillRect/>
          </a:stretch>
        </p:blipFill>
        <p:spPr>
          <a:xfrm>
            <a:off x="10060300" y="46700"/>
            <a:ext cx="306800" cy="306800"/>
          </a:xfrm>
          <a:prstGeom prst="rect">
            <a:avLst/>
          </a:prstGeom>
          <a:noFill/>
          <a:ln>
            <a:noFill/>
          </a:ln>
        </p:spPr>
      </p:pic>
      <p:sp>
        <p:nvSpPr>
          <p:cNvPr id="406" name="Google Shape;406;p35"/>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Demand of DevOps Engineers</a:t>
            </a:r>
            <a:endParaRPr/>
          </a:p>
        </p:txBody>
      </p:sp>
      <p:sp>
        <p:nvSpPr>
          <p:cNvPr id="413" name="Google Shape;41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DevOps engineer- 39%</a:t>
            </a:r>
            <a:endParaRPr/>
          </a:p>
          <a:p>
            <a:pPr indent="-228600" lvl="0" marL="228600" rtl="0" algn="l">
              <a:lnSpc>
                <a:spcPct val="90000"/>
              </a:lnSpc>
              <a:spcBef>
                <a:spcPts val="1000"/>
              </a:spcBef>
              <a:spcAft>
                <a:spcPts val="0"/>
              </a:spcAft>
              <a:buClr>
                <a:schemeClr val="dk1"/>
              </a:buClr>
              <a:buSzPts val="2800"/>
              <a:buChar char="•"/>
            </a:pPr>
            <a:r>
              <a:rPr lang="en-US"/>
              <a:t>Software engineer- 29%</a:t>
            </a:r>
            <a:endParaRPr/>
          </a:p>
          <a:p>
            <a:pPr indent="-228600" lvl="0" marL="228600" rtl="0" algn="l">
              <a:lnSpc>
                <a:spcPct val="90000"/>
              </a:lnSpc>
              <a:spcBef>
                <a:spcPts val="1000"/>
              </a:spcBef>
              <a:spcAft>
                <a:spcPts val="0"/>
              </a:spcAft>
              <a:buClr>
                <a:schemeClr val="dk1"/>
              </a:buClr>
              <a:buSzPts val="2800"/>
              <a:buChar char="•"/>
            </a:pPr>
            <a:r>
              <a:rPr lang="en-US"/>
              <a:t>DevOps consultant- 22%</a:t>
            </a:r>
            <a:endParaRPr/>
          </a:p>
          <a:p>
            <a:pPr indent="-228600" lvl="0" marL="228600" rtl="0" algn="l">
              <a:lnSpc>
                <a:spcPct val="90000"/>
              </a:lnSpc>
              <a:spcBef>
                <a:spcPts val="1000"/>
              </a:spcBef>
              <a:spcAft>
                <a:spcPts val="0"/>
              </a:spcAft>
              <a:buClr>
                <a:schemeClr val="dk1"/>
              </a:buClr>
              <a:buSzPts val="2800"/>
              <a:buChar char="•"/>
            </a:pPr>
            <a:r>
              <a:rPr lang="en-US"/>
              <a:t>Test engineer- 18%</a:t>
            </a:r>
            <a:endParaRPr/>
          </a:p>
          <a:p>
            <a:pPr indent="-228600" lvl="0" marL="228600" rtl="0" algn="l">
              <a:lnSpc>
                <a:spcPct val="90000"/>
              </a:lnSpc>
              <a:spcBef>
                <a:spcPts val="1000"/>
              </a:spcBef>
              <a:spcAft>
                <a:spcPts val="0"/>
              </a:spcAft>
              <a:buClr>
                <a:schemeClr val="dk1"/>
              </a:buClr>
              <a:buSzPts val="2800"/>
              <a:buChar char="•"/>
            </a:pPr>
            <a:r>
              <a:rPr lang="en-US"/>
              <a:t>Automation architect- 17%</a:t>
            </a:r>
            <a:endParaRPr/>
          </a:p>
          <a:p>
            <a:pPr indent="-228600" lvl="0" marL="228600" rtl="0" algn="l">
              <a:lnSpc>
                <a:spcPct val="90000"/>
              </a:lnSpc>
              <a:spcBef>
                <a:spcPts val="1000"/>
              </a:spcBef>
              <a:spcAft>
                <a:spcPts val="0"/>
              </a:spcAft>
              <a:buClr>
                <a:schemeClr val="dk1"/>
              </a:buClr>
              <a:buSzPts val="2800"/>
              <a:buChar char="•"/>
            </a:pPr>
            <a:r>
              <a:rPr lang="en-US"/>
              <a:t>Infrastructure engineer- 16%</a:t>
            </a:r>
            <a:endParaRPr/>
          </a:p>
          <a:p>
            <a:pPr indent="-228600" lvl="0" marL="228600" rtl="0" algn="l">
              <a:lnSpc>
                <a:spcPct val="90000"/>
              </a:lnSpc>
              <a:spcBef>
                <a:spcPts val="1000"/>
              </a:spcBef>
              <a:spcAft>
                <a:spcPts val="0"/>
              </a:spcAft>
              <a:buClr>
                <a:schemeClr val="dk1"/>
              </a:buClr>
              <a:buSzPts val="2800"/>
              <a:buChar char="•"/>
            </a:pPr>
            <a:r>
              <a:rPr lang="en-US"/>
              <a:t>CI/CD engineer- 16%</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14" name="Google Shape;414;p36"/>
          <p:cNvPicPr preferRelativeResize="0"/>
          <p:nvPr/>
        </p:nvPicPr>
        <p:blipFill rotWithShape="1">
          <a:blip r:embed="rId3">
            <a:alphaModFix/>
          </a:blip>
          <a:srcRect b="0" l="0" r="0" t="0"/>
          <a:stretch/>
        </p:blipFill>
        <p:spPr>
          <a:xfrm>
            <a:off x="5786438" y="1825625"/>
            <a:ext cx="6051995" cy="4112017"/>
          </a:xfrm>
          <a:prstGeom prst="rect">
            <a:avLst/>
          </a:prstGeom>
          <a:noFill/>
          <a:ln>
            <a:noFill/>
          </a:ln>
        </p:spPr>
      </p:pic>
      <p:sp>
        <p:nvSpPr>
          <p:cNvPr id="415" name="Google Shape;415;p36"/>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416" name="Google Shape;416;p36"/>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417" name="Google Shape;417;p36"/>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Companies that adopted full DevOps</a:t>
            </a:r>
            <a:endParaRPr/>
          </a:p>
        </p:txBody>
      </p:sp>
      <p:pic>
        <p:nvPicPr>
          <p:cNvPr id="424" name="Google Shape;424;p37"/>
          <p:cNvPicPr preferRelativeResize="0"/>
          <p:nvPr/>
        </p:nvPicPr>
        <p:blipFill rotWithShape="1">
          <a:blip r:embed="rId3">
            <a:alphaModFix/>
          </a:blip>
          <a:srcRect b="0" l="0" r="0" t="0"/>
          <a:stretch/>
        </p:blipFill>
        <p:spPr>
          <a:xfrm>
            <a:off x="1030288" y="1804988"/>
            <a:ext cx="2604734" cy="883112"/>
          </a:xfrm>
          <a:prstGeom prst="rect">
            <a:avLst/>
          </a:prstGeom>
          <a:noFill/>
          <a:ln>
            <a:noFill/>
          </a:ln>
        </p:spPr>
      </p:pic>
      <p:pic>
        <p:nvPicPr>
          <p:cNvPr id="425" name="Google Shape;425;p37"/>
          <p:cNvPicPr preferRelativeResize="0"/>
          <p:nvPr/>
        </p:nvPicPr>
        <p:blipFill rotWithShape="1">
          <a:blip r:embed="rId4">
            <a:alphaModFix/>
          </a:blip>
          <a:srcRect b="0" l="0" r="0" t="0"/>
          <a:stretch/>
        </p:blipFill>
        <p:spPr>
          <a:xfrm>
            <a:off x="1229143" y="3429000"/>
            <a:ext cx="2146235" cy="963878"/>
          </a:xfrm>
          <a:prstGeom prst="rect">
            <a:avLst/>
          </a:prstGeom>
          <a:noFill/>
          <a:ln>
            <a:noFill/>
          </a:ln>
        </p:spPr>
      </p:pic>
      <p:pic>
        <p:nvPicPr>
          <p:cNvPr id="426" name="Google Shape;426;p37"/>
          <p:cNvPicPr preferRelativeResize="0"/>
          <p:nvPr/>
        </p:nvPicPr>
        <p:blipFill rotWithShape="1">
          <a:blip r:embed="rId5">
            <a:alphaModFix/>
          </a:blip>
          <a:srcRect b="0" l="0" r="0" t="0"/>
          <a:stretch/>
        </p:blipFill>
        <p:spPr>
          <a:xfrm>
            <a:off x="1229143" y="5119687"/>
            <a:ext cx="1965613" cy="1010710"/>
          </a:xfrm>
          <a:prstGeom prst="rect">
            <a:avLst/>
          </a:prstGeom>
          <a:noFill/>
          <a:ln>
            <a:noFill/>
          </a:ln>
        </p:spPr>
      </p:pic>
      <p:pic>
        <p:nvPicPr>
          <p:cNvPr id="427" name="Google Shape;427;p37"/>
          <p:cNvPicPr preferRelativeResize="0"/>
          <p:nvPr/>
        </p:nvPicPr>
        <p:blipFill rotWithShape="1">
          <a:blip r:embed="rId6">
            <a:alphaModFix/>
          </a:blip>
          <a:srcRect b="0" l="0" r="0" t="0"/>
          <a:stretch/>
        </p:blipFill>
        <p:spPr>
          <a:xfrm>
            <a:off x="4533460" y="1804988"/>
            <a:ext cx="2678112" cy="1036393"/>
          </a:xfrm>
          <a:prstGeom prst="rect">
            <a:avLst/>
          </a:prstGeom>
          <a:noFill/>
          <a:ln>
            <a:noFill/>
          </a:ln>
        </p:spPr>
      </p:pic>
      <p:pic>
        <p:nvPicPr>
          <p:cNvPr id="428" name="Google Shape;428;p37"/>
          <p:cNvPicPr preferRelativeResize="0"/>
          <p:nvPr/>
        </p:nvPicPr>
        <p:blipFill rotWithShape="1">
          <a:blip r:embed="rId7">
            <a:alphaModFix/>
          </a:blip>
          <a:srcRect b="0" l="0" r="0" t="0"/>
          <a:stretch/>
        </p:blipFill>
        <p:spPr>
          <a:xfrm>
            <a:off x="8483125" y="4979163"/>
            <a:ext cx="1658983" cy="1161288"/>
          </a:xfrm>
          <a:prstGeom prst="rect">
            <a:avLst/>
          </a:prstGeom>
          <a:noFill/>
          <a:ln>
            <a:noFill/>
          </a:ln>
        </p:spPr>
      </p:pic>
      <p:pic>
        <p:nvPicPr>
          <p:cNvPr id="429" name="Google Shape;429;p37"/>
          <p:cNvPicPr preferRelativeResize="0"/>
          <p:nvPr/>
        </p:nvPicPr>
        <p:blipFill rotWithShape="1">
          <a:blip r:embed="rId8">
            <a:alphaModFix/>
          </a:blip>
          <a:srcRect b="0" l="0" r="0" t="0"/>
          <a:stretch/>
        </p:blipFill>
        <p:spPr>
          <a:xfrm>
            <a:off x="7845838" y="3350915"/>
            <a:ext cx="3300480" cy="978430"/>
          </a:xfrm>
          <a:prstGeom prst="rect">
            <a:avLst/>
          </a:prstGeom>
          <a:noFill/>
          <a:ln>
            <a:noFill/>
          </a:ln>
        </p:spPr>
      </p:pic>
      <p:pic>
        <p:nvPicPr>
          <p:cNvPr id="430" name="Google Shape;430;p37"/>
          <p:cNvPicPr preferRelativeResize="0"/>
          <p:nvPr/>
        </p:nvPicPr>
        <p:blipFill rotWithShape="1">
          <a:blip r:embed="rId9">
            <a:alphaModFix/>
          </a:blip>
          <a:srcRect b="0" l="0" r="0" t="0"/>
          <a:stretch/>
        </p:blipFill>
        <p:spPr>
          <a:xfrm>
            <a:off x="7638356" y="1690688"/>
            <a:ext cx="3715444" cy="1010410"/>
          </a:xfrm>
          <a:prstGeom prst="rect">
            <a:avLst/>
          </a:prstGeom>
          <a:noFill/>
          <a:ln>
            <a:noFill/>
          </a:ln>
        </p:spPr>
      </p:pic>
      <p:pic>
        <p:nvPicPr>
          <p:cNvPr id="431" name="Google Shape;431;p37"/>
          <p:cNvPicPr preferRelativeResize="0"/>
          <p:nvPr/>
        </p:nvPicPr>
        <p:blipFill rotWithShape="1">
          <a:blip r:embed="rId10">
            <a:alphaModFix/>
          </a:blip>
          <a:srcRect b="0" l="0" r="0" t="0"/>
          <a:stretch/>
        </p:blipFill>
        <p:spPr>
          <a:xfrm>
            <a:off x="4533460" y="3429000"/>
            <a:ext cx="2678112" cy="972947"/>
          </a:xfrm>
          <a:prstGeom prst="rect">
            <a:avLst/>
          </a:prstGeom>
          <a:noFill/>
          <a:ln>
            <a:noFill/>
          </a:ln>
        </p:spPr>
      </p:pic>
      <p:pic>
        <p:nvPicPr>
          <p:cNvPr id="432" name="Google Shape;432;p37"/>
          <p:cNvPicPr preferRelativeResize="0"/>
          <p:nvPr/>
        </p:nvPicPr>
        <p:blipFill rotWithShape="1">
          <a:blip r:embed="rId11">
            <a:alphaModFix/>
          </a:blip>
          <a:srcRect b="0" l="0" r="0" t="0"/>
          <a:stretch/>
        </p:blipFill>
        <p:spPr>
          <a:xfrm>
            <a:off x="4354072" y="4833748"/>
            <a:ext cx="3036888" cy="1296649"/>
          </a:xfrm>
          <a:prstGeom prst="rect">
            <a:avLst/>
          </a:prstGeom>
          <a:noFill/>
          <a:ln>
            <a:noFill/>
          </a:ln>
        </p:spPr>
      </p:pic>
      <p:sp>
        <p:nvSpPr>
          <p:cNvPr id="433" name="Google Shape;433;p37"/>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434" name="Google Shape;434;p37"/>
          <p:cNvPicPr preferRelativeResize="0"/>
          <p:nvPr/>
        </p:nvPicPr>
        <p:blipFill>
          <a:blip r:embed="rId12">
            <a:alphaModFix/>
          </a:blip>
          <a:stretch>
            <a:fillRect/>
          </a:stretch>
        </p:blipFill>
        <p:spPr>
          <a:xfrm>
            <a:off x="10060300" y="46700"/>
            <a:ext cx="306800" cy="306800"/>
          </a:xfrm>
          <a:prstGeom prst="rect">
            <a:avLst/>
          </a:prstGeom>
          <a:noFill/>
          <a:ln>
            <a:noFill/>
          </a:ln>
        </p:spPr>
      </p:pic>
      <p:sp>
        <p:nvSpPr>
          <p:cNvPr id="435" name="Google Shape;435;p37"/>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DevOps Engineering Skills</a:t>
            </a:r>
            <a:endParaRPr/>
          </a:p>
        </p:txBody>
      </p:sp>
      <p:sp>
        <p:nvSpPr>
          <p:cNvPr id="442" name="Google Shape;442;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Skill of a DevOps Engineer</a:t>
            </a:r>
            <a:endParaRPr/>
          </a:p>
          <a:p>
            <a:pPr indent="-228600" lvl="0" marL="228600" rtl="0" algn="l">
              <a:lnSpc>
                <a:spcPct val="90000"/>
              </a:lnSpc>
              <a:spcBef>
                <a:spcPts val="1000"/>
              </a:spcBef>
              <a:spcAft>
                <a:spcPts val="0"/>
              </a:spcAft>
              <a:buClr>
                <a:schemeClr val="dk1"/>
              </a:buClr>
              <a:buSzPts val="2800"/>
              <a:buChar char="•"/>
            </a:pPr>
            <a:r>
              <a:rPr lang="en-US"/>
              <a:t>DevOps Tools brief Introduction</a:t>
            </a:r>
            <a:endParaRPr/>
          </a:p>
          <a:p>
            <a:pPr indent="-228600" lvl="0" marL="228600" rtl="0" algn="l">
              <a:lnSpc>
                <a:spcPct val="90000"/>
              </a:lnSpc>
              <a:spcBef>
                <a:spcPts val="1000"/>
              </a:spcBef>
              <a:spcAft>
                <a:spcPts val="0"/>
              </a:spcAft>
              <a:buClr>
                <a:schemeClr val="dk1"/>
              </a:buClr>
              <a:buSzPts val="2800"/>
              <a:buChar char="•"/>
            </a:pPr>
            <a:r>
              <a:rPr lang="en-US"/>
              <a:t>What is continuous Deployment?</a:t>
            </a:r>
            <a:endParaRPr/>
          </a:p>
          <a:p>
            <a:pPr indent="-228600" lvl="0" marL="228600" rtl="0" algn="l">
              <a:lnSpc>
                <a:spcPct val="90000"/>
              </a:lnSpc>
              <a:spcBef>
                <a:spcPts val="1000"/>
              </a:spcBef>
              <a:spcAft>
                <a:spcPts val="0"/>
              </a:spcAft>
              <a:buClr>
                <a:schemeClr val="dk1"/>
              </a:buClr>
              <a:buSzPts val="2800"/>
              <a:buChar char="•"/>
            </a:pPr>
            <a:r>
              <a:rPr lang="en-US"/>
              <a:t>Programming and scripting languages</a:t>
            </a:r>
            <a:endParaRPr/>
          </a:p>
          <a:p>
            <a:pPr indent="-228600" lvl="0" marL="228600" rtl="0" algn="l">
              <a:lnSpc>
                <a:spcPct val="90000"/>
              </a:lnSpc>
              <a:spcBef>
                <a:spcPts val="1000"/>
              </a:spcBef>
              <a:spcAft>
                <a:spcPts val="0"/>
              </a:spcAft>
              <a:buClr>
                <a:schemeClr val="dk1"/>
              </a:buClr>
              <a:buSzPts val="2800"/>
              <a:buChar char="•"/>
            </a:pPr>
            <a:r>
              <a:rPr lang="en-US"/>
              <a:t>Networking fundamentals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43" name="Google Shape;443;p38"/>
          <p:cNvPicPr preferRelativeResize="0"/>
          <p:nvPr/>
        </p:nvPicPr>
        <p:blipFill rotWithShape="1">
          <a:blip r:embed="rId3">
            <a:alphaModFix/>
          </a:blip>
          <a:srcRect b="0" l="0" r="0" t="0"/>
          <a:stretch/>
        </p:blipFill>
        <p:spPr>
          <a:xfrm>
            <a:off x="6946900" y="3852875"/>
            <a:ext cx="4406900" cy="2324100"/>
          </a:xfrm>
          <a:prstGeom prst="rect">
            <a:avLst/>
          </a:prstGeom>
          <a:noFill/>
          <a:ln>
            <a:noFill/>
          </a:ln>
        </p:spPr>
      </p:pic>
      <p:sp>
        <p:nvSpPr>
          <p:cNvPr id="444" name="Google Shape;444;p38"/>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445" name="Google Shape;445;p38"/>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446" name="Google Shape;446;p38"/>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Skill of a DevOps Engineer</a:t>
            </a:r>
            <a:endParaRPr/>
          </a:p>
        </p:txBody>
      </p:sp>
      <p:pic>
        <p:nvPicPr>
          <p:cNvPr id="453" name="Google Shape;453;p39"/>
          <p:cNvPicPr preferRelativeResize="0"/>
          <p:nvPr/>
        </p:nvPicPr>
        <p:blipFill rotWithShape="1">
          <a:blip r:embed="rId3">
            <a:alphaModFix/>
          </a:blip>
          <a:srcRect b="0" l="0" r="0" t="0"/>
          <a:stretch/>
        </p:blipFill>
        <p:spPr>
          <a:xfrm>
            <a:off x="838200" y="1463675"/>
            <a:ext cx="10020300" cy="5029200"/>
          </a:xfrm>
          <a:prstGeom prst="rect">
            <a:avLst/>
          </a:prstGeom>
          <a:noFill/>
          <a:ln>
            <a:noFill/>
          </a:ln>
        </p:spPr>
      </p:pic>
      <p:sp>
        <p:nvSpPr>
          <p:cNvPr id="454" name="Google Shape;454;p39"/>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455" name="Google Shape;455;p39"/>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456" name="Google Shape;456;p39"/>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DevOps Tools brief Introduction</a:t>
            </a:r>
            <a:endParaRPr/>
          </a:p>
        </p:txBody>
      </p:sp>
      <p:pic>
        <p:nvPicPr>
          <p:cNvPr id="463" name="Google Shape;463;p40"/>
          <p:cNvPicPr preferRelativeResize="0"/>
          <p:nvPr>
            <p:ph idx="1" type="body"/>
          </p:nvPr>
        </p:nvPicPr>
        <p:blipFill rotWithShape="1">
          <a:blip r:embed="rId3">
            <a:alphaModFix/>
          </a:blip>
          <a:srcRect b="0" l="0" r="0" t="0"/>
          <a:stretch/>
        </p:blipFill>
        <p:spPr>
          <a:xfrm>
            <a:off x="1087090" y="1959274"/>
            <a:ext cx="7320600" cy="4319400"/>
          </a:xfrm>
          <a:prstGeom prst="rect">
            <a:avLst/>
          </a:prstGeom>
          <a:noFill/>
          <a:ln>
            <a:noFill/>
          </a:ln>
        </p:spPr>
      </p:pic>
      <p:sp>
        <p:nvSpPr>
          <p:cNvPr id="464" name="Google Shape;464;p40"/>
          <p:cNvSpPr/>
          <p:nvPr/>
        </p:nvSpPr>
        <p:spPr>
          <a:xfrm>
            <a:off x="3190823" y="3797701"/>
            <a:ext cx="856648" cy="770021"/>
          </a:xfrm>
          <a:prstGeom prst="ellipse">
            <a:avLst/>
          </a:prstGeom>
          <a:gradFill>
            <a:gsLst>
              <a:gs pos="0">
                <a:srgbClr val="F5F7FC"/>
              </a:gs>
              <a:gs pos="74000">
                <a:srgbClr val="A9BEE4"/>
              </a:gs>
              <a:gs pos="83000">
                <a:srgbClr val="A9BEE4"/>
              </a:gs>
              <a:gs pos="100000">
                <a:srgbClr val="C5D3ED"/>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CI</a:t>
            </a:r>
            <a:endParaRPr sz="1400">
              <a:solidFill>
                <a:schemeClr val="dk1"/>
              </a:solidFill>
              <a:latin typeface="Calibri"/>
              <a:ea typeface="Calibri"/>
              <a:cs typeface="Calibri"/>
              <a:sym typeface="Calibri"/>
            </a:endParaRPr>
          </a:p>
        </p:txBody>
      </p:sp>
      <p:sp>
        <p:nvSpPr>
          <p:cNvPr id="465" name="Google Shape;465;p40"/>
          <p:cNvSpPr/>
          <p:nvPr/>
        </p:nvSpPr>
        <p:spPr>
          <a:xfrm>
            <a:off x="5129453" y="3807326"/>
            <a:ext cx="929698" cy="770021"/>
          </a:xfrm>
          <a:prstGeom prst="ellipse">
            <a:avLst/>
          </a:prstGeom>
          <a:gradFill>
            <a:gsLst>
              <a:gs pos="0">
                <a:srgbClr val="FEFBF1"/>
              </a:gs>
              <a:gs pos="74000">
                <a:srgbClr val="FFE28B"/>
              </a:gs>
              <a:gs pos="83000">
                <a:srgbClr val="FFE28B"/>
              </a:gs>
              <a:gs pos="100000">
                <a:srgbClr val="FEEBB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CD</a:t>
            </a:r>
            <a:endParaRPr sz="1200">
              <a:solidFill>
                <a:schemeClr val="dk1"/>
              </a:solidFill>
              <a:latin typeface="Calibri"/>
              <a:ea typeface="Calibri"/>
              <a:cs typeface="Calibri"/>
              <a:sym typeface="Calibri"/>
            </a:endParaRPr>
          </a:p>
        </p:txBody>
      </p:sp>
      <p:sp>
        <p:nvSpPr>
          <p:cNvPr id="466" name="Google Shape;466;p40"/>
          <p:cNvSpPr txBox="1"/>
          <p:nvPr/>
        </p:nvSpPr>
        <p:spPr>
          <a:xfrm>
            <a:off x="3095973" y="1691115"/>
            <a:ext cx="16348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Version Control</a:t>
            </a:r>
            <a:endParaRPr/>
          </a:p>
        </p:txBody>
      </p:sp>
      <p:sp>
        <p:nvSpPr>
          <p:cNvPr id="467" name="Google Shape;467;p40"/>
          <p:cNvSpPr txBox="1"/>
          <p:nvPr/>
        </p:nvSpPr>
        <p:spPr>
          <a:xfrm>
            <a:off x="4982524" y="1506449"/>
            <a:ext cx="29054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Configuration Management</a:t>
            </a:r>
            <a:endParaRPr/>
          </a:p>
        </p:txBody>
      </p:sp>
      <p:pic>
        <p:nvPicPr>
          <p:cNvPr id="468" name="Google Shape;468;p40"/>
          <p:cNvPicPr preferRelativeResize="0"/>
          <p:nvPr/>
        </p:nvPicPr>
        <p:blipFill rotWithShape="1">
          <a:blip r:embed="rId4">
            <a:alphaModFix/>
          </a:blip>
          <a:srcRect b="0" l="0" r="0" t="0"/>
          <a:stretch/>
        </p:blipFill>
        <p:spPr>
          <a:xfrm>
            <a:off x="9968157" y="1678486"/>
            <a:ext cx="1162780" cy="1009205"/>
          </a:xfrm>
          <a:prstGeom prst="rect">
            <a:avLst/>
          </a:prstGeom>
          <a:noFill/>
          <a:ln>
            <a:noFill/>
          </a:ln>
        </p:spPr>
      </p:pic>
      <p:pic>
        <p:nvPicPr>
          <p:cNvPr id="469" name="Google Shape;469;p40"/>
          <p:cNvPicPr preferRelativeResize="0"/>
          <p:nvPr/>
        </p:nvPicPr>
        <p:blipFill rotWithShape="1">
          <a:blip r:embed="rId5">
            <a:alphaModFix/>
          </a:blip>
          <a:srcRect b="0" l="0" r="0" t="0"/>
          <a:stretch/>
        </p:blipFill>
        <p:spPr>
          <a:xfrm>
            <a:off x="9835573" y="4017995"/>
            <a:ext cx="1427948" cy="1024864"/>
          </a:xfrm>
          <a:prstGeom prst="rect">
            <a:avLst/>
          </a:prstGeom>
          <a:noFill/>
          <a:ln>
            <a:noFill/>
          </a:ln>
        </p:spPr>
      </p:pic>
      <p:pic>
        <p:nvPicPr>
          <p:cNvPr descr="Kubernetes" id="470" name="Google Shape;470;p40"/>
          <p:cNvPicPr preferRelativeResize="0"/>
          <p:nvPr/>
        </p:nvPicPr>
        <p:blipFill rotWithShape="1">
          <a:blip r:embed="rId6">
            <a:alphaModFix/>
          </a:blip>
          <a:srcRect b="0" l="0" r="0" t="0"/>
          <a:stretch/>
        </p:blipFill>
        <p:spPr>
          <a:xfrm>
            <a:off x="9968157" y="2816739"/>
            <a:ext cx="1072208" cy="1072208"/>
          </a:xfrm>
          <a:prstGeom prst="rect">
            <a:avLst/>
          </a:prstGeom>
          <a:noFill/>
          <a:ln>
            <a:noFill/>
          </a:ln>
        </p:spPr>
      </p:pic>
      <p:pic>
        <p:nvPicPr>
          <p:cNvPr id="471" name="Google Shape;471;p40"/>
          <p:cNvPicPr preferRelativeResize="0"/>
          <p:nvPr/>
        </p:nvPicPr>
        <p:blipFill rotWithShape="1">
          <a:blip r:embed="rId7">
            <a:alphaModFix/>
          </a:blip>
          <a:srcRect b="0" l="0" r="0" t="0"/>
          <a:stretch/>
        </p:blipFill>
        <p:spPr>
          <a:xfrm>
            <a:off x="9899680" y="5244176"/>
            <a:ext cx="1205230" cy="769096"/>
          </a:xfrm>
          <a:prstGeom prst="rect">
            <a:avLst/>
          </a:prstGeom>
          <a:noFill/>
          <a:ln>
            <a:noFill/>
          </a:ln>
        </p:spPr>
      </p:pic>
      <p:sp>
        <p:nvSpPr>
          <p:cNvPr id="472" name="Google Shape;472;p40"/>
          <p:cNvSpPr/>
          <p:nvPr/>
        </p:nvSpPr>
        <p:spPr>
          <a:xfrm>
            <a:off x="457674" y="1795158"/>
            <a:ext cx="1524000" cy="530577"/>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Continuous Development</a:t>
            </a:r>
            <a:endParaRPr/>
          </a:p>
        </p:txBody>
      </p:sp>
      <p:sp>
        <p:nvSpPr>
          <p:cNvPr id="473" name="Google Shape;473;p40"/>
          <p:cNvSpPr/>
          <p:nvPr/>
        </p:nvSpPr>
        <p:spPr>
          <a:xfrm>
            <a:off x="457674" y="5747984"/>
            <a:ext cx="1524000" cy="530577"/>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Continuous Testing</a:t>
            </a:r>
            <a:endParaRPr/>
          </a:p>
        </p:txBody>
      </p:sp>
      <p:sp>
        <p:nvSpPr>
          <p:cNvPr id="474" name="Google Shape;474;p40"/>
          <p:cNvSpPr/>
          <p:nvPr/>
        </p:nvSpPr>
        <p:spPr>
          <a:xfrm>
            <a:off x="7836453" y="1795158"/>
            <a:ext cx="1524000" cy="530577"/>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Continuous Deployment</a:t>
            </a:r>
            <a:endParaRPr/>
          </a:p>
        </p:txBody>
      </p:sp>
      <p:sp>
        <p:nvSpPr>
          <p:cNvPr id="475" name="Google Shape;475;p40"/>
          <p:cNvSpPr/>
          <p:nvPr/>
        </p:nvSpPr>
        <p:spPr>
          <a:xfrm>
            <a:off x="7630916" y="5747968"/>
            <a:ext cx="1524000" cy="530700"/>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Continuous Monitoring</a:t>
            </a:r>
            <a:endParaRPr/>
          </a:p>
        </p:txBody>
      </p:sp>
      <p:sp>
        <p:nvSpPr>
          <p:cNvPr id="476" name="Google Shape;476;p40"/>
          <p:cNvSpPr txBox="1"/>
          <p:nvPr/>
        </p:nvSpPr>
        <p:spPr>
          <a:xfrm>
            <a:off x="9684849" y="1066572"/>
            <a:ext cx="16348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Deployment</a:t>
            </a:r>
            <a:endParaRPr/>
          </a:p>
        </p:txBody>
      </p:sp>
      <p:sp>
        <p:nvSpPr>
          <p:cNvPr id="477" name="Google Shape;477;p40"/>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478" name="Google Shape;478;p40"/>
          <p:cNvPicPr preferRelativeResize="0"/>
          <p:nvPr/>
        </p:nvPicPr>
        <p:blipFill>
          <a:blip r:embed="rId8">
            <a:alphaModFix/>
          </a:blip>
          <a:stretch>
            <a:fillRect/>
          </a:stretch>
        </p:blipFill>
        <p:spPr>
          <a:xfrm>
            <a:off x="10060300" y="46700"/>
            <a:ext cx="306800" cy="306800"/>
          </a:xfrm>
          <a:prstGeom prst="rect">
            <a:avLst/>
          </a:prstGeom>
          <a:noFill/>
          <a:ln>
            <a:noFill/>
          </a:ln>
        </p:spPr>
      </p:pic>
      <p:sp>
        <p:nvSpPr>
          <p:cNvPr id="479" name="Google Shape;479;p40"/>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0"/>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
        <p:nvSpPr>
          <p:cNvPr id="481" name="Google Shape;481;p40"/>
          <p:cNvSpPr/>
          <p:nvPr/>
        </p:nvSpPr>
        <p:spPr>
          <a:xfrm>
            <a:off x="3605441" y="5927093"/>
            <a:ext cx="1524000" cy="530700"/>
          </a:xfrm>
          <a:prstGeom prst="roundRect">
            <a:avLst>
              <a:gd fmla="val 16667" name="adj"/>
            </a:avLst>
          </a:prstGeom>
          <a:gradFill>
            <a:gsLst>
              <a:gs pos="0">
                <a:srgbClr val="DCECD5"/>
              </a:gs>
              <a:gs pos="100000">
                <a:srgbClr val="93BC81"/>
              </a:gs>
            </a:gsLst>
            <a:path path="circle">
              <a:fillToRect b="50%" l="50%" r="50%" t="50%"/>
            </a:path>
            <a:tileRect/>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Continuous</a:t>
            </a:r>
            <a:r>
              <a:rPr lang="en-US">
                <a:solidFill>
                  <a:schemeClr val="dk1"/>
                </a:solidFill>
                <a:latin typeface="Calibri"/>
                <a:ea typeface="Calibri"/>
                <a:cs typeface="Calibri"/>
                <a:sym typeface="Calibri"/>
              </a:rPr>
              <a:t> Integration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What is continuous Deployment?</a:t>
            </a:r>
            <a:endParaRPr/>
          </a:p>
        </p:txBody>
      </p:sp>
      <p:grpSp>
        <p:nvGrpSpPr>
          <p:cNvPr id="487" name="Google Shape;487;p41"/>
          <p:cNvGrpSpPr/>
          <p:nvPr/>
        </p:nvGrpSpPr>
        <p:grpSpPr>
          <a:xfrm>
            <a:off x="1323134" y="4001475"/>
            <a:ext cx="3041582" cy="1659973"/>
            <a:chOff x="1307610" y="2284211"/>
            <a:chExt cx="3041582" cy="1659973"/>
          </a:xfrm>
        </p:grpSpPr>
        <p:pic>
          <p:nvPicPr>
            <p:cNvPr id="488" name="Google Shape;488;p41"/>
            <p:cNvPicPr preferRelativeResize="0"/>
            <p:nvPr/>
          </p:nvPicPr>
          <p:blipFill rotWithShape="1">
            <a:blip r:embed="rId3">
              <a:alphaModFix/>
            </a:blip>
            <a:srcRect b="0" l="0" r="0" t="0"/>
            <a:stretch/>
          </p:blipFill>
          <p:spPr>
            <a:xfrm>
              <a:off x="1515957" y="2792846"/>
              <a:ext cx="1427948" cy="1024864"/>
            </a:xfrm>
            <a:prstGeom prst="rect">
              <a:avLst/>
            </a:prstGeom>
            <a:noFill/>
            <a:ln>
              <a:noFill/>
            </a:ln>
          </p:spPr>
        </p:pic>
        <p:pic>
          <p:nvPicPr>
            <p:cNvPr id="489" name="Google Shape;489;p41"/>
            <p:cNvPicPr preferRelativeResize="0"/>
            <p:nvPr/>
          </p:nvPicPr>
          <p:blipFill rotWithShape="1">
            <a:blip r:embed="rId4">
              <a:alphaModFix/>
            </a:blip>
            <a:srcRect b="0" l="0" r="0" t="0"/>
            <a:stretch/>
          </p:blipFill>
          <p:spPr>
            <a:xfrm>
              <a:off x="3028460" y="2792846"/>
              <a:ext cx="1205230" cy="769096"/>
            </a:xfrm>
            <a:prstGeom prst="rect">
              <a:avLst/>
            </a:prstGeom>
            <a:noFill/>
            <a:ln>
              <a:noFill/>
            </a:ln>
          </p:spPr>
        </p:pic>
        <p:sp>
          <p:nvSpPr>
            <p:cNvPr id="490" name="Google Shape;490;p41"/>
            <p:cNvSpPr/>
            <p:nvPr/>
          </p:nvSpPr>
          <p:spPr>
            <a:xfrm>
              <a:off x="1423112" y="2570904"/>
              <a:ext cx="2926080" cy="1373280"/>
            </a:xfrm>
            <a:prstGeom prst="rect">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41"/>
            <p:cNvSpPr txBox="1"/>
            <p:nvPr/>
          </p:nvSpPr>
          <p:spPr>
            <a:xfrm>
              <a:off x="1307610" y="2284211"/>
              <a:ext cx="20632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Cloud Infrastructure</a:t>
              </a:r>
              <a:endParaRPr/>
            </a:p>
          </p:txBody>
        </p:sp>
      </p:grpSp>
      <p:sp>
        <p:nvSpPr>
          <p:cNvPr id="492" name="Google Shape;492;p41"/>
          <p:cNvSpPr/>
          <p:nvPr/>
        </p:nvSpPr>
        <p:spPr>
          <a:xfrm>
            <a:off x="1307610" y="2191400"/>
            <a:ext cx="3374456" cy="3593619"/>
          </a:xfrm>
          <a:prstGeom prst="rect">
            <a:avLst/>
          </a:prstGeom>
          <a:noFill/>
          <a:ln cap="flat" cmpd="sng" w="12700">
            <a:solidFill>
              <a:schemeClr val="accen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41"/>
          <p:cNvSpPr txBox="1"/>
          <p:nvPr/>
        </p:nvSpPr>
        <p:spPr>
          <a:xfrm>
            <a:off x="1198324" y="1834285"/>
            <a:ext cx="20632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Deployment</a:t>
            </a:r>
            <a:endParaRPr/>
          </a:p>
        </p:txBody>
      </p:sp>
      <p:grpSp>
        <p:nvGrpSpPr>
          <p:cNvPr id="494" name="Google Shape;494;p41"/>
          <p:cNvGrpSpPr/>
          <p:nvPr/>
        </p:nvGrpSpPr>
        <p:grpSpPr>
          <a:xfrm>
            <a:off x="1307610" y="2295950"/>
            <a:ext cx="3041582" cy="1656489"/>
            <a:chOff x="1307610" y="4003887"/>
            <a:chExt cx="3041582" cy="1656489"/>
          </a:xfrm>
        </p:grpSpPr>
        <p:sp>
          <p:nvSpPr>
            <p:cNvPr id="495" name="Google Shape;495;p41"/>
            <p:cNvSpPr/>
            <p:nvPr/>
          </p:nvSpPr>
          <p:spPr>
            <a:xfrm>
              <a:off x="1423112" y="4287096"/>
              <a:ext cx="2926080" cy="1373280"/>
            </a:xfrm>
            <a:prstGeom prst="rect">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41"/>
            <p:cNvSpPr txBox="1"/>
            <p:nvPr/>
          </p:nvSpPr>
          <p:spPr>
            <a:xfrm>
              <a:off x="1307610" y="4003887"/>
              <a:ext cx="20632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Containerization</a:t>
              </a:r>
              <a:endParaRPr/>
            </a:p>
          </p:txBody>
        </p:sp>
        <p:pic>
          <p:nvPicPr>
            <p:cNvPr id="497" name="Google Shape;497;p41"/>
            <p:cNvPicPr preferRelativeResize="0"/>
            <p:nvPr/>
          </p:nvPicPr>
          <p:blipFill rotWithShape="1">
            <a:blip r:embed="rId5">
              <a:alphaModFix/>
            </a:blip>
            <a:srcRect b="0" l="0" r="0" t="0"/>
            <a:stretch/>
          </p:blipFill>
          <p:spPr>
            <a:xfrm>
              <a:off x="1535466" y="4461792"/>
              <a:ext cx="1179696" cy="1023887"/>
            </a:xfrm>
            <a:prstGeom prst="rect">
              <a:avLst/>
            </a:prstGeom>
            <a:noFill/>
            <a:ln>
              <a:noFill/>
            </a:ln>
          </p:spPr>
        </p:pic>
        <p:pic>
          <p:nvPicPr>
            <p:cNvPr id="498" name="Google Shape;498;p41"/>
            <p:cNvPicPr preferRelativeResize="0"/>
            <p:nvPr/>
          </p:nvPicPr>
          <p:blipFill rotWithShape="1">
            <a:blip r:embed="rId6">
              <a:alphaModFix/>
            </a:blip>
            <a:srcRect b="0" l="0" r="0" t="0"/>
            <a:stretch/>
          </p:blipFill>
          <p:spPr>
            <a:xfrm>
              <a:off x="2843925" y="4476475"/>
              <a:ext cx="1376504" cy="1009204"/>
            </a:xfrm>
            <a:prstGeom prst="rect">
              <a:avLst/>
            </a:prstGeom>
            <a:noFill/>
            <a:ln>
              <a:noFill/>
            </a:ln>
          </p:spPr>
        </p:pic>
      </p:grpSp>
      <p:pic>
        <p:nvPicPr>
          <p:cNvPr id="499" name="Google Shape;499;p41"/>
          <p:cNvPicPr preferRelativeResize="0"/>
          <p:nvPr/>
        </p:nvPicPr>
        <p:blipFill rotWithShape="1">
          <a:blip r:embed="rId7">
            <a:alphaModFix/>
          </a:blip>
          <a:srcRect b="0" l="0" r="0" t="0"/>
          <a:stretch/>
        </p:blipFill>
        <p:spPr>
          <a:xfrm>
            <a:off x="6507162" y="2167573"/>
            <a:ext cx="4149372" cy="4296023"/>
          </a:xfrm>
          <a:prstGeom prst="rect">
            <a:avLst/>
          </a:prstGeom>
          <a:noFill/>
          <a:ln>
            <a:noFill/>
          </a:ln>
        </p:spPr>
      </p:pic>
      <p:pic>
        <p:nvPicPr>
          <p:cNvPr descr="Syncing cloud with solid fill" id="500" name="Google Shape;500;p41"/>
          <p:cNvPicPr preferRelativeResize="0"/>
          <p:nvPr/>
        </p:nvPicPr>
        <p:blipFill rotWithShape="1">
          <a:blip r:embed="rId8">
            <a:alphaModFix/>
          </a:blip>
          <a:srcRect b="0" l="0" r="0" t="0"/>
          <a:stretch/>
        </p:blipFill>
        <p:spPr>
          <a:xfrm>
            <a:off x="9109605" y="1342546"/>
            <a:ext cx="914400" cy="914400"/>
          </a:xfrm>
          <a:prstGeom prst="rect">
            <a:avLst/>
          </a:prstGeom>
          <a:noFill/>
          <a:ln>
            <a:noFill/>
          </a:ln>
        </p:spPr>
      </p:pic>
      <p:pic>
        <p:nvPicPr>
          <p:cNvPr descr="Server with solid fill" id="501" name="Google Shape;501;p41"/>
          <p:cNvPicPr preferRelativeResize="0"/>
          <p:nvPr/>
        </p:nvPicPr>
        <p:blipFill rotWithShape="1">
          <a:blip r:embed="rId9">
            <a:alphaModFix/>
          </a:blip>
          <a:srcRect b="0" l="0" r="0" t="0"/>
          <a:stretch/>
        </p:blipFill>
        <p:spPr>
          <a:xfrm>
            <a:off x="7202734" y="1505992"/>
            <a:ext cx="721782" cy="721782"/>
          </a:xfrm>
          <a:prstGeom prst="rect">
            <a:avLst/>
          </a:prstGeom>
          <a:noFill/>
          <a:ln>
            <a:noFill/>
          </a:ln>
        </p:spPr>
      </p:pic>
      <p:sp>
        <p:nvSpPr>
          <p:cNvPr id="502" name="Google Shape;502;p41"/>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503" name="Google Shape;503;p41"/>
          <p:cNvPicPr preferRelativeResize="0"/>
          <p:nvPr/>
        </p:nvPicPr>
        <p:blipFill>
          <a:blip r:embed="rId10">
            <a:alphaModFix/>
          </a:blip>
          <a:stretch>
            <a:fillRect/>
          </a:stretch>
        </p:blipFill>
        <p:spPr>
          <a:xfrm>
            <a:off x="10060300" y="46700"/>
            <a:ext cx="306800" cy="306800"/>
          </a:xfrm>
          <a:prstGeom prst="rect">
            <a:avLst/>
          </a:prstGeom>
          <a:noFill/>
          <a:ln>
            <a:noFill/>
          </a:ln>
        </p:spPr>
      </p:pic>
      <p:sp>
        <p:nvSpPr>
          <p:cNvPr id="504" name="Google Shape;504;p41"/>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1"/>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Programming &amp; Scripting languages</a:t>
            </a:r>
            <a:endParaRPr/>
          </a:p>
        </p:txBody>
      </p:sp>
      <p:pic>
        <p:nvPicPr>
          <p:cNvPr id="511" name="Google Shape;511;p42"/>
          <p:cNvPicPr preferRelativeResize="0"/>
          <p:nvPr/>
        </p:nvPicPr>
        <p:blipFill rotWithShape="1">
          <a:blip r:embed="rId3">
            <a:alphaModFix/>
          </a:blip>
          <a:srcRect b="0" l="0" r="0" t="0"/>
          <a:stretch/>
        </p:blipFill>
        <p:spPr>
          <a:xfrm>
            <a:off x="4875158" y="3990429"/>
            <a:ext cx="890558" cy="1171811"/>
          </a:xfrm>
          <a:prstGeom prst="rect">
            <a:avLst/>
          </a:prstGeom>
          <a:noFill/>
          <a:ln>
            <a:noFill/>
          </a:ln>
        </p:spPr>
      </p:pic>
      <p:pic>
        <p:nvPicPr>
          <p:cNvPr id="512" name="Google Shape;512;p42"/>
          <p:cNvPicPr preferRelativeResize="0"/>
          <p:nvPr/>
        </p:nvPicPr>
        <p:blipFill rotWithShape="1">
          <a:blip r:embed="rId4">
            <a:alphaModFix/>
          </a:blip>
          <a:srcRect b="0" l="0" r="0" t="0"/>
          <a:stretch/>
        </p:blipFill>
        <p:spPr>
          <a:xfrm>
            <a:off x="4734679" y="2435467"/>
            <a:ext cx="1171516" cy="1298333"/>
          </a:xfrm>
          <a:prstGeom prst="rect">
            <a:avLst/>
          </a:prstGeom>
          <a:noFill/>
          <a:ln>
            <a:noFill/>
          </a:ln>
        </p:spPr>
      </p:pic>
      <p:pic>
        <p:nvPicPr>
          <p:cNvPr id="513" name="Google Shape;513;p42"/>
          <p:cNvPicPr preferRelativeResize="0"/>
          <p:nvPr/>
        </p:nvPicPr>
        <p:blipFill rotWithShape="1">
          <a:blip r:embed="rId5">
            <a:alphaModFix/>
          </a:blip>
          <a:srcRect b="0" l="0" r="0" t="0"/>
          <a:stretch/>
        </p:blipFill>
        <p:spPr>
          <a:xfrm>
            <a:off x="6778988" y="2574089"/>
            <a:ext cx="3779300" cy="1780650"/>
          </a:xfrm>
          <a:prstGeom prst="rect">
            <a:avLst/>
          </a:prstGeom>
          <a:noFill/>
          <a:ln>
            <a:noFill/>
          </a:ln>
        </p:spPr>
      </p:pic>
      <p:pic>
        <p:nvPicPr>
          <p:cNvPr descr="What is JSON? And why do you need it? – TechLearners" id="514" name="Google Shape;514;p42"/>
          <p:cNvPicPr preferRelativeResize="0"/>
          <p:nvPr/>
        </p:nvPicPr>
        <p:blipFill rotWithShape="1">
          <a:blip r:embed="rId6">
            <a:alphaModFix/>
          </a:blip>
          <a:srcRect b="0" l="0" r="0" t="0"/>
          <a:stretch/>
        </p:blipFill>
        <p:spPr>
          <a:xfrm>
            <a:off x="2278414" y="3331367"/>
            <a:ext cx="2030007" cy="804866"/>
          </a:xfrm>
          <a:prstGeom prst="rect">
            <a:avLst/>
          </a:prstGeom>
          <a:noFill/>
          <a:ln>
            <a:noFill/>
          </a:ln>
        </p:spPr>
      </p:pic>
      <p:sp>
        <p:nvSpPr>
          <p:cNvPr descr="Fortux | YAML Format" id="515" name="Google Shape;515;p4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Fortux | YAML Format" id="516" name="Google Shape;516;p42"/>
          <p:cNvSpPr/>
          <p:nvPr/>
        </p:nvSpPr>
        <p:spPr>
          <a:xfrm>
            <a:off x="6096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7" name="Google Shape;517;p42"/>
          <p:cNvPicPr preferRelativeResize="0"/>
          <p:nvPr/>
        </p:nvPicPr>
        <p:blipFill rotWithShape="1">
          <a:blip r:embed="rId7">
            <a:alphaModFix/>
          </a:blip>
          <a:srcRect b="0" l="0" r="0" t="0"/>
          <a:stretch/>
        </p:blipFill>
        <p:spPr>
          <a:xfrm>
            <a:off x="2452492" y="4414248"/>
            <a:ext cx="1758950" cy="747992"/>
          </a:xfrm>
          <a:prstGeom prst="rect">
            <a:avLst/>
          </a:prstGeom>
          <a:noFill/>
          <a:ln>
            <a:noFill/>
          </a:ln>
        </p:spPr>
      </p:pic>
      <p:pic>
        <p:nvPicPr>
          <p:cNvPr id="518" name="Google Shape;518;p42"/>
          <p:cNvPicPr preferRelativeResize="0"/>
          <p:nvPr/>
        </p:nvPicPr>
        <p:blipFill>
          <a:blip r:embed="rId8">
            <a:alphaModFix/>
          </a:blip>
          <a:stretch>
            <a:fillRect/>
          </a:stretch>
        </p:blipFill>
        <p:spPr>
          <a:xfrm>
            <a:off x="2257699" y="2262916"/>
            <a:ext cx="2148550" cy="1013684"/>
          </a:xfrm>
          <a:prstGeom prst="rect">
            <a:avLst/>
          </a:prstGeom>
          <a:noFill/>
          <a:ln>
            <a:noFill/>
          </a:ln>
        </p:spPr>
      </p:pic>
      <p:sp>
        <p:nvSpPr>
          <p:cNvPr id="519" name="Google Shape;519;p42"/>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520" name="Google Shape;520;p42"/>
          <p:cNvPicPr preferRelativeResize="0"/>
          <p:nvPr/>
        </p:nvPicPr>
        <p:blipFill>
          <a:blip r:embed="rId9">
            <a:alphaModFix/>
          </a:blip>
          <a:stretch>
            <a:fillRect/>
          </a:stretch>
        </p:blipFill>
        <p:spPr>
          <a:xfrm>
            <a:off x="10060300" y="46700"/>
            <a:ext cx="306800" cy="306800"/>
          </a:xfrm>
          <a:prstGeom prst="rect">
            <a:avLst/>
          </a:prstGeom>
          <a:noFill/>
          <a:ln>
            <a:noFill/>
          </a:ln>
        </p:spPr>
      </p:pic>
      <p:sp>
        <p:nvSpPr>
          <p:cNvPr id="521" name="Google Shape;521;p42"/>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2"/>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Networking fundamentals</a:t>
            </a:r>
            <a:endParaRPr/>
          </a:p>
        </p:txBody>
      </p:sp>
      <p:sp>
        <p:nvSpPr>
          <p:cNvPr id="528" name="Google Shape;528;p43"/>
          <p:cNvSpPr txBox="1"/>
          <p:nvPr>
            <p:ph idx="1" type="body"/>
          </p:nvPr>
        </p:nvSpPr>
        <p:spPr>
          <a:xfrm>
            <a:off x="838200" y="1825625"/>
            <a:ext cx="52578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OSI Model</a:t>
            </a:r>
            <a:endParaRPr/>
          </a:p>
          <a:p>
            <a:pPr indent="-228600" lvl="0" marL="228600" rtl="0" algn="l">
              <a:lnSpc>
                <a:spcPct val="90000"/>
              </a:lnSpc>
              <a:spcBef>
                <a:spcPts val="1000"/>
              </a:spcBef>
              <a:spcAft>
                <a:spcPts val="0"/>
              </a:spcAft>
              <a:buClr>
                <a:schemeClr val="dk1"/>
              </a:buClr>
              <a:buSzPct val="100000"/>
              <a:buChar char="•"/>
            </a:pPr>
            <a:r>
              <a:rPr lang="en-US"/>
              <a:t>TCP/IP Model</a:t>
            </a:r>
            <a:endParaRPr/>
          </a:p>
          <a:p>
            <a:pPr indent="-228600" lvl="0" marL="228600" rtl="0" algn="l">
              <a:lnSpc>
                <a:spcPct val="90000"/>
              </a:lnSpc>
              <a:spcBef>
                <a:spcPts val="1000"/>
              </a:spcBef>
              <a:spcAft>
                <a:spcPts val="0"/>
              </a:spcAft>
              <a:buClr>
                <a:schemeClr val="dk1"/>
              </a:buClr>
              <a:buSzPct val="100000"/>
              <a:buChar char="•"/>
            </a:pPr>
            <a:r>
              <a:rPr lang="en-US"/>
              <a:t>LAN vs WAN</a:t>
            </a:r>
            <a:endParaRPr/>
          </a:p>
          <a:p>
            <a:pPr indent="-228600" lvl="0" marL="228600" rtl="0" algn="l">
              <a:lnSpc>
                <a:spcPct val="90000"/>
              </a:lnSpc>
              <a:spcBef>
                <a:spcPts val="1000"/>
              </a:spcBef>
              <a:spcAft>
                <a:spcPts val="0"/>
              </a:spcAft>
              <a:buClr>
                <a:schemeClr val="dk1"/>
              </a:buClr>
              <a:buSzPct val="100000"/>
              <a:buChar char="•"/>
            </a:pPr>
            <a:r>
              <a:rPr lang="en-US"/>
              <a:t>Switch Vs Router</a:t>
            </a:r>
            <a:endParaRPr/>
          </a:p>
          <a:p>
            <a:pPr indent="-228600" lvl="0" marL="228600" rtl="0" algn="l">
              <a:lnSpc>
                <a:spcPct val="90000"/>
              </a:lnSpc>
              <a:spcBef>
                <a:spcPts val="1000"/>
              </a:spcBef>
              <a:spcAft>
                <a:spcPts val="0"/>
              </a:spcAft>
              <a:buClr>
                <a:schemeClr val="dk1"/>
              </a:buClr>
              <a:buSzPct val="100000"/>
              <a:buChar char="•"/>
            </a:pPr>
            <a:r>
              <a:rPr lang="en-US"/>
              <a:t>Subnet</a:t>
            </a:r>
            <a:endParaRPr/>
          </a:p>
          <a:p>
            <a:pPr indent="-228600" lvl="0" marL="228600" rtl="0" algn="l">
              <a:lnSpc>
                <a:spcPct val="90000"/>
              </a:lnSpc>
              <a:spcBef>
                <a:spcPts val="1000"/>
              </a:spcBef>
              <a:spcAft>
                <a:spcPts val="0"/>
              </a:spcAft>
              <a:buClr>
                <a:schemeClr val="dk1"/>
              </a:buClr>
              <a:buSzPct val="100000"/>
              <a:buChar char="•"/>
            </a:pPr>
            <a:r>
              <a:rPr lang="en-US"/>
              <a:t>Port forwarding</a:t>
            </a:r>
            <a:endParaRPr/>
          </a:p>
          <a:p>
            <a:pPr indent="-228600" lvl="0" marL="228600" rtl="0" algn="l">
              <a:lnSpc>
                <a:spcPct val="90000"/>
              </a:lnSpc>
              <a:spcBef>
                <a:spcPts val="1000"/>
              </a:spcBef>
              <a:spcAft>
                <a:spcPts val="0"/>
              </a:spcAft>
              <a:buClr>
                <a:schemeClr val="dk1"/>
              </a:buClr>
              <a:buSzPct val="100000"/>
              <a:buChar char="•"/>
            </a:pPr>
            <a:r>
              <a:rPr lang="en-US"/>
              <a:t>NAT – Network address translation</a:t>
            </a:r>
            <a:endParaRPr/>
          </a:p>
          <a:p>
            <a:pPr indent="-228600" lvl="0" marL="228600" rtl="0" algn="l">
              <a:lnSpc>
                <a:spcPct val="90000"/>
              </a:lnSpc>
              <a:spcBef>
                <a:spcPts val="1000"/>
              </a:spcBef>
              <a:spcAft>
                <a:spcPts val="0"/>
              </a:spcAft>
              <a:buClr>
                <a:schemeClr val="dk1"/>
              </a:buClr>
              <a:buSzPct val="100000"/>
              <a:buChar char="•"/>
            </a:pPr>
            <a:r>
              <a:rPr lang="en-US"/>
              <a:t>DNS server</a:t>
            </a:r>
            <a:endParaRPr/>
          </a:p>
          <a:p>
            <a:pPr indent="-228600" lvl="0" marL="228600" rtl="0" algn="l">
              <a:lnSpc>
                <a:spcPct val="90000"/>
              </a:lnSpc>
              <a:spcBef>
                <a:spcPts val="1000"/>
              </a:spcBef>
              <a:spcAft>
                <a:spcPts val="0"/>
              </a:spcAft>
              <a:buClr>
                <a:schemeClr val="dk1"/>
              </a:buClr>
              <a:buSzPct val="100000"/>
              <a:buChar char="•"/>
            </a:pPr>
            <a:r>
              <a:rPr lang="en-US"/>
              <a:t>VPN – Virtual Private Network</a:t>
            </a:r>
            <a:endParaRPr/>
          </a:p>
          <a:p>
            <a:pPr indent="-228600" lvl="0" marL="228600" rtl="0" algn="l">
              <a:lnSpc>
                <a:spcPct val="90000"/>
              </a:lnSpc>
              <a:spcBef>
                <a:spcPts val="1000"/>
              </a:spcBef>
              <a:spcAft>
                <a:spcPts val="0"/>
              </a:spcAft>
              <a:buClr>
                <a:schemeClr val="dk1"/>
              </a:buClr>
              <a:buSzPct val="100000"/>
              <a:buChar char="•"/>
            </a:pPr>
            <a:r>
              <a:rPr lang="en-US"/>
              <a:t>DHCP</a:t>
            </a:r>
            <a:endParaRPr/>
          </a:p>
        </p:txBody>
      </p:sp>
      <p:sp>
        <p:nvSpPr>
          <p:cNvPr id="529" name="Google Shape;529;p43"/>
          <p:cNvSpPr txBox="1"/>
          <p:nvPr/>
        </p:nvSpPr>
        <p:spPr>
          <a:xfrm>
            <a:off x="6829778" y="1825625"/>
            <a:ext cx="4605866"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Links: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OSI and TCP/IP Model</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(https://youtu.be/LX_b2M3IzN8)</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Networking Basics (2020)</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(https://youtu.be/_IOZ8_cPgu8)</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Basic Networking Commands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(https://youtu.be/_IOZ8_cPgu8)</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What happens when I type www.google.com on my browser?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(https://youtu.be/dI0no0zJGJs)</a:t>
            </a:r>
            <a:endParaRPr/>
          </a:p>
        </p:txBody>
      </p:sp>
      <p:sp>
        <p:nvSpPr>
          <p:cNvPr id="530" name="Google Shape;530;p43"/>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531" name="Google Shape;531;p43"/>
          <p:cNvPicPr preferRelativeResize="0"/>
          <p:nvPr/>
        </p:nvPicPr>
        <p:blipFill>
          <a:blip r:embed="rId3">
            <a:alphaModFix/>
          </a:blip>
          <a:stretch>
            <a:fillRect/>
          </a:stretch>
        </p:blipFill>
        <p:spPr>
          <a:xfrm>
            <a:off x="10060300" y="46700"/>
            <a:ext cx="306800" cy="306800"/>
          </a:xfrm>
          <a:prstGeom prst="rect">
            <a:avLst/>
          </a:prstGeom>
          <a:noFill/>
          <a:ln>
            <a:noFill/>
          </a:ln>
        </p:spPr>
      </p:pic>
      <p:sp>
        <p:nvSpPr>
          <p:cNvPr id="532" name="Google Shape;532;p43"/>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3"/>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Topics</a:t>
            </a:r>
            <a:endParaRPr/>
          </a:p>
        </p:txBody>
      </p:sp>
      <p:sp>
        <p:nvSpPr>
          <p:cNvPr id="143" name="Google Shape;14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Why DevOps?</a:t>
            </a:r>
            <a:endParaRPr/>
          </a:p>
          <a:p>
            <a:pPr indent="-228600" lvl="0" marL="228600" rtl="0" algn="l">
              <a:lnSpc>
                <a:spcPct val="90000"/>
              </a:lnSpc>
              <a:spcBef>
                <a:spcPts val="1000"/>
              </a:spcBef>
              <a:spcAft>
                <a:spcPts val="0"/>
              </a:spcAft>
              <a:buClr>
                <a:schemeClr val="dk1"/>
              </a:buClr>
              <a:buSzPts val="2800"/>
              <a:buChar char="•"/>
            </a:pPr>
            <a:r>
              <a:rPr lang="en-US"/>
              <a:t>What is DevOps?</a:t>
            </a:r>
            <a:endParaRPr/>
          </a:p>
          <a:p>
            <a:pPr indent="-228600" lvl="0" marL="228600" rtl="0" algn="l">
              <a:lnSpc>
                <a:spcPct val="90000"/>
              </a:lnSpc>
              <a:spcBef>
                <a:spcPts val="1000"/>
              </a:spcBef>
              <a:spcAft>
                <a:spcPts val="0"/>
              </a:spcAft>
              <a:buClr>
                <a:schemeClr val="dk1"/>
              </a:buClr>
              <a:buSzPts val="2800"/>
              <a:buChar char="•"/>
            </a:pPr>
            <a:r>
              <a:rPr lang="en-US"/>
              <a:t>DevOps Market Trends</a:t>
            </a:r>
            <a:endParaRPr/>
          </a:p>
          <a:p>
            <a:pPr indent="-228600" lvl="0" marL="228600" rtl="0" algn="l">
              <a:lnSpc>
                <a:spcPct val="90000"/>
              </a:lnSpc>
              <a:spcBef>
                <a:spcPts val="1000"/>
              </a:spcBef>
              <a:spcAft>
                <a:spcPts val="0"/>
              </a:spcAft>
              <a:buClr>
                <a:schemeClr val="dk1"/>
              </a:buClr>
              <a:buSzPts val="2800"/>
              <a:buChar char="•"/>
            </a:pPr>
            <a:r>
              <a:rPr lang="en-US"/>
              <a:t>DevOps Engineering Skills</a:t>
            </a:r>
            <a:endParaRPr/>
          </a:p>
          <a:p>
            <a:pPr indent="-228600" lvl="0" marL="228600" rtl="0" algn="l">
              <a:lnSpc>
                <a:spcPct val="90000"/>
              </a:lnSpc>
              <a:spcBef>
                <a:spcPts val="1000"/>
              </a:spcBef>
              <a:spcAft>
                <a:spcPts val="0"/>
              </a:spcAft>
              <a:buClr>
                <a:schemeClr val="dk1"/>
              </a:buClr>
              <a:buSzPts val="2800"/>
              <a:buChar char="•"/>
            </a:pPr>
            <a:r>
              <a:rPr lang="en-US"/>
              <a:t>DevOps Delivery Pipeline</a:t>
            </a:r>
            <a:endParaRPr/>
          </a:p>
          <a:p>
            <a:pPr indent="-228600" lvl="0" marL="228600" rtl="0" algn="l">
              <a:lnSpc>
                <a:spcPct val="90000"/>
              </a:lnSpc>
              <a:spcBef>
                <a:spcPts val="1000"/>
              </a:spcBef>
              <a:spcAft>
                <a:spcPts val="0"/>
              </a:spcAft>
              <a:buClr>
                <a:schemeClr val="dk1"/>
              </a:buClr>
              <a:buSzPts val="2800"/>
              <a:buChar char="•"/>
            </a:pPr>
            <a:r>
              <a:rPr lang="en-US"/>
              <a:t>DevOps Ecosystem</a:t>
            </a:r>
            <a:endParaRPr/>
          </a:p>
        </p:txBody>
      </p:sp>
      <p:pic>
        <p:nvPicPr>
          <p:cNvPr id="144" name="Google Shape;144;p17"/>
          <p:cNvPicPr preferRelativeResize="0"/>
          <p:nvPr/>
        </p:nvPicPr>
        <p:blipFill rotWithShape="1">
          <a:blip r:embed="rId3">
            <a:alphaModFix/>
          </a:blip>
          <a:srcRect b="0" l="0" r="0" t="0"/>
          <a:stretch/>
        </p:blipFill>
        <p:spPr>
          <a:xfrm>
            <a:off x="6381386" y="750224"/>
            <a:ext cx="5376177" cy="2835275"/>
          </a:xfrm>
          <a:prstGeom prst="rect">
            <a:avLst/>
          </a:prstGeom>
          <a:noFill/>
          <a:ln>
            <a:noFill/>
          </a:ln>
        </p:spPr>
      </p:pic>
      <p:sp>
        <p:nvSpPr>
          <p:cNvPr id="145" name="Google Shape;145;p17"/>
          <p:cNvSpPr txBox="1"/>
          <p:nvPr/>
        </p:nvSpPr>
        <p:spPr>
          <a:xfrm>
            <a:off x="10367100" y="0"/>
            <a:ext cx="17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6" name="Google Shape;146;p17"/>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147" name="Google Shape;147;p17"/>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148" name="Google Shape;148;p17"/>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DevOps Delivery Pipeline</a:t>
            </a:r>
            <a:endParaRPr/>
          </a:p>
        </p:txBody>
      </p:sp>
      <p:sp>
        <p:nvSpPr>
          <p:cNvPr id="539" name="Google Shape;539;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DevOps delivery pipeline?</a:t>
            </a:r>
            <a:endParaRPr/>
          </a:p>
          <a:p>
            <a:pPr indent="-228600" lvl="0" marL="228600" rtl="0" algn="l">
              <a:lnSpc>
                <a:spcPct val="90000"/>
              </a:lnSpc>
              <a:spcBef>
                <a:spcPts val="1000"/>
              </a:spcBef>
              <a:spcAft>
                <a:spcPts val="0"/>
              </a:spcAft>
              <a:buClr>
                <a:schemeClr val="dk1"/>
              </a:buClr>
              <a:buSzPts val="2800"/>
              <a:buChar char="•"/>
            </a:pPr>
            <a:r>
              <a:rPr lang="en-US"/>
              <a:t>What is CI/CD and what is a CI/CD pipeline?</a:t>
            </a:r>
            <a:endParaRPr/>
          </a:p>
        </p:txBody>
      </p:sp>
      <p:pic>
        <p:nvPicPr>
          <p:cNvPr id="540" name="Google Shape;540;p44"/>
          <p:cNvPicPr preferRelativeResize="0"/>
          <p:nvPr/>
        </p:nvPicPr>
        <p:blipFill rotWithShape="1">
          <a:blip r:embed="rId3">
            <a:alphaModFix/>
          </a:blip>
          <a:srcRect b="0" l="0" r="0" t="0"/>
          <a:stretch/>
        </p:blipFill>
        <p:spPr>
          <a:xfrm>
            <a:off x="6215063" y="3560646"/>
            <a:ext cx="5138737" cy="2710054"/>
          </a:xfrm>
          <a:prstGeom prst="rect">
            <a:avLst/>
          </a:prstGeom>
          <a:noFill/>
          <a:ln>
            <a:noFill/>
          </a:ln>
        </p:spPr>
      </p:pic>
      <p:sp>
        <p:nvSpPr>
          <p:cNvPr id="541" name="Google Shape;541;p44"/>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542" name="Google Shape;542;p44"/>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543" name="Google Shape;543;p44"/>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What is DevOps delivery pipeline?</a:t>
            </a:r>
            <a:endParaRPr/>
          </a:p>
        </p:txBody>
      </p:sp>
      <p:pic>
        <p:nvPicPr>
          <p:cNvPr id="550" name="Google Shape;550;p45"/>
          <p:cNvPicPr preferRelativeResize="0"/>
          <p:nvPr/>
        </p:nvPicPr>
        <p:blipFill rotWithShape="1">
          <a:blip r:embed="rId3">
            <a:alphaModFix/>
          </a:blip>
          <a:srcRect b="0" l="0" r="0" t="0"/>
          <a:stretch/>
        </p:blipFill>
        <p:spPr>
          <a:xfrm>
            <a:off x="1648291" y="2494356"/>
            <a:ext cx="7562144" cy="2272034"/>
          </a:xfrm>
          <a:prstGeom prst="rect">
            <a:avLst/>
          </a:prstGeom>
          <a:noFill/>
          <a:ln>
            <a:noFill/>
          </a:ln>
        </p:spPr>
      </p:pic>
      <p:pic>
        <p:nvPicPr>
          <p:cNvPr id="551" name="Google Shape;551;p45"/>
          <p:cNvPicPr preferRelativeResize="0"/>
          <p:nvPr/>
        </p:nvPicPr>
        <p:blipFill rotWithShape="1">
          <a:blip r:embed="rId4">
            <a:alphaModFix/>
          </a:blip>
          <a:srcRect b="0" l="0" r="0" t="0"/>
          <a:stretch/>
        </p:blipFill>
        <p:spPr>
          <a:xfrm>
            <a:off x="3667712" y="4544221"/>
            <a:ext cx="3523317" cy="1824079"/>
          </a:xfrm>
          <a:prstGeom prst="rect">
            <a:avLst/>
          </a:prstGeom>
          <a:noFill/>
          <a:ln>
            <a:noFill/>
          </a:ln>
        </p:spPr>
      </p:pic>
      <p:sp>
        <p:nvSpPr>
          <p:cNvPr id="552" name="Google Shape;552;p45"/>
          <p:cNvSpPr/>
          <p:nvPr/>
        </p:nvSpPr>
        <p:spPr>
          <a:xfrm rot="-5400000">
            <a:off x="5099350" y="4477254"/>
            <a:ext cx="579900" cy="508200"/>
          </a:xfrm>
          <a:prstGeom prst="stripedRightArrow">
            <a:avLst>
              <a:gd fmla="val 50000" name="adj1"/>
              <a:gd fmla="val 50000" name="adj2"/>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53" name="Google Shape;553;p45"/>
          <p:cNvPicPr preferRelativeResize="0"/>
          <p:nvPr/>
        </p:nvPicPr>
        <p:blipFill rotWithShape="1">
          <a:blip r:embed="rId5">
            <a:alphaModFix/>
          </a:blip>
          <a:srcRect b="0" l="0" r="0" t="0"/>
          <a:stretch/>
        </p:blipFill>
        <p:spPr>
          <a:xfrm>
            <a:off x="2240844" y="2494356"/>
            <a:ext cx="773289" cy="369460"/>
          </a:xfrm>
          <a:prstGeom prst="rect">
            <a:avLst/>
          </a:prstGeom>
          <a:noFill/>
          <a:ln>
            <a:noFill/>
          </a:ln>
        </p:spPr>
      </p:pic>
      <p:pic>
        <p:nvPicPr>
          <p:cNvPr id="554" name="Google Shape;554;p45"/>
          <p:cNvPicPr preferRelativeResize="0"/>
          <p:nvPr/>
        </p:nvPicPr>
        <p:blipFill rotWithShape="1">
          <a:blip r:embed="rId6">
            <a:alphaModFix/>
          </a:blip>
          <a:srcRect b="0" l="0" r="0" t="0"/>
          <a:stretch/>
        </p:blipFill>
        <p:spPr>
          <a:xfrm>
            <a:off x="3272594" y="2494356"/>
            <a:ext cx="893006" cy="369460"/>
          </a:xfrm>
          <a:prstGeom prst="rect">
            <a:avLst/>
          </a:prstGeom>
          <a:noFill/>
          <a:ln>
            <a:noFill/>
          </a:ln>
        </p:spPr>
      </p:pic>
      <p:pic>
        <p:nvPicPr>
          <p:cNvPr id="555" name="Google Shape;555;p45"/>
          <p:cNvPicPr preferRelativeResize="0"/>
          <p:nvPr/>
        </p:nvPicPr>
        <p:blipFill rotWithShape="1">
          <a:blip r:embed="rId7">
            <a:alphaModFix/>
          </a:blip>
          <a:srcRect b="0" l="0" r="0" t="0"/>
          <a:stretch/>
        </p:blipFill>
        <p:spPr>
          <a:xfrm>
            <a:off x="4424061" y="2370178"/>
            <a:ext cx="497894" cy="493638"/>
          </a:xfrm>
          <a:prstGeom prst="rect">
            <a:avLst/>
          </a:prstGeom>
          <a:noFill/>
          <a:ln>
            <a:noFill/>
          </a:ln>
        </p:spPr>
      </p:pic>
      <p:pic>
        <p:nvPicPr>
          <p:cNvPr id="556" name="Google Shape;556;p45"/>
          <p:cNvPicPr preferRelativeResize="0"/>
          <p:nvPr/>
        </p:nvPicPr>
        <p:blipFill rotWithShape="1">
          <a:blip r:embed="rId8">
            <a:alphaModFix/>
          </a:blip>
          <a:srcRect b="0" l="0" r="0" t="0"/>
          <a:stretch/>
        </p:blipFill>
        <p:spPr>
          <a:xfrm>
            <a:off x="5420545" y="2370178"/>
            <a:ext cx="497895" cy="482336"/>
          </a:xfrm>
          <a:prstGeom prst="rect">
            <a:avLst/>
          </a:prstGeom>
          <a:noFill/>
          <a:ln>
            <a:noFill/>
          </a:ln>
        </p:spPr>
      </p:pic>
      <p:pic>
        <p:nvPicPr>
          <p:cNvPr id="557" name="Google Shape;557;p45"/>
          <p:cNvPicPr preferRelativeResize="0"/>
          <p:nvPr/>
        </p:nvPicPr>
        <p:blipFill rotWithShape="1">
          <a:blip r:embed="rId9">
            <a:alphaModFix/>
          </a:blip>
          <a:srcRect b="0" l="0" r="0" t="0"/>
          <a:stretch/>
        </p:blipFill>
        <p:spPr>
          <a:xfrm>
            <a:off x="7232369" y="1865106"/>
            <a:ext cx="703719" cy="505072"/>
          </a:xfrm>
          <a:prstGeom prst="rect">
            <a:avLst/>
          </a:prstGeom>
          <a:noFill/>
          <a:ln>
            <a:noFill/>
          </a:ln>
        </p:spPr>
      </p:pic>
      <p:pic>
        <p:nvPicPr>
          <p:cNvPr id="558" name="Google Shape;558;p45"/>
          <p:cNvPicPr preferRelativeResize="0"/>
          <p:nvPr/>
        </p:nvPicPr>
        <p:blipFill rotWithShape="1">
          <a:blip r:embed="rId10">
            <a:alphaModFix/>
          </a:blip>
          <a:srcRect b="0" l="0" r="0" t="0"/>
          <a:stretch/>
        </p:blipFill>
        <p:spPr>
          <a:xfrm>
            <a:off x="7262129" y="2353352"/>
            <a:ext cx="588142" cy="510464"/>
          </a:xfrm>
          <a:prstGeom prst="rect">
            <a:avLst/>
          </a:prstGeom>
          <a:noFill/>
          <a:ln>
            <a:noFill/>
          </a:ln>
        </p:spPr>
      </p:pic>
      <p:pic>
        <p:nvPicPr>
          <p:cNvPr descr="Kubernetes" id="559" name="Google Shape;559;p45"/>
          <p:cNvPicPr preferRelativeResize="0"/>
          <p:nvPr/>
        </p:nvPicPr>
        <p:blipFill rotWithShape="1">
          <a:blip r:embed="rId11">
            <a:alphaModFix/>
          </a:blip>
          <a:srcRect b="0" l="0" r="0" t="0"/>
          <a:stretch/>
        </p:blipFill>
        <p:spPr>
          <a:xfrm>
            <a:off x="8099217" y="2020913"/>
            <a:ext cx="588142" cy="588142"/>
          </a:xfrm>
          <a:prstGeom prst="rect">
            <a:avLst/>
          </a:prstGeom>
          <a:noFill/>
          <a:ln>
            <a:noFill/>
          </a:ln>
        </p:spPr>
      </p:pic>
      <p:pic>
        <p:nvPicPr>
          <p:cNvPr id="560" name="Google Shape;560;p45"/>
          <p:cNvPicPr preferRelativeResize="0"/>
          <p:nvPr/>
        </p:nvPicPr>
        <p:blipFill rotWithShape="1">
          <a:blip r:embed="rId12">
            <a:alphaModFix/>
          </a:blip>
          <a:srcRect b="0" l="0" r="0" t="0"/>
          <a:stretch/>
        </p:blipFill>
        <p:spPr>
          <a:xfrm>
            <a:off x="3968502" y="1473803"/>
            <a:ext cx="394196" cy="608188"/>
          </a:xfrm>
          <a:prstGeom prst="rect">
            <a:avLst/>
          </a:prstGeom>
          <a:noFill/>
          <a:ln>
            <a:noFill/>
          </a:ln>
        </p:spPr>
      </p:pic>
      <p:cxnSp>
        <p:nvCxnSpPr>
          <p:cNvPr id="561" name="Google Shape;561;p45"/>
          <p:cNvCxnSpPr>
            <a:stCxn id="553" idx="0"/>
            <a:endCxn id="560" idx="2"/>
          </p:cNvCxnSpPr>
          <p:nvPr/>
        </p:nvCxnSpPr>
        <p:spPr>
          <a:xfrm rot="-5400000">
            <a:off x="3190288" y="1519056"/>
            <a:ext cx="412500" cy="1538100"/>
          </a:xfrm>
          <a:prstGeom prst="bentConnector3">
            <a:avLst>
              <a:gd fmla="val 50112" name="adj1"/>
            </a:avLst>
          </a:prstGeom>
          <a:noFill/>
          <a:ln cap="flat" cmpd="sng" w="9525">
            <a:solidFill>
              <a:schemeClr val="accent1"/>
            </a:solidFill>
            <a:prstDash val="solid"/>
            <a:miter lim="800000"/>
            <a:headEnd len="sm" w="sm" type="none"/>
            <a:tailEnd len="sm" w="sm" type="none"/>
          </a:ln>
        </p:spPr>
      </p:cxnSp>
      <p:cxnSp>
        <p:nvCxnSpPr>
          <p:cNvPr id="562" name="Google Shape;562;p45"/>
          <p:cNvCxnSpPr>
            <a:stCxn id="556" idx="0"/>
          </p:cNvCxnSpPr>
          <p:nvPr/>
        </p:nvCxnSpPr>
        <p:spPr>
          <a:xfrm flipH="1" rot="5400000">
            <a:off x="4876592" y="1577278"/>
            <a:ext cx="81900" cy="1503900"/>
          </a:xfrm>
          <a:prstGeom prst="bentConnector2">
            <a:avLst/>
          </a:prstGeom>
          <a:noFill/>
          <a:ln cap="flat" cmpd="sng" w="9525">
            <a:solidFill>
              <a:schemeClr val="accent1"/>
            </a:solidFill>
            <a:prstDash val="solid"/>
            <a:miter lim="800000"/>
            <a:headEnd len="sm" w="sm" type="none"/>
            <a:tailEnd len="sm" w="sm" type="none"/>
          </a:ln>
        </p:spPr>
      </p:cxnSp>
      <p:cxnSp>
        <p:nvCxnSpPr>
          <p:cNvPr id="563" name="Google Shape;563;p45"/>
          <p:cNvCxnSpPr>
            <a:endCxn id="554" idx="0"/>
          </p:cNvCxnSpPr>
          <p:nvPr/>
        </p:nvCxnSpPr>
        <p:spPr>
          <a:xfrm>
            <a:off x="3719097" y="2288256"/>
            <a:ext cx="0" cy="206100"/>
          </a:xfrm>
          <a:prstGeom prst="straightConnector1">
            <a:avLst/>
          </a:prstGeom>
          <a:noFill/>
          <a:ln cap="flat" cmpd="sng" w="9525">
            <a:solidFill>
              <a:schemeClr val="accent1"/>
            </a:solidFill>
            <a:prstDash val="solid"/>
            <a:miter lim="800000"/>
            <a:headEnd len="sm" w="sm" type="none"/>
            <a:tailEnd len="sm" w="sm" type="none"/>
          </a:ln>
        </p:spPr>
      </p:cxnSp>
      <p:cxnSp>
        <p:nvCxnSpPr>
          <p:cNvPr id="564" name="Google Shape;564;p45"/>
          <p:cNvCxnSpPr>
            <a:endCxn id="555" idx="0"/>
          </p:cNvCxnSpPr>
          <p:nvPr/>
        </p:nvCxnSpPr>
        <p:spPr>
          <a:xfrm>
            <a:off x="4673008" y="2288278"/>
            <a:ext cx="0" cy="81900"/>
          </a:xfrm>
          <a:prstGeom prst="straightConnector1">
            <a:avLst/>
          </a:prstGeom>
          <a:noFill/>
          <a:ln cap="flat" cmpd="sng" w="9525">
            <a:solidFill>
              <a:schemeClr val="accent1"/>
            </a:solidFill>
            <a:prstDash val="solid"/>
            <a:miter lim="800000"/>
            <a:headEnd len="sm" w="sm" type="none"/>
            <a:tailEnd len="sm" w="sm" type="none"/>
          </a:ln>
        </p:spPr>
      </p:cxnSp>
      <p:cxnSp>
        <p:nvCxnSpPr>
          <p:cNvPr id="565" name="Google Shape;565;p45"/>
          <p:cNvCxnSpPr/>
          <p:nvPr/>
        </p:nvCxnSpPr>
        <p:spPr>
          <a:xfrm>
            <a:off x="5918440" y="2608584"/>
            <a:ext cx="1331310" cy="0"/>
          </a:xfrm>
          <a:prstGeom prst="straightConnector1">
            <a:avLst/>
          </a:prstGeom>
          <a:noFill/>
          <a:ln cap="flat" cmpd="sng" w="9525">
            <a:solidFill>
              <a:schemeClr val="accent1"/>
            </a:solidFill>
            <a:prstDash val="solid"/>
            <a:miter lim="800000"/>
            <a:headEnd len="sm" w="sm" type="none"/>
            <a:tailEnd len="med" w="med" type="triangle"/>
          </a:ln>
        </p:spPr>
      </p:cxnSp>
      <p:pic>
        <p:nvPicPr>
          <p:cNvPr id="566" name="Google Shape;566;p45"/>
          <p:cNvPicPr preferRelativeResize="0"/>
          <p:nvPr/>
        </p:nvPicPr>
        <p:blipFill rotWithShape="1">
          <a:blip r:embed="rId13">
            <a:alphaModFix/>
          </a:blip>
          <a:srcRect b="0" l="0" r="0" t="0"/>
          <a:stretch/>
        </p:blipFill>
        <p:spPr>
          <a:xfrm>
            <a:off x="9320269" y="3155095"/>
            <a:ext cx="944973" cy="273905"/>
          </a:xfrm>
          <a:prstGeom prst="rect">
            <a:avLst/>
          </a:prstGeom>
          <a:noFill/>
          <a:ln>
            <a:noFill/>
          </a:ln>
        </p:spPr>
      </p:pic>
      <p:sp>
        <p:nvSpPr>
          <p:cNvPr id="567" name="Google Shape;567;p45"/>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568" name="Google Shape;568;p45"/>
          <p:cNvPicPr preferRelativeResize="0"/>
          <p:nvPr/>
        </p:nvPicPr>
        <p:blipFill>
          <a:blip r:embed="rId14">
            <a:alphaModFix/>
          </a:blip>
          <a:stretch>
            <a:fillRect/>
          </a:stretch>
        </p:blipFill>
        <p:spPr>
          <a:xfrm>
            <a:off x="10060300" y="46700"/>
            <a:ext cx="306800" cy="306800"/>
          </a:xfrm>
          <a:prstGeom prst="rect">
            <a:avLst/>
          </a:prstGeom>
          <a:noFill/>
          <a:ln>
            <a:noFill/>
          </a:ln>
        </p:spPr>
      </p:pic>
      <p:sp>
        <p:nvSpPr>
          <p:cNvPr id="569" name="Google Shape;569;p45"/>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5"/>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What is CI/CD and what is a CI/CD pipeline?</a:t>
            </a:r>
            <a:endParaRPr/>
          </a:p>
        </p:txBody>
      </p:sp>
      <p:sp>
        <p:nvSpPr>
          <p:cNvPr id="576" name="Google Shape;576;p4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 name="Google Shape;577;p46"/>
          <p:cNvSpPr txBox="1"/>
          <p:nvPr/>
        </p:nvSpPr>
        <p:spPr>
          <a:xfrm>
            <a:off x="630936" y="502920"/>
            <a:ext cx="3419856" cy="14630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800"/>
              <a:buFont typeface="Calibri"/>
              <a:buNone/>
            </a:pPr>
            <a:r>
              <a:rPr lang="en-US" sz="4800">
                <a:solidFill>
                  <a:schemeClr val="dk1"/>
                </a:solidFill>
                <a:latin typeface="Calibri"/>
                <a:ea typeface="Calibri"/>
                <a:cs typeface="Calibri"/>
                <a:sym typeface="Calibri"/>
              </a:rPr>
              <a:t>What is CI/CD?</a:t>
            </a:r>
            <a:endParaRPr/>
          </a:p>
        </p:txBody>
      </p:sp>
      <p:sp>
        <p:nvSpPr>
          <p:cNvPr id="578" name="Google Shape;578;p46"/>
          <p:cNvSpPr/>
          <p:nvPr/>
        </p:nvSpPr>
        <p:spPr>
          <a:xfrm rot="5400000">
            <a:off x="3566159" y="1225296"/>
            <a:ext cx="1554480" cy="18288"/>
          </a:xfrm>
          <a:custGeom>
            <a:rect b="b" l="l" r="r" t="t"/>
            <a:pathLst>
              <a:path extrusionOk="0" fill="none" h="18288" w="155448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extrusionOk="0" h="18288" w="155448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9" name="Google Shape;579;p46"/>
          <p:cNvSpPr txBox="1"/>
          <p:nvPr>
            <p:ph idx="1" type="body"/>
          </p:nvPr>
        </p:nvSpPr>
        <p:spPr>
          <a:xfrm>
            <a:off x="4654295" y="502920"/>
            <a:ext cx="6894576" cy="146304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CI means Continuous Integration and CD means Continuous Deployment. What does continuous mean?</a:t>
            </a:r>
            <a:endParaRPr/>
          </a:p>
          <a:p>
            <a:pPr indent="-228600" lvl="0" marL="228600" rtl="0" algn="l">
              <a:lnSpc>
                <a:spcPct val="90000"/>
              </a:lnSpc>
              <a:spcBef>
                <a:spcPts val="1000"/>
              </a:spcBef>
              <a:spcAft>
                <a:spcPts val="0"/>
              </a:spcAft>
              <a:buClr>
                <a:schemeClr val="dk1"/>
              </a:buClr>
              <a:buSzPts val="2200"/>
              <a:buChar char="•"/>
            </a:pPr>
            <a:r>
              <a:rPr lang="en-US" sz="2200"/>
              <a:t>CI/CD Pipeline:</a:t>
            </a:r>
            <a:endParaRPr/>
          </a:p>
        </p:txBody>
      </p:sp>
      <p:pic>
        <p:nvPicPr>
          <p:cNvPr descr="Timeline&#10;&#10;Description automatically generated" id="580" name="Google Shape;580;p46"/>
          <p:cNvPicPr preferRelativeResize="0"/>
          <p:nvPr/>
        </p:nvPicPr>
        <p:blipFill rotWithShape="1">
          <a:blip r:embed="rId3">
            <a:alphaModFix/>
          </a:blip>
          <a:srcRect b="0" l="0" r="0" t="0"/>
          <a:stretch/>
        </p:blipFill>
        <p:spPr>
          <a:xfrm>
            <a:off x="1290689" y="2290936"/>
            <a:ext cx="9598429" cy="3959352"/>
          </a:xfrm>
          <a:prstGeom prst="rect">
            <a:avLst/>
          </a:prstGeom>
          <a:noFill/>
          <a:ln>
            <a:noFill/>
          </a:ln>
        </p:spPr>
      </p:pic>
      <p:sp>
        <p:nvSpPr>
          <p:cNvPr id="581" name="Google Shape;581;p46"/>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582" name="Google Shape;582;p46"/>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583" name="Google Shape;583;p46"/>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6"/>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7"/>
          <p:cNvSpPr txBox="1"/>
          <p:nvPr>
            <p:ph type="title"/>
          </p:nvPr>
        </p:nvSpPr>
        <p:spPr>
          <a:xfrm>
            <a:off x="733423" y="6548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Silos in DevOps Ecosystem</a:t>
            </a:r>
            <a:endParaRPr/>
          </a:p>
        </p:txBody>
      </p:sp>
      <p:pic>
        <p:nvPicPr>
          <p:cNvPr descr="Programmer female outline" id="590" name="Google Shape;590;p47"/>
          <p:cNvPicPr preferRelativeResize="0"/>
          <p:nvPr/>
        </p:nvPicPr>
        <p:blipFill rotWithShape="1">
          <a:blip r:embed="rId3">
            <a:alphaModFix/>
          </a:blip>
          <a:srcRect b="0" l="0" r="0" t="0"/>
          <a:stretch/>
        </p:blipFill>
        <p:spPr>
          <a:xfrm>
            <a:off x="657225" y="3786187"/>
            <a:ext cx="642938" cy="642938"/>
          </a:xfrm>
          <a:prstGeom prst="rect">
            <a:avLst/>
          </a:prstGeom>
          <a:noFill/>
          <a:ln>
            <a:noFill/>
          </a:ln>
        </p:spPr>
      </p:pic>
      <p:pic>
        <p:nvPicPr>
          <p:cNvPr descr="Programmer male with solid fill" id="591" name="Google Shape;591;p47"/>
          <p:cNvPicPr preferRelativeResize="0"/>
          <p:nvPr/>
        </p:nvPicPr>
        <p:blipFill rotWithShape="1">
          <a:blip r:embed="rId4">
            <a:alphaModFix/>
          </a:blip>
          <a:srcRect b="0" l="0" r="0" t="0"/>
          <a:stretch/>
        </p:blipFill>
        <p:spPr>
          <a:xfrm>
            <a:off x="671512" y="4614862"/>
            <a:ext cx="628651" cy="628651"/>
          </a:xfrm>
          <a:prstGeom prst="rect">
            <a:avLst/>
          </a:prstGeom>
          <a:noFill/>
          <a:ln>
            <a:noFill/>
          </a:ln>
        </p:spPr>
      </p:pic>
      <p:pic>
        <p:nvPicPr>
          <p:cNvPr descr="Programmer female outline" id="592" name="Google Shape;592;p47"/>
          <p:cNvPicPr preferRelativeResize="0"/>
          <p:nvPr/>
        </p:nvPicPr>
        <p:blipFill rotWithShape="1">
          <a:blip r:embed="rId3">
            <a:alphaModFix/>
          </a:blip>
          <a:srcRect b="0" l="0" r="0" t="0"/>
          <a:stretch/>
        </p:blipFill>
        <p:spPr>
          <a:xfrm>
            <a:off x="666750" y="2143124"/>
            <a:ext cx="642938" cy="642938"/>
          </a:xfrm>
          <a:prstGeom prst="rect">
            <a:avLst/>
          </a:prstGeom>
          <a:noFill/>
          <a:ln>
            <a:noFill/>
          </a:ln>
        </p:spPr>
      </p:pic>
      <p:pic>
        <p:nvPicPr>
          <p:cNvPr descr="Programmer male with solid fill" id="593" name="Google Shape;593;p47"/>
          <p:cNvPicPr preferRelativeResize="0"/>
          <p:nvPr/>
        </p:nvPicPr>
        <p:blipFill rotWithShape="1">
          <a:blip r:embed="rId4">
            <a:alphaModFix/>
          </a:blip>
          <a:srcRect b="0" l="0" r="0" t="0"/>
          <a:stretch/>
        </p:blipFill>
        <p:spPr>
          <a:xfrm>
            <a:off x="681037" y="2971799"/>
            <a:ext cx="628651" cy="628651"/>
          </a:xfrm>
          <a:prstGeom prst="rect">
            <a:avLst/>
          </a:prstGeom>
          <a:noFill/>
          <a:ln>
            <a:noFill/>
          </a:ln>
        </p:spPr>
      </p:pic>
      <p:pic>
        <p:nvPicPr>
          <p:cNvPr descr="Database outline" id="594" name="Google Shape;594;p47"/>
          <p:cNvPicPr preferRelativeResize="0"/>
          <p:nvPr/>
        </p:nvPicPr>
        <p:blipFill rotWithShape="1">
          <a:blip r:embed="rId5">
            <a:alphaModFix/>
          </a:blip>
          <a:srcRect b="0" l="0" r="0" t="0"/>
          <a:stretch/>
        </p:blipFill>
        <p:spPr>
          <a:xfrm>
            <a:off x="2200275" y="3143250"/>
            <a:ext cx="914400" cy="914400"/>
          </a:xfrm>
          <a:prstGeom prst="rect">
            <a:avLst/>
          </a:prstGeom>
          <a:noFill/>
          <a:ln>
            <a:noFill/>
          </a:ln>
        </p:spPr>
      </p:pic>
      <p:pic>
        <p:nvPicPr>
          <p:cNvPr descr="Server with solid fill" id="595" name="Google Shape;595;p47"/>
          <p:cNvPicPr preferRelativeResize="0"/>
          <p:nvPr/>
        </p:nvPicPr>
        <p:blipFill rotWithShape="1">
          <a:blip r:embed="rId6">
            <a:alphaModFix/>
          </a:blip>
          <a:srcRect b="0" l="0" r="0" t="0"/>
          <a:stretch/>
        </p:blipFill>
        <p:spPr>
          <a:xfrm>
            <a:off x="4176713" y="3164681"/>
            <a:ext cx="914400" cy="914400"/>
          </a:xfrm>
          <a:prstGeom prst="rect">
            <a:avLst/>
          </a:prstGeom>
          <a:noFill/>
          <a:ln>
            <a:noFill/>
          </a:ln>
        </p:spPr>
      </p:pic>
      <p:pic>
        <p:nvPicPr>
          <p:cNvPr descr="Syncing cloud with solid fill" id="596" name="Google Shape;596;p47"/>
          <p:cNvPicPr preferRelativeResize="0"/>
          <p:nvPr/>
        </p:nvPicPr>
        <p:blipFill rotWithShape="1">
          <a:blip r:embed="rId7">
            <a:alphaModFix/>
          </a:blip>
          <a:srcRect b="0" l="0" r="0" t="0"/>
          <a:stretch/>
        </p:blipFill>
        <p:spPr>
          <a:xfrm>
            <a:off x="8872538" y="1550193"/>
            <a:ext cx="914400" cy="914400"/>
          </a:xfrm>
          <a:prstGeom prst="rect">
            <a:avLst/>
          </a:prstGeom>
          <a:noFill/>
          <a:ln>
            <a:noFill/>
          </a:ln>
        </p:spPr>
      </p:pic>
      <p:pic>
        <p:nvPicPr>
          <p:cNvPr descr="Server outline" id="597" name="Google Shape;597;p47"/>
          <p:cNvPicPr preferRelativeResize="0"/>
          <p:nvPr/>
        </p:nvPicPr>
        <p:blipFill rotWithShape="1">
          <a:blip r:embed="rId8">
            <a:alphaModFix/>
          </a:blip>
          <a:srcRect b="0" l="0" r="0" t="0"/>
          <a:stretch/>
        </p:blipFill>
        <p:spPr>
          <a:xfrm>
            <a:off x="6138863" y="3164681"/>
            <a:ext cx="914400" cy="914400"/>
          </a:xfrm>
          <a:prstGeom prst="rect">
            <a:avLst/>
          </a:prstGeom>
          <a:noFill/>
          <a:ln>
            <a:noFill/>
          </a:ln>
        </p:spPr>
      </p:pic>
      <p:pic>
        <p:nvPicPr>
          <p:cNvPr descr="Syncing cloud with solid fill" id="598" name="Google Shape;598;p47"/>
          <p:cNvPicPr preferRelativeResize="0"/>
          <p:nvPr/>
        </p:nvPicPr>
        <p:blipFill rotWithShape="1">
          <a:blip r:embed="rId7">
            <a:alphaModFix/>
          </a:blip>
          <a:srcRect b="0" l="0" r="0" t="0"/>
          <a:stretch/>
        </p:blipFill>
        <p:spPr>
          <a:xfrm>
            <a:off x="9982200" y="2407441"/>
            <a:ext cx="914400" cy="914400"/>
          </a:xfrm>
          <a:prstGeom prst="rect">
            <a:avLst/>
          </a:prstGeom>
          <a:noFill/>
          <a:ln>
            <a:noFill/>
          </a:ln>
        </p:spPr>
      </p:pic>
      <p:pic>
        <p:nvPicPr>
          <p:cNvPr descr="Syncing cloud outline" id="599" name="Google Shape;599;p47"/>
          <p:cNvPicPr preferRelativeResize="0"/>
          <p:nvPr/>
        </p:nvPicPr>
        <p:blipFill rotWithShape="1">
          <a:blip r:embed="rId9">
            <a:alphaModFix/>
          </a:blip>
          <a:srcRect b="0" l="0" r="0" t="0"/>
          <a:stretch/>
        </p:blipFill>
        <p:spPr>
          <a:xfrm>
            <a:off x="9982200" y="1550193"/>
            <a:ext cx="914400" cy="914400"/>
          </a:xfrm>
          <a:prstGeom prst="rect">
            <a:avLst/>
          </a:prstGeom>
          <a:noFill/>
          <a:ln>
            <a:noFill/>
          </a:ln>
        </p:spPr>
      </p:pic>
      <p:pic>
        <p:nvPicPr>
          <p:cNvPr descr="Syncing cloud outline" id="600" name="Google Shape;600;p47"/>
          <p:cNvPicPr preferRelativeResize="0"/>
          <p:nvPr/>
        </p:nvPicPr>
        <p:blipFill rotWithShape="1">
          <a:blip r:embed="rId9">
            <a:alphaModFix/>
          </a:blip>
          <a:srcRect b="0" l="0" r="0" t="0"/>
          <a:stretch/>
        </p:blipFill>
        <p:spPr>
          <a:xfrm>
            <a:off x="8872538" y="2414584"/>
            <a:ext cx="914400" cy="914400"/>
          </a:xfrm>
          <a:prstGeom prst="rect">
            <a:avLst/>
          </a:prstGeom>
          <a:noFill/>
          <a:ln>
            <a:noFill/>
          </a:ln>
        </p:spPr>
      </p:pic>
      <p:pic>
        <p:nvPicPr>
          <p:cNvPr descr="Server outline" id="601" name="Google Shape;601;p47"/>
          <p:cNvPicPr preferRelativeResize="0"/>
          <p:nvPr/>
        </p:nvPicPr>
        <p:blipFill rotWithShape="1">
          <a:blip r:embed="rId8">
            <a:alphaModFix/>
          </a:blip>
          <a:srcRect b="0" l="0" r="0" t="0"/>
          <a:stretch/>
        </p:blipFill>
        <p:spPr>
          <a:xfrm>
            <a:off x="8872538" y="3278975"/>
            <a:ext cx="914400" cy="914400"/>
          </a:xfrm>
          <a:prstGeom prst="rect">
            <a:avLst/>
          </a:prstGeom>
          <a:noFill/>
          <a:ln>
            <a:noFill/>
          </a:ln>
        </p:spPr>
      </p:pic>
      <p:pic>
        <p:nvPicPr>
          <p:cNvPr descr="Server with solid fill" id="602" name="Google Shape;602;p47"/>
          <p:cNvPicPr preferRelativeResize="0"/>
          <p:nvPr/>
        </p:nvPicPr>
        <p:blipFill rotWithShape="1">
          <a:blip r:embed="rId6">
            <a:alphaModFix/>
          </a:blip>
          <a:srcRect b="0" l="0" r="0" t="0"/>
          <a:stretch/>
        </p:blipFill>
        <p:spPr>
          <a:xfrm>
            <a:off x="9982200" y="3286124"/>
            <a:ext cx="914400" cy="914400"/>
          </a:xfrm>
          <a:prstGeom prst="rect">
            <a:avLst/>
          </a:prstGeom>
          <a:noFill/>
          <a:ln>
            <a:noFill/>
          </a:ln>
        </p:spPr>
      </p:pic>
      <p:pic>
        <p:nvPicPr>
          <p:cNvPr descr="Server with solid fill" id="603" name="Google Shape;603;p47"/>
          <p:cNvPicPr preferRelativeResize="0"/>
          <p:nvPr/>
        </p:nvPicPr>
        <p:blipFill rotWithShape="1">
          <a:blip r:embed="rId6">
            <a:alphaModFix/>
          </a:blip>
          <a:srcRect b="0" l="0" r="0" t="0"/>
          <a:stretch/>
        </p:blipFill>
        <p:spPr>
          <a:xfrm>
            <a:off x="8872538" y="4329113"/>
            <a:ext cx="914400" cy="914400"/>
          </a:xfrm>
          <a:prstGeom prst="rect">
            <a:avLst/>
          </a:prstGeom>
          <a:noFill/>
          <a:ln>
            <a:noFill/>
          </a:ln>
        </p:spPr>
      </p:pic>
      <p:pic>
        <p:nvPicPr>
          <p:cNvPr descr="Server outline" id="604" name="Google Shape;604;p47"/>
          <p:cNvPicPr preferRelativeResize="0"/>
          <p:nvPr/>
        </p:nvPicPr>
        <p:blipFill rotWithShape="1">
          <a:blip r:embed="rId8">
            <a:alphaModFix/>
          </a:blip>
          <a:srcRect b="0" l="0" r="0" t="0"/>
          <a:stretch/>
        </p:blipFill>
        <p:spPr>
          <a:xfrm>
            <a:off x="9977437" y="4329113"/>
            <a:ext cx="914400" cy="914400"/>
          </a:xfrm>
          <a:prstGeom prst="rect">
            <a:avLst/>
          </a:prstGeom>
          <a:noFill/>
          <a:ln>
            <a:noFill/>
          </a:ln>
        </p:spPr>
      </p:pic>
      <p:cxnSp>
        <p:nvCxnSpPr>
          <p:cNvPr id="605" name="Google Shape;605;p47"/>
          <p:cNvCxnSpPr>
            <a:stCxn id="592" idx="3"/>
          </p:cNvCxnSpPr>
          <p:nvPr/>
        </p:nvCxnSpPr>
        <p:spPr>
          <a:xfrm>
            <a:off x="1309688" y="2464593"/>
            <a:ext cx="1081200" cy="8643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06" name="Google Shape;606;p47"/>
          <p:cNvCxnSpPr>
            <a:stCxn id="593" idx="3"/>
          </p:cNvCxnSpPr>
          <p:nvPr/>
        </p:nvCxnSpPr>
        <p:spPr>
          <a:xfrm>
            <a:off x="1309688" y="3286125"/>
            <a:ext cx="1081200" cy="258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07" name="Google Shape;607;p47"/>
          <p:cNvCxnSpPr>
            <a:stCxn id="590" idx="3"/>
          </p:cNvCxnSpPr>
          <p:nvPr/>
        </p:nvCxnSpPr>
        <p:spPr>
          <a:xfrm flipH="1" rot="10800000">
            <a:off x="1300163" y="3736256"/>
            <a:ext cx="1062000" cy="371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08" name="Google Shape;608;p47"/>
          <p:cNvCxnSpPr>
            <a:stCxn id="591" idx="3"/>
          </p:cNvCxnSpPr>
          <p:nvPr/>
        </p:nvCxnSpPr>
        <p:spPr>
          <a:xfrm flipH="1" rot="10800000">
            <a:off x="1300163" y="3939788"/>
            <a:ext cx="1090500" cy="989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09" name="Google Shape;609;p47"/>
          <p:cNvCxnSpPr>
            <a:stCxn id="594" idx="3"/>
            <a:endCxn id="595" idx="1"/>
          </p:cNvCxnSpPr>
          <p:nvPr/>
        </p:nvCxnSpPr>
        <p:spPr>
          <a:xfrm>
            <a:off x="3114675" y="3600450"/>
            <a:ext cx="1062000" cy="213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10" name="Google Shape;610;p47"/>
          <p:cNvCxnSpPr>
            <a:stCxn id="595" idx="3"/>
            <a:endCxn id="597" idx="1"/>
          </p:cNvCxnSpPr>
          <p:nvPr/>
        </p:nvCxnSpPr>
        <p:spPr>
          <a:xfrm>
            <a:off x="5091113" y="3621881"/>
            <a:ext cx="10479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611" name="Google Shape;611;p47"/>
          <p:cNvCxnSpPr/>
          <p:nvPr/>
        </p:nvCxnSpPr>
        <p:spPr>
          <a:xfrm flipH="1" rot="10800000">
            <a:off x="7053263" y="2143124"/>
            <a:ext cx="1652588" cy="1143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612" name="Google Shape;612;p47"/>
          <p:cNvCxnSpPr>
            <a:stCxn id="597" idx="3"/>
          </p:cNvCxnSpPr>
          <p:nvPr/>
        </p:nvCxnSpPr>
        <p:spPr>
          <a:xfrm>
            <a:off x="7053263" y="3621881"/>
            <a:ext cx="18192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613" name="Google Shape;613;p47"/>
          <p:cNvCxnSpPr>
            <a:endCxn id="603" idx="1"/>
          </p:cNvCxnSpPr>
          <p:nvPr/>
        </p:nvCxnSpPr>
        <p:spPr>
          <a:xfrm>
            <a:off x="7053338" y="3939713"/>
            <a:ext cx="1819200" cy="846600"/>
          </a:xfrm>
          <a:prstGeom prst="straightConnector1">
            <a:avLst/>
          </a:prstGeom>
          <a:noFill/>
          <a:ln cap="flat" cmpd="sng" w="9525">
            <a:solidFill>
              <a:schemeClr val="accent1"/>
            </a:solidFill>
            <a:prstDash val="solid"/>
            <a:miter lim="800000"/>
            <a:headEnd len="sm" w="sm" type="none"/>
            <a:tailEnd len="med" w="med" type="triangle"/>
          </a:ln>
        </p:spPr>
      </p:cxnSp>
      <p:pic>
        <p:nvPicPr>
          <p:cNvPr descr="Internet Of Things outline" id="614" name="Google Shape;614;p47"/>
          <p:cNvPicPr preferRelativeResize="0"/>
          <p:nvPr/>
        </p:nvPicPr>
        <p:blipFill rotWithShape="1">
          <a:blip r:embed="rId10">
            <a:alphaModFix/>
          </a:blip>
          <a:srcRect b="0" l="0" r="0" t="0"/>
          <a:stretch/>
        </p:blipFill>
        <p:spPr>
          <a:xfrm>
            <a:off x="9472687" y="5123257"/>
            <a:ext cx="914400" cy="914400"/>
          </a:xfrm>
          <a:prstGeom prst="rect">
            <a:avLst/>
          </a:prstGeom>
          <a:noFill/>
          <a:ln>
            <a:noFill/>
          </a:ln>
        </p:spPr>
      </p:pic>
      <p:pic>
        <p:nvPicPr>
          <p:cNvPr descr="Laptop with solid fill" id="615" name="Google Shape;615;p47"/>
          <p:cNvPicPr preferRelativeResize="0"/>
          <p:nvPr/>
        </p:nvPicPr>
        <p:blipFill rotWithShape="1">
          <a:blip r:embed="rId11">
            <a:alphaModFix/>
          </a:blip>
          <a:srcRect b="0" l="0" r="0" t="0"/>
          <a:stretch/>
        </p:blipFill>
        <p:spPr>
          <a:xfrm>
            <a:off x="7939514" y="5511961"/>
            <a:ext cx="738187" cy="738187"/>
          </a:xfrm>
          <a:prstGeom prst="rect">
            <a:avLst/>
          </a:prstGeom>
          <a:noFill/>
          <a:ln>
            <a:noFill/>
          </a:ln>
        </p:spPr>
      </p:pic>
      <p:pic>
        <p:nvPicPr>
          <p:cNvPr descr="Smart Phone with solid fill" id="616" name="Google Shape;616;p47"/>
          <p:cNvPicPr preferRelativeResize="0"/>
          <p:nvPr/>
        </p:nvPicPr>
        <p:blipFill rotWithShape="1">
          <a:blip r:embed="rId12">
            <a:alphaModFix/>
          </a:blip>
          <a:srcRect b="0" l="0" r="0" t="0"/>
          <a:stretch/>
        </p:blipFill>
        <p:spPr>
          <a:xfrm>
            <a:off x="11277148" y="5708835"/>
            <a:ext cx="590550" cy="590550"/>
          </a:xfrm>
          <a:prstGeom prst="rect">
            <a:avLst/>
          </a:prstGeom>
          <a:noFill/>
          <a:ln>
            <a:noFill/>
          </a:ln>
        </p:spPr>
      </p:pic>
      <p:cxnSp>
        <p:nvCxnSpPr>
          <p:cNvPr id="617" name="Google Shape;617;p47"/>
          <p:cNvCxnSpPr>
            <a:stCxn id="615" idx="3"/>
            <a:endCxn id="614" idx="1"/>
          </p:cNvCxnSpPr>
          <p:nvPr/>
        </p:nvCxnSpPr>
        <p:spPr>
          <a:xfrm flipH="1" rot="10800000">
            <a:off x="8677701" y="5580454"/>
            <a:ext cx="795000" cy="300600"/>
          </a:xfrm>
          <a:prstGeom prst="straightConnector1">
            <a:avLst/>
          </a:prstGeom>
          <a:noFill/>
          <a:ln cap="flat" cmpd="sng" w="9525">
            <a:solidFill>
              <a:schemeClr val="accent6"/>
            </a:solidFill>
            <a:prstDash val="solid"/>
            <a:miter lim="800000"/>
            <a:headEnd len="sm" w="sm" type="none"/>
            <a:tailEnd len="med" w="med" type="triangle"/>
          </a:ln>
        </p:spPr>
      </p:cxnSp>
      <p:cxnSp>
        <p:nvCxnSpPr>
          <p:cNvPr id="618" name="Google Shape;618;p47"/>
          <p:cNvCxnSpPr>
            <a:stCxn id="616" idx="1"/>
            <a:endCxn id="614" idx="3"/>
          </p:cNvCxnSpPr>
          <p:nvPr/>
        </p:nvCxnSpPr>
        <p:spPr>
          <a:xfrm rot="10800000">
            <a:off x="10387048" y="5580510"/>
            <a:ext cx="890100" cy="423600"/>
          </a:xfrm>
          <a:prstGeom prst="straightConnector1">
            <a:avLst/>
          </a:prstGeom>
          <a:noFill/>
          <a:ln cap="flat" cmpd="sng" w="9525">
            <a:solidFill>
              <a:srgbClr val="548135"/>
            </a:solidFill>
            <a:prstDash val="solid"/>
            <a:miter lim="800000"/>
            <a:headEnd len="sm" w="sm" type="none"/>
            <a:tailEnd len="med" w="med" type="triangle"/>
          </a:ln>
        </p:spPr>
      </p:cxnSp>
      <p:sp>
        <p:nvSpPr>
          <p:cNvPr id="619" name="Google Shape;619;p47"/>
          <p:cNvSpPr txBox="1"/>
          <p:nvPr/>
        </p:nvSpPr>
        <p:spPr>
          <a:xfrm>
            <a:off x="1916908" y="4559855"/>
            <a:ext cx="1452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&lt;Code Repo&gt;</a:t>
            </a:r>
            <a:endParaRPr/>
          </a:p>
        </p:txBody>
      </p:sp>
      <p:sp>
        <p:nvSpPr>
          <p:cNvPr id="620" name="Google Shape;620;p47"/>
          <p:cNvSpPr txBox="1"/>
          <p:nvPr/>
        </p:nvSpPr>
        <p:spPr>
          <a:xfrm>
            <a:off x="3907632" y="4559855"/>
            <a:ext cx="1452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Test Server</a:t>
            </a:r>
            <a:endParaRPr/>
          </a:p>
        </p:txBody>
      </p:sp>
      <p:sp>
        <p:nvSpPr>
          <p:cNvPr id="621" name="Google Shape;621;p47"/>
          <p:cNvSpPr txBox="1"/>
          <p:nvPr/>
        </p:nvSpPr>
        <p:spPr>
          <a:xfrm>
            <a:off x="5876926" y="4559855"/>
            <a:ext cx="16097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Staging Server</a:t>
            </a:r>
            <a:endParaRPr/>
          </a:p>
        </p:txBody>
      </p:sp>
      <p:sp>
        <p:nvSpPr>
          <p:cNvPr id="622" name="Google Shape;622;p47"/>
          <p:cNvSpPr txBox="1"/>
          <p:nvPr/>
        </p:nvSpPr>
        <p:spPr>
          <a:xfrm>
            <a:off x="7763301" y="5291338"/>
            <a:ext cx="104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End User</a:t>
            </a:r>
            <a:endParaRPr/>
          </a:p>
        </p:txBody>
      </p:sp>
      <p:sp>
        <p:nvSpPr>
          <p:cNvPr id="623" name="Google Shape;623;p47"/>
          <p:cNvSpPr txBox="1"/>
          <p:nvPr/>
        </p:nvSpPr>
        <p:spPr>
          <a:xfrm>
            <a:off x="11048547" y="5340575"/>
            <a:ext cx="104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End User</a:t>
            </a:r>
            <a:endParaRPr/>
          </a:p>
        </p:txBody>
      </p:sp>
      <p:sp>
        <p:nvSpPr>
          <p:cNvPr id="624" name="Google Shape;624;p47"/>
          <p:cNvSpPr txBox="1"/>
          <p:nvPr/>
        </p:nvSpPr>
        <p:spPr>
          <a:xfrm>
            <a:off x="11034710" y="2283804"/>
            <a:ext cx="8048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Cloud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Server</a:t>
            </a:r>
            <a:endParaRPr/>
          </a:p>
        </p:txBody>
      </p:sp>
      <p:sp>
        <p:nvSpPr>
          <p:cNvPr id="625" name="Google Shape;625;p47"/>
          <p:cNvSpPr txBox="1"/>
          <p:nvPr/>
        </p:nvSpPr>
        <p:spPr>
          <a:xfrm>
            <a:off x="10548937" y="4098190"/>
            <a:ext cx="160972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On Premise Server</a:t>
            </a:r>
            <a:endParaRPr/>
          </a:p>
        </p:txBody>
      </p:sp>
      <p:sp>
        <p:nvSpPr>
          <p:cNvPr id="626" name="Google Shape;626;p47"/>
          <p:cNvSpPr txBox="1"/>
          <p:nvPr/>
        </p:nvSpPr>
        <p:spPr>
          <a:xfrm>
            <a:off x="8405812" y="962983"/>
            <a:ext cx="307181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E-Commerce Website </a:t>
            </a:r>
            <a:endParaRPr/>
          </a:p>
        </p:txBody>
      </p:sp>
      <p:pic>
        <p:nvPicPr>
          <p:cNvPr descr="Shopping cart outline" id="627" name="Google Shape;627;p47"/>
          <p:cNvPicPr preferRelativeResize="0"/>
          <p:nvPr/>
        </p:nvPicPr>
        <p:blipFill rotWithShape="1">
          <a:blip r:embed="rId13">
            <a:alphaModFix/>
          </a:blip>
          <a:srcRect b="0" l="0" r="0" t="0"/>
          <a:stretch/>
        </p:blipFill>
        <p:spPr>
          <a:xfrm>
            <a:off x="9645341" y="435154"/>
            <a:ext cx="592752" cy="592752"/>
          </a:xfrm>
          <a:prstGeom prst="rect">
            <a:avLst/>
          </a:prstGeom>
          <a:noFill/>
          <a:ln>
            <a:noFill/>
          </a:ln>
        </p:spPr>
      </p:pic>
      <p:sp>
        <p:nvSpPr>
          <p:cNvPr id="628" name="Google Shape;628;p47"/>
          <p:cNvSpPr txBox="1"/>
          <p:nvPr/>
        </p:nvSpPr>
        <p:spPr>
          <a:xfrm>
            <a:off x="367307" y="1432582"/>
            <a:ext cx="122277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Developer</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Team</a:t>
            </a:r>
            <a:endParaRPr/>
          </a:p>
        </p:txBody>
      </p:sp>
      <p:pic>
        <p:nvPicPr>
          <p:cNvPr descr="Programmer female outline" id="629" name="Google Shape;629;p47"/>
          <p:cNvPicPr preferRelativeResize="0"/>
          <p:nvPr/>
        </p:nvPicPr>
        <p:blipFill rotWithShape="1">
          <a:blip r:embed="rId3">
            <a:alphaModFix/>
          </a:blip>
          <a:srcRect b="0" l="0" r="0" t="0"/>
          <a:stretch/>
        </p:blipFill>
        <p:spPr>
          <a:xfrm>
            <a:off x="2809875" y="2142887"/>
            <a:ext cx="642938" cy="642938"/>
          </a:xfrm>
          <a:prstGeom prst="rect">
            <a:avLst/>
          </a:prstGeom>
          <a:noFill/>
          <a:ln>
            <a:noFill/>
          </a:ln>
        </p:spPr>
      </p:pic>
      <p:pic>
        <p:nvPicPr>
          <p:cNvPr descr="Programmer male with solid fill" id="630" name="Google Shape;630;p47"/>
          <p:cNvPicPr preferRelativeResize="0"/>
          <p:nvPr/>
        </p:nvPicPr>
        <p:blipFill rotWithShape="1">
          <a:blip r:embed="rId4">
            <a:alphaModFix/>
          </a:blip>
          <a:srcRect b="0" l="0" r="0" t="0"/>
          <a:stretch/>
        </p:blipFill>
        <p:spPr>
          <a:xfrm>
            <a:off x="4324349" y="2142887"/>
            <a:ext cx="628651" cy="628651"/>
          </a:xfrm>
          <a:prstGeom prst="rect">
            <a:avLst/>
          </a:prstGeom>
          <a:noFill/>
          <a:ln>
            <a:noFill/>
          </a:ln>
        </p:spPr>
      </p:pic>
      <p:sp>
        <p:nvSpPr>
          <p:cNvPr id="631" name="Google Shape;631;p47"/>
          <p:cNvSpPr txBox="1"/>
          <p:nvPr/>
        </p:nvSpPr>
        <p:spPr>
          <a:xfrm>
            <a:off x="2519957" y="1426697"/>
            <a:ext cx="122277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Testing</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Team</a:t>
            </a:r>
            <a:endParaRPr/>
          </a:p>
        </p:txBody>
      </p:sp>
      <p:pic>
        <p:nvPicPr>
          <p:cNvPr descr="Programmer female outline" id="632" name="Google Shape;632;p47"/>
          <p:cNvPicPr preferRelativeResize="0"/>
          <p:nvPr/>
        </p:nvPicPr>
        <p:blipFill rotWithShape="1">
          <a:blip r:embed="rId3">
            <a:alphaModFix/>
          </a:blip>
          <a:srcRect b="0" l="0" r="0" t="0"/>
          <a:stretch/>
        </p:blipFill>
        <p:spPr>
          <a:xfrm>
            <a:off x="5922170" y="2135743"/>
            <a:ext cx="642938" cy="642938"/>
          </a:xfrm>
          <a:prstGeom prst="rect">
            <a:avLst/>
          </a:prstGeom>
          <a:noFill/>
          <a:ln>
            <a:noFill/>
          </a:ln>
        </p:spPr>
      </p:pic>
      <p:sp>
        <p:nvSpPr>
          <p:cNvPr id="633" name="Google Shape;633;p47"/>
          <p:cNvSpPr txBox="1"/>
          <p:nvPr/>
        </p:nvSpPr>
        <p:spPr>
          <a:xfrm>
            <a:off x="4043655" y="1426578"/>
            <a:ext cx="122277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accent6"/>
                </a:solidFill>
                <a:latin typeface="Calibri"/>
                <a:ea typeface="Calibri"/>
                <a:cs typeface="Calibri"/>
                <a:sym typeface="Calibri"/>
              </a:rPr>
              <a:t>DevOps</a:t>
            </a:r>
            <a:endParaRPr/>
          </a:p>
          <a:p>
            <a:pPr indent="0" lvl="0" marL="0" marR="0" rtl="0" algn="ctr">
              <a:spcBef>
                <a:spcPts val="0"/>
              </a:spcBef>
              <a:spcAft>
                <a:spcPts val="0"/>
              </a:spcAft>
              <a:buNone/>
            </a:pPr>
            <a:r>
              <a:rPr b="1" lang="en-US" sz="1800">
                <a:solidFill>
                  <a:schemeClr val="accent6"/>
                </a:solidFill>
                <a:latin typeface="Calibri"/>
                <a:ea typeface="Calibri"/>
                <a:cs typeface="Calibri"/>
                <a:sym typeface="Calibri"/>
              </a:rPr>
              <a:t>Team</a:t>
            </a:r>
            <a:endParaRPr/>
          </a:p>
        </p:txBody>
      </p:sp>
      <p:sp>
        <p:nvSpPr>
          <p:cNvPr id="634" name="Google Shape;634;p47"/>
          <p:cNvSpPr txBox="1"/>
          <p:nvPr/>
        </p:nvSpPr>
        <p:spPr>
          <a:xfrm>
            <a:off x="5636421" y="1426578"/>
            <a:ext cx="122277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Operations</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Team</a:t>
            </a:r>
            <a:endParaRPr/>
          </a:p>
        </p:txBody>
      </p:sp>
      <p:cxnSp>
        <p:nvCxnSpPr>
          <p:cNvPr id="635" name="Google Shape;635;p47"/>
          <p:cNvCxnSpPr>
            <a:stCxn id="628" idx="3"/>
            <a:endCxn id="631" idx="1"/>
          </p:cNvCxnSpPr>
          <p:nvPr/>
        </p:nvCxnSpPr>
        <p:spPr>
          <a:xfrm flipH="1" rot="10800000">
            <a:off x="1590080" y="1749748"/>
            <a:ext cx="930000" cy="6000"/>
          </a:xfrm>
          <a:prstGeom prst="straightConnector1">
            <a:avLst/>
          </a:prstGeom>
          <a:noFill/>
          <a:ln cap="flat" cmpd="sng" w="28575">
            <a:solidFill>
              <a:schemeClr val="accent4"/>
            </a:solidFill>
            <a:prstDash val="solid"/>
            <a:miter lim="800000"/>
            <a:headEnd len="med" w="med" type="triangle"/>
            <a:tailEnd len="med" w="med" type="triangle"/>
          </a:ln>
        </p:spPr>
      </p:cxnSp>
      <p:cxnSp>
        <p:nvCxnSpPr>
          <p:cNvPr id="636" name="Google Shape;636;p47"/>
          <p:cNvCxnSpPr/>
          <p:nvPr/>
        </p:nvCxnSpPr>
        <p:spPr>
          <a:xfrm flipH="1" rot="10800000">
            <a:off x="3580797" y="1757196"/>
            <a:ext cx="624783" cy="1"/>
          </a:xfrm>
          <a:prstGeom prst="straightConnector1">
            <a:avLst/>
          </a:prstGeom>
          <a:noFill/>
          <a:ln cap="flat" cmpd="sng" w="28575">
            <a:solidFill>
              <a:schemeClr val="accent4"/>
            </a:solidFill>
            <a:prstDash val="solid"/>
            <a:miter lim="800000"/>
            <a:headEnd len="med" w="med" type="triangle"/>
            <a:tailEnd len="med" w="med" type="triangle"/>
          </a:ln>
        </p:spPr>
      </p:cxnSp>
      <p:cxnSp>
        <p:nvCxnSpPr>
          <p:cNvPr id="637" name="Google Shape;637;p47"/>
          <p:cNvCxnSpPr/>
          <p:nvPr/>
        </p:nvCxnSpPr>
        <p:spPr>
          <a:xfrm flipH="1" rot="10800000">
            <a:off x="5120723" y="1749743"/>
            <a:ext cx="624783" cy="1"/>
          </a:xfrm>
          <a:prstGeom prst="straightConnector1">
            <a:avLst/>
          </a:prstGeom>
          <a:noFill/>
          <a:ln cap="flat" cmpd="sng" w="28575">
            <a:solidFill>
              <a:schemeClr val="accent4"/>
            </a:solidFill>
            <a:prstDash val="solid"/>
            <a:miter lim="800000"/>
            <a:headEnd len="med" w="med" type="triangle"/>
            <a:tailEnd len="med" w="med" type="triangle"/>
          </a:ln>
        </p:spPr>
      </p:cxnSp>
      <p:sp>
        <p:nvSpPr>
          <p:cNvPr id="638" name="Google Shape;638;p47"/>
          <p:cNvSpPr txBox="1"/>
          <p:nvPr/>
        </p:nvSpPr>
        <p:spPr>
          <a:xfrm>
            <a:off x="9406002" y="6004089"/>
            <a:ext cx="10479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Internet</a:t>
            </a:r>
            <a:endParaRPr/>
          </a:p>
        </p:txBody>
      </p:sp>
      <p:sp>
        <p:nvSpPr>
          <p:cNvPr id="639" name="Google Shape;639;p47"/>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640" name="Google Shape;640;p47"/>
          <p:cNvPicPr preferRelativeResize="0"/>
          <p:nvPr/>
        </p:nvPicPr>
        <p:blipFill>
          <a:blip r:embed="rId14">
            <a:alphaModFix/>
          </a:blip>
          <a:stretch>
            <a:fillRect/>
          </a:stretch>
        </p:blipFill>
        <p:spPr>
          <a:xfrm>
            <a:off x="10060300" y="46700"/>
            <a:ext cx="306800" cy="306800"/>
          </a:xfrm>
          <a:prstGeom prst="rect">
            <a:avLst/>
          </a:prstGeom>
          <a:noFill/>
          <a:ln>
            <a:noFill/>
          </a:ln>
        </p:spPr>
      </p:pic>
      <p:sp>
        <p:nvSpPr>
          <p:cNvPr id="641" name="Google Shape;641;p47"/>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7"/>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Homework</a:t>
            </a:r>
            <a:endParaRPr/>
          </a:p>
        </p:txBody>
      </p:sp>
      <p:sp>
        <p:nvSpPr>
          <p:cNvPr id="648" name="Google Shape;648;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0"/>
              </a:spcBef>
              <a:spcAft>
                <a:spcPts val="0"/>
              </a:spcAft>
              <a:buSzPts val="1800"/>
              <a:buChar char="➔"/>
            </a:pPr>
            <a:r>
              <a:rPr lang="en-US"/>
              <a:t>Go through the recorded session for revision</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Watch the video on Networking:</a:t>
            </a:r>
            <a:endParaRPr/>
          </a:p>
          <a:p>
            <a:pPr indent="-387350" lvl="1" marL="914400" rtl="0" algn="l">
              <a:lnSpc>
                <a:spcPct val="90000"/>
              </a:lnSpc>
              <a:spcBef>
                <a:spcPts val="0"/>
              </a:spcBef>
              <a:spcAft>
                <a:spcPts val="0"/>
              </a:spcAft>
              <a:buSzPts val="2500"/>
              <a:buChar char="◆"/>
            </a:pPr>
            <a:r>
              <a:rPr lang="en-US" sz="2500" u="sng">
                <a:solidFill>
                  <a:schemeClr val="hlink"/>
                </a:solidFill>
                <a:hlinkClick r:id="rId3"/>
              </a:rPr>
              <a:t>https://www.youtube.com/channel/UC8Jmb0YVLzAs_FZYhqF4E2w</a:t>
            </a:r>
            <a:endParaRPr sz="2500"/>
          </a:p>
          <a:p>
            <a:pPr indent="0" lvl="0" marL="1371600" rtl="0" algn="l">
              <a:lnSpc>
                <a:spcPct val="90000"/>
              </a:lnSpc>
              <a:spcBef>
                <a:spcPts val="0"/>
              </a:spcBef>
              <a:spcAft>
                <a:spcPts val="0"/>
              </a:spcAft>
              <a:buNone/>
            </a:pPr>
            <a:r>
              <a:t/>
            </a:r>
            <a:endParaRPr sz="2500"/>
          </a:p>
          <a:p>
            <a:pPr indent="-349250" lvl="0" marL="457200" rtl="0" algn="l">
              <a:lnSpc>
                <a:spcPct val="90000"/>
              </a:lnSpc>
              <a:spcBef>
                <a:spcPts val="0"/>
              </a:spcBef>
              <a:spcAft>
                <a:spcPts val="0"/>
              </a:spcAft>
              <a:buSzPts val="1900"/>
              <a:buChar char="➔"/>
            </a:pPr>
            <a:r>
              <a:rPr lang="en-US" sz="2500"/>
              <a:t>Watch the video on files and folder</a:t>
            </a:r>
            <a:endParaRPr sz="2500"/>
          </a:p>
          <a:p>
            <a:pPr indent="-342900" lvl="1" marL="1371600" rtl="0" algn="l">
              <a:lnSpc>
                <a:spcPct val="90000"/>
              </a:lnSpc>
              <a:spcBef>
                <a:spcPts val="0"/>
              </a:spcBef>
              <a:spcAft>
                <a:spcPts val="0"/>
              </a:spcAft>
              <a:buSzPts val="1800"/>
              <a:buChar char="◆"/>
            </a:pPr>
            <a:r>
              <a:t/>
            </a:r>
            <a:endParaRPr/>
          </a:p>
          <a:p>
            <a:pPr indent="-342900" lvl="0" marL="457200" rtl="0" algn="l">
              <a:spcBef>
                <a:spcPts val="0"/>
              </a:spcBef>
              <a:spcAft>
                <a:spcPts val="0"/>
              </a:spcAft>
              <a:buSzPts val="1800"/>
              <a:buChar char="➔"/>
            </a:pPr>
            <a:r>
              <a:rPr lang="en-US"/>
              <a:t>For next class with Mr. Mostain Billah:</a:t>
            </a:r>
            <a:endParaRPr/>
          </a:p>
          <a:p>
            <a:pPr indent="-342900" lvl="1" marL="914400" rtl="0" algn="l">
              <a:spcBef>
                <a:spcPts val="0"/>
              </a:spcBef>
              <a:spcAft>
                <a:spcPts val="0"/>
              </a:spcAft>
              <a:buSzPts val="1800"/>
              <a:buChar char="◆"/>
            </a:pPr>
            <a:r>
              <a:rPr lang="en-US"/>
              <a:t>Setting up Oracle virtual box</a:t>
            </a:r>
            <a:endParaRPr/>
          </a:p>
          <a:p>
            <a:pPr indent="-342900" lvl="1" marL="914400" rtl="0" algn="l">
              <a:spcBef>
                <a:spcPts val="0"/>
              </a:spcBef>
              <a:spcAft>
                <a:spcPts val="0"/>
              </a:spcAft>
              <a:buSzPts val="1800"/>
              <a:buChar char="◆"/>
            </a:pPr>
            <a:r>
              <a:rPr lang="en-US"/>
              <a:t>Basic Linux Commands and file system</a:t>
            </a:r>
            <a:endParaRPr/>
          </a:p>
          <a:p>
            <a:pPr indent="0" lvl="0" marL="685800" rtl="0" algn="l">
              <a:spcBef>
                <a:spcPts val="1000"/>
              </a:spcBef>
              <a:spcAft>
                <a:spcPts val="0"/>
              </a:spcAft>
              <a:buNone/>
            </a:pPr>
            <a:r>
              <a:t/>
            </a:r>
            <a:endParaRPr/>
          </a:p>
          <a:p>
            <a:pPr indent="0" lvl="0" marL="228600" rtl="0" algn="l">
              <a:lnSpc>
                <a:spcPct val="90000"/>
              </a:lnSpc>
              <a:spcBef>
                <a:spcPts val="1000"/>
              </a:spcBef>
              <a:spcAft>
                <a:spcPts val="0"/>
              </a:spcAft>
              <a:buNone/>
            </a:pPr>
            <a:r>
              <a:t/>
            </a:r>
            <a:endParaRPr/>
          </a:p>
        </p:txBody>
      </p:sp>
      <p:sp>
        <p:nvSpPr>
          <p:cNvPr id="649" name="Google Shape;649;p48"/>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650" name="Google Shape;650;p48"/>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651" name="Google Shape;651;p48"/>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8"/>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656" name="Shape 656"/>
        <p:cNvGrpSpPr/>
        <p:nvPr/>
      </p:nvGrpSpPr>
      <p:grpSpPr>
        <a:xfrm>
          <a:off x="0" y="0"/>
          <a:ext cx="0" cy="0"/>
          <a:chOff x="0" y="0"/>
          <a:chExt cx="0" cy="0"/>
        </a:xfrm>
      </p:grpSpPr>
      <p:sp>
        <p:nvSpPr>
          <p:cNvPr id="657" name="Google Shape;657;p49"/>
          <p:cNvSpPr/>
          <p:nvPr/>
        </p:nvSpPr>
        <p:spPr>
          <a:xfrm>
            <a:off x="1953768" y="0"/>
            <a:ext cx="8284464" cy="6858000"/>
          </a:xfrm>
          <a:custGeom>
            <a:rect b="b" l="l" r="r" t="t"/>
            <a:pathLst>
              <a:path extrusionOk="0" h="6858000" w="8284464">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58" name="Google Shape;658;p49"/>
          <p:cNvSpPr/>
          <p:nvPr/>
        </p:nvSpPr>
        <p:spPr>
          <a:xfrm>
            <a:off x="2118360" y="0"/>
            <a:ext cx="7955280" cy="6858000"/>
          </a:xfrm>
          <a:custGeom>
            <a:rect b="b" l="l" r="r" t="t"/>
            <a:pathLst>
              <a:path extrusionOk="0" h="6858000" w="795528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59" name="Google Shape;659;p49"/>
          <p:cNvSpPr txBox="1"/>
          <p:nvPr/>
        </p:nvSpPr>
        <p:spPr>
          <a:xfrm>
            <a:off x="2555631" y="1441938"/>
            <a:ext cx="7080738" cy="397412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C0C0C"/>
              </a:buClr>
              <a:buSzPts val="5400"/>
              <a:buFont typeface="Calibri"/>
              <a:buNone/>
            </a:pPr>
            <a:r>
              <a:rPr b="0" i="0" lang="en-US" sz="5400" u="none" cap="none" strike="noStrike">
                <a:solidFill>
                  <a:srgbClr val="0C0C0C"/>
                </a:solidFill>
                <a:latin typeface="Calibri"/>
                <a:ea typeface="Calibri"/>
                <a:cs typeface="Calibri"/>
                <a:sym typeface="Calibri"/>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 of this Module</a:t>
            </a:r>
            <a:endParaRPr/>
          </a:p>
        </p:txBody>
      </p:sp>
      <p:sp>
        <p:nvSpPr>
          <p:cNvPr id="155" name="Google Shape;155;p18"/>
          <p:cNvSpPr txBox="1"/>
          <p:nvPr>
            <p:ph idx="1" type="body"/>
          </p:nvPr>
        </p:nvSpPr>
        <p:spPr>
          <a:xfrm>
            <a:off x="838200" y="1825625"/>
            <a:ext cx="6421244"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You will be able to understand the following concepts at the end of this module:</a:t>
            </a:r>
            <a:endParaRPr/>
          </a:p>
          <a:p>
            <a:pPr indent="-228600" lvl="0" marL="228600" rtl="0" algn="l">
              <a:lnSpc>
                <a:spcPct val="90000"/>
              </a:lnSpc>
              <a:spcBef>
                <a:spcPts val="1000"/>
              </a:spcBef>
              <a:spcAft>
                <a:spcPts val="0"/>
              </a:spcAft>
              <a:buClr>
                <a:schemeClr val="dk1"/>
              </a:buClr>
              <a:buSzPts val="1800"/>
              <a:buChar char="•"/>
            </a:pPr>
            <a:r>
              <a:rPr lang="en-US" sz="1800"/>
              <a:t>Understand the benefits of DevOps over other software development processes.</a:t>
            </a:r>
            <a:endParaRPr/>
          </a:p>
          <a:p>
            <a:pPr indent="-228600" lvl="0" marL="228600" rtl="0" algn="l">
              <a:lnSpc>
                <a:spcPct val="90000"/>
              </a:lnSpc>
              <a:spcBef>
                <a:spcPts val="1000"/>
              </a:spcBef>
              <a:spcAft>
                <a:spcPts val="0"/>
              </a:spcAft>
              <a:buClr>
                <a:schemeClr val="dk1"/>
              </a:buClr>
              <a:buSzPts val="1800"/>
              <a:buChar char="•"/>
            </a:pPr>
            <a:r>
              <a:rPr lang="en-US" sz="1800"/>
              <a:t>Gain insights of the DevOps Environment</a:t>
            </a:r>
            <a:endParaRPr/>
          </a:p>
          <a:p>
            <a:pPr indent="-228600" lvl="0" marL="228600" rtl="0" algn="l">
              <a:lnSpc>
                <a:spcPct val="90000"/>
              </a:lnSpc>
              <a:spcBef>
                <a:spcPts val="1000"/>
              </a:spcBef>
              <a:spcAft>
                <a:spcPts val="0"/>
              </a:spcAft>
              <a:buClr>
                <a:schemeClr val="dk1"/>
              </a:buClr>
              <a:buSzPts val="1800"/>
              <a:buChar char="•"/>
            </a:pPr>
            <a:r>
              <a:rPr lang="en-US" sz="1800"/>
              <a:t>Get overview of different DevOps tools</a:t>
            </a:r>
            <a:endParaRPr/>
          </a:p>
          <a:p>
            <a:pPr indent="-228600" lvl="0" marL="228600" rtl="0" algn="l">
              <a:lnSpc>
                <a:spcPct val="90000"/>
              </a:lnSpc>
              <a:spcBef>
                <a:spcPts val="1000"/>
              </a:spcBef>
              <a:spcAft>
                <a:spcPts val="0"/>
              </a:spcAft>
              <a:buClr>
                <a:schemeClr val="dk1"/>
              </a:buClr>
              <a:buSzPts val="1800"/>
              <a:buChar char="•"/>
            </a:pPr>
            <a:r>
              <a:rPr lang="en-US" sz="1800"/>
              <a:t>Gain insight of the inner working of a CI/CD pipeline</a:t>
            </a:r>
            <a:endParaRPr/>
          </a:p>
          <a:p>
            <a:pPr indent="0" lvl="0" marL="0" rtl="0" algn="l">
              <a:lnSpc>
                <a:spcPct val="90000"/>
              </a:lnSpc>
              <a:spcBef>
                <a:spcPts val="1000"/>
              </a:spcBef>
              <a:spcAft>
                <a:spcPts val="0"/>
              </a:spcAft>
              <a:buClr>
                <a:schemeClr val="dk1"/>
              </a:buClr>
              <a:buSzPts val="1800"/>
              <a:buNone/>
            </a:pPr>
            <a:r>
              <a:t/>
            </a:r>
            <a:endParaRPr sz="1800"/>
          </a:p>
        </p:txBody>
      </p:sp>
      <p:pic>
        <p:nvPicPr>
          <p:cNvPr descr="Two colleagues planning on board with sticky notes" id="156" name="Google Shape;156;p18"/>
          <p:cNvPicPr preferRelativeResize="0"/>
          <p:nvPr/>
        </p:nvPicPr>
        <p:blipFill rotWithShape="1">
          <a:blip r:embed="rId3">
            <a:alphaModFix/>
          </a:blip>
          <a:srcRect b="0" l="0" r="0" t="0"/>
          <a:stretch/>
        </p:blipFill>
        <p:spPr>
          <a:xfrm>
            <a:off x="7259444" y="2786063"/>
            <a:ext cx="4412682" cy="2943224"/>
          </a:xfrm>
          <a:prstGeom prst="rect">
            <a:avLst/>
          </a:prstGeom>
          <a:noFill/>
          <a:ln>
            <a:noFill/>
          </a:ln>
        </p:spPr>
      </p:pic>
      <p:sp>
        <p:nvSpPr>
          <p:cNvPr id="157" name="Google Shape;157;p18"/>
          <p:cNvSpPr txBox="1"/>
          <p:nvPr/>
        </p:nvSpPr>
        <p:spPr>
          <a:xfrm>
            <a:off x="10367100" y="0"/>
            <a:ext cx="17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8" name="Google Shape;158;p18"/>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159" name="Google Shape;159;p18"/>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160" name="Google Shape;160;p18"/>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Why DevOps?</a:t>
            </a:r>
            <a:endParaRPr/>
          </a:p>
        </p:txBody>
      </p:sp>
      <p:sp>
        <p:nvSpPr>
          <p:cNvPr id="167" name="Google Shape;16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Scenario of a Company</a:t>
            </a:r>
            <a:endParaRPr/>
          </a:p>
          <a:p>
            <a:pPr indent="-228600" lvl="0" marL="228600" rtl="0" algn="l">
              <a:lnSpc>
                <a:spcPct val="90000"/>
              </a:lnSpc>
              <a:spcBef>
                <a:spcPts val="1000"/>
              </a:spcBef>
              <a:spcAft>
                <a:spcPts val="0"/>
              </a:spcAft>
              <a:buClr>
                <a:schemeClr val="dk1"/>
              </a:buClr>
              <a:buSzPts val="2800"/>
              <a:buChar char="•"/>
            </a:pPr>
            <a:r>
              <a:rPr lang="en-US"/>
              <a:t>Problems</a:t>
            </a:r>
            <a:endParaRPr/>
          </a:p>
          <a:p>
            <a:pPr indent="-228600" lvl="0" marL="228600" rtl="0" algn="l">
              <a:lnSpc>
                <a:spcPct val="90000"/>
              </a:lnSpc>
              <a:spcBef>
                <a:spcPts val="1000"/>
              </a:spcBef>
              <a:spcAft>
                <a:spcPts val="0"/>
              </a:spcAft>
              <a:buClr>
                <a:schemeClr val="dk1"/>
              </a:buClr>
              <a:buSzPts val="2800"/>
              <a:buChar char="•"/>
            </a:pPr>
            <a:r>
              <a:rPr lang="en-US"/>
              <a:t>Solution using DevOps</a:t>
            </a:r>
            <a:endParaRPr/>
          </a:p>
          <a:p>
            <a:pPr indent="-228600" lvl="0" marL="228600" rtl="0" algn="l">
              <a:lnSpc>
                <a:spcPct val="90000"/>
              </a:lnSpc>
              <a:spcBef>
                <a:spcPts val="1000"/>
              </a:spcBef>
              <a:spcAft>
                <a:spcPts val="0"/>
              </a:spcAft>
              <a:buClr>
                <a:schemeClr val="dk1"/>
              </a:buClr>
              <a:buSzPts val="2800"/>
              <a:buChar char="•"/>
            </a:pPr>
            <a:r>
              <a:rPr lang="en-US"/>
              <a:t>It’s all about Business</a:t>
            </a:r>
            <a:endParaRPr/>
          </a:p>
          <a:p>
            <a:pPr indent="-228600" lvl="0" marL="228600" rtl="0" algn="l">
              <a:lnSpc>
                <a:spcPct val="90000"/>
              </a:lnSpc>
              <a:spcBef>
                <a:spcPts val="1000"/>
              </a:spcBef>
              <a:spcAft>
                <a:spcPts val="0"/>
              </a:spcAft>
              <a:buClr>
                <a:schemeClr val="dk1"/>
              </a:buClr>
              <a:buSzPts val="2800"/>
              <a:buChar char="•"/>
            </a:pPr>
            <a:r>
              <a:rPr lang="en-US"/>
              <a:t>How does DevOps complement Agile</a:t>
            </a:r>
            <a:endParaRPr/>
          </a:p>
        </p:txBody>
      </p:sp>
      <p:sp>
        <p:nvSpPr>
          <p:cNvPr id="168" name="Google Shape;168;p19"/>
          <p:cNvSpPr txBox="1"/>
          <p:nvPr/>
        </p:nvSpPr>
        <p:spPr>
          <a:xfrm>
            <a:off x="10367100" y="0"/>
            <a:ext cx="17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9" name="Google Shape;169;p19"/>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170" name="Google Shape;170;p19"/>
          <p:cNvPicPr preferRelativeResize="0"/>
          <p:nvPr/>
        </p:nvPicPr>
        <p:blipFill>
          <a:blip r:embed="rId3">
            <a:alphaModFix/>
          </a:blip>
          <a:stretch>
            <a:fillRect/>
          </a:stretch>
        </p:blipFill>
        <p:spPr>
          <a:xfrm>
            <a:off x="10060300" y="46700"/>
            <a:ext cx="306800" cy="306800"/>
          </a:xfrm>
          <a:prstGeom prst="rect">
            <a:avLst/>
          </a:prstGeom>
          <a:noFill/>
          <a:ln>
            <a:noFill/>
          </a:ln>
        </p:spPr>
      </p:pic>
      <p:sp>
        <p:nvSpPr>
          <p:cNvPr id="171" name="Google Shape;171;p19"/>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Scenario of a Company</a:t>
            </a:r>
            <a:endParaRPr/>
          </a:p>
        </p:txBody>
      </p:sp>
      <p:sp>
        <p:nvSpPr>
          <p:cNvPr id="178" name="Google Shape;178;p20"/>
          <p:cNvSpPr txBox="1"/>
          <p:nvPr/>
        </p:nvSpPr>
        <p:spPr>
          <a:xfrm>
            <a:off x="2432756" y="1674674"/>
            <a:ext cx="7326488" cy="1754326"/>
          </a:xfrm>
          <a:prstGeom prst="rect">
            <a:avLst/>
          </a:prstGeom>
          <a:gradFill>
            <a:gsLst>
              <a:gs pos="0">
                <a:srgbClr val="F5F7FC"/>
              </a:gs>
              <a:gs pos="74000">
                <a:srgbClr val="A9BEE4"/>
              </a:gs>
              <a:gs pos="83000">
                <a:srgbClr val="A9BEE4"/>
              </a:gs>
              <a:gs pos="100000">
                <a:srgbClr val="C5D3ED"/>
              </a:gs>
            </a:gsLst>
            <a:lin ang="54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Imagine a scenario about a company called jolchobi.com. The company sells artwork of Bangladesh on their online portal. They are a new startup and they want to scale fast and have a huge online presence. They chose to use Cloud to develop their product. The product uses modular components for their separate business units (BU) and they want the components to be developed by different teams or a 3rd party vendor.</a:t>
            </a:r>
            <a:endParaRPr/>
          </a:p>
        </p:txBody>
      </p:sp>
      <p:sp>
        <p:nvSpPr>
          <p:cNvPr id="179" name="Google Shape;179;p20"/>
          <p:cNvSpPr/>
          <p:nvPr/>
        </p:nvSpPr>
        <p:spPr>
          <a:xfrm>
            <a:off x="1388268" y="3800475"/>
            <a:ext cx="9415463" cy="2500313"/>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Following the Goals of the Company: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To deliver the reliable and high-quality product updates </a:t>
            </a:r>
            <a:r>
              <a:rPr b="1" lang="en-US" sz="1800">
                <a:solidFill>
                  <a:schemeClr val="dk1"/>
                </a:solidFill>
                <a:latin typeface="Calibri"/>
                <a:ea typeface="Calibri"/>
                <a:cs typeface="Calibri"/>
                <a:sym typeface="Calibri"/>
              </a:rPr>
              <a:t>frequently</a:t>
            </a:r>
            <a:r>
              <a:rPr lang="en-US" sz="1800">
                <a:solidFill>
                  <a:schemeClr val="dk1"/>
                </a:solidFill>
                <a:latin typeface="Calibri"/>
                <a:ea typeface="Calibri"/>
                <a:cs typeface="Calibri"/>
                <a:sym typeface="Calibri"/>
              </a:rPr>
              <a:t> to production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To accelerate software delivery speed without affecting </a:t>
            </a:r>
            <a:r>
              <a:rPr b="1" lang="en-US" sz="1800">
                <a:solidFill>
                  <a:schemeClr val="dk1"/>
                </a:solidFill>
                <a:latin typeface="Calibri"/>
                <a:ea typeface="Calibri"/>
                <a:cs typeface="Calibri"/>
                <a:sym typeface="Calibri"/>
              </a:rPr>
              <a:t>quality</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Reduce </a:t>
            </a:r>
            <a:r>
              <a:rPr b="1" lang="en-US" sz="1800">
                <a:solidFill>
                  <a:schemeClr val="dk1"/>
                </a:solidFill>
                <a:latin typeface="Calibri"/>
                <a:ea typeface="Calibri"/>
                <a:cs typeface="Calibri"/>
                <a:sym typeface="Calibri"/>
              </a:rPr>
              <a:t>feedback time </a:t>
            </a:r>
            <a:r>
              <a:rPr lang="en-US" sz="1800">
                <a:solidFill>
                  <a:schemeClr val="dk1"/>
                </a:solidFill>
                <a:latin typeface="Calibri"/>
                <a:ea typeface="Calibri"/>
                <a:cs typeface="Calibri"/>
                <a:sym typeface="Calibri"/>
              </a:rPr>
              <a:t>between silos for smooth development of product</a:t>
            </a:r>
            <a:endParaRPr/>
          </a:p>
        </p:txBody>
      </p:sp>
      <p:sp>
        <p:nvSpPr>
          <p:cNvPr id="180" name="Google Shape;180;p20"/>
          <p:cNvSpPr txBox="1"/>
          <p:nvPr/>
        </p:nvSpPr>
        <p:spPr>
          <a:xfrm>
            <a:off x="10367100" y="0"/>
            <a:ext cx="17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1" name="Google Shape;181;p20"/>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182" name="Google Shape;182;p20"/>
          <p:cNvPicPr preferRelativeResize="0"/>
          <p:nvPr/>
        </p:nvPicPr>
        <p:blipFill>
          <a:blip r:embed="rId3">
            <a:alphaModFix/>
          </a:blip>
          <a:stretch>
            <a:fillRect/>
          </a:stretch>
        </p:blipFill>
        <p:spPr>
          <a:xfrm>
            <a:off x="10060300" y="46700"/>
            <a:ext cx="306800" cy="306800"/>
          </a:xfrm>
          <a:prstGeom prst="rect">
            <a:avLst/>
          </a:prstGeom>
          <a:noFill/>
          <a:ln>
            <a:noFill/>
          </a:ln>
        </p:spPr>
      </p:pic>
      <p:sp>
        <p:nvSpPr>
          <p:cNvPr id="183" name="Google Shape;183;p20"/>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Problem</a:t>
            </a:r>
            <a:endParaRPr/>
          </a:p>
        </p:txBody>
      </p:sp>
      <p:pic>
        <p:nvPicPr>
          <p:cNvPr id="190" name="Google Shape;190;p21"/>
          <p:cNvPicPr preferRelativeResize="0"/>
          <p:nvPr/>
        </p:nvPicPr>
        <p:blipFill rotWithShape="1">
          <a:blip r:embed="rId3">
            <a:alphaModFix/>
          </a:blip>
          <a:srcRect b="0" l="0" r="0" t="0"/>
          <a:stretch/>
        </p:blipFill>
        <p:spPr>
          <a:xfrm>
            <a:off x="1239900" y="1362649"/>
            <a:ext cx="9712201" cy="4922600"/>
          </a:xfrm>
          <a:prstGeom prst="rect">
            <a:avLst/>
          </a:prstGeom>
          <a:noFill/>
          <a:ln>
            <a:noFill/>
          </a:ln>
        </p:spPr>
      </p:pic>
      <p:sp>
        <p:nvSpPr>
          <p:cNvPr id="191" name="Google Shape;191;p21"/>
          <p:cNvSpPr txBox="1"/>
          <p:nvPr/>
        </p:nvSpPr>
        <p:spPr>
          <a:xfrm>
            <a:off x="10367100" y="0"/>
            <a:ext cx="17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2" name="Google Shape;192;p21"/>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193" name="Google Shape;193;p21"/>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194" name="Google Shape;194;p21"/>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Solution using DevOps</a:t>
            </a:r>
            <a:endParaRPr/>
          </a:p>
        </p:txBody>
      </p:sp>
      <p:pic>
        <p:nvPicPr>
          <p:cNvPr id="201" name="Google Shape;201;p22"/>
          <p:cNvPicPr preferRelativeResize="0"/>
          <p:nvPr/>
        </p:nvPicPr>
        <p:blipFill rotWithShape="1">
          <a:blip r:embed="rId3">
            <a:alphaModFix/>
          </a:blip>
          <a:srcRect b="0" l="0" r="0" t="0"/>
          <a:stretch/>
        </p:blipFill>
        <p:spPr>
          <a:xfrm>
            <a:off x="406400" y="1690688"/>
            <a:ext cx="11379200" cy="4749800"/>
          </a:xfrm>
          <a:prstGeom prst="rect">
            <a:avLst/>
          </a:prstGeom>
          <a:noFill/>
          <a:ln>
            <a:noFill/>
          </a:ln>
        </p:spPr>
      </p:pic>
      <p:sp>
        <p:nvSpPr>
          <p:cNvPr id="202" name="Google Shape;202;p22"/>
          <p:cNvSpPr txBox="1"/>
          <p:nvPr/>
        </p:nvSpPr>
        <p:spPr>
          <a:xfrm>
            <a:off x="10367100" y="0"/>
            <a:ext cx="17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3" name="Google Shape;203;p22"/>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204" name="Google Shape;204;p22"/>
          <p:cNvPicPr preferRelativeResize="0"/>
          <p:nvPr/>
        </p:nvPicPr>
        <p:blipFill>
          <a:blip r:embed="rId4">
            <a:alphaModFix/>
          </a:blip>
          <a:stretch>
            <a:fillRect/>
          </a:stretch>
        </p:blipFill>
        <p:spPr>
          <a:xfrm>
            <a:off x="10060300" y="46700"/>
            <a:ext cx="306800" cy="306800"/>
          </a:xfrm>
          <a:prstGeom prst="rect">
            <a:avLst/>
          </a:prstGeom>
          <a:noFill/>
          <a:ln>
            <a:noFill/>
          </a:ln>
        </p:spPr>
      </p:pic>
      <p:sp>
        <p:nvSpPr>
          <p:cNvPr id="205" name="Google Shape;205;p22"/>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838200" y="3535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It’s all about Business</a:t>
            </a:r>
            <a:endParaRPr/>
          </a:p>
        </p:txBody>
      </p:sp>
      <p:sp>
        <p:nvSpPr>
          <p:cNvPr id="212" name="Google Shape;212;p23"/>
          <p:cNvSpPr txBox="1"/>
          <p:nvPr/>
        </p:nvSpPr>
        <p:spPr>
          <a:xfrm>
            <a:off x="10367100" y="0"/>
            <a:ext cx="17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3" name="Google Shape;213;p23"/>
          <p:cNvSpPr txBox="1"/>
          <p:nvPr/>
        </p:nvSpPr>
        <p:spPr>
          <a:xfrm>
            <a:off x="10367100" y="0"/>
            <a:ext cx="18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ato"/>
                <a:ea typeface="Lato"/>
                <a:cs typeface="Lato"/>
                <a:sym typeface="Lato"/>
              </a:rPr>
              <a:t>MASTER-ACADEMY</a:t>
            </a:r>
            <a:endParaRPr>
              <a:latin typeface="Lato"/>
              <a:ea typeface="Lato"/>
              <a:cs typeface="Lato"/>
              <a:sym typeface="Lato"/>
            </a:endParaRPr>
          </a:p>
        </p:txBody>
      </p:sp>
      <p:pic>
        <p:nvPicPr>
          <p:cNvPr id="214" name="Google Shape;214;p23"/>
          <p:cNvPicPr preferRelativeResize="0"/>
          <p:nvPr/>
        </p:nvPicPr>
        <p:blipFill>
          <a:blip r:embed="rId3">
            <a:alphaModFix/>
          </a:blip>
          <a:stretch>
            <a:fillRect/>
          </a:stretch>
        </p:blipFill>
        <p:spPr>
          <a:xfrm>
            <a:off x="10060300" y="46700"/>
            <a:ext cx="306800" cy="306800"/>
          </a:xfrm>
          <a:prstGeom prst="rect">
            <a:avLst/>
          </a:prstGeom>
          <a:noFill/>
          <a:ln>
            <a:noFill/>
          </a:ln>
        </p:spPr>
      </p:pic>
      <p:pic>
        <p:nvPicPr>
          <p:cNvPr id="215" name="Google Shape;215;p23"/>
          <p:cNvPicPr preferRelativeResize="0"/>
          <p:nvPr/>
        </p:nvPicPr>
        <p:blipFill>
          <a:blip r:embed="rId4">
            <a:alphaModFix/>
          </a:blip>
          <a:stretch>
            <a:fillRect/>
          </a:stretch>
        </p:blipFill>
        <p:spPr>
          <a:xfrm>
            <a:off x="838200" y="1613451"/>
            <a:ext cx="10735350" cy="4489125"/>
          </a:xfrm>
          <a:prstGeom prst="rect">
            <a:avLst/>
          </a:prstGeom>
          <a:noFill/>
          <a:ln>
            <a:noFill/>
          </a:ln>
        </p:spPr>
      </p:pic>
      <p:sp>
        <p:nvSpPr>
          <p:cNvPr id="216" name="Google Shape;216;p23"/>
          <p:cNvSpPr/>
          <p:nvPr/>
        </p:nvSpPr>
        <p:spPr>
          <a:xfrm>
            <a:off x="-19175" y="6500100"/>
            <a:ext cx="12211200" cy="4002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txBox="1"/>
          <p:nvPr/>
        </p:nvSpPr>
        <p:spPr>
          <a:xfrm>
            <a:off x="0" y="6457800"/>
            <a:ext cx="24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FF"/>
                </a:solidFill>
                <a:latin typeface="Lato"/>
                <a:ea typeface="Lato"/>
                <a:cs typeface="Lato"/>
                <a:sym typeface="Lato"/>
              </a:rPr>
              <a:t>DevOps Boot Camp 2021</a:t>
            </a:r>
            <a:endParaRPr>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