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64" r:id="rId4"/>
    <p:sldId id="258" r:id="rId5"/>
    <p:sldId id="259" r:id="rId6"/>
    <p:sldId id="260" r:id="rId7"/>
    <p:sldId id="261" r:id="rId8"/>
    <p:sldId id="262" r:id="rId9"/>
    <p:sldId id="263" r:id="rId10"/>
    <p:sldId id="265"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66" d="100"/>
          <a:sy n="66" d="100"/>
        </p:scale>
        <p:origin x="702" y="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4439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70458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91832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77735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997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66931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49287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29282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BCAD085-E8A6-8845-BD4E-CB4CCA059FC4}" type="datetimeFigureOut">
              <a:rPr lang="en-US" smtClean="0"/>
              <a:t>1/30/2025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02034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5BCAD085-E8A6-8845-BD4E-CB4CCA059FC4}" type="datetimeFigureOut">
              <a:rPr lang="en-US" smtClean="0"/>
              <a:t>1/30/2025</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735706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46550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5BCAD085-E8A6-8845-BD4E-CB4CCA059FC4}" type="datetimeFigureOut">
              <a:rPr lang="en-US" smtClean="0"/>
              <a:t>1/30/2025</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1FF6DA9-008F-8B48-92A6-B652298478BF}"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68937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5038" y="522514"/>
            <a:ext cx="7543800" cy="2191512"/>
          </a:xfrm>
        </p:spPr>
        <p:txBody>
          <a:bodyPr>
            <a:normAutofit/>
          </a:bodyPr>
          <a:lstStyle/>
          <a:p>
            <a:r>
              <a:rPr sz="5000" dirty="0"/>
              <a:t>Analysis of Renewable Energy Usage Trends: A Statistical Approach</a:t>
            </a:r>
          </a:p>
        </p:txBody>
      </p:sp>
      <p:sp>
        <p:nvSpPr>
          <p:cNvPr id="3" name="Subtitle 2"/>
          <p:cNvSpPr>
            <a:spLocks noGrp="1"/>
          </p:cNvSpPr>
          <p:nvPr>
            <p:ph type="subTitle" idx="1"/>
          </p:nvPr>
        </p:nvSpPr>
        <p:spPr>
          <a:xfrm>
            <a:off x="800100" y="3429000"/>
            <a:ext cx="7543800" cy="1143000"/>
          </a:xfrm>
        </p:spPr>
        <p:txBody>
          <a:bodyPr/>
          <a:lstStyle/>
          <a:p>
            <a:r>
              <a:rPr dirty="0"/>
              <a:t>A Statistical Analysis on Household Renewable Energy Consumption</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2EA74-9511-41BB-AB2D-86BE52BA8CC4}"/>
              </a:ext>
            </a:extLst>
          </p:cNvPr>
          <p:cNvSpPr>
            <a:spLocks noGrp="1"/>
          </p:cNvSpPr>
          <p:nvPr>
            <p:ph type="title"/>
          </p:nvPr>
        </p:nvSpPr>
        <p:spPr>
          <a:xfrm>
            <a:off x="1084217" y="2406655"/>
            <a:ext cx="7543800" cy="2063745"/>
          </a:xfrm>
        </p:spPr>
        <p:txBody>
          <a:bodyPr>
            <a:normAutofit/>
          </a:bodyPr>
          <a:lstStyle/>
          <a:p>
            <a:pPr algn="ctr"/>
            <a:r>
              <a:rPr lang="en-US" sz="3600" b="1" dirty="0"/>
              <a:t>Any questions?</a:t>
            </a:r>
            <a:br>
              <a:rPr lang="en-US" sz="3600" b="1" dirty="0"/>
            </a:br>
            <a:br>
              <a:rPr lang="en-US" sz="3600" b="1" dirty="0"/>
            </a:br>
            <a:br>
              <a:rPr lang="en-US" sz="1800" dirty="0"/>
            </a:br>
            <a:r>
              <a:rPr lang="en-US" sz="2400" b="1" dirty="0">
                <a:solidFill>
                  <a:srgbClr val="00B0F0"/>
                </a:solidFill>
              </a:rPr>
              <a:t>Azizul Islam</a:t>
            </a:r>
            <a:br>
              <a:rPr lang="en-US" sz="1800" dirty="0"/>
            </a:br>
            <a:r>
              <a:rPr lang="en-US" sz="1800" dirty="0">
                <a:solidFill>
                  <a:srgbClr val="002060"/>
                </a:solidFill>
              </a:rPr>
              <a:t>aislam18.phy.bu@gmail.com</a:t>
            </a:r>
            <a:br>
              <a:rPr lang="en-US" sz="1800" dirty="0"/>
            </a:br>
            <a:r>
              <a:rPr lang="en-US" sz="1800" dirty="0"/>
              <a:t>Department of Physics, University of </a:t>
            </a:r>
            <a:r>
              <a:rPr lang="en-US" sz="1800" dirty="0" err="1"/>
              <a:t>Barishal</a:t>
            </a:r>
            <a:endParaRPr lang="en-GB" sz="1800" dirty="0"/>
          </a:p>
        </p:txBody>
      </p:sp>
      <p:sp>
        <p:nvSpPr>
          <p:cNvPr id="3" name="Content Placeholder 2">
            <a:extLst>
              <a:ext uri="{FF2B5EF4-FFF2-40B4-BE49-F238E27FC236}">
                <a16:creationId xmlns:a16="http://schemas.microsoft.com/office/drawing/2014/main" id="{6AB0B450-465A-4916-BA17-6C9D593619B6}"/>
              </a:ext>
            </a:extLst>
          </p:cNvPr>
          <p:cNvSpPr>
            <a:spLocks noGrp="1"/>
          </p:cNvSpPr>
          <p:nvPr>
            <p:ph idx="1"/>
          </p:nvPr>
        </p:nvSpPr>
        <p:spPr>
          <a:xfrm>
            <a:off x="822959" y="704575"/>
            <a:ext cx="7543801" cy="1286301"/>
          </a:xfrm>
        </p:spPr>
        <p:txBody>
          <a:bodyPr>
            <a:normAutofit lnSpcReduction="10000"/>
          </a:bodyPr>
          <a:lstStyle/>
          <a:p>
            <a:pPr algn="ctr"/>
            <a:r>
              <a:rPr lang="en-US" sz="8800" dirty="0"/>
              <a:t>Thank You</a:t>
            </a:r>
            <a:endParaRPr lang="en-GB" sz="8800" dirty="0"/>
          </a:p>
        </p:txBody>
      </p:sp>
    </p:spTree>
    <p:extLst>
      <p:ext uri="{BB962C8B-B14F-4D97-AF65-F5344CB8AC3E}">
        <p14:creationId xmlns:p14="http://schemas.microsoft.com/office/powerpoint/2010/main" val="267493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Context</a:t>
            </a:r>
            <a:endParaRPr dirty="0"/>
          </a:p>
        </p:txBody>
      </p:sp>
      <p:pic>
        <p:nvPicPr>
          <p:cNvPr id="5" name="Content Placeholder 4" descr="Bullseye with solid fill">
            <a:extLst>
              <a:ext uri="{FF2B5EF4-FFF2-40B4-BE49-F238E27FC236}">
                <a16:creationId xmlns:a16="http://schemas.microsoft.com/office/drawing/2014/main" id="{32D87DFA-7FD9-4B48-9D61-31CA20701F68}"/>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1367892" y="1949177"/>
            <a:ext cx="359308" cy="359308"/>
          </a:xfrm>
        </p:spPr>
      </p:pic>
      <p:sp>
        <p:nvSpPr>
          <p:cNvPr id="6" name="TextBox 5">
            <a:extLst>
              <a:ext uri="{FF2B5EF4-FFF2-40B4-BE49-F238E27FC236}">
                <a16:creationId xmlns:a16="http://schemas.microsoft.com/office/drawing/2014/main" id="{122813E3-11BD-46CF-8B1A-B0EB41661FE3}"/>
              </a:ext>
            </a:extLst>
          </p:cNvPr>
          <p:cNvSpPr txBox="1"/>
          <p:nvPr/>
        </p:nvSpPr>
        <p:spPr>
          <a:xfrm>
            <a:off x="1843790" y="1939153"/>
            <a:ext cx="2608289" cy="369332"/>
          </a:xfrm>
          <a:prstGeom prst="rect">
            <a:avLst/>
          </a:prstGeom>
          <a:noFill/>
        </p:spPr>
        <p:txBody>
          <a:bodyPr wrap="square" rtlCol="0">
            <a:spAutoFit/>
          </a:bodyPr>
          <a:lstStyle/>
          <a:p>
            <a:r>
              <a:rPr lang="en-US" dirty="0">
                <a:latin typeface="Arial Black" panose="020B0A04020102020204" pitchFamily="34" charset="0"/>
              </a:rPr>
              <a:t>Introduction</a:t>
            </a:r>
            <a:endParaRPr lang="en-GB" dirty="0">
              <a:latin typeface="Arial Black" panose="020B0A04020102020204" pitchFamily="34" charset="0"/>
            </a:endParaRPr>
          </a:p>
        </p:txBody>
      </p:sp>
      <p:pic>
        <p:nvPicPr>
          <p:cNvPr id="9" name="Content Placeholder 4" descr="Bullseye with solid fill">
            <a:extLst>
              <a:ext uri="{FF2B5EF4-FFF2-40B4-BE49-F238E27FC236}">
                <a16:creationId xmlns:a16="http://schemas.microsoft.com/office/drawing/2014/main" id="{54B697A7-0877-4491-802A-087F73ADEE8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80631" y="2373192"/>
            <a:ext cx="333829" cy="333829"/>
          </a:xfrm>
          <a:prstGeom prst="rect">
            <a:avLst/>
          </a:prstGeom>
        </p:spPr>
      </p:pic>
      <p:sp>
        <p:nvSpPr>
          <p:cNvPr id="10" name="TextBox 9">
            <a:extLst>
              <a:ext uri="{FF2B5EF4-FFF2-40B4-BE49-F238E27FC236}">
                <a16:creationId xmlns:a16="http://schemas.microsoft.com/office/drawing/2014/main" id="{0195DEF5-DB97-4F12-8477-503B9CD3A25E}"/>
              </a:ext>
            </a:extLst>
          </p:cNvPr>
          <p:cNvSpPr txBox="1"/>
          <p:nvPr/>
        </p:nvSpPr>
        <p:spPr>
          <a:xfrm>
            <a:off x="1843790" y="2343324"/>
            <a:ext cx="2608289" cy="369332"/>
          </a:xfrm>
          <a:prstGeom prst="rect">
            <a:avLst/>
          </a:prstGeom>
          <a:noFill/>
        </p:spPr>
        <p:txBody>
          <a:bodyPr wrap="square" rtlCol="0">
            <a:spAutoFit/>
          </a:bodyPr>
          <a:lstStyle/>
          <a:p>
            <a:r>
              <a:rPr lang="en-US" dirty="0">
                <a:latin typeface="Arial Black" panose="020B0A04020102020204" pitchFamily="34" charset="0"/>
              </a:rPr>
              <a:t>Objectives</a:t>
            </a:r>
            <a:endParaRPr lang="en-GB" dirty="0">
              <a:latin typeface="Arial Black" panose="020B0A04020102020204" pitchFamily="34" charset="0"/>
            </a:endParaRPr>
          </a:p>
        </p:txBody>
      </p:sp>
      <p:pic>
        <p:nvPicPr>
          <p:cNvPr id="11" name="Content Placeholder 4" descr="Bullseye with solid fill">
            <a:extLst>
              <a:ext uri="{FF2B5EF4-FFF2-40B4-BE49-F238E27FC236}">
                <a16:creationId xmlns:a16="http://schemas.microsoft.com/office/drawing/2014/main" id="{744BFC42-8A53-4FDD-A102-D91462CB6D1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80631" y="2740072"/>
            <a:ext cx="333829" cy="333829"/>
          </a:xfrm>
          <a:prstGeom prst="rect">
            <a:avLst/>
          </a:prstGeom>
        </p:spPr>
      </p:pic>
      <p:sp>
        <p:nvSpPr>
          <p:cNvPr id="12" name="TextBox 11">
            <a:extLst>
              <a:ext uri="{FF2B5EF4-FFF2-40B4-BE49-F238E27FC236}">
                <a16:creationId xmlns:a16="http://schemas.microsoft.com/office/drawing/2014/main" id="{B2C99814-D82E-4D3B-B385-5D8925B69BD2}"/>
              </a:ext>
            </a:extLst>
          </p:cNvPr>
          <p:cNvSpPr txBox="1"/>
          <p:nvPr/>
        </p:nvSpPr>
        <p:spPr>
          <a:xfrm>
            <a:off x="1843790" y="2740072"/>
            <a:ext cx="2608289" cy="369332"/>
          </a:xfrm>
          <a:prstGeom prst="rect">
            <a:avLst/>
          </a:prstGeom>
          <a:noFill/>
        </p:spPr>
        <p:txBody>
          <a:bodyPr wrap="square" rtlCol="0">
            <a:spAutoFit/>
          </a:bodyPr>
          <a:lstStyle/>
          <a:p>
            <a:r>
              <a:rPr lang="en-US" dirty="0">
                <a:latin typeface="Arial Black" panose="020B0A04020102020204" pitchFamily="34" charset="0"/>
              </a:rPr>
              <a:t>Methodology</a:t>
            </a:r>
            <a:endParaRPr lang="en-GB" dirty="0">
              <a:latin typeface="Arial Black" panose="020B0A04020102020204" pitchFamily="34" charset="0"/>
            </a:endParaRPr>
          </a:p>
        </p:txBody>
      </p:sp>
      <p:pic>
        <p:nvPicPr>
          <p:cNvPr id="13" name="Content Placeholder 4" descr="Bullseye with solid fill">
            <a:extLst>
              <a:ext uri="{FF2B5EF4-FFF2-40B4-BE49-F238E27FC236}">
                <a16:creationId xmlns:a16="http://schemas.microsoft.com/office/drawing/2014/main" id="{858A3464-7010-4E6F-A76D-71AA07BA5D3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67891" y="3106952"/>
            <a:ext cx="359307" cy="359307"/>
          </a:xfrm>
          <a:prstGeom prst="rect">
            <a:avLst/>
          </a:prstGeom>
        </p:spPr>
      </p:pic>
      <p:sp>
        <p:nvSpPr>
          <p:cNvPr id="14" name="TextBox 13">
            <a:extLst>
              <a:ext uri="{FF2B5EF4-FFF2-40B4-BE49-F238E27FC236}">
                <a16:creationId xmlns:a16="http://schemas.microsoft.com/office/drawing/2014/main" id="{A2401A6F-F517-4012-9D3C-90F559B3F3B0}"/>
              </a:ext>
            </a:extLst>
          </p:cNvPr>
          <p:cNvSpPr txBox="1"/>
          <p:nvPr/>
        </p:nvSpPr>
        <p:spPr>
          <a:xfrm>
            <a:off x="1843790" y="3129165"/>
            <a:ext cx="2608289" cy="369332"/>
          </a:xfrm>
          <a:prstGeom prst="rect">
            <a:avLst/>
          </a:prstGeom>
          <a:noFill/>
        </p:spPr>
        <p:txBody>
          <a:bodyPr wrap="square" rtlCol="0">
            <a:spAutoFit/>
          </a:bodyPr>
          <a:lstStyle/>
          <a:p>
            <a:r>
              <a:rPr lang="en-US" dirty="0">
                <a:latin typeface="Arial Black" panose="020B0A04020102020204" pitchFamily="34" charset="0"/>
              </a:rPr>
              <a:t>Key Findings</a:t>
            </a:r>
            <a:endParaRPr lang="en-GB" dirty="0">
              <a:latin typeface="Arial Black" panose="020B0A04020102020204" pitchFamily="34" charset="0"/>
            </a:endParaRPr>
          </a:p>
        </p:txBody>
      </p:sp>
      <p:pic>
        <p:nvPicPr>
          <p:cNvPr id="15" name="Content Placeholder 4" descr="Bullseye with solid fill">
            <a:extLst>
              <a:ext uri="{FF2B5EF4-FFF2-40B4-BE49-F238E27FC236}">
                <a16:creationId xmlns:a16="http://schemas.microsoft.com/office/drawing/2014/main" id="{5E1FDBF3-B12C-49CC-8C81-196241BADE2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80632" y="3534037"/>
            <a:ext cx="333828" cy="333828"/>
          </a:xfrm>
          <a:prstGeom prst="rect">
            <a:avLst/>
          </a:prstGeom>
        </p:spPr>
      </p:pic>
      <p:sp>
        <p:nvSpPr>
          <p:cNvPr id="16" name="TextBox 15">
            <a:extLst>
              <a:ext uri="{FF2B5EF4-FFF2-40B4-BE49-F238E27FC236}">
                <a16:creationId xmlns:a16="http://schemas.microsoft.com/office/drawing/2014/main" id="{F193AD60-D13A-4C86-929C-C44BDDD0D6CC}"/>
              </a:ext>
            </a:extLst>
          </p:cNvPr>
          <p:cNvSpPr txBox="1"/>
          <p:nvPr/>
        </p:nvSpPr>
        <p:spPr>
          <a:xfrm>
            <a:off x="1843790" y="3498497"/>
            <a:ext cx="2608289" cy="369332"/>
          </a:xfrm>
          <a:prstGeom prst="rect">
            <a:avLst/>
          </a:prstGeom>
          <a:noFill/>
        </p:spPr>
        <p:txBody>
          <a:bodyPr wrap="square" rtlCol="0">
            <a:spAutoFit/>
          </a:bodyPr>
          <a:lstStyle/>
          <a:p>
            <a:r>
              <a:rPr lang="en-US" dirty="0">
                <a:latin typeface="Arial Black" panose="020B0A04020102020204" pitchFamily="34" charset="0"/>
              </a:rPr>
              <a:t>Challenges</a:t>
            </a:r>
            <a:endParaRPr lang="en-GB" dirty="0">
              <a:latin typeface="Arial Black" panose="020B0A04020102020204" pitchFamily="34" charset="0"/>
            </a:endParaRPr>
          </a:p>
        </p:txBody>
      </p:sp>
      <p:sp>
        <p:nvSpPr>
          <p:cNvPr id="19" name="TextBox 18">
            <a:extLst>
              <a:ext uri="{FF2B5EF4-FFF2-40B4-BE49-F238E27FC236}">
                <a16:creationId xmlns:a16="http://schemas.microsoft.com/office/drawing/2014/main" id="{C6610DFC-0301-47B5-A100-2705563C972A}"/>
              </a:ext>
            </a:extLst>
          </p:cNvPr>
          <p:cNvSpPr txBox="1"/>
          <p:nvPr/>
        </p:nvSpPr>
        <p:spPr>
          <a:xfrm>
            <a:off x="1843789" y="3888598"/>
            <a:ext cx="2608289" cy="369332"/>
          </a:xfrm>
          <a:prstGeom prst="rect">
            <a:avLst/>
          </a:prstGeom>
          <a:noFill/>
        </p:spPr>
        <p:txBody>
          <a:bodyPr wrap="square" rtlCol="0">
            <a:spAutoFit/>
          </a:bodyPr>
          <a:lstStyle/>
          <a:p>
            <a:r>
              <a:rPr lang="en-US" dirty="0">
                <a:latin typeface="Arial Black" panose="020B0A04020102020204" pitchFamily="34" charset="0"/>
              </a:rPr>
              <a:t>Recommendations</a:t>
            </a:r>
            <a:endParaRPr lang="en-GB" dirty="0">
              <a:latin typeface="Arial Black" panose="020B0A04020102020204" pitchFamily="34" charset="0"/>
            </a:endParaRPr>
          </a:p>
        </p:txBody>
      </p:sp>
      <p:sp>
        <p:nvSpPr>
          <p:cNvPr id="20" name="TextBox 19">
            <a:extLst>
              <a:ext uri="{FF2B5EF4-FFF2-40B4-BE49-F238E27FC236}">
                <a16:creationId xmlns:a16="http://schemas.microsoft.com/office/drawing/2014/main" id="{11EF256F-6A4C-4D29-B5DC-7DC7AB7E61CB}"/>
              </a:ext>
            </a:extLst>
          </p:cNvPr>
          <p:cNvSpPr txBox="1"/>
          <p:nvPr/>
        </p:nvSpPr>
        <p:spPr>
          <a:xfrm>
            <a:off x="1869267" y="4277691"/>
            <a:ext cx="2608289" cy="369332"/>
          </a:xfrm>
          <a:prstGeom prst="rect">
            <a:avLst/>
          </a:prstGeom>
          <a:noFill/>
        </p:spPr>
        <p:txBody>
          <a:bodyPr wrap="square" rtlCol="0">
            <a:spAutoFit/>
          </a:bodyPr>
          <a:lstStyle/>
          <a:p>
            <a:r>
              <a:rPr lang="en-US" dirty="0">
                <a:latin typeface="Arial Black" panose="020B0A04020102020204" pitchFamily="34" charset="0"/>
              </a:rPr>
              <a:t>Conclusion</a:t>
            </a:r>
            <a:endParaRPr lang="en-GB" dirty="0">
              <a:latin typeface="Arial Black" panose="020B0A04020102020204" pitchFamily="34" charset="0"/>
            </a:endParaRPr>
          </a:p>
        </p:txBody>
      </p:sp>
      <p:pic>
        <p:nvPicPr>
          <p:cNvPr id="21" name="Content Placeholder 4" descr="Bullseye with solid fill">
            <a:extLst>
              <a:ext uri="{FF2B5EF4-FFF2-40B4-BE49-F238E27FC236}">
                <a16:creationId xmlns:a16="http://schemas.microsoft.com/office/drawing/2014/main" id="{808F9BE3-BFC0-41CA-97FA-ADB05379495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80631" y="3893610"/>
            <a:ext cx="359307" cy="359307"/>
          </a:xfrm>
          <a:prstGeom prst="rect">
            <a:avLst/>
          </a:prstGeom>
        </p:spPr>
      </p:pic>
      <p:pic>
        <p:nvPicPr>
          <p:cNvPr id="22" name="Content Placeholder 4" descr="Bullseye with solid fill">
            <a:extLst>
              <a:ext uri="{FF2B5EF4-FFF2-40B4-BE49-F238E27FC236}">
                <a16:creationId xmlns:a16="http://schemas.microsoft.com/office/drawing/2014/main" id="{20AFD7F5-FD26-4290-8656-CEBB2A1B0BB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93372" y="4304407"/>
            <a:ext cx="333828" cy="333828"/>
          </a:xfrm>
          <a:prstGeom prst="rect">
            <a:avLst/>
          </a:prstGeom>
        </p:spPr>
      </p:pic>
    </p:spTree>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a:xfrm>
            <a:off x="822960" y="1845734"/>
            <a:ext cx="4111897" cy="3510037"/>
          </a:xfrm>
        </p:spPr>
        <p:txBody>
          <a:bodyPr/>
          <a:lstStyle/>
          <a:p>
            <a:pPr algn="just">
              <a:lnSpc>
                <a:spcPct val="100000"/>
              </a:lnSpc>
            </a:pPr>
            <a:endParaRPr lang="en-US" dirty="0"/>
          </a:p>
          <a:p>
            <a:pPr algn="just">
              <a:lnSpc>
                <a:spcPct val="100000"/>
              </a:lnSpc>
            </a:pPr>
            <a:r>
              <a:rPr dirty="0"/>
              <a:t>The increasing global demand for sustainable energy has driven the adoption of renewable energy sources like solar, wind, hydro, biomass, and geothermal. This study examines household energy consumption patterns using data from 1,000 households across 25 countries and six regions.</a:t>
            </a:r>
          </a:p>
        </p:txBody>
      </p:sp>
      <p:pic>
        <p:nvPicPr>
          <p:cNvPr id="1026" name="Picture 2" descr="Renewable Energy Sources- Infographic Circular info-graphic showing renewable energy sources. Each energy source diagram is arranged in its own layer. The objects are grouped and labeled appropriately for easy editing. EPS 10 file is made in RGB color.  Wood Chip stock vector">
            <a:extLst>
              <a:ext uri="{FF2B5EF4-FFF2-40B4-BE49-F238E27FC236}">
                <a16:creationId xmlns:a16="http://schemas.microsoft.com/office/drawing/2014/main" id="{3B85B729-C65E-4D94-9425-BFCA20DF7F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6349" y="2013131"/>
            <a:ext cx="3342640" cy="3342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31521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Objectives</a:t>
            </a:r>
          </a:p>
        </p:txBody>
      </p:sp>
      <p:sp>
        <p:nvSpPr>
          <p:cNvPr id="3" name="Content Placeholder 2"/>
          <p:cNvSpPr>
            <a:spLocks noGrp="1"/>
          </p:cNvSpPr>
          <p:nvPr>
            <p:ph idx="1"/>
          </p:nvPr>
        </p:nvSpPr>
        <p:spPr/>
        <p:txBody>
          <a:bodyPr/>
          <a:lstStyle/>
          <a:p>
            <a:r>
              <a:t>• Analyze household renewable energy consumption patterns</a:t>
            </a:r>
          </a:p>
          <a:p>
            <a:r>
              <a:t>• Identify commonly used renewable energy sources</a:t>
            </a:r>
          </a:p>
          <a:p>
            <a:r>
              <a:t>• Examine the impact of household size, income, and subsidies</a:t>
            </a:r>
          </a:p>
          <a:p>
            <a:r>
              <a:t>• Assess government subsidies' effectiveness in promoting adoption</a:t>
            </a:r>
          </a:p>
          <a:p>
            <a:r>
              <a:t>• Provide policy recommendations for sustainable energy use</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Methodology</a:t>
            </a:r>
          </a:p>
        </p:txBody>
      </p:sp>
      <p:sp>
        <p:nvSpPr>
          <p:cNvPr id="3" name="Content Placeholder 2"/>
          <p:cNvSpPr>
            <a:spLocks noGrp="1"/>
          </p:cNvSpPr>
          <p:nvPr>
            <p:ph idx="1"/>
          </p:nvPr>
        </p:nvSpPr>
        <p:spPr/>
        <p:txBody>
          <a:bodyPr/>
          <a:lstStyle/>
          <a:p>
            <a:r>
              <a:t>• Data Collection: Survey data from 1,000 households across 25 countries (2020-2024)</a:t>
            </a:r>
          </a:p>
          <a:p>
            <a:r>
              <a:t>• Key Variables: Energy source, household size, income level, subsidy status, cost savings</a:t>
            </a:r>
          </a:p>
          <a:p>
            <a:r>
              <a:t>• Analysis Techniques:</a:t>
            </a:r>
          </a:p>
          <a:p>
            <a:r>
              <a:t>  - Descriptive statistics (mean, median, standard deviation)</a:t>
            </a:r>
          </a:p>
          <a:p>
            <a:r>
              <a:t>  - Correlation analysis (household size, income, and energy consumption)</a:t>
            </a:r>
          </a:p>
          <a:p>
            <a:r>
              <a:t>  - Regression analysis (factors influencing cost savings)</a:t>
            </a:r>
          </a:p>
          <a:p>
            <a:r>
              <a:t>  - Comparative analysis (urban vs. rural trends)</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Key Findings</a:t>
            </a:r>
          </a:p>
        </p:txBody>
      </p:sp>
      <p:sp>
        <p:nvSpPr>
          <p:cNvPr id="3" name="Content Placeholder 2"/>
          <p:cNvSpPr>
            <a:spLocks noGrp="1"/>
          </p:cNvSpPr>
          <p:nvPr>
            <p:ph idx="1"/>
          </p:nvPr>
        </p:nvSpPr>
        <p:spPr/>
        <p:txBody>
          <a:bodyPr/>
          <a:lstStyle/>
          <a:p>
            <a:r>
              <a:rPr dirty="0"/>
              <a:t>• Solar energy is the most widely adopted (45%)</a:t>
            </a:r>
          </a:p>
          <a:p>
            <a:r>
              <a:rPr dirty="0"/>
              <a:t>• Higher energy consumption in North America (320 kWh) and lower in Africa (180 kWh)</a:t>
            </a:r>
          </a:p>
          <a:p>
            <a:r>
              <a:rPr dirty="0"/>
              <a:t>• Larger households consume more energy (6+ members = 400 kWh/month)</a:t>
            </a:r>
          </a:p>
          <a:p>
            <a:r>
              <a:rPr dirty="0"/>
              <a:t>• Households receiving subsidies save 67% more on energy costs</a:t>
            </a: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Challenges in Renewable Energy Adoption</a:t>
            </a:r>
          </a:p>
        </p:txBody>
      </p:sp>
      <p:sp>
        <p:nvSpPr>
          <p:cNvPr id="3" name="Content Placeholder 2"/>
          <p:cNvSpPr>
            <a:spLocks noGrp="1"/>
          </p:cNvSpPr>
          <p:nvPr>
            <p:ph idx="1"/>
          </p:nvPr>
        </p:nvSpPr>
        <p:spPr/>
        <p:txBody>
          <a:bodyPr/>
          <a:lstStyle/>
          <a:p>
            <a:r>
              <a:rPr dirty="0"/>
              <a:t>• High Initial Investment Costs</a:t>
            </a:r>
          </a:p>
          <a:p>
            <a:r>
              <a:rPr dirty="0"/>
              <a:t>• Lack of Awareness about subsidies and incentives</a:t>
            </a:r>
          </a:p>
          <a:p>
            <a:r>
              <a:rPr dirty="0"/>
              <a:t>• Technical &amp; Maintenance Issues</a:t>
            </a:r>
          </a:p>
          <a:p>
            <a:r>
              <a:rPr dirty="0"/>
              <a:t>• Grid Integration Problems in remote areas</a:t>
            </a:r>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Recommendations</a:t>
            </a:r>
          </a:p>
        </p:txBody>
      </p:sp>
      <p:sp>
        <p:nvSpPr>
          <p:cNvPr id="3" name="Content Placeholder 2"/>
          <p:cNvSpPr>
            <a:spLocks noGrp="1"/>
          </p:cNvSpPr>
          <p:nvPr>
            <p:ph idx="1"/>
          </p:nvPr>
        </p:nvSpPr>
        <p:spPr/>
        <p:txBody>
          <a:bodyPr/>
          <a:lstStyle/>
          <a:p>
            <a:r>
              <a:rPr dirty="0"/>
              <a:t>• Increase subsidies for low-income households</a:t>
            </a:r>
          </a:p>
          <a:p>
            <a:r>
              <a:rPr dirty="0"/>
              <a:t>• Develop awareness campaigns for renewable energy</a:t>
            </a:r>
          </a:p>
          <a:p>
            <a:r>
              <a:rPr dirty="0"/>
              <a:t>• Invest in cost-effective solar &amp; wind technologies</a:t>
            </a:r>
          </a:p>
          <a:p>
            <a:r>
              <a:rPr dirty="0"/>
              <a:t>• Implement smart energy tracking systems</a:t>
            </a:r>
          </a:p>
          <a:p>
            <a:r>
              <a:rPr dirty="0"/>
              <a:t>• Support community-based renewable projects</a:t>
            </a:r>
          </a:p>
        </p:txBody>
      </p:sp>
    </p:spTree>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Renewable energy adoption depends on financial incentives, infrastructure, and awareness. With proper policies, technological advancements, and community engagement, renewable energy can become a sustainable and cost-effective global solution.</a:t>
            </a:r>
          </a:p>
        </p:txBody>
      </p:sp>
    </p:spTree>
  </p:cSld>
  <p:clrMapOvr>
    <a:masterClrMapping/>
  </p:clrMapOvr>
  <p:transition spd="slow">
    <p:push dir="u"/>
  </p:transition>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71</TotalTime>
  <Words>389</Words>
  <Application>Microsoft Office PowerPoint</Application>
  <PresentationFormat>On-screen Show (4:3)</PresentationFormat>
  <Paragraphs>47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Black</vt:lpstr>
      <vt:lpstr>Calibri</vt:lpstr>
      <vt:lpstr>Calibri Light</vt:lpstr>
      <vt:lpstr>Retrospect</vt:lpstr>
      <vt:lpstr>Analysis of Renewable Energy Usage Trends: A Statistical Approach</vt:lpstr>
      <vt:lpstr>Context</vt:lpstr>
      <vt:lpstr>Introduction</vt:lpstr>
      <vt:lpstr>Objectives</vt:lpstr>
      <vt:lpstr>Methodology</vt:lpstr>
      <vt:lpstr>Key Findings</vt:lpstr>
      <vt:lpstr>Challenges in Renewable Energy Adoption</vt:lpstr>
      <vt:lpstr>Recommendations</vt:lpstr>
      <vt:lpstr>Conclusion</vt:lpstr>
      <vt:lpstr>Any questions?   Azizul Islam aislam18.phy.bu@gmail.com Department of Physics, University of Barishal</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Renewable Energy Usage Trends: A Statistical Approach</dc:title>
  <dc:subject/>
  <dc:creator>Azizul Islam</dc:creator>
  <cp:keywords/>
  <dc:description>generated using python-pptx</dc:description>
  <cp:lastModifiedBy>Azizul Islam</cp:lastModifiedBy>
  <cp:revision>9</cp:revision>
  <dcterms:created xsi:type="dcterms:W3CDTF">2013-01-27T09:14:16Z</dcterms:created>
  <dcterms:modified xsi:type="dcterms:W3CDTF">2025-01-30T09:42:03Z</dcterms:modified>
  <cp:category/>
</cp:coreProperties>
</file>