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" d="100"/>
          <a:sy n="10" d="100"/>
        </p:scale>
        <p:origin x="-2696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4/10/15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4/10/15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4/10/15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4/10/15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4/10/15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113971"/>
            <a:ext cx="7406640" cy="2061387"/>
          </a:xfrm>
        </p:spPr>
        <p:txBody>
          <a:bodyPr/>
          <a:lstStyle/>
          <a:p>
            <a:r>
              <a:rPr lang="en-US" dirty="0" smtClean="0"/>
              <a:t>Change Keys in heaps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Fibonacci heap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4049581"/>
            <a:ext cx="7406640" cy="1752600"/>
          </a:xfrm>
        </p:spPr>
        <p:txBody>
          <a:bodyPr/>
          <a:lstStyle/>
          <a:p>
            <a:r>
              <a:rPr lang="en-US" dirty="0" smtClean="0"/>
              <a:t>Zhao Xiaobin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5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deficient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B1 n-rank&gt;0, holds n-right not null. Left path below n-right there are exactly n-rank -1, n-rank-2, ….. 0 in decreasing sequence.</a:t>
            </a:r>
          </a:p>
          <a:p>
            <a:r>
              <a:rPr lang="en-US" altLang="zh-CN" dirty="0" smtClean="0"/>
              <a:t>n-sate=complete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 at least 0, 1,2,….k-2 for rank k</a:t>
            </a:r>
          </a:p>
          <a:p>
            <a:r>
              <a:rPr lang="en-US" dirty="0" smtClean="0"/>
              <a:t>f(k)=f(k-2)+f(k-3)+….f(1)+ f(0)+1</a:t>
            </a:r>
          </a:p>
          <a:p>
            <a:r>
              <a:rPr lang="en-US" dirty="0"/>
              <a:t>f</a:t>
            </a:r>
            <a:r>
              <a:rPr lang="en-US" dirty="0" smtClean="0"/>
              <a:t>(k-1)=f(k-3)+…..f(1)+f(0)+1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44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(k)=f(k-1)+f(k-2)</a:t>
            </a:r>
          </a:p>
          <a:p>
            <a:r>
              <a:rPr lang="en-US" dirty="0" smtClean="0"/>
              <a:t>And f(1)=f(0)=1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19" y="2586756"/>
            <a:ext cx="8511011" cy="156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1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30777" b="-30777"/>
          <a:stretch>
            <a:fillRect/>
          </a:stretch>
        </p:blipFill>
        <p:spPr>
          <a:xfrm>
            <a:off x="1435608" y="466175"/>
            <a:ext cx="7498080" cy="5782225"/>
          </a:xfrm>
        </p:spPr>
      </p:pic>
    </p:spTree>
    <p:extLst>
      <p:ext uri="{BB962C8B-B14F-4D97-AF65-F5344CB8AC3E}">
        <p14:creationId xmlns:p14="http://schemas.microsoft.com/office/powerpoint/2010/main" val="102547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Find-min in O(1)time:</a:t>
            </a:r>
          </a:p>
          <a:p>
            <a:pPr marL="82296" indent="0">
              <a:buNone/>
            </a:pPr>
            <a:r>
              <a:rPr lang="en-US" dirty="0" smtClean="0"/>
              <a:t> Maintain a pointer to the leftmost node and minimum node. Fibonacci heap is half-order tree, so minimum element occurs somewhere on the leftmost path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Insert operation O(1)time:</a:t>
            </a:r>
          </a:p>
          <a:p>
            <a:pPr marL="82296" indent="0">
              <a:buNone/>
            </a:pPr>
            <a:r>
              <a:rPr lang="en-US" dirty="0" smtClean="0"/>
              <a:t>Place a new node with rank 0 on the top of the leftmost, compare with previous minimum.</a:t>
            </a:r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90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Decrease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1.decrease key in n, if new key smaller than minimum, adjust min pointer.</a:t>
            </a:r>
          </a:p>
          <a:p>
            <a:r>
              <a:rPr lang="en-US" dirty="0" smtClean="0"/>
              <a:t>2. if n-&gt;</a:t>
            </a:r>
            <a:r>
              <a:rPr lang="en-US" dirty="0" err="1" smtClean="0"/>
              <a:t>r_up</a:t>
            </a:r>
            <a:r>
              <a:rPr lang="en-US" dirty="0" smtClean="0"/>
              <a:t> = NULL, we are finished.</a:t>
            </a:r>
          </a:p>
          <a:p>
            <a:r>
              <a:rPr lang="en-US" dirty="0" smtClean="0"/>
              <a:t>3. Else half-order might be violated in     n-&gt;</a:t>
            </a:r>
            <a:r>
              <a:rPr lang="en-US" dirty="0" err="1" smtClean="0"/>
              <a:t>r_up</a:t>
            </a:r>
            <a:r>
              <a:rPr lang="en-US" dirty="0" smtClean="0"/>
              <a:t> and some nodes above.         u=n-&gt;</a:t>
            </a:r>
            <a:r>
              <a:rPr lang="en-US" dirty="0" err="1" smtClean="0"/>
              <a:t>r_up</a:t>
            </a:r>
            <a:r>
              <a:rPr lang="en-US" dirty="0" smtClean="0"/>
              <a:t>, unlink n from left to n-&gt;back. Place n on the left path.</a:t>
            </a:r>
          </a:p>
          <a:p>
            <a:r>
              <a:rPr lang="en-US" dirty="0" smtClean="0"/>
              <a:t>4. F1 property violated</a:t>
            </a:r>
          </a:p>
          <a:p>
            <a:r>
              <a:rPr lang="en-US" dirty="0"/>
              <a:t> </a:t>
            </a:r>
            <a:r>
              <a:rPr lang="en-US" dirty="0" smtClean="0"/>
              <a:t>  4.1 if u-&gt;</a:t>
            </a:r>
            <a:r>
              <a:rPr lang="en-US" dirty="0" err="1" smtClean="0"/>
              <a:t>r_up</a:t>
            </a:r>
            <a:r>
              <a:rPr lang="en-US" dirty="0" smtClean="0"/>
              <a:t> =NULL, decrease u-&gt;rank by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43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    4.2 Else if u-&gt;state =complete, then set u-&gt;state =deficient 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    4.3 Else u-&gt;state =deficient, decrease   u-&gt;rank by 2, or 1 if it becomes negative. Set u-&gt;state to complete. </a:t>
            </a:r>
          </a:p>
          <a:p>
            <a:pPr marL="82296" indent="0">
              <a:buNone/>
            </a:pPr>
            <a:r>
              <a:rPr lang="en-US" dirty="0" smtClean="0"/>
              <a:t>      unlink u from left path to it belongs. Place u to leftmost path, set u to u-&gt;</a:t>
            </a:r>
            <a:r>
              <a:rPr lang="en-US" dirty="0" err="1" smtClean="0"/>
              <a:t>r_up</a:t>
            </a:r>
            <a:r>
              <a:rPr lang="en-US" dirty="0" smtClean="0"/>
              <a:t> and repeat 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30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Unlinking process is O(1)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each deficient node means one </a:t>
            </a:r>
            <a:r>
              <a:rPr lang="en-US" b="1" dirty="0" smtClean="0"/>
              <a:t>decrease operation.   </a:t>
            </a:r>
            <a:r>
              <a:rPr lang="en-US" dirty="0" smtClean="0"/>
              <a:t>n decrease operation start with a deficient nodes end with b deficient nodes takes O(</a:t>
            </a:r>
            <a:r>
              <a:rPr lang="en-US" dirty="0" err="1" smtClean="0"/>
              <a:t>n+a-b</a:t>
            </a:r>
            <a:r>
              <a:rPr lang="en-US" dirty="0" smtClean="0"/>
              <a:t>)time and place O(</a:t>
            </a:r>
            <a:r>
              <a:rPr lang="en-US" dirty="0" err="1" smtClean="0"/>
              <a:t>n+a-b</a:t>
            </a:r>
            <a:r>
              <a:rPr lang="en-US" dirty="0" smtClean="0"/>
              <a:t>)nodes on leftmost path.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Time complexity:  amortized 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41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Delete_min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1.Unlink current min node n, place nodes on the left path of n-&gt;right on top of leftmost path and delete n.</a:t>
            </a:r>
          </a:p>
          <a:p>
            <a:r>
              <a:rPr lang="en-US" dirty="0" smtClean="0"/>
              <a:t>2. Create an array of nodes pointers size O(</a:t>
            </a:r>
            <a:r>
              <a:rPr lang="en-US" dirty="0" err="1" smtClean="0"/>
              <a:t>logn</a:t>
            </a:r>
            <a:r>
              <a:rPr lang="en-US" dirty="0" smtClean="0"/>
              <a:t>) with entry of each possible rank.</a:t>
            </a:r>
          </a:p>
          <a:p>
            <a:r>
              <a:rPr lang="en-US" dirty="0" smtClean="0"/>
              <a:t>3.  Go down the leftmost path, Set n to the next node on leftmost path.</a:t>
            </a:r>
          </a:p>
          <a:p>
            <a:r>
              <a:rPr lang="en-US" dirty="0" smtClean="0"/>
              <a:t>4. Set minimum pointer and </a:t>
            </a:r>
            <a:r>
              <a:rPr lang="en-US" dirty="0" err="1" smtClean="0"/>
              <a:t>leftend</a:t>
            </a:r>
            <a:r>
              <a:rPr lang="en-US" dirty="0" smtClean="0"/>
              <a:t> pointer.</a:t>
            </a:r>
          </a:p>
          <a:p>
            <a:pPr marL="82296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93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 O(log n)</a:t>
            </a:r>
          </a:p>
          <a:p>
            <a:r>
              <a:rPr lang="en-US" dirty="0" smtClean="0"/>
              <a:t>Step 2  O(1)</a:t>
            </a:r>
          </a:p>
          <a:p>
            <a:r>
              <a:rPr lang="en-US" dirty="0" smtClean="0"/>
              <a:t>Step 3  up to the length of leftmost path O(L)</a:t>
            </a:r>
          </a:p>
          <a:p>
            <a:r>
              <a:rPr lang="en-US" dirty="0" smtClean="0"/>
              <a:t>Step 4 size of array O(log n)</a:t>
            </a:r>
          </a:p>
          <a:p>
            <a:endParaRPr lang="en-US" dirty="0"/>
          </a:p>
          <a:p>
            <a:r>
              <a:rPr lang="en-US" dirty="0" err="1" smtClean="0"/>
              <a:t>Delete_min</a:t>
            </a:r>
            <a:r>
              <a:rPr lang="en-US" dirty="0" smtClean="0"/>
              <a:t>: O(log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97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but complicate.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1087438" y="2160588"/>
            <a:ext cx="1539875" cy="382587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Italic" charset="0"/>
              </a:rPr>
              <a:t>make-heap</a:t>
            </a:r>
            <a:endParaRPr kumimoji="0" lang="en-US" sz="1400" b="0" i="0" u="none" strike="noStrike" kern="0" cap="none" spc="0" normalizeH="0" baseline="3000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Italic" charset="0"/>
            </a:endParaRPr>
          </a:p>
        </p:txBody>
      </p: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1087438" y="1536700"/>
            <a:ext cx="1539875" cy="623888"/>
          </a:xfrm>
          <a:prstGeom prst="rect">
            <a:avLst/>
          </a:prstGeom>
          <a:solidFill>
            <a:srgbClr val="4D4D4D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Operation</a:t>
            </a:r>
          </a:p>
        </p:txBody>
      </p:sp>
      <p:sp>
        <p:nvSpPr>
          <p:cNvPr id="118" name="Rectangle 5"/>
          <p:cNvSpPr>
            <a:spLocks noChangeArrowheads="1"/>
          </p:cNvSpPr>
          <p:nvPr/>
        </p:nvSpPr>
        <p:spPr bwMode="auto">
          <a:xfrm>
            <a:off x="1087438" y="2914650"/>
            <a:ext cx="1539875" cy="382588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Italic" charset="0"/>
              </a:rPr>
              <a:t>insert</a:t>
            </a:r>
            <a:endParaRPr kumimoji="0" lang="en-US" sz="1400" b="0" i="0" u="none" strike="noStrike" kern="0" cap="none" spc="0" normalizeH="0" baseline="3000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Italic" charset="0"/>
            </a:endParaRPr>
          </a:p>
        </p:txBody>
      </p:sp>
      <p:sp>
        <p:nvSpPr>
          <p:cNvPr id="119" name="Rectangle 6"/>
          <p:cNvSpPr>
            <a:spLocks noChangeArrowheads="1"/>
          </p:cNvSpPr>
          <p:nvPr/>
        </p:nvSpPr>
        <p:spPr bwMode="auto">
          <a:xfrm>
            <a:off x="1087438" y="4822825"/>
            <a:ext cx="1539875" cy="381000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Italic" charset="0"/>
              </a:rPr>
              <a:t>find-min</a:t>
            </a:r>
            <a:endParaRPr kumimoji="0" lang="en-US" sz="1400" b="0" i="0" u="none" strike="noStrike" kern="0" cap="none" spc="0" normalizeH="0" baseline="3000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Italic" charset="0"/>
            </a:endParaRPr>
          </a:p>
        </p:txBody>
      </p:sp>
      <p:sp>
        <p:nvSpPr>
          <p:cNvPr id="120" name="Rectangle 7"/>
          <p:cNvSpPr>
            <a:spLocks noChangeArrowheads="1"/>
          </p:cNvSpPr>
          <p:nvPr/>
        </p:nvSpPr>
        <p:spPr bwMode="auto">
          <a:xfrm>
            <a:off x="1087438" y="3297238"/>
            <a:ext cx="1539875" cy="382587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Italic" charset="0"/>
              </a:rPr>
              <a:t>delete-min</a:t>
            </a:r>
            <a:endParaRPr kumimoji="0" lang="en-US" sz="1400" b="0" i="0" u="none" strike="noStrike" kern="0" cap="none" spc="0" normalizeH="0" baseline="3000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Italic" charset="0"/>
            </a:endParaRPr>
          </a:p>
        </p:txBody>
      </p:sp>
      <p:sp>
        <p:nvSpPr>
          <p:cNvPr id="121" name="Rectangle 8"/>
          <p:cNvSpPr>
            <a:spLocks noChangeArrowheads="1"/>
          </p:cNvSpPr>
          <p:nvPr/>
        </p:nvSpPr>
        <p:spPr bwMode="auto">
          <a:xfrm>
            <a:off x="1087438" y="4441825"/>
            <a:ext cx="1539875" cy="381000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Italic" charset="0"/>
              </a:rPr>
              <a:t>union</a:t>
            </a:r>
            <a:endParaRPr kumimoji="0" lang="en-US" sz="1400" b="0" i="0" u="none" strike="noStrike" kern="0" cap="none" spc="0" normalizeH="0" baseline="3000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Italic" charset="0"/>
            </a:endParaRPr>
          </a:p>
        </p:txBody>
      </p:sp>
      <p:sp>
        <p:nvSpPr>
          <p:cNvPr id="122" name="Rectangle 9"/>
          <p:cNvSpPr>
            <a:spLocks noChangeArrowheads="1"/>
          </p:cNvSpPr>
          <p:nvPr/>
        </p:nvSpPr>
        <p:spPr bwMode="auto">
          <a:xfrm>
            <a:off x="1087438" y="3679825"/>
            <a:ext cx="1539875" cy="382588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Italic" charset="0"/>
              </a:rPr>
              <a:t>decrease-key</a:t>
            </a:r>
            <a:endParaRPr kumimoji="0" lang="en-US" sz="1400" b="0" i="0" u="none" strike="noStrike" kern="0" cap="none" spc="0" normalizeH="0" baseline="3000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Italic" charset="0"/>
            </a:endParaRPr>
          </a:p>
        </p:txBody>
      </p:sp>
      <p:sp>
        <p:nvSpPr>
          <p:cNvPr id="123" name="Rectangle 10"/>
          <p:cNvSpPr>
            <a:spLocks noChangeArrowheads="1"/>
          </p:cNvSpPr>
          <p:nvPr/>
        </p:nvSpPr>
        <p:spPr bwMode="auto">
          <a:xfrm>
            <a:off x="1087438" y="4062413"/>
            <a:ext cx="1539875" cy="37941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Italic" charset="0"/>
              </a:rPr>
              <a:t>delete</a:t>
            </a:r>
            <a:endParaRPr kumimoji="0" lang="en-US" sz="1400" b="0" i="0" u="none" strike="noStrike" kern="0" cap="none" spc="0" normalizeH="0" baseline="3000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Italic" charset="0"/>
            </a:endParaRPr>
          </a:p>
        </p:txBody>
      </p:sp>
      <p:sp>
        <p:nvSpPr>
          <p:cNvPr id="124" name="Rectangle 11"/>
          <p:cNvSpPr>
            <a:spLocks noChangeArrowheads="1"/>
          </p:cNvSpPr>
          <p:nvPr/>
        </p:nvSpPr>
        <p:spPr bwMode="auto">
          <a:xfrm>
            <a:off x="3600450" y="2160588"/>
            <a:ext cx="1025525" cy="382587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25" name="Rectangle 12"/>
          <p:cNvSpPr>
            <a:spLocks noChangeArrowheads="1"/>
          </p:cNvSpPr>
          <p:nvPr/>
        </p:nvSpPr>
        <p:spPr bwMode="auto">
          <a:xfrm>
            <a:off x="3600450" y="1536700"/>
            <a:ext cx="1025525" cy="623888"/>
          </a:xfrm>
          <a:prstGeom prst="rect">
            <a:avLst/>
          </a:prstGeom>
          <a:solidFill>
            <a:srgbClr val="4D4D4D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Binary</a:t>
            </a:r>
            <a:b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Heap</a:t>
            </a:r>
          </a:p>
        </p:txBody>
      </p:sp>
      <p:sp>
        <p:nvSpPr>
          <p:cNvPr id="126" name="Rectangle 13"/>
          <p:cNvSpPr>
            <a:spLocks noChangeArrowheads="1"/>
          </p:cNvSpPr>
          <p:nvPr/>
        </p:nvSpPr>
        <p:spPr bwMode="auto">
          <a:xfrm>
            <a:off x="3600450" y="2914650"/>
            <a:ext cx="1025525" cy="382588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log </a:t>
            </a: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Italic" charset="0"/>
              </a:rPr>
              <a:t>n</a:t>
            </a:r>
          </a:p>
        </p:txBody>
      </p:sp>
      <p:sp>
        <p:nvSpPr>
          <p:cNvPr id="127" name="Rectangle 14"/>
          <p:cNvSpPr>
            <a:spLocks noChangeArrowheads="1"/>
          </p:cNvSpPr>
          <p:nvPr/>
        </p:nvSpPr>
        <p:spPr bwMode="auto">
          <a:xfrm>
            <a:off x="3600450" y="4822825"/>
            <a:ext cx="1025525" cy="381000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28" name="Rectangle 15"/>
          <p:cNvSpPr>
            <a:spLocks noChangeArrowheads="1"/>
          </p:cNvSpPr>
          <p:nvPr/>
        </p:nvSpPr>
        <p:spPr bwMode="auto">
          <a:xfrm>
            <a:off x="3600450" y="3297238"/>
            <a:ext cx="1025525" cy="382587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log </a:t>
            </a: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Italic" charset="0"/>
              </a:rPr>
              <a:t>n</a:t>
            </a:r>
          </a:p>
        </p:txBody>
      </p:sp>
      <p:sp>
        <p:nvSpPr>
          <p:cNvPr id="129" name="Rectangle 16"/>
          <p:cNvSpPr>
            <a:spLocks noChangeArrowheads="1"/>
          </p:cNvSpPr>
          <p:nvPr/>
        </p:nvSpPr>
        <p:spPr bwMode="auto">
          <a:xfrm>
            <a:off x="3600450" y="4441825"/>
            <a:ext cx="1025525" cy="381000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Italic" charset="0"/>
              </a:rPr>
              <a:t>n</a:t>
            </a:r>
          </a:p>
        </p:txBody>
      </p:sp>
      <p:sp>
        <p:nvSpPr>
          <p:cNvPr id="130" name="Rectangle 17"/>
          <p:cNvSpPr>
            <a:spLocks noChangeArrowheads="1"/>
          </p:cNvSpPr>
          <p:nvPr/>
        </p:nvSpPr>
        <p:spPr bwMode="auto">
          <a:xfrm>
            <a:off x="3600450" y="3679825"/>
            <a:ext cx="1025525" cy="382588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log </a:t>
            </a: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Italic" charset="0"/>
              </a:rPr>
              <a:t>n</a:t>
            </a:r>
          </a:p>
        </p:txBody>
      </p:sp>
      <p:sp>
        <p:nvSpPr>
          <p:cNvPr id="131" name="Rectangle 18"/>
          <p:cNvSpPr>
            <a:spLocks noChangeArrowheads="1"/>
          </p:cNvSpPr>
          <p:nvPr/>
        </p:nvSpPr>
        <p:spPr bwMode="auto">
          <a:xfrm>
            <a:off x="3600450" y="4062413"/>
            <a:ext cx="1025525" cy="37941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log </a:t>
            </a: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Italic" charset="0"/>
              </a:rPr>
              <a:t>n</a:t>
            </a:r>
          </a:p>
        </p:txBody>
      </p:sp>
      <p:sp>
        <p:nvSpPr>
          <p:cNvPr id="132" name="Rectangle 19"/>
          <p:cNvSpPr>
            <a:spLocks noChangeArrowheads="1"/>
          </p:cNvSpPr>
          <p:nvPr/>
        </p:nvSpPr>
        <p:spPr bwMode="auto">
          <a:xfrm>
            <a:off x="4625975" y="2160588"/>
            <a:ext cx="1090613" cy="382587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33" name="Rectangle 20"/>
          <p:cNvSpPr>
            <a:spLocks noChangeArrowheads="1"/>
          </p:cNvSpPr>
          <p:nvPr/>
        </p:nvSpPr>
        <p:spPr bwMode="auto">
          <a:xfrm>
            <a:off x="4625975" y="1536700"/>
            <a:ext cx="1090613" cy="623888"/>
          </a:xfrm>
          <a:prstGeom prst="rect">
            <a:avLst/>
          </a:prstGeom>
          <a:solidFill>
            <a:srgbClr val="4D4D4D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Binomial</a:t>
            </a:r>
            <a:b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Heap</a:t>
            </a:r>
          </a:p>
        </p:txBody>
      </p:sp>
      <p:sp>
        <p:nvSpPr>
          <p:cNvPr id="134" name="Rectangle 21"/>
          <p:cNvSpPr>
            <a:spLocks noChangeArrowheads="1"/>
          </p:cNvSpPr>
          <p:nvPr/>
        </p:nvSpPr>
        <p:spPr bwMode="auto">
          <a:xfrm>
            <a:off x="4625975" y="2914650"/>
            <a:ext cx="1090613" cy="382588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log </a:t>
            </a: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Italic" charset="0"/>
              </a:rPr>
              <a:t>n</a:t>
            </a:r>
          </a:p>
        </p:txBody>
      </p:sp>
      <p:sp>
        <p:nvSpPr>
          <p:cNvPr id="135" name="Rectangle 22"/>
          <p:cNvSpPr>
            <a:spLocks noChangeArrowheads="1"/>
          </p:cNvSpPr>
          <p:nvPr/>
        </p:nvSpPr>
        <p:spPr bwMode="auto">
          <a:xfrm>
            <a:off x="4625975" y="4822825"/>
            <a:ext cx="1090613" cy="381000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log </a:t>
            </a: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Italic" charset="0"/>
              </a:rPr>
              <a:t>n</a:t>
            </a:r>
          </a:p>
        </p:txBody>
      </p:sp>
      <p:sp>
        <p:nvSpPr>
          <p:cNvPr id="136" name="Rectangle 23"/>
          <p:cNvSpPr>
            <a:spLocks noChangeArrowheads="1"/>
          </p:cNvSpPr>
          <p:nvPr/>
        </p:nvSpPr>
        <p:spPr bwMode="auto">
          <a:xfrm>
            <a:off x="4625975" y="3297238"/>
            <a:ext cx="1090613" cy="382587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log </a:t>
            </a: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Italic" charset="0"/>
              </a:rPr>
              <a:t>n</a:t>
            </a:r>
          </a:p>
        </p:txBody>
      </p:sp>
      <p:sp>
        <p:nvSpPr>
          <p:cNvPr id="137" name="Rectangle 24"/>
          <p:cNvSpPr>
            <a:spLocks noChangeArrowheads="1"/>
          </p:cNvSpPr>
          <p:nvPr/>
        </p:nvSpPr>
        <p:spPr bwMode="auto">
          <a:xfrm>
            <a:off x="4625975" y="4441825"/>
            <a:ext cx="1090613" cy="381000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log </a:t>
            </a: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Italic" charset="0"/>
              </a:rPr>
              <a:t>n</a:t>
            </a:r>
          </a:p>
        </p:txBody>
      </p:sp>
      <p:sp>
        <p:nvSpPr>
          <p:cNvPr id="138" name="Rectangle 25"/>
          <p:cNvSpPr>
            <a:spLocks noChangeArrowheads="1"/>
          </p:cNvSpPr>
          <p:nvPr/>
        </p:nvSpPr>
        <p:spPr bwMode="auto">
          <a:xfrm>
            <a:off x="4625975" y="3679825"/>
            <a:ext cx="1090613" cy="382588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log </a:t>
            </a: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Italic" charset="0"/>
              </a:rPr>
              <a:t>n</a:t>
            </a:r>
          </a:p>
        </p:txBody>
      </p:sp>
      <p:sp>
        <p:nvSpPr>
          <p:cNvPr id="139" name="Rectangle 26"/>
          <p:cNvSpPr>
            <a:spLocks noChangeArrowheads="1"/>
          </p:cNvSpPr>
          <p:nvPr/>
        </p:nvSpPr>
        <p:spPr bwMode="auto">
          <a:xfrm>
            <a:off x="4625975" y="4062413"/>
            <a:ext cx="1090613" cy="37941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log </a:t>
            </a: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Italic" charset="0"/>
              </a:rPr>
              <a:t>n</a:t>
            </a:r>
          </a:p>
        </p:txBody>
      </p:sp>
      <p:sp>
        <p:nvSpPr>
          <p:cNvPr id="140" name="Rectangle 27"/>
          <p:cNvSpPr>
            <a:spLocks noChangeArrowheads="1"/>
          </p:cNvSpPr>
          <p:nvPr/>
        </p:nvSpPr>
        <p:spPr bwMode="auto">
          <a:xfrm>
            <a:off x="5716588" y="2160588"/>
            <a:ext cx="1076325" cy="382587"/>
          </a:xfrm>
          <a:prstGeom prst="rect">
            <a:avLst/>
          </a:prstGeom>
          <a:solidFill>
            <a:srgbClr val="0033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41" name="Rectangle 28"/>
          <p:cNvSpPr>
            <a:spLocks noChangeArrowheads="1"/>
          </p:cNvSpPr>
          <p:nvPr/>
        </p:nvSpPr>
        <p:spPr bwMode="auto">
          <a:xfrm>
            <a:off x="5716588" y="1536700"/>
            <a:ext cx="1076325" cy="623888"/>
          </a:xfrm>
          <a:prstGeom prst="rect">
            <a:avLst/>
          </a:prstGeom>
          <a:solidFill>
            <a:srgbClr val="4D4D4D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Fibonacci</a:t>
            </a:r>
            <a:b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Heap </a:t>
            </a:r>
            <a:r>
              <a:rPr kumimoji="0" lang="en-US" sz="1400" b="0" i="0" u="none" strike="noStrike" kern="0" cap="none" spc="0" normalizeH="0" baseline="3000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charset="0"/>
              </a:rPr>
              <a:t>†</a:t>
            </a:r>
            <a:endParaRPr kumimoji="0" lang="en-US" sz="1400" b="0" i="0" u="none" strike="noStrike" kern="0" cap="none" spc="0" normalizeH="0" baseline="3000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Arial" charset="0"/>
              <a:cs typeface="Arial" charset="0"/>
            </a:endParaRPr>
          </a:p>
        </p:txBody>
      </p:sp>
      <p:sp>
        <p:nvSpPr>
          <p:cNvPr id="142" name="Rectangle 29"/>
          <p:cNvSpPr>
            <a:spLocks noChangeArrowheads="1"/>
          </p:cNvSpPr>
          <p:nvPr/>
        </p:nvSpPr>
        <p:spPr bwMode="auto">
          <a:xfrm>
            <a:off x="5716588" y="2914650"/>
            <a:ext cx="1076325" cy="382588"/>
          </a:xfrm>
          <a:prstGeom prst="rect">
            <a:avLst/>
          </a:prstGeom>
          <a:solidFill>
            <a:srgbClr val="0033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43" name="Rectangle 30"/>
          <p:cNvSpPr>
            <a:spLocks noChangeArrowheads="1"/>
          </p:cNvSpPr>
          <p:nvPr/>
        </p:nvSpPr>
        <p:spPr bwMode="auto">
          <a:xfrm>
            <a:off x="5716588" y="4822825"/>
            <a:ext cx="1076325" cy="381000"/>
          </a:xfrm>
          <a:prstGeom prst="rect">
            <a:avLst/>
          </a:prstGeom>
          <a:solidFill>
            <a:srgbClr val="0033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44" name="Rectangle 31"/>
          <p:cNvSpPr>
            <a:spLocks noChangeArrowheads="1"/>
          </p:cNvSpPr>
          <p:nvPr/>
        </p:nvSpPr>
        <p:spPr bwMode="auto">
          <a:xfrm>
            <a:off x="5716588" y="3297238"/>
            <a:ext cx="1076325" cy="382587"/>
          </a:xfrm>
          <a:prstGeom prst="rect">
            <a:avLst/>
          </a:prstGeom>
          <a:solidFill>
            <a:srgbClr val="0033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log </a:t>
            </a: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 Italic" charset="0"/>
              </a:rPr>
              <a:t>n</a:t>
            </a:r>
          </a:p>
        </p:txBody>
      </p:sp>
      <p:sp>
        <p:nvSpPr>
          <p:cNvPr id="145" name="Rectangle 32"/>
          <p:cNvSpPr>
            <a:spLocks noChangeArrowheads="1"/>
          </p:cNvSpPr>
          <p:nvPr/>
        </p:nvSpPr>
        <p:spPr bwMode="auto">
          <a:xfrm>
            <a:off x="5716588" y="4441825"/>
            <a:ext cx="1076325" cy="381000"/>
          </a:xfrm>
          <a:prstGeom prst="rect">
            <a:avLst/>
          </a:prstGeom>
          <a:solidFill>
            <a:srgbClr val="0033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46" name="Rectangle 33"/>
          <p:cNvSpPr>
            <a:spLocks noChangeArrowheads="1"/>
          </p:cNvSpPr>
          <p:nvPr/>
        </p:nvSpPr>
        <p:spPr bwMode="auto">
          <a:xfrm>
            <a:off x="5716588" y="3679825"/>
            <a:ext cx="1076325" cy="382588"/>
          </a:xfrm>
          <a:prstGeom prst="rect">
            <a:avLst/>
          </a:prstGeom>
          <a:solidFill>
            <a:srgbClr val="0033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47" name="Rectangle 34"/>
          <p:cNvSpPr>
            <a:spLocks noChangeArrowheads="1"/>
          </p:cNvSpPr>
          <p:nvPr/>
        </p:nvSpPr>
        <p:spPr bwMode="auto">
          <a:xfrm>
            <a:off x="5716588" y="4062413"/>
            <a:ext cx="1076325" cy="379412"/>
          </a:xfrm>
          <a:prstGeom prst="rect">
            <a:avLst/>
          </a:prstGeom>
          <a:solidFill>
            <a:srgbClr val="0033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log </a:t>
            </a: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 Italic" charset="0"/>
              </a:rPr>
              <a:t>n</a:t>
            </a:r>
          </a:p>
        </p:txBody>
      </p:sp>
      <p:sp>
        <p:nvSpPr>
          <p:cNvPr id="148" name="Rectangle 35"/>
          <p:cNvSpPr>
            <a:spLocks noChangeArrowheads="1"/>
          </p:cNvSpPr>
          <p:nvPr/>
        </p:nvSpPr>
        <p:spPr bwMode="auto">
          <a:xfrm>
            <a:off x="6792913" y="2160588"/>
            <a:ext cx="1055687" cy="382587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49" name="Rectangle 36"/>
          <p:cNvSpPr>
            <a:spLocks noChangeArrowheads="1"/>
          </p:cNvSpPr>
          <p:nvPr/>
        </p:nvSpPr>
        <p:spPr bwMode="auto">
          <a:xfrm>
            <a:off x="6792913" y="1536700"/>
            <a:ext cx="1055687" cy="623888"/>
          </a:xfrm>
          <a:prstGeom prst="rect">
            <a:avLst/>
          </a:prstGeom>
          <a:solidFill>
            <a:srgbClr val="4D4D4D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Relaxed</a:t>
            </a:r>
            <a:b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Heap</a:t>
            </a:r>
          </a:p>
        </p:txBody>
      </p:sp>
      <p:sp>
        <p:nvSpPr>
          <p:cNvPr id="150" name="Rectangle 37"/>
          <p:cNvSpPr>
            <a:spLocks noChangeArrowheads="1"/>
          </p:cNvSpPr>
          <p:nvPr/>
        </p:nvSpPr>
        <p:spPr bwMode="auto">
          <a:xfrm>
            <a:off x="6792913" y="2914650"/>
            <a:ext cx="1055687" cy="382588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51" name="Rectangle 38"/>
          <p:cNvSpPr>
            <a:spLocks noChangeArrowheads="1"/>
          </p:cNvSpPr>
          <p:nvPr/>
        </p:nvSpPr>
        <p:spPr bwMode="auto">
          <a:xfrm>
            <a:off x="6792913" y="4822825"/>
            <a:ext cx="1055687" cy="381000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52" name="Rectangle 39"/>
          <p:cNvSpPr>
            <a:spLocks noChangeArrowheads="1"/>
          </p:cNvSpPr>
          <p:nvPr/>
        </p:nvSpPr>
        <p:spPr bwMode="auto">
          <a:xfrm>
            <a:off x="6792913" y="3297238"/>
            <a:ext cx="1055687" cy="382587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log </a:t>
            </a: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Italic" charset="0"/>
              </a:rPr>
              <a:t>n</a:t>
            </a:r>
          </a:p>
        </p:txBody>
      </p:sp>
      <p:sp>
        <p:nvSpPr>
          <p:cNvPr id="153" name="Rectangle 40"/>
          <p:cNvSpPr>
            <a:spLocks noChangeArrowheads="1"/>
          </p:cNvSpPr>
          <p:nvPr/>
        </p:nvSpPr>
        <p:spPr bwMode="auto">
          <a:xfrm>
            <a:off x="6792913" y="4441825"/>
            <a:ext cx="1055687" cy="381000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54" name="Rectangle 41"/>
          <p:cNvSpPr>
            <a:spLocks noChangeArrowheads="1"/>
          </p:cNvSpPr>
          <p:nvPr/>
        </p:nvSpPr>
        <p:spPr bwMode="auto">
          <a:xfrm>
            <a:off x="6792913" y="3679825"/>
            <a:ext cx="1055687" cy="382588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55" name="Rectangle 42"/>
          <p:cNvSpPr>
            <a:spLocks noChangeArrowheads="1"/>
          </p:cNvSpPr>
          <p:nvPr/>
        </p:nvSpPr>
        <p:spPr bwMode="auto">
          <a:xfrm>
            <a:off x="6792913" y="4062413"/>
            <a:ext cx="1055687" cy="37941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log </a:t>
            </a: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Italic" charset="0"/>
              </a:rPr>
              <a:t>n</a:t>
            </a:r>
          </a:p>
        </p:txBody>
      </p:sp>
      <p:sp>
        <p:nvSpPr>
          <p:cNvPr id="156" name="Rectangle 43"/>
          <p:cNvSpPr>
            <a:spLocks noChangeArrowheads="1"/>
          </p:cNvSpPr>
          <p:nvPr/>
        </p:nvSpPr>
        <p:spPr bwMode="auto">
          <a:xfrm>
            <a:off x="2627313" y="2160588"/>
            <a:ext cx="973137" cy="382587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57" name="Rectangle 44"/>
          <p:cNvSpPr>
            <a:spLocks noChangeArrowheads="1"/>
          </p:cNvSpPr>
          <p:nvPr/>
        </p:nvSpPr>
        <p:spPr bwMode="auto">
          <a:xfrm>
            <a:off x="2627313" y="1536700"/>
            <a:ext cx="973137" cy="623888"/>
          </a:xfrm>
          <a:prstGeom prst="rect">
            <a:avLst/>
          </a:prstGeom>
          <a:solidFill>
            <a:srgbClr val="4D4D4D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Linked</a:t>
            </a:r>
            <a:b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List</a:t>
            </a:r>
          </a:p>
        </p:txBody>
      </p:sp>
      <p:sp>
        <p:nvSpPr>
          <p:cNvPr id="158" name="Rectangle 45"/>
          <p:cNvSpPr>
            <a:spLocks noChangeArrowheads="1"/>
          </p:cNvSpPr>
          <p:nvPr/>
        </p:nvSpPr>
        <p:spPr bwMode="auto">
          <a:xfrm>
            <a:off x="2627313" y="2914650"/>
            <a:ext cx="973137" cy="382588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59" name="Rectangle 46"/>
          <p:cNvSpPr>
            <a:spLocks noChangeArrowheads="1"/>
          </p:cNvSpPr>
          <p:nvPr/>
        </p:nvSpPr>
        <p:spPr bwMode="auto">
          <a:xfrm>
            <a:off x="2627313" y="4822825"/>
            <a:ext cx="973137" cy="381000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Italic" charset="0"/>
              </a:rPr>
              <a:t>n</a:t>
            </a: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0" name="Rectangle 47"/>
          <p:cNvSpPr>
            <a:spLocks noChangeArrowheads="1"/>
          </p:cNvSpPr>
          <p:nvPr/>
        </p:nvSpPr>
        <p:spPr bwMode="auto">
          <a:xfrm>
            <a:off x="2627313" y="3297238"/>
            <a:ext cx="973137" cy="382587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Italic" charset="0"/>
              </a:rPr>
              <a:t>n</a:t>
            </a:r>
          </a:p>
        </p:txBody>
      </p:sp>
      <p:sp>
        <p:nvSpPr>
          <p:cNvPr id="161" name="Rectangle 48"/>
          <p:cNvSpPr>
            <a:spLocks noChangeArrowheads="1"/>
          </p:cNvSpPr>
          <p:nvPr/>
        </p:nvSpPr>
        <p:spPr bwMode="auto">
          <a:xfrm>
            <a:off x="2627313" y="4441825"/>
            <a:ext cx="973137" cy="381000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62" name="Rectangle 49"/>
          <p:cNvSpPr>
            <a:spLocks noChangeArrowheads="1"/>
          </p:cNvSpPr>
          <p:nvPr/>
        </p:nvSpPr>
        <p:spPr bwMode="auto">
          <a:xfrm>
            <a:off x="2627313" y="3679825"/>
            <a:ext cx="973137" cy="382588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Italic" charset="0"/>
              </a:rPr>
              <a:t>n</a:t>
            </a:r>
          </a:p>
        </p:txBody>
      </p:sp>
      <p:sp>
        <p:nvSpPr>
          <p:cNvPr id="163" name="Rectangle 50"/>
          <p:cNvSpPr>
            <a:spLocks noChangeArrowheads="1"/>
          </p:cNvSpPr>
          <p:nvPr/>
        </p:nvSpPr>
        <p:spPr bwMode="auto">
          <a:xfrm>
            <a:off x="2627313" y="4062413"/>
            <a:ext cx="973137" cy="37941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Italic" charset="0"/>
              </a:rPr>
              <a:t>n</a:t>
            </a:r>
          </a:p>
        </p:txBody>
      </p:sp>
      <p:sp>
        <p:nvSpPr>
          <p:cNvPr id="164" name="Rectangle 51"/>
          <p:cNvSpPr>
            <a:spLocks noChangeArrowheads="1"/>
          </p:cNvSpPr>
          <p:nvPr/>
        </p:nvSpPr>
        <p:spPr bwMode="auto">
          <a:xfrm>
            <a:off x="1087438" y="2532063"/>
            <a:ext cx="1539875" cy="382587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Italic" charset="0"/>
              </a:rPr>
              <a:t>is-empty</a:t>
            </a:r>
            <a:endParaRPr kumimoji="0" lang="en-US" sz="1400" b="0" i="0" u="none" strike="noStrike" kern="0" cap="none" spc="0" normalizeH="0" baseline="3000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Italic" charset="0"/>
            </a:endParaRPr>
          </a:p>
        </p:txBody>
      </p:sp>
      <p:sp>
        <p:nvSpPr>
          <p:cNvPr id="165" name="Rectangle 52"/>
          <p:cNvSpPr>
            <a:spLocks noChangeArrowheads="1"/>
          </p:cNvSpPr>
          <p:nvPr/>
        </p:nvSpPr>
        <p:spPr bwMode="auto">
          <a:xfrm>
            <a:off x="3600450" y="2532063"/>
            <a:ext cx="1025525" cy="382587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66" name="Rectangle 53"/>
          <p:cNvSpPr>
            <a:spLocks noChangeArrowheads="1"/>
          </p:cNvSpPr>
          <p:nvPr/>
        </p:nvSpPr>
        <p:spPr bwMode="auto">
          <a:xfrm>
            <a:off x="4625975" y="2532063"/>
            <a:ext cx="1090613" cy="382587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67" name="Rectangle 54"/>
          <p:cNvSpPr>
            <a:spLocks noChangeArrowheads="1"/>
          </p:cNvSpPr>
          <p:nvPr/>
        </p:nvSpPr>
        <p:spPr bwMode="auto">
          <a:xfrm>
            <a:off x="5716588" y="2532063"/>
            <a:ext cx="1076325" cy="382587"/>
          </a:xfrm>
          <a:prstGeom prst="rect">
            <a:avLst/>
          </a:prstGeom>
          <a:solidFill>
            <a:srgbClr val="0033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68" name="Rectangle 55"/>
          <p:cNvSpPr>
            <a:spLocks noChangeArrowheads="1"/>
          </p:cNvSpPr>
          <p:nvPr/>
        </p:nvSpPr>
        <p:spPr bwMode="auto">
          <a:xfrm>
            <a:off x="6792913" y="2532063"/>
            <a:ext cx="1055687" cy="382587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69" name="Rectangle 56"/>
          <p:cNvSpPr>
            <a:spLocks noChangeArrowheads="1"/>
          </p:cNvSpPr>
          <p:nvPr/>
        </p:nvSpPr>
        <p:spPr bwMode="auto">
          <a:xfrm>
            <a:off x="2627313" y="2532063"/>
            <a:ext cx="973137" cy="382587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70" name="Text Box 58"/>
          <p:cNvSpPr txBox="1">
            <a:spLocks noChangeArrowheads="1"/>
          </p:cNvSpPr>
          <p:nvPr/>
        </p:nvSpPr>
        <p:spPr bwMode="auto">
          <a:xfrm>
            <a:off x="5675313" y="52959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cs typeface="Arial" charset="0"/>
              </a:rPr>
              <a:t>†  </a:t>
            </a:r>
            <a:r>
              <a:rPr kumimoji="1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ea typeface="Arial" charset="0"/>
                <a:cs typeface="Arial" charset="0"/>
              </a:rPr>
              <a:t>amortized</a:t>
            </a:r>
          </a:p>
        </p:txBody>
      </p:sp>
      <p:sp>
        <p:nvSpPr>
          <p:cNvPr id="171" name="Text Box 59"/>
          <p:cNvSpPr txBox="1">
            <a:spLocks noChangeArrowheads="1"/>
          </p:cNvSpPr>
          <p:nvPr/>
        </p:nvSpPr>
        <p:spPr bwMode="auto">
          <a:xfrm>
            <a:off x="1066800" y="5295900"/>
            <a:ext cx="32464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Lucida Sans Italic" charset="0"/>
                <a:cs typeface="Arial" charset="0"/>
              </a:rPr>
              <a:t>n</a:t>
            </a:r>
            <a:r>
              <a:rPr kumimoji="1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cs typeface="Arial" charset="0"/>
              </a:rPr>
              <a:t> = number of elements in priority queue</a:t>
            </a:r>
            <a:endParaRPr kumimoji="1" lang="en-US" sz="1800" b="0" i="0" u="none" strike="noStrike" kern="0" cap="none" spc="0" normalizeH="0" baseline="0" noProof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5.7 Changing keys in heaps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3"/>
            <a:ext cx="7406640" cy="3794703"/>
          </a:xfrm>
        </p:spPr>
        <p:txBody>
          <a:bodyPr>
            <a:normAutofit/>
          </a:bodyPr>
          <a:lstStyle/>
          <a:p>
            <a:r>
              <a:rPr lang="en-US" dirty="0" smtClean="0"/>
              <a:t>Additional operation </a:t>
            </a:r>
          </a:p>
          <a:p>
            <a:r>
              <a:rPr lang="en-US" dirty="0" smtClean="0"/>
              <a:t>Main motivation come from interest in binominal heaps </a:t>
            </a:r>
          </a:p>
          <a:p>
            <a:r>
              <a:rPr lang="en-US" dirty="0" smtClean="0"/>
              <a:t>Different : we need identify the element </a:t>
            </a:r>
          </a:p>
          <a:p>
            <a:r>
              <a:rPr lang="en-US" dirty="0" smtClean="0"/>
              <a:t>We need pointer into the structure due to heap not support </a:t>
            </a:r>
            <a:r>
              <a:rPr lang="en-US" b="1" dirty="0" smtClean="0"/>
              <a:t>Find</a:t>
            </a:r>
            <a:r>
              <a:rPr lang="en-US" dirty="0" smtClean="0"/>
              <a:t>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7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array-based heap, the item move through the array</a:t>
            </a:r>
          </a:p>
          <a:p>
            <a:r>
              <a:rPr lang="en-US" dirty="0" smtClean="0"/>
              <a:t>If we use rotation as rebalancing method on half-ordered trees, standard to different node</a:t>
            </a:r>
          </a:p>
          <a:p>
            <a:r>
              <a:rPr lang="en-US" dirty="0" smtClean="0"/>
              <a:t>Even binominal heap implementation.  Although that easily to 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7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finger points to a node that itself contains a pointer to the current node that contains the element; and the node that contains the element contains a pointer back to that indirection node. So the node can be updated.</a:t>
            </a:r>
          </a:p>
        </p:txBody>
      </p:sp>
    </p:spTree>
    <p:extLst>
      <p:ext uri="{BB962C8B-B14F-4D97-AF65-F5344CB8AC3E}">
        <p14:creationId xmlns:p14="http://schemas.microsoft.com/office/powerpoint/2010/main" val="415433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different heaps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Balanced search trees as heaps :  delete followed  insert    O(log n) operation</a:t>
            </a:r>
          </a:p>
          <a:p>
            <a:endParaRPr lang="en-US" dirty="0"/>
          </a:p>
          <a:p>
            <a:r>
              <a:rPr lang="en-US" dirty="0" smtClean="0"/>
              <a:t>Array-based heaps  : also support key change in </a:t>
            </a:r>
            <a:r>
              <a:rPr lang="en-US" dirty="0"/>
              <a:t>O(log n) </a:t>
            </a:r>
            <a:r>
              <a:rPr lang="en-US" dirty="0" smtClean="0"/>
              <a:t>, just moving elements up and down until heap order is restored.</a:t>
            </a:r>
          </a:p>
          <a:p>
            <a:r>
              <a:rPr lang="en-US" dirty="0" smtClean="0"/>
              <a:t>Heap-ordered tree support key changes, at worst the height of the tree.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9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Leftlist</a:t>
            </a:r>
            <a:r>
              <a:rPr lang="en-US" dirty="0"/>
              <a:t> </a:t>
            </a:r>
            <a:r>
              <a:rPr lang="en-US" dirty="0" smtClean="0"/>
              <a:t>heaps and skew heaps cannot get efficient key change, due to neither allow a </a:t>
            </a:r>
            <a:r>
              <a:rPr lang="en-US" dirty="0" err="1" smtClean="0"/>
              <a:t>sublinear</a:t>
            </a:r>
            <a:r>
              <a:rPr lang="en-US" dirty="0" smtClean="0"/>
              <a:t> height bound.</a:t>
            </a:r>
          </a:p>
          <a:p>
            <a:r>
              <a:rPr lang="en-US" dirty="0" smtClean="0"/>
              <a:t>Binomial heap:  O(log n) for decrease keys  O((log n)^2)   increase keys     usually only use decrease keys,  So binomial heaps does all usual operation in O(log n)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74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Heaps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a binomial heap, also a half-ordered tree. </a:t>
            </a:r>
          </a:p>
          <a:p>
            <a:r>
              <a:rPr lang="en-US" dirty="0" smtClean="0"/>
              <a:t>Not necessarily of distinct size.</a:t>
            </a:r>
          </a:p>
          <a:p>
            <a:r>
              <a:rPr lang="en-US" dirty="0" smtClean="0"/>
              <a:t>Each node has a integer field </a:t>
            </a:r>
            <a:r>
              <a:rPr lang="en-US" dirty="0" err="1" smtClean="0"/>
              <a:t>n</a:t>
            </a:r>
            <a:r>
              <a:rPr lang="en-US" dirty="0" err="1" smtClean="0">
                <a:sym typeface="Wingdings"/>
              </a:rPr>
              <a:t>rank</a:t>
            </a:r>
            <a:r>
              <a:rPr lang="en-US" dirty="0" smtClean="0">
                <a:sym typeface="Wingdings"/>
              </a:rPr>
              <a:t>    as well as </a:t>
            </a:r>
            <a:r>
              <a:rPr lang="en-US" dirty="0" err="1" smtClean="0">
                <a:sym typeface="Wingdings"/>
              </a:rPr>
              <a:t>nstate</a:t>
            </a:r>
            <a:r>
              <a:rPr lang="en-US" dirty="0" smtClean="0">
                <a:sym typeface="Wingdings"/>
              </a:rPr>
              <a:t> (complete or deficient) F1 for n-rank &gt;1 or =1and n-state =complete holds n-right not null.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0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F1.1 n-state = complete then on the left path below n-right there are n-rank nodes which have n-rank-1, n-rank-2 ….. 0 in some sequence</a:t>
            </a:r>
          </a:p>
          <a:p>
            <a:r>
              <a:rPr lang="en-US" dirty="0" smtClean="0"/>
              <a:t>F1.2 n-state = deficient then have n-rank -1 nodes which n-rank-2,n-rank -3……0 in some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2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F2  for n-rank =0 or 1, n-state =deficient holds n-right = NULL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24" y="2646441"/>
            <a:ext cx="7914164" cy="360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87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563</TotalTime>
  <Words>1081</Words>
  <Application>Microsoft Macintosh PowerPoint</Application>
  <PresentationFormat>On-screen Show (4:3)</PresentationFormat>
  <Paragraphs>121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Solstice</vt:lpstr>
      <vt:lpstr>Change Keys in heaps  Fibonacci heap</vt:lpstr>
      <vt:lpstr>5.7 Changing keys in heaps</vt:lpstr>
      <vt:lpstr>Possible changes</vt:lpstr>
      <vt:lpstr>Solution</vt:lpstr>
      <vt:lpstr> For different heaps</vt:lpstr>
      <vt:lpstr>PowerPoint Presentation</vt:lpstr>
      <vt:lpstr>Fibonacci Heaps</vt:lpstr>
      <vt:lpstr>PowerPoint Presentation</vt:lpstr>
      <vt:lpstr>PowerPoint Presentation</vt:lpstr>
      <vt:lpstr>No deficient nodes</vt:lpstr>
      <vt:lpstr>PowerPoint Presentation</vt:lpstr>
      <vt:lpstr>PowerPoint Presentation</vt:lpstr>
      <vt:lpstr>PowerPoint Presentation</vt:lpstr>
      <vt:lpstr>Decrease key</vt:lpstr>
      <vt:lpstr>PowerPoint Presentation</vt:lpstr>
      <vt:lpstr>PowerPoint Presentation</vt:lpstr>
      <vt:lpstr>Delete_min</vt:lpstr>
      <vt:lpstr>PowerPoint Presentation</vt:lpstr>
      <vt:lpstr>Effective but complicate.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5.7 Changing keys in heaps</dc:title>
  <dc:creator>xiaobin zhao</dc:creator>
  <cp:lastModifiedBy>Elise de Doncker</cp:lastModifiedBy>
  <cp:revision>32</cp:revision>
  <dcterms:created xsi:type="dcterms:W3CDTF">2015-03-21T03:16:15Z</dcterms:created>
  <dcterms:modified xsi:type="dcterms:W3CDTF">2015-04-10T05:11:46Z</dcterms:modified>
</cp:coreProperties>
</file>