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embeddedFontLst>
    <p:embeddedFont>
      <p:font typeface="Lato" charset="0"/>
      <p:regular r:id="rId40"/>
      <p:bold r:id="rId41"/>
      <p:italic r:id="rId42"/>
      <p:boldItalic r:id="rId43"/>
    </p:embeddedFont>
    <p:embeddedFont>
      <p:font typeface="Raleway"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DFABDC2E-D4F3-4AC7-B152-3A27C591BC93}">
  <a:tblStyle styleId="{DFABDC2E-D4F3-4AC7-B152-3A27C591BC9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0" d="100"/>
          <a:sy n="110" d="100"/>
        </p:scale>
        <p:origin x="-658" y="-7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3d331bc51f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3d331bc51f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5d6dd05eb1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5d6dd05eb1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3d331bc51f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3d331bc51f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3d331bc51f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3d331bc51f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3d331bc51f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3d331bc51f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3d331bc51f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3d331bc51f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3d331bc51f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3d331bc51f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3d331bc51f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3d331bc51f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3d331bc51f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3d331bc51f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3d331bc51f_0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3d331bc51f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3d331bc51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3d331bc5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3d331bc51f_0_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3d331bc51f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3d331bc51f_0_2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3d331bc51f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3d331bc51f_0_2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3d331bc51f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3d331bc51f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3d331bc51f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3d331bc51f_0_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3d331bc51f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3d331bc51f_0_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3d331bc51f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3d331bc51f_0_3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3d331bc51f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d331bc51f_0_3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d331bc51f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5d6dd05eb1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5d6dd05eb1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3d331bc51f_0_3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3d331bc51f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5d6dd05eb1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d6dd05eb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3d331bc51f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3d331bc51f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3d331bc51f_0_4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23d331bc51f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3d331bc51f_0_4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3d331bc51f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5d6dd05eb1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25d6dd05eb1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25db7fef184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25db7fef184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5d6dd05eb1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25d6dd05eb1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3d331bc51f_0_4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23d331bc51f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5d6dd05eb1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25d6dd05eb1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5d6dd05eb1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5d6dd05eb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5d6dd05eb1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5d6dd05eb1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3d331bc51f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3d331bc51f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3d331bc51f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3d331bc51f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5d6dd05eb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5d6dd05eb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3d331bc51f_0_3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3d331bc51f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 name="Google Shape;13;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grpSp>
        <p:nvGrpSpPr>
          <p:cNvPr id="14" name="Google Shape;14;p2"/>
          <p:cNvGrpSpPr/>
          <p:nvPr/>
        </p:nvGrpSpPr>
        <p:grpSpPr>
          <a:xfrm>
            <a:off x="830392" y="1191256"/>
            <a:ext cx="745763" cy="45826"/>
            <a:chOff x="4580561" y="2589004"/>
            <a:chExt cx="1064464" cy="25200"/>
          </a:xfrm>
        </p:grpSpPr>
        <p:sp>
          <p:nvSpPr>
            <p:cNvPr id="15" name="Google Shape;15;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p:nvPr/>
        </p:nvSpPr>
        <p:spPr>
          <a:xfrm>
            <a:off x="1754500" y="827525"/>
            <a:ext cx="7075200" cy="192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700">
                <a:solidFill>
                  <a:srgbClr val="073763"/>
                </a:solidFill>
                <a:latin typeface="Times New Roman"/>
                <a:ea typeface="Times New Roman"/>
                <a:cs typeface="Times New Roman"/>
                <a:sym typeface="Times New Roman"/>
              </a:rPr>
              <a:t>LONGEST INCREASING SUBSEQUENCES</a:t>
            </a:r>
            <a:endParaRPr sz="4700">
              <a:solidFill>
                <a:srgbClr val="073763"/>
              </a:solidFill>
              <a:latin typeface="Times New Roman"/>
              <a:ea typeface="Times New Roman"/>
              <a:cs typeface="Times New Roman"/>
              <a:sym typeface="Times New Roman"/>
            </a:endParaRPr>
          </a:p>
          <a:p>
            <a:pPr marL="0" lvl="0" indent="0" algn="l" rtl="0">
              <a:spcBef>
                <a:spcPts val="0"/>
              </a:spcBef>
              <a:spcAft>
                <a:spcPts val="0"/>
              </a:spcAft>
              <a:buNone/>
            </a:pPr>
            <a:endParaRPr sz="4700">
              <a:latin typeface="Times New Roman"/>
              <a:ea typeface="Times New Roman"/>
              <a:cs typeface="Times New Roman"/>
              <a:sym typeface="Times New Roman"/>
            </a:endParaRPr>
          </a:p>
          <a:p>
            <a:pPr marL="0" lvl="0" indent="0" algn="l" rtl="0">
              <a:spcBef>
                <a:spcPts val="0"/>
              </a:spcBef>
              <a:spcAft>
                <a:spcPts val="0"/>
              </a:spcAft>
              <a:buNone/>
            </a:pPr>
            <a:endParaRPr sz="4700">
              <a:latin typeface="Times New Roman"/>
              <a:ea typeface="Times New Roman"/>
              <a:cs typeface="Times New Roman"/>
              <a:sym typeface="Times New Roman"/>
            </a:endParaRPr>
          </a:p>
          <a:p>
            <a:pPr marL="0" lvl="0" indent="0" algn="r" rtl="0">
              <a:spcBef>
                <a:spcPts val="0"/>
              </a:spcBef>
              <a:spcAft>
                <a:spcPts val="0"/>
              </a:spcAft>
              <a:buNone/>
            </a:pPr>
            <a:r>
              <a:rPr lang="en" sz="3800" u="sng">
                <a:solidFill>
                  <a:srgbClr val="0B5394"/>
                </a:solidFill>
                <a:latin typeface="Times New Roman"/>
                <a:ea typeface="Times New Roman"/>
                <a:cs typeface="Times New Roman"/>
                <a:sym typeface="Times New Roman"/>
              </a:rPr>
              <a:t>Presented by Team AIN  </a:t>
            </a:r>
            <a:endParaRPr sz="3800" u="sng">
              <a:solidFill>
                <a:srgbClr val="0B5394"/>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graphicFrame>
        <p:nvGraphicFramePr>
          <p:cNvPr id="141" name="Google Shape;141;p22"/>
          <p:cNvGraphicFramePr/>
          <p:nvPr/>
        </p:nvGraphicFramePr>
        <p:xfrm>
          <a:off x="712263" y="3542325"/>
          <a:ext cx="7238925" cy="1310550"/>
        </p:xfrm>
        <a:graphic>
          <a:graphicData uri="http://schemas.openxmlformats.org/drawingml/2006/table">
            <a:tbl>
              <a:tblPr>
                <a:noFill/>
                <a:tableStyleId>{DFABDC2E-D4F3-4AC7-B152-3A27C591BC93}</a:tableStyleId>
              </a:tblPr>
              <a:tblGrid>
                <a:gridCol w="804325"/>
                <a:gridCol w="804325"/>
                <a:gridCol w="804325"/>
                <a:gridCol w="804325"/>
                <a:gridCol w="804325"/>
                <a:gridCol w="804325"/>
                <a:gridCol w="804325"/>
                <a:gridCol w="804325"/>
                <a:gridCol w="804325"/>
              </a:tblGrid>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iterator</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j</a:t>
                      </a:r>
                      <a:endParaRPr sz="2200" b="1">
                        <a:solidFill>
                          <a:srgbClr val="A61C00"/>
                        </a:solidFill>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i</a:t>
                      </a:r>
                      <a:endParaRPr sz="2200" b="1">
                        <a:solidFill>
                          <a:srgbClr val="A61C00"/>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Array</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11</a:t>
                      </a:r>
                      <a:endParaRPr/>
                    </a:p>
                  </a:txBody>
                  <a:tcPr marL="91425" marR="91425" marT="91425" marB="91425"/>
                </a:tc>
                <a:tc>
                  <a:txBody>
                    <a:bodyPr/>
                    <a:lstStyle/>
                    <a:p>
                      <a:pPr marL="0" lvl="0" indent="0" algn="l" rtl="0">
                        <a:spcBef>
                          <a:spcPts val="0"/>
                        </a:spcBef>
                        <a:spcAft>
                          <a:spcPts val="0"/>
                        </a:spcAft>
                        <a:buNone/>
                      </a:pPr>
                      <a:r>
                        <a:rPr lang="en"/>
                        <a:t>23</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32</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49</a:t>
                      </a:r>
                      <a:endParaRPr/>
                    </a:p>
                  </a:txBody>
                  <a:tcPr marL="91425" marR="91425" marT="91425" marB="91425"/>
                </a:tc>
                <a:tc>
                  <a:txBody>
                    <a:bodyPr/>
                    <a:lstStyle/>
                    <a:p>
                      <a:pPr marL="0" lvl="0" indent="0" algn="l" rtl="0">
                        <a:spcBef>
                          <a:spcPts val="0"/>
                        </a:spcBef>
                        <a:spcAft>
                          <a:spcPts val="0"/>
                        </a:spcAft>
                        <a:buNone/>
                      </a:pPr>
                      <a:r>
                        <a:rPr lang="en"/>
                        <a:t>42</a:t>
                      </a:r>
                      <a:endParaRPr/>
                    </a:p>
                  </a:txBody>
                  <a:tcPr marL="91425" marR="91425" marT="91425" marB="91425"/>
                </a:tc>
                <a:tc>
                  <a:txBody>
                    <a:bodyPr/>
                    <a:lstStyle/>
                    <a:p>
                      <a:pPr marL="0" lvl="0" indent="0" algn="l" rtl="0">
                        <a:spcBef>
                          <a:spcPts val="0"/>
                        </a:spcBef>
                        <a:spcAft>
                          <a:spcPts val="0"/>
                        </a:spcAft>
                        <a:buNone/>
                      </a:pPr>
                      <a:r>
                        <a:rPr lang="en"/>
                        <a:t>61</a:t>
                      </a: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LIS</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r>
            </a:tbl>
          </a:graphicData>
        </a:graphic>
      </p:graphicFrame>
      <p:sp>
        <p:nvSpPr>
          <p:cNvPr id="142" name="Google Shape;142;p22"/>
          <p:cNvSpPr txBox="1"/>
          <p:nvPr/>
        </p:nvSpPr>
        <p:spPr>
          <a:xfrm>
            <a:off x="207750" y="1523825"/>
            <a:ext cx="3336000" cy="80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900" u="sng">
                <a:solidFill>
                  <a:srgbClr val="20124D"/>
                </a:solidFill>
                <a:latin typeface="Times New Roman"/>
                <a:ea typeface="Times New Roman"/>
                <a:cs typeface="Times New Roman"/>
                <a:sym typeface="Times New Roman"/>
              </a:rPr>
              <a:t>Simulation </a:t>
            </a:r>
            <a:endParaRPr sz="4500" u="sng">
              <a:latin typeface="Times New Roman"/>
              <a:ea typeface="Times New Roman"/>
              <a:cs typeface="Times New Roman"/>
              <a:sym typeface="Times New Roman"/>
            </a:endParaRPr>
          </a:p>
        </p:txBody>
      </p:sp>
      <p:pic>
        <p:nvPicPr>
          <p:cNvPr id="143" name="Google Shape;143;p22"/>
          <p:cNvPicPr preferRelativeResize="0"/>
          <p:nvPr/>
        </p:nvPicPr>
        <p:blipFill>
          <a:blip r:embed="rId3">
            <a:alphaModFix/>
          </a:blip>
          <a:stretch>
            <a:fillRect/>
          </a:stretch>
        </p:blipFill>
        <p:spPr>
          <a:xfrm>
            <a:off x="4825775" y="580400"/>
            <a:ext cx="3756150" cy="2845366"/>
          </a:xfrm>
          <a:prstGeom prst="rect">
            <a:avLst/>
          </a:prstGeom>
          <a:noFill/>
          <a:ln>
            <a:noFill/>
          </a:ln>
        </p:spPr>
      </p:pic>
      <p:sp>
        <p:nvSpPr>
          <p:cNvPr id="144" name="Google Shape;144;p22"/>
          <p:cNvSpPr txBox="1"/>
          <p:nvPr/>
        </p:nvSpPr>
        <p:spPr>
          <a:xfrm>
            <a:off x="712275" y="2571750"/>
            <a:ext cx="34404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solidFill>
                  <a:srgbClr val="073763"/>
                </a:solidFill>
                <a:latin typeface="Times New Roman"/>
                <a:ea typeface="Times New Roman"/>
                <a:cs typeface="Times New Roman"/>
                <a:sym typeface="Times New Roman"/>
              </a:rPr>
              <a:t>For the value of i= 1 and j=0;</a:t>
            </a:r>
            <a:endParaRPr sz="1900" b="1">
              <a:solidFill>
                <a:srgbClr val="073763"/>
              </a:solidFill>
              <a:latin typeface="Times New Roman"/>
              <a:ea typeface="Times New Roman"/>
              <a:cs typeface="Times New Roman"/>
              <a:sym typeface="Times New Roman"/>
            </a:endParaRPr>
          </a:p>
        </p:txBody>
      </p:sp>
      <p:cxnSp>
        <p:nvCxnSpPr>
          <p:cNvPr id="145" name="Google Shape;145;p22"/>
          <p:cNvCxnSpPr/>
          <p:nvPr/>
        </p:nvCxnSpPr>
        <p:spPr>
          <a:xfrm>
            <a:off x="7575825" y="4668450"/>
            <a:ext cx="570600" cy="0"/>
          </a:xfrm>
          <a:prstGeom prst="straightConnector1">
            <a:avLst/>
          </a:prstGeom>
          <a:noFill/>
          <a:ln w="9525" cap="flat" cmpd="sng">
            <a:solidFill>
              <a:srgbClr val="0000FF"/>
            </a:solidFill>
            <a:prstDash val="solid"/>
            <a:round/>
            <a:headEnd type="none" w="med" len="med"/>
            <a:tailEnd type="none" w="med" len="med"/>
          </a:ln>
        </p:spPr>
      </p:cxnSp>
      <p:sp>
        <p:nvSpPr>
          <p:cNvPr id="146" name="Google Shape;146;p22"/>
          <p:cNvSpPr txBox="1"/>
          <p:nvPr/>
        </p:nvSpPr>
        <p:spPr>
          <a:xfrm>
            <a:off x="8139000" y="4293000"/>
            <a:ext cx="878400" cy="6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1C4587"/>
                </a:solidFill>
              </a:rPr>
              <a:t>Initially all 1</a:t>
            </a:r>
            <a:endParaRPr b="1">
              <a:solidFill>
                <a:srgbClr val="1C4587"/>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graphicFrame>
        <p:nvGraphicFramePr>
          <p:cNvPr id="151" name="Google Shape;151;p23"/>
          <p:cNvGraphicFramePr/>
          <p:nvPr/>
        </p:nvGraphicFramePr>
        <p:xfrm>
          <a:off x="712263" y="3617400"/>
          <a:ext cx="7238925" cy="1310550"/>
        </p:xfrm>
        <a:graphic>
          <a:graphicData uri="http://schemas.openxmlformats.org/drawingml/2006/table">
            <a:tbl>
              <a:tblPr>
                <a:noFill/>
                <a:tableStyleId>{DFABDC2E-D4F3-4AC7-B152-3A27C591BC93}</a:tableStyleId>
              </a:tblPr>
              <a:tblGrid>
                <a:gridCol w="804325"/>
                <a:gridCol w="804325"/>
                <a:gridCol w="804325"/>
                <a:gridCol w="804325"/>
                <a:gridCol w="804325"/>
                <a:gridCol w="804325"/>
                <a:gridCol w="804325"/>
                <a:gridCol w="804325"/>
                <a:gridCol w="804325"/>
              </a:tblGrid>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iterator</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j</a:t>
                      </a:r>
                      <a:endParaRPr sz="2200" b="1">
                        <a:solidFill>
                          <a:srgbClr val="A61C00"/>
                        </a:solidFill>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i</a:t>
                      </a:r>
                      <a:endParaRPr sz="2200" b="1">
                        <a:solidFill>
                          <a:srgbClr val="A61C00"/>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Array</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11</a:t>
                      </a:r>
                      <a:endParaRPr/>
                    </a:p>
                  </a:txBody>
                  <a:tcPr marL="91425" marR="91425" marT="91425" marB="91425"/>
                </a:tc>
                <a:tc>
                  <a:txBody>
                    <a:bodyPr/>
                    <a:lstStyle/>
                    <a:p>
                      <a:pPr marL="0" lvl="0" indent="0" algn="l" rtl="0">
                        <a:spcBef>
                          <a:spcPts val="0"/>
                        </a:spcBef>
                        <a:spcAft>
                          <a:spcPts val="0"/>
                        </a:spcAft>
                        <a:buNone/>
                      </a:pPr>
                      <a:r>
                        <a:rPr lang="en"/>
                        <a:t>23</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32</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49</a:t>
                      </a:r>
                      <a:endParaRPr/>
                    </a:p>
                  </a:txBody>
                  <a:tcPr marL="91425" marR="91425" marT="91425" marB="91425"/>
                </a:tc>
                <a:tc>
                  <a:txBody>
                    <a:bodyPr/>
                    <a:lstStyle/>
                    <a:p>
                      <a:pPr marL="0" lvl="0" indent="0" algn="l" rtl="0">
                        <a:spcBef>
                          <a:spcPts val="0"/>
                        </a:spcBef>
                        <a:spcAft>
                          <a:spcPts val="0"/>
                        </a:spcAft>
                        <a:buNone/>
                      </a:pPr>
                      <a:r>
                        <a:rPr lang="en"/>
                        <a:t>42</a:t>
                      </a:r>
                      <a:endParaRPr/>
                    </a:p>
                  </a:txBody>
                  <a:tcPr marL="91425" marR="91425" marT="91425" marB="91425"/>
                </a:tc>
                <a:tc>
                  <a:txBody>
                    <a:bodyPr/>
                    <a:lstStyle/>
                    <a:p>
                      <a:pPr marL="0" lvl="0" indent="0" algn="l" rtl="0">
                        <a:spcBef>
                          <a:spcPts val="0"/>
                        </a:spcBef>
                        <a:spcAft>
                          <a:spcPts val="0"/>
                        </a:spcAft>
                        <a:buNone/>
                      </a:pPr>
                      <a:r>
                        <a:rPr lang="en"/>
                        <a:t>61</a:t>
                      </a: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LIS</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 </a:t>
                      </a:r>
                      <a:r>
                        <a:rPr lang="en" b="1"/>
                        <a:t>   2</a:t>
                      </a:r>
                      <a:endParaRPr b="1"/>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r>
            </a:tbl>
          </a:graphicData>
        </a:graphic>
      </p:graphicFrame>
      <p:sp>
        <p:nvSpPr>
          <p:cNvPr id="152" name="Google Shape;152;p23"/>
          <p:cNvSpPr txBox="1"/>
          <p:nvPr/>
        </p:nvSpPr>
        <p:spPr>
          <a:xfrm>
            <a:off x="848100" y="1593350"/>
            <a:ext cx="34404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Times New Roman"/>
                <a:ea typeface="Times New Roman"/>
                <a:cs typeface="Times New Roman"/>
                <a:sym typeface="Times New Roman"/>
              </a:rPr>
              <a:t>For the value of i= 1, j=0;</a:t>
            </a:r>
            <a:endParaRPr sz="1900" b="1">
              <a:latin typeface="Times New Roman"/>
              <a:ea typeface="Times New Roman"/>
              <a:cs typeface="Times New Roman"/>
              <a:sym typeface="Times New Roman"/>
            </a:endParaRPr>
          </a:p>
        </p:txBody>
      </p:sp>
      <p:pic>
        <p:nvPicPr>
          <p:cNvPr id="153" name="Google Shape;153;p23"/>
          <p:cNvPicPr preferRelativeResize="0"/>
          <p:nvPr/>
        </p:nvPicPr>
        <p:blipFill>
          <a:blip r:embed="rId3">
            <a:alphaModFix/>
          </a:blip>
          <a:stretch>
            <a:fillRect/>
          </a:stretch>
        </p:blipFill>
        <p:spPr>
          <a:xfrm>
            <a:off x="4733900" y="625450"/>
            <a:ext cx="3756150" cy="2845366"/>
          </a:xfrm>
          <a:prstGeom prst="rect">
            <a:avLst/>
          </a:prstGeom>
          <a:noFill/>
          <a:ln>
            <a:noFill/>
          </a:ln>
        </p:spPr>
      </p:pic>
      <p:cxnSp>
        <p:nvCxnSpPr>
          <p:cNvPr id="154" name="Google Shape;154;p23"/>
          <p:cNvCxnSpPr/>
          <p:nvPr/>
        </p:nvCxnSpPr>
        <p:spPr>
          <a:xfrm rot="10800000" flipH="1">
            <a:off x="2372275" y="4698575"/>
            <a:ext cx="135300" cy="90000"/>
          </a:xfrm>
          <a:prstGeom prst="straightConnector1">
            <a:avLst/>
          </a:prstGeom>
          <a:noFill/>
          <a:ln w="9525" cap="flat" cmpd="sng">
            <a:solidFill>
              <a:schemeClr val="dk2"/>
            </a:solidFill>
            <a:prstDash val="solid"/>
            <a:round/>
            <a:headEnd type="none" w="med" len="med"/>
            <a:tailEnd type="none" w="med" len="med"/>
          </a:ln>
        </p:spPr>
      </p:cxnSp>
      <p:cxnSp>
        <p:nvCxnSpPr>
          <p:cNvPr id="155" name="Google Shape;155;p23"/>
          <p:cNvCxnSpPr/>
          <p:nvPr/>
        </p:nvCxnSpPr>
        <p:spPr>
          <a:xfrm rot="10800000" flipH="1">
            <a:off x="1628900" y="3031550"/>
            <a:ext cx="300300" cy="518100"/>
          </a:xfrm>
          <a:prstGeom prst="straightConnector1">
            <a:avLst/>
          </a:prstGeom>
          <a:noFill/>
          <a:ln w="9525" cap="flat" cmpd="sng">
            <a:solidFill>
              <a:schemeClr val="dk2"/>
            </a:solidFill>
            <a:prstDash val="solid"/>
            <a:round/>
            <a:headEnd type="none" w="med" len="med"/>
            <a:tailEnd type="none" w="med" len="med"/>
          </a:ln>
        </p:spPr>
      </p:cxnSp>
      <p:cxnSp>
        <p:nvCxnSpPr>
          <p:cNvPr id="156" name="Google Shape;156;p23"/>
          <p:cNvCxnSpPr/>
          <p:nvPr/>
        </p:nvCxnSpPr>
        <p:spPr>
          <a:xfrm>
            <a:off x="2259625" y="3024025"/>
            <a:ext cx="300300" cy="518100"/>
          </a:xfrm>
          <a:prstGeom prst="straightConnector1">
            <a:avLst/>
          </a:prstGeom>
          <a:noFill/>
          <a:ln w="9525" cap="flat" cmpd="sng">
            <a:solidFill>
              <a:schemeClr val="dk2"/>
            </a:solidFill>
            <a:prstDash val="solid"/>
            <a:round/>
            <a:headEnd type="none" w="med" len="med"/>
            <a:tailEnd type="none" w="med" len="med"/>
          </a:ln>
        </p:spPr>
      </p:cxnSp>
      <p:sp>
        <p:nvSpPr>
          <p:cNvPr id="157" name="Google Shape;157;p23"/>
          <p:cNvSpPr txBox="1"/>
          <p:nvPr/>
        </p:nvSpPr>
        <p:spPr>
          <a:xfrm>
            <a:off x="1704000" y="2611050"/>
            <a:ext cx="24912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23&gt;11? </a:t>
            </a:r>
            <a:r>
              <a:rPr lang="en" b="1">
                <a:latin typeface="Lato"/>
                <a:ea typeface="Lato"/>
                <a:cs typeface="Lato"/>
                <a:sym typeface="Lato"/>
              </a:rPr>
              <a:t>Yes. So, LIS = {11,23}</a:t>
            </a:r>
            <a:endParaRPr b="1">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graphicFrame>
        <p:nvGraphicFramePr>
          <p:cNvPr id="162" name="Google Shape;162;p24"/>
          <p:cNvGraphicFramePr/>
          <p:nvPr/>
        </p:nvGraphicFramePr>
        <p:xfrm>
          <a:off x="712263" y="3617400"/>
          <a:ext cx="7238925" cy="1310550"/>
        </p:xfrm>
        <a:graphic>
          <a:graphicData uri="http://schemas.openxmlformats.org/drawingml/2006/table">
            <a:tbl>
              <a:tblPr>
                <a:noFill/>
                <a:tableStyleId>{DFABDC2E-D4F3-4AC7-B152-3A27C591BC93}</a:tableStyleId>
              </a:tblPr>
              <a:tblGrid>
                <a:gridCol w="804325"/>
                <a:gridCol w="804325"/>
                <a:gridCol w="804325"/>
                <a:gridCol w="804325"/>
                <a:gridCol w="804325"/>
                <a:gridCol w="804325"/>
                <a:gridCol w="804325"/>
                <a:gridCol w="804325"/>
                <a:gridCol w="804325"/>
              </a:tblGrid>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iterator</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j</a:t>
                      </a:r>
                      <a:endParaRPr sz="2200" b="1">
                        <a:solidFill>
                          <a:srgbClr val="A61C00"/>
                        </a:solidFill>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i</a:t>
                      </a:r>
                      <a:endParaRPr sz="2200" b="1">
                        <a:solidFill>
                          <a:srgbClr val="A61C00"/>
                        </a:solidFill>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i</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Array</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11</a:t>
                      </a:r>
                      <a:endParaRPr/>
                    </a:p>
                  </a:txBody>
                  <a:tcPr marL="91425" marR="91425" marT="91425" marB="91425"/>
                </a:tc>
                <a:tc>
                  <a:txBody>
                    <a:bodyPr/>
                    <a:lstStyle/>
                    <a:p>
                      <a:pPr marL="0" lvl="0" indent="0" algn="l" rtl="0">
                        <a:spcBef>
                          <a:spcPts val="0"/>
                        </a:spcBef>
                        <a:spcAft>
                          <a:spcPts val="0"/>
                        </a:spcAft>
                        <a:buNone/>
                      </a:pPr>
                      <a:r>
                        <a:rPr lang="en"/>
                        <a:t>23</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32</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49</a:t>
                      </a:r>
                      <a:endParaRPr/>
                    </a:p>
                  </a:txBody>
                  <a:tcPr marL="91425" marR="91425" marT="91425" marB="91425"/>
                </a:tc>
                <a:tc>
                  <a:txBody>
                    <a:bodyPr/>
                    <a:lstStyle/>
                    <a:p>
                      <a:pPr marL="0" lvl="0" indent="0" algn="l" rtl="0">
                        <a:spcBef>
                          <a:spcPts val="0"/>
                        </a:spcBef>
                        <a:spcAft>
                          <a:spcPts val="0"/>
                        </a:spcAft>
                        <a:buNone/>
                      </a:pPr>
                      <a:r>
                        <a:rPr lang="en"/>
                        <a:t>42</a:t>
                      </a:r>
                      <a:endParaRPr/>
                    </a:p>
                  </a:txBody>
                  <a:tcPr marL="91425" marR="91425" marT="91425" marB="91425"/>
                </a:tc>
                <a:tc>
                  <a:txBody>
                    <a:bodyPr/>
                    <a:lstStyle/>
                    <a:p>
                      <a:pPr marL="0" lvl="0" indent="0" algn="l" rtl="0">
                        <a:spcBef>
                          <a:spcPts val="0"/>
                        </a:spcBef>
                        <a:spcAft>
                          <a:spcPts val="0"/>
                        </a:spcAft>
                        <a:buNone/>
                      </a:pPr>
                      <a:r>
                        <a:rPr lang="en"/>
                        <a:t>61</a:t>
                      </a: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LIS</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r>
            </a:tbl>
          </a:graphicData>
        </a:graphic>
      </p:graphicFrame>
      <p:sp>
        <p:nvSpPr>
          <p:cNvPr id="163" name="Google Shape;163;p24"/>
          <p:cNvSpPr txBox="1"/>
          <p:nvPr/>
        </p:nvSpPr>
        <p:spPr>
          <a:xfrm>
            <a:off x="848100" y="1593350"/>
            <a:ext cx="34404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Times New Roman"/>
                <a:ea typeface="Times New Roman"/>
                <a:cs typeface="Times New Roman"/>
                <a:sym typeface="Times New Roman"/>
              </a:rPr>
              <a:t>For the value of i= 2, j=0;</a:t>
            </a:r>
            <a:endParaRPr sz="1900" b="1">
              <a:latin typeface="Times New Roman"/>
              <a:ea typeface="Times New Roman"/>
              <a:cs typeface="Times New Roman"/>
              <a:sym typeface="Times New Roman"/>
            </a:endParaRPr>
          </a:p>
        </p:txBody>
      </p:sp>
      <p:pic>
        <p:nvPicPr>
          <p:cNvPr id="164" name="Google Shape;164;p24"/>
          <p:cNvPicPr preferRelativeResize="0"/>
          <p:nvPr/>
        </p:nvPicPr>
        <p:blipFill>
          <a:blip r:embed="rId3">
            <a:alphaModFix/>
          </a:blip>
          <a:stretch>
            <a:fillRect/>
          </a:stretch>
        </p:blipFill>
        <p:spPr>
          <a:xfrm>
            <a:off x="4803275" y="557875"/>
            <a:ext cx="3756150" cy="2845366"/>
          </a:xfrm>
          <a:prstGeom prst="rect">
            <a:avLst/>
          </a:prstGeom>
          <a:noFill/>
          <a:ln>
            <a:noFill/>
          </a:ln>
        </p:spPr>
      </p:pic>
      <p:cxnSp>
        <p:nvCxnSpPr>
          <p:cNvPr id="165" name="Google Shape;165;p24"/>
          <p:cNvCxnSpPr/>
          <p:nvPr/>
        </p:nvCxnSpPr>
        <p:spPr>
          <a:xfrm rot="10800000" flipH="1">
            <a:off x="1628900" y="3031550"/>
            <a:ext cx="300300" cy="518100"/>
          </a:xfrm>
          <a:prstGeom prst="straightConnector1">
            <a:avLst/>
          </a:prstGeom>
          <a:noFill/>
          <a:ln w="9525" cap="flat" cmpd="sng">
            <a:solidFill>
              <a:schemeClr val="dk2"/>
            </a:solidFill>
            <a:prstDash val="solid"/>
            <a:round/>
            <a:headEnd type="none" w="med" len="med"/>
            <a:tailEnd type="none" w="med" len="med"/>
          </a:ln>
        </p:spPr>
      </p:cxnSp>
      <p:sp>
        <p:nvSpPr>
          <p:cNvPr id="166" name="Google Shape;166;p24"/>
          <p:cNvSpPr txBox="1"/>
          <p:nvPr/>
        </p:nvSpPr>
        <p:spPr>
          <a:xfrm>
            <a:off x="1704000" y="2611050"/>
            <a:ext cx="24912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10&gt;11? </a:t>
            </a:r>
            <a:r>
              <a:rPr lang="en" b="1">
                <a:latin typeface="Lato"/>
                <a:ea typeface="Lato"/>
                <a:cs typeface="Lato"/>
                <a:sym typeface="Lato"/>
              </a:rPr>
              <a:t>No. So, LIS = {11,23}</a:t>
            </a:r>
            <a:endParaRPr b="1">
              <a:latin typeface="Lato"/>
              <a:ea typeface="Lato"/>
              <a:cs typeface="Lato"/>
              <a:sym typeface="Lato"/>
            </a:endParaRPr>
          </a:p>
        </p:txBody>
      </p:sp>
      <p:cxnSp>
        <p:nvCxnSpPr>
          <p:cNvPr id="167" name="Google Shape;167;p24"/>
          <p:cNvCxnSpPr/>
          <p:nvPr/>
        </p:nvCxnSpPr>
        <p:spPr>
          <a:xfrm rot="10800000" flipH="1">
            <a:off x="2342225" y="3767550"/>
            <a:ext cx="262800" cy="142500"/>
          </a:xfrm>
          <a:prstGeom prst="straightConnector1">
            <a:avLst/>
          </a:prstGeom>
          <a:noFill/>
          <a:ln w="9525" cap="flat" cmpd="sng">
            <a:solidFill>
              <a:schemeClr val="dk2"/>
            </a:solidFill>
            <a:prstDash val="solid"/>
            <a:round/>
            <a:headEnd type="none" w="med" len="med"/>
            <a:tailEnd type="none" w="med" len="med"/>
          </a:ln>
        </p:spPr>
      </p:cxnSp>
      <p:cxnSp>
        <p:nvCxnSpPr>
          <p:cNvPr id="168" name="Google Shape;168;p24"/>
          <p:cNvCxnSpPr/>
          <p:nvPr/>
        </p:nvCxnSpPr>
        <p:spPr>
          <a:xfrm>
            <a:off x="2342225" y="3016525"/>
            <a:ext cx="908700" cy="5556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graphicFrame>
        <p:nvGraphicFramePr>
          <p:cNvPr id="173" name="Google Shape;173;p25"/>
          <p:cNvGraphicFramePr/>
          <p:nvPr/>
        </p:nvGraphicFramePr>
        <p:xfrm>
          <a:off x="712263" y="3617400"/>
          <a:ext cx="7238925" cy="1310550"/>
        </p:xfrm>
        <a:graphic>
          <a:graphicData uri="http://schemas.openxmlformats.org/drawingml/2006/table">
            <a:tbl>
              <a:tblPr>
                <a:noFill/>
                <a:tableStyleId>{DFABDC2E-D4F3-4AC7-B152-3A27C591BC93}</a:tableStyleId>
              </a:tblPr>
              <a:tblGrid>
                <a:gridCol w="804325"/>
                <a:gridCol w="804325"/>
                <a:gridCol w="804325"/>
                <a:gridCol w="804325"/>
                <a:gridCol w="804325"/>
                <a:gridCol w="804325"/>
                <a:gridCol w="804325"/>
                <a:gridCol w="804325"/>
                <a:gridCol w="804325"/>
              </a:tblGrid>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iterator</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j</a:t>
                      </a:r>
                      <a:endParaRPr sz="2200" b="1">
                        <a:solidFill>
                          <a:srgbClr val="A61C00"/>
                        </a:solidFill>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j</a:t>
                      </a:r>
                      <a:endParaRPr sz="2200" b="1">
                        <a:solidFill>
                          <a:srgbClr val="A61C00"/>
                        </a:solidFill>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i</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Array</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11</a:t>
                      </a:r>
                      <a:endParaRPr/>
                    </a:p>
                  </a:txBody>
                  <a:tcPr marL="91425" marR="91425" marT="91425" marB="91425"/>
                </a:tc>
                <a:tc>
                  <a:txBody>
                    <a:bodyPr/>
                    <a:lstStyle/>
                    <a:p>
                      <a:pPr marL="0" lvl="0" indent="0" algn="l" rtl="0">
                        <a:spcBef>
                          <a:spcPts val="0"/>
                        </a:spcBef>
                        <a:spcAft>
                          <a:spcPts val="0"/>
                        </a:spcAft>
                        <a:buNone/>
                      </a:pPr>
                      <a:r>
                        <a:rPr lang="en"/>
                        <a:t>23</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32</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49</a:t>
                      </a:r>
                      <a:endParaRPr/>
                    </a:p>
                  </a:txBody>
                  <a:tcPr marL="91425" marR="91425" marT="91425" marB="91425"/>
                </a:tc>
                <a:tc>
                  <a:txBody>
                    <a:bodyPr/>
                    <a:lstStyle/>
                    <a:p>
                      <a:pPr marL="0" lvl="0" indent="0" algn="l" rtl="0">
                        <a:spcBef>
                          <a:spcPts val="0"/>
                        </a:spcBef>
                        <a:spcAft>
                          <a:spcPts val="0"/>
                        </a:spcAft>
                        <a:buNone/>
                      </a:pPr>
                      <a:r>
                        <a:rPr lang="en"/>
                        <a:t>42</a:t>
                      </a:r>
                      <a:endParaRPr/>
                    </a:p>
                  </a:txBody>
                  <a:tcPr marL="91425" marR="91425" marT="91425" marB="91425"/>
                </a:tc>
                <a:tc>
                  <a:txBody>
                    <a:bodyPr/>
                    <a:lstStyle/>
                    <a:p>
                      <a:pPr marL="0" lvl="0" indent="0" algn="l" rtl="0">
                        <a:spcBef>
                          <a:spcPts val="0"/>
                        </a:spcBef>
                        <a:spcAft>
                          <a:spcPts val="0"/>
                        </a:spcAft>
                        <a:buNone/>
                      </a:pPr>
                      <a:r>
                        <a:rPr lang="en"/>
                        <a:t>61</a:t>
                      </a: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LIS</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r>
            </a:tbl>
          </a:graphicData>
        </a:graphic>
      </p:graphicFrame>
      <p:sp>
        <p:nvSpPr>
          <p:cNvPr id="174" name="Google Shape;174;p25"/>
          <p:cNvSpPr txBox="1"/>
          <p:nvPr/>
        </p:nvSpPr>
        <p:spPr>
          <a:xfrm>
            <a:off x="848100" y="1593350"/>
            <a:ext cx="34404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Times New Roman"/>
                <a:ea typeface="Times New Roman"/>
                <a:cs typeface="Times New Roman"/>
                <a:sym typeface="Times New Roman"/>
              </a:rPr>
              <a:t>For the value of i= 2, j=1;</a:t>
            </a:r>
            <a:endParaRPr sz="1900" b="1">
              <a:latin typeface="Times New Roman"/>
              <a:ea typeface="Times New Roman"/>
              <a:cs typeface="Times New Roman"/>
              <a:sym typeface="Times New Roman"/>
            </a:endParaRPr>
          </a:p>
        </p:txBody>
      </p:sp>
      <p:pic>
        <p:nvPicPr>
          <p:cNvPr id="175" name="Google Shape;175;p25"/>
          <p:cNvPicPr preferRelativeResize="0"/>
          <p:nvPr/>
        </p:nvPicPr>
        <p:blipFill>
          <a:blip r:embed="rId3">
            <a:alphaModFix/>
          </a:blip>
          <a:stretch>
            <a:fillRect/>
          </a:stretch>
        </p:blipFill>
        <p:spPr>
          <a:xfrm>
            <a:off x="4733900" y="572900"/>
            <a:ext cx="3756150" cy="2845366"/>
          </a:xfrm>
          <a:prstGeom prst="rect">
            <a:avLst/>
          </a:prstGeom>
          <a:noFill/>
          <a:ln>
            <a:noFill/>
          </a:ln>
        </p:spPr>
      </p:pic>
      <p:sp>
        <p:nvSpPr>
          <p:cNvPr id="176" name="Google Shape;176;p25"/>
          <p:cNvSpPr txBox="1"/>
          <p:nvPr/>
        </p:nvSpPr>
        <p:spPr>
          <a:xfrm>
            <a:off x="1704000" y="2611050"/>
            <a:ext cx="24912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10&gt;23? </a:t>
            </a:r>
            <a:r>
              <a:rPr lang="en" b="1">
                <a:latin typeface="Lato"/>
                <a:ea typeface="Lato"/>
                <a:cs typeface="Lato"/>
                <a:sym typeface="Lato"/>
              </a:rPr>
              <a:t>No. So, LIS = {11,23}</a:t>
            </a:r>
            <a:endParaRPr b="1">
              <a:latin typeface="Lato"/>
              <a:ea typeface="Lato"/>
              <a:cs typeface="Lato"/>
              <a:sym typeface="Lato"/>
            </a:endParaRPr>
          </a:p>
        </p:txBody>
      </p:sp>
      <p:cxnSp>
        <p:nvCxnSpPr>
          <p:cNvPr id="177" name="Google Shape;177;p25"/>
          <p:cNvCxnSpPr/>
          <p:nvPr/>
        </p:nvCxnSpPr>
        <p:spPr>
          <a:xfrm>
            <a:off x="2342225" y="3016525"/>
            <a:ext cx="908700" cy="555600"/>
          </a:xfrm>
          <a:prstGeom prst="straightConnector1">
            <a:avLst/>
          </a:prstGeom>
          <a:noFill/>
          <a:ln w="9525" cap="flat" cmpd="sng">
            <a:solidFill>
              <a:schemeClr val="dk2"/>
            </a:solidFill>
            <a:prstDash val="solid"/>
            <a:round/>
            <a:headEnd type="none" w="med" len="med"/>
            <a:tailEnd type="none" w="med" len="med"/>
          </a:ln>
        </p:spPr>
      </p:cxnSp>
      <p:cxnSp>
        <p:nvCxnSpPr>
          <p:cNvPr id="178" name="Google Shape;178;p25"/>
          <p:cNvCxnSpPr/>
          <p:nvPr/>
        </p:nvCxnSpPr>
        <p:spPr>
          <a:xfrm rot="10800000" flipH="1">
            <a:off x="1553800" y="3857575"/>
            <a:ext cx="157800" cy="75000"/>
          </a:xfrm>
          <a:prstGeom prst="straightConnector1">
            <a:avLst/>
          </a:prstGeom>
          <a:noFill/>
          <a:ln w="9525" cap="flat" cmpd="sng">
            <a:solidFill>
              <a:schemeClr val="dk2"/>
            </a:solidFill>
            <a:prstDash val="solid"/>
            <a:round/>
            <a:headEnd type="none" w="med" len="med"/>
            <a:tailEnd type="none" w="med" len="med"/>
          </a:ln>
        </p:spPr>
      </p:cxnSp>
      <p:cxnSp>
        <p:nvCxnSpPr>
          <p:cNvPr id="179" name="Google Shape;179;p25"/>
          <p:cNvCxnSpPr/>
          <p:nvPr/>
        </p:nvCxnSpPr>
        <p:spPr>
          <a:xfrm>
            <a:off x="2116975" y="2963950"/>
            <a:ext cx="367800" cy="5931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aphicFrame>
        <p:nvGraphicFramePr>
          <p:cNvPr id="184" name="Google Shape;184;p26"/>
          <p:cNvGraphicFramePr/>
          <p:nvPr/>
        </p:nvGraphicFramePr>
        <p:xfrm>
          <a:off x="712263" y="3617400"/>
          <a:ext cx="7238925" cy="1310550"/>
        </p:xfrm>
        <a:graphic>
          <a:graphicData uri="http://schemas.openxmlformats.org/drawingml/2006/table">
            <a:tbl>
              <a:tblPr>
                <a:noFill/>
                <a:tableStyleId>{DFABDC2E-D4F3-4AC7-B152-3A27C591BC93}</a:tableStyleId>
              </a:tblPr>
              <a:tblGrid>
                <a:gridCol w="804325"/>
                <a:gridCol w="804325"/>
                <a:gridCol w="804325"/>
                <a:gridCol w="804325"/>
                <a:gridCol w="804325"/>
                <a:gridCol w="804325"/>
                <a:gridCol w="804325"/>
                <a:gridCol w="804325"/>
                <a:gridCol w="804325"/>
              </a:tblGrid>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iterator</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j</a:t>
                      </a:r>
                      <a:endParaRPr sz="2200" b="1">
                        <a:solidFill>
                          <a:srgbClr val="A61C00"/>
                        </a:solidFill>
                      </a:endParaRPr>
                    </a:p>
                  </a:txBody>
                  <a:tcPr marL="91425" marR="91425" marT="91425" marB="91425"/>
                </a:tc>
                <a:tc>
                  <a:txBody>
                    <a:bodyPr/>
                    <a:lstStyle/>
                    <a:p>
                      <a:pPr marL="0" lvl="0" indent="0" algn="l" rtl="0">
                        <a:spcBef>
                          <a:spcPts val="0"/>
                        </a:spcBef>
                        <a:spcAft>
                          <a:spcPts val="0"/>
                        </a:spcAft>
                        <a:buNone/>
                      </a:pPr>
                      <a:endParaRPr sz="2200" b="1">
                        <a:solidFill>
                          <a:srgbClr val="A61C00"/>
                        </a:solidFill>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i</a:t>
                      </a:r>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i</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Array</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11</a:t>
                      </a:r>
                      <a:endParaRPr/>
                    </a:p>
                  </a:txBody>
                  <a:tcPr marL="91425" marR="91425" marT="91425" marB="91425"/>
                </a:tc>
                <a:tc>
                  <a:txBody>
                    <a:bodyPr/>
                    <a:lstStyle/>
                    <a:p>
                      <a:pPr marL="0" lvl="0" indent="0" algn="l" rtl="0">
                        <a:spcBef>
                          <a:spcPts val="0"/>
                        </a:spcBef>
                        <a:spcAft>
                          <a:spcPts val="0"/>
                        </a:spcAft>
                        <a:buNone/>
                      </a:pPr>
                      <a:r>
                        <a:rPr lang="en"/>
                        <a:t>23</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32</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49</a:t>
                      </a:r>
                      <a:endParaRPr/>
                    </a:p>
                  </a:txBody>
                  <a:tcPr marL="91425" marR="91425" marT="91425" marB="91425"/>
                </a:tc>
                <a:tc>
                  <a:txBody>
                    <a:bodyPr/>
                    <a:lstStyle/>
                    <a:p>
                      <a:pPr marL="0" lvl="0" indent="0" algn="l" rtl="0">
                        <a:spcBef>
                          <a:spcPts val="0"/>
                        </a:spcBef>
                        <a:spcAft>
                          <a:spcPts val="0"/>
                        </a:spcAft>
                        <a:buNone/>
                      </a:pPr>
                      <a:r>
                        <a:rPr lang="en"/>
                        <a:t>42</a:t>
                      </a:r>
                      <a:endParaRPr/>
                    </a:p>
                  </a:txBody>
                  <a:tcPr marL="91425" marR="91425" marT="91425" marB="91425"/>
                </a:tc>
                <a:tc>
                  <a:txBody>
                    <a:bodyPr/>
                    <a:lstStyle/>
                    <a:p>
                      <a:pPr marL="0" lvl="0" indent="0" algn="l" rtl="0">
                        <a:spcBef>
                          <a:spcPts val="0"/>
                        </a:spcBef>
                        <a:spcAft>
                          <a:spcPts val="0"/>
                        </a:spcAft>
                        <a:buNone/>
                      </a:pPr>
                      <a:r>
                        <a:rPr lang="en"/>
                        <a:t>61</a:t>
                      </a: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LIS</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  </a:t>
                      </a:r>
                      <a:endParaRPr b="1"/>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r>
            </a:tbl>
          </a:graphicData>
        </a:graphic>
      </p:graphicFrame>
      <p:sp>
        <p:nvSpPr>
          <p:cNvPr id="185" name="Google Shape;185;p26"/>
          <p:cNvSpPr txBox="1"/>
          <p:nvPr/>
        </p:nvSpPr>
        <p:spPr>
          <a:xfrm>
            <a:off x="848100" y="1593350"/>
            <a:ext cx="34404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Times New Roman"/>
                <a:ea typeface="Times New Roman"/>
                <a:cs typeface="Times New Roman"/>
                <a:sym typeface="Times New Roman"/>
              </a:rPr>
              <a:t>For the value of i= 3, j=0;</a:t>
            </a:r>
            <a:endParaRPr sz="1900" b="1">
              <a:latin typeface="Times New Roman"/>
              <a:ea typeface="Times New Roman"/>
              <a:cs typeface="Times New Roman"/>
              <a:sym typeface="Times New Roman"/>
            </a:endParaRPr>
          </a:p>
        </p:txBody>
      </p:sp>
      <p:pic>
        <p:nvPicPr>
          <p:cNvPr id="186" name="Google Shape;186;p26"/>
          <p:cNvPicPr preferRelativeResize="0"/>
          <p:nvPr/>
        </p:nvPicPr>
        <p:blipFill>
          <a:blip r:embed="rId3">
            <a:alphaModFix/>
          </a:blip>
          <a:stretch>
            <a:fillRect/>
          </a:stretch>
        </p:blipFill>
        <p:spPr>
          <a:xfrm>
            <a:off x="4975975" y="595400"/>
            <a:ext cx="3756150" cy="2845366"/>
          </a:xfrm>
          <a:prstGeom prst="rect">
            <a:avLst/>
          </a:prstGeom>
          <a:noFill/>
          <a:ln>
            <a:noFill/>
          </a:ln>
        </p:spPr>
      </p:pic>
      <p:sp>
        <p:nvSpPr>
          <p:cNvPr id="187" name="Google Shape;187;p26"/>
          <p:cNvSpPr txBox="1"/>
          <p:nvPr/>
        </p:nvSpPr>
        <p:spPr>
          <a:xfrm>
            <a:off x="1704000" y="2611050"/>
            <a:ext cx="31086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32&gt;11? </a:t>
            </a:r>
            <a:r>
              <a:rPr lang="en" b="1">
                <a:latin typeface="Lato"/>
                <a:ea typeface="Lato"/>
                <a:cs typeface="Lato"/>
                <a:sym typeface="Lato"/>
              </a:rPr>
              <a:t>Yes. But, LIS = {11,23,?}</a:t>
            </a:r>
            <a:endParaRPr b="1">
              <a:latin typeface="Lato"/>
              <a:ea typeface="Lato"/>
              <a:cs typeface="Lato"/>
              <a:sym typeface="Lato"/>
            </a:endParaRPr>
          </a:p>
        </p:txBody>
      </p:sp>
      <p:cxnSp>
        <p:nvCxnSpPr>
          <p:cNvPr id="188" name="Google Shape;188;p26"/>
          <p:cNvCxnSpPr/>
          <p:nvPr/>
        </p:nvCxnSpPr>
        <p:spPr>
          <a:xfrm>
            <a:off x="2252125" y="2948950"/>
            <a:ext cx="1862100" cy="623100"/>
          </a:xfrm>
          <a:prstGeom prst="straightConnector1">
            <a:avLst/>
          </a:prstGeom>
          <a:noFill/>
          <a:ln w="9525" cap="flat" cmpd="sng">
            <a:solidFill>
              <a:schemeClr val="dk2"/>
            </a:solidFill>
            <a:prstDash val="solid"/>
            <a:round/>
            <a:headEnd type="none" w="med" len="med"/>
            <a:tailEnd type="none" w="med" len="med"/>
          </a:ln>
        </p:spPr>
      </p:cxnSp>
      <p:cxnSp>
        <p:nvCxnSpPr>
          <p:cNvPr id="189" name="Google Shape;189;p26"/>
          <p:cNvCxnSpPr/>
          <p:nvPr/>
        </p:nvCxnSpPr>
        <p:spPr>
          <a:xfrm flipH="1">
            <a:off x="1681375" y="2963950"/>
            <a:ext cx="435600" cy="630900"/>
          </a:xfrm>
          <a:prstGeom prst="straightConnector1">
            <a:avLst/>
          </a:prstGeom>
          <a:noFill/>
          <a:ln w="9525" cap="flat" cmpd="sng">
            <a:solidFill>
              <a:schemeClr val="dk2"/>
            </a:solidFill>
            <a:prstDash val="solid"/>
            <a:round/>
            <a:headEnd type="none" w="med" len="med"/>
            <a:tailEnd type="none" w="med" len="med"/>
          </a:ln>
        </p:spPr>
      </p:cxnSp>
      <p:cxnSp>
        <p:nvCxnSpPr>
          <p:cNvPr id="190" name="Google Shape;190;p26"/>
          <p:cNvCxnSpPr/>
          <p:nvPr/>
        </p:nvCxnSpPr>
        <p:spPr>
          <a:xfrm rot="10800000" flipH="1">
            <a:off x="3153175" y="3782275"/>
            <a:ext cx="202800" cy="135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aphicFrame>
        <p:nvGraphicFramePr>
          <p:cNvPr id="195" name="Google Shape;195;p27"/>
          <p:cNvGraphicFramePr/>
          <p:nvPr/>
        </p:nvGraphicFramePr>
        <p:xfrm>
          <a:off x="712263" y="3617400"/>
          <a:ext cx="7238925" cy="1310550"/>
        </p:xfrm>
        <a:graphic>
          <a:graphicData uri="http://schemas.openxmlformats.org/drawingml/2006/table">
            <a:tbl>
              <a:tblPr>
                <a:noFill/>
                <a:tableStyleId>{DFABDC2E-D4F3-4AC7-B152-3A27C591BC93}</a:tableStyleId>
              </a:tblPr>
              <a:tblGrid>
                <a:gridCol w="804325"/>
                <a:gridCol w="804325"/>
                <a:gridCol w="804325"/>
                <a:gridCol w="804325"/>
                <a:gridCol w="804325"/>
                <a:gridCol w="804325"/>
                <a:gridCol w="804325"/>
                <a:gridCol w="804325"/>
                <a:gridCol w="804325"/>
              </a:tblGrid>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iterator</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j</a:t>
                      </a:r>
                      <a:endParaRPr sz="2200" b="1">
                        <a:solidFill>
                          <a:srgbClr val="A61C00"/>
                        </a:solidFill>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j</a:t>
                      </a:r>
                      <a:endParaRPr sz="2200" b="1">
                        <a:solidFill>
                          <a:srgbClr val="A61C00"/>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i</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Array</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11</a:t>
                      </a:r>
                      <a:endParaRPr/>
                    </a:p>
                  </a:txBody>
                  <a:tcPr marL="91425" marR="91425" marT="91425" marB="91425"/>
                </a:tc>
                <a:tc>
                  <a:txBody>
                    <a:bodyPr/>
                    <a:lstStyle/>
                    <a:p>
                      <a:pPr marL="0" lvl="0" indent="0" algn="l" rtl="0">
                        <a:spcBef>
                          <a:spcPts val="0"/>
                        </a:spcBef>
                        <a:spcAft>
                          <a:spcPts val="0"/>
                        </a:spcAft>
                        <a:buNone/>
                      </a:pPr>
                      <a:r>
                        <a:rPr lang="en"/>
                        <a:t>23</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32</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49</a:t>
                      </a:r>
                      <a:endParaRPr/>
                    </a:p>
                  </a:txBody>
                  <a:tcPr marL="91425" marR="91425" marT="91425" marB="91425"/>
                </a:tc>
                <a:tc>
                  <a:txBody>
                    <a:bodyPr/>
                    <a:lstStyle/>
                    <a:p>
                      <a:pPr marL="0" lvl="0" indent="0" algn="l" rtl="0">
                        <a:spcBef>
                          <a:spcPts val="0"/>
                        </a:spcBef>
                        <a:spcAft>
                          <a:spcPts val="0"/>
                        </a:spcAft>
                        <a:buNone/>
                      </a:pPr>
                      <a:r>
                        <a:rPr lang="en"/>
                        <a:t>42</a:t>
                      </a:r>
                      <a:endParaRPr/>
                    </a:p>
                  </a:txBody>
                  <a:tcPr marL="91425" marR="91425" marT="91425" marB="91425"/>
                </a:tc>
                <a:tc>
                  <a:txBody>
                    <a:bodyPr/>
                    <a:lstStyle/>
                    <a:p>
                      <a:pPr marL="0" lvl="0" indent="0" algn="l" rtl="0">
                        <a:spcBef>
                          <a:spcPts val="0"/>
                        </a:spcBef>
                        <a:spcAft>
                          <a:spcPts val="0"/>
                        </a:spcAft>
                        <a:buNone/>
                      </a:pPr>
                      <a:r>
                        <a:rPr lang="en"/>
                        <a:t>61</a:t>
                      </a: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LIS</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 </a:t>
                      </a:r>
                      <a:r>
                        <a:rPr lang="en" b="1"/>
                        <a:t>  2</a:t>
                      </a:r>
                      <a:endParaRPr b="1"/>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r>
            </a:tbl>
          </a:graphicData>
        </a:graphic>
      </p:graphicFrame>
      <p:sp>
        <p:nvSpPr>
          <p:cNvPr id="196" name="Google Shape;196;p27"/>
          <p:cNvSpPr txBox="1"/>
          <p:nvPr/>
        </p:nvSpPr>
        <p:spPr>
          <a:xfrm>
            <a:off x="848100" y="1593350"/>
            <a:ext cx="34404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Times New Roman"/>
                <a:ea typeface="Times New Roman"/>
                <a:cs typeface="Times New Roman"/>
                <a:sym typeface="Times New Roman"/>
              </a:rPr>
              <a:t>For the value of i= 3, j=1;</a:t>
            </a:r>
            <a:endParaRPr sz="1900" b="1">
              <a:latin typeface="Times New Roman"/>
              <a:ea typeface="Times New Roman"/>
              <a:cs typeface="Times New Roman"/>
              <a:sym typeface="Times New Roman"/>
            </a:endParaRPr>
          </a:p>
        </p:txBody>
      </p:sp>
      <p:pic>
        <p:nvPicPr>
          <p:cNvPr id="197" name="Google Shape;197;p27"/>
          <p:cNvPicPr preferRelativeResize="0"/>
          <p:nvPr/>
        </p:nvPicPr>
        <p:blipFill>
          <a:blip r:embed="rId3">
            <a:alphaModFix/>
          </a:blip>
          <a:stretch>
            <a:fillRect/>
          </a:stretch>
        </p:blipFill>
        <p:spPr>
          <a:xfrm>
            <a:off x="4975975" y="595400"/>
            <a:ext cx="3756150" cy="2845366"/>
          </a:xfrm>
          <a:prstGeom prst="rect">
            <a:avLst/>
          </a:prstGeom>
          <a:noFill/>
          <a:ln>
            <a:noFill/>
          </a:ln>
        </p:spPr>
      </p:pic>
      <p:sp>
        <p:nvSpPr>
          <p:cNvPr id="198" name="Google Shape;198;p27"/>
          <p:cNvSpPr txBox="1"/>
          <p:nvPr/>
        </p:nvSpPr>
        <p:spPr>
          <a:xfrm>
            <a:off x="1704000" y="2611050"/>
            <a:ext cx="31086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32&gt;23? </a:t>
            </a:r>
            <a:r>
              <a:rPr lang="en" b="1">
                <a:latin typeface="Lato"/>
                <a:ea typeface="Lato"/>
                <a:cs typeface="Lato"/>
                <a:sym typeface="Lato"/>
              </a:rPr>
              <a:t>Yes. But, LIS = {11,23,?}</a:t>
            </a:r>
            <a:endParaRPr b="1">
              <a:latin typeface="Lato"/>
              <a:ea typeface="Lato"/>
              <a:cs typeface="Lato"/>
              <a:sym typeface="Lato"/>
            </a:endParaRPr>
          </a:p>
        </p:txBody>
      </p:sp>
      <p:cxnSp>
        <p:nvCxnSpPr>
          <p:cNvPr id="199" name="Google Shape;199;p27"/>
          <p:cNvCxnSpPr/>
          <p:nvPr/>
        </p:nvCxnSpPr>
        <p:spPr>
          <a:xfrm>
            <a:off x="2252125" y="2948950"/>
            <a:ext cx="1862100" cy="623100"/>
          </a:xfrm>
          <a:prstGeom prst="straightConnector1">
            <a:avLst/>
          </a:prstGeom>
          <a:noFill/>
          <a:ln w="9525" cap="flat" cmpd="sng">
            <a:solidFill>
              <a:schemeClr val="dk2"/>
            </a:solidFill>
            <a:prstDash val="solid"/>
            <a:round/>
            <a:headEnd type="none" w="med" len="med"/>
            <a:tailEnd type="none" w="med" len="med"/>
          </a:ln>
        </p:spPr>
      </p:cxnSp>
      <p:cxnSp>
        <p:nvCxnSpPr>
          <p:cNvPr id="200" name="Google Shape;200;p27"/>
          <p:cNvCxnSpPr/>
          <p:nvPr/>
        </p:nvCxnSpPr>
        <p:spPr>
          <a:xfrm>
            <a:off x="2116975" y="2963950"/>
            <a:ext cx="352800" cy="593100"/>
          </a:xfrm>
          <a:prstGeom prst="straightConnector1">
            <a:avLst/>
          </a:prstGeom>
          <a:noFill/>
          <a:ln w="9525" cap="flat" cmpd="sng">
            <a:solidFill>
              <a:schemeClr val="dk2"/>
            </a:solidFill>
            <a:prstDash val="solid"/>
            <a:round/>
            <a:headEnd type="none" w="med" len="med"/>
            <a:tailEnd type="none" w="med" len="med"/>
          </a:ln>
        </p:spPr>
      </p:cxnSp>
      <p:cxnSp>
        <p:nvCxnSpPr>
          <p:cNvPr id="201" name="Google Shape;201;p27"/>
          <p:cNvCxnSpPr/>
          <p:nvPr/>
        </p:nvCxnSpPr>
        <p:spPr>
          <a:xfrm rot="10800000" flipH="1">
            <a:off x="1531275" y="3827550"/>
            <a:ext cx="270300" cy="67500"/>
          </a:xfrm>
          <a:prstGeom prst="straightConnector1">
            <a:avLst/>
          </a:prstGeom>
          <a:noFill/>
          <a:ln w="9525" cap="flat" cmpd="sng">
            <a:solidFill>
              <a:schemeClr val="dk2"/>
            </a:solidFill>
            <a:prstDash val="solid"/>
            <a:round/>
            <a:headEnd type="none" w="med" len="med"/>
            <a:tailEnd type="none" w="med" len="med"/>
          </a:ln>
        </p:spPr>
      </p:cxnSp>
      <p:cxnSp>
        <p:nvCxnSpPr>
          <p:cNvPr id="202" name="Google Shape;202;p27"/>
          <p:cNvCxnSpPr/>
          <p:nvPr/>
        </p:nvCxnSpPr>
        <p:spPr>
          <a:xfrm rot="10800000" flipH="1">
            <a:off x="3964125" y="4676075"/>
            <a:ext cx="240300" cy="1125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graphicFrame>
        <p:nvGraphicFramePr>
          <p:cNvPr id="207" name="Google Shape;207;p28"/>
          <p:cNvGraphicFramePr/>
          <p:nvPr/>
        </p:nvGraphicFramePr>
        <p:xfrm>
          <a:off x="712263" y="3617400"/>
          <a:ext cx="7238925" cy="1310550"/>
        </p:xfrm>
        <a:graphic>
          <a:graphicData uri="http://schemas.openxmlformats.org/drawingml/2006/table">
            <a:tbl>
              <a:tblPr>
                <a:noFill/>
                <a:tableStyleId>{DFABDC2E-D4F3-4AC7-B152-3A27C591BC93}</a:tableStyleId>
              </a:tblPr>
              <a:tblGrid>
                <a:gridCol w="804325"/>
                <a:gridCol w="804325"/>
                <a:gridCol w="804325"/>
                <a:gridCol w="804325"/>
                <a:gridCol w="804325"/>
                <a:gridCol w="804325"/>
                <a:gridCol w="804325"/>
                <a:gridCol w="804325"/>
                <a:gridCol w="804325"/>
              </a:tblGrid>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iterator</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endParaRPr sz="2200" b="1">
                        <a:solidFill>
                          <a:srgbClr val="A61C00"/>
                        </a:solidFill>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j</a:t>
                      </a:r>
                      <a:endParaRPr sz="2200" b="1">
                        <a:solidFill>
                          <a:srgbClr val="A61C00"/>
                        </a:solidFill>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j</a:t>
                      </a:r>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i</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Array</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11</a:t>
                      </a:r>
                      <a:endParaRPr/>
                    </a:p>
                  </a:txBody>
                  <a:tcPr marL="91425" marR="91425" marT="91425" marB="91425"/>
                </a:tc>
                <a:tc>
                  <a:txBody>
                    <a:bodyPr/>
                    <a:lstStyle/>
                    <a:p>
                      <a:pPr marL="0" lvl="0" indent="0" algn="l" rtl="0">
                        <a:spcBef>
                          <a:spcPts val="0"/>
                        </a:spcBef>
                        <a:spcAft>
                          <a:spcPts val="0"/>
                        </a:spcAft>
                        <a:buNone/>
                      </a:pPr>
                      <a:r>
                        <a:rPr lang="en"/>
                        <a:t>23</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32</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49</a:t>
                      </a:r>
                      <a:endParaRPr/>
                    </a:p>
                  </a:txBody>
                  <a:tcPr marL="91425" marR="91425" marT="91425" marB="91425"/>
                </a:tc>
                <a:tc>
                  <a:txBody>
                    <a:bodyPr/>
                    <a:lstStyle/>
                    <a:p>
                      <a:pPr marL="0" lvl="0" indent="0" algn="l" rtl="0">
                        <a:spcBef>
                          <a:spcPts val="0"/>
                        </a:spcBef>
                        <a:spcAft>
                          <a:spcPts val="0"/>
                        </a:spcAft>
                        <a:buNone/>
                      </a:pPr>
                      <a:r>
                        <a:rPr lang="en"/>
                        <a:t>42</a:t>
                      </a:r>
                      <a:endParaRPr/>
                    </a:p>
                  </a:txBody>
                  <a:tcPr marL="91425" marR="91425" marT="91425" marB="91425"/>
                </a:tc>
                <a:tc>
                  <a:txBody>
                    <a:bodyPr/>
                    <a:lstStyle/>
                    <a:p>
                      <a:pPr marL="0" lvl="0" indent="0" algn="l" rtl="0">
                        <a:spcBef>
                          <a:spcPts val="0"/>
                        </a:spcBef>
                        <a:spcAft>
                          <a:spcPts val="0"/>
                        </a:spcAft>
                        <a:buNone/>
                      </a:pPr>
                      <a:r>
                        <a:rPr lang="en"/>
                        <a:t>61</a:t>
                      </a: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LIS</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2 </a:t>
                      </a:r>
                      <a:r>
                        <a:rPr lang="en" b="1"/>
                        <a:t>  3</a:t>
                      </a:r>
                      <a:endParaRPr b="1"/>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r>
            </a:tbl>
          </a:graphicData>
        </a:graphic>
      </p:graphicFrame>
      <p:sp>
        <p:nvSpPr>
          <p:cNvPr id="208" name="Google Shape;208;p28"/>
          <p:cNvSpPr txBox="1"/>
          <p:nvPr/>
        </p:nvSpPr>
        <p:spPr>
          <a:xfrm>
            <a:off x="848100" y="1593350"/>
            <a:ext cx="34404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Times New Roman"/>
                <a:ea typeface="Times New Roman"/>
                <a:cs typeface="Times New Roman"/>
                <a:sym typeface="Times New Roman"/>
              </a:rPr>
              <a:t>For the value of i= 3, j=2;</a:t>
            </a:r>
            <a:endParaRPr sz="1900" b="1">
              <a:latin typeface="Times New Roman"/>
              <a:ea typeface="Times New Roman"/>
              <a:cs typeface="Times New Roman"/>
              <a:sym typeface="Times New Roman"/>
            </a:endParaRPr>
          </a:p>
        </p:txBody>
      </p:sp>
      <p:pic>
        <p:nvPicPr>
          <p:cNvPr id="209" name="Google Shape;209;p28"/>
          <p:cNvPicPr preferRelativeResize="0"/>
          <p:nvPr/>
        </p:nvPicPr>
        <p:blipFill>
          <a:blip r:embed="rId3">
            <a:alphaModFix/>
          </a:blip>
          <a:stretch>
            <a:fillRect/>
          </a:stretch>
        </p:blipFill>
        <p:spPr>
          <a:xfrm>
            <a:off x="4975975" y="595400"/>
            <a:ext cx="3756150" cy="2845366"/>
          </a:xfrm>
          <a:prstGeom prst="rect">
            <a:avLst/>
          </a:prstGeom>
          <a:noFill/>
          <a:ln>
            <a:noFill/>
          </a:ln>
        </p:spPr>
      </p:pic>
      <p:sp>
        <p:nvSpPr>
          <p:cNvPr id="210" name="Google Shape;210;p28"/>
          <p:cNvSpPr txBox="1"/>
          <p:nvPr/>
        </p:nvSpPr>
        <p:spPr>
          <a:xfrm>
            <a:off x="1704000" y="2611050"/>
            <a:ext cx="31086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32&gt;10? </a:t>
            </a:r>
            <a:r>
              <a:rPr lang="en" b="1">
                <a:latin typeface="Lato"/>
                <a:ea typeface="Lato"/>
                <a:cs typeface="Lato"/>
                <a:sym typeface="Lato"/>
              </a:rPr>
              <a:t>No. So, LIS = {11,23,32}</a:t>
            </a:r>
            <a:endParaRPr b="1">
              <a:latin typeface="Lato"/>
              <a:ea typeface="Lato"/>
              <a:cs typeface="Lato"/>
              <a:sym typeface="Lato"/>
            </a:endParaRPr>
          </a:p>
        </p:txBody>
      </p:sp>
      <p:cxnSp>
        <p:nvCxnSpPr>
          <p:cNvPr id="211" name="Google Shape;211;p28"/>
          <p:cNvCxnSpPr/>
          <p:nvPr/>
        </p:nvCxnSpPr>
        <p:spPr>
          <a:xfrm>
            <a:off x="2252125" y="2948950"/>
            <a:ext cx="1862100" cy="623100"/>
          </a:xfrm>
          <a:prstGeom prst="straightConnector1">
            <a:avLst/>
          </a:prstGeom>
          <a:noFill/>
          <a:ln w="9525" cap="flat" cmpd="sng">
            <a:solidFill>
              <a:schemeClr val="dk2"/>
            </a:solidFill>
            <a:prstDash val="solid"/>
            <a:round/>
            <a:headEnd type="none" w="med" len="med"/>
            <a:tailEnd type="none" w="med" len="med"/>
          </a:ln>
        </p:spPr>
      </p:cxnSp>
      <p:cxnSp>
        <p:nvCxnSpPr>
          <p:cNvPr id="212" name="Google Shape;212;p28"/>
          <p:cNvCxnSpPr/>
          <p:nvPr/>
        </p:nvCxnSpPr>
        <p:spPr>
          <a:xfrm>
            <a:off x="2116975" y="2963950"/>
            <a:ext cx="1133700" cy="608100"/>
          </a:xfrm>
          <a:prstGeom prst="straightConnector1">
            <a:avLst/>
          </a:prstGeom>
          <a:noFill/>
          <a:ln w="9525" cap="flat" cmpd="sng">
            <a:solidFill>
              <a:schemeClr val="dk2"/>
            </a:solidFill>
            <a:prstDash val="solid"/>
            <a:round/>
            <a:headEnd type="none" w="med" len="med"/>
            <a:tailEnd type="none" w="med" len="med"/>
          </a:ln>
        </p:spPr>
      </p:cxnSp>
      <p:cxnSp>
        <p:nvCxnSpPr>
          <p:cNvPr id="213" name="Google Shape;213;p28"/>
          <p:cNvCxnSpPr/>
          <p:nvPr/>
        </p:nvCxnSpPr>
        <p:spPr>
          <a:xfrm rot="10800000" flipH="1">
            <a:off x="2364750" y="3812575"/>
            <a:ext cx="240300" cy="112500"/>
          </a:xfrm>
          <a:prstGeom prst="straightConnector1">
            <a:avLst/>
          </a:prstGeom>
          <a:noFill/>
          <a:ln w="9525" cap="flat" cmpd="sng">
            <a:solidFill>
              <a:schemeClr val="dk2"/>
            </a:solidFill>
            <a:prstDash val="solid"/>
            <a:round/>
            <a:headEnd type="none" w="med" len="med"/>
            <a:tailEnd type="none" w="med" len="med"/>
          </a:ln>
        </p:spPr>
      </p:cxnSp>
      <p:cxnSp>
        <p:nvCxnSpPr>
          <p:cNvPr id="214" name="Google Shape;214;p28"/>
          <p:cNvCxnSpPr/>
          <p:nvPr/>
        </p:nvCxnSpPr>
        <p:spPr>
          <a:xfrm rot="10800000" flipH="1">
            <a:off x="3964125" y="4623350"/>
            <a:ext cx="187800" cy="2178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graphicFrame>
        <p:nvGraphicFramePr>
          <p:cNvPr id="219" name="Google Shape;219;p29"/>
          <p:cNvGraphicFramePr/>
          <p:nvPr/>
        </p:nvGraphicFramePr>
        <p:xfrm>
          <a:off x="712263" y="3617400"/>
          <a:ext cx="7238925" cy="1310550"/>
        </p:xfrm>
        <a:graphic>
          <a:graphicData uri="http://schemas.openxmlformats.org/drawingml/2006/table">
            <a:tbl>
              <a:tblPr>
                <a:noFill/>
                <a:tableStyleId>{DFABDC2E-D4F3-4AC7-B152-3A27C591BC93}</a:tableStyleId>
              </a:tblPr>
              <a:tblGrid>
                <a:gridCol w="804325"/>
                <a:gridCol w="804325"/>
                <a:gridCol w="804325"/>
                <a:gridCol w="804325"/>
                <a:gridCol w="804325"/>
                <a:gridCol w="804325"/>
                <a:gridCol w="804325"/>
                <a:gridCol w="804325"/>
                <a:gridCol w="804325"/>
              </a:tblGrid>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iterator</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j</a:t>
                      </a:r>
                      <a:endParaRPr sz="2200" b="1">
                        <a:solidFill>
                          <a:srgbClr val="A61C00"/>
                        </a:solidFill>
                      </a:endParaRPr>
                    </a:p>
                  </a:txBody>
                  <a:tcPr marL="91425" marR="91425" marT="91425" marB="91425"/>
                </a:tc>
                <a:tc>
                  <a:txBody>
                    <a:bodyPr/>
                    <a:lstStyle/>
                    <a:p>
                      <a:pPr marL="0" lvl="0" indent="0" algn="l" rtl="0">
                        <a:spcBef>
                          <a:spcPts val="0"/>
                        </a:spcBef>
                        <a:spcAft>
                          <a:spcPts val="0"/>
                        </a:spcAft>
                        <a:buNone/>
                      </a:pPr>
                      <a:endParaRPr sz="2200" b="1">
                        <a:solidFill>
                          <a:srgbClr val="A61C00"/>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i</a:t>
                      </a:r>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i</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Array</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11</a:t>
                      </a:r>
                      <a:endParaRPr/>
                    </a:p>
                  </a:txBody>
                  <a:tcPr marL="91425" marR="91425" marT="91425" marB="91425"/>
                </a:tc>
                <a:tc>
                  <a:txBody>
                    <a:bodyPr/>
                    <a:lstStyle/>
                    <a:p>
                      <a:pPr marL="0" lvl="0" indent="0" algn="l" rtl="0">
                        <a:spcBef>
                          <a:spcPts val="0"/>
                        </a:spcBef>
                        <a:spcAft>
                          <a:spcPts val="0"/>
                        </a:spcAft>
                        <a:buNone/>
                      </a:pPr>
                      <a:r>
                        <a:rPr lang="en"/>
                        <a:t>23</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32</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49</a:t>
                      </a:r>
                      <a:endParaRPr/>
                    </a:p>
                  </a:txBody>
                  <a:tcPr marL="91425" marR="91425" marT="91425" marB="91425"/>
                </a:tc>
                <a:tc>
                  <a:txBody>
                    <a:bodyPr/>
                    <a:lstStyle/>
                    <a:p>
                      <a:pPr marL="0" lvl="0" indent="0" algn="l" rtl="0">
                        <a:spcBef>
                          <a:spcPts val="0"/>
                        </a:spcBef>
                        <a:spcAft>
                          <a:spcPts val="0"/>
                        </a:spcAft>
                        <a:buNone/>
                      </a:pPr>
                      <a:r>
                        <a:rPr lang="en"/>
                        <a:t>42</a:t>
                      </a:r>
                      <a:endParaRPr/>
                    </a:p>
                  </a:txBody>
                  <a:tcPr marL="91425" marR="91425" marT="91425" marB="91425"/>
                </a:tc>
                <a:tc>
                  <a:txBody>
                    <a:bodyPr/>
                    <a:lstStyle/>
                    <a:p>
                      <a:pPr marL="0" lvl="0" indent="0" algn="l" rtl="0">
                        <a:spcBef>
                          <a:spcPts val="0"/>
                        </a:spcBef>
                        <a:spcAft>
                          <a:spcPts val="0"/>
                        </a:spcAft>
                        <a:buNone/>
                      </a:pPr>
                      <a:r>
                        <a:rPr lang="en"/>
                        <a:t>61</a:t>
                      </a: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LIS</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r>
            </a:tbl>
          </a:graphicData>
        </a:graphic>
      </p:graphicFrame>
      <p:sp>
        <p:nvSpPr>
          <p:cNvPr id="220" name="Google Shape;220;p29"/>
          <p:cNvSpPr txBox="1"/>
          <p:nvPr/>
        </p:nvSpPr>
        <p:spPr>
          <a:xfrm>
            <a:off x="848100" y="1593350"/>
            <a:ext cx="34404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Times New Roman"/>
                <a:ea typeface="Times New Roman"/>
                <a:cs typeface="Times New Roman"/>
                <a:sym typeface="Times New Roman"/>
              </a:rPr>
              <a:t>For the value of i= 4, j=0;</a:t>
            </a:r>
            <a:endParaRPr sz="1900" b="1">
              <a:latin typeface="Times New Roman"/>
              <a:ea typeface="Times New Roman"/>
              <a:cs typeface="Times New Roman"/>
              <a:sym typeface="Times New Roman"/>
            </a:endParaRPr>
          </a:p>
        </p:txBody>
      </p:sp>
      <p:pic>
        <p:nvPicPr>
          <p:cNvPr id="221" name="Google Shape;221;p29"/>
          <p:cNvPicPr preferRelativeResize="0"/>
          <p:nvPr/>
        </p:nvPicPr>
        <p:blipFill>
          <a:blip r:embed="rId3">
            <a:alphaModFix/>
          </a:blip>
          <a:stretch>
            <a:fillRect/>
          </a:stretch>
        </p:blipFill>
        <p:spPr>
          <a:xfrm>
            <a:off x="4975975" y="595400"/>
            <a:ext cx="3756150" cy="2845366"/>
          </a:xfrm>
          <a:prstGeom prst="rect">
            <a:avLst/>
          </a:prstGeom>
          <a:noFill/>
          <a:ln>
            <a:noFill/>
          </a:ln>
        </p:spPr>
      </p:pic>
      <p:sp>
        <p:nvSpPr>
          <p:cNvPr id="222" name="Google Shape;222;p29"/>
          <p:cNvSpPr txBox="1"/>
          <p:nvPr/>
        </p:nvSpPr>
        <p:spPr>
          <a:xfrm>
            <a:off x="1704000" y="2611050"/>
            <a:ext cx="31086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20&gt;11? </a:t>
            </a:r>
            <a:r>
              <a:rPr lang="en" b="1">
                <a:latin typeface="Lato"/>
                <a:ea typeface="Lato"/>
                <a:cs typeface="Lato"/>
                <a:sym typeface="Lato"/>
              </a:rPr>
              <a:t>Yes. But, LIS = {11,23,32,?}</a:t>
            </a:r>
            <a:endParaRPr b="1">
              <a:latin typeface="Lato"/>
              <a:ea typeface="Lato"/>
              <a:cs typeface="Lato"/>
              <a:sym typeface="Lato"/>
            </a:endParaRPr>
          </a:p>
        </p:txBody>
      </p:sp>
      <p:cxnSp>
        <p:nvCxnSpPr>
          <p:cNvPr id="223" name="Google Shape;223;p29"/>
          <p:cNvCxnSpPr/>
          <p:nvPr/>
        </p:nvCxnSpPr>
        <p:spPr>
          <a:xfrm>
            <a:off x="2252125" y="2948950"/>
            <a:ext cx="2748300" cy="608100"/>
          </a:xfrm>
          <a:prstGeom prst="straightConnector1">
            <a:avLst/>
          </a:prstGeom>
          <a:noFill/>
          <a:ln w="9525" cap="flat" cmpd="sng">
            <a:solidFill>
              <a:schemeClr val="dk2"/>
            </a:solidFill>
            <a:prstDash val="solid"/>
            <a:round/>
            <a:headEnd type="none" w="med" len="med"/>
            <a:tailEnd type="none" w="med" len="med"/>
          </a:ln>
        </p:spPr>
      </p:cxnSp>
      <p:cxnSp>
        <p:nvCxnSpPr>
          <p:cNvPr id="224" name="Google Shape;224;p29"/>
          <p:cNvCxnSpPr/>
          <p:nvPr/>
        </p:nvCxnSpPr>
        <p:spPr>
          <a:xfrm flipH="1">
            <a:off x="1749175" y="2963950"/>
            <a:ext cx="367800" cy="608100"/>
          </a:xfrm>
          <a:prstGeom prst="straightConnector1">
            <a:avLst/>
          </a:prstGeom>
          <a:noFill/>
          <a:ln w="9525" cap="flat" cmpd="sng">
            <a:solidFill>
              <a:schemeClr val="dk2"/>
            </a:solidFill>
            <a:prstDash val="solid"/>
            <a:round/>
            <a:headEnd type="none" w="med" len="med"/>
            <a:tailEnd type="none" w="med" len="med"/>
          </a:ln>
        </p:spPr>
      </p:cxnSp>
      <p:cxnSp>
        <p:nvCxnSpPr>
          <p:cNvPr id="225" name="Google Shape;225;p29"/>
          <p:cNvCxnSpPr/>
          <p:nvPr/>
        </p:nvCxnSpPr>
        <p:spPr>
          <a:xfrm rot="10800000" flipH="1">
            <a:off x="3956625" y="3827600"/>
            <a:ext cx="202800" cy="1200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graphicFrame>
        <p:nvGraphicFramePr>
          <p:cNvPr id="230" name="Google Shape;230;p30"/>
          <p:cNvGraphicFramePr/>
          <p:nvPr/>
        </p:nvGraphicFramePr>
        <p:xfrm>
          <a:off x="712263" y="3617400"/>
          <a:ext cx="7238925" cy="1310550"/>
        </p:xfrm>
        <a:graphic>
          <a:graphicData uri="http://schemas.openxmlformats.org/drawingml/2006/table">
            <a:tbl>
              <a:tblPr>
                <a:noFill/>
                <a:tableStyleId>{DFABDC2E-D4F3-4AC7-B152-3A27C591BC93}</a:tableStyleId>
              </a:tblPr>
              <a:tblGrid>
                <a:gridCol w="804325"/>
                <a:gridCol w="804325"/>
                <a:gridCol w="804325"/>
                <a:gridCol w="804325"/>
                <a:gridCol w="804325"/>
                <a:gridCol w="804325"/>
                <a:gridCol w="804325"/>
                <a:gridCol w="804325"/>
                <a:gridCol w="804325"/>
              </a:tblGrid>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iterator</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j</a:t>
                      </a:r>
                      <a:endParaRPr sz="2200" b="1">
                        <a:solidFill>
                          <a:srgbClr val="A61C00"/>
                        </a:solidFill>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j</a:t>
                      </a:r>
                      <a:endParaRPr sz="2200" b="1">
                        <a:solidFill>
                          <a:srgbClr val="A61C00"/>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i</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Array</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11</a:t>
                      </a:r>
                      <a:endParaRPr/>
                    </a:p>
                  </a:txBody>
                  <a:tcPr marL="91425" marR="91425" marT="91425" marB="91425"/>
                </a:tc>
                <a:tc>
                  <a:txBody>
                    <a:bodyPr/>
                    <a:lstStyle/>
                    <a:p>
                      <a:pPr marL="0" lvl="0" indent="0" algn="l" rtl="0">
                        <a:spcBef>
                          <a:spcPts val="0"/>
                        </a:spcBef>
                        <a:spcAft>
                          <a:spcPts val="0"/>
                        </a:spcAft>
                        <a:buNone/>
                      </a:pPr>
                      <a:r>
                        <a:rPr lang="en"/>
                        <a:t>23</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32</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49</a:t>
                      </a:r>
                      <a:endParaRPr/>
                    </a:p>
                  </a:txBody>
                  <a:tcPr marL="91425" marR="91425" marT="91425" marB="91425"/>
                </a:tc>
                <a:tc>
                  <a:txBody>
                    <a:bodyPr/>
                    <a:lstStyle/>
                    <a:p>
                      <a:pPr marL="0" lvl="0" indent="0" algn="l" rtl="0">
                        <a:spcBef>
                          <a:spcPts val="0"/>
                        </a:spcBef>
                        <a:spcAft>
                          <a:spcPts val="0"/>
                        </a:spcAft>
                        <a:buNone/>
                      </a:pPr>
                      <a:r>
                        <a:rPr lang="en"/>
                        <a:t>42</a:t>
                      </a:r>
                      <a:endParaRPr/>
                    </a:p>
                  </a:txBody>
                  <a:tcPr marL="91425" marR="91425" marT="91425" marB="91425"/>
                </a:tc>
                <a:tc>
                  <a:txBody>
                    <a:bodyPr/>
                    <a:lstStyle/>
                    <a:p>
                      <a:pPr marL="0" lvl="0" indent="0" algn="l" rtl="0">
                        <a:spcBef>
                          <a:spcPts val="0"/>
                        </a:spcBef>
                        <a:spcAft>
                          <a:spcPts val="0"/>
                        </a:spcAft>
                        <a:buNone/>
                      </a:pPr>
                      <a:r>
                        <a:rPr lang="en"/>
                        <a:t>61</a:t>
                      </a: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LIS</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1  </a:t>
                      </a:r>
                      <a:r>
                        <a:rPr lang="en" b="1"/>
                        <a:t>2</a:t>
                      </a:r>
                      <a:endParaRPr b="1"/>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r>
            </a:tbl>
          </a:graphicData>
        </a:graphic>
      </p:graphicFrame>
      <p:sp>
        <p:nvSpPr>
          <p:cNvPr id="231" name="Google Shape;231;p30"/>
          <p:cNvSpPr txBox="1"/>
          <p:nvPr/>
        </p:nvSpPr>
        <p:spPr>
          <a:xfrm>
            <a:off x="848100" y="1593350"/>
            <a:ext cx="34404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Times New Roman"/>
                <a:ea typeface="Times New Roman"/>
                <a:cs typeface="Times New Roman"/>
                <a:sym typeface="Times New Roman"/>
              </a:rPr>
              <a:t>For the value of i= 4, j=1;</a:t>
            </a:r>
            <a:endParaRPr sz="1900" b="1">
              <a:latin typeface="Times New Roman"/>
              <a:ea typeface="Times New Roman"/>
              <a:cs typeface="Times New Roman"/>
              <a:sym typeface="Times New Roman"/>
            </a:endParaRPr>
          </a:p>
        </p:txBody>
      </p:sp>
      <p:pic>
        <p:nvPicPr>
          <p:cNvPr id="232" name="Google Shape;232;p30"/>
          <p:cNvPicPr preferRelativeResize="0"/>
          <p:nvPr/>
        </p:nvPicPr>
        <p:blipFill>
          <a:blip r:embed="rId3">
            <a:alphaModFix/>
          </a:blip>
          <a:stretch>
            <a:fillRect/>
          </a:stretch>
        </p:blipFill>
        <p:spPr>
          <a:xfrm>
            <a:off x="4975975" y="595400"/>
            <a:ext cx="3756150" cy="2845366"/>
          </a:xfrm>
          <a:prstGeom prst="rect">
            <a:avLst/>
          </a:prstGeom>
          <a:noFill/>
          <a:ln>
            <a:noFill/>
          </a:ln>
        </p:spPr>
      </p:pic>
      <p:sp>
        <p:nvSpPr>
          <p:cNvPr id="233" name="Google Shape;233;p30"/>
          <p:cNvSpPr txBox="1"/>
          <p:nvPr/>
        </p:nvSpPr>
        <p:spPr>
          <a:xfrm>
            <a:off x="1704000" y="2611050"/>
            <a:ext cx="31086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20&gt;23? </a:t>
            </a:r>
            <a:r>
              <a:rPr lang="en" b="1">
                <a:latin typeface="Lato"/>
                <a:ea typeface="Lato"/>
                <a:cs typeface="Lato"/>
                <a:sym typeface="Lato"/>
              </a:rPr>
              <a:t>No. So, LIS = {11,23,32}</a:t>
            </a:r>
            <a:endParaRPr b="1">
              <a:latin typeface="Lato"/>
              <a:ea typeface="Lato"/>
              <a:cs typeface="Lato"/>
              <a:sym typeface="Lato"/>
            </a:endParaRPr>
          </a:p>
        </p:txBody>
      </p:sp>
      <p:cxnSp>
        <p:nvCxnSpPr>
          <p:cNvPr id="234" name="Google Shape;234;p30"/>
          <p:cNvCxnSpPr/>
          <p:nvPr/>
        </p:nvCxnSpPr>
        <p:spPr>
          <a:xfrm>
            <a:off x="2252125" y="2948950"/>
            <a:ext cx="2748300" cy="608100"/>
          </a:xfrm>
          <a:prstGeom prst="straightConnector1">
            <a:avLst/>
          </a:prstGeom>
          <a:noFill/>
          <a:ln w="9525" cap="flat" cmpd="sng">
            <a:solidFill>
              <a:schemeClr val="dk2"/>
            </a:solidFill>
            <a:prstDash val="solid"/>
            <a:round/>
            <a:headEnd type="none" w="med" len="med"/>
            <a:tailEnd type="none" w="med" len="med"/>
          </a:ln>
        </p:spPr>
      </p:cxnSp>
      <p:cxnSp>
        <p:nvCxnSpPr>
          <p:cNvPr id="235" name="Google Shape;235;p30"/>
          <p:cNvCxnSpPr/>
          <p:nvPr/>
        </p:nvCxnSpPr>
        <p:spPr>
          <a:xfrm>
            <a:off x="2116975" y="2963950"/>
            <a:ext cx="383100" cy="563100"/>
          </a:xfrm>
          <a:prstGeom prst="straightConnector1">
            <a:avLst/>
          </a:prstGeom>
          <a:noFill/>
          <a:ln w="9525" cap="flat" cmpd="sng">
            <a:solidFill>
              <a:schemeClr val="dk2"/>
            </a:solidFill>
            <a:prstDash val="solid"/>
            <a:round/>
            <a:headEnd type="none" w="med" len="med"/>
            <a:tailEnd type="none" w="med" len="med"/>
          </a:ln>
        </p:spPr>
      </p:cxnSp>
      <p:cxnSp>
        <p:nvCxnSpPr>
          <p:cNvPr id="236" name="Google Shape;236;p30"/>
          <p:cNvCxnSpPr/>
          <p:nvPr/>
        </p:nvCxnSpPr>
        <p:spPr>
          <a:xfrm rot="10800000" flipH="1">
            <a:off x="1561325" y="3850100"/>
            <a:ext cx="240300" cy="75000"/>
          </a:xfrm>
          <a:prstGeom prst="straightConnector1">
            <a:avLst/>
          </a:prstGeom>
          <a:noFill/>
          <a:ln w="9525" cap="flat" cmpd="sng">
            <a:solidFill>
              <a:schemeClr val="dk2"/>
            </a:solidFill>
            <a:prstDash val="solid"/>
            <a:round/>
            <a:headEnd type="none" w="med" len="med"/>
            <a:tailEnd type="none" w="med" len="med"/>
          </a:ln>
        </p:spPr>
      </p:cxnSp>
      <p:cxnSp>
        <p:nvCxnSpPr>
          <p:cNvPr id="237" name="Google Shape;237;p30"/>
          <p:cNvCxnSpPr/>
          <p:nvPr/>
        </p:nvCxnSpPr>
        <p:spPr>
          <a:xfrm rot="10800000" flipH="1">
            <a:off x="4812625" y="4691100"/>
            <a:ext cx="142800" cy="1050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graphicFrame>
        <p:nvGraphicFramePr>
          <p:cNvPr id="242" name="Google Shape;242;p31"/>
          <p:cNvGraphicFramePr/>
          <p:nvPr/>
        </p:nvGraphicFramePr>
        <p:xfrm>
          <a:off x="712263" y="3617400"/>
          <a:ext cx="7238925" cy="1310550"/>
        </p:xfrm>
        <a:graphic>
          <a:graphicData uri="http://schemas.openxmlformats.org/drawingml/2006/table">
            <a:tbl>
              <a:tblPr>
                <a:noFill/>
                <a:tableStyleId>{DFABDC2E-D4F3-4AC7-B152-3A27C591BC93}</a:tableStyleId>
              </a:tblPr>
              <a:tblGrid>
                <a:gridCol w="804325"/>
                <a:gridCol w="804325"/>
                <a:gridCol w="804325"/>
                <a:gridCol w="804325"/>
                <a:gridCol w="804325"/>
                <a:gridCol w="804325"/>
                <a:gridCol w="804325"/>
                <a:gridCol w="804325"/>
                <a:gridCol w="804325"/>
              </a:tblGrid>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iterator</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endParaRPr sz="2200" b="1">
                        <a:solidFill>
                          <a:srgbClr val="A61C00"/>
                        </a:solidFill>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j</a:t>
                      </a:r>
                      <a:endParaRPr sz="2200" b="1">
                        <a:solidFill>
                          <a:srgbClr val="A61C00"/>
                        </a:solidFill>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j</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i</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Array</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11</a:t>
                      </a:r>
                      <a:endParaRPr/>
                    </a:p>
                  </a:txBody>
                  <a:tcPr marL="91425" marR="91425" marT="91425" marB="91425"/>
                </a:tc>
                <a:tc>
                  <a:txBody>
                    <a:bodyPr/>
                    <a:lstStyle/>
                    <a:p>
                      <a:pPr marL="0" lvl="0" indent="0" algn="l" rtl="0">
                        <a:spcBef>
                          <a:spcPts val="0"/>
                        </a:spcBef>
                        <a:spcAft>
                          <a:spcPts val="0"/>
                        </a:spcAft>
                        <a:buNone/>
                      </a:pPr>
                      <a:r>
                        <a:rPr lang="en"/>
                        <a:t>23</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32</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49</a:t>
                      </a:r>
                      <a:endParaRPr/>
                    </a:p>
                  </a:txBody>
                  <a:tcPr marL="91425" marR="91425" marT="91425" marB="91425"/>
                </a:tc>
                <a:tc>
                  <a:txBody>
                    <a:bodyPr/>
                    <a:lstStyle/>
                    <a:p>
                      <a:pPr marL="0" lvl="0" indent="0" algn="l" rtl="0">
                        <a:spcBef>
                          <a:spcPts val="0"/>
                        </a:spcBef>
                        <a:spcAft>
                          <a:spcPts val="0"/>
                        </a:spcAft>
                        <a:buNone/>
                      </a:pPr>
                      <a:r>
                        <a:rPr lang="en"/>
                        <a:t>42</a:t>
                      </a:r>
                      <a:endParaRPr/>
                    </a:p>
                  </a:txBody>
                  <a:tcPr marL="91425" marR="91425" marT="91425" marB="91425"/>
                </a:tc>
                <a:tc>
                  <a:txBody>
                    <a:bodyPr/>
                    <a:lstStyle/>
                    <a:p>
                      <a:pPr marL="0" lvl="0" indent="0" algn="l" rtl="0">
                        <a:spcBef>
                          <a:spcPts val="0"/>
                        </a:spcBef>
                        <a:spcAft>
                          <a:spcPts val="0"/>
                        </a:spcAft>
                        <a:buNone/>
                      </a:pPr>
                      <a:r>
                        <a:rPr lang="en"/>
                        <a:t>61</a:t>
                      </a: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LIS</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r>
            </a:tbl>
          </a:graphicData>
        </a:graphic>
      </p:graphicFrame>
      <p:sp>
        <p:nvSpPr>
          <p:cNvPr id="243" name="Google Shape;243;p31"/>
          <p:cNvSpPr txBox="1"/>
          <p:nvPr/>
        </p:nvSpPr>
        <p:spPr>
          <a:xfrm>
            <a:off x="848100" y="1593350"/>
            <a:ext cx="34404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Times New Roman"/>
                <a:ea typeface="Times New Roman"/>
                <a:cs typeface="Times New Roman"/>
                <a:sym typeface="Times New Roman"/>
              </a:rPr>
              <a:t>For the value of i= 4, j=2;</a:t>
            </a:r>
            <a:endParaRPr sz="1900" b="1">
              <a:latin typeface="Times New Roman"/>
              <a:ea typeface="Times New Roman"/>
              <a:cs typeface="Times New Roman"/>
              <a:sym typeface="Times New Roman"/>
            </a:endParaRPr>
          </a:p>
        </p:txBody>
      </p:sp>
      <p:pic>
        <p:nvPicPr>
          <p:cNvPr id="244" name="Google Shape;244;p31"/>
          <p:cNvPicPr preferRelativeResize="0"/>
          <p:nvPr/>
        </p:nvPicPr>
        <p:blipFill>
          <a:blip r:embed="rId3">
            <a:alphaModFix/>
          </a:blip>
          <a:stretch>
            <a:fillRect/>
          </a:stretch>
        </p:blipFill>
        <p:spPr>
          <a:xfrm>
            <a:off x="4975975" y="595400"/>
            <a:ext cx="3756150" cy="2845366"/>
          </a:xfrm>
          <a:prstGeom prst="rect">
            <a:avLst/>
          </a:prstGeom>
          <a:noFill/>
          <a:ln>
            <a:noFill/>
          </a:ln>
        </p:spPr>
      </p:pic>
      <p:sp>
        <p:nvSpPr>
          <p:cNvPr id="245" name="Google Shape;245;p31"/>
          <p:cNvSpPr txBox="1"/>
          <p:nvPr/>
        </p:nvSpPr>
        <p:spPr>
          <a:xfrm>
            <a:off x="1704000" y="2611050"/>
            <a:ext cx="31086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20&gt;10? </a:t>
            </a:r>
            <a:r>
              <a:rPr lang="en" b="1">
                <a:latin typeface="Lato"/>
                <a:ea typeface="Lato"/>
                <a:cs typeface="Lato"/>
                <a:sym typeface="Lato"/>
              </a:rPr>
              <a:t>Yes. But, LIS = {11,23,32}</a:t>
            </a:r>
            <a:endParaRPr b="1">
              <a:latin typeface="Lato"/>
              <a:ea typeface="Lato"/>
              <a:cs typeface="Lato"/>
              <a:sym typeface="Lato"/>
            </a:endParaRPr>
          </a:p>
        </p:txBody>
      </p:sp>
      <p:cxnSp>
        <p:nvCxnSpPr>
          <p:cNvPr id="246" name="Google Shape;246;p31"/>
          <p:cNvCxnSpPr/>
          <p:nvPr/>
        </p:nvCxnSpPr>
        <p:spPr>
          <a:xfrm>
            <a:off x="2252125" y="2948950"/>
            <a:ext cx="2748300" cy="608100"/>
          </a:xfrm>
          <a:prstGeom prst="straightConnector1">
            <a:avLst/>
          </a:prstGeom>
          <a:noFill/>
          <a:ln w="9525" cap="flat" cmpd="sng">
            <a:solidFill>
              <a:schemeClr val="dk2"/>
            </a:solidFill>
            <a:prstDash val="solid"/>
            <a:round/>
            <a:headEnd type="none" w="med" len="med"/>
            <a:tailEnd type="none" w="med" len="med"/>
          </a:ln>
        </p:spPr>
      </p:cxnSp>
      <p:cxnSp>
        <p:nvCxnSpPr>
          <p:cNvPr id="247" name="Google Shape;247;p31"/>
          <p:cNvCxnSpPr/>
          <p:nvPr/>
        </p:nvCxnSpPr>
        <p:spPr>
          <a:xfrm>
            <a:off x="2116975" y="2963950"/>
            <a:ext cx="1133700" cy="593100"/>
          </a:xfrm>
          <a:prstGeom prst="straightConnector1">
            <a:avLst/>
          </a:prstGeom>
          <a:noFill/>
          <a:ln w="9525" cap="flat" cmpd="sng">
            <a:solidFill>
              <a:schemeClr val="dk2"/>
            </a:solidFill>
            <a:prstDash val="solid"/>
            <a:round/>
            <a:headEnd type="none" w="med" len="med"/>
            <a:tailEnd type="none" w="med" len="med"/>
          </a:ln>
        </p:spPr>
      </p:cxnSp>
      <p:cxnSp>
        <p:nvCxnSpPr>
          <p:cNvPr id="248" name="Google Shape;248;p31"/>
          <p:cNvCxnSpPr/>
          <p:nvPr/>
        </p:nvCxnSpPr>
        <p:spPr>
          <a:xfrm rot="10800000" flipH="1">
            <a:off x="2357250" y="3857625"/>
            <a:ext cx="180300" cy="1125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p:nvPr/>
        </p:nvSpPr>
        <p:spPr>
          <a:xfrm>
            <a:off x="437175" y="1972625"/>
            <a:ext cx="3897600" cy="18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rgbClr val="20124D"/>
                </a:solidFill>
              </a:rPr>
              <a:t>Course Title: </a:t>
            </a:r>
            <a:r>
              <a:rPr lang="en" sz="2100">
                <a:solidFill>
                  <a:srgbClr val="20124D"/>
                </a:solidFill>
              </a:rPr>
              <a:t>Data Structure and Algorithm II Laboratory</a:t>
            </a:r>
            <a:endParaRPr sz="2100">
              <a:solidFill>
                <a:srgbClr val="20124D"/>
              </a:solidFill>
            </a:endParaRPr>
          </a:p>
          <a:p>
            <a:pPr marL="0" lvl="0" indent="0" algn="l" rtl="0">
              <a:spcBef>
                <a:spcPts val="0"/>
              </a:spcBef>
              <a:spcAft>
                <a:spcPts val="0"/>
              </a:spcAft>
              <a:buNone/>
            </a:pPr>
            <a:r>
              <a:rPr lang="en" sz="2100" b="1">
                <a:solidFill>
                  <a:srgbClr val="20124D"/>
                </a:solidFill>
              </a:rPr>
              <a:t>Course Code: </a:t>
            </a:r>
            <a:r>
              <a:rPr lang="en" sz="2100">
                <a:solidFill>
                  <a:srgbClr val="20124D"/>
                </a:solidFill>
              </a:rPr>
              <a:t>CSE 2218</a:t>
            </a:r>
            <a:endParaRPr sz="2100">
              <a:solidFill>
                <a:srgbClr val="20124D"/>
              </a:solidFill>
            </a:endParaRPr>
          </a:p>
          <a:p>
            <a:pPr marL="0" lvl="0" indent="0" algn="l" rtl="0">
              <a:spcBef>
                <a:spcPts val="0"/>
              </a:spcBef>
              <a:spcAft>
                <a:spcPts val="0"/>
              </a:spcAft>
              <a:buNone/>
            </a:pPr>
            <a:r>
              <a:rPr lang="en" sz="2100" b="1">
                <a:solidFill>
                  <a:srgbClr val="20124D"/>
                </a:solidFill>
              </a:rPr>
              <a:t>Section: </a:t>
            </a:r>
            <a:r>
              <a:rPr lang="en" sz="2100">
                <a:solidFill>
                  <a:srgbClr val="20124D"/>
                </a:solidFill>
              </a:rPr>
              <a:t>C</a:t>
            </a:r>
            <a:endParaRPr sz="2100">
              <a:solidFill>
                <a:srgbClr val="20124D"/>
              </a:solidFill>
            </a:endParaRPr>
          </a:p>
        </p:txBody>
      </p:sp>
      <p:sp>
        <p:nvSpPr>
          <p:cNvPr id="92" name="Google Shape;92;p14"/>
          <p:cNvSpPr txBox="1"/>
          <p:nvPr/>
        </p:nvSpPr>
        <p:spPr>
          <a:xfrm>
            <a:off x="4768875" y="1775450"/>
            <a:ext cx="3897600" cy="199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rgbClr val="20124D"/>
                </a:solidFill>
              </a:rPr>
              <a:t>Course Faculty: </a:t>
            </a:r>
            <a:r>
              <a:rPr lang="en" sz="2100">
                <a:solidFill>
                  <a:srgbClr val="20124D"/>
                </a:solidFill>
              </a:rPr>
              <a:t>Charles Aunkan Gomes</a:t>
            </a:r>
            <a:endParaRPr>
              <a:solidFill>
                <a:srgbClr val="20124D"/>
              </a:solidFill>
            </a:endParaRPr>
          </a:p>
          <a:p>
            <a:pPr marL="0" lvl="0" indent="0" algn="l" rtl="0">
              <a:spcBef>
                <a:spcPts val="0"/>
              </a:spcBef>
              <a:spcAft>
                <a:spcPts val="0"/>
              </a:spcAft>
              <a:buNone/>
            </a:pPr>
            <a:r>
              <a:rPr lang="en" sz="2100" b="1">
                <a:solidFill>
                  <a:srgbClr val="20124D"/>
                </a:solidFill>
              </a:rPr>
              <a:t>Lecturer, </a:t>
            </a:r>
            <a:r>
              <a:rPr lang="en" sz="2100">
                <a:solidFill>
                  <a:srgbClr val="20124D"/>
                </a:solidFill>
              </a:rPr>
              <a:t>Department of Computer Science and Engineering</a:t>
            </a:r>
            <a:endParaRPr sz="2100">
              <a:solidFill>
                <a:srgbClr val="20124D"/>
              </a:solidFill>
            </a:endParaRPr>
          </a:p>
          <a:p>
            <a:pPr marL="0" lvl="0" indent="0" algn="l" rtl="0">
              <a:spcBef>
                <a:spcPts val="0"/>
              </a:spcBef>
              <a:spcAft>
                <a:spcPts val="0"/>
              </a:spcAft>
              <a:buNone/>
            </a:pPr>
            <a:r>
              <a:rPr lang="en" sz="2100">
                <a:solidFill>
                  <a:srgbClr val="20124D"/>
                </a:solidFill>
              </a:rPr>
              <a:t>United International University</a:t>
            </a:r>
            <a:endParaRPr sz="2100">
              <a:solidFill>
                <a:srgbClr val="20124D"/>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graphicFrame>
        <p:nvGraphicFramePr>
          <p:cNvPr id="253" name="Google Shape;253;p32"/>
          <p:cNvGraphicFramePr/>
          <p:nvPr/>
        </p:nvGraphicFramePr>
        <p:xfrm>
          <a:off x="712263" y="3617400"/>
          <a:ext cx="7238925" cy="1310550"/>
        </p:xfrm>
        <a:graphic>
          <a:graphicData uri="http://schemas.openxmlformats.org/drawingml/2006/table">
            <a:tbl>
              <a:tblPr>
                <a:noFill/>
                <a:tableStyleId>{DFABDC2E-D4F3-4AC7-B152-3A27C591BC93}</a:tableStyleId>
              </a:tblPr>
              <a:tblGrid>
                <a:gridCol w="804325"/>
                <a:gridCol w="804325"/>
                <a:gridCol w="804325"/>
                <a:gridCol w="804325"/>
                <a:gridCol w="804325"/>
                <a:gridCol w="804325"/>
                <a:gridCol w="804325"/>
                <a:gridCol w="804325"/>
                <a:gridCol w="804325"/>
              </a:tblGrid>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iterator</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endParaRPr sz="2200" b="1">
                        <a:solidFill>
                          <a:srgbClr val="A61C00"/>
                        </a:solidFill>
                      </a:endParaRPr>
                    </a:p>
                  </a:txBody>
                  <a:tcPr marL="91425" marR="91425" marT="91425" marB="91425"/>
                </a:tc>
                <a:tc>
                  <a:txBody>
                    <a:bodyPr/>
                    <a:lstStyle/>
                    <a:p>
                      <a:pPr marL="0" lvl="0" indent="0" algn="l" rtl="0">
                        <a:spcBef>
                          <a:spcPts val="0"/>
                        </a:spcBef>
                        <a:spcAft>
                          <a:spcPts val="0"/>
                        </a:spcAft>
                        <a:buNone/>
                      </a:pPr>
                      <a:endParaRPr sz="2200" b="1">
                        <a:solidFill>
                          <a:srgbClr val="A61C00"/>
                        </a:solidFill>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j</a:t>
                      </a:r>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j</a:t>
                      </a:r>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i</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Array</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11</a:t>
                      </a:r>
                      <a:endParaRPr/>
                    </a:p>
                  </a:txBody>
                  <a:tcPr marL="91425" marR="91425" marT="91425" marB="91425"/>
                </a:tc>
                <a:tc>
                  <a:txBody>
                    <a:bodyPr/>
                    <a:lstStyle/>
                    <a:p>
                      <a:pPr marL="0" lvl="0" indent="0" algn="l" rtl="0">
                        <a:spcBef>
                          <a:spcPts val="0"/>
                        </a:spcBef>
                        <a:spcAft>
                          <a:spcPts val="0"/>
                        </a:spcAft>
                        <a:buNone/>
                      </a:pPr>
                      <a:r>
                        <a:rPr lang="en"/>
                        <a:t>23</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32</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49</a:t>
                      </a:r>
                      <a:endParaRPr/>
                    </a:p>
                  </a:txBody>
                  <a:tcPr marL="91425" marR="91425" marT="91425" marB="91425"/>
                </a:tc>
                <a:tc>
                  <a:txBody>
                    <a:bodyPr/>
                    <a:lstStyle/>
                    <a:p>
                      <a:pPr marL="0" lvl="0" indent="0" algn="l" rtl="0">
                        <a:spcBef>
                          <a:spcPts val="0"/>
                        </a:spcBef>
                        <a:spcAft>
                          <a:spcPts val="0"/>
                        </a:spcAft>
                        <a:buNone/>
                      </a:pPr>
                      <a:r>
                        <a:rPr lang="en"/>
                        <a:t>42</a:t>
                      </a:r>
                      <a:endParaRPr/>
                    </a:p>
                  </a:txBody>
                  <a:tcPr marL="91425" marR="91425" marT="91425" marB="91425"/>
                </a:tc>
                <a:tc>
                  <a:txBody>
                    <a:bodyPr/>
                    <a:lstStyle/>
                    <a:p>
                      <a:pPr marL="0" lvl="0" indent="0" algn="l" rtl="0">
                        <a:spcBef>
                          <a:spcPts val="0"/>
                        </a:spcBef>
                        <a:spcAft>
                          <a:spcPts val="0"/>
                        </a:spcAft>
                        <a:buNone/>
                      </a:pPr>
                      <a:r>
                        <a:rPr lang="en"/>
                        <a:t>61</a:t>
                      </a: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LIS</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r>
            </a:tbl>
          </a:graphicData>
        </a:graphic>
      </p:graphicFrame>
      <p:sp>
        <p:nvSpPr>
          <p:cNvPr id="254" name="Google Shape;254;p32"/>
          <p:cNvSpPr txBox="1"/>
          <p:nvPr/>
        </p:nvSpPr>
        <p:spPr>
          <a:xfrm>
            <a:off x="848100" y="1593350"/>
            <a:ext cx="34404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Times New Roman"/>
                <a:ea typeface="Times New Roman"/>
                <a:cs typeface="Times New Roman"/>
                <a:sym typeface="Times New Roman"/>
              </a:rPr>
              <a:t>For the value of i= 4, j=3;</a:t>
            </a:r>
            <a:endParaRPr sz="1900" b="1">
              <a:latin typeface="Times New Roman"/>
              <a:ea typeface="Times New Roman"/>
              <a:cs typeface="Times New Roman"/>
              <a:sym typeface="Times New Roman"/>
            </a:endParaRPr>
          </a:p>
        </p:txBody>
      </p:sp>
      <p:pic>
        <p:nvPicPr>
          <p:cNvPr id="255" name="Google Shape;255;p32"/>
          <p:cNvPicPr preferRelativeResize="0"/>
          <p:nvPr/>
        </p:nvPicPr>
        <p:blipFill>
          <a:blip r:embed="rId3">
            <a:alphaModFix/>
          </a:blip>
          <a:stretch>
            <a:fillRect/>
          </a:stretch>
        </p:blipFill>
        <p:spPr>
          <a:xfrm>
            <a:off x="4975975" y="595400"/>
            <a:ext cx="3756150" cy="2845366"/>
          </a:xfrm>
          <a:prstGeom prst="rect">
            <a:avLst/>
          </a:prstGeom>
          <a:noFill/>
          <a:ln>
            <a:noFill/>
          </a:ln>
        </p:spPr>
      </p:pic>
      <p:sp>
        <p:nvSpPr>
          <p:cNvPr id="256" name="Google Shape;256;p32"/>
          <p:cNvSpPr txBox="1"/>
          <p:nvPr/>
        </p:nvSpPr>
        <p:spPr>
          <a:xfrm>
            <a:off x="1704000" y="2611050"/>
            <a:ext cx="31086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20&gt;32? </a:t>
            </a:r>
            <a:r>
              <a:rPr lang="en" b="1">
                <a:latin typeface="Lato"/>
                <a:ea typeface="Lato"/>
                <a:cs typeface="Lato"/>
                <a:sym typeface="Lato"/>
              </a:rPr>
              <a:t>No. So, LIS = {11,23,32}</a:t>
            </a:r>
            <a:endParaRPr b="1">
              <a:latin typeface="Lato"/>
              <a:ea typeface="Lato"/>
              <a:cs typeface="Lato"/>
              <a:sym typeface="Lato"/>
            </a:endParaRPr>
          </a:p>
        </p:txBody>
      </p:sp>
      <p:cxnSp>
        <p:nvCxnSpPr>
          <p:cNvPr id="257" name="Google Shape;257;p32"/>
          <p:cNvCxnSpPr/>
          <p:nvPr/>
        </p:nvCxnSpPr>
        <p:spPr>
          <a:xfrm>
            <a:off x="2252125" y="2948950"/>
            <a:ext cx="2748300" cy="608100"/>
          </a:xfrm>
          <a:prstGeom prst="straightConnector1">
            <a:avLst/>
          </a:prstGeom>
          <a:noFill/>
          <a:ln w="9525" cap="flat" cmpd="sng">
            <a:solidFill>
              <a:schemeClr val="dk2"/>
            </a:solidFill>
            <a:prstDash val="solid"/>
            <a:round/>
            <a:headEnd type="none" w="med" len="med"/>
            <a:tailEnd type="none" w="med" len="med"/>
          </a:ln>
        </p:spPr>
      </p:cxnSp>
      <p:cxnSp>
        <p:nvCxnSpPr>
          <p:cNvPr id="258" name="Google Shape;258;p32"/>
          <p:cNvCxnSpPr/>
          <p:nvPr/>
        </p:nvCxnSpPr>
        <p:spPr>
          <a:xfrm>
            <a:off x="2116975" y="2963950"/>
            <a:ext cx="1997400" cy="630900"/>
          </a:xfrm>
          <a:prstGeom prst="straightConnector1">
            <a:avLst/>
          </a:prstGeom>
          <a:noFill/>
          <a:ln w="9525" cap="flat" cmpd="sng">
            <a:solidFill>
              <a:schemeClr val="dk2"/>
            </a:solidFill>
            <a:prstDash val="solid"/>
            <a:round/>
            <a:headEnd type="none" w="med" len="med"/>
            <a:tailEnd type="none" w="med" len="med"/>
          </a:ln>
        </p:spPr>
      </p:cxnSp>
      <p:cxnSp>
        <p:nvCxnSpPr>
          <p:cNvPr id="259" name="Google Shape;259;p32"/>
          <p:cNvCxnSpPr/>
          <p:nvPr/>
        </p:nvCxnSpPr>
        <p:spPr>
          <a:xfrm rot="10800000" flipH="1">
            <a:off x="3130650" y="3865150"/>
            <a:ext cx="270300" cy="1125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graphicFrame>
        <p:nvGraphicFramePr>
          <p:cNvPr id="264" name="Google Shape;264;p33"/>
          <p:cNvGraphicFramePr/>
          <p:nvPr/>
        </p:nvGraphicFramePr>
        <p:xfrm>
          <a:off x="712263" y="3617400"/>
          <a:ext cx="7238925" cy="1310550"/>
        </p:xfrm>
        <a:graphic>
          <a:graphicData uri="http://schemas.openxmlformats.org/drawingml/2006/table">
            <a:tbl>
              <a:tblPr>
                <a:noFill/>
                <a:tableStyleId>{DFABDC2E-D4F3-4AC7-B152-3A27C591BC93}</a:tableStyleId>
              </a:tblPr>
              <a:tblGrid>
                <a:gridCol w="804325"/>
                <a:gridCol w="804325"/>
                <a:gridCol w="804325"/>
                <a:gridCol w="804325"/>
                <a:gridCol w="804325"/>
                <a:gridCol w="804325"/>
                <a:gridCol w="804325"/>
                <a:gridCol w="804325"/>
                <a:gridCol w="804325"/>
              </a:tblGrid>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iterator</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j</a:t>
                      </a:r>
                      <a:endParaRPr sz="2200" b="1">
                        <a:solidFill>
                          <a:srgbClr val="A61C00"/>
                        </a:solidFill>
                      </a:endParaRPr>
                    </a:p>
                  </a:txBody>
                  <a:tcPr marL="91425" marR="91425" marT="91425" marB="91425"/>
                </a:tc>
                <a:tc>
                  <a:txBody>
                    <a:bodyPr/>
                    <a:lstStyle/>
                    <a:p>
                      <a:pPr marL="0" lvl="0" indent="0" algn="l" rtl="0">
                        <a:spcBef>
                          <a:spcPts val="0"/>
                        </a:spcBef>
                        <a:spcAft>
                          <a:spcPts val="0"/>
                        </a:spcAft>
                        <a:buNone/>
                      </a:pPr>
                      <a:endParaRPr sz="2200" b="1">
                        <a:solidFill>
                          <a:srgbClr val="A61C00"/>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i</a:t>
                      </a:r>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i</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Array</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11</a:t>
                      </a:r>
                      <a:endParaRPr/>
                    </a:p>
                  </a:txBody>
                  <a:tcPr marL="91425" marR="91425" marT="91425" marB="91425"/>
                </a:tc>
                <a:tc>
                  <a:txBody>
                    <a:bodyPr/>
                    <a:lstStyle/>
                    <a:p>
                      <a:pPr marL="0" lvl="0" indent="0" algn="l" rtl="0">
                        <a:spcBef>
                          <a:spcPts val="0"/>
                        </a:spcBef>
                        <a:spcAft>
                          <a:spcPts val="0"/>
                        </a:spcAft>
                        <a:buNone/>
                      </a:pPr>
                      <a:r>
                        <a:rPr lang="en"/>
                        <a:t>23</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32</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49</a:t>
                      </a:r>
                      <a:endParaRPr/>
                    </a:p>
                  </a:txBody>
                  <a:tcPr marL="91425" marR="91425" marT="91425" marB="91425"/>
                </a:tc>
                <a:tc>
                  <a:txBody>
                    <a:bodyPr/>
                    <a:lstStyle/>
                    <a:p>
                      <a:pPr marL="0" lvl="0" indent="0" algn="l" rtl="0">
                        <a:spcBef>
                          <a:spcPts val="0"/>
                        </a:spcBef>
                        <a:spcAft>
                          <a:spcPts val="0"/>
                        </a:spcAft>
                        <a:buNone/>
                      </a:pPr>
                      <a:r>
                        <a:rPr lang="en"/>
                        <a:t>42</a:t>
                      </a:r>
                      <a:endParaRPr/>
                    </a:p>
                  </a:txBody>
                  <a:tcPr marL="91425" marR="91425" marT="91425" marB="91425"/>
                </a:tc>
                <a:tc>
                  <a:txBody>
                    <a:bodyPr/>
                    <a:lstStyle/>
                    <a:p>
                      <a:pPr marL="0" lvl="0" indent="0" algn="l" rtl="0">
                        <a:spcBef>
                          <a:spcPts val="0"/>
                        </a:spcBef>
                        <a:spcAft>
                          <a:spcPts val="0"/>
                        </a:spcAft>
                        <a:buNone/>
                      </a:pPr>
                      <a:r>
                        <a:rPr lang="en"/>
                        <a:t>61</a:t>
                      </a: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LIS</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r>
            </a:tbl>
          </a:graphicData>
        </a:graphic>
      </p:graphicFrame>
      <p:sp>
        <p:nvSpPr>
          <p:cNvPr id="265" name="Google Shape;265;p33"/>
          <p:cNvSpPr txBox="1"/>
          <p:nvPr/>
        </p:nvSpPr>
        <p:spPr>
          <a:xfrm>
            <a:off x="848100" y="1593350"/>
            <a:ext cx="34404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Times New Roman"/>
                <a:ea typeface="Times New Roman"/>
                <a:cs typeface="Times New Roman"/>
                <a:sym typeface="Times New Roman"/>
              </a:rPr>
              <a:t>For the value of i= 5, j=0;</a:t>
            </a:r>
            <a:endParaRPr sz="1900" b="1">
              <a:latin typeface="Times New Roman"/>
              <a:ea typeface="Times New Roman"/>
              <a:cs typeface="Times New Roman"/>
              <a:sym typeface="Times New Roman"/>
            </a:endParaRPr>
          </a:p>
        </p:txBody>
      </p:sp>
      <p:pic>
        <p:nvPicPr>
          <p:cNvPr id="266" name="Google Shape;266;p33"/>
          <p:cNvPicPr preferRelativeResize="0"/>
          <p:nvPr/>
        </p:nvPicPr>
        <p:blipFill>
          <a:blip r:embed="rId3">
            <a:alphaModFix/>
          </a:blip>
          <a:stretch>
            <a:fillRect/>
          </a:stretch>
        </p:blipFill>
        <p:spPr>
          <a:xfrm>
            <a:off x="4975975" y="535325"/>
            <a:ext cx="3756150" cy="2845366"/>
          </a:xfrm>
          <a:prstGeom prst="rect">
            <a:avLst/>
          </a:prstGeom>
          <a:noFill/>
          <a:ln>
            <a:noFill/>
          </a:ln>
        </p:spPr>
      </p:pic>
      <p:sp>
        <p:nvSpPr>
          <p:cNvPr id="267" name="Google Shape;267;p33"/>
          <p:cNvSpPr txBox="1"/>
          <p:nvPr/>
        </p:nvSpPr>
        <p:spPr>
          <a:xfrm>
            <a:off x="1704000" y="2611050"/>
            <a:ext cx="31086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49&gt;11? </a:t>
            </a:r>
            <a:r>
              <a:rPr lang="en" b="1">
                <a:latin typeface="Lato"/>
                <a:ea typeface="Lato"/>
                <a:cs typeface="Lato"/>
                <a:sym typeface="Lato"/>
              </a:rPr>
              <a:t>Yes. But, LIS = {11,23,32,?}</a:t>
            </a:r>
            <a:endParaRPr b="1">
              <a:latin typeface="Lato"/>
              <a:ea typeface="Lato"/>
              <a:cs typeface="Lato"/>
              <a:sym typeface="Lato"/>
            </a:endParaRPr>
          </a:p>
        </p:txBody>
      </p:sp>
      <p:cxnSp>
        <p:nvCxnSpPr>
          <p:cNvPr id="268" name="Google Shape;268;p33"/>
          <p:cNvCxnSpPr/>
          <p:nvPr/>
        </p:nvCxnSpPr>
        <p:spPr>
          <a:xfrm>
            <a:off x="2252125" y="2948950"/>
            <a:ext cx="3529200" cy="585600"/>
          </a:xfrm>
          <a:prstGeom prst="straightConnector1">
            <a:avLst/>
          </a:prstGeom>
          <a:noFill/>
          <a:ln w="9525" cap="flat" cmpd="sng">
            <a:solidFill>
              <a:schemeClr val="dk2"/>
            </a:solidFill>
            <a:prstDash val="solid"/>
            <a:round/>
            <a:headEnd type="none" w="med" len="med"/>
            <a:tailEnd type="none" w="med" len="med"/>
          </a:ln>
        </p:spPr>
      </p:cxnSp>
      <p:cxnSp>
        <p:nvCxnSpPr>
          <p:cNvPr id="269" name="Google Shape;269;p33"/>
          <p:cNvCxnSpPr/>
          <p:nvPr/>
        </p:nvCxnSpPr>
        <p:spPr>
          <a:xfrm flipH="1">
            <a:off x="1771675" y="2963950"/>
            <a:ext cx="345300" cy="555600"/>
          </a:xfrm>
          <a:prstGeom prst="straightConnector1">
            <a:avLst/>
          </a:prstGeom>
          <a:noFill/>
          <a:ln w="9525" cap="flat" cmpd="sng">
            <a:solidFill>
              <a:schemeClr val="dk2"/>
            </a:solidFill>
            <a:prstDash val="solid"/>
            <a:round/>
            <a:headEnd type="none" w="med" len="med"/>
            <a:tailEnd type="none" w="med" len="med"/>
          </a:ln>
        </p:spPr>
      </p:cxnSp>
      <p:cxnSp>
        <p:nvCxnSpPr>
          <p:cNvPr id="270" name="Google Shape;270;p33"/>
          <p:cNvCxnSpPr/>
          <p:nvPr/>
        </p:nvCxnSpPr>
        <p:spPr>
          <a:xfrm rot="10800000" flipH="1">
            <a:off x="4745025" y="3857575"/>
            <a:ext cx="195300" cy="600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graphicFrame>
        <p:nvGraphicFramePr>
          <p:cNvPr id="275" name="Google Shape;275;p34"/>
          <p:cNvGraphicFramePr/>
          <p:nvPr/>
        </p:nvGraphicFramePr>
        <p:xfrm>
          <a:off x="712263" y="3617400"/>
          <a:ext cx="7238925" cy="1310550"/>
        </p:xfrm>
        <a:graphic>
          <a:graphicData uri="http://schemas.openxmlformats.org/drawingml/2006/table">
            <a:tbl>
              <a:tblPr>
                <a:noFill/>
                <a:tableStyleId>{DFABDC2E-D4F3-4AC7-B152-3A27C591BC93}</a:tableStyleId>
              </a:tblPr>
              <a:tblGrid>
                <a:gridCol w="804325"/>
                <a:gridCol w="804325"/>
                <a:gridCol w="804325"/>
                <a:gridCol w="804325"/>
                <a:gridCol w="804325"/>
                <a:gridCol w="804325"/>
                <a:gridCol w="804325"/>
                <a:gridCol w="804325"/>
                <a:gridCol w="804325"/>
              </a:tblGrid>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iterator</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j</a:t>
                      </a:r>
                      <a:endParaRPr sz="2200" b="1">
                        <a:solidFill>
                          <a:srgbClr val="A61C00"/>
                        </a:solidFill>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j</a:t>
                      </a:r>
                      <a:endParaRPr sz="2200" b="1">
                        <a:solidFill>
                          <a:srgbClr val="A61C00"/>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i</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Array</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11</a:t>
                      </a:r>
                      <a:endParaRPr/>
                    </a:p>
                  </a:txBody>
                  <a:tcPr marL="91425" marR="91425" marT="91425" marB="91425"/>
                </a:tc>
                <a:tc>
                  <a:txBody>
                    <a:bodyPr/>
                    <a:lstStyle/>
                    <a:p>
                      <a:pPr marL="0" lvl="0" indent="0" algn="l" rtl="0">
                        <a:spcBef>
                          <a:spcPts val="0"/>
                        </a:spcBef>
                        <a:spcAft>
                          <a:spcPts val="0"/>
                        </a:spcAft>
                        <a:buNone/>
                      </a:pPr>
                      <a:r>
                        <a:rPr lang="en"/>
                        <a:t>23</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32</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49</a:t>
                      </a:r>
                      <a:endParaRPr/>
                    </a:p>
                  </a:txBody>
                  <a:tcPr marL="91425" marR="91425" marT="91425" marB="91425"/>
                </a:tc>
                <a:tc>
                  <a:txBody>
                    <a:bodyPr/>
                    <a:lstStyle/>
                    <a:p>
                      <a:pPr marL="0" lvl="0" indent="0" algn="l" rtl="0">
                        <a:spcBef>
                          <a:spcPts val="0"/>
                        </a:spcBef>
                        <a:spcAft>
                          <a:spcPts val="0"/>
                        </a:spcAft>
                        <a:buNone/>
                      </a:pPr>
                      <a:r>
                        <a:rPr lang="en"/>
                        <a:t>42</a:t>
                      </a:r>
                      <a:endParaRPr/>
                    </a:p>
                  </a:txBody>
                  <a:tcPr marL="91425" marR="91425" marT="91425" marB="91425"/>
                </a:tc>
                <a:tc>
                  <a:txBody>
                    <a:bodyPr/>
                    <a:lstStyle/>
                    <a:p>
                      <a:pPr marL="0" lvl="0" indent="0" algn="l" rtl="0">
                        <a:spcBef>
                          <a:spcPts val="0"/>
                        </a:spcBef>
                        <a:spcAft>
                          <a:spcPts val="0"/>
                        </a:spcAft>
                        <a:buNone/>
                      </a:pPr>
                      <a:r>
                        <a:rPr lang="en"/>
                        <a:t>61</a:t>
                      </a: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LIS</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1  </a:t>
                      </a:r>
                      <a:r>
                        <a:rPr lang="en" b="1"/>
                        <a:t>2</a:t>
                      </a:r>
                      <a:endParaRPr b="1"/>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r>
            </a:tbl>
          </a:graphicData>
        </a:graphic>
      </p:graphicFrame>
      <p:sp>
        <p:nvSpPr>
          <p:cNvPr id="276" name="Google Shape;276;p34"/>
          <p:cNvSpPr txBox="1"/>
          <p:nvPr/>
        </p:nvSpPr>
        <p:spPr>
          <a:xfrm>
            <a:off x="848100" y="1593350"/>
            <a:ext cx="34404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Times New Roman"/>
                <a:ea typeface="Times New Roman"/>
                <a:cs typeface="Times New Roman"/>
                <a:sym typeface="Times New Roman"/>
              </a:rPr>
              <a:t>For the value of i= 5, j=1;</a:t>
            </a:r>
            <a:endParaRPr sz="1900" b="1">
              <a:latin typeface="Times New Roman"/>
              <a:ea typeface="Times New Roman"/>
              <a:cs typeface="Times New Roman"/>
              <a:sym typeface="Times New Roman"/>
            </a:endParaRPr>
          </a:p>
        </p:txBody>
      </p:sp>
      <p:pic>
        <p:nvPicPr>
          <p:cNvPr id="277" name="Google Shape;277;p34"/>
          <p:cNvPicPr preferRelativeResize="0"/>
          <p:nvPr/>
        </p:nvPicPr>
        <p:blipFill>
          <a:blip r:embed="rId3">
            <a:alphaModFix/>
          </a:blip>
          <a:stretch>
            <a:fillRect/>
          </a:stretch>
        </p:blipFill>
        <p:spPr>
          <a:xfrm>
            <a:off x="4975975" y="535325"/>
            <a:ext cx="3756150" cy="2845366"/>
          </a:xfrm>
          <a:prstGeom prst="rect">
            <a:avLst/>
          </a:prstGeom>
          <a:noFill/>
          <a:ln>
            <a:noFill/>
          </a:ln>
        </p:spPr>
      </p:pic>
      <p:sp>
        <p:nvSpPr>
          <p:cNvPr id="278" name="Google Shape;278;p34"/>
          <p:cNvSpPr txBox="1"/>
          <p:nvPr/>
        </p:nvSpPr>
        <p:spPr>
          <a:xfrm>
            <a:off x="1704000" y="2611050"/>
            <a:ext cx="31086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49&gt;23? </a:t>
            </a:r>
            <a:r>
              <a:rPr lang="en" b="1">
                <a:latin typeface="Lato"/>
                <a:ea typeface="Lato"/>
                <a:cs typeface="Lato"/>
                <a:sym typeface="Lato"/>
              </a:rPr>
              <a:t>Yes. But, LIS = {11,23,32,?}</a:t>
            </a:r>
            <a:endParaRPr b="1">
              <a:latin typeface="Lato"/>
              <a:ea typeface="Lato"/>
              <a:cs typeface="Lato"/>
              <a:sym typeface="Lato"/>
            </a:endParaRPr>
          </a:p>
        </p:txBody>
      </p:sp>
      <p:cxnSp>
        <p:nvCxnSpPr>
          <p:cNvPr id="279" name="Google Shape;279;p34"/>
          <p:cNvCxnSpPr/>
          <p:nvPr/>
        </p:nvCxnSpPr>
        <p:spPr>
          <a:xfrm>
            <a:off x="2252125" y="2948950"/>
            <a:ext cx="3529200" cy="585600"/>
          </a:xfrm>
          <a:prstGeom prst="straightConnector1">
            <a:avLst/>
          </a:prstGeom>
          <a:noFill/>
          <a:ln w="9525" cap="flat" cmpd="sng">
            <a:solidFill>
              <a:schemeClr val="dk2"/>
            </a:solidFill>
            <a:prstDash val="solid"/>
            <a:round/>
            <a:headEnd type="none" w="med" len="med"/>
            <a:tailEnd type="none" w="med" len="med"/>
          </a:ln>
        </p:spPr>
      </p:cxnSp>
      <p:cxnSp>
        <p:nvCxnSpPr>
          <p:cNvPr id="280" name="Google Shape;280;p34"/>
          <p:cNvCxnSpPr/>
          <p:nvPr/>
        </p:nvCxnSpPr>
        <p:spPr>
          <a:xfrm>
            <a:off x="2116975" y="2963950"/>
            <a:ext cx="435600" cy="600600"/>
          </a:xfrm>
          <a:prstGeom prst="straightConnector1">
            <a:avLst/>
          </a:prstGeom>
          <a:noFill/>
          <a:ln w="9525" cap="flat" cmpd="sng">
            <a:solidFill>
              <a:schemeClr val="dk2"/>
            </a:solidFill>
            <a:prstDash val="solid"/>
            <a:round/>
            <a:headEnd type="none" w="med" len="med"/>
            <a:tailEnd type="none" w="med" len="med"/>
          </a:ln>
        </p:spPr>
      </p:cxnSp>
      <p:cxnSp>
        <p:nvCxnSpPr>
          <p:cNvPr id="281" name="Google Shape;281;p34"/>
          <p:cNvCxnSpPr/>
          <p:nvPr/>
        </p:nvCxnSpPr>
        <p:spPr>
          <a:xfrm rot="10800000" flipH="1">
            <a:off x="1523775" y="3850125"/>
            <a:ext cx="270300" cy="120000"/>
          </a:xfrm>
          <a:prstGeom prst="straightConnector1">
            <a:avLst/>
          </a:prstGeom>
          <a:noFill/>
          <a:ln w="9525" cap="flat" cmpd="sng">
            <a:solidFill>
              <a:schemeClr val="dk2"/>
            </a:solidFill>
            <a:prstDash val="solid"/>
            <a:round/>
            <a:headEnd type="none" w="med" len="med"/>
            <a:tailEnd type="none" w="med" len="med"/>
          </a:ln>
        </p:spPr>
      </p:cxnSp>
      <p:cxnSp>
        <p:nvCxnSpPr>
          <p:cNvPr id="282" name="Google Shape;282;p34"/>
          <p:cNvCxnSpPr/>
          <p:nvPr/>
        </p:nvCxnSpPr>
        <p:spPr>
          <a:xfrm rot="10800000" flipH="1">
            <a:off x="5616050" y="4713575"/>
            <a:ext cx="127800" cy="600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aphicFrame>
        <p:nvGraphicFramePr>
          <p:cNvPr id="287" name="Google Shape;287;p35"/>
          <p:cNvGraphicFramePr/>
          <p:nvPr/>
        </p:nvGraphicFramePr>
        <p:xfrm>
          <a:off x="712263" y="3617400"/>
          <a:ext cx="7238925" cy="1310550"/>
        </p:xfrm>
        <a:graphic>
          <a:graphicData uri="http://schemas.openxmlformats.org/drawingml/2006/table">
            <a:tbl>
              <a:tblPr>
                <a:noFill/>
                <a:tableStyleId>{DFABDC2E-D4F3-4AC7-B152-3A27C591BC93}</a:tableStyleId>
              </a:tblPr>
              <a:tblGrid>
                <a:gridCol w="804325"/>
                <a:gridCol w="804325"/>
                <a:gridCol w="804325"/>
                <a:gridCol w="804325"/>
                <a:gridCol w="804325"/>
                <a:gridCol w="804325"/>
                <a:gridCol w="804325"/>
                <a:gridCol w="804325"/>
                <a:gridCol w="804325"/>
              </a:tblGrid>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iterator</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endParaRPr sz="2200" b="1">
                        <a:solidFill>
                          <a:srgbClr val="A61C00"/>
                        </a:solidFill>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j</a:t>
                      </a:r>
                      <a:endParaRPr sz="2200" b="1">
                        <a:solidFill>
                          <a:srgbClr val="A61C00"/>
                        </a:solidFill>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j</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i</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Array</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11</a:t>
                      </a:r>
                      <a:endParaRPr/>
                    </a:p>
                  </a:txBody>
                  <a:tcPr marL="91425" marR="91425" marT="91425" marB="91425"/>
                </a:tc>
                <a:tc>
                  <a:txBody>
                    <a:bodyPr/>
                    <a:lstStyle/>
                    <a:p>
                      <a:pPr marL="0" lvl="0" indent="0" algn="l" rtl="0">
                        <a:spcBef>
                          <a:spcPts val="0"/>
                        </a:spcBef>
                        <a:spcAft>
                          <a:spcPts val="0"/>
                        </a:spcAft>
                        <a:buNone/>
                      </a:pPr>
                      <a:r>
                        <a:rPr lang="en"/>
                        <a:t>23</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32</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49</a:t>
                      </a:r>
                      <a:endParaRPr/>
                    </a:p>
                  </a:txBody>
                  <a:tcPr marL="91425" marR="91425" marT="91425" marB="91425"/>
                </a:tc>
                <a:tc>
                  <a:txBody>
                    <a:bodyPr/>
                    <a:lstStyle/>
                    <a:p>
                      <a:pPr marL="0" lvl="0" indent="0" algn="l" rtl="0">
                        <a:spcBef>
                          <a:spcPts val="0"/>
                        </a:spcBef>
                        <a:spcAft>
                          <a:spcPts val="0"/>
                        </a:spcAft>
                        <a:buNone/>
                      </a:pPr>
                      <a:r>
                        <a:rPr lang="en"/>
                        <a:t>42</a:t>
                      </a:r>
                      <a:endParaRPr/>
                    </a:p>
                  </a:txBody>
                  <a:tcPr marL="91425" marR="91425" marT="91425" marB="91425"/>
                </a:tc>
                <a:tc>
                  <a:txBody>
                    <a:bodyPr/>
                    <a:lstStyle/>
                    <a:p>
                      <a:pPr marL="0" lvl="0" indent="0" algn="l" rtl="0">
                        <a:spcBef>
                          <a:spcPts val="0"/>
                        </a:spcBef>
                        <a:spcAft>
                          <a:spcPts val="0"/>
                        </a:spcAft>
                        <a:buNone/>
                      </a:pPr>
                      <a:r>
                        <a:rPr lang="en"/>
                        <a:t>61</a:t>
                      </a: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LIS</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2  </a:t>
                      </a:r>
                      <a:r>
                        <a:rPr lang="en" b="1"/>
                        <a:t>3</a:t>
                      </a:r>
                      <a:endParaRPr b="1"/>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r>
            </a:tbl>
          </a:graphicData>
        </a:graphic>
      </p:graphicFrame>
      <p:sp>
        <p:nvSpPr>
          <p:cNvPr id="288" name="Google Shape;288;p35"/>
          <p:cNvSpPr txBox="1"/>
          <p:nvPr/>
        </p:nvSpPr>
        <p:spPr>
          <a:xfrm>
            <a:off x="848100" y="1593350"/>
            <a:ext cx="34404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Times New Roman"/>
                <a:ea typeface="Times New Roman"/>
                <a:cs typeface="Times New Roman"/>
                <a:sym typeface="Times New Roman"/>
              </a:rPr>
              <a:t>For the value of i= 5, j=2;</a:t>
            </a:r>
            <a:endParaRPr sz="1900" b="1">
              <a:latin typeface="Times New Roman"/>
              <a:ea typeface="Times New Roman"/>
              <a:cs typeface="Times New Roman"/>
              <a:sym typeface="Times New Roman"/>
            </a:endParaRPr>
          </a:p>
        </p:txBody>
      </p:sp>
      <p:pic>
        <p:nvPicPr>
          <p:cNvPr id="289" name="Google Shape;289;p35"/>
          <p:cNvPicPr preferRelativeResize="0"/>
          <p:nvPr/>
        </p:nvPicPr>
        <p:blipFill>
          <a:blip r:embed="rId3">
            <a:alphaModFix/>
          </a:blip>
          <a:stretch>
            <a:fillRect/>
          </a:stretch>
        </p:blipFill>
        <p:spPr>
          <a:xfrm>
            <a:off x="4975975" y="535325"/>
            <a:ext cx="3756150" cy="2845366"/>
          </a:xfrm>
          <a:prstGeom prst="rect">
            <a:avLst/>
          </a:prstGeom>
          <a:noFill/>
          <a:ln>
            <a:noFill/>
          </a:ln>
        </p:spPr>
      </p:pic>
      <p:sp>
        <p:nvSpPr>
          <p:cNvPr id="290" name="Google Shape;290;p35"/>
          <p:cNvSpPr txBox="1"/>
          <p:nvPr/>
        </p:nvSpPr>
        <p:spPr>
          <a:xfrm>
            <a:off x="1704000" y="2611050"/>
            <a:ext cx="31086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49&gt;10? </a:t>
            </a:r>
            <a:r>
              <a:rPr lang="en" b="1">
                <a:latin typeface="Lato"/>
                <a:ea typeface="Lato"/>
                <a:cs typeface="Lato"/>
                <a:sym typeface="Lato"/>
              </a:rPr>
              <a:t>Yes. But, LIS = {11,23,32,?}</a:t>
            </a:r>
            <a:endParaRPr b="1">
              <a:latin typeface="Lato"/>
              <a:ea typeface="Lato"/>
              <a:cs typeface="Lato"/>
              <a:sym typeface="Lato"/>
            </a:endParaRPr>
          </a:p>
        </p:txBody>
      </p:sp>
      <p:cxnSp>
        <p:nvCxnSpPr>
          <p:cNvPr id="291" name="Google Shape;291;p35"/>
          <p:cNvCxnSpPr/>
          <p:nvPr/>
        </p:nvCxnSpPr>
        <p:spPr>
          <a:xfrm>
            <a:off x="2252125" y="2948950"/>
            <a:ext cx="3529200" cy="585600"/>
          </a:xfrm>
          <a:prstGeom prst="straightConnector1">
            <a:avLst/>
          </a:prstGeom>
          <a:noFill/>
          <a:ln w="9525" cap="flat" cmpd="sng">
            <a:solidFill>
              <a:schemeClr val="dk2"/>
            </a:solidFill>
            <a:prstDash val="solid"/>
            <a:round/>
            <a:headEnd type="none" w="med" len="med"/>
            <a:tailEnd type="none" w="med" len="med"/>
          </a:ln>
        </p:spPr>
      </p:cxnSp>
      <p:cxnSp>
        <p:nvCxnSpPr>
          <p:cNvPr id="292" name="Google Shape;292;p35"/>
          <p:cNvCxnSpPr/>
          <p:nvPr/>
        </p:nvCxnSpPr>
        <p:spPr>
          <a:xfrm>
            <a:off x="2116975" y="2963950"/>
            <a:ext cx="1186500" cy="578100"/>
          </a:xfrm>
          <a:prstGeom prst="straightConnector1">
            <a:avLst/>
          </a:prstGeom>
          <a:noFill/>
          <a:ln w="9525" cap="flat" cmpd="sng">
            <a:solidFill>
              <a:schemeClr val="dk2"/>
            </a:solidFill>
            <a:prstDash val="solid"/>
            <a:round/>
            <a:headEnd type="none" w="med" len="med"/>
            <a:tailEnd type="none" w="med" len="med"/>
          </a:ln>
        </p:spPr>
      </p:cxnSp>
      <p:cxnSp>
        <p:nvCxnSpPr>
          <p:cNvPr id="293" name="Google Shape;293;p35"/>
          <p:cNvCxnSpPr/>
          <p:nvPr/>
        </p:nvCxnSpPr>
        <p:spPr>
          <a:xfrm rot="10800000" flipH="1">
            <a:off x="2342225" y="3857650"/>
            <a:ext cx="255300" cy="120000"/>
          </a:xfrm>
          <a:prstGeom prst="straightConnector1">
            <a:avLst/>
          </a:prstGeom>
          <a:noFill/>
          <a:ln w="9525" cap="flat" cmpd="sng">
            <a:solidFill>
              <a:schemeClr val="dk2"/>
            </a:solidFill>
            <a:prstDash val="solid"/>
            <a:round/>
            <a:headEnd type="none" w="med" len="med"/>
            <a:tailEnd type="none" w="med" len="med"/>
          </a:ln>
        </p:spPr>
      </p:cxnSp>
      <p:cxnSp>
        <p:nvCxnSpPr>
          <p:cNvPr id="294" name="Google Shape;294;p35"/>
          <p:cNvCxnSpPr/>
          <p:nvPr/>
        </p:nvCxnSpPr>
        <p:spPr>
          <a:xfrm rot="10800000" flipH="1">
            <a:off x="5578500" y="4645775"/>
            <a:ext cx="165300" cy="1278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graphicFrame>
        <p:nvGraphicFramePr>
          <p:cNvPr id="299" name="Google Shape;299;p36"/>
          <p:cNvGraphicFramePr/>
          <p:nvPr/>
        </p:nvGraphicFramePr>
        <p:xfrm>
          <a:off x="712263" y="3617400"/>
          <a:ext cx="7238925" cy="1310550"/>
        </p:xfrm>
        <a:graphic>
          <a:graphicData uri="http://schemas.openxmlformats.org/drawingml/2006/table">
            <a:tbl>
              <a:tblPr>
                <a:noFill/>
                <a:tableStyleId>{DFABDC2E-D4F3-4AC7-B152-3A27C591BC93}</a:tableStyleId>
              </a:tblPr>
              <a:tblGrid>
                <a:gridCol w="804325"/>
                <a:gridCol w="804325"/>
                <a:gridCol w="804325"/>
                <a:gridCol w="804325"/>
                <a:gridCol w="804325"/>
                <a:gridCol w="804325"/>
                <a:gridCol w="804325"/>
                <a:gridCol w="804325"/>
                <a:gridCol w="804325"/>
              </a:tblGrid>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iterator</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endParaRPr sz="2200" b="1">
                        <a:solidFill>
                          <a:srgbClr val="A61C00"/>
                        </a:solidFill>
                      </a:endParaRPr>
                    </a:p>
                  </a:txBody>
                  <a:tcPr marL="91425" marR="91425" marT="91425" marB="91425"/>
                </a:tc>
                <a:tc>
                  <a:txBody>
                    <a:bodyPr/>
                    <a:lstStyle/>
                    <a:p>
                      <a:pPr marL="0" lvl="0" indent="0" algn="l" rtl="0">
                        <a:spcBef>
                          <a:spcPts val="0"/>
                        </a:spcBef>
                        <a:spcAft>
                          <a:spcPts val="0"/>
                        </a:spcAft>
                        <a:buNone/>
                      </a:pPr>
                      <a:endParaRPr sz="2200" b="1">
                        <a:solidFill>
                          <a:srgbClr val="A61C00"/>
                        </a:solidFill>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j</a:t>
                      </a:r>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j</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i</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Array</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11</a:t>
                      </a:r>
                      <a:endParaRPr/>
                    </a:p>
                  </a:txBody>
                  <a:tcPr marL="91425" marR="91425" marT="91425" marB="91425"/>
                </a:tc>
                <a:tc>
                  <a:txBody>
                    <a:bodyPr/>
                    <a:lstStyle/>
                    <a:p>
                      <a:pPr marL="0" lvl="0" indent="0" algn="l" rtl="0">
                        <a:spcBef>
                          <a:spcPts val="0"/>
                        </a:spcBef>
                        <a:spcAft>
                          <a:spcPts val="0"/>
                        </a:spcAft>
                        <a:buNone/>
                      </a:pPr>
                      <a:r>
                        <a:rPr lang="en"/>
                        <a:t>23</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32</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49</a:t>
                      </a:r>
                      <a:endParaRPr/>
                    </a:p>
                  </a:txBody>
                  <a:tcPr marL="91425" marR="91425" marT="91425" marB="91425"/>
                </a:tc>
                <a:tc>
                  <a:txBody>
                    <a:bodyPr/>
                    <a:lstStyle/>
                    <a:p>
                      <a:pPr marL="0" lvl="0" indent="0" algn="l" rtl="0">
                        <a:spcBef>
                          <a:spcPts val="0"/>
                        </a:spcBef>
                        <a:spcAft>
                          <a:spcPts val="0"/>
                        </a:spcAft>
                        <a:buNone/>
                      </a:pPr>
                      <a:r>
                        <a:rPr lang="en"/>
                        <a:t>42</a:t>
                      </a:r>
                      <a:endParaRPr/>
                    </a:p>
                  </a:txBody>
                  <a:tcPr marL="91425" marR="91425" marT="91425" marB="91425"/>
                </a:tc>
                <a:tc>
                  <a:txBody>
                    <a:bodyPr/>
                    <a:lstStyle/>
                    <a:p>
                      <a:pPr marL="0" lvl="0" indent="0" algn="l" rtl="0">
                        <a:spcBef>
                          <a:spcPts val="0"/>
                        </a:spcBef>
                        <a:spcAft>
                          <a:spcPts val="0"/>
                        </a:spcAft>
                        <a:buNone/>
                      </a:pPr>
                      <a:r>
                        <a:rPr lang="en"/>
                        <a:t>61</a:t>
                      </a: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LIS</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r>
            </a:tbl>
          </a:graphicData>
        </a:graphic>
      </p:graphicFrame>
      <p:sp>
        <p:nvSpPr>
          <p:cNvPr id="300" name="Google Shape;300;p36"/>
          <p:cNvSpPr txBox="1"/>
          <p:nvPr/>
        </p:nvSpPr>
        <p:spPr>
          <a:xfrm>
            <a:off x="848100" y="1593350"/>
            <a:ext cx="34404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Times New Roman"/>
                <a:ea typeface="Times New Roman"/>
                <a:cs typeface="Times New Roman"/>
                <a:sym typeface="Times New Roman"/>
              </a:rPr>
              <a:t>For the value of i= 5, j=3;</a:t>
            </a:r>
            <a:endParaRPr sz="1900" b="1">
              <a:latin typeface="Times New Roman"/>
              <a:ea typeface="Times New Roman"/>
              <a:cs typeface="Times New Roman"/>
              <a:sym typeface="Times New Roman"/>
            </a:endParaRPr>
          </a:p>
        </p:txBody>
      </p:sp>
      <p:pic>
        <p:nvPicPr>
          <p:cNvPr id="301" name="Google Shape;301;p36"/>
          <p:cNvPicPr preferRelativeResize="0"/>
          <p:nvPr/>
        </p:nvPicPr>
        <p:blipFill>
          <a:blip r:embed="rId3">
            <a:alphaModFix/>
          </a:blip>
          <a:stretch>
            <a:fillRect/>
          </a:stretch>
        </p:blipFill>
        <p:spPr>
          <a:xfrm>
            <a:off x="4975975" y="535325"/>
            <a:ext cx="3756150" cy="2845366"/>
          </a:xfrm>
          <a:prstGeom prst="rect">
            <a:avLst/>
          </a:prstGeom>
          <a:noFill/>
          <a:ln>
            <a:noFill/>
          </a:ln>
        </p:spPr>
      </p:pic>
      <p:sp>
        <p:nvSpPr>
          <p:cNvPr id="302" name="Google Shape;302;p36"/>
          <p:cNvSpPr txBox="1"/>
          <p:nvPr/>
        </p:nvSpPr>
        <p:spPr>
          <a:xfrm>
            <a:off x="1704000" y="2611050"/>
            <a:ext cx="31086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49&gt;32? </a:t>
            </a:r>
            <a:r>
              <a:rPr lang="en" b="1">
                <a:latin typeface="Lato"/>
                <a:ea typeface="Lato"/>
                <a:cs typeface="Lato"/>
                <a:sym typeface="Lato"/>
              </a:rPr>
              <a:t>Yes. But, LIS = {11,23,32,?}</a:t>
            </a:r>
            <a:endParaRPr b="1">
              <a:latin typeface="Lato"/>
              <a:ea typeface="Lato"/>
              <a:cs typeface="Lato"/>
              <a:sym typeface="Lato"/>
            </a:endParaRPr>
          </a:p>
        </p:txBody>
      </p:sp>
      <p:cxnSp>
        <p:nvCxnSpPr>
          <p:cNvPr id="303" name="Google Shape;303;p36"/>
          <p:cNvCxnSpPr/>
          <p:nvPr/>
        </p:nvCxnSpPr>
        <p:spPr>
          <a:xfrm>
            <a:off x="2252125" y="2948950"/>
            <a:ext cx="3529200" cy="585600"/>
          </a:xfrm>
          <a:prstGeom prst="straightConnector1">
            <a:avLst/>
          </a:prstGeom>
          <a:noFill/>
          <a:ln w="9525" cap="flat" cmpd="sng">
            <a:solidFill>
              <a:schemeClr val="dk2"/>
            </a:solidFill>
            <a:prstDash val="solid"/>
            <a:round/>
            <a:headEnd type="none" w="med" len="med"/>
            <a:tailEnd type="none" w="med" len="med"/>
          </a:ln>
        </p:spPr>
      </p:cxnSp>
      <p:cxnSp>
        <p:nvCxnSpPr>
          <p:cNvPr id="304" name="Google Shape;304;p36"/>
          <p:cNvCxnSpPr/>
          <p:nvPr/>
        </p:nvCxnSpPr>
        <p:spPr>
          <a:xfrm>
            <a:off x="2116975" y="2963950"/>
            <a:ext cx="2049900" cy="585600"/>
          </a:xfrm>
          <a:prstGeom prst="straightConnector1">
            <a:avLst/>
          </a:prstGeom>
          <a:noFill/>
          <a:ln w="9525" cap="flat" cmpd="sng">
            <a:solidFill>
              <a:schemeClr val="dk2"/>
            </a:solidFill>
            <a:prstDash val="solid"/>
            <a:round/>
            <a:headEnd type="none" w="med" len="med"/>
            <a:tailEnd type="none" w="med" len="med"/>
          </a:ln>
        </p:spPr>
      </p:cxnSp>
      <p:cxnSp>
        <p:nvCxnSpPr>
          <p:cNvPr id="305" name="Google Shape;305;p36"/>
          <p:cNvCxnSpPr/>
          <p:nvPr/>
        </p:nvCxnSpPr>
        <p:spPr>
          <a:xfrm rot="10800000" flipH="1">
            <a:off x="3160675" y="3850125"/>
            <a:ext cx="240300" cy="1125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graphicFrame>
        <p:nvGraphicFramePr>
          <p:cNvPr id="310" name="Google Shape;310;p37"/>
          <p:cNvGraphicFramePr/>
          <p:nvPr/>
        </p:nvGraphicFramePr>
        <p:xfrm>
          <a:off x="712263" y="3617400"/>
          <a:ext cx="7238925" cy="1310550"/>
        </p:xfrm>
        <a:graphic>
          <a:graphicData uri="http://schemas.openxmlformats.org/drawingml/2006/table">
            <a:tbl>
              <a:tblPr>
                <a:noFill/>
                <a:tableStyleId>{DFABDC2E-D4F3-4AC7-B152-3A27C591BC93}</a:tableStyleId>
              </a:tblPr>
              <a:tblGrid>
                <a:gridCol w="804325"/>
                <a:gridCol w="804325"/>
                <a:gridCol w="804325"/>
                <a:gridCol w="804325"/>
                <a:gridCol w="804325"/>
                <a:gridCol w="804325"/>
                <a:gridCol w="804325"/>
                <a:gridCol w="804325"/>
                <a:gridCol w="804325"/>
              </a:tblGrid>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iterator</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endParaRPr sz="2200" b="1">
                        <a:solidFill>
                          <a:srgbClr val="A61C00"/>
                        </a:solidFill>
                      </a:endParaRPr>
                    </a:p>
                  </a:txBody>
                  <a:tcPr marL="91425" marR="91425" marT="91425" marB="91425"/>
                </a:tc>
                <a:tc>
                  <a:txBody>
                    <a:bodyPr/>
                    <a:lstStyle/>
                    <a:p>
                      <a:pPr marL="0" lvl="0" indent="0" algn="l" rtl="0">
                        <a:spcBef>
                          <a:spcPts val="0"/>
                        </a:spcBef>
                        <a:spcAft>
                          <a:spcPts val="0"/>
                        </a:spcAft>
                        <a:buNone/>
                      </a:pPr>
                      <a:endParaRPr sz="2200" b="1">
                        <a:solidFill>
                          <a:srgbClr val="A61C00"/>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j</a:t>
                      </a:r>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j</a:t>
                      </a:r>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i</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Array</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11</a:t>
                      </a:r>
                      <a:endParaRPr/>
                    </a:p>
                  </a:txBody>
                  <a:tcPr marL="91425" marR="91425" marT="91425" marB="91425"/>
                </a:tc>
                <a:tc>
                  <a:txBody>
                    <a:bodyPr/>
                    <a:lstStyle/>
                    <a:p>
                      <a:pPr marL="0" lvl="0" indent="0" algn="l" rtl="0">
                        <a:spcBef>
                          <a:spcPts val="0"/>
                        </a:spcBef>
                        <a:spcAft>
                          <a:spcPts val="0"/>
                        </a:spcAft>
                        <a:buNone/>
                      </a:pPr>
                      <a:r>
                        <a:rPr lang="en"/>
                        <a:t>23</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32</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49</a:t>
                      </a:r>
                      <a:endParaRPr/>
                    </a:p>
                  </a:txBody>
                  <a:tcPr marL="91425" marR="91425" marT="91425" marB="91425"/>
                </a:tc>
                <a:tc>
                  <a:txBody>
                    <a:bodyPr/>
                    <a:lstStyle/>
                    <a:p>
                      <a:pPr marL="0" lvl="0" indent="0" algn="l" rtl="0">
                        <a:spcBef>
                          <a:spcPts val="0"/>
                        </a:spcBef>
                        <a:spcAft>
                          <a:spcPts val="0"/>
                        </a:spcAft>
                        <a:buNone/>
                      </a:pPr>
                      <a:r>
                        <a:rPr lang="en"/>
                        <a:t>42</a:t>
                      </a:r>
                      <a:endParaRPr/>
                    </a:p>
                  </a:txBody>
                  <a:tcPr marL="91425" marR="91425" marT="91425" marB="91425"/>
                </a:tc>
                <a:tc>
                  <a:txBody>
                    <a:bodyPr/>
                    <a:lstStyle/>
                    <a:p>
                      <a:pPr marL="0" lvl="0" indent="0" algn="l" rtl="0">
                        <a:spcBef>
                          <a:spcPts val="0"/>
                        </a:spcBef>
                        <a:spcAft>
                          <a:spcPts val="0"/>
                        </a:spcAft>
                        <a:buNone/>
                      </a:pPr>
                      <a:r>
                        <a:rPr lang="en"/>
                        <a:t>61</a:t>
                      </a: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LIS</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3  </a:t>
                      </a:r>
                      <a:r>
                        <a:rPr lang="en" b="1"/>
                        <a:t>4</a:t>
                      </a:r>
                      <a:endParaRPr b="1"/>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r>
            </a:tbl>
          </a:graphicData>
        </a:graphic>
      </p:graphicFrame>
      <p:sp>
        <p:nvSpPr>
          <p:cNvPr id="311" name="Google Shape;311;p37"/>
          <p:cNvSpPr txBox="1"/>
          <p:nvPr/>
        </p:nvSpPr>
        <p:spPr>
          <a:xfrm>
            <a:off x="848100" y="1593350"/>
            <a:ext cx="34404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Times New Roman"/>
                <a:ea typeface="Times New Roman"/>
                <a:cs typeface="Times New Roman"/>
                <a:sym typeface="Times New Roman"/>
              </a:rPr>
              <a:t>For the value of i= 5, j=4;</a:t>
            </a:r>
            <a:endParaRPr sz="1900" b="1">
              <a:latin typeface="Times New Roman"/>
              <a:ea typeface="Times New Roman"/>
              <a:cs typeface="Times New Roman"/>
              <a:sym typeface="Times New Roman"/>
            </a:endParaRPr>
          </a:p>
        </p:txBody>
      </p:sp>
      <p:pic>
        <p:nvPicPr>
          <p:cNvPr id="312" name="Google Shape;312;p37"/>
          <p:cNvPicPr preferRelativeResize="0"/>
          <p:nvPr/>
        </p:nvPicPr>
        <p:blipFill>
          <a:blip r:embed="rId3">
            <a:alphaModFix/>
          </a:blip>
          <a:stretch>
            <a:fillRect/>
          </a:stretch>
        </p:blipFill>
        <p:spPr>
          <a:xfrm>
            <a:off x="4975975" y="535325"/>
            <a:ext cx="3756150" cy="2845366"/>
          </a:xfrm>
          <a:prstGeom prst="rect">
            <a:avLst/>
          </a:prstGeom>
          <a:noFill/>
          <a:ln>
            <a:noFill/>
          </a:ln>
        </p:spPr>
      </p:pic>
      <p:sp>
        <p:nvSpPr>
          <p:cNvPr id="313" name="Google Shape;313;p37"/>
          <p:cNvSpPr txBox="1"/>
          <p:nvPr/>
        </p:nvSpPr>
        <p:spPr>
          <a:xfrm>
            <a:off x="1704000" y="2611050"/>
            <a:ext cx="31086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49&gt;20? </a:t>
            </a:r>
            <a:r>
              <a:rPr lang="en" b="1">
                <a:latin typeface="Lato"/>
                <a:ea typeface="Lato"/>
                <a:cs typeface="Lato"/>
                <a:sym typeface="Lato"/>
              </a:rPr>
              <a:t>No. So, LIS = {11,23,32,49}</a:t>
            </a:r>
            <a:endParaRPr b="1">
              <a:latin typeface="Lato"/>
              <a:ea typeface="Lato"/>
              <a:cs typeface="Lato"/>
              <a:sym typeface="Lato"/>
            </a:endParaRPr>
          </a:p>
        </p:txBody>
      </p:sp>
      <p:cxnSp>
        <p:nvCxnSpPr>
          <p:cNvPr id="314" name="Google Shape;314;p37"/>
          <p:cNvCxnSpPr/>
          <p:nvPr/>
        </p:nvCxnSpPr>
        <p:spPr>
          <a:xfrm>
            <a:off x="2252125" y="2948950"/>
            <a:ext cx="3529200" cy="585600"/>
          </a:xfrm>
          <a:prstGeom prst="straightConnector1">
            <a:avLst/>
          </a:prstGeom>
          <a:noFill/>
          <a:ln w="9525" cap="flat" cmpd="sng">
            <a:solidFill>
              <a:schemeClr val="dk2"/>
            </a:solidFill>
            <a:prstDash val="solid"/>
            <a:round/>
            <a:headEnd type="none" w="med" len="med"/>
            <a:tailEnd type="none" w="med" len="med"/>
          </a:ln>
        </p:spPr>
      </p:cxnSp>
      <p:cxnSp>
        <p:nvCxnSpPr>
          <p:cNvPr id="315" name="Google Shape;315;p37"/>
          <p:cNvCxnSpPr/>
          <p:nvPr/>
        </p:nvCxnSpPr>
        <p:spPr>
          <a:xfrm>
            <a:off x="1921750" y="3009000"/>
            <a:ext cx="3054300" cy="580800"/>
          </a:xfrm>
          <a:prstGeom prst="straightConnector1">
            <a:avLst/>
          </a:prstGeom>
          <a:noFill/>
          <a:ln w="9525" cap="flat" cmpd="sng">
            <a:solidFill>
              <a:schemeClr val="dk2"/>
            </a:solidFill>
            <a:prstDash val="solid"/>
            <a:round/>
            <a:headEnd type="none" w="med" len="med"/>
            <a:tailEnd type="none" w="med" len="med"/>
          </a:ln>
        </p:spPr>
      </p:cxnSp>
      <p:cxnSp>
        <p:nvCxnSpPr>
          <p:cNvPr id="316" name="Google Shape;316;p37"/>
          <p:cNvCxnSpPr/>
          <p:nvPr/>
        </p:nvCxnSpPr>
        <p:spPr>
          <a:xfrm rot="10800000" flipH="1">
            <a:off x="3971625" y="3880150"/>
            <a:ext cx="187800" cy="97500"/>
          </a:xfrm>
          <a:prstGeom prst="straightConnector1">
            <a:avLst/>
          </a:prstGeom>
          <a:noFill/>
          <a:ln w="9525" cap="flat" cmpd="sng">
            <a:solidFill>
              <a:schemeClr val="dk2"/>
            </a:solidFill>
            <a:prstDash val="solid"/>
            <a:round/>
            <a:headEnd type="none" w="med" len="med"/>
            <a:tailEnd type="none" w="med" len="med"/>
          </a:ln>
        </p:spPr>
      </p:cxnSp>
      <p:cxnSp>
        <p:nvCxnSpPr>
          <p:cNvPr id="317" name="Google Shape;317;p37"/>
          <p:cNvCxnSpPr/>
          <p:nvPr/>
        </p:nvCxnSpPr>
        <p:spPr>
          <a:xfrm rot="10800000" flipH="1">
            <a:off x="5601025" y="4653575"/>
            <a:ext cx="157800" cy="1350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8"/>
          <p:cNvSpPr txBox="1"/>
          <p:nvPr/>
        </p:nvSpPr>
        <p:spPr>
          <a:xfrm>
            <a:off x="592675" y="1998825"/>
            <a:ext cx="4422600" cy="13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solidFill>
                  <a:srgbClr val="073763"/>
                </a:solidFill>
              </a:rPr>
              <a:t>Same steps goes,</a:t>
            </a:r>
            <a:endParaRPr sz="1900" b="1">
              <a:solidFill>
                <a:srgbClr val="073763"/>
              </a:solidFill>
            </a:endParaRPr>
          </a:p>
          <a:p>
            <a:pPr marL="0" lvl="0" indent="0" algn="l" rtl="0">
              <a:spcBef>
                <a:spcPts val="0"/>
              </a:spcBef>
              <a:spcAft>
                <a:spcPts val="0"/>
              </a:spcAft>
              <a:buNone/>
            </a:pPr>
            <a:r>
              <a:rPr lang="en" sz="1900" b="1">
                <a:solidFill>
                  <a:srgbClr val="073763"/>
                </a:solidFill>
              </a:rPr>
              <a:t>for of i= 6, when j= 0-5; and,</a:t>
            </a:r>
            <a:endParaRPr sz="1900" b="1">
              <a:solidFill>
                <a:srgbClr val="073763"/>
              </a:solidFill>
            </a:endParaRPr>
          </a:p>
          <a:p>
            <a:pPr marL="0" lvl="0" indent="0" algn="l" rtl="0">
              <a:spcBef>
                <a:spcPts val="0"/>
              </a:spcBef>
              <a:spcAft>
                <a:spcPts val="0"/>
              </a:spcAft>
              <a:buNone/>
            </a:pPr>
            <a:r>
              <a:rPr lang="en" sz="1900" b="1">
                <a:solidFill>
                  <a:srgbClr val="073763"/>
                </a:solidFill>
              </a:rPr>
              <a:t>for of i= 7, when j= 0-5;</a:t>
            </a:r>
            <a:endParaRPr sz="1900" b="1">
              <a:solidFill>
                <a:srgbClr val="073763"/>
              </a:solidFill>
            </a:endParaRPr>
          </a:p>
          <a:p>
            <a:pPr marL="0" lvl="0" indent="0" algn="l" rtl="0">
              <a:spcBef>
                <a:spcPts val="0"/>
              </a:spcBef>
              <a:spcAft>
                <a:spcPts val="0"/>
              </a:spcAft>
              <a:buNone/>
            </a:pPr>
            <a:r>
              <a:rPr lang="en" sz="1900" b="1">
                <a:solidFill>
                  <a:srgbClr val="073763"/>
                </a:solidFill>
              </a:rPr>
              <a:t>That’s why skipping those steps.</a:t>
            </a:r>
            <a:endParaRPr sz="1900" b="1">
              <a:solidFill>
                <a:srgbClr val="073763"/>
              </a:solidFill>
            </a:endParaRPr>
          </a:p>
        </p:txBody>
      </p:sp>
      <p:pic>
        <p:nvPicPr>
          <p:cNvPr id="323" name="Google Shape;323;p38"/>
          <p:cNvPicPr preferRelativeResize="0"/>
          <p:nvPr/>
        </p:nvPicPr>
        <p:blipFill>
          <a:blip r:embed="rId3">
            <a:alphaModFix/>
          </a:blip>
          <a:stretch>
            <a:fillRect/>
          </a:stretch>
        </p:blipFill>
        <p:spPr>
          <a:xfrm>
            <a:off x="4735725" y="1421375"/>
            <a:ext cx="3756150" cy="284536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graphicFrame>
        <p:nvGraphicFramePr>
          <p:cNvPr id="328" name="Google Shape;328;p39"/>
          <p:cNvGraphicFramePr/>
          <p:nvPr/>
        </p:nvGraphicFramePr>
        <p:xfrm>
          <a:off x="712263" y="3617400"/>
          <a:ext cx="7336550" cy="1341030"/>
        </p:xfrm>
        <a:graphic>
          <a:graphicData uri="http://schemas.openxmlformats.org/drawingml/2006/table">
            <a:tbl>
              <a:tblPr>
                <a:noFill/>
                <a:tableStyleId>{DFABDC2E-D4F3-4AC7-B152-3A27C591BC93}</a:tableStyleId>
              </a:tblPr>
              <a:tblGrid>
                <a:gridCol w="804325"/>
                <a:gridCol w="804325"/>
                <a:gridCol w="804325"/>
                <a:gridCol w="804325"/>
                <a:gridCol w="804325"/>
                <a:gridCol w="804325"/>
                <a:gridCol w="804325"/>
                <a:gridCol w="796800"/>
                <a:gridCol w="909475"/>
              </a:tblGrid>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iterator</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endParaRPr sz="2200" b="1">
                        <a:solidFill>
                          <a:srgbClr val="A61C00"/>
                        </a:solidFill>
                      </a:endParaRPr>
                    </a:p>
                  </a:txBody>
                  <a:tcPr marL="91425" marR="91425" marT="91425" marB="91425"/>
                </a:tc>
                <a:tc>
                  <a:txBody>
                    <a:bodyPr/>
                    <a:lstStyle/>
                    <a:p>
                      <a:pPr marL="0" lvl="0" indent="0" algn="l" rtl="0">
                        <a:spcBef>
                          <a:spcPts val="0"/>
                        </a:spcBef>
                        <a:spcAft>
                          <a:spcPts val="0"/>
                        </a:spcAft>
                        <a:buNone/>
                      </a:pPr>
                      <a:endParaRPr sz="2200" b="1">
                        <a:solidFill>
                          <a:srgbClr val="A61C00"/>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j</a:t>
                      </a:r>
                      <a:endParaRPr/>
                    </a:p>
                  </a:txBody>
                  <a:tcPr marL="91425" marR="91425" marT="91425" marB="91425"/>
                </a:tc>
                <a:tc>
                  <a:txBody>
                    <a:bodyPr/>
                    <a:lstStyle/>
                    <a:p>
                      <a:pPr marL="0" lvl="0" indent="0" algn="l" rtl="0">
                        <a:spcBef>
                          <a:spcPts val="0"/>
                        </a:spcBef>
                        <a:spcAft>
                          <a:spcPts val="0"/>
                        </a:spcAft>
                        <a:buNone/>
                      </a:pPr>
                      <a:r>
                        <a:rPr lang="en" sz="2200" b="1">
                          <a:solidFill>
                            <a:srgbClr val="A61C00"/>
                          </a:solidFill>
                        </a:rPr>
                        <a:t>i</a:t>
                      </a: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Array</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11</a:t>
                      </a:r>
                      <a:endParaRPr/>
                    </a:p>
                  </a:txBody>
                  <a:tcPr marL="91425" marR="91425" marT="91425" marB="91425"/>
                </a:tc>
                <a:tc>
                  <a:txBody>
                    <a:bodyPr/>
                    <a:lstStyle/>
                    <a:p>
                      <a:pPr marL="0" lvl="0" indent="0" algn="l" rtl="0">
                        <a:spcBef>
                          <a:spcPts val="0"/>
                        </a:spcBef>
                        <a:spcAft>
                          <a:spcPts val="0"/>
                        </a:spcAft>
                        <a:buNone/>
                      </a:pPr>
                      <a:r>
                        <a:rPr lang="en"/>
                        <a:t>23</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32</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49</a:t>
                      </a:r>
                      <a:endParaRPr/>
                    </a:p>
                  </a:txBody>
                  <a:tcPr marL="91425" marR="91425" marT="91425" marB="91425"/>
                </a:tc>
                <a:tc>
                  <a:txBody>
                    <a:bodyPr/>
                    <a:lstStyle/>
                    <a:p>
                      <a:pPr marL="0" lvl="0" indent="0" algn="l" rtl="0">
                        <a:spcBef>
                          <a:spcPts val="0"/>
                        </a:spcBef>
                        <a:spcAft>
                          <a:spcPts val="0"/>
                        </a:spcAft>
                        <a:buNone/>
                      </a:pPr>
                      <a:r>
                        <a:rPr lang="en"/>
                        <a:t>42</a:t>
                      </a:r>
                      <a:endParaRPr/>
                    </a:p>
                  </a:txBody>
                  <a:tcPr marL="91425" marR="91425" marT="91425" marB="91425"/>
                </a:tc>
                <a:tc>
                  <a:txBody>
                    <a:bodyPr/>
                    <a:lstStyle/>
                    <a:p>
                      <a:pPr marL="0" lvl="0" indent="0" algn="l" rtl="0">
                        <a:spcBef>
                          <a:spcPts val="0"/>
                        </a:spcBef>
                        <a:spcAft>
                          <a:spcPts val="0"/>
                        </a:spcAft>
                        <a:buNone/>
                      </a:pPr>
                      <a:r>
                        <a:rPr lang="en"/>
                        <a:t>61</a:t>
                      </a:r>
                      <a:endParaRPr/>
                    </a:p>
                  </a:txBody>
                  <a:tcPr marL="91425" marR="91425" marT="91425" marB="91425"/>
                </a:tc>
              </a:tr>
              <a:tr h="381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LIS</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1 2 3  </a:t>
                      </a:r>
                      <a:r>
                        <a:rPr lang="en" b="1"/>
                        <a:t>4</a:t>
                      </a:r>
                      <a:endParaRPr b="1"/>
                    </a:p>
                  </a:txBody>
                  <a:tcPr marL="91425" marR="91425" marT="91425" marB="91425"/>
                </a:tc>
                <a:tc>
                  <a:txBody>
                    <a:bodyPr/>
                    <a:lstStyle/>
                    <a:p>
                      <a:pPr marL="0" lvl="0" indent="0" algn="l" rtl="0">
                        <a:spcBef>
                          <a:spcPts val="0"/>
                        </a:spcBef>
                        <a:spcAft>
                          <a:spcPts val="0"/>
                        </a:spcAft>
                        <a:buNone/>
                      </a:pPr>
                      <a:r>
                        <a:rPr lang="en"/>
                        <a:t>1 2 3 4 </a:t>
                      </a:r>
                      <a:r>
                        <a:rPr lang="en" sz="1600" b="1"/>
                        <a:t>5</a:t>
                      </a:r>
                      <a:endParaRPr sz="1600" b="1"/>
                    </a:p>
                  </a:txBody>
                  <a:tcPr marL="91425" marR="91425" marT="91425" marB="91425"/>
                </a:tc>
              </a:tr>
            </a:tbl>
          </a:graphicData>
        </a:graphic>
      </p:graphicFrame>
      <p:sp>
        <p:nvSpPr>
          <p:cNvPr id="329" name="Google Shape;329;p39"/>
          <p:cNvSpPr txBox="1"/>
          <p:nvPr/>
        </p:nvSpPr>
        <p:spPr>
          <a:xfrm>
            <a:off x="848100" y="1593350"/>
            <a:ext cx="34404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Times New Roman"/>
                <a:ea typeface="Times New Roman"/>
                <a:cs typeface="Times New Roman"/>
                <a:sym typeface="Times New Roman"/>
              </a:rPr>
              <a:t>For the value of i= 7, j=6;</a:t>
            </a:r>
            <a:endParaRPr sz="1900" b="1">
              <a:latin typeface="Times New Roman"/>
              <a:ea typeface="Times New Roman"/>
              <a:cs typeface="Times New Roman"/>
              <a:sym typeface="Times New Roman"/>
            </a:endParaRPr>
          </a:p>
        </p:txBody>
      </p:sp>
      <p:pic>
        <p:nvPicPr>
          <p:cNvPr id="330" name="Google Shape;330;p39"/>
          <p:cNvPicPr preferRelativeResize="0"/>
          <p:nvPr/>
        </p:nvPicPr>
        <p:blipFill>
          <a:blip r:embed="rId3">
            <a:alphaModFix/>
          </a:blip>
          <a:stretch>
            <a:fillRect/>
          </a:stretch>
        </p:blipFill>
        <p:spPr>
          <a:xfrm>
            <a:off x="4975975" y="535325"/>
            <a:ext cx="3756150" cy="2845366"/>
          </a:xfrm>
          <a:prstGeom prst="rect">
            <a:avLst/>
          </a:prstGeom>
          <a:noFill/>
          <a:ln>
            <a:noFill/>
          </a:ln>
        </p:spPr>
      </p:pic>
      <p:sp>
        <p:nvSpPr>
          <p:cNvPr id="331" name="Google Shape;331;p39"/>
          <p:cNvSpPr txBox="1"/>
          <p:nvPr/>
        </p:nvSpPr>
        <p:spPr>
          <a:xfrm>
            <a:off x="1704000" y="2611050"/>
            <a:ext cx="32289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61&gt;42? </a:t>
            </a:r>
            <a:r>
              <a:rPr lang="en" b="1">
                <a:latin typeface="Lato"/>
                <a:ea typeface="Lato"/>
                <a:cs typeface="Lato"/>
                <a:sym typeface="Lato"/>
              </a:rPr>
              <a:t>Yes. So, LIS = {11,23,32,49,61}</a:t>
            </a:r>
            <a:endParaRPr b="1">
              <a:latin typeface="Lato"/>
              <a:ea typeface="Lato"/>
              <a:cs typeface="Lato"/>
              <a:sym typeface="Lato"/>
            </a:endParaRPr>
          </a:p>
        </p:txBody>
      </p:sp>
      <p:cxnSp>
        <p:nvCxnSpPr>
          <p:cNvPr id="332" name="Google Shape;332;p39"/>
          <p:cNvCxnSpPr/>
          <p:nvPr/>
        </p:nvCxnSpPr>
        <p:spPr>
          <a:xfrm>
            <a:off x="2252125" y="2948950"/>
            <a:ext cx="5196000" cy="585600"/>
          </a:xfrm>
          <a:prstGeom prst="straightConnector1">
            <a:avLst/>
          </a:prstGeom>
          <a:noFill/>
          <a:ln w="9525" cap="flat" cmpd="sng">
            <a:solidFill>
              <a:schemeClr val="dk2"/>
            </a:solidFill>
            <a:prstDash val="solid"/>
            <a:round/>
            <a:headEnd type="none" w="med" len="med"/>
            <a:tailEnd type="none" w="med" len="med"/>
          </a:ln>
        </p:spPr>
      </p:cxnSp>
      <p:cxnSp>
        <p:nvCxnSpPr>
          <p:cNvPr id="333" name="Google Shape;333;p39"/>
          <p:cNvCxnSpPr/>
          <p:nvPr/>
        </p:nvCxnSpPr>
        <p:spPr>
          <a:xfrm>
            <a:off x="2004350" y="3046550"/>
            <a:ext cx="4662900" cy="503100"/>
          </a:xfrm>
          <a:prstGeom prst="straightConnector1">
            <a:avLst/>
          </a:prstGeom>
          <a:noFill/>
          <a:ln w="9525" cap="flat" cmpd="sng">
            <a:solidFill>
              <a:schemeClr val="dk2"/>
            </a:solidFill>
            <a:prstDash val="solid"/>
            <a:round/>
            <a:headEnd type="none" w="med" len="med"/>
            <a:tailEnd type="none" w="med" len="med"/>
          </a:ln>
        </p:spPr>
      </p:cxnSp>
      <p:cxnSp>
        <p:nvCxnSpPr>
          <p:cNvPr id="334" name="Google Shape;334;p39"/>
          <p:cNvCxnSpPr/>
          <p:nvPr/>
        </p:nvCxnSpPr>
        <p:spPr>
          <a:xfrm rot="10800000" flipH="1">
            <a:off x="6359425" y="4698525"/>
            <a:ext cx="518100" cy="45000"/>
          </a:xfrm>
          <a:prstGeom prst="straightConnector1">
            <a:avLst/>
          </a:prstGeom>
          <a:noFill/>
          <a:ln w="9525" cap="flat" cmpd="sng">
            <a:solidFill>
              <a:schemeClr val="dk2"/>
            </a:solidFill>
            <a:prstDash val="solid"/>
            <a:round/>
            <a:headEnd type="none" w="med" len="med"/>
            <a:tailEnd type="none" w="med" len="med"/>
          </a:ln>
        </p:spPr>
      </p:cxnSp>
      <p:sp>
        <p:nvSpPr>
          <p:cNvPr id="335" name="Google Shape;335;p39"/>
          <p:cNvSpPr txBox="1"/>
          <p:nvPr/>
        </p:nvSpPr>
        <p:spPr>
          <a:xfrm>
            <a:off x="660275" y="2245350"/>
            <a:ext cx="12840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rgbClr val="073763"/>
                </a:solidFill>
              </a:rPr>
              <a:t>Finally,</a:t>
            </a:r>
            <a:endParaRPr sz="1700" b="1">
              <a:solidFill>
                <a:srgbClr val="073763"/>
              </a:solidFill>
            </a:endParaRPr>
          </a:p>
        </p:txBody>
      </p:sp>
      <p:cxnSp>
        <p:nvCxnSpPr>
          <p:cNvPr id="336" name="Google Shape;336;p39"/>
          <p:cNvCxnSpPr/>
          <p:nvPr/>
        </p:nvCxnSpPr>
        <p:spPr>
          <a:xfrm>
            <a:off x="7222925" y="4736025"/>
            <a:ext cx="555600" cy="7500"/>
          </a:xfrm>
          <a:prstGeom prst="straightConnector1">
            <a:avLst/>
          </a:prstGeom>
          <a:noFill/>
          <a:ln w="9525" cap="flat" cmpd="sng">
            <a:solidFill>
              <a:schemeClr val="dk2"/>
            </a:solidFill>
            <a:prstDash val="solid"/>
            <a:round/>
            <a:headEnd type="none" w="med" len="med"/>
            <a:tailEnd type="none" w="med" len="med"/>
          </a:ln>
        </p:spPr>
      </p:cxnSp>
      <p:cxnSp>
        <p:nvCxnSpPr>
          <p:cNvPr id="337" name="Google Shape;337;p39"/>
          <p:cNvCxnSpPr/>
          <p:nvPr/>
        </p:nvCxnSpPr>
        <p:spPr>
          <a:xfrm>
            <a:off x="7996325" y="4713500"/>
            <a:ext cx="473100" cy="7500"/>
          </a:xfrm>
          <a:prstGeom prst="straightConnector1">
            <a:avLst/>
          </a:prstGeom>
          <a:noFill/>
          <a:ln w="9525" cap="flat" cmpd="sng">
            <a:solidFill>
              <a:srgbClr val="1155CC"/>
            </a:solidFill>
            <a:prstDash val="solid"/>
            <a:round/>
            <a:headEnd type="none" w="med" len="med"/>
            <a:tailEnd type="none" w="med" len="med"/>
          </a:ln>
        </p:spPr>
      </p:cxnSp>
      <p:sp>
        <p:nvSpPr>
          <p:cNvPr id="338" name="Google Shape;338;p39"/>
          <p:cNvSpPr txBox="1"/>
          <p:nvPr/>
        </p:nvSpPr>
        <p:spPr>
          <a:xfrm>
            <a:off x="8469425" y="4417100"/>
            <a:ext cx="7509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1C4587"/>
                </a:solidFill>
              </a:rPr>
              <a:t>Return maximum length</a:t>
            </a:r>
            <a:endParaRPr sz="900">
              <a:solidFill>
                <a:srgbClr val="1C4587"/>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0"/>
          <p:cNvSpPr txBox="1"/>
          <p:nvPr/>
        </p:nvSpPr>
        <p:spPr>
          <a:xfrm>
            <a:off x="1692325" y="680225"/>
            <a:ext cx="3030300" cy="60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u="sng">
                <a:solidFill>
                  <a:srgbClr val="073763"/>
                </a:solidFill>
                <a:latin typeface="Times New Roman"/>
                <a:ea typeface="Times New Roman"/>
                <a:cs typeface="Times New Roman"/>
                <a:sym typeface="Times New Roman"/>
              </a:rPr>
              <a:t>Implementation</a:t>
            </a:r>
            <a:endParaRPr sz="3500" u="sng">
              <a:solidFill>
                <a:srgbClr val="073763"/>
              </a:solidFill>
              <a:latin typeface="Times New Roman"/>
              <a:ea typeface="Times New Roman"/>
              <a:cs typeface="Times New Roman"/>
              <a:sym typeface="Times New Roman"/>
            </a:endParaRPr>
          </a:p>
          <a:p>
            <a:pPr marL="0" lvl="0" indent="0" algn="ctr" rtl="0">
              <a:spcBef>
                <a:spcPts val="0"/>
              </a:spcBef>
              <a:spcAft>
                <a:spcPts val="0"/>
              </a:spcAft>
              <a:buNone/>
            </a:pPr>
            <a:endParaRPr sz="1900" b="1" u="sng">
              <a:solidFill>
                <a:srgbClr val="20124D"/>
              </a:solidFill>
              <a:latin typeface="Times New Roman"/>
              <a:ea typeface="Times New Roman"/>
              <a:cs typeface="Times New Roman"/>
              <a:sym typeface="Times New Roman"/>
            </a:endParaRPr>
          </a:p>
        </p:txBody>
      </p:sp>
      <p:pic>
        <p:nvPicPr>
          <p:cNvPr id="344" name="Google Shape;344;p40"/>
          <p:cNvPicPr preferRelativeResize="0"/>
          <p:nvPr/>
        </p:nvPicPr>
        <p:blipFill>
          <a:blip r:embed="rId3">
            <a:alphaModFix/>
          </a:blip>
          <a:stretch>
            <a:fillRect/>
          </a:stretch>
        </p:blipFill>
        <p:spPr>
          <a:xfrm>
            <a:off x="2202275" y="1501975"/>
            <a:ext cx="4465932" cy="34365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1"/>
          <p:cNvSpPr txBox="1"/>
          <p:nvPr/>
        </p:nvSpPr>
        <p:spPr>
          <a:xfrm>
            <a:off x="1707350" y="665225"/>
            <a:ext cx="5455500" cy="60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u="sng">
                <a:solidFill>
                  <a:srgbClr val="073763"/>
                </a:solidFill>
                <a:latin typeface="Times New Roman"/>
                <a:ea typeface="Times New Roman"/>
                <a:cs typeface="Times New Roman"/>
                <a:sym typeface="Times New Roman"/>
              </a:rPr>
              <a:t>Time Complexity Analysis</a:t>
            </a:r>
            <a:endParaRPr sz="3500" u="sng">
              <a:solidFill>
                <a:srgbClr val="073763"/>
              </a:solidFill>
              <a:latin typeface="Times New Roman"/>
              <a:ea typeface="Times New Roman"/>
              <a:cs typeface="Times New Roman"/>
              <a:sym typeface="Times New Roman"/>
            </a:endParaRPr>
          </a:p>
          <a:p>
            <a:pPr marL="0" lvl="0" indent="0" algn="ctr" rtl="0">
              <a:spcBef>
                <a:spcPts val="0"/>
              </a:spcBef>
              <a:spcAft>
                <a:spcPts val="0"/>
              </a:spcAft>
              <a:buNone/>
            </a:pPr>
            <a:endParaRPr sz="1900" b="1" u="sng">
              <a:solidFill>
                <a:srgbClr val="20124D"/>
              </a:solidFill>
              <a:latin typeface="Times New Roman"/>
              <a:ea typeface="Times New Roman"/>
              <a:cs typeface="Times New Roman"/>
              <a:sym typeface="Times New Roman"/>
            </a:endParaRPr>
          </a:p>
        </p:txBody>
      </p:sp>
      <p:pic>
        <p:nvPicPr>
          <p:cNvPr id="350" name="Google Shape;350;p41"/>
          <p:cNvPicPr preferRelativeResize="0"/>
          <p:nvPr/>
        </p:nvPicPr>
        <p:blipFill>
          <a:blip r:embed="rId3">
            <a:alphaModFix/>
          </a:blip>
          <a:stretch>
            <a:fillRect/>
          </a:stretch>
        </p:blipFill>
        <p:spPr>
          <a:xfrm>
            <a:off x="2202275" y="1501975"/>
            <a:ext cx="4465932" cy="3436551"/>
          </a:xfrm>
          <a:prstGeom prst="rect">
            <a:avLst/>
          </a:prstGeom>
          <a:noFill/>
          <a:ln w="9525" cap="flat" cmpd="sng">
            <a:solidFill>
              <a:schemeClr val="dk1"/>
            </a:solidFill>
            <a:prstDash val="solid"/>
            <a:round/>
            <a:headEnd type="none" w="sm" len="sm"/>
            <a:tailEnd type="none" w="sm" len="sm"/>
          </a:ln>
        </p:spPr>
      </p:pic>
      <p:sp>
        <p:nvSpPr>
          <p:cNvPr id="351" name="Google Shape;351;p41"/>
          <p:cNvSpPr/>
          <p:nvPr/>
        </p:nvSpPr>
        <p:spPr>
          <a:xfrm>
            <a:off x="5135500" y="1882700"/>
            <a:ext cx="2440200" cy="2124900"/>
          </a:xfrm>
          <a:prstGeom prst="rightBracket">
            <a:avLst>
              <a:gd name="adj" fmla="val 8333"/>
            </a:avLst>
          </a:prstGeom>
          <a:no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1"/>
          <p:cNvSpPr txBox="1"/>
          <p:nvPr/>
        </p:nvSpPr>
        <p:spPr>
          <a:xfrm>
            <a:off x="7628425" y="2791250"/>
            <a:ext cx="78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073763"/>
                </a:solidFill>
              </a:rPr>
              <a:t>O(n^2)</a:t>
            </a:r>
            <a:endParaRPr b="1">
              <a:solidFill>
                <a:srgbClr val="073763"/>
              </a:solidFill>
            </a:endParaRPr>
          </a:p>
        </p:txBody>
      </p:sp>
      <p:sp>
        <p:nvSpPr>
          <p:cNvPr id="353" name="Google Shape;353;p41"/>
          <p:cNvSpPr/>
          <p:nvPr/>
        </p:nvSpPr>
        <p:spPr>
          <a:xfrm>
            <a:off x="5555975" y="4323050"/>
            <a:ext cx="2019600" cy="563100"/>
          </a:xfrm>
          <a:prstGeom prst="rightBracket">
            <a:avLst>
              <a:gd name="adj" fmla="val 8333"/>
            </a:avLst>
          </a:prstGeom>
          <a:no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1"/>
          <p:cNvSpPr txBox="1"/>
          <p:nvPr/>
        </p:nvSpPr>
        <p:spPr>
          <a:xfrm>
            <a:off x="7698225" y="4404500"/>
            <a:ext cx="78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073763"/>
                </a:solidFill>
              </a:rPr>
              <a:t>O(n^2)</a:t>
            </a:r>
            <a:endParaRPr b="1">
              <a:solidFill>
                <a:srgbClr val="073763"/>
              </a:solidFill>
            </a:endParaRPr>
          </a:p>
        </p:txBody>
      </p:sp>
      <p:sp>
        <p:nvSpPr>
          <p:cNvPr id="355" name="Google Shape;355;p41"/>
          <p:cNvSpPr/>
          <p:nvPr/>
        </p:nvSpPr>
        <p:spPr>
          <a:xfrm>
            <a:off x="3491075" y="1522275"/>
            <a:ext cx="4137300" cy="315300"/>
          </a:xfrm>
          <a:prstGeom prst="rightBracket">
            <a:avLst>
              <a:gd name="adj" fmla="val 8333"/>
            </a:avLst>
          </a:prstGeom>
          <a:no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1"/>
          <p:cNvSpPr txBox="1"/>
          <p:nvPr/>
        </p:nvSpPr>
        <p:spPr>
          <a:xfrm>
            <a:off x="7698225" y="1479825"/>
            <a:ext cx="78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073763"/>
                </a:solidFill>
              </a:rPr>
              <a:t>O(1)</a:t>
            </a:r>
            <a:endParaRPr b="1">
              <a:solidFill>
                <a:srgbClr val="073763"/>
              </a:solidFill>
            </a:endParaRPr>
          </a:p>
        </p:txBody>
      </p:sp>
      <p:sp>
        <p:nvSpPr>
          <p:cNvPr id="357" name="Google Shape;357;p41"/>
          <p:cNvSpPr txBox="1"/>
          <p:nvPr/>
        </p:nvSpPr>
        <p:spPr>
          <a:xfrm>
            <a:off x="187225" y="2430825"/>
            <a:ext cx="1862100" cy="56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rgbClr val="073763"/>
                </a:solidFill>
              </a:rPr>
              <a:t>Total: O(n^2)</a:t>
            </a:r>
            <a:endParaRPr sz="2200">
              <a:solidFill>
                <a:srgbClr val="07376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p:nvPr/>
        </p:nvSpPr>
        <p:spPr>
          <a:xfrm>
            <a:off x="1648200" y="713225"/>
            <a:ext cx="6598500" cy="88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100" u="sng">
                <a:solidFill>
                  <a:srgbClr val="073763"/>
                </a:solidFill>
                <a:latin typeface="Times New Roman"/>
                <a:ea typeface="Times New Roman"/>
                <a:cs typeface="Times New Roman"/>
                <a:sym typeface="Times New Roman"/>
              </a:rPr>
              <a:t>Group Information</a:t>
            </a:r>
            <a:endParaRPr sz="4100" u="sng">
              <a:latin typeface="Times New Roman"/>
              <a:ea typeface="Times New Roman"/>
              <a:cs typeface="Times New Roman"/>
              <a:sym typeface="Times New Roman"/>
            </a:endParaRPr>
          </a:p>
        </p:txBody>
      </p:sp>
      <p:graphicFrame>
        <p:nvGraphicFramePr>
          <p:cNvPr id="98" name="Google Shape;98;p15"/>
          <p:cNvGraphicFramePr/>
          <p:nvPr/>
        </p:nvGraphicFramePr>
        <p:xfrm>
          <a:off x="952500" y="1889125"/>
          <a:ext cx="7239000" cy="2529660"/>
        </p:xfrm>
        <a:graphic>
          <a:graphicData uri="http://schemas.openxmlformats.org/drawingml/2006/table">
            <a:tbl>
              <a:tblPr>
                <a:noFill/>
                <a:tableStyleId>{DFABDC2E-D4F3-4AC7-B152-3A27C591BC93}</a:tableStyleId>
              </a:tblPr>
              <a:tblGrid>
                <a:gridCol w="1121400"/>
                <a:gridCol w="3735550"/>
                <a:gridCol w="2382050"/>
              </a:tblGrid>
              <a:tr h="381000">
                <a:tc>
                  <a:txBody>
                    <a:bodyPr/>
                    <a:lstStyle/>
                    <a:p>
                      <a:pPr marL="0" lvl="0" indent="0" algn="ctr" rtl="0">
                        <a:spcBef>
                          <a:spcPts val="0"/>
                        </a:spcBef>
                        <a:spcAft>
                          <a:spcPts val="0"/>
                        </a:spcAft>
                        <a:buNone/>
                      </a:pPr>
                      <a:r>
                        <a:rPr lang="en" b="1"/>
                        <a:t>Serial</a:t>
                      </a:r>
                      <a:endParaRPr b="1"/>
                    </a:p>
                  </a:txBody>
                  <a:tcPr marL="91425" marR="91425" marT="91425" marB="91425">
                    <a:solidFill>
                      <a:srgbClr val="C9DAF8"/>
                    </a:solidFill>
                  </a:tcPr>
                </a:tc>
                <a:tc>
                  <a:txBody>
                    <a:bodyPr/>
                    <a:lstStyle/>
                    <a:p>
                      <a:pPr marL="0" lvl="0" indent="0" algn="ctr" rtl="0">
                        <a:spcBef>
                          <a:spcPts val="0"/>
                        </a:spcBef>
                        <a:spcAft>
                          <a:spcPts val="0"/>
                        </a:spcAft>
                        <a:buNone/>
                      </a:pPr>
                      <a:r>
                        <a:rPr lang="en" b="1"/>
                        <a:t>Full Name</a:t>
                      </a:r>
                      <a:endParaRPr b="1"/>
                    </a:p>
                  </a:txBody>
                  <a:tcPr marL="91425" marR="91425" marT="91425" marB="91425">
                    <a:solidFill>
                      <a:srgbClr val="C9DAF8"/>
                    </a:solidFill>
                  </a:tcPr>
                </a:tc>
                <a:tc>
                  <a:txBody>
                    <a:bodyPr/>
                    <a:lstStyle/>
                    <a:p>
                      <a:pPr marL="0" lvl="0" indent="0" algn="ctr" rtl="0">
                        <a:spcBef>
                          <a:spcPts val="0"/>
                        </a:spcBef>
                        <a:spcAft>
                          <a:spcPts val="0"/>
                        </a:spcAft>
                        <a:buNone/>
                      </a:pPr>
                      <a:r>
                        <a:rPr lang="en" b="1"/>
                        <a:t>University ID</a:t>
                      </a:r>
                      <a:endParaRPr b="1"/>
                    </a:p>
                  </a:txBody>
                  <a:tcPr marL="91425" marR="91425" marT="91425" marB="91425">
                    <a:solidFill>
                      <a:srgbClr val="C9DAF8"/>
                    </a:solidFill>
                  </a:tcPr>
                </a:tc>
              </a:tr>
              <a:tr h="381000">
                <a:tc>
                  <a:txBody>
                    <a:bodyPr/>
                    <a:lstStyle/>
                    <a:p>
                      <a:pPr marL="0" lvl="0" indent="0" algn="ctr" rtl="0">
                        <a:spcBef>
                          <a:spcPts val="0"/>
                        </a:spcBef>
                        <a:spcAft>
                          <a:spcPts val="0"/>
                        </a:spcAft>
                        <a:buNone/>
                      </a:pPr>
                      <a:r>
                        <a:rPr lang="en" sz="1600"/>
                        <a:t>01</a:t>
                      </a:r>
                      <a:endParaRPr sz="1600"/>
                    </a:p>
                  </a:txBody>
                  <a:tcPr marL="91425" marR="91425" marT="91425" marB="91425"/>
                </a:tc>
                <a:tc>
                  <a:txBody>
                    <a:bodyPr/>
                    <a:lstStyle/>
                    <a:p>
                      <a:pPr marL="0" lvl="0" indent="0" algn="l" rtl="0">
                        <a:spcBef>
                          <a:spcPts val="0"/>
                        </a:spcBef>
                        <a:spcAft>
                          <a:spcPts val="0"/>
                        </a:spcAft>
                        <a:buNone/>
                      </a:pPr>
                      <a:r>
                        <a:rPr lang="en" sz="1600"/>
                        <a:t>Azizul Islam Nayem</a:t>
                      </a:r>
                      <a:endParaRPr sz="1600"/>
                    </a:p>
                  </a:txBody>
                  <a:tcPr marL="91425" marR="91425" marT="91425" marB="91425"/>
                </a:tc>
                <a:tc>
                  <a:txBody>
                    <a:bodyPr/>
                    <a:lstStyle/>
                    <a:p>
                      <a:pPr marL="0" lvl="0" indent="0" algn="ctr" rtl="0">
                        <a:spcBef>
                          <a:spcPts val="0"/>
                        </a:spcBef>
                        <a:spcAft>
                          <a:spcPts val="0"/>
                        </a:spcAft>
                        <a:buNone/>
                      </a:pPr>
                      <a:r>
                        <a:rPr lang="en" sz="1600"/>
                        <a:t>011201262</a:t>
                      </a:r>
                      <a:endParaRPr sz="1600"/>
                    </a:p>
                  </a:txBody>
                  <a:tcPr marL="91425" marR="91425" marT="91425" marB="91425"/>
                </a:tc>
              </a:tr>
              <a:tr h="381000">
                <a:tc>
                  <a:txBody>
                    <a:bodyPr/>
                    <a:lstStyle/>
                    <a:p>
                      <a:pPr marL="0" lvl="0" indent="0" algn="ctr" rtl="0">
                        <a:spcBef>
                          <a:spcPts val="0"/>
                        </a:spcBef>
                        <a:spcAft>
                          <a:spcPts val="0"/>
                        </a:spcAft>
                        <a:buNone/>
                      </a:pPr>
                      <a:r>
                        <a:rPr lang="en" sz="1600"/>
                        <a:t>02</a:t>
                      </a:r>
                      <a:endParaRPr sz="1600"/>
                    </a:p>
                  </a:txBody>
                  <a:tcPr marL="91425" marR="91425" marT="91425" marB="91425"/>
                </a:tc>
                <a:tc>
                  <a:txBody>
                    <a:bodyPr/>
                    <a:lstStyle/>
                    <a:p>
                      <a:pPr marL="0" lvl="0" indent="0" algn="l" rtl="0">
                        <a:spcBef>
                          <a:spcPts val="0"/>
                        </a:spcBef>
                        <a:spcAft>
                          <a:spcPts val="0"/>
                        </a:spcAft>
                        <a:buNone/>
                      </a:pPr>
                      <a:r>
                        <a:rPr lang="en" sz="1600"/>
                        <a:t>Md.Aman Ullah Faisal</a:t>
                      </a:r>
                      <a:endParaRPr sz="1600"/>
                    </a:p>
                  </a:txBody>
                  <a:tcPr marL="91425" marR="91425" marT="91425" marB="91425"/>
                </a:tc>
                <a:tc>
                  <a:txBody>
                    <a:bodyPr/>
                    <a:lstStyle/>
                    <a:p>
                      <a:pPr marL="0" lvl="0" indent="0" algn="ctr" rtl="0">
                        <a:spcBef>
                          <a:spcPts val="0"/>
                        </a:spcBef>
                        <a:spcAft>
                          <a:spcPts val="0"/>
                        </a:spcAft>
                        <a:buNone/>
                      </a:pPr>
                      <a:r>
                        <a:rPr lang="en" sz="1600"/>
                        <a:t>011192136</a:t>
                      </a:r>
                      <a:endParaRPr sz="1600"/>
                    </a:p>
                  </a:txBody>
                  <a:tcPr marL="91425" marR="91425" marT="91425" marB="91425"/>
                </a:tc>
              </a:tr>
              <a:tr h="381000">
                <a:tc>
                  <a:txBody>
                    <a:bodyPr/>
                    <a:lstStyle/>
                    <a:p>
                      <a:pPr marL="0" lvl="0" indent="0" algn="ctr" rtl="0">
                        <a:spcBef>
                          <a:spcPts val="0"/>
                        </a:spcBef>
                        <a:spcAft>
                          <a:spcPts val="0"/>
                        </a:spcAft>
                        <a:buNone/>
                      </a:pPr>
                      <a:r>
                        <a:rPr lang="en" sz="1600"/>
                        <a:t>03</a:t>
                      </a:r>
                      <a:endParaRPr sz="1600"/>
                    </a:p>
                  </a:txBody>
                  <a:tcPr marL="91425" marR="91425" marT="91425" marB="91425"/>
                </a:tc>
                <a:tc>
                  <a:txBody>
                    <a:bodyPr/>
                    <a:lstStyle/>
                    <a:p>
                      <a:pPr marL="0" lvl="0" indent="0" algn="l" rtl="0">
                        <a:spcBef>
                          <a:spcPts val="0"/>
                        </a:spcBef>
                        <a:spcAft>
                          <a:spcPts val="0"/>
                        </a:spcAft>
                        <a:buNone/>
                      </a:pPr>
                      <a:r>
                        <a:rPr lang="en" sz="1600"/>
                        <a:t>Sadman Rafid</a:t>
                      </a:r>
                      <a:endParaRPr sz="1600"/>
                    </a:p>
                  </a:txBody>
                  <a:tcPr marL="91425" marR="91425" marT="91425" marB="91425"/>
                </a:tc>
                <a:tc>
                  <a:txBody>
                    <a:bodyPr/>
                    <a:lstStyle/>
                    <a:p>
                      <a:pPr marL="0" lvl="0" indent="0" algn="ctr" rtl="0">
                        <a:spcBef>
                          <a:spcPts val="0"/>
                        </a:spcBef>
                        <a:spcAft>
                          <a:spcPts val="0"/>
                        </a:spcAft>
                        <a:buNone/>
                      </a:pPr>
                      <a:r>
                        <a:rPr lang="en" sz="1600"/>
                        <a:t>011181029</a:t>
                      </a:r>
                      <a:endParaRPr sz="1600"/>
                    </a:p>
                  </a:txBody>
                  <a:tcPr marL="91425" marR="91425" marT="91425" marB="91425"/>
                </a:tc>
              </a:tr>
              <a:tr h="381000">
                <a:tc>
                  <a:txBody>
                    <a:bodyPr/>
                    <a:lstStyle/>
                    <a:p>
                      <a:pPr marL="0" lvl="0" indent="0" algn="ctr" rtl="0">
                        <a:spcBef>
                          <a:spcPts val="0"/>
                        </a:spcBef>
                        <a:spcAft>
                          <a:spcPts val="0"/>
                        </a:spcAft>
                        <a:buNone/>
                      </a:pPr>
                      <a:r>
                        <a:rPr lang="en" sz="1600"/>
                        <a:t>04</a:t>
                      </a:r>
                      <a:endParaRPr sz="1600"/>
                    </a:p>
                  </a:txBody>
                  <a:tcPr marL="91425" marR="91425" marT="91425" marB="91425"/>
                </a:tc>
                <a:tc>
                  <a:txBody>
                    <a:bodyPr/>
                    <a:lstStyle/>
                    <a:p>
                      <a:pPr marL="0" lvl="0" indent="0" algn="l" rtl="0">
                        <a:spcBef>
                          <a:spcPts val="0"/>
                        </a:spcBef>
                        <a:spcAft>
                          <a:spcPts val="0"/>
                        </a:spcAft>
                        <a:buNone/>
                      </a:pPr>
                      <a:r>
                        <a:rPr lang="en" sz="1600"/>
                        <a:t>Nayeem Muhammad Al Farabi Sikder</a:t>
                      </a:r>
                      <a:endParaRPr sz="1600"/>
                    </a:p>
                  </a:txBody>
                  <a:tcPr marL="91425" marR="91425" marT="91425" marB="91425"/>
                </a:tc>
                <a:tc>
                  <a:txBody>
                    <a:bodyPr/>
                    <a:lstStyle/>
                    <a:p>
                      <a:pPr marL="0" lvl="0" indent="0" algn="ctr" rtl="0">
                        <a:spcBef>
                          <a:spcPts val="0"/>
                        </a:spcBef>
                        <a:spcAft>
                          <a:spcPts val="0"/>
                        </a:spcAft>
                        <a:buNone/>
                      </a:pPr>
                      <a:r>
                        <a:rPr lang="en" sz="1600"/>
                        <a:t>011201269</a:t>
                      </a:r>
                      <a:endParaRPr sz="1600"/>
                    </a:p>
                  </a:txBody>
                  <a:tcPr marL="91425" marR="91425" marT="91425" marB="91425"/>
                </a:tc>
              </a:tr>
              <a:tr h="381000">
                <a:tc>
                  <a:txBody>
                    <a:bodyPr/>
                    <a:lstStyle/>
                    <a:p>
                      <a:pPr marL="0" lvl="0" indent="0" algn="ctr" rtl="0">
                        <a:spcBef>
                          <a:spcPts val="0"/>
                        </a:spcBef>
                        <a:spcAft>
                          <a:spcPts val="0"/>
                        </a:spcAft>
                        <a:buNone/>
                      </a:pPr>
                      <a:r>
                        <a:rPr lang="en" sz="1600"/>
                        <a:t>05</a:t>
                      </a:r>
                      <a:endParaRPr sz="1600"/>
                    </a:p>
                  </a:txBody>
                  <a:tcPr marL="91425" marR="91425" marT="91425" marB="91425"/>
                </a:tc>
                <a:tc>
                  <a:txBody>
                    <a:bodyPr/>
                    <a:lstStyle/>
                    <a:p>
                      <a:pPr marL="0" lvl="0" indent="0" algn="l" rtl="0">
                        <a:spcBef>
                          <a:spcPts val="0"/>
                        </a:spcBef>
                        <a:spcAft>
                          <a:spcPts val="0"/>
                        </a:spcAft>
                        <a:buNone/>
                      </a:pPr>
                      <a:r>
                        <a:rPr lang="en" sz="1600"/>
                        <a:t>Md Asad Jaman</a:t>
                      </a:r>
                      <a:endParaRPr sz="1600"/>
                    </a:p>
                  </a:txBody>
                  <a:tcPr marL="91425" marR="91425" marT="91425" marB="91425"/>
                </a:tc>
                <a:tc>
                  <a:txBody>
                    <a:bodyPr/>
                    <a:lstStyle/>
                    <a:p>
                      <a:pPr marL="0" lvl="0" indent="0" algn="ctr" rtl="0">
                        <a:spcBef>
                          <a:spcPts val="0"/>
                        </a:spcBef>
                        <a:spcAft>
                          <a:spcPts val="0"/>
                        </a:spcAft>
                        <a:buNone/>
                      </a:pPr>
                      <a:r>
                        <a:rPr lang="en" sz="1600"/>
                        <a:t>011201239</a:t>
                      </a:r>
                      <a:endParaRPr sz="1600"/>
                    </a:p>
                  </a:txBody>
                  <a:tcPr marL="91425" marR="91425" marT="91425" marB="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2"/>
          <p:cNvSpPr txBox="1"/>
          <p:nvPr/>
        </p:nvSpPr>
        <p:spPr>
          <a:xfrm>
            <a:off x="1328550" y="2025375"/>
            <a:ext cx="6585300" cy="188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dirty="0">
                <a:solidFill>
                  <a:srgbClr val="073763"/>
                </a:solidFill>
              </a:rPr>
              <a:t>To Improve the overall time complexity we have another algorithm called </a:t>
            </a:r>
            <a:r>
              <a:rPr lang="en" sz="2600" b="1" dirty="0">
                <a:solidFill>
                  <a:srgbClr val="073763"/>
                </a:solidFill>
              </a:rPr>
              <a:t>P</a:t>
            </a:r>
            <a:r>
              <a:rPr lang="en" sz="2600" b="1" dirty="0" smtClean="0">
                <a:solidFill>
                  <a:srgbClr val="073763"/>
                </a:solidFill>
              </a:rPr>
              <a:t>atience </a:t>
            </a:r>
            <a:r>
              <a:rPr lang="en" sz="2600" b="1" dirty="0">
                <a:solidFill>
                  <a:srgbClr val="073763"/>
                </a:solidFill>
              </a:rPr>
              <a:t>S</a:t>
            </a:r>
            <a:r>
              <a:rPr lang="en" sz="2600" b="1" dirty="0" smtClean="0">
                <a:solidFill>
                  <a:srgbClr val="073763"/>
                </a:solidFill>
              </a:rPr>
              <a:t>orting</a:t>
            </a:r>
            <a:r>
              <a:rPr lang="en" sz="2600" dirty="0" smtClean="0">
                <a:solidFill>
                  <a:srgbClr val="073763"/>
                </a:solidFill>
              </a:rPr>
              <a:t>(optimized </a:t>
            </a:r>
            <a:r>
              <a:rPr lang="en" sz="2600" dirty="0">
                <a:solidFill>
                  <a:srgbClr val="073763"/>
                </a:solidFill>
              </a:rPr>
              <a:t>dp approach)</a:t>
            </a:r>
            <a:r>
              <a:rPr lang="en" sz="2600" b="1" dirty="0">
                <a:solidFill>
                  <a:srgbClr val="073763"/>
                </a:solidFill>
              </a:rPr>
              <a:t>. </a:t>
            </a:r>
            <a:endParaRPr lang="en" sz="2600" b="1" dirty="0" smtClean="0">
              <a:solidFill>
                <a:srgbClr val="073763"/>
              </a:solidFill>
            </a:endParaRPr>
          </a:p>
          <a:p>
            <a:pPr marL="0" lvl="0" indent="0" algn="l" rtl="0">
              <a:spcBef>
                <a:spcPts val="0"/>
              </a:spcBef>
              <a:spcAft>
                <a:spcPts val="0"/>
              </a:spcAft>
              <a:buNone/>
            </a:pPr>
            <a:r>
              <a:rPr lang="en" sz="2600" b="1" dirty="0" smtClean="0">
                <a:solidFill>
                  <a:srgbClr val="073763"/>
                </a:solidFill>
              </a:rPr>
              <a:t>O(n^2</a:t>
            </a:r>
            <a:r>
              <a:rPr lang="en" sz="2600" b="1" dirty="0">
                <a:solidFill>
                  <a:srgbClr val="073763"/>
                </a:solidFill>
              </a:rPr>
              <a:t>)------&gt;O(nlogn).</a:t>
            </a:r>
            <a:endParaRPr sz="2600" b="1">
              <a:solidFill>
                <a:srgbClr val="073763"/>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3"/>
          <p:cNvSpPr txBox="1"/>
          <p:nvPr/>
        </p:nvSpPr>
        <p:spPr>
          <a:xfrm>
            <a:off x="825075" y="1882725"/>
            <a:ext cx="7388700" cy="101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073763"/>
                </a:solidFill>
              </a:rPr>
              <a:t>This technique basically uses binary search and essentially breaks down the problem of finding the LIS into a visual and intuitive process of building piles. The length of the LIS is equivalent to the number of piles formed, and the actual LIS can be reconstructed by tracing back through the piles.</a:t>
            </a:r>
            <a:endParaRPr sz="1500" b="1">
              <a:solidFill>
                <a:srgbClr val="073763"/>
              </a:solidFill>
            </a:endParaRPr>
          </a:p>
        </p:txBody>
      </p:sp>
      <p:sp>
        <p:nvSpPr>
          <p:cNvPr id="368" name="Google Shape;368;p43"/>
          <p:cNvSpPr txBox="1"/>
          <p:nvPr/>
        </p:nvSpPr>
        <p:spPr>
          <a:xfrm>
            <a:off x="1951750" y="801425"/>
            <a:ext cx="5023500" cy="63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300" u="sng">
                <a:solidFill>
                  <a:srgbClr val="073763"/>
                </a:solidFill>
                <a:latin typeface="Times New Roman"/>
                <a:ea typeface="Times New Roman"/>
                <a:cs typeface="Times New Roman"/>
                <a:sym typeface="Times New Roman"/>
              </a:rPr>
              <a:t>Patience Sorting Concepts </a:t>
            </a:r>
            <a:endParaRPr sz="3300" u="sng">
              <a:solidFill>
                <a:srgbClr val="073763"/>
              </a:solidFill>
              <a:latin typeface="Times New Roman"/>
              <a:ea typeface="Times New Roman"/>
              <a:cs typeface="Times New Roman"/>
              <a:sym typeface="Times New Roman"/>
            </a:endParaRPr>
          </a:p>
        </p:txBody>
      </p:sp>
      <p:sp>
        <p:nvSpPr>
          <p:cNvPr id="369" name="Google Shape;369;p43"/>
          <p:cNvSpPr txBox="1"/>
          <p:nvPr/>
        </p:nvSpPr>
        <p:spPr>
          <a:xfrm>
            <a:off x="870525" y="3046550"/>
            <a:ext cx="7091700" cy="14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73763"/>
                </a:solidFill>
              </a:rPr>
              <a:t>N.B.</a:t>
            </a:r>
            <a:r>
              <a:rPr lang="en">
                <a:solidFill>
                  <a:srgbClr val="073763"/>
                </a:solidFill>
              </a:rPr>
              <a:t> While Patience Sort is a helpful conceptual tool for understanding the LIS problem, it might not be the most efficient algorithm for finding the LIS, especially for </a:t>
            </a:r>
            <a:r>
              <a:rPr lang="en" sz="2000" b="1">
                <a:solidFill>
                  <a:srgbClr val="073763"/>
                </a:solidFill>
              </a:rPr>
              <a:t>larger input</a:t>
            </a:r>
            <a:r>
              <a:rPr lang="en">
                <a:solidFill>
                  <a:srgbClr val="073763"/>
                </a:solidFill>
              </a:rPr>
              <a:t> sequences. More efficient algorithms like dynamic programming (as shown in our initial code) are commonly used to solve the Longest Increasing Subsequence problem in practice.</a:t>
            </a:r>
            <a:endParaRPr>
              <a:solidFill>
                <a:srgbClr val="073763"/>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4"/>
          <p:cNvSpPr txBox="1"/>
          <p:nvPr/>
        </p:nvSpPr>
        <p:spPr>
          <a:xfrm>
            <a:off x="1747050" y="758950"/>
            <a:ext cx="5595900" cy="75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u="sng">
                <a:solidFill>
                  <a:srgbClr val="073763"/>
                </a:solidFill>
                <a:latin typeface="Times New Roman"/>
                <a:ea typeface="Times New Roman"/>
                <a:cs typeface="Times New Roman"/>
                <a:sym typeface="Times New Roman"/>
              </a:rPr>
              <a:t>Algorithm</a:t>
            </a:r>
            <a:endParaRPr sz="4000" u="sng">
              <a:solidFill>
                <a:srgbClr val="073763"/>
              </a:solidFill>
              <a:latin typeface="Times New Roman"/>
              <a:ea typeface="Times New Roman"/>
              <a:cs typeface="Times New Roman"/>
              <a:sym typeface="Times New Roman"/>
            </a:endParaRPr>
          </a:p>
        </p:txBody>
      </p:sp>
      <p:sp>
        <p:nvSpPr>
          <p:cNvPr id="375" name="Google Shape;375;p44"/>
          <p:cNvSpPr txBox="1"/>
          <p:nvPr/>
        </p:nvSpPr>
        <p:spPr>
          <a:xfrm>
            <a:off x="154350" y="1730500"/>
            <a:ext cx="8835300" cy="26403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rgbClr val="073763"/>
              </a:buClr>
              <a:buSzPts val="1600"/>
              <a:buFont typeface="Times New Roman"/>
              <a:buChar char="●"/>
            </a:pPr>
            <a:r>
              <a:rPr lang="en" sz="1600">
                <a:solidFill>
                  <a:srgbClr val="073763"/>
                </a:solidFill>
                <a:latin typeface="Times New Roman"/>
                <a:ea typeface="Times New Roman"/>
                <a:cs typeface="Times New Roman"/>
                <a:sym typeface="Times New Roman"/>
              </a:rPr>
              <a:t>Start with an empty array to represent piles. The piles will store elements forming increasing subsequences.</a:t>
            </a:r>
            <a:endParaRPr sz="1600">
              <a:solidFill>
                <a:srgbClr val="073763"/>
              </a:solidFill>
              <a:latin typeface="Times New Roman"/>
              <a:ea typeface="Times New Roman"/>
              <a:cs typeface="Times New Roman"/>
              <a:sym typeface="Times New Roman"/>
            </a:endParaRPr>
          </a:p>
          <a:p>
            <a:pPr marL="457200" lvl="0" indent="-330200" algn="l" rtl="0">
              <a:spcBef>
                <a:spcPts val="0"/>
              </a:spcBef>
              <a:spcAft>
                <a:spcPts val="0"/>
              </a:spcAft>
              <a:buClr>
                <a:srgbClr val="073763"/>
              </a:buClr>
              <a:buSzPts val="1600"/>
              <a:buFont typeface="Times New Roman"/>
              <a:buChar char="●"/>
            </a:pPr>
            <a:r>
              <a:rPr lang="en" sz="1600">
                <a:solidFill>
                  <a:srgbClr val="073763"/>
                </a:solidFill>
                <a:latin typeface="Times New Roman"/>
                <a:ea typeface="Times New Roman"/>
                <a:cs typeface="Times New Roman"/>
                <a:sym typeface="Times New Roman"/>
              </a:rPr>
              <a:t>Iterate through the elements of the input array.</a:t>
            </a:r>
            <a:endParaRPr sz="1600">
              <a:solidFill>
                <a:srgbClr val="073763"/>
              </a:solidFill>
              <a:latin typeface="Times New Roman"/>
              <a:ea typeface="Times New Roman"/>
              <a:cs typeface="Times New Roman"/>
              <a:sym typeface="Times New Roman"/>
            </a:endParaRPr>
          </a:p>
          <a:p>
            <a:pPr marL="457200" lvl="0" indent="-330200" algn="l" rtl="0">
              <a:spcBef>
                <a:spcPts val="0"/>
              </a:spcBef>
              <a:spcAft>
                <a:spcPts val="0"/>
              </a:spcAft>
              <a:buClr>
                <a:srgbClr val="073763"/>
              </a:buClr>
              <a:buSzPts val="1600"/>
              <a:buFont typeface="Times New Roman"/>
              <a:buChar char="●"/>
            </a:pPr>
            <a:r>
              <a:rPr lang="en" sz="1600">
                <a:solidFill>
                  <a:srgbClr val="073763"/>
                </a:solidFill>
                <a:latin typeface="Times New Roman"/>
                <a:ea typeface="Times New Roman"/>
                <a:cs typeface="Times New Roman"/>
                <a:sym typeface="Times New Roman"/>
              </a:rPr>
              <a:t>For each element, find the pile where the element can be placed using binary search on the piles array.</a:t>
            </a:r>
            <a:endParaRPr sz="1600">
              <a:solidFill>
                <a:srgbClr val="073763"/>
              </a:solidFill>
              <a:latin typeface="Times New Roman"/>
              <a:ea typeface="Times New Roman"/>
              <a:cs typeface="Times New Roman"/>
              <a:sym typeface="Times New Roman"/>
            </a:endParaRPr>
          </a:p>
          <a:p>
            <a:pPr marL="457200" lvl="0" indent="-330200" algn="l" rtl="0">
              <a:spcBef>
                <a:spcPts val="0"/>
              </a:spcBef>
              <a:spcAft>
                <a:spcPts val="0"/>
              </a:spcAft>
              <a:buClr>
                <a:srgbClr val="073763"/>
              </a:buClr>
              <a:buSzPts val="1600"/>
              <a:buFont typeface="Times New Roman"/>
              <a:buChar char="●"/>
            </a:pPr>
            <a:r>
              <a:rPr lang="en" sz="1600">
                <a:solidFill>
                  <a:srgbClr val="073763"/>
                </a:solidFill>
                <a:latin typeface="Times New Roman"/>
                <a:ea typeface="Times New Roman"/>
                <a:cs typeface="Times New Roman"/>
                <a:sym typeface="Times New Roman"/>
              </a:rPr>
              <a:t>If the element should be placed at the end of the piles, create a new pile with that element.</a:t>
            </a:r>
            <a:endParaRPr sz="1600">
              <a:solidFill>
                <a:srgbClr val="073763"/>
              </a:solidFill>
              <a:latin typeface="Times New Roman"/>
              <a:ea typeface="Times New Roman"/>
              <a:cs typeface="Times New Roman"/>
              <a:sym typeface="Times New Roman"/>
            </a:endParaRPr>
          </a:p>
          <a:p>
            <a:pPr marL="457200" lvl="0" indent="-330200" algn="l" rtl="0">
              <a:spcBef>
                <a:spcPts val="0"/>
              </a:spcBef>
              <a:spcAft>
                <a:spcPts val="0"/>
              </a:spcAft>
              <a:buClr>
                <a:srgbClr val="073763"/>
              </a:buClr>
              <a:buSzPts val="1600"/>
              <a:buFont typeface="Times New Roman"/>
              <a:buChar char="●"/>
            </a:pPr>
            <a:r>
              <a:rPr lang="en" sz="1600">
                <a:solidFill>
                  <a:srgbClr val="073763"/>
                </a:solidFill>
                <a:latin typeface="Times New Roman"/>
                <a:ea typeface="Times New Roman"/>
                <a:cs typeface="Times New Roman"/>
                <a:sym typeface="Times New Roman"/>
              </a:rPr>
              <a:t>If the element should be placed in between existing piles, update the existing pile with the element.</a:t>
            </a:r>
            <a:endParaRPr sz="1600">
              <a:solidFill>
                <a:srgbClr val="073763"/>
              </a:solidFill>
              <a:latin typeface="Times New Roman"/>
              <a:ea typeface="Times New Roman"/>
              <a:cs typeface="Times New Roman"/>
              <a:sym typeface="Times New Roman"/>
            </a:endParaRPr>
          </a:p>
          <a:p>
            <a:pPr marL="457200" lvl="0" indent="-330200" algn="l" rtl="0">
              <a:spcBef>
                <a:spcPts val="0"/>
              </a:spcBef>
              <a:spcAft>
                <a:spcPts val="0"/>
              </a:spcAft>
              <a:buClr>
                <a:srgbClr val="073763"/>
              </a:buClr>
              <a:buSzPts val="1600"/>
              <a:buFont typeface="Times New Roman"/>
              <a:buChar char="●"/>
            </a:pPr>
            <a:r>
              <a:rPr lang="en" sz="1600">
                <a:solidFill>
                  <a:srgbClr val="073763"/>
                </a:solidFill>
                <a:latin typeface="Times New Roman"/>
                <a:ea typeface="Times New Roman"/>
                <a:cs typeface="Times New Roman"/>
                <a:sym typeface="Times New Roman"/>
              </a:rPr>
              <a:t>Continue this process for all elements in the input array.</a:t>
            </a:r>
            <a:endParaRPr sz="1600">
              <a:solidFill>
                <a:srgbClr val="073763"/>
              </a:solidFill>
              <a:latin typeface="Times New Roman"/>
              <a:ea typeface="Times New Roman"/>
              <a:cs typeface="Times New Roman"/>
              <a:sym typeface="Times New Roman"/>
            </a:endParaRPr>
          </a:p>
          <a:p>
            <a:pPr marL="457200" lvl="0" indent="-330200" algn="l" rtl="0">
              <a:spcBef>
                <a:spcPts val="0"/>
              </a:spcBef>
              <a:spcAft>
                <a:spcPts val="0"/>
              </a:spcAft>
              <a:buClr>
                <a:srgbClr val="073763"/>
              </a:buClr>
              <a:buSzPts val="1600"/>
              <a:buFont typeface="Times New Roman"/>
              <a:buChar char="●"/>
            </a:pPr>
            <a:r>
              <a:rPr lang="en" sz="1600">
                <a:solidFill>
                  <a:srgbClr val="073763"/>
                </a:solidFill>
                <a:latin typeface="Times New Roman"/>
                <a:ea typeface="Times New Roman"/>
                <a:cs typeface="Times New Roman"/>
                <a:sym typeface="Times New Roman"/>
              </a:rPr>
              <a:t>The number of piles formed represents the length of the LIS.</a:t>
            </a:r>
            <a:endParaRPr sz="1600">
              <a:solidFill>
                <a:srgbClr val="073763"/>
              </a:solidFill>
              <a:latin typeface="Times New Roman"/>
              <a:ea typeface="Times New Roman"/>
              <a:cs typeface="Times New Roman"/>
              <a:sym typeface="Times New Roman"/>
            </a:endParaRPr>
          </a:p>
          <a:p>
            <a:pPr marL="457200" lvl="0" indent="-330200" algn="l" rtl="0">
              <a:spcBef>
                <a:spcPts val="0"/>
              </a:spcBef>
              <a:spcAft>
                <a:spcPts val="0"/>
              </a:spcAft>
              <a:buClr>
                <a:srgbClr val="073763"/>
              </a:buClr>
              <a:buSzPts val="1600"/>
              <a:buFont typeface="Times New Roman"/>
              <a:buChar char="●"/>
            </a:pPr>
            <a:r>
              <a:rPr lang="en" sz="1600">
                <a:solidFill>
                  <a:srgbClr val="073763"/>
                </a:solidFill>
                <a:latin typeface="Times New Roman"/>
                <a:ea typeface="Times New Roman"/>
                <a:cs typeface="Times New Roman"/>
                <a:sym typeface="Times New Roman"/>
              </a:rPr>
              <a:t>The elements in the piles, in the order they appear, form the Longest Increasing Subsequence.</a:t>
            </a:r>
            <a:endParaRPr sz="1600">
              <a:solidFill>
                <a:srgbClr val="073763"/>
              </a:solidFill>
              <a:latin typeface="Times New Roman"/>
              <a:ea typeface="Times New Roman"/>
              <a:cs typeface="Times New Roman"/>
              <a:sym typeface="Times New Roman"/>
            </a:endParaRPr>
          </a:p>
          <a:p>
            <a:pPr marL="0" lvl="0" indent="0" algn="l" rtl="0">
              <a:spcBef>
                <a:spcPts val="0"/>
              </a:spcBef>
              <a:spcAft>
                <a:spcPts val="0"/>
              </a:spcAft>
              <a:buNone/>
            </a:pPr>
            <a:endParaRPr sz="1300">
              <a:solidFill>
                <a:srgbClr val="073763"/>
              </a:solidFill>
              <a:latin typeface="Times New Roman"/>
              <a:ea typeface="Times New Roman"/>
              <a:cs typeface="Times New Roman"/>
              <a:sym typeface="Times New Roman"/>
            </a:endParaRPr>
          </a:p>
          <a:p>
            <a:pPr marL="0" lvl="0" indent="0" algn="l" rtl="0">
              <a:spcBef>
                <a:spcPts val="0"/>
              </a:spcBef>
              <a:spcAft>
                <a:spcPts val="0"/>
              </a:spcAft>
              <a:buNone/>
            </a:pPr>
            <a:endParaRPr sz="1300">
              <a:solidFill>
                <a:srgbClr val="073763"/>
              </a:solidFill>
              <a:latin typeface="Times New Roman"/>
              <a:ea typeface="Times New Roman"/>
              <a:cs typeface="Times New Roman"/>
              <a:sym typeface="Times New Roman"/>
            </a:endParaRPr>
          </a:p>
          <a:p>
            <a:pPr marL="0" lvl="0" indent="0" algn="l" rtl="0">
              <a:spcBef>
                <a:spcPts val="0"/>
              </a:spcBef>
              <a:spcAft>
                <a:spcPts val="0"/>
              </a:spcAft>
              <a:buNone/>
            </a:pPr>
            <a:endParaRPr sz="1300">
              <a:solidFill>
                <a:srgbClr val="073763"/>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5"/>
          <p:cNvSpPr txBox="1"/>
          <p:nvPr/>
        </p:nvSpPr>
        <p:spPr>
          <a:xfrm>
            <a:off x="1679475" y="639150"/>
            <a:ext cx="2697600" cy="56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500" u="sng">
                <a:solidFill>
                  <a:srgbClr val="073763"/>
                </a:solidFill>
                <a:latin typeface="Times New Roman"/>
                <a:ea typeface="Times New Roman"/>
                <a:cs typeface="Times New Roman"/>
                <a:sym typeface="Times New Roman"/>
              </a:rPr>
              <a:t>Simulation </a:t>
            </a:r>
            <a:endParaRPr sz="4100" u="sng">
              <a:solidFill>
                <a:srgbClr val="073763"/>
              </a:solidFill>
              <a:latin typeface="Times New Roman"/>
              <a:ea typeface="Times New Roman"/>
              <a:cs typeface="Times New Roman"/>
              <a:sym typeface="Times New Roman"/>
            </a:endParaRPr>
          </a:p>
        </p:txBody>
      </p:sp>
      <p:graphicFrame>
        <p:nvGraphicFramePr>
          <p:cNvPr id="381" name="Google Shape;381;p45"/>
          <p:cNvGraphicFramePr/>
          <p:nvPr/>
        </p:nvGraphicFramePr>
        <p:xfrm>
          <a:off x="686000" y="1336100"/>
          <a:ext cx="8153425" cy="3565890"/>
        </p:xfrm>
        <a:graphic>
          <a:graphicData uri="http://schemas.openxmlformats.org/drawingml/2006/table">
            <a:tbl>
              <a:tblPr>
                <a:noFill/>
                <a:tableStyleId>{DFABDC2E-D4F3-4AC7-B152-3A27C591BC93}</a:tableStyleId>
              </a:tblPr>
              <a:tblGrid>
                <a:gridCol w="2127275"/>
                <a:gridCol w="2390125"/>
                <a:gridCol w="3636025"/>
              </a:tblGrid>
              <a:tr h="381000">
                <a:tc>
                  <a:txBody>
                    <a:bodyPr/>
                    <a:lstStyle/>
                    <a:p>
                      <a:pPr marL="0" lvl="0" indent="0" algn="ctr" rtl="0">
                        <a:spcBef>
                          <a:spcPts val="0"/>
                        </a:spcBef>
                        <a:spcAft>
                          <a:spcPts val="0"/>
                        </a:spcAft>
                        <a:buNone/>
                      </a:pPr>
                      <a:r>
                        <a:rPr lang="en" b="1">
                          <a:solidFill>
                            <a:srgbClr val="073763"/>
                          </a:solidFill>
                        </a:rPr>
                        <a:t>Element (arr[i])</a:t>
                      </a:r>
                      <a:endParaRPr b="1">
                        <a:solidFill>
                          <a:srgbClr val="073763"/>
                        </a:solidFill>
                      </a:endParaRPr>
                    </a:p>
                  </a:txBody>
                  <a:tcPr marL="91425" marR="91425" marT="91425" marB="91425"/>
                </a:tc>
                <a:tc>
                  <a:txBody>
                    <a:bodyPr/>
                    <a:lstStyle/>
                    <a:p>
                      <a:pPr marL="0" lvl="0" indent="0" algn="ctr" rtl="0">
                        <a:spcBef>
                          <a:spcPts val="0"/>
                        </a:spcBef>
                        <a:spcAft>
                          <a:spcPts val="0"/>
                        </a:spcAft>
                        <a:buNone/>
                      </a:pPr>
                      <a:r>
                        <a:rPr lang="en" b="1">
                          <a:solidFill>
                            <a:srgbClr val="073763"/>
                          </a:solidFill>
                        </a:rPr>
                        <a:t>Current Piles</a:t>
                      </a:r>
                      <a:endParaRPr b="1">
                        <a:solidFill>
                          <a:srgbClr val="073763"/>
                        </a:solidFill>
                      </a:endParaRPr>
                    </a:p>
                  </a:txBody>
                  <a:tcPr marL="91425" marR="91425" marT="91425" marB="91425"/>
                </a:tc>
                <a:tc>
                  <a:txBody>
                    <a:bodyPr/>
                    <a:lstStyle/>
                    <a:p>
                      <a:pPr marL="0" lvl="0" indent="0" algn="ctr" rtl="0">
                        <a:spcBef>
                          <a:spcPts val="0"/>
                        </a:spcBef>
                        <a:spcAft>
                          <a:spcPts val="0"/>
                        </a:spcAft>
                        <a:buNone/>
                      </a:pPr>
                      <a:r>
                        <a:rPr lang="en" b="1">
                          <a:solidFill>
                            <a:srgbClr val="073763"/>
                          </a:solidFill>
                        </a:rPr>
                        <a:t>Explanation</a:t>
                      </a:r>
                      <a:endParaRPr b="1">
                        <a:solidFill>
                          <a:srgbClr val="073763"/>
                        </a:solidFill>
                      </a:endParaRPr>
                    </a:p>
                  </a:txBody>
                  <a:tcPr marL="91425" marR="91425" marT="91425" marB="91425"/>
                </a:tc>
              </a:tr>
              <a:tr h="392425">
                <a:tc>
                  <a:txBody>
                    <a:bodyPr/>
                    <a:lstStyle/>
                    <a:p>
                      <a:pPr marL="0" lvl="0" indent="0" algn="ctr" rtl="0">
                        <a:spcBef>
                          <a:spcPts val="0"/>
                        </a:spcBef>
                        <a:spcAft>
                          <a:spcPts val="0"/>
                        </a:spcAft>
                        <a:buNone/>
                      </a:pPr>
                      <a:r>
                        <a:rPr lang="en">
                          <a:solidFill>
                            <a:srgbClr val="073763"/>
                          </a:solidFill>
                        </a:rPr>
                        <a:t>11</a:t>
                      </a:r>
                      <a:endParaRPr>
                        <a:solidFill>
                          <a:srgbClr val="073763"/>
                        </a:solidFill>
                      </a:endParaRPr>
                    </a:p>
                  </a:txBody>
                  <a:tcPr marL="91425" marR="91425" marT="91425" marB="91425"/>
                </a:tc>
                <a:tc>
                  <a:txBody>
                    <a:bodyPr/>
                    <a:lstStyle/>
                    <a:p>
                      <a:pPr marL="0" lvl="0" indent="0" algn="ctr" rtl="0">
                        <a:spcBef>
                          <a:spcPts val="0"/>
                        </a:spcBef>
                        <a:spcAft>
                          <a:spcPts val="0"/>
                        </a:spcAft>
                        <a:buNone/>
                      </a:pPr>
                      <a:r>
                        <a:rPr lang="en">
                          <a:solidFill>
                            <a:srgbClr val="073763"/>
                          </a:solidFill>
                        </a:rPr>
                        <a:t>[11]</a:t>
                      </a:r>
                      <a:endParaRPr>
                        <a:solidFill>
                          <a:srgbClr val="073763"/>
                        </a:solidFill>
                      </a:endParaRPr>
                    </a:p>
                  </a:txBody>
                  <a:tcPr marL="91425" marR="91425" marT="91425" marB="91425"/>
                </a:tc>
                <a:tc>
                  <a:txBody>
                    <a:bodyPr/>
                    <a:lstStyle/>
                    <a:p>
                      <a:pPr marL="0" lvl="0" indent="0" algn="l" rtl="0">
                        <a:spcBef>
                          <a:spcPts val="0"/>
                        </a:spcBef>
                        <a:spcAft>
                          <a:spcPts val="0"/>
                        </a:spcAft>
                        <a:buNone/>
                      </a:pPr>
                      <a:r>
                        <a:rPr lang="en">
                          <a:solidFill>
                            <a:srgbClr val="073763"/>
                          </a:solidFill>
                        </a:rPr>
                        <a:t>Create a new pile since piles is empty.</a:t>
                      </a:r>
                      <a:endParaRPr>
                        <a:solidFill>
                          <a:srgbClr val="073763"/>
                        </a:solidFill>
                      </a:endParaRPr>
                    </a:p>
                  </a:txBody>
                  <a:tcPr marL="91425" marR="91425" marT="91425" marB="91425">
                    <a:lnB w="9525" cap="flat" cmpd="sng">
                      <a:solidFill>
                        <a:srgbClr val="9E9E9E"/>
                      </a:solidFill>
                      <a:prstDash val="solid"/>
                      <a:round/>
                      <a:headEnd type="none" w="sm" len="sm"/>
                      <a:tailEnd type="none" w="sm" len="sm"/>
                    </a:lnB>
                  </a:tcPr>
                </a:tc>
              </a:tr>
              <a:tr h="381000">
                <a:tc>
                  <a:txBody>
                    <a:bodyPr/>
                    <a:lstStyle/>
                    <a:p>
                      <a:pPr marL="0" lvl="0" indent="0" algn="ctr" rtl="0">
                        <a:spcBef>
                          <a:spcPts val="0"/>
                        </a:spcBef>
                        <a:spcAft>
                          <a:spcPts val="0"/>
                        </a:spcAft>
                        <a:buNone/>
                      </a:pPr>
                      <a:r>
                        <a:rPr lang="en">
                          <a:solidFill>
                            <a:srgbClr val="073763"/>
                          </a:solidFill>
                        </a:rPr>
                        <a:t>23</a:t>
                      </a:r>
                      <a:endParaRPr>
                        <a:solidFill>
                          <a:srgbClr val="073763"/>
                        </a:solidFill>
                      </a:endParaRPr>
                    </a:p>
                  </a:txBody>
                  <a:tcPr marL="91425" marR="91425" marT="91425" marB="91425"/>
                </a:tc>
                <a:tc>
                  <a:txBody>
                    <a:bodyPr/>
                    <a:lstStyle/>
                    <a:p>
                      <a:pPr marL="0" lvl="0" indent="0" algn="ctr" rtl="0">
                        <a:spcBef>
                          <a:spcPts val="0"/>
                        </a:spcBef>
                        <a:spcAft>
                          <a:spcPts val="0"/>
                        </a:spcAft>
                        <a:buNone/>
                      </a:pPr>
                      <a:r>
                        <a:rPr lang="en">
                          <a:solidFill>
                            <a:srgbClr val="073763"/>
                          </a:solidFill>
                        </a:rPr>
                        <a:t>[11,23]</a:t>
                      </a:r>
                      <a:endParaRPr>
                        <a:solidFill>
                          <a:srgbClr val="073763"/>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solidFill>
                            <a:srgbClr val="073763"/>
                          </a:solidFill>
                        </a:rPr>
                        <a:t>Create a new pile since 23 &gt; 11.</a:t>
                      </a:r>
                      <a:endParaRPr>
                        <a:solidFill>
                          <a:srgbClr val="07376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ctr" rtl="0">
                        <a:spcBef>
                          <a:spcPts val="0"/>
                        </a:spcBef>
                        <a:spcAft>
                          <a:spcPts val="0"/>
                        </a:spcAft>
                        <a:buNone/>
                      </a:pPr>
                      <a:r>
                        <a:rPr lang="en">
                          <a:solidFill>
                            <a:srgbClr val="073763"/>
                          </a:solidFill>
                        </a:rPr>
                        <a:t>10</a:t>
                      </a:r>
                      <a:endParaRPr>
                        <a:solidFill>
                          <a:srgbClr val="073763"/>
                        </a:solidFill>
                      </a:endParaRPr>
                    </a:p>
                  </a:txBody>
                  <a:tcPr marL="91425" marR="91425" marT="91425" marB="91425"/>
                </a:tc>
                <a:tc>
                  <a:txBody>
                    <a:bodyPr/>
                    <a:lstStyle/>
                    <a:p>
                      <a:pPr marL="0" lvl="0" indent="0" algn="ctr" rtl="0">
                        <a:spcBef>
                          <a:spcPts val="0"/>
                        </a:spcBef>
                        <a:spcAft>
                          <a:spcPts val="0"/>
                        </a:spcAft>
                        <a:buNone/>
                      </a:pPr>
                      <a:r>
                        <a:rPr lang="en">
                          <a:solidFill>
                            <a:srgbClr val="073763"/>
                          </a:solidFill>
                        </a:rPr>
                        <a:t>[10,23]</a:t>
                      </a:r>
                      <a:endParaRPr>
                        <a:solidFill>
                          <a:srgbClr val="073763"/>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solidFill>
                            <a:srgbClr val="073763"/>
                          </a:solidFill>
                        </a:rPr>
                        <a:t>Replace 11 with 10 as 10 &lt; 11 and 10 &lt; 23.</a:t>
                      </a:r>
                      <a:endParaRPr>
                        <a:solidFill>
                          <a:srgbClr val="07376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ctr" rtl="0">
                        <a:spcBef>
                          <a:spcPts val="0"/>
                        </a:spcBef>
                        <a:spcAft>
                          <a:spcPts val="0"/>
                        </a:spcAft>
                        <a:buNone/>
                      </a:pPr>
                      <a:r>
                        <a:rPr lang="en">
                          <a:solidFill>
                            <a:srgbClr val="073763"/>
                          </a:solidFill>
                        </a:rPr>
                        <a:t>32</a:t>
                      </a:r>
                      <a:endParaRPr>
                        <a:solidFill>
                          <a:srgbClr val="073763"/>
                        </a:solidFill>
                      </a:endParaRPr>
                    </a:p>
                  </a:txBody>
                  <a:tcPr marL="91425" marR="91425" marT="91425" marB="91425"/>
                </a:tc>
                <a:tc>
                  <a:txBody>
                    <a:bodyPr/>
                    <a:lstStyle/>
                    <a:p>
                      <a:pPr marL="0" lvl="0" indent="0" algn="ctr" rtl="0">
                        <a:spcBef>
                          <a:spcPts val="0"/>
                        </a:spcBef>
                        <a:spcAft>
                          <a:spcPts val="0"/>
                        </a:spcAft>
                        <a:buNone/>
                      </a:pPr>
                      <a:r>
                        <a:rPr lang="en">
                          <a:solidFill>
                            <a:srgbClr val="073763"/>
                          </a:solidFill>
                        </a:rPr>
                        <a:t>[10,23,32]</a:t>
                      </a:r>
                      <a:endParaRPr>
                        <a:solidFill>
                          <a:srgbClr val="073763"/>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solidFill>
                            <a:srgbClr val="073763"/>
                          </a:solidFill>
                        </a:rPr>
                        <a:t>Create a new pile since 32 &gt; 23.</a:t>
                      </a:r>
                      <a:endParaRPr>
                        <a:solidFill>
                          <a:srgbClr val="07376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ctr" rtl="0">
                        <a:spcBef>
                          <a:spcPts val="0"/>
                        </a:spcBef>
                        <a:spcAft>
                          <a:spcPts val="0"/>
                        </a:spcAft>
                        <a:buNone/>
                      </a:pPr>
                      <a:r>
                        <a:rPr lang="en">
                          <a:solidFill>
                            <a:srgbClr val="073763"/>
                          </a:solidFill>
                        </a:rPr>
                        <a:t>20</a:t>
                      </a:r>
                      <a:endParaRPr>
                        <a:solidFill>
                          <a:srgbClr val="073763"/>
                        </a:solidFill>
                      </a:endParaRPr>
                    </a:p>
                  </a:txBody>
                  <a:tcPr marL="91425" marR="91425" marT="91425" marB="91425"/>
                </a:tc>
                <a:tc>
                  <a:txBody>
                    <a:bodyPr/>
                    <a:lstStyle/>
                    <a:p>
                      <a:pPr marL="0" lvl="0" indent="0" algn="ctr" rtl="0">
                        <a:spcBef>
                          <a:spcPts val="0"/>
                        </a:spcBef>
                        <a:spcAft>
                          <a:spcPts val="0"/>
                        </a:spcAft>
                        <a:buNone/>
                      </a:pPr>
                      <a:r>
                        <a:rPr lang="en">
                          <a:solidFill>
                            <a:srgbClr val="073763"/>
                          </a:solidFill>
                        </a:rPr>
                        <a:t>[10,20,32]</a:t>
                      </a:r>
                      <a:endParaRPr>
                        <a:solidFill>
                          <a:srgbClr val="073763"/>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solidFill>
                            <a:srgbClr val="073763"/>
                          </a:solidFill>
                        </a:rPr>
                        <a:t>Replace 23 with 20 as 20 &lt; 23 and 20 &lt; 32.</a:t>
                      </a:r>
                      <a:endParaRPr>
                        <a:solidFill>
                          <a:srgbClr val="07376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ctr" rtl="0">
                        <a:spcBef>
                          <a:spcPts val="0"/>
                        </a:spcBef>
                        <a:spcAft>
                          <a:spcPts val="0"/>
                        </a:spcAft>
                        <a:buNone/>
                      </a:pPr>
                      <a:r>
                        <a:rPr lang="en">
                          <a:solidFill>
                            <a:srgbClr val="073763"/>
                          </a:solidFill>
                        </a:rPr>
                        <a:t>49</a:t>
                      </a:r>
                      <a:endParaRPr>
                        <a:solidFill>
                          <a:srgbClr val="073763"/>
                        </a:solidFill>
                      </a:endParaRPr>
                    </a:p>
                  </a:txBody>
                  <a:tcPr marL="91425" marR="91425" marT="91425" marB="91425"/>
                </a:tc>
                <a:tc>
                  <a:txBody>
                    <a:bodyPr/>
                    <a:lstStyle/>
                    <a:p>
                      <a:pPr marL="0" lvl="0" indent="0" algn="ctr" rtl="0">
                        <a:spcBef>
                          <a:spcPts val="0"/>
                        </a:spcBef>
                        <a:spcAft>
                          <a:spcPts val="0"/>
                        </a:spcAft>
                        <a:buNone/>
                      </a:pPr>
                      <a:r>
                        <a:rPr lang="en">
                          <a:solidFill>
                            <a:srgbClr val="073763"/>
                          </a:solidFill>
                        </a:rPr>
                        <a:t>[10,20,32,49]</a:t>
                      </a:r>
                      <a:endParaRPr>
                        <a:solidFill>
                          <a:srgbClr val="073763"/>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solidFill>
                            <a:srgbClr val="073763"/>
                          </a:solidFill>
                        </a:rPr>
                        <a:t>Create a new pile since 49 &gt; 32.</a:t>
                      </a:r>
                      <a:endParaRPr>
                        <a:solidFill>
                          <a:srgbClr val="07376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ctr" rtl="0">
                        <a:spcBef>
                          <a:spcPts val="0"/>
                        </a:spcBef>
                        <a:spcAft>
                          <a:spcPts val="0"/>
                        </a:spcAft>
                        <a:buNone/>
                      </a:pPr>
                      <a:r>
                        <a:rPr lang="en">
                          <a:solidFill>
                            <a:srgbClr val="073763"/>
                          </a:solidFill>
                        </a:rPr>
                        <a:t>42</a:t>
                      </a:r>
                      <a:endParaRPr>
                        <a:solidFill>
                          <a:srgbClr val="073763"/>
                        </a:solidFill>
                      </a:endParaRPr>
                    </a:p>
                  </a:txBody>
                  <a:tcPr marL="91425" marR="91425" marT="91425" marB="91425"/>
                </a:tc>
                <a:tc>
                  <a:txBody>
                    <a:bodyPr/>
                    <a:lstStyle/>
                    <a:p>
                      <a:pPr marL="0" lvl="0" indent="0" algn="ctr" rtl="0">
                        <a:spcBef>
                          <a:spcPts val="0"/>
                        </a:spcBef>
                        <a:spcAft>
                          <a:spcPts val="0"/>
                        </a:spcAft>
                        <a:buNone/>
                      </a:pPr>
                      <a:r>
                        <a:rPr lang="en">
                          <a:solidFill>
                            <a:srgbClr val="073763"/>
                          </a:solidFill>
                        </a:rPr>
                        <a:t>[10,20,32,42]</a:t>
                      </a:r>
                      <a:endParaRPr>
                        <a:solidFill>
                          <a:srgbClr val="073763"/>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solidFill>
                            <a:srgbClr val="073763"/>
                          </a:solidFill>
                        </a:rPr>
                        <a:t>Replace 49 with 42 as 42 &lt; 49.</a:t>
                      </a:r>
                      <a:endParaRPr>
                        <a:solidFill>
                          <a:srgbClr val="07376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ctr" rtl="0">
                        <a:spcBef>
                          <a:spcPts val="0"/>
                        </a:spcBef>
                        <a:spcAft>
                          <a:spcPts val="0"/>
                        </a:spcAft>
                        <a:buNone/>
                      </a:pPr>
                      <a:r>
                        <a:rPr lang="en">
                          <a:solidFill>
                            <a:srgbClr val="073763"/>
                          </a:solidFill>
                        </a:rPr>
                        <a:t>61</a:t>
                      </a:r>
                      <a:endParaRPr>
                        <a:solidFill>
                          <a:srgbClr val="073763"/>
                        </a:solidFill>
                      </a:endParaRPr>
                    </a:p>
                  </a:txBody>
                  <a:tcPr marL="91425" marR="91425" marT="91425" marB="91425"/>
                </a:tc>
                <a:tc>
                  <a:txBody>
                    <a:bodyPr/>
                    <a:lstStyle/>
                    <a:p>
                      <a:pPr marL="0" lvl="0" indent="0" algn="ctr" rtl="0">
                        <a:spcBef>
                          <a:spcPts val="0"/>
                        </a:spcBef>
                        <a:spcAft>
                          <a:spcPts val="0"/>
                        </a:spcAft>
                        <a:buNone/>
                      </a:pPr>
                      <a:r>
                        <a:rPr lang="en">
                          <a:solidFill>
                            <a:srgbClr val="073763"/>
                          </a:solidFill>
                        </a:rPr>
                        <a:t>[10,20,32,42,61]</a:t>
                      </a:r>
                      <a:endParaRPr>
                        <a:solidFill>
                          <a:srgbClr val="073763"/>
                        </a:solidFill>
                      </a:endParaRPr>
                    </a:p>
                  </a:txBody>
                  <a:tcPr marL="91425" marR="91425" marT="91425" marB="91425"/>
                </a:tc>
                <a:tc>
                  <a:txBody>
                    <a:bodyPr/>
                    <a:lstStyle/>
                    <a:p>
                      <a:pPr marL="0" lvl="0" indent="0" algn="l" rtl="0">
                        <a:spcBef>
                          <a:spcPts val="0"/>
                        </a:spcBef>
                        <a:spcAft>
                          <a:spcPts val="0"/>
                        </a:spcAft>
                        <a:buNone/>
                      </a:pPr>
                      <a:r>
                        <a:rPr lang="en">
                          <a:solidFill>
                            <a:srgbClr val="073763"/>
                          </a:solidFill>
                        </a:rPr>
                        <a:t>Create a new pile since 61 &gt; 42.</a:t>
                      </a:r>
                      <a:endParaRPr>
                        <a:solidFill>
                          <a:srgbClr val="073763"/>
                        </a:solidFill>
                      </a:endParaRPr>
                    </a:p>
                  </a:txBody>
                  <a:tcPr marL="91425" marR="91425" marT="91425" marB="91425">
                    <a:lnT w="9525" cap="flat" cmpd="sng">
                      <a:solidFill>
                        <a:srgbClr val="9E9E9E"/>
                      </a:solidFill>
                      <a:prstDash val="solid"/>
                      <a:round/>
                      <a:headEnd type="none" w="sm" len="sm"/>
                      <a:tailEnd type="none" w="sm" len="sm"/>
                    </a:lnT>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6"/>
          <p:cNvSpPr txBox="1"/>
          <p:nvPr/>
        </p:nvSpPr>
        <p:spPr>
          <a:xfrm>
            <a:off x="1747050" y="690375"/>
            <a:ext cx="5649900" cy="72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u="sng">
                <a:solidFill>
                  <a:srgbClr val="20124D"/>
                </a:solidFill>
                <a:latin typeface="Times New Roman"/>
                <a:ea typeface="Times New Roman"/>
                <a:cs typeface="Times New Roman"/>
                <a:sym typeface="Times New Roman"/>
              </a:rPr>
              <a:t>Implementation</a:t>
            </a:r>
            <a:endParaRPr sz="4000" u="sng">
              <a:latin typeface="Times New Roman"/>
              <a:ea typeface="Times New Roman"/>
              <a:cs typeface="Times New Roman"/>
              <a:sym typeface="Times New Roman"/>
            </a:endParaRPr>
          </a:p>
        </p:txBody>
      </p:sp>
      <p:pic>
        <p:nvPicPr>
          <p:cNvPr id="387" name="Google Shape;387;p46"/>
          <p:cNvPicPr preferRelativeResize="0"/>
          <p:nvPr/>
        </p:nvPicPr>
        <p:blipFill>
          <a:blip r:embed="rId3">
            <a:alphaModFix/>
          </a:blip>
          <a:stretch>
            <a:fillRect/>
          </a:stretch>
        </p:blipFill>
        <p:spPr>
          <a:xfrm>
            <a:off x="1398850" y="1502700"/>
            <a:ext cx="5955178" cy="34283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7"/>
          <p:cNvSpPr txBox="1"/>
          <p:nvPr/>
        </p:nvSpPr>
        <p:spPr>
          <a:xfrm>
            <a:off x="1747050" y="607775"/>
            <a:ext cx="5649900" cy="88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500" u="sng">
                <a:solidFill>
                  <a:srgbClr val="20124D"/>
                </a:solidFill>
                <a:latin typeface="Times New Roman"/>
                <a:ea typeface="Times New Roman"/>
                <a:cs typeface="Times New Roman"/>
                <a:sym typeface="Times New Roman"/>
              </a:rPr>
              <a:t>Time Complexity Analysis</a:t>
            </a:r>
            <a:r>
              <a:rPr lang="en" sz="4100" u="sng">
                <a:latin typeface="Times New Roman"/>
                <a:ea typeface="Times New Roman"/>
                <a:cs typeface="Times New Roman"/>
                <a:sym typeface="Times New Roman"/>
              </a:rPr>
              <a:t> </a:t>
            </a:r>
            <a:endParaRPr sz="4100" u="sng">
              <a:latin typeface="Times New Roman"/>
              <a:ea typeface="Times New Roman"/>
              <a:cs typeface="Times New Roman"/>
              <a:sym typeface="Times New Roman"/>
            </a:endParaRPr>
          </a:p>
        </p:txBody>
      </p:sp>
      <p:pic>
        <p:nvPicPr>
          <p:cNvPr id="393" name="Google Shape;393;p47"/>
          <p:cNvPicPr preferRelativeResize="0"/>
          <p:nvPr/>
        </p:nvPicPr>
        <p:blipFill>
          <a:blip r:embed="rId3">
            <a:alphaModFix/>
          </a:blip>
          <a:stretch>
            <a:fillRect/>
          </a:stretch>
        </p:blipFill>
        <p:spPr>
          <a:xfrm>
            <a:off x="227475" y="1565275"/>
            <a:ext cx="5820382" cy="3350725"/>
          </a:xfrm>
          <a:prstGeom prst="rect">
            <a:avLst/>
          </a:prstGeom>
          <a:noFill/>
          <a:ln>
            <a:noFill/>
          </a:ln>
        </p:spPr>
      </p:pic>
      <p:sp>
        <p:nvSpPr>
          <p:cNvPr id="394" name="Google Shape;394;p47"/>
          <p:cNvSpPr/>
          <p:nvPr/>
        </p:nvSpPr>
        <p:spPr>
          <a:xfrm>
            <a:off x="4497250" y="2273150"/>
            <a:ext cx="2808300" cy="1314000"/>
          </a:xfrm>
          <a:prstGeom prst="rightBracket">
            <a:avLst>
              <a:gd name="adj" fmla="val 8333"/>
            </a:avLst>
          </a:prstGeom>
          <a:no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7"/>
          <p:cNvSpPr/>
          <p:nvPr/>
        </p:nvSpPr>
        <p:spPr>
          <a:xfrm>
            <a:off x="4422150" y="3962625"/>
            <a:ext cx="2935800" cy="840900"/>
          </a:xfrm>
          <a:prstGeom prst="rightBracket">
            <a:avLst>
              <a:gd name="adj" fmla="val 8333"/>
            </a:avLst>
          </a:prstGeom>
          <a:no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7"/>
          <p:cNvSpPr txBox="1"/>
          <p:nvPr/>
        </p:nvSpPr>
        <p:spPr>
          <a:xfrm>
            <a:off x="7545800" y="2821300"/>
            <a:ext cx="10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73763"/>
                </a:solidFill>
              </a:rPr>
              <a:t>O(n*logn)</a:t>
            </a:r>
            <a:endParaRPr>
              <a:solidFill>
                <a:srgbClr val="073763"/>
              </a:solidFill>
            </a:endParaRPr>
          </a:p>
        </p:txBody>
      </p:sp>
      <p:sp>
        <p:nvSpPr>
          <p:cNvPr id="397" name="Google Shape;397;p47"/>
          <p:cNvSpPr txBox="1"/>
          <p:nvPr/>
        </p:nvSpPr>
        <p:spPr>
          <a:xfrm>
            <a:off x="7545800" y="4182975"/>
            <a:ext cx="10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73763"/>
                </a:solidFill>
              </a:rPr>
              <a:t>O(n*logn)</a:t>
            </a:r>
            <a:endParaRPr>
              <a:solidFill>
                <a:srgbClr val="073763"/>
              </a:solidFill>
            </a:endParaRPr>
          </a:p>
        </p:txBody>
      </p:sp>
      <p:sp>
        <p:nvSpPr>
          <p:cNvPr id="398" name="Google Shape;398;p47"/>
          <p:cNvSpPr/>
          <p:nvPr/>
        </p:nvSpPr>
        <p:spPr>
          <a:xfrm>
            <a:off x="2162025" y="1635713"/>
            <a:ext cx="5053500" cy="466500"/>
          </a:xfrm>
          <a:prstGeom prst="righ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7"/>
          <p:cNvSpPr txBox="1"/>
          <p:nvPr/>
        </p:nvSpPr>
        <p:spPr>
          <a:xfrm>
            <a:off x="7464827" y="1635725"/>
            <a:ext cx="10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73763"/>
                </a:solidFill>
              </a:rPr>
              <a:t>  O(1)</a:t>
            </a:r>
            <a:endParaRPr>
              <a:solidFill>
                <a:srgbClr val="073763"/>
              </a:solidFill>
            </a:endParaRPr>
          </a:p>
        </p:txBody>
      </p:sp>
      <p:sp>
        <p:nvSpPr>
          <p:cNvPr id="400" name="Google Shape;400;p47"/>
          <p:cNvSpPr txBox="1"/>
          <p:nvPr/>
        </p:nvSpPr>
        <p:spPr>
          <a:xfrm>
            <a:off x="7031182" y="831450"/>
            <a:ext cx="2046443" cy="56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073763"/>
                </a:solidFill>
              </a:rPr>
              <a:t>Total: O(nlogn)</a:t>
            </a:r>
            <a:endParaRPr sz="2000">
              <a:solidFill>
                <a:srgbClr val="073763"/>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8"/>
          <p:cNvSpPr txBox="1"/>
          <p:nvPr/>
        </p:nvSpPr>
        <p:spPr>
          <a:xfrm>
            <a:off x="1747050" y="2244850"/>
            <a:ext cx="5649900" cy="112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u="sng">
                <a:solidFill>
                  <a:srgbClr val="20124D"/>
                </a:solidFill>
                <a:latin typeface="Times New Roman"/>
                <a:ea typeface="Times New Roman"/>
                <a:cs typeface="Times New Roman"/>
                <a:sym typeface="Times New Roman"/>
              </a:rPr>
              <a:t>THANK YOU</a:t>
            </a:r>
            <a:endParaRPr sz="6600" u="sng">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9"/>
          <p:cNvSpPr txBox="1"/>
          <p:nvPr/>
        </p:nvSpPr>
        <p:spPr>
          <a:xfrm>
            <a:off x="1867200" y="367700"/>
            <a:ext cx="56499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u="sng">
                <a:solidFill>
                  <a:srgbClr val="20124D"/>
                </a:solidFill>
                <a:latin typeface="Times New Roman"/>
                <a:ea typeface="Times New Roman"/>
                <a:cs typeface="Times New Roman"/>
                <a:sym typeface="Times New Roman"/>
              </a:rPr>
              <a:t>Contributions</a:t>
            </a:r>
            <a:endParaRPr sz="5100" u="sng">
              <a:latin typeface="Times New Roman"/>
              <a:ea typeface="Times New Roman"/>
              <a:cs typeface="Times New Roman"/>
              <a:sym typeface="Times New Roman"/>
            </a:endParaRPr>
          </a:p>
        </p:txBody>
      </p:sp>
      <p:graphicFrame>
        <p:nvGraphicFramePr>
          <p:cNvPr id="411" name="Google Shape;411;p49"/>
          <p:cNvGraphicFramePr/>
          <p:nvPr/>
        </p:nvGraphicFramePr>
        <p:xfrm>
          <a:off x="179075" y="1304575"/>
          <a:ext cx="8792325" cy="3748860"/>
        </p:xfrm>
        <a:graphic>
          <a:graphicData uri="http://schemas.openxmlformats.org/drawingml/2006/table">
            <a:tbl>
              <a:tblPr>
                <a:noFill/>
                <a:tableStyleId>{DFABDC2E-D4F3-4AC7-B152-3A27C591BC93}</a:tableStyleId>
              </a:tblPr>
              <a:tblGrid>
                <a:gridCol w="2238375"/>
                <a:gridCol w="3293550"/>
                <a:gridCol w="3260400"/>
              </a:tblGrid>
              <a:tr h="381000">
                <a:tc>
                  <a:txBody>
                    <a:bodyPr/>
                    <a:lstStyle/>
                    <a:p>
                      <a:pPr marL="0" lvl="0" indent="0" algn="ctr" rtl="0">
                        <a:spcBef>
                          <a:spcPts val="0"/>
                        </a:spcBef>
                        <a:spcAft>
                          <a:spcPts val="0"/>
                        </a:spcAft>
                        <a:buNone/>
                      </a:pPr>
                      <a:r>
                        <a:rPr lang="en" b="1"/>
                        <a:t>University ID</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lvl="0" indent="0" algn="ctr" rtl="0">
                        <a:spcBef>
                          <a:spcPts val="0"/>
                        </a:spcBef>
                        <a:spcAft>
                          <a:spcPts val="0"/>
                        </a:spcAft>
                        <a:buNone/>
                      </a:pPr>
                      <a:r>
                        <a:rPr lang="en" b="1"/>
                        <a:t>Full Name</a:t>
                      </a:r>
                      <a:endParaRPr b="1"/>
                    </a:p>
                  </a:txBody>
                  <a:tcPr marL="91425" marR="91425" marT="91425" marB="91425">
                    <a:lnL w="9525" cap="flat" cmpd="sng">
                      <a:solidFill>
                        <a:srgbClr val="9E9E9E"/>
                      </a:solidFill>
                      <a:prstDash val="solid"/>
                      <a:round/>
                      <a:headEnd type="none" w="sm" len="sm"/>
                      <a:tailEnd type="none" w="sm" len="sm"/>
                    </a:lnL>
                    <a:solidFill>
                      <a:srgbClr val="C9DAF8"/>
                    </a:solidFill>
                  </a:tcPr>
                </a:tc>
                <a:tc>
                  <a:txBody>
                    <a:bodyPr/>
                    <a:lstStyle/>
                    <a:p>
                      <a:pPr marL="0" lvl="0" indent="0" algn="ctr" rtl="0">
                        <a:spcBef>
                          <a:spcPts val="0"/>
                        </a:spcBef>
                        <a:spcAft>
                          <a:spcPts val="0"/>
                        </a:spcAft>
                        <a:buNone/>
                      </a:pPr>
                      <a:r>
                        <a:rPr lang="en" b="1"/>
                        <a:t>Topics</a:t>
                      </a:r>
                      <a:endParaRPr b="1"/>
                    </a:p>
                  </a:txBody>
                  <a:tcPr marL="91425" marR="91425" marT="91425" marB="91425">
                    <a:solidFill>
                      <a:srgbClr val="C9DAF8"/>
                    </a:solidFill>
                  </a:tcPr>
                </a:tc>
              </a:tr>
              <a:tr h="381000">
                <a:tc>
                  <a:txBody>
                    <a:bodyPr/>
                    <a:lstStyle/>
                    <a:p>
                      <a:pPr marL="0" lvl="0" indent="0" algn="ctr" rtl="0">
                        <a:spcBef>
                          <a:spcPts val="0"/>
                        </a:spcBef>
                        <a:spcAft>
                          <a:spcPts val="0"/>
                        </a:spcAft>
                        <a:buNone/>
                      </a:pPr>
                      <a:r>
                        <a:rPr lang="en" sz="1600"/>
                        <a:t>011201262</a:t>
                      </a:r>
                      <a:endParaRPr sz="1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600"/>
                        <a:t>Azizul Islam Nayem</a:t>
                      </a:r>
                      <a:endParaRPr sz="16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sz="1600"/>
                        <a:t>DP-&gt; Algorithm, Simulation, Codes,Time Complexity.</a:t>
                      </a:r>
                      <a:endParaRPr sz="1600"/>
                    </a:p>
                  </a:txBody>
                  <a:tcPr marL="91425" marR="91425" marT="91425" marB="91425"/>
                </a:tc>
              </a:tr>
              <a:tr h="381000">
                <a:tc>
                  <a:txBody>
                    <a:bodyPr/>
                    <a:lstStyle/>
                    <a:p>
                      <a:pPr marL="0" lvl="0" indent="0" algn="ctr" rtl="0">
                        <a:spcBef>
                          <a:spcPts val="0"/>
                        </a:spcBef>
                        <a:spcAft>
                          <a:spcPts val="0"/>
                        </a:spcAft>
                        <a:buNone/>
                      </a:pPr>
                      <a:r>
                        <a:rPr lang="en" sz="1600"/>
                        <a:t>011192136</a:t>
                      </a:r>
                      <a:endParaRPr sz="1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600"/>
                        <a:t>Md.Aman Ullah Faisal</a:t>
                      </a:r>
                      <a:endParaRPr sz="16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sz="1600"/>
                        <a:t>DP-&gt; Definition, Usage of LIS, Problem Description.</a:t>
                      </a:r>
                      <a:endParaRPr sz="1600"/>
                    </a:p>
                  </a:txBody>
                  <a:tcPr marL="91425" marR="91425" marT="91425" marB="91425"/>
                </a:tc>
              </a:tr>
              <a:tr h="381000">
                <a:tc>
                  <a:txBody>
                    <a:bodyPr/>
                    <a:lstStyle/>
                    <a:p>
                      <a:pPr marL="0" lvl="0" indent="0" algn="ctr" rtl="0">
                        <a:spcBef>
                          <a:spcPts val="0"/>
                        </a:spcBef>
                        <a:spcAft>
                          <a:spcPts val="0"/>
                        </a:spcAft>
                        <a:buNone/>
                      </a:pPr>
                      <a:r>
                        <a:rPr lang="en" sz="1600"/>
                        <a:t>011181029</a:t>
                      </a:r>
                      <a:endParaRPr sz="1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600"/>
                        <a:t>Sadman Rafid</a:t>
                      </a:r>
                      <a:endParaRPr sz="16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sz="1600"/>
                        <a:t>Patience Sorting-&gt; Concepts, Algorithm.</a:t>
                      </a:r>
                      <a:endParaRPr sz="1600"/>
                    </a:p>
                  </a:txBody>
                  <a:tcPr marL="91425" marR="91425" marT="91425" marB="91425"/>
                </a:tc>
              </a:tr>
              <a:tr h="381000">
                <a:tc>
                  <a:txBody>
                    <a:bodyPr/>
                    <a:lstStyle/>
                    <a:p>
                      <a:pPr marL="0" lvl="0" indent="0" algn="ctr" rtl="0">
                        <a:spcBef>
                          <a:spcPts val="0"/>
                        </a:spcBef>
                        <a:spcAft>
                          <a:spcPts val="0"/>
                        </a:spcAft>
                        <a:buNone/>
                      </a:pPr>
                      <a:r>
                        <a:rPr lang="en" sz="1600"/>
                        <a:t>011201269</a:t>
                      </a:r>
                      <a:endParaRPr sz="1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600"/>
                        <a:t>Nayeem Muhammad Al Farabi Sikder</a:t>
                      </a:r>
                      <a:endParaRPr sz="16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sz="1600"/>
                        <a:t>Patience Sorting-&gt; Codes, Time Complexity.  </a:t>
                      </a:r>
                      <a:endParaRPr sz="1600"/>
                    </a:p>
                  </a:txBody>
                  <a:tcPr marL="91425" marR="91425" marT="91425" marB="91425"/>
                </a:tc>
              </a:tr>
              <a:tr h="381000">
                <a:tc>
                  <a:txBody>
                    <a:bodyPr/>
                    <a:lstStyle/>
                    <a:p>
                      <a:pPr marL="0" lvl="0" indent="0" algn="ctr" rtl="0">
                        <a:spcBef>
                          <a:spcPts val="0"/>
                        </a:spcBef>
                        <a:spcAft>
                          <a:spcPts val="0"/>
                        </a:spcAft>
                        <a:buNone/>
                      </a:pPr>
                      <a:r>
                        <a:rPr lang="en" sz="1600"/>
                        <a:t>011201239</a:t>
                      </a:r>
                      <a:endParaRPr sz="1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600"/>
                        <a:t>Md Asad Jaman</a:t>
                      </a:r>
                      <a:endParaRPr sz="16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sz="1600"/>
                        <a:t>DP-&gt; Solving Technique, Simulation(Patience sorting).</a:t>
                      </a:r>
                      <a:endParaRPr sz="1600"/>
                    </a:p>
                  </a:txBody>
                  <a:tcPr marL="91425" marR="91425" marT="91425" marB="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p:nvPr/>
        </p:nvSpPr>
        <p:spPr>
          <a:xfrm>
            <a:off x="1708775" y="758950"/>
            <a:ext cx="7075200" cy="88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800" u="sng">
                <a:solidFill>
                  <a:srgbClr val="073763"/>
                </a:solidFill>
                <a:latin typeface="Times New Roman"/>
                <a:ea typeface="Times New Roman"/>
                <a:cs typeface="Times New Roman"/>
                <a:sym typeface="Times New Roman"/>
              </a:rPr>
              <a:t>Topics that will be covered here</a:t>
            </a:r>
            <a:r>
              <a:rPr lang="en" sz="3800" u="sng">
                <a:latin typeface="Times New Roman"/>
                <a:ea typeface="Times New Roman"/>
                <a:cs typeface="Times New Roman"/>
                <a:sym typeface="Times New Roman"/>
              </a:rPr>
              <a:t> </a:t>
            </a:r>
            <a:endParaRPr sz="3800" u="sng">
              <a:latin typeface="Times New Roman"/>
              <a:ea typeface="Times New Roman"/>
              <a:cs typeface="Times New Roman"/>
              <a:sym typeface="Times New Roman"/>
            </a:endParaRPr>
          </a:p>
        </p:txBody>
      </p:sp>
      <p:sp>
        <p:nvSpPr>
          <p:cNvPr id="104" name="Google Shape;104;p16"/>
          <p:cNvSpPr txBox="1"/>
          <p:nvPr/>
        </p:nvSpPr>
        <p:spPr>
          <a:xfrm>
            <a:off x="1173300" y="1968650"/>
            <a:ext cx="6797400" cy="23019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073763"/>
              </a:buClr>
              <a:buSzPts val="2400"/>
              <a:buAutoNum type="arabicPeriod"/>
            </a:pPr>
            <a:r>
              <a:rPr lang="en" sz="2400">
                <a:solidFill>
                  <a:srgbClr val="073763"/>
                </a:solidFill>
              </a:rPr>
              <a:t>Problem Description.</a:t>
            </a:r>
            <a:endParaRPr sz="2400">
              <a:solidFill>
                <a:srgbClr val="073763"/>
              </a:solidFill>
            </a:endParaRPr>
          </a:p>
          <a:p>
            <a:pPr marL="457200" lvl="0" indent="-381000" algn="l" rtl="0">
              <a:spcBef>
                <a:spcPts val="0"/>
              </a:spcBef>
              <a:spcAft>
                <a:spcPts val="0"/>
              </a:spcAft>
              <a:buClr>
                <a:srgbClr val="073763"/>
              </a:buClr>
              <a:buSzPts val="2400"/>
              <a:buAutoNum type="arabicPeriod"/>
            </a:pPr>
            <a:r>
              <a:rPr lang="en" sz="2400">
                <a:solidFill>
                  <a:srgbClr val="073763"/>
                </a:solidFill>
              </a:rPr>
              <a:t>Algorithm Explain.</a:t>
            </a:r>
            <a:endParaRPr sz="2400">
              <a:solidFill>
                <a:srgbClr val="073763"/>
              </a:solidFill>
            </a:endParaRPr>
          </a:p>
          <a:p>
            <a:pPr marL="457200" lvl="0" indent="-381000" algn="l" rtl="0">
              <a:spcBef>
                <a:spcPts val="0"/>
              </a:spcBef>
              <a:spcAft>
                <a:spcPts val="0"/>
              </a:spcAft>
              <a:buClr>
                <a:srgbClr val="073763"/>
              </a:buClr>
              <a:buSzPts val="2400"/>
              <a:buAutoNum type="arabicPeriod"/>
            </a:pPr>
            <a:r>
              <a:rPr lang="en" sz="2400">
                <a:solidFill>
                  <a:srgbClr val="073763"/>
                </a:solidFill>
              </a:rPr>
              <a:t>Simulation.</a:t>
            </a:r>
            <a:endParaRPr sz="2400">
              <a:solidFill>
                <a:srgbClr val="073763"/>
              </a:solidFill>
            </a:endParaRPr>
          </a:p>
          <a:p>
            <a:pPr marL="457200" lvl="0" indent="-381000" algn="l" rtl="0">
              <a:spcBef>
                <a:spcPts val="0"/>
              </a:spcBef>
              <a:spcAft>
                <a:spcPts val="0"/>
              </a:spcAft>
              <a:buClr>
                <a:srgbClr val="073763"/>
              </a:buClr>
              <a:buSzPts val="2400"/>
              <a:buAutoNum type="arabicPeriod"/>
            </a:pPr>
            <a:r>
              <a:rPr lang="en" sz="2400">
                <a:solidFill>
                  <a:srgbClr val="073763"/>
                </a:solidFill>
              </a:rPr>
              <a:t>Implementation.</a:t>
            </a:r>
            <a:endParaRPr sz="2400">
              <a:solidFill>
                <a:srgbClr val="073763"/>
              </a:solidFill>
            </a:endParaRPr>
          </a:p>
          <a:p>
            <a:pPr marL="457200" lvl="0" indent="-381000" algn="l" rtl="0">
              <a:spcBef>
                <a:spcPts val="0"/>
              </a:spcBef>
              <a:spcAft>
                <a:spcPts val="0"/>
              </a:spcAft>
              <a:buClr>
                <a:srgbClr val="073763"/>
              </a:buClr>
              <a:buSzPts val="2400"/>
              <a:buAutoNum type="arabicPeriod"/>
            </a:pPr>
            <a:r>
              <a:rPr lang="en" sz="2400">
                <a:solidFill>
                  <a:srgbClr val="073763"/>
                </a:solidFill>
              </a:rPr>
              <a:t>Time Complexity Analysis.</a:t>
            </a:r>
            <a:endParaRPr sz="2400">
              <a:solidFill>
                <a:srgbClr val="07376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p:nvPr/>
        </p:nvSpPr>
        <p:spPr>
          <a:xfrm>
            <a:off x="1747050" y="690375"/>
            <a:ext cx="5649900" cy="88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u="sng">
                <a:solidFill>
                  <a:srgbClr val="20124D"/>
                </a:solidFill>
                <a:latin typeface="Times New Roman"/>
                <a:ea typeface="Times New Roman"/>
                <a:cs typeface="Times New Roman"/>
                <a:sym typeface="Times New Roman"/>
              </a:rPr>
              <a:t>Definition</a:t>
            </a:r>
            <a:endParaRPr sz="4500" u="sng">
              <a:latin typeface="Times New Roman"/>
              <a:ea typeface="Times New Roman"/>
              <a:cs typeface="Times New Roman"/>
              <a:sym typeface="Times New Roman"/>
            </a:endParaRPr>
          </a:p>
        </p:txBody>
      </p:sp>
      <p:sp>
        <p:nvSpPr>
          <p:cNvPr id="110" name="Google Shape;110;p17"/>
          <p:cNvSpPr txBox="1"/>
          <p:nvPr/>
        </p:nvSpPr>
        <p:spPr>
          <a:xfrm>
            <a:off x="499225" y="2044350"/>
            <a:ext cx="8458200" cy="145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1C4587"/>
                </a:solidFill>
              </a:rPr>
              <a:t>The longest increasing subsequence refers to the longest sequence of numbers in an array where each number is greater than the one before it. It doesn't have to be consecutive; it's about selecting elements from the array in a way that they're in increasing order.</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p:nvPr/>
        </p:nvSpPr>
        <p:spPr>
          <a:xfrm>
            <a:off x="1747050" y="690375"/>
            <a:ext cx="5649900" cy="88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800" u="sng">
                <a:solidFill>
                  <a:srgbClr val="20124D"/>
                </a:solidFill>
                <a:latin typeface="Times New Roman"/>
                <a:ea typeface="Times New Roman"/>
                <a:cs typeface="Times New Roman"/>
                <a:sym typeface="Times New Roman"/>
              </a:rPr>
              <a:t>Usages of LIS</a:t>
            </a:r>
            <a:endParaRPr sz="3800" u="sng">
              <a:latin typeface="Times New Roman"/>
              <a:ea typeface="Times New Roman"/>
              <a:cs typeface="Times New Roman"/>
              <a:sym typeface="Times New Roman"/>
            </a:endParaRPr>
          </a:p>
        </p:txBody>
      </p:sp>
      <p:sp>
        <p:nvSpPr>
          <p:cNvPr id="116" name="Google Shape;116;p18"/>
          <p:cNvSpPr txBox="1"/>
          <p:nvPr/>
        </p:nvSpPr>
        <p:spPr>
          <a:xfrm>
            <a:off x="577675" y="1473700"/>
            <a:ext cx="8372400" cy="355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1C4587"/>
                </a:solidFill>
              </a:rPr>
              <a:t>Algorithm Practice:</a:t>
            </a:r>
            <a:r>
              <a:rPr lang="en">
                <a:solidFill>
                  <a:srgbClr val="1C4587"/>
                </a:solidFill>
              </a:rPr>
              <a:t> Common problem in algorithm courses and programming contests.</a:t>
            </a:r>
            <a:endParaRPr>
              <a:solidFill>
                <a:srgbClr val="1C4587"/>
              </a:solidFill>
            </a:endParaRPr>
          </a:p>
          <a:p>
            <a:pPr marL="0" lvl="0" indent="0" algn="l" rtl="0">
              <a:spcBef>
                <a:spcPts val="0"/>
              </a:spcBef>
              <a:spcAft>
                <a:spcPts val="0"/>
              </a:spcAft>
              <a:buNone/>
            </a:pPr>
            <a:endParaRPr>
              <a:solidFill>
                <a:srgbClr val="1C4587"/>
              </a:solidFill>
            </a:endParaRPr>
          </a:p>
          <a:p>
            <a:pPr marL="0" lvl="0" indent="0" algn="l" rtl="0">
              <a:spcBef>
                <a:spcPts val="0"/>
              </a:spcBef>
              <a:spcAft>
                <a:spcPts val="0"/>
              </a:spcAft>
              <a:buNone/>
            </a:pPr>
            <a:r>
              <a:rPr lang="en" b="1">
                <a:solidFill>
                  <a:srgbClr val="1C4587"/>
                </a:solidFill>
              </a:rPr>
              <a:t>Data Compression:</a:t>
            </a:r>
            <a:r>
              <a:rPr lang="en">
                <a:solidFill>
                  <a:srgbClr val="1C4587"/>
                </a:solidFill>
              </a:rPr>
              <a:t> Identifies patterns for efficient data compression.</a:t>
            </a:r>
            <a:endParaRPr>
              <a:solidFill>
                <a:srgbClr val="1C4587"/>
              </a:solidFill>
            </a:endParaRPr>
          </a:p>
          <a:p>
            <a:pPr marL="0" lvl="0" indent="0" algn="l" rtl="0">
              <a:spcBef>
                <a:spcPts val="0"/>
              </a:spcBef>
              <a:spcAft>
                <a:spcPts val="0"/>
              </a:spcAft>
              <a:buNone/>
            </a:pPr>
            <a:endParaRPr>
              <a:solidFill>
                <a:srgbClr val="1C4587"/>
              </a:solidFill>
            </a:endParaRPr>
          </a:p>
          <a:p>
            <a:pPr marL="0" lvl="0" indent="0" algn="l" rtl="0">
              <a:spcBef>
                <a:spcPts val="0"/>
              </a:spcBef>
              <a:spcAft>
                <a:spcPts val="0"/>
              </a:spcAft>
              <a:buNone/>
            </a:pPr>
            <a:r>
              <a:rPr lang="en" b="1">
                <a:solidFill>
                  <a:srgbClr val="1C4587"/>
                </a:solidFill>
              </a:rPr>
              <a:t>Financial Analysis:</a:t>
            </a:r>
            <a:r>
              <a:rPr lang="en">
                <a:solidFill>
                  <a:srgbClr val="1C4587"/>
                </a:solidFill>
              </a:rPr>
              <a:t> Detects trends in financial data for predictive analysis.</a:t>
            </a:r>
            <a:endParaRPr>
              <a:solidFill>
                <a:srgbClr val="1C4587"/>
              </a:solidFill>
            </a:endParaRPr>
          </a:p>
          <a:p>
            <a:pPr marL="0" lvl="0" indent="0" algn="l" rtl="0">
              <a:spcBef>
                <a:spcPts val="0"/>
              </a:spcBef>
              <a:spcAft>
                <a:spcPts val="0"/>
              </a:spcAft>
              <a:buNone/>
            </a:pPr>
            <a:endParaRPr>
              <a:solidFill>
                <a:srgbClr val="1C4587"/>
              </a:solidFill>
            </a:endParaRPr>
          </a:p>
          <a:p>
            <a:pPr marL="0" lvl="0" indent="0" algn="l" rtl="0">
              <a:spcBef>
                <a:spcPts val="0"/>
              </a:spcBef>
              <a:spcAft>
                <a:spcPts val="0"/>
              </a:spcAft>
              <a:buNone/>
            </a:pPr>
            <a:r>
              <a:rPr lang="en" b="1">
                <a:solidFill>
                  <a:srgbClr val="1C4587"/>
                </a:solidFill>
              </a:rPr>
              <a:t>Genomics:</a:t>
            </a:r>
            <a:r>
              <a:rPr lang="en">
                <a:solidFill>
                  <a:srgbClr val="1C4587"/>
                </a:solidFill>
              </a:rPr>
              <a:t> Analyzes DNA sequences to uncover genetic patterns.</a:t>
            </a:r>
            <a:endParaRPr>
              <a:solidFill>
                <a:srgbClr val="1C4587"/>
              </a:solidFill>
            </a:endParaRPr>
          </a:p>
          <a:p>
            <a:pPr marL="0" lvl="0" indent="0" algn="l" rtl="0">
              <a:spcBef>
                <a:spcPts val="0"/>
              </a:spcBef>
              <a:spcAft>
                <a:spcPts val="0"/>
              </a:spcAft>
              <a:buNone/>
            </a:pPr>
            <a:endParaRPr>
              <a:solidFill>
                <a:srgbClr val="1C4587"/>
              </a:solidFill>
            </a:endParaRPr>
          </a:p>
          <a:p>
            <a:pPr marL="0" lvl="0" indent="0" algn="l" rtl="0">
              <a:spcBef>
                <a:spcPts val="0"/>
              </a:spcBef>
              <a:spcAft>
                <a:spcPts val="0"/>
              </a:spcAft>
              <a:buNone/>
            </a:pPr>
            <a:r>
              <a:rPr lang="en" b="1">
                <a:solidFill>
                  <a:srgbClr val="1C4587"/>
                </a:solidFill>
              </a:rPr>
              <a:t>Network Routing:</a:t>
            </a:r>
            <a:r>
              <a:rPr lang="en">
                <a:solidFill>
                  <a:srgbClr val="1C4587"/>
                </a:solidFill>
              </a:rPr>
              <a:t> Optimizes data flow through nodes for better network performance.</a:t>
            </a:r>
            <a:endParaRPr>
              <a:solidFill>
                <a:srgbClr val="1C4587"/>
              </a:solidFill>
            </a:endParaRPr>
          </a:p>
          <a:p>
            <a:pPr marL="0" lvl="0" indent="0" algn="l" rtl="0">
              <a:spcBef>
                <a:spcPts val="0"/>
              </a:spcBef>
              <a:spcAft>
                <a:spcPts val="0"/>
              </a:spcAft>
              <a:buNone/>
            </a:pPr>
            <a:endParaRPr>
              <a:solidFill>
                <a:srgbClr val="1C4587"/>
              </a:solidFill>
            </a:endParaRPr>
          </a:p>
          <a:p>
            <a:pPr marL="0" lvl="0" indent="0" algn="l" rtl="0">
              <a:spcBef>
                <a:spcPts val="0"/>
              </a:spcBef>
              <a:spcAft>
                <a:spcPts val="0"/>
              </a:spcAft>
              <a:buNone/>
            </a:pPr>
            <a:r>
              <a:rPr lang="en" b="1">
                <a:solidFill>
                  <a:srgbClr val="1C4587"/>
                </a:solidFill>
              </a:rPr>
              <a:t>Game Theory:</a:t>
            </a:r>
            <a:r>
              <a:rPr lang="en">
                <a:solidFill>
                  <a:srgbClr val="1C4587"/>
                </a:solidFill>
              </a:rPr>
              <a:t> Identifies winning strategies in strategy games.</a:t>
            </a:r>
            <a:endParaRPr>
              <a:solidFill>
                <a:srgbClr val="1C4587"/>
              </a:solidFill>
            </a:endParaRPr>
          </a:p>
          <a:p>
            <a:pPr marL="0" lvl="0" indent="0" algn="l" rtl="0">
              <a:spcBef>
                <a:spcPts val="0"/>
              </a:spcBef>
              <a:spcAft>
                <a:spcPts val="0"/>
              </a:spcAft>
              <a:buNone/>
            </a:pPr>
            <a:endParaRPr>
              <a:solidFill>
                <a:srgbClr val="1C4587"/>
              </a:solidFill>
            </a:endParaRPr>
          </a:p>
          <a:p>
            <a:pPr marL="0" lvl="0" indent="0" algn="l" rtl="0">
              <a:spcBef>
                <a:spcPts val="0"/>
              </a:spcBef>
              <a:spcAft>
                <a:spcPts val="0"/>
              </a:spcAft>
              <a:buNone/>
            </a:pPr>
            <a:r>
              <a:rPr lang="en" b="1">
                <a:solidFill>
                  <a:srgbClr val="1C4587"/>
                </a:solidFill>
              </a:rPr>
              <a:t>Speech &amp; Language:</a:t>
            </a:r>
            <a:r>
              <a:rPr lang="en">
                <a:solidFill>
                  <a:srgbClr val="1C4587"/>
                </a:solidFill>
              </a:rPr>
              <a:t> Extracts patterns in linguistic data for speech and language tasks.</a:t>
            </a:r>
            <a:endParaRPr>
              <a:solidFill>
                <a:srgbClr val="1C4587"/>
              </a:solidFill>
            </a:endParaRPr>
          </a:p>
          <a:p>
            <a:pPr marL="0" lvl="0" indent="0" algn="l" rtl="0">
              <a:spcBef>
                <a:spcPts val="0"/>
              </a:spcBef>
              <a:spcAft>
                <a:spcPts val="0"/>
              </a:spcAft>
              <a:buNone/>
            </a:pPr>
            <a:endParaRPr>
              <a:solidFill>
                <a:srgbClr val="1C4587"/>
              </a:solidFill>
            </a:endParaRPr>
          </a:p>
          <a:p>
            <a:pPr marL="0" lvl="0" indent="0" algn="l" rtl="0">
              <a:spcBef>
                <a:spcPts val="0"/>
              </a:spcBef>
              <a:spcAft>
                <a:spcPts val="0"/>
              </a:spcAft>
              <a:buNone/>
            </a:pPr>
            <a:r>
              <a:rPr lang="en" b="1">
                <a:solidFill>
                  <a:srgbClr val="1C4587"/>
                </a:solidFill>
              </a:rPr>
              <a:t>Optimization Problems:</a:t>
            </a:r>
            <a:r>
              <a:rPr lang="en">
                <a:solidFill>
                  <a:srgbClr val="1C4587"/>
                </a:solidFill>
              </a:rPr>
              <a:t> Solves various optimization challenges involving ordered sequences.</a:t>
            </a:r>
            <a:endParaRPr>
              <a:solidFill>
                <a:srgbClr val="1C4587"/>
              </a:solidFill>
            </a:endParaRPr>
          </a:p>
          <a:p>
            <a:pPr marL="0" lvl="0" indent="0" algn="l" rtl="0">
              <a:spcBef>
                <a:spcPts val="0"/>
              </a:spcBef>
              <a:spcAft>
                <a:spcPts val="0"/>
              </a:spcAft>
              <a:buNone/>
            </a:pPr>
            <a:endParaRPr>
              <a:solidFill>
                <a:srgbClr val="1C458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p:nvPr/>
        </p:nvSpPr>
        <p:spPr>
          <a:xfrm>
            <a:off x="1807125" y="667850"/>
            <a:ext cx="5649900" cy="88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800" u="sng">
                <a:solidFill>
                  <a:srgbClr val="20124D"/>
                </a:solidFill>
                <a:latin typeface="Times New Roman"/>
                <a:ea typeface="Times New Roman"/>
                <a:cs typeface="Times New Roman"/>
                <a:sym typeface="Times New Roman"/>
              </a:rPr>
              <a:t>Problem Description</a:t>
            </a:r>
            <a:r>
              <a:rPr lang="en" sz="4400" u="sng">
                <a:latin typeface="Times New Roman"/>
                <a:ea typeface="Times New Roman"/>
                <a:cs typeface="Times New Roman"/>
                <a:sym typeface="Times New Roman"/>
              </a:rPr>
              <a:t> </a:t>
            </a:r>
            <a:endParaRPr sz="4400" u="sng">
              <a:latin typeface="Times New Roman"/>
              <a:ea typeface="Times New Roman"/>
              <a:cs typeface="Times New Roman"/>
              <a:sym typeface="Times New Roman"/>
            </a:endParaRPr>
          </a:p>
        </p:txBody>
      </p:sp>
      <p:sp>
        <p:nvSpPr>
          <p:cNvPr id="122" name="Google Shape;122;p19"/>
          <p:cNvSpPr txBox="1"/>
          <p:nvPr/>
        </p:nvSpPr>
        <p:spPr>
          <a:xfrm>
            <a:off x="530975" y="1476875"/>
            <a:ext cx="8321400" cy="341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73763"/>
                </a:solidFill>
              </a:rPr>
              <a:t>Given array: </a:t>
            </a:r>
            <a:r>
              <a:rPr lang="en" sz="1800">
                <a:solidFill>
                  <a:srgbClr val="073763"/>
                </a:solidFill>
              </a:rPr>
              <a:t>{11, 23, 10, 32, 20, 49, 42, 61}</a:t>
            </a:r>
            <a:endParaRPr sz="1800">
              <a:solidFill>
                <a:srgbClr val="073763"/>
              </a:solidFill>
            </a:endParaRPr>
          </a:p>
          <a:p>
            <a:pPr marL="0" lvl="0" indent="0" algn="l" rtl="0">
              <a:spcBef>
                <a:spcPts val="0"/>
              </a:spcBef>
              <a:spcAft>
                <a:spcPts val="0"/>
              </a:spcAft>
              <a:buNone/>
            </a:pPr>
            <a:endParaRPr sz="1800">
              <a:solidFill>
                <a:srgbClr val="073763"/>
              </a:solidFill>
            </a:endParaRPr>
          </a:p>
          <a:p>
            <a:pPr marL="0" lvl="0" indent="0" algn="l" rtl="0">
              <a:spcBef>
                <a:spcPts val="0"/>
              </a:spcBef>
              <a:spcAft>
                <a:spcPts val="0"/>
              </a:spcAft>
              <a:buNone/>
            </a:pPr>
            <a:r>
              <a:rPr lang="en" sz="1800" b="1">
                <a:solidFill>
                  <a:srgbClr val="073763"/>
                </a:solidFill>
              </a:rPr>
              <a:t>Subsequence: </a:t>
            </a:r>
            <a:r>
              <a:rPr lang="en" sz="1800">
                <a:solidFill>
                  <a:srgbClr val="073763"/>
                </a:solidFill>
              </a:rPr>
              <a:t>{11}  or {11,10,32} or {23,20,61} and so on.</a:t>
            </a:r>
            <a:endParaRPr sz="1800">
              <a:solidFill>
                <a:srgbClr val="073763"/>
              </a:solidFill>
            </a:endParaRPr>
          </a:p>
          <a:p>
            <a:pPr marL="0" lvl="0" indent="0" algn="l" rtl="0">
              <a:spcBef>
                <a:spcPts val="0"/>
              </a:spcBef>
              <a:spcAft>
                <a:spcPts val="0"/>
              </a:spcAft>
              <a:buNone/>
            </a:pPr>
            <a:endParaRPr sz="1800">
              <a:solidFill>
                <a:srgbClr val="073763"/>
              </a:solidFill>
            </a:endParaRPr>
          </a:p>
          <a:p>
            <a:pPr marL="0" lvl="0" indent="0" algn="l" rtl="0">
              <a:spcBef>
                <a:spcPts val="0"/>
              </a:spcBef>
              <a:spcAft>
                <a:spcPts val="0"/>
              </a:spcAft>
              <a:buNone/>
            </a:pPr>
            <a:r>
              <a:rPr lang="en" sz="1800" b="1">
                <a:solidFill>
                  <a:srgbClr val="073763"/>
                </a:solidFill>
              </a:rPr>
              <a:t>Increasing Subsequence:</a:t>
            </a:r>
            <a:r>
              <a:rPr lang="en" sz="1800">
                <a:solidFill>
                  <a:srgbClr val="073763"/>
                </a:solidFill>
              </a:rPr>
              <a:t> {11,23,32} or {10,20,49} or {32,49,61} and so on.</a:t>
            </a:r>
            <a:endParaRPr sz="1800">
              <a:solidFill>
                <a:srgbClr val="073763"/>
              </a:solidFill>
            </a:endParaRPr>
          </a:p>
          <a:p>
            <a:pPr marL="0" lvl="0" indent="0" algn="l" rtl="0">
              <a:spcBef>
                <a:spcPts val="0"/>
              </a:spcBef>
              <a:spcAft>
                <a:spcPts val="0"/>
              </a:spcAft>
              <a:buNone/>
            </a:pPr>
            <a:endParaRPr sz="1800">
              <a:solidFill>
                <a:srgbClr val="073763"/>
              </a:solidFill>
            </a:endParaRPr>
          </a:p>
          <a:p>
            <a:pPr marL="0" lvl="0" indent="0" algn="l" rtl="0">
              <a:spcBef>
                <a:spcPts val="0"/>
              </a:spcBef>
              <a:spcAft>
                <a:spcPts val="0"/>
              </a:spcAft>
              <a:buNone/>
            </a:pPr>
            <a:r>
              <a:rPr lang="en" sz="1800" b="1">
                <a:solidFill>
                  <a:srgbClr val="073763"/>
                </a:solidFill>
              </a:rPr>
              <a:t>Notice that: </a:t>
            </a:r>
            <a:r>
              <a:rPr lang="en" sz="1800">
                <a:solidFill>
                  <a:srgbClr val="073763"/>
                </a:solidFill>
              </a:rPr>
              <a:t>{11} or {23} or {10} or {32} or {20} or {49} or {42} or {61} is also increasing subsequence.</a:t>
            </a:r>
            <a:endParaRPr sz="1800">
              <a:solidFill>
                <a:srgbClr val="073763"/>
              </a:solidFill>
            </a:endParaRPr>
          </a:p>
          <a:p>
            <a:pPr marL="0" lvl="0" indent="0" algn="l" rtl="0">
              <a:spcBef>
                <a:spcPts val="0"/>
              </a:spcBef>
              <a:spcAft>
                <a:spcPts val="0"/>
              </a:spcAft>
              <a:buNone/>
            </a:pPr>
            <a:endParaRPr sz="1800">
              <a:solidFill>
                <a:srgbClr val="073763"/>
              </a:solidFill>
            </a:endParaRPr>
          </a:p>
          <a:p>
            <a:pPr marL="0" lvl="0" indent="0" algn="l" rtl="0">
              <a:spcBef>
                <a:spcPts val="0"/>
              </a:spcBef>
              <a:spcAft>
                <a:spcPts val="0"/>
              </a:spcAft>
              <a:buNone/>
            </a:pPr>
            <a:r>
              <a:rPr lang="en" sz="1800">
                <a:solidFill>
                  <a:srgbClr val="073763"/>
                </a:solidFill>
              </a:rPr>
              <a:t>But, Here,</a:t>
            </a:r>
            <a:r>
              <a:rPr lang="en" sz="1800" b="1">
                <a:solidFill>
                  <a:srgbClr val="073763"/>
                </a:solidFill>
              </a:rPr>
              <a:t> Longest Increasing Subsequence(LIS) </a:t>
            </a:r>
            <a:r>
              <a:rPr lang="en" sz="1800">
                <a:solidFill>
                  <a:srgbClr val="073763"/>
                </a:solidFill>
              </a:rPr>
              <a:t>is {11,23,32,49,61}  or  {10,20,32,42,61} and Length is 5.</a:t>
            </a:r>
            <a:endParaRPr sz="1800">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p:nvPr/>
        </p:nvSpPr>
        <p:spPr>
          <a:xfrm>
            <a:off x="1747050" y="690375"/>
            <a:ext cx="6553500" cy="62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300" u="sng">
                <a:solidFill>
                  <a:srgbClr val="20124D"/>
                </a:solidFill>
              </a:rPr>
              <a:t>Solving Technique</a:t>
            </a:r>
            <a:endParaRPr sz="3900" u="sng"/>
          </a:p>
        </p:txBody>
      </p:sp>
      <p:sp>
        <p:nvSpPr>
          <p:cNvPr id="128" name="Google Shape;128;p20"/>
          <p:cNvSpPr txBox="1"/>
          <p:nvPr/>
        </p:nvSpPr>
        <p:spPr>
          <a:xfrm>
            <a:off x="262050" y="1454675"/>
            <a:ext cx="8881950" cy="53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073763"/>
                </a:solidFill>
              </a:rPr>
              <a:t>To crack the LIS algorithm, our weapon of choice is the </a:t>
            </a:r>
            <a:r>
              <a:rPr lang="en" sz="1800" b="1" dirty="0">
                <a:solidFill>
                  <a:srgbClr val="073763"/>
                </a:solidFill>
              </a:rPr>
              <a:t>dynamic programming </a:t>
            </a:r>
            <a:r>
              <a:rPr lang="en" sz="1600" dirty="0">
                <a:solidFill>
                  <a:srgbClr val="073763"/>
                </a:solidFill>
              </a:rPr>
              <a:t>approach.</a:t>
            </a:r>
            <a:endParaRPr sz="1600">
              <a:solidFill>
                <a:srgbClr val="073763"/>
              </a:solidFill>
            </a:endParaRPr>
          </a:p>
        </p:txBody>
      </p:sp>
      <p:sp>
        <p:nvSpPr>
          <p:cNvPr id="129" name="Google Shape;129;p20"/>
          <p:cNvSpPr txBox="1"/>
          <p:nvPr/>
        </p:nvSpPr>
        <p:spPr>
          <a:xfrm>
            <a:off x="727500" y="2235600"/>
            <a:ext cx="7464000" cy="276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073763"/>
                </a:solidFill>
              </a:rPr>
              <a:t>Optimal Substructure:</a:t>
            </a:r>
            <a:r>
              <a:rPr lang="en" sz="1300">
                <a:solidFill>
                  <a:srgbClr val="073763"/>
                </a:solidFill>
              </a:rPr>
              <a:t> DP breaks the problem into smaller subproblems with clear relationships.</a:t>
            </a:r>
            <a:endParaRPr sz="1300">
              <a:solidFill>
                <a:srgbClr val="073763"/>
              </a:solidFill>
            </a:endParaRPr>
          </a:p>
          <a:p>
            <a:pPr marL="0" lvl="0" indent="0" algn="l" rtl="0">
              <a:spcBef>
                <a:spcPts val="0"/>
              </a:spcBef>
              <a:spcAft>
                <a:spcPts val="0"/>
              </a:spcAft>
              <a:buNone/>
            </a:pPr>
            <a:endParaRPr sz="1300">
              <a:solidFill>
                <a:srgbClr val="073763"/>
              </a:solidFill>
            </a:endParaRPr>
          </a:p>
          <a:p>
            <a:pPr marL="0" lvl="0" indent="0" algn="l" rtl="0">
              <a:spcBef>
                <a:spcPts val="0"/>
              </a:spcBef>
              <a:spcAft>
                <a:spcPts val="0"/>
              </a:spcAft>
              <a:buNone/>
            </a:pPr>
            <a:r>
              <a:rPr lang="en" sz="1300" b="1">
                <a:solidFill>
                  <a:srgbClr val="073763"/>
                </a:solidFill>
              </a:rPr>
              <a:t>Overlapping Subproblems:</a:t>
            </a:r>
            <a:r>
              <a:rPr lang="en" sz="1300">
                <a:solidFill>
                  <a:srgbClr val="073763"/>
                </a:solidFill>
              </a:rPr>
              <a:t> DP avoids redundant calculations by storing and reusing results.</a:t>
            </a:r>
            <a:endParaRPr sz="1300">
              <a:solidFill>
                <a:srgbClr val="073763"/>
              </a:solidFill>
            </a:endParaRPr>
          </a:p>
          <a:p>
            <a:pPr marL="0" lvl="0" indent="0" algn="l" rtl="0">
              <a:spcBef>
                <a:spcPts val="0"/>
              </a:spcBef>
              <a:spcAft>
                <a:spcPts val="0"/>
              </a:spcAft>
              <a:buNone/>
            </a:pPr>
            <a:endParaRPr sz="1300">
              <a:solidFill>
                <a:srgbClr val="073763"/>
              </a:solidFill>
            </a:endParaRPr>
          </a:p>
          <a:p>
            <a:pPr marL="0" lvl="0" indent="0" algn="l" rtl="0">
              <a:spcBef>
                <a:spcPts val="0"/>
              </a:spcBef>
              <a:spcAft>
                <a:spcPts val="0"/>
              </a:spcAft>
              <a:buNone/>
            </a:pPr>
            <a:r>
              <a:rPr lang="en" sz="1300" b="1">
                <a:solidFill>
                  <a:srgbClr val="073763"/>
                </a:solidFill>
              </a:rPr>
              <a:t>Memoization: </a:t>
            </a:r>
            <a:r>
              <a:rPr lang="en" sz="1300">
                <a:solidFill>
                  <a:srgbClr val="073763"/>
                </a:solidFill>
              </a:rPr>
              <a:t>DP optimizes by saving intermediate results in a table.</a:t>
            </a:r>
            <a:endParaRPr sz="1300">
              <a:solidFill>
                <a:srgbClr val="073763"/>
              </a:solidFill>
            </a:endParaRPr>
          </a:p>
          <a:p>
            <a:pPr marL="0" lvl="0" indent="0" algn="l" rtl="0">
              <a:spcBef>
                <a:spcPts val="0"/>
              </a:spcBef>
              <a:spcAft>
                <a:spcPts val="0"/>
              </a:spcAft>
              <a:buNone/>
            </a:pPr>
            <a:endParaRPr sz="1300">
              <a:solidFill>
                <a:srgbClr val="073763"/>
              </a:solidFill>
            </a:endParaRPr>
          </a:p>
          <a:p>
            <a:pPr marL="0" lvl="0" indent="0" algn="l" rtl="0">
              <a:spcBef>
                <a:spcPts val="0"/>
              </a:spcBef>
              <a:spcAft>
                <a:spcPts val="0"/>
              </a:spcAft>
              <a:buNone/>
            </a:pPr>
            <a:r>
              <a:rPr lang="en" sz="1300" b="1">
                <a:solidFill>
                  <a:srgbClr val="073763"/>
                </a:solidFill>
              </a:rPr>
              <a:t>Bottom-Up Approach:</a:t>
            </a:r>
            <a:r>
              <a:rPr lang="en" sz="1300">
                <a:solidFill>
                  <a:srgbClr val="073763"/>
                </a:solidFill>
              </a:rPr>
              <a:t> Solves small sub-problems first and builds up, improving efficiency.</a:t>
            </a:r>
            <a:endParaRPr sz="1300">
              <a:solidFill>
                <a:srgbClr val="073763"/>
              </a:solidFill>
            </a:endParaRPr>
          </a:p>
          <a:p>
            <a:pPr marL="0" lvl="0" indent="0" algn="l" rtl="0">
              <a:spcBef>
                <a:spcPts val="0"/>
              </a:spcBef>
              <a:spcAft>
                <a:spcPts val="0"/>
              </a:spcAft>
              <a:buNone/>
            </a:pPr>
            <a:endParaRPr sz="1300">
              <a:solidFill>
                <a:srgbClr val="073763"/>
              </a:solidFill>
            </a:endParaRPr>
          </a:p>
          <a:p>
            <a:pPr marL="0" lvl="0" indent="0" algn="l" rtl="0">
              <a:spcBef>
                <a:spcPts val="0"/>
              </a:spcBef>
              <a:spcAft>
                <a:spcPts val="0"/>
              </a:spcAft>
              <a:buNone/>
            </a:pPr>
            <a:r>
              <a:rPr lang="en" sz="1300" b="1">
                <a:solidFill>
                  <a:srgbClr val="073763"/>
                </a:solidFill>
              </a:rPr>
              <a:t>Efficiency: </a:t>
            </a:r>
            <a:r>
              <a:rPr lang="en" sz="1300">
                <a:solidFill>
                  <a:srgbClr val="073763"/>
                </a:solidFill>
              </a:rPr>
              <a:t>DP improves time complexity compared to recursive approaches.</a:t>
            </a:r>
            <a:endParaRPr sz="1300">
              <a:solidFill>
                <a:srgbClr val="073763"/>
              </a:solidFill>
            </a:endParaRPr>
          </a:p>
          <a:p>
            <a:pPr marL="0" lvl="0" indent="0" algn="l" rtl="0">
              <a:spcBef>
                <a:spcPts val="0"/>
              </a:spcBef>
              <a:spcAft>
                <a:spcPts val="0"/>
              </a:spcAft>
              <a:buNone/>
            </a:pPr>
            <a:endParaRPr sz="1300">
              <a:solidFill>
                <a:srgbClr val="073763"/>
              </a:solidFill>
            </a:endParaRPr>
          </a:p>
          <a:p>
            <a:pPr marL="0" lvl="0" indent="0" algn="l" rtl="0">
              <a:spcBef>
                <a:spcPts val="0"/>
              </a:spcBef>
              <a:spcAft>
                <a:spcPts val="0"/>
              </a:spcAft>
              <a:buNone/>
            </a:pPr>
            <a:r>
              <a:rPr lang="en" sz="1300" b="1">
                <a:solidFill>
                  <a:srgbClr val="073763"/>
                </a:solidFill>
              </a:rPr>
              <a:t>Ease of Understanding: </a:t>
            </a:r>
            <a:r>
              <a:rPr lang="en" sz="1300">
                <a:solidFill>
                  <a:srgbClr val="073763"/>
                </a:solidFill>
              </a:rPr>
              <a:t>DP with memoization is intuitive and easier to implement.</a:t>
            </a:r>
            <a:endParaRPr sz="1300">
              <a:solidFill>
                <a:srgbClr val="073763"/>
              </a:solidFill>
            </a:endParaRPr>
          </a:p>
          <a:p>
            <a:pPr marL="0" lvl="0" indent="0" algn="l" rtl="0">
              <a:spcBef>
                <a:spcPts val="0"/>
              </a:spcBef>
              <a:spcAft>
                <a:spcPts val="0"/>
              </a:spcAft>
              <a:buNone/>
            </a:pPr>
            <a:endParaRPr sz="1300">
              <a:solidFill>
                <a:srgbClr val="073763"/>
              </a:solidFill>
            </a:endParaRPr>
          </a:p>
          <a:p>
            <a:pPr marL="0" lvl="0" indent="0" algn="l" rtl="0">
              <a:spcBef>
                <a:spcPts val="0"/>
              </a:spcBef>
              <a:spcAft>
                <a:spcPts val="0"/>
              </a:spcAft>
              <a:buNone/>
            </a:pPr>
            <a:r>
              <a:rPr lang="en" sz="1300" b="1">
                <a:solidFill>
                  <a:srgbClr val="073763"/>
                </a:solidFill>
              </a:rPr>
              <a:t>Flexibility: </a:t>
            </a:r>
            <a:r>
              <a:rPr lang="en" sz="1300">
                <a:solidFill>
                  <a:srgbClr val="073763"/>
                </a:solidFill>
              </a:rPr>
              <a:t>Adaptable to handle variations and related problems.</a:t>
            </a:r>
            <a:endParaRPr sz="1300">
              <a:solidFill>
                <a:srgbClr val="073763"/>
              </a:solidFill>
            </a:endParaRPr>
          </a:p>
          <a:p>
            <a:pPr marL="0" lvl="0" indent="0" algn="l" rtl="0">
              <a:spcBef>
                <a:spcPts val="0"/>
              </a:spcBef>
              <a:spcAft>
                <a:spcPts val="0"/>
              </a:spcAft>
              <a:buNone/>
            </a:pPr>
            <a:endParaRPr sz="1300">
              <a:solidFill>
                <a:srgbClr val="073763"/>
              </a:solidFill>
            </a:endParaRPr>
          </a:p>
        </p:txBody>
      </p:sp>
      <p:sp>
        <p:nvSpPr>
          <p:cNvPr id="130" name="Google Shape;130;p20"/>
          <p:cNvSpPr txBox="1"/>
          <p:nvPr/>
        </p:nvSpPr>
        <p:spPr>
          <a:xfrm>
            <a:off x="307350" y="1890300"/>
            <a:ext cx="2635500" cy="34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rgbClr val="073763"/>
                </a:solidFill>
              </a:rPr>
              <a:t>Advantages:</a:t>
            </a:r>
            <a:endParaRPr sz="1500" b="1">
              <a:solidFill>
                <a:srgbClr val="07376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p:nvPr/>
        </p:nvSpPr>
        <p:spPr>
          <a:xfrm>
            <a:off x="1747050" y="758950"/>
            <a:ext cx="5649900" cy="75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u="sng">
                <a:solidFill>
                  <a:srgbClr val="20124D"/>
                </a:solidFill>
                <a:latin typeface="Times New Roman"/>
                <a:ea typeface="Times New Roman"/>
                <a:cs typeface="Times New Roman"/>
                <a:sym typeface="Times New Roman"/>
              </a:rPr>
              <a:t>Algorithm</a:t>
            </a:r>
            <a:endParaRPr sz="4200" u="sng">
              <a:latin typeface="Times New Roman"/>
              <a:ea typeface="Times New Roman"/>
              <a:cs typeface="Times New Roman"/>
              <a:sym typeface="Times New Roman"/>
            </a:endParaRPr>
          </a:p>
        </p:txBody>
      </p:sp>
      <p:sp>
        <p:nvSpPr>
          <p:cNvPr id="136" name="Google Shape;136;p21"/>
          <p:cNvSpPr txBox="1"/>
          <p:nvPr/>
        </p:nvSpPr>
        <p:spPr>
          <a:xfrm>
            <a:off x="154350" y="1730500"/>
            <a:ext cx="8835300" cy="3269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073763"/>
              </a:buClr>
              <a:buSzPts val="1400"/>
              <a:buFont typeface="Times New Roman"/>
              <a:buChar char="●"/>
            </a:pPr>
            <a:r>
              <a:rPr lang="en">
                <a:solidFill>
                  <a:srgbClr val="073763"/>
                </a:solidFill>
                <a:latin typeface="Times New Roman"/>
                <a:ea typeface="Times New Roman"/>
                <a:cs typeface="Times New Roman"/>
                <a:sym typeface="Times New Roman"/>
              </a:rPr>
              <a:t>Initialize a DP array dp of the same size as the input array, filled with 1. This array will store the lengths of increasing subsequences ending at each index.</a:t>
            </a:r>
            <a:endParaRPr>
              <a:solidFill>
                <a:srgbClr val="073763"/>
              </a:solidFill>
              <a:latin typeface="Times New Roman"/>
              <a:ea typeface="Times New Roman"/>
              <a:cs typeface="Times New Roman"/>
              <a:sym typeface="Times New Roman"/>
            </a:endParaRPr>
          </a:p>
          <a:p>
            <a:pPr marL="457200" lvl="0" indent="-317500" algn="l" rtl="0">
              <a:spcBef>
                <a:spcPts val="0"/>
              </a:spcBef>
              <a:spcAft>
                <a:spcPts val="0"/>
              </a:spcAft>
              <a:buClr>
                <a:srgbClr val="073763"/>
              </a:buClr>
              <a:buSzPts val="1400"/>
              <a:buFont typeface="Times New Roman"/>
              <a:buChar char="●"/>
            </a:pPr>
            <a:r>
              <a:rPr lang="en">
                <a:solidFill>
                  <a:srgbClr val="073763"/>
                </a:solidFill>
                <a:latin typeface="Times New Roman"/>
                <a:ea typeface="Times New Roman"/>
                <a:cs typeface="Times New Roman"/>
                <a:sym typeface="Times New Roman"/>
              </a:rPr>
              <a:t>Start iterating through the input array from the second element (index 1) to the last element (index n-1).</a:t>
            </a:r>
            <a:endParaRPr>
              <a:solidFill>
                <a:srgbClr val="073763"/>
              </a:solidFill>
              <a:latin typeface="Times New Roman"/>
              <a:ea typeface="Times New Roman"/>
              <a:cs typeface="Times New Roman"/>
              <a:sym typeface="Times New Roman"/>
            </a:endParaRPr>
          </a:p>
          <a:p>
            <a:pPr marL="457200" lvl="0" indent="-317500" algn="l" rtl="0">
              <a:spcBef>
                <a:spcPts val="0"/>
              </a:spcBef>
              <a:spcAft>
                <a:spcPts val="0"/>
              </a:spcAft>
              <a:buClr>
                <a:srgbClr val="073763"/>
              </a:buClr>
              <a:buSzPts val="1400"/>
              <a:buFont typeface="Times New Roman"/>
              <a:buChar char="●"/>
            </a:pPr>
            <a:r>
              <a:rPr lang="en">
                <a:solidFill>
                  <a:srgbClr val="073763"/>
                </a:solidFill>
                <a:latin typeface="Times New Roman"/>
                <a:ea typeface="Times New Roman"/>
                <a:cs typeface="Times New Roman"/>
                <a:sym typeface="Times New Roman"/>
              </a:rPr>
              <a:t>For each element at index i, compare it with all the elements before it (from index 0 to i-1).</a:t>
            </a:r>
            <a:endParaRPr>
              <a:solidFill>
                <a:srgbClr val="073763"/>
              </a:solidFill>
              <a:latin typeface="Times New Roman"/>
              <a:ea typeface="Times New Roman"/>
              <a:cs typeface="Times New Roman"/>
              <a:sym typeface="Times New Roman"/>
            </a:endParaRPr>
          </a:p>
          <a:p>
            <a:pPr marL="457200" lvl="0" indent="-317500" algn="l" rtl="0">
              <a:spcBef>
                <a:spcPts val="0"/>
              </a:spcBef>
              <a:spcAft>
                <a:spcPts val="0"/>
              </a:spcAft>
              <a:buClr>
                <a:srgbClr val="073763"/>
              </a:buClr>
              <a:buSzPts val="1400"/>
              <a:buFont typeface="Times New Roman"/>
              <a:buChar char="●"/>
            </a:pPr>
            <a:r>
              <a:rPr lang="en">
                <a:solidFill>
                  <a:srgbClr val="073763"/>
                </a:solidFill>
                <a:latin typeface="Times New Roman"/>
                <a:ea typeface="Times New Roman"/>
                <a:cs typeface="Times New Roman"/>
                <a:sym typeface="Times New Roman"/>
              </a:rPr>
              <a:t>If the element at index i is greater than the element at index j (where j varies from 0 to i-1), it means we can extend the LIS by including the current element (arr[i]).</a:t>
            </a:r>
            <a:endParaRPr>
              <a:solidFill>
                <a:srgbClr val="073763"/>
              </a:solidFill>
              <a:latin typeface="Times New Roman"/>
              <a:ea typeface="Times New Roman"/>
              <a:cs typeface="Times New Roman"/>
              <a:sym typeface="Times New Roman"/>
            </a:endParaRPr>
          </a:p>
          <a:p>
            <a:pPr marL="457200" lvl="0" indent="-317500" algn="l" rtl="0">
              <a:spcBef>
                <a:spcPts val="0"/>
              </a:spcBef>
              <a:spcAft>
                <a:spcPts val="0"/>
              </a:spcAft>
              <a:buClr>
                <a:srgbClr val="073763"/>
              </a:buClr>
              <a:buSzPts val="1400"/>
              <a:buFont typeface="Times New Roman"/>
              <a:buChar char="●"/>
            </a:pPr>
            <a:r>
              <a:rPr lang="en">
                <a:solidFill>
                  <a:srgbClr val="073763"/>
                </a:solidFill>
                <a:latin typeface="Times New Roman"/>
                <a:ea typeface="Times New Roman"/>
                <a:cs typeface="Times New Roman"/>
                <a:sym typeface="Times New Roman"/>
              </a:rPr>
              <a:t>Update the dp[i] with the maximum value between its current value and the length of the LIS ending at index j + 1. This step ensures that we consider the longest increasing subsequence ending at index j and append the current element (arr[i]) to it if it can form a longer subsequence.</a:t>
            </a:r>
            <a:endParaRPr>
              <a:solidFill>
                <a:srgbClr val="073763"/>
              </a:solidFill>
              <a:latin typeface="Times New Roman"/>
              <a:ea typeface="Times New Roman"/>
              <a:cs typeface="Times New Roman"/>
              <a:sym typeface="Times New Roman"/>
            </a:endParaRPr>
          </a:p>
          <a:p>
            <a:pPr marL="457200" lvl="0" indent="-317500" algn="l" rtl="0">
              <a:spcBef>
                <a:spcPts val="0"/>
              </a:spcBef>
              <a:spcAft>
                <a:spcPts val="0"/>
              </a:spcAft>
              <a:buClr>
                <a:srgbClr val="073763"/>
              </a:buClr>
              <a:buSzPts val="1400"/>
              <a:buFont typeface="Times New Roman"/>
              <a:buChar char="●"/>
            </a:pPr>
            <a:r>
              <a:rPr lang="en">
                <a:solidFill>
                  <a:srgbClr val="073763"/>
                </a:solidFill>
                <a:latin typeface="Times New Roman"/>
                <a:ea typeface="Times New Roman"/>
                <a:cs typeface="Times New Roman"/>
                <a:sym typeface="Times New Roman"/>
              </a:rPr>
              <a:t>After the loop ends, the dp array will contain the lengths of the LIS ending at each index.</a:t>
            </a:r>
            <a:endParaRPr>
              <a:solidFill>
                <a:srgbClr val="073763"/>
              </a:solidFill>
              <a:latin typeface="Times New Roman"/>
              <a:ea typeface="Times New Roman"/>
              <a:cs typeface="Times New Roman"/>
              <a:sym typeface="Times New Roman"/>
            </a:endParaRPr>
          </a:p>
          <a:p>
            <a:pPr marL="457200" lvl="0" indent="-317500" algn="l" rtl="0">
              <a:spcBef>
                <a:spcPts val="0"/>
              </a:spcBef>
              <a:spcAft>
                <a:spcPts val="0"/>
              </a:spcAft>
              <a:buClr>
                <a:srgbClr val="073763"/>
              </a:buClr>
              <a:buSzPts val="1400"/>
              <a:buFont typeface="Times New Roman"/>
              <a:buChar char="●"/>
            </a:pPr>
            <a:r>
              <a:rPr lang="en">
                <a:solidFill>
                  <a:srgbClr val="073763"/>
                </a:solidFill>
                <a:latin typeface="Times New Roman"/>
                <a:ea typeface="Times New Roman"/>
                <a:cs typeface="Times New Roman"/>
                <a:sym typeface="Times New Roman"/>
              </a:rPr>
              <a:t>Find the maximum value in the dp array, which represents the length of the longest increasing subsequence in the given array.</a:t>
            </a:r>
            <a:endParaRPr>
              <a:solidFill>
                <a:srgbClr val="073763"/>
              </a:solidFill>
              <a:latin typeface="Times New Roman"/>
              <a:ea typeface="Times New Roman"/>
              <a:cs typeface="Times New Roman"/>
              <a:sym typeface="Times New Roman"/>
            </a:endParaRPr>
          </a:p>
          <a:p>
            <a:pPr marL="457200" lvl="0" indent="-317500" algn="l" rtl="0">
              <a:spcBef>
                <a:spcPts val="0"/>
              </a:spcBef>
              <a:spcAft>
                <a:spcPts val="0"/>
              </a:spcAft>
              <a:buClr>
                <a:srgbClr val="073763"/>
              </a:buClr>
              <a:buSzPts val="1400"/>
              <a:buFont typeface="Times New Roman"/>
              <a:buChar char="●"/>
            </a:pPr>
            <a:r>
              <a:rPr lang="en">
                <a:solidFill>
                  <a:srgbClr val="073763"/>
                </a:solidFill>
                <a:latin typeface="Times New Roman"/>
                <a:ea typeface="Times New Roman"/>
                <a:cs typeface="Times New Roman"/>
                <a:sym typeface="Times New Roman"/>
              </a:rPr>
              <a:t>Return the maximum value as the result, which is the length of the LIS.</a:t>
            </a:r>
            <a:endParaRPr sz="1300">
              <a:solidFill>
                <a:srgbClr val="073763"/>
              </a:solidFill>
              <a:latin typeface="Times New Roman"/>
              <a:ea typeface="Times New Roman"/>
              <a:cs typeface="Times New Roman"/>
              <a:sym typeface="Times New Roman"/>
            </a:endParaRPr>
          </a:p>
          <a:p>
            <a:pPr marL="0" lvl="0" indent="0" algn="l" rtl="0">
              <a:spcBef>
                <a:spcPts val="0"/>
              </a:spcBef>
              <a:spcAft>
                <a:spcPts val="0"/>
              </a:spcAft>
              <a:buNone/>
            </a:pPr>
            <a:endParaRPr sz="1300">
              <a:solidFill>
                <a:srgbClr val="073763"/>
              </a:solidFill>
              <a:latin typeface="Times New Roman"/>
              <a:ea typeface="Times New Roman"/>
              <a:cs typeface="Times New Roman"/>
              <a:sym typeface="Times New Roman"/>
            </a:endParaRPr>
          </a:p>
          <a:p>
            <a:pPr marL="0" lvl="0" indent="0" algn="l" rtl="0">
              <a:spcBef>
                <a:spcPts val="0"/>
              </a:spcBef>
              <a:spcAft>
                <a:spcPts val="0"/>
              </a:spcAft>
              <a:buNone/>
            </a:pPr>
            <a:endParaRPr sz="1300">
              <a:solidFill>
                <a:srgbClr val="073763"/>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1959</Words>
  <PresentationFormat>On-screen Show (16:9)</PresentationFormat>
  <Paragraphs>575</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Times New Roman</vt:lpstr>
      <vt:lpstr>Lato</vt:lpstr>
      <vt:lpstr>Raleway</vt:lpstr>
      <vt:lpstr>Streamline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DCL</cp:lastModifiedBy>
  <cp:revision>3</cp:revision>
  <dcterms:modified xsi:type="dcterms:W3CDTF">2023-08-19T22:20:31Z</dcterms:modified>
</cp:coreProperties>
</file>