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33"/>
  </p:notesMasterIdLst>
  <p:sldIdLst>
    <p:sldId id="256" r:id="rId2"/>
    <p:sldId id="384" r:id="rId3"/>
    <p:sldId id="387" r:id="rId4"/>
    <p:sldId id="330" r:id="rId5"/>
    <p:sldId id="392" r:id="rId6"/>
    <p:sldId id="397" r:id="rId7"/>
    <p:sldId id="395" r:id="rId8"/>
    <p:sldId id="390" r:id="rId9"/>
    <p:sldId id="457" r:id="rId10"/>
    <p:sldId id="458" r:id="rId11"/>
    <p:sldId id="402" r:id="rId12"/>
    <p:sldId id="459" r:id="rId13"/>
    <p:sldId id="460" r:id="rId14"/>
    <p:sldId id="461" r:id="rId15"/>
    <p:sldId id="462" r:id="rId16"/>
    <p:sldId id="463" r:id="rId17"/>
    <p:sldId id="464" r:id="rId18"/>
    <p:sldId id="471" r:id="rId19"/>
    <p:sldId id="465" r:id="rId20"/>
    <p:sldId id="466" r:id="rId21"/>
    <p:sldId id="472" r:id="rId22"/>
    <p:sldId id="467" r:id="rId23"/>
    <p:sldId id="473" r:id="rId24"/>
    <p:sldId id="454" r:id="rId25"/>
    <p:sldId id="442" r:id="rId26"/>
    <p:sldId id="443" r:id="rId27"/>
    <p:sldId id="444" r:id="rId28"/>
    <p:sldId id="445" r:id="rId29"/>
    <p:sldId id="446" r:id="rId30"/>
    <p:sldId id="455" r:id="rId31"/>
    <p:sldId id="447" r:id="rId32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5F5F5F"/>
    <a:srgbClr val="FFFF00"/>
    <a:srgbClr val="800000"/>
    <a:srgbClr val="990000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8" autoAdjust="0"/>
    <p:restoredTop sz="94660" autoAdjust="0"/>
  </p:normalViewPr>
  <p:slideViewPr>
    <p:cSldViewPr>
      <p:cViewPr>
        <p:scale>
          <a:sx n="100" d="100"/>
          <a:sy n="100" d="100"/>
        </p:scale>
        <p:origin x="970" y="-494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0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908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fld id="{6CAE863F-75E2-4D53-B341-C39F763C8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839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35843A-51DB-4808-8836-AB2703081CBF}" type="slidenum">
              <a:rPr lang="en-US" altLang="en-US" sz="1200" i="0">
                <a:latin typeface="Times New Roman" panose="02020603050405020304" pitchFamily="18" charset="0"/>
              </a:rPr>
              <a:pPr/>
              <a:t>24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935413" y="8769350"/>
            <a:ext cx="300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6227" rIns="92455" bIns="46227" anchor="b"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8B0D1D7-3B46-47B5-B597-B52E6D84EC12}" type="slidenum">
              <a:rPr lang="en-US" altLang="en-US" sz="1200" i="0">
                <a:ea typeface="ＭＳ Ｐゴシック" panose="020B0600070205080204" pitchFamily="34" charset="-128"/>
              </a:rPr>
              <a:pPr algn="r" eaLnBrk="1" hangingPunct="1"/>
              <a:t>24</a:t>
            </a:fld>
            <a:endParaRPr lang="en-US" altLang="en-US" sz="1200" i="0">
              <a:ea typeface="ＭＳ Ｐゴシック" panose="020B0600070205080204" pitchFamily="34" charset="-128"/>
            </a:endParaRPr>
          </a:p>
        </p:txBody>
      </p:sp>
      <p:sp>
        <p:nvSpPr>
          <p:cNvPr id="3994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5325" y="4386263"/>
            <a:ext cx="555625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07257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04844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198930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5799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4614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13839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30757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29874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42136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208025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195128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24796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7" name="Rectangle 5"/>
          <p:cNvSpPr>
            <a:spLocks noChangeArrowheads="1"/>
          </p:cNvSpPr>
          <p:nvPr/>
        </p:nvSpPr>
        <p:spPr bwMode="auto">
          <a:xfrm>
            <a:off x="4763" y="7620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4572000" y="7620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4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FF66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Dr. Md. Abul Kashem Mia, Professor, CSE Dept, BUET</a:t>
            </a:r>
          </a:p>
        </p:txBody>
      </p:sp>
      <p:sp>
        <p:nvSpPr>
          <p:cNvPr id="914441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C82DB0-BE8C-499E-AEFD-A1E720B1BF0E}" type="slidenum">
              <a:rPr lang="en-US" altLang="en-US" sz="1200" i="0">
                <a:solidFill>
                  <a:schemeClr val="accent1"/>
                </a:solidFill>
              </a:rPr>
              <a:pPr algn="r" eaLnBrk="1" hangingPunct="1"/>
              <a:t>‹#›</a:t>
            </a:fld>
            <a:endParaRPr lang="en-US" altLang="en-US" sz="1200" i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111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Algorithms</a:t>
            </a:r>
          </a:p>
        </p:txBody>
      </p:sp>
      <p:sp>
        <p:nvSpPr>
          <p:cNvPr id="1116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</a:t>
            </a:r>
          </a:p>
          <a:p>
            <a:pPr>
              <a:lnSpc>
                <a:spcPct val="90000"/>
              </a:lnSpc>
              <a:defRPr/>
            </a:pPr>
            <a:r>
              <a:rPr 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Worst case and Best case Analysis</a:t>
            </a:r>
          </a:p>
          <a:p>
            <a:pPr>
              <a:lnSpc>
                <a:spcPct val="90000"/>
              </a:lnSpc>
              <a:defRPr/>
            </a:pPr>
            <a:r>
              <a:rPr lang="en-US" sz="3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Asymptotic Notations</a:t>
            </a:r>
            <a:endParaRPr lang="en-US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Example: Insertion Sort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296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{5, 2, 4, 6, 1, 3}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Example: Insertion Sort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InsertionSort(A, n)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for i = 2 to n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key = A[i]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j = i - 1;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while (j &gt; 0) and (A[j] &gt; key)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	A[j+1] = A[j]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	j = j - 1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}	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A[j+1] = key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}		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Example: Insertion Sort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InsertionSort(A, n)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for i = 2 to n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key = A[i]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j = i - 1;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while (j &gt; 0) and (A[j] &gt; key)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	A[j+1] = A[j]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	j = j - 1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}	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A[j+1] = key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}		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40420" name="Text Box 4"/>
          <p:cNvSpPr txBox="1">
            <a:spLocks noChangeArrowheads="1"/>
          </p:cNvSpPr>
          <p:nvPr/>
        </p:nvSpPr>
        <p:spPr bwMode="auto">
          <a:xfrm>
            <a:off x="5181600" y="1447800"/>
            <a:ext cx="3032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CC"/>
                </a:solidFill>
              </a:rPr>
              <a:t>How many times will </a:t>
            </a:r>
            <a:br>
              <a:rPr lang="en-US" altLang="en-US" sz="2400">
                <a:solidFill>
                  <a:srgbClr val="0000CC"/>
                </a:solidFill>
              </a:rPr>
            </a:br>
            <a:r>
              <a:rPr lang="en-US" altLang="en-US" sz="2400">
                <a:solidFill>
                  <a:srgbClr val="0000CC"/>
                </a:solidFill>
              </a:rPr>
              <a:t>this loop execute?</a:t>
            </a:r>
          </a:p>
        </p:txBody>
      </p:sp>
      <p:sp>
        <p:nvSpPr>
          <p:cNvPr id="1340421" name="Freeform 5"/>
          <p:cNvSpPr>
            <a:spLocks/>
          </p:cNvSpPr>
          <p:nvPr/>
        </p:nvSpPr>
        <p:spPr bwMode="auto">
          <a:xfrm flipV="1">
            <a:off x="3886200" y="1676400"/>
            <a:ext cx="1295400" cy="152400"/>
          </a:xfrm>
          <a:custGeom>
            <a:avLst/>
            <a:gdLst>
              <a:gd name="T0" fmla="*/ 834856418 w 2010"/>
              <a:gd name="T1" fmla="*/ 20905274 h 1111"/>
              <a:gd name="T2" fmla="*/ 0 w 2010"/>
              <a:gd name="T3" fmla="*/ 0 h 1111"/>
              <a:gd name="T4" fmla="*/ 0 60000 65536"/>
              <a:gd name="T5" fmla="*/ 0 60000 65536"/>
              <a:gd name="T6" fmla="*/ 0 w 2010"/>
              <a:gd name="T7" fmla="*/ 0 h 1111"/>
              <a:gd name="T8" fmla="*/ 2010 w 2010"/>
              <a:gd name="T9" fmla="*/ 1111 h 11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10" h="1111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422" name="Freeform 6"/>
          <p:cNvSpPr>
            <a:spLocks/>
          </p:cNvSpPr>
          <p:nvPr/>
        </p:nvSpPr>
        <p:spPr bwMode="auto">
          <a:xfrm flipV="1">
            <a:off x="3886200" y="2057400"/>
            <a:ext cx="1295400" cy="762000"/>
          </a:xfrm>
          <a:custGeom>
            <a:avLst/>
            <a:gdLst>
              <a:gd name="T0" fmla="*/ 834856418 w 2010"/>
              <a:gd name="T1" fmla="*/ 522631805 h 1111"/>
              <a:gd name="T2" fmla="*/ 0 w 2010"/>
              <a:gd name="T3" fmla="*/ 0 h 1111"/>
              <a:gd name="T4" fmla="*/ 0 60000 65536"/>
              <a:gd name="T5" fmla="*/ 0 60000 65536"/>
              <a:gd name="T6" fmla="*/ 0 w 2010"/>
              <a:gd name="T7" fmla="*/ 0 h 1111"/>
              <a:gd name="T8" fmla="*/ 2010 w 2010"/>
              <a:gd name="T9" fmla="*/ 1111 h 11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10" h="1111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40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20" grpId="0"/>
      <p:bldP spid="1340421" grpId="0" animBg="1"/>
      <p:bldP spid="1340421" grpId="1" animBg="1"/>
      <p:bldP spid="13404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000" u="sng" dirty="0">
                <a:cs typeface="Times New Roman" panose="02020603050405020304" pitchFamily="18" charset="0"/>
              </a:rPr>
              <a:t>	Statement 					</a:t>
            </a:r>
            <a:r>
              <a:rPr lang="en-US" altLang="en-US" sz="2000" u="sng" dirty="0">
                <a:solidFill>
                  <a:srgbClr val="0000CC"/>
                </a:solidFill>
                <a:cs typeface="Times New Roman" panose="02020603050405020304" pitchFamily="18" charset="0"/>
              </a:rPr>
              <a:t>Cost	Times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 err="1">
                <a:cs typeface="Times New Roman" panose="02020603050405020304" pitchFamily="18" charset="0"/>
              </a:rPr>
              <a:t>InsertionSort</a:t>
            </a:r>
            <a:r>
              <a:rPr lang="en-US" altLang="en-US" sz="2400" dirty="0">
                <a:cs typeface="Times New Roman" panose="02020603050405020304" pitchFamily="18" charset="0"/>
              </a:rPr>
              <a:t>(A, n) {				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for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= 2 to n { 			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1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key = A[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]			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2  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(n </a:t>
            </a:r>
            <a:r>
              <a:rPr lang="en-US" altLang="en-US" sz="2400" dirty="0"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1)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j =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– 1;			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3  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(n </a:t>
            </a:r>
            <a:r>
              <a:rPr lang="en-US" altLang="en-US" sz="2400" dirty="0"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1)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while (j &gt; 0) and (A[j] &gt; key) {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4  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	A[j+1] = A[j]		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5  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(T </a:t>
            </a:r>
            <a:r>
              <a:rPr lang="en-US" altLang="en-US" sz="2400" dirty="0">
                <a:cs typeface="Times New Roman" panose="02020603050405020304" pitchFamily="18" charset="0"/>
              </a:rPr>
              <a:t>– 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(n </a:t>
            </a:r>
            <a:r>
              <a:rPr lang="en-US" altLang="en-US" sz="2400" dirty="0"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1))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	j = j – 1 }		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6  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(T </a:t>
            </a:r>
            <a:r>
              <a:rPr lang="en-US" altLang="en-US" sz="2400" dirty="0">
                <a:cs typeface="Times New Roman" panose="02020603050405020304" pitchFamily="18" charset="0"/>
              </a:rPr>
              <a:t>– 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(n </a:t>
            </a:r>
            <a:r>
              <a:rPr lang="en-US" altLang="en-US" sz="2400" dirty="0"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1))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A[j+1] = key			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7  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(n </a:t>
            </a:r>
            <a:r>
              <a:rPr lang="en-US" altLang="en-US" sz="2400" dirty="0"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1)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}						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T = t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+ t</a:t>
            </a:r>
            <a:r>
              <a:rPr lang="en-US" altLang="en-US" sz="24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+ … + </a:t>
            </a:r>
            <a:r>
              <a:rPr lang="en-US" altLang="en-US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z="2400" baseline="-250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, where </a:t>
            </a:r>
            <a:r>
              <a:rPr lang="en-US" altLang="en-US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z="2400" baseline="-250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is the number of while expression evaluations for the  </a:t>
            </a:r>
            <a:r>
              <a:rPr lang="en-US" altLang="en-US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baseline="300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for loop iteration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Analyzing Insertion Sort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Insertion Sort</a:t>
            </a: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altLang="en-US" sz="2200" dirty="0">
                <a:cs typeface="Times New Roman" panose="02020603050405020304" pitchFamily="18" charset="0"/>
              </a:rPr>
              <a:t>T(n) = </a:t>
            </a:r>
            <a:r>
              <a:rPr lang="en-US" altLang="en-US" sz="2000" dirty="0"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n + c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(n-1) + c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cs typeface="Times New Roman" panose="02020603050405020304" pitchFamily="18" charset="0"/>
              </a:rPr>
              <a:t>(n-1) + c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cs typeface="Times New Roman" panose="02020603050405020304" pitchFamily="18" charset="0"/>
              </a:rPr>
              <a:t>T + c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5</a:t>
            </a:r>
            <a:r>
              <a:rPr lang="en-US" altLang="en-US" sz="2000" dirty="0">
                <a:cs typeface="Times New Roman" panose="02020603050405020304" pitchFamily="18" charset="0"/>
              </a:rPr>
              <a:t>(T - (n-1)) + c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6</a:t>
            </a:r>
            <a:r>
              <a:rPr lang="en-US" altLang="en-US" sz="2000" dirty="0">
                <a:cs typeface="Times New Roman" panose="02020603050405020304" pitchFamily="18" charset="0"/>
              </a:rPr>
              <a:t>(T - (n-1)) + c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2000" dirty="0">
                <a:cs typeface="Times New Roman" panose="02020603050405020304" pitchFamily="18" charset="0"/>
              </a:rPr>
              <a:t>(n-1)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br>
              <a:rPr lang="en-US" altLang="en-US" sz="2200" dirty="0">
                <a:cs typeface="Times New Roman" panose="02020603050405020304" pitchFamily="18" charset="0"/>
              </a:rPr>
            </a:br>
            <a:r>
              <a:rPr lang="en-US" altLang="en-US" sz="2200" dirty="0">
                <a:cs typeface="Times New Roman" panose="02020603050405020304" pitchFamily="18" charset="0"/>
              </a:rPr>
              <a:t>        = c</a:t>
            </a:r>
            <a:r>
              <a:rPr lang="en-US" altLang="en-US" sz="2200" baseline="-25000" dirty="0">
                <a:cs typeface="Times New Roman" panose="02020603050405020304" pitchFamily="18" charset="0"/>
              </a:rPr>
              <a:t>8</a:t>
            </a:r>
            <a:r>
              <a:rPr lang="en-US" altLang="en-US" sz="2200" dirty="0">
                <a:cs typeface="Times New Roman" panose="02020603050405020304" pitchFamily="18" charset="0"/>
              </a:rPr>
              <a:t>T + c</a:t>
            </a:r>
            <a:r>
              <a:rPr lang="en-US" altLang="en-US" sz="2200" baseline="-25000" dirty="0">
                <a:cs typeface="Times New Roman" panose="02020603050405020304" pitchFamily="18" charset="0"/>
              </a:rPr>
              <a:t>9</a:t>
            </a:r>
            <a:r>
              <a:rPr lang="en-US" altLang="en-US" sz="2200" dirty="0">
                <a:cs typeface="Times New Roman" panose="02020603050405020304" pitchFamily="18" charset="0"/>
              </a:rPr>
              <a:t>n + c</a:t>
            </a:r>
            <a:r>
              <a:rPr lang="en-US" altLang="en-US" sz="2200" baseline="-25000" dirty="0">
                <a:cs typeface="Times New Roman" panose="02020603050405020304" pitchFamily="18" charset="0"/>
              </a:rPr>
              <a:t>10</a:t>
            </a:r>
            <a:endParaRPr lang="en-US" altLang="en-US" sz="2200" dirty="0">
              <a:cs typeface="Times New Roman" panose="02020603050405020304" pitchFamily="18" charset="0"/>
            </a:endParaRPr>
          </a:p>
          <a:p>
            <a:endParaRPr lang="en-US" altLang="en-US" sz="2200" dirty="0">
              <a:cs typeface="Times New Roman" panose="02020603050405020304" pitchFamily="18" charset="0"/>
            </a:endParaRPr>
          </a:p>
          <a:p>
            <a:r>
              <a:rPr lang="en-US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What can T be?</a:t>
            </a:r>
          </a:p>
          <a:p>
            <a:pPr lvl="1"/>
            <a:r>
              <a:rPr lang="en-US" altLang="en-US" sz="2200" b="1" dirty="0">
                <a:solidFill>
                  <a:schemeClr val="tx2"/>
                </a:solidFill>
                <a:cs typeface="Times New Roman" panose="02020603050405020304" pitchFamily="18" charset="0"/>
              </a:rPr>
              <a:t>Best case:</a:t>
            </a:r>
            <a:r>
              <a:rPr lang="en-US" altLang="en-US" sz="2200" dirty="0">
                <a:cs typeface="Times New Roman" panose="02020603050405020304" pitchFamily="18" charset="0"/>
              </a:rPr>
              <a:t>  the array is sorted (inner loop body never executed)</a:t>
            </a:r>
          </a:p>
          <a:p>
            <a:pPr lvl="2"/>
            <a:r>
              <a:rPr lang="en-US" altLang="en-US" i="1" dirty="0" err="1">
                <a:cs typeface="Times New Roman" panose="02020603050405020304" pitchFamily="18" charset="0"/>
              </a:rPr>
              <a:t>t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= 1 </a:t>
            </a:r>
            <a:r>
              <a:rPr lang="en-US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T</a:t>
            </a:r>
            <a:r>
              <a:rPr lang="en-US" altLang="en-US" dirty="0">
                <a:cs typeface="Times New Roman" panose="02020603050405020304" pitchFamily="18" charset="0"/>
              </a:rPr>
              <a:t> =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altLang="en-US" i="1" dirty="0">
                <a:cs typeface="Times New Roman" panose="02020603050405020304" pitchFamily="18" charset="0"/>
              </a:rPr>
              <a:t>T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cs typeface="Times New Roman" panose="02020603050405020304" pitchFamily="18" charset="0"/>
              </a:rPr>
              <a:t>an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cs typeface="Times New Roman" panose="02020603050405020304" pitchFamily="18" charset="0"/>
              </a:rPr>
              <a:t>b</a:t>
            </a:r>
            <a:r>
              <a:rPr lang="en-US" altLang="en-US" dirty="0">
                <a:cs typeface="Times New Roman" panose="02020603050405020304" pitchFamily="18" charset="0"/>
              </a:rPr>
              <a:t>, a linear function of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altLang="en-US" sz="2200" b="1" dirty="0">
                <a:solidFill>
                  <a:schemeClr val="tx2"/>
                </a:solidFill>
                <a:cs typeface="Times New Roman" panose="02020603050405020304" pitchFamily="18" charset="0"/>
              </a:rPr>
              <a:t>Worst case:</a:t>
            </a:r>
            <a:r>
              <a:rPr lang="en-US" altLang="en-US" sz="2200" dirty="0">
                <a:cs typeface="Times New Roman" panose="02020603050405020304" pitchFamily="18" charset="0"/>
              </a:rPr>
              <a:t> the array is reverse sorted (inner loop body executed for all previous elements)</a:t>
            </a:r>
          </a:p>
          <a:p>
            <a:pPr lvl="2"/>
            <a:r>
              <a:rPr lang="en-US" altLang="en-US" i="1" dirty="0" err="1">
                <a:cs typeface="Times New Roman" panose="02020603050405020304" pitchFamily="18" charset="0"/>
              </a:rPr>
              <a:t>t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= </a:t>
            </a:r>
            <a:r>
              <a:rPr lang="en-US" altLang="en-US" i="1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T</a:t>
            </a:r>
            <a:r>
              <a:rPr lang="en-US" altLang="en-US" dirty="0">
                <a:cs typeface="Times New Roman" panose="02020603050405020304" pitchFamily="18" charset="0"/>
              </a:rPr>
              <a:t> =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 + </a:t>
            </a:r>
            <a:r>
              <a:rPr lang="en-US" altLang="en-US" dirty="0">
                <a:cs typeface="Times New Roman" panose="02020603050405020304" pitchFamily="18" charset="0"/>
              </a:rPr>
              <a:t>1)/2 - 1</a:t>
            </a:r>
          </a:p>
          <a:p>
            <a:pPr lvl="2"/>
            <a:r>
              <a:rPr lang="en-US" altLang="en-US" i="1" dirty="0">
                <a:cs typeface="Times New Roman" panose="02020603050405020304" pitchFamily="18" charset="0"/>
              </a:rPr>
              <a:t>T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cs typeface="Times New Roman" panose="02020603050405020304" pitchFamily="18" charset="0"/>
              </a:rPr>
              <a:t>an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cs typeface="Times New Roman" panose="02020603050405020304" pitchFamily="18" charset="0"/>
              </a:rPr>
              <a:t>bn </a:t>
            </a:r>
            <a:r>
              <a:rPr lang="en-US" altLang="en-US" dirty="0">
                <a:cs typeface="Times New Roman" panose="02020603050405020304" pitchFamily="18" charset="0"/>
              </a:rPr>
              <a:t>+ </a:t>
            </a:r>
            <a:r>
              <a:rPr lang="en-US" altLang="en-US" i="1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, a quadratic function of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200" b="1" dirty="0">
                <a:solidFill>
                  <a:schemeClr val="tx2"/>
                </a:solidFill>
                <a:cs typeface="Times New Roman" panose="02020603050405020304" pitchFamily="18" charset="0"/>
              </a:rPr>
              <a:t>Average case: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206375"/>
            <a:ext cx="7239000" cy="533400"/>
          </a:xfrm>
        </p:spPr>
        <p:txBody>
          <a:bodyPr lIns="91440" tIns="45720" rIns="91440" bIns="45720"/>
          <a:lstStyle/>
          <a:p>
            <a:r>
              <a:rPr lang="en-US" altLang="en-US"/>
              <a:t>Asymptotic Performance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077200" cy="5102225"/>
          </a:xfrm>
        </p:spPr>
        <p:txBody>
          <a:bodyPr lIns="91440" tIns="45720" rIns="91440" bIns="45720"/>
          <a:lstStyle/>
          <a:p>
            <a:r>
              <a:rPr lang="en-US" altLang="en-US"/>
              <a:t>We care most about </a:t>
            </a:r>
            <a:r>
              <a:rPr lang="en-US" altLang="en-US" i="1">
                <a:solidFill>
                  <a:srgbClr val="FF3300"/>
                </a:solidFill>
              </a:rPr>
              <a:t>asymptotic performance</a:t>
            </a:r>
            <a:endParaRPr lang="en-US" altLang="en-US">
              <a:solidFill>
                <a:srgbClr val="FF3300"/>
              </a:solidFill>
            </a:endParaRPr>
          </a:p>
          <a:p>
            <a:pPr lvl="1"/>
            <a:r>
              <a:rPr lang="en-US" altLang="en-US"/>
              <a:t>How does the algorithm behave as the problem size gets very large?</a:t>
            </a:r>
          </a:p>
          <a:p>
            <a:pPr lvl="2"/>
            <a:r>
              <a:rPr lang="en-US" altLang="en-US"/>
              <a:t>Running time</a:t>
            </a:r>
          </a:p>
          <a:p>
            <a:pPr lvl="2"/>
            <a:r>
              <a:rPr lang="en-US" altLang="en-US"/>
              <a:t>Memory/storage requirements</a:t>
            </a:r>
          </a:p>
          <a:p>
            <a:pPr lvl="2"/>
            <a:r>
              <a:rPr lang="en-US" altLang="en-US"/>
              <a:t>Bandwidth/power requirements/logic gates/etc.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Analysis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Worst case</a:t>
            </a:r>
          </a:p>
          <a:p>
            <a:pPr lvl="1"/>
            <a:r>
              <a:rPr lang="en-US" altLang="en-US" dirty="0"/>
              <a:t>Provides an upper bound on running time</a:t>
            </a:r>
          </a:p>
          <a:p>
            <a:pPr lvl="1"/>
            <a:r>
              <a:rPr lang="en-US" altLang="en-US" dirty="0"/>
              <a:t>An absolute guarantee of required resources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Average case</a:t>
            </a:r>
          </a:p>
          <a:p>
            <a:pPr lvl="1"/>
            <a:r>
              <a:rPr lang="en-US" altLang="en-US" dirty="0"/>
              <a:t>Provides the expected running time</a:t>
            </a:r>
          </a:p>
          <a:p>
            <a:pPr lvl="1"/>
            <a:r>
              <a:rPr lang="en-US" altLang="en-US" dirty="0"/>
              <a:t>Very useful, but treat with care: what is “average”?</a:t>
            </a:r>
          </a:p>
          <a:p>
            <a:pPr lvl="2"/>
            <a:r>
              <a:rPr lang="en-US" altLang="en-US" dirty="0"/>
              <a:t>Random (equally likely) inputs</a:t>
            </a:r>
          </a:p>
          <a:p>
            <a:pPr lvl="2"/>
            <a:r>
              <a:rPr lang="en-US" altLang="en-US" dirty="0"/>
              <a:t>Real-life inputs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Best case</a:t>
            </a:r>
          </a:p>
          <a:p>
            <a:pPr lvl="1"/>
            <a:endParaRPr lang="en-US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Upper Bound Notation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4724400"/>
          </a:xfrm>
        </p:spPr>
        <p:txBody>
          <a:bodyPr/>
          <a:lstStyle/>
          <a:p>
            <a:r>
              <a:rPr lang="en-US" altLang="en-US"/>
              <a:t>We say InsertionSort’s run time is </a:t>
            </a:r>
            <a:r>
              <a:rPr lang="en-US" altLang="en-US" i="1">
                <a:solidFill>
                  <a:schemeClr val="tx2"/>
                </a:solidFill>
              </a:rPr>
              <a:t>O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 i="1">
                <a:solidFill>
                  <a:schemeClr val="tx2"/>
                </a:solidFill>
              </a:rPr>
              <a:t>n</a:t>
            </a:r>
            <a:r>
              <a:rPr lang="en-US" altLang="en-US" baseline="30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altLang="en-US"/>
              <a:t>Properly we should say run time is </a:t>
            </a:r>
            <a:r>
              <a:rPr lang="en-US" altLang="en-US" i="1"/>
              <a:t>in</a:t>
            </a:r>
            <a:r>
              <a:rPr lang="en-US" altLang="en-US"/>
              <a:t>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Read </a:t>
            </a:r>
            <a:r>
              <a:rPr lang="en-US" altLang="en-US" i="1"/>
              <a:t>O</a:t>
            </a:r>
            <a:r>
              <a:rPr lang="en-US" altLang="en-US"/>
              <a:t> as “Big-</a:t>
            </a:r>
            <a:r>
              <a:rPr lang="en-US" altLang="en-US" i="1"/>
              <a:t>O</a:t>
            </a:r>
            <a:r>
              <a:rPr lang="en-US" altLang="en-US"/>
              <a:t>” (you’ll also hear it as “order”)</a:t>
            </a:r>
          </a:p>
          <a:p>
            <a:r>
              <a:rPr lang="en-US" altLang="en-US"/>
              <a:t>In general a function</a:t>
            </a:r>
          </a:p>
          <a:p>
            <a:pPr lvl="1"/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)) if there exist positive constants </a:t>
            </a:r>
            <a:r>
              <a:rPr lang="en-US" altLang="en-US" i="1"/>
              <a:t>c</a:t>
            </a:r>
            <a:r>
              <a:rPr lang="en-US" altLang="en-US"/>
              <a:t> and </a:t>
            </a:r>
            <a:r>
              <a:rPr lang="en-US" altLang="en-US" i="1"/>
              <a:t>n</a:t>
            </a:r>
            <a:r>
              <a:rPr lang="en-US" altLang="en-US" i="1" baseline="-25000"/>
              <a:t>0</a:t>
            </a:r>
            <a:r>
              <a:rPr lang="en-US" altLang="en-US" i="1"/>
              <a:t> </a:t>
            </a:r>
            <a:r>
              <a:rPr lang="en-US" altLang="en-US"/>
              <a:t>such that </a:t>
            </a:r>
            <a:r>
              <a:rPr lang="en-US" altLang="en-US">
                <a:sym typeface="Symbol" panose="05050102010706020507" pitchFamily="18" charset="2"/>
              </a:rPr>
              <a:t>0 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 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 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for all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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 i="1" baseline="-25000">
                <a:sym typeface="Symbol" panose="05050102010706020507" pitchFamily="18" charset="2"/>
              </a:rPr>
              <a:t>0</a:t>
            </a:r>
            <a:endParaRPr lang="en-US" altLang="en-US" i="1">
              <a:sym typeface="Symbol" panose="05050102010706020507" pitchFamily="18" charset="2"/>
            </a:endParaRPr>
          </a:p>
          <a:p>
            <a:r>
              <a:rPr lang="en-US" altLang="en-US"/>
              <a:t>Formally</a:t>
            </a:r>
          </a:p>
          <a:p>
            <a:pPr lvl="1"/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)) = {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): </a:t>
            </a:r>
            <a:r>
              <a:rPr lang="en-US" altLang="en-US">
                <a:sym typeface="Symbol" panose="05050102010706020507" pitchFamily="18" charset="2"/>
              </a:rPr>
              <a:t> positive constants 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 i="1" baseline="-25000">
                <a:sym typeface="Symbol" panose="05050102010706020507" pitchFamily="18" charset="2"/>
              </a:rPr>
              <a:t>0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such that 0 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 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 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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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 i="1" baseline="-25000">
                <a:sym typeface="Symbol" panose="05050102010706020507" pitchFamily="18" charset="2"/>
              </a:rPr>
              <a:t>0 </a:t>
            </a: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752600" y="14478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1752600" y="5029200"/>
            <a:ext cx="541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38200" y="1371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i="0"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629400" y="5029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i="0">
                <a:cs typeface="Arial" panose="020B0604020202020204" pitchFamily="34" charset="0"/>
              </a:rPr>
              <a:t>n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3200400" y="3200400"/>
            <a:ext cx="0" cy="1828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819400" y="5013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n</a:t>
            </a:r>
            <a:r>
              <a:rPr lang="en-US" altLang="en-US" baseline="-25000">
                <a:cs typeface="Arial" panose="020B0604020202020204" pitchFamily="34" charset="0"/>
              </a:rPr>
              <a:t>0</a:t>
            </a:r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1752600" y="2362200"/>
            <a:ext cx="5486400" cy="1841500"/>
          </a:xfrm>
          <a:custGeom>
            <a:avLst/>
            <a:gdLst>
              <a:gd name="T0" fmla="*/ 0 w 3456"/>
              <a:gd name="T1" fmla="*/ 2056447428 h 1160"/>
              <a:gd name="T2" fmla="*/ 483870062 w 3456"/>
              <a:gd name="T3" fmla="*/ 1572577235 h 1160"/>
              <a:gd name="T4" fmla="*/ 1209675055 w 3456"/>
              <a:gd name="T5" fmla="*/ 2147483647 h 1160"/>
              <a:gd name="T6" fmla="*/ 1693545315 w 3456"/>
              <a:gd name="T7" fmla="*/ 725804893 h 1160"/>
              <a:gd name="T8" fmla="*/ 2147483647 w 3456"/>
              <a:gd name="T9" fmla="*/ 1693545081 h 1160"/>
              <a:gd name="T10" fmla="*/ 2147483647 w 3456"/>
              <a:gd name="T11" fmla="*/ 2147483647 h 1160"/>
              <a:gd name="T12" fmla="*/ 2147483647 w 3456"/>
              <a:gd name="T13" fmla="*/ 0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160"/>
              <a:gd name="T23" fmla="*/ 3456 w 3456"/>
              <a:gd name="T24" fmla="*/ 1160 h 11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160">
                <a:moveTo>
                  <a:pt x="0" y="816"/>
                </a:moveTo>
                <a:cubicBezTo>
                  <a:pt x="56" y="696"/>
                  <a:pt x="112" y="576"/>
                  <a:pt x="192" y="624"/>
                </a:cubicBezTo>
                <a:cubicBezTo>
                  <a:pt x="272" y="672"/>
                  <a:pt x="400" y="1160"/>
                  <a:pt x="480" y="1104"/>
                </a:cubicBezTo>
                <a:cubicBezTo>
                  <a:pt x="560" y="1048"/>
                  <a:pt x="584" y="360"/>
                  <a:pt x="672" y="288"/>
                </a:cubicBezTo>
                <a:cubicBezTo>
                  <a:pt x="760" y="216"/>
                  <a:pt x="864" y="560"/>
                  <a:pt x="1008" y="672"/>
                </a:cubicBezTo>
                <a:cubicBezTo>
                  <a:pt x="1152" y="784"/>
                  <a:pt x="1128" y="1072"/>
                  <a:pt x="1536" y="960"/>
                </a:cubicBezTo>
                <a:cubicBezTo>
                  <a:pt x="1944" y="848"/>
                  <a:pt x="3136" y="160"/>
                  <a:pt x="34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1752600" y="1447800"/>
            <a:ext cx="5486400" cy="2438400"/>
          </a:xfrm>
          <a:custGeom>
            <a:avLst/>
            <a:gdLst>
              <a:gd name="T0" fmla="*/ 0 w 3456"/>
              <a:gd name="T1" fmla="*/ 2147483647 h 1536"/>
              <a:gd name="T2" fmla="*/ 967740123 w 3456"/>
              <a:gd name="T3" fmla="*/ 2147483647 h 1536"/>
              <a:gd name="T4" fmla="*/ 1572577453 w 3456"/>
              <a:gd name="T5" fmla="*/ 2147483647 h 1536"/>
              <a:gd name="T6" fmla="*/ 2147483647 w 3456"/>
              <a:gd name="T7" fmla="*/ 2147483647 h 1536"/>
              <a:gd name="T8" fmla="*/ 2147483647 w 3456"/>
              <a:gd name="T9" fmla="*/ 2147483647 h 1536"/>
              <a:gd name="T10" fmla="*/ 2147483647 w 3456"/>
              <a:gd name="T11" fmla="*/ 1209675012 h 1536"/>
              <a:gd name="T12" fmla="*/ 2147483647 w 3456"/>
              <a:gd name="T13" fmla="*/ 0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536"/>
              <a:gd name="T23" fmla="*/ 3456 w 345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53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934200" y="2422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f(n)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858000" y="1066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c</a:t>
            </a:r>
            <a:r>
              <a:rPr lang="en-US" altLang="en-US" b="1" i="0">
                <a:cs typeface="Arial" panose="020B0604020202020204" pitchFamily="34" charset="0"/>
              </a:rPr>
              <a:t>.</a:t>
            </a:r>
            <a:r>
              <a:rPr lang="en-US" altLang="en-US" b="1">
                <a:cs typeface="Arial" panose="020B0604020202020204" pitchFamily="34" charset="0"/>
              </a:rPr>
              <a:t>g(n)</a:t>
            </a:r>
          </a:p>
        </p:txBody>
      </p:sp>
      <p:sp>
        <p:nvSpPr>
          <p:cNvPr id="29709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Upper Bound Notation</a:t>
            </a: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450850" y="5562600"/>
            <a:ext cx="7913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0"/>
              <a:t>We say </a:t>
            </a:r>
            <a:r>
              <a:rPr kumimoji="1" lang="en-US" altLang="en-US" sz="2600" b="1">
                <a:latin typeface="Times New Roman" panose="02020603050405020304" pitchFamily="18" charset="0"/>
              </a:rPr>
              <a:t>g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)</a:t>
            </a:r>
            <a:r>
              <a:rPr kumimoji="1" lang="en-US" altLang="en-US" sz="2600" b="1" i="0"/>
              <a:t> is an </a:t>
            </a:r>
            <a:r>
              <a:rPr kumimoji="1" lang="en-US" altLang="en-US" sz="2600" b="1">
                <a:solidFill>
                  <a:srgbClr val="0000FF"/>
                </a:solidFill>
              </a:rPr>
              <a:t>asymptotic upper bound</a:t>
            </a:r>
            <a:r>
              <a:rPr kumimoji="1" lang="en-US" altLang="en-US" sz="2600" b="1" i="0"/>
              <a:t> for </a:t>
            </a:r>
            <a:r>
              <a:rPr kumimoji="1" lang="en-US" altLang="en-US" sz="2600" b="1">
                <a:latin typeface="Times New Roman" panose="02020603050405020304" pitchFamily="18" charset="0"/>
              </a:rPr>
              <a:t>f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14400"/>
                <a:ext cx="8229600" cy="5486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tabLst>
                    <a:tab pos="2390775" algn="l"/>
                  </a:tabLst>
                </a:pPr>
                <a:r>
                  <a:rPr lang="en-US" altLang="en-US" sz="3200" dirty="0">
                    <a:solidFill>
                      <a:srgbClr val="0000FF"/>
                    </a:solidFill>
                  </a:rPr>
                  <a:t>Proof</a:t>
                </a:r>
              </a:p>
              <a:p>
                <a:pPr lvl="1">
                  <a:lnSpc>
                    <a:spcPct val="90000"/>
                  </a:lnSpc>
                  <a:tabLst>
                    <a:tab pos="2390775" algn="l"/>
                  </a:tabLst>
                </a:pPr>
                <a:r>
                  <a:rPr lang="en-US" altLang="en-US" sz="2600" dirty="0"/>
                  <a:t>The run-time is an</a:t>
                </a:r>
                <a:r>
                  <a:rPr lang="en-US" altLang="en-US" sz="2600" baseline="30000" dirty="0"/>
                  <a:t>2</a:t>
                </a:r>
                <a:r>
                  <a:rPr lang="en-US" altLang="en-US" sz="2600" dirty="0"/>
                  <a:t> + bn + c </a:t>
                </a:r>
              </a:p>
              <a:p>
                <a:pPr lvl="2">
                  <a:lnSpc>
                    <a:spcPct val="90000"/>
                  </a:lnSpc>
                  <a:tabLst>
                    <a:tab pos="2390775" algn="l"/>
                  </a:tabLst>
                </a:pPr>
                <a:r>
                  <a:rPr lang="en-US" altLang="en-US" sz="2400" dirty="0"/>
                  <a:t>If any of  a, b, and c are less than 0, replace the constant with its absolute value</a:t>
                </a:r>
              </a:p>
              <a:p>
                <a:pPr lvl="1">
                  <a:lnSpc>
                    <a:spcPct val="90000"/>
                  </a:lnSpc>
                  <a:tabLst>
                    <a:tab pos="2390775" algn="l"/>
                  </a:tabLst>
                </a:pPr>
                <a:r>
                  <a:rPr lang="en-US" altLang="en-US" dirty="0"/>
                  <a:t>an</a:t>
                </a:r>
                <a:r>
                  <a:rPr lang="en-US" altLang="en-US" baseline="30000" dirty="0"/>
                  <a:t>2</a:t>
                </a:r>
                <a:r>
                  <a:rPr lang="en-US" altLang="en-US" dirty="0"/>
                  <a:t> + bn + c 	</a:t>
                </a:r>
                <a:r>
                  <a:rPr lang="en-US" altLang="en-US" dirty="0">
                    <a:sym typeface="Symbol" panose="05050102010706020507" pitchFamily="18" charset="2"/>
                  </a:rPr>
                  <a:t></a:t>
                </a:r>
                <a:r>
                  <a:rPr lang="en-US" altLang="en-US" dirty="0"/>
                  <a:t> (a + b + c)n</a:t>
                </a:r>
                <a:r>
                  <a:rPr lang="en-US" altLang="en-US" baseline="30000" dirty="0"/>
                  <a:t>2</a:t>
                </a:r>
                <a:r>
                  <a:rPr lang="en-US" altLang="en-US" dirty="0"/>
                  <a:t> + (a + b + c)n + (a + b + c)</a:t>
                </a:r>
              </a:p>
              <a:p>
                <a:pPr lvl="1">
                  <a:lnSpc>
                    <a:spcPct val="90000"/>
                  </a:lnSpc>
                  <a:buFont typeface="Times New Roman" panose="02020603050405020304" pitchFamily="18" charset="0"/>
                  <a:buNone/>
                  <a:tabLst>
                    <a:tab pos="2390775" algn="l"/>
                  </a:tabLst>
                </a:pPr>
                <a:r>
                  <a:rPr lang="en-US" altLang="en-US" dirty="0"/>
                  <a:t>		</a:t>
                </a:r>
                <a:r>
                  <a:rPr lang="en-US" altLang="en-US" dirty="0">
                    <a:sym typeface="Symbol" panose="05050102010706020507" pitchFamily="18" charset="2"/>
                  </a:rPr>
                  <a:t>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n</a:t>
                </a:r>
                <a:r>
                  <a:rPr lang="en-US" altLang="en-US" baseline="30000" dirty="0"/>
                  <a:t>2</a:t>
                </a:r>
                <a:r>
                  <a:rPr lang="en-US" altLang="en-US" dirty="0"/>
                  <a:t> for n </a:t>
                </a:r>
                <a:r>
                  <a:rPr lang="en-US" altLang="en-US" dirty="0">
                    <a:sym typeface="Symbol" panose="05050102010706020507" pitchFamily="18" charset="2"/>
                  </a:rPr>
                  <a:t>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</a:p>
              <a:p>
                <a:pPr lvl="1">
                  <a:lnSpc>
                    <a:spcPct val="90000"/>
                  </a:lnSpc>
                  <a:buFont typeface="Times New Roman" panose="02020603050405020304" pitchFamily="18" charset="0"/>
                  <a:buNone/>
                  <a:tabLst>
                    <a:tab pos="2390775" algn="l"/>
                  </a:tabLst>
                </a:pPr>
                <a:r>
                  <a:rPr lang="en-US" altLang="en-US" dirty="0"/>
                  <a:t>	Let c</a:t>
                </a:r>
                <a:r>
                  <a:rPr lang="en-US" altLang="en-US" dirty="0">
                    <a:latin typeface="Tahoma" panose="020B0604030504040204" pitchFamily="34" charset="0"/>
                    <a:cs typeface="Tahoma" panose="020B0604030504040204" pitchFamily="34" charset="0"/>
                  </a:rPr>
                  <a:t>’</a:t>
                </a:r>
                <a:r>
                  <a:rPr lang="en-US" altLang="en-US" dirty="0"/>
                  <a:t> = 3(a + b + c) and let </a:t>
                </a:r>
                <a:r>
                  <a:rPr lang="en-US" altLang="en-US" i="1" dirty="0"/>
                  <a:t>n</a:t>
                </a:r>
                <a:r>
                  <a:rPr lang="en-US" altLang="en-US" i="1" baseline="-25000" dirty="0"/>
                  <a:t>0</a:t>
                </a:r>
                <a:r>
                  <a:rPr lang="en-US" altLang="en-US" dirty="0"/>
                  <a:t> = 1. Then</a:t>
                </a:r>
              </a:p>
              <a:p>
                <a:pPr lvl="1">
                  <a:lnSpc>
                    <a:spcPct val="90000"/>
                  </a:lnSpc>
                  <a:buFont typeface="Times New Roman" panose="02020603050405020304" pitchFamily="18" charset="0"/>
                  <a:buNone/>
                  <a:tabLst>
                    <a:tab pos="2390775" algn="l"/>
                  </a:tabLst>
                </a:pPr>
                <a:r>
                  <a:rPr lang="en-US" altLang="en-US" dirty="0"/>
                  <a:t>	    an</a:t>
                </a:r>
                <a:r>
                  <a:rPr lang="en-US" altLang="en-US" baseline="30000" dirty="0"/>
                  <a:t>2</a:t>
                </a:r>
                <a:r>
                  <a:rPr lang="en-US" altLang="en-US" dirty="0"/>
                  <a:t> + bn + c 	</a:t>
                </a:r>
                <a:r>
                  <a:rPr lang="en-US" altLang="en-US" dirty="0">
                    <a:sym typeface="Symbol" panose="05050102010706020507" pitchFamily="18" charset="2"/>
                  </a:rPr>
                  <a:t></a:t>
                </a:r>
                <a:r>
                  <a:rPr lang="en-US" altLang="en-US" dirty="0"/>
                  <a:t> c</a:t>
                </a:r>
                <a:r>
                  <a:rPr lang="en-US" altLang="en-US" dirty="0">
                    <a:latin typeface="Tahoma" panose="020B0604030504040204" pitchFamily="34" charset="0"/>
                    <a:cs typeface="Tahoma" panose="020B0604030504040204" pitchFamily="34" charset="0"/>
                  </a:rPr>
                  <a:t>’</a:t>
                </a:r>
                <a:r>
                  <a:rPr lang="en-US" altLang="en-US" dirty="0"/>
                  <a:t> n</a:t>
                </a:r>
                <a:r>
                  <a:rPr lang="en-US" altLang="en-US" baseline="30000" dirty="0"/>
                  <a:t>2   </a:t>
                </a:r>
                <a:r>
                  <a:rPr lang="en-US" altLang="en-US" dirty="0"/>
                  <a:t>for n </a:t>
                </a:r>
                <a:r>
                  <a:rPr lang="en-US" altLang="en-US" dirty="0">
                    <a:sym typeface="Symbol" panose="05050102010706020507" pitchFamily="18" charset="2"/>
                  </a:rPr>
                  <a:t></a:t>
                </a:r>
                <a:r>
                  <a:rPr lang="en-US" altLang="en-US" dirty="0"/>
                  <a:t> 1</a:t>
                </a:r>
              </a:p>
              <a:p>
                <a:pPr lvl="1">
                  <a:lnSpc>
                    <a:spcPct val="90000"/>
                  </a:lnSpc>
                  <a:buFont typeface="Times New Roman" panose="02020603050405020304" pitchFamily="18" charset="0"/>
                  <a:buNone/>
                  <a:tabLst>
                    <a:tab pos="2390775" algn="l"/>
                  </a:tabLst>
                </a:pPr>
                <a:r>
                  <a:rPr lang="en-US" altLang="en-US" dirty="0"/>
                  <a:t>	Thus an</a:t>
                </a:r>
                <a:r>
                  <a:rPr lang="en-US" altLang="en-US" baseline="30000" dirty="0"/>
                  <a:t>2</a:t>
                </a:r>
                <a:r>
                  <a:rPr lang="en-US" altLang="en-US" dirty="0"/>
                  <a:t> + bn + c 	</a:t>
                </a:r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:r>
                  <a:rPr lang="en-US" altLang="en-US" dirty="0"/>
                  <a:t>  O(n</a:t>
                </a:r>
                <a:r>
                  <a:rPr lang="en-US" altLang="en-US" baseline="30000" dirty="0"/>
                  <a:t>2</a:t>
                </a:r>
                <a:r>
                  <a:rPr lang="en-US" altLang="en-US" dirty="0"/>
                  <a:t>).</a:t>
                </a:r>
                <a:endParaRPr lang="en-US" altLang="en-US" sz="2800" dirty="0"/>
              </a:p>
              <a:p>
                <a:pPr>
                  <a:lnSpc>
                    <a:spcPct val="90000"/>
                  </a:lnSpc>
                  <a:tabLst>
                    <a:tab pos="2390775" algn="l"/>
                  </a:tabLst>
                </a:pPr>
                <a:r>
                  <a:rPr lang="en-US" altLang="en-US" sz="3200" dirty="0">
                    <a:solidFill>
                      <a:srgbClr val="0000FF"/>
                    </a:solidFill>
                  </a:rPr>
                  <a:t>Question</a:t>
                </a:r>
              </a:p>
              <a:p>
                <a:pPr lvl="1">
                  <a:lnSpc>
                    <a:spcPct val="90000"/>
                  </a:lnSpc>
                  <a:tabLst>
                    <a:tab pos="2390775" algn="l"/>
                  </a:tabLst>
                </a:pPr>
                <a:r>
                  <a:rPr lang="en-US" altLang="en-US" sz="2600" dirty="0"/>
                  <a:t>Is </a:t>
                </a:r>
                <a:r>
                  <a:rPr lang="en-US" altLang="en-US" sz="2600" dirty="0" err="1"/>
                  <a:t>InsertionSort</a:t>
                </a:r>
                <a:r>
                  <a:rPr lang="en-US" altLang="en-US" sz="2600" dirty="0"/>
                  <a:t> </a:t>
                </a:r>
                <a:r>
                  <a:rPr lang="en-US" altLang="en-US" sz="2600" i="1" dirty="0"/>
                  <a:t>O</a:t>
                </a:r>
                <a:r>
                  <a:rPr lang="en-US" altLang="en-US" sz="2600" dirty="0"/>
                  <a:t>(</a:t>
                </a:r>
                <a:r>
                  <a:rPr lang="en-US" altLang="en-US" sz="2600" i="1" dirty="0"/>
                  <a:t>n</a:t>
                </a:r>
                <a:r>
                  <a:rPr lang="en-US" altLang="en-US" sz="2600" baseline="30000" dirty="0"/>
                  <a:t>3</a:t>
                </a:r>
                <a:r>
                  <a:rPr lang="en-US" altLang="en-US" sz="2600" dirty="0"/>
                  <a:t>) ?</a:t>
                </a:r>
              </a:p>
              <a:p>
                <a:pPr lvl="1">
                  <a:lnSpc>
                    <a:spcPct val="90000"/>
                  </a:lnSpc>
                  <a:tabLst>
                    <a:tab pos="2390775" algn="l"/>
                  </a:tabLst>
                </a:pPr>
                <a:r>
                  <a:rPr lang="en-US" altLang="en-US" sz="2600" dirty="0"/>
                  <a:t>Is </a:t>
                </a:r>
                <a:r>
                  <a:rPr lang="en-US" altLang="en-US" sz="2600" dirty="0" err="1"/>
                  <a:t>InsertionSort</a:t>
                </a:r>
                <a:r>
                  <a:rPr lang="en-US" altLang="en-US" sz="2600" dirty="0"/>
                  <a:t> </a:t>
                </a:r>
                <a:r>
                  <a:rPr lang="en-US" altLang="en-US" sz="2600" i="1" dirty="0"/>
                  <a:t>O</a:t>
                </a:r>
                <a:r>
                  <a:rPr lang="en-US" altLang="en-US" sz="2600" dirty="0"/>
                  <a:t>(</a:t>
                </a:r>
                <a:r>
                  <a:rPr lang="en-US" altLang="en-US" sz="2600" i="1" dirty="0"/>
                  <a:t>n</a:t>
                </a:r>
                <a:r>
                  <a:rPr lang="en-US" altLang="en-US" sz="2600" dirty="0"/>
                  <a:t>) ?</a:t>
                </a:r>
              </a:p>
            </p:txBody>
          </p:sp>
        </mc:Choice>
        <mc:Fallback>
          <p:sp>
            <p:nvSpPr>
              <p:cNvPr id="307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8229600" cy="5486400"/>
              </a:xfrm>
              <a:blipFill>
                <a:blip r:embed="rId2"/>
                <a:stretch>
                  <a:fillRect l="-1259" t="-244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Course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Purpose: a rigorous introduction to the design and analysis of algorithms</a:t>
            </a:r>
          </a:p>
          <a:p>
            <a:pPr lvl="1"/>
            <a:r>
              <a:rPr lang="en-US" altLang="en-US"/>
              <a:t>Not a programming course</a:t>
            </a:r>
          </a:p>
          <a:p>
            <a:pPr lvl="1"/>
            <a:r>
              <a:rPr lang="en-US" altLang="en-US"/>
              <a:t>Not a math course, either</a:t>
            </a:r>
          </a:p>
          <a:p>
            <a:endParaRPr lang="en-US" altLang="en-US">
              <a:solidFill>
                <a:schemeClr val="accent1"/>
              </a:solidFill>
            </a:endParaRPr>
          </a:p>
          <a:p>
            <a:r>
              <a:rPr lang="en-US" altLang="en-US">
                <a:solidFill>
                  <a:srgbClr val="0000CC"/>
                </a:solidFill>
              </a:rPr>
              <a:t>Textbook: </a:t>
            </a:r>
            <a:r>
              <a:rPr lang="en-US" altLang="en-US" i="1">
                <a:solidFill>
                  <a:srgbClr val="0000CC"/>
                </a:solidFill>
              </a:rPr>
              <a:t>Introduction to Algorithms </a:t>
            </a:r>
            <a:r>
              <a:rPr lang="en-US" altLang="en-US">
                <a:solidFill>
                  <a:srgbClr val="0000CC"/>
                </a:solidFill>
              </a:rPr>
              <a:t>(3</a:t>
            </a:r>
            <a:r>
              <a:rPr lang="en-US" altLang="en-US" baseline="30000">
                <a:solidFill>
                  <a:srgbClr val="0000CC"/>
                </a:solidFill>
              </a:rPr>
              <a:t>rd</a:t>
            </a:r>
            <a:r>
              <a:rPr lang="en-US" altLang="en-US">
                <a:solidFill>
                  <a:srgbClr val="0000CC"/>
                </a:solidFill>
              </a:rPr>
              <a:t> edition)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CC"/>
                </a:solidFill>
              </a:rPr>
              <a:t>		Cormen, Leiserson, Rivest, and Stein</a:t>
            </a:r>
          </a:p>
          <a:p>
            <a:pPr lvl="1"/>
            <a:r>
              <a:rPr lang="en-US" altLang="en-US"/>
              <a:t>An excellent reference you should own 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397375"/>
            <a:ext cx="176212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Lower Bound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14400"/>
                <a:ext cx="7848600" cy="5257800"/>
              </a:xfrm>
            </p:spPr>
            <p:txBody>
              <a:bodyPr/>
              <a:lstStyle/>
              <a:p>
                <a:r>
                  <a:rPr lang="en-US" altLang="en-US" dirty="0"/>
                  <a:t>We say </a:t>
                </a:r>
                <a:r>
                  <a:rPr lang="en-US" altLang="en-US" dirty="0" err="1"/>
                  <a:t>InsertionSort’s</a:t>
                </a:r>
                <a:r>
                  <a:rPr lang="en-US" altLang="en-US" dirty="0"/>
                  <a:t> run time is </a:t>
                </a:r>
                <a:r>
                  <a:rPr lang="en-US" altLang="en-US" dirty="0">
                    <a:sym typeface="Symbol" panose="05050102010706020507" pitchFamily="18" charset="2"/>
                  </a:rPr>
                  <a:t>(n)</a:t>
                </a:r>
              </a:p>
              <a:p>
                <a:r>
                  <a:rPr lang="en-US" altLang="en-US" dirty="0"/>
                  <a:t>In general a function</a:t>
                </a:r>
              </a:p>
              <a:p>
                <a:pPr lvl="1"/>
                <a:r>
                  <a:rPr lang="en-US" altLang="en-US" i="1" dirty="0"/>
                  <a:t>f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) is </a:t>
                </a:r>
                <a:r>
                  <a:rPr lang="en-US" altLang="en-US" dirty="0">
                    <a:sym typeface="Symbol" panose="05050102010706020507" pitchFamily="18" charset="2"/>
                  </a:rPr>
                  <a:t>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g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)) if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dirty="0"/>
                  <a:t> positive constants </a:t>
                </a:r>
                <a:r>
                  <a:rPr lang="en-US" altLang="en-US" i="1" dirty="0"/>
                  <a:t>c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n</a:t>
                </a:r>
                <a:r>
                  <a:rPr lang="en-US" altLang="en-US" i="1" baseline="-25000" dirty="0"/>
                  <a:t>0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such that 0 </a:t>
                </a:r>
                <a:r>
                  <a:rPr lang="en-US" altLang="en-US" dirty="0">
                    <a:sym typeface="Symbol" panose="05050102010706020507" pitchFamily="18" charset="2"/>
                  </a:rPr>
                  <a:t> 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cg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sym typeface="Symbol" panose="05050102010706020507" pitchFamily="18" charset="2"/>
                  </a:rPr>
                  <a:t>) 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f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sym typeface="Symbol" panose="05050102010706020507" pitchFamily="18" charset="2"/>
                  </a:rPr>
                  <a:t>)  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sym typeface="Symbol" panose="05050102010706020507" pitchFamily="18" charset="2"/>
                  </a:rPr>
                  <a:t> 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0</a:t>
                </a:r>
                <a:endParaRPr lang="en-US" altLang="en-US" i="1" dirty="0">
                  <a:sym typeface="Symbol" panose="05050102010706020507" pitchFamily="18" charset="2"/>
                </a:endParaRPr>
              </a:p>
              <a:p>
                <a:r>
                  <a:rPr lang="en-US" altLang="en-US" dirty="0"/>
                  <a:t>Proof:</a:t>
                </a:r>
              </a:p>
              <a:p>
                <a:pPr lvl="1"/>
                <a:r>
                  <a:rPr lang="en-US" altLang="en-US" dirty="0"/>
                  <a:t>Suppose run time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dirty="0"/>
                      <m:t>an</m:t>
                    </m:r>
                    <m:r>
                      <m:rPr>
                        <m:nor/>
                      </m:rPr>
                      <a:rPr lang="en-US" altLang="en-US" dirty="0"/>
                      <m:t> + </m:t>
                    </m:r>
                    <m:r>
                      <m:rPr>
                        <m:nor/>
                      </m:rPr>
                      <a:rPr lang="en-US" altLang="en-US" dirty="0"/>
                      <m:t>b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a and b are positive</a:t>
                </a:r>
                <a:endParaRPr lang="en-US" alt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altLang="en-US" dirty="0"/>
                  <a:t>an </a:t>
                </a:r>
                <a:r>
                  <a:rPr lang="en-US" altLang="en-US" dirty="0">
                    <a:sym typeface="Symbol" panose="05050102010706020507" pitchFamily="18" charset="2"/>
                  </a:rPr>
                  <a:t> an + b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17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7848600" cy="5257800"/>
              </a:xfrm>
              <a:blipFill>
                <a:blip r:embed="rId2"/>
                <a:stretch>
                  <a:fillRect l="-10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600200" y="15240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1600200" y="5105400"/>
            <a:ext cx="541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1447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i="0"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477000" y="5105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i="0">
                <a:cs typeface="Arial" panose="020B0604020202020204" pitchFamily="34" charset="0"/>
              </a:rPr>
              <a:t>n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3048000" y="4267200"/>
            <a:ext cx="0" cy="8382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667000" y="5089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n</a:t>
            </a:r>
            <a:r>
              <a:rPr lang="en-US" altLang="en-US" baseline="-25000">
                <a:cs typeface="Arial" panose="020B0604020202020204" pitchFamily="34" charset="0"/>
              </a:rPr>
              <a:t>0</a:t>
            </a:r>
          </a:p>
        </p:txBody>
      </p:sp>
      <p:sp>
        <p:nvSpPr>
          <p:cNvPr id="32777" name="Freeform 9"/>
          <p:cNvSpPr>
            <a:spLocks/>
          </p:cNvSpPr>
          <p:nvPr/>
        </p:nvSpPr>
        <p:spPr bwMode="auto">
          <a:xfrm>
            <a:off x="1600200" y="2438400"/>
            <a:ext cx="5486400" cy="2438400"/>
          </a:xfrm>
          <a:custGeom>
            <a:avLst/>
            <a:gdLst>
              <a:gd name="T0" fmla="*/ 0 w 3456"/>
              <a:gd name="T1" fmla="*/ 2147483647 h 1536"/>
              <a:gd name="T2" fmla="*/ 967740123 w 3456"/>
              <a:gd name="T3" fmla="*/ 2147483647 h 1536"/>
              <a:gd name="T4" fmla="*/ 1572577453 w 3456"/>
              <a:gd name="T5" fmla="*/ 2147483647 h 1536"/>
              <a:gd name="T6" fmla="*/ 2147483647 w 3456"/>
              <a:gd name="T7" fmla="*/ 2147483647 h 1536"/>
              <a:gd name="T8" fmla="*/ 2147483647 w 3456"/>
              <a:gd name="T9" fmla="*/ 2147483647 h 1536"/>
              <a:gd name="T10" fmla="*/ 2147483647 w 3456"/>
              <a:gd name="T11" fmla="*/ 1209675012 h 1536"/>
              <a:gd name="T12" fmla="*/ 2147483647 w 3456"/>
              <a:gd name="T13" fmla="*/ 0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536"/>
              <a:gd name="T23" fmla="*/ 3456 w 345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53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781800" y="24987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c</a:t>
            </a:r>
            <a:r>
              <a:rPr lang="en-US" altLang="en-US" b="1" i="0">
                <a:cs typeface="Arial" panose="020B0604020202020204" pitchFamily="34" charset="0"/>
              </a:rPr>
              <a:t>.</a:t>
            </a:r>
            <a:r>
              <a:rPr lang="en-US" altLang="en-US" b="1">
                <a:cs typeface="Arial" panose="020B0604020202020204" pitchFamily="34" charset="0"/>
              </a:rPr>
              <a:t>g(n)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705600" y="1143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f(n)</a:t>
            </a:r>
          </a:p>
        </p:txBody>
      </p:sp>
      <p:sp>
        <p:nvSpPr>
          <p:cNvPr id="32780" name="Freeform 13"/>
          <p:cNvSpPr>
            <a:spLocks/>
          </p:cNvSpPr>
          <p:nvPr/>
        </p:nvSpPr>
        <p:spPr bwMode="auto">
          <a:xfrm>
            <a:off x="1828800" y="1447800"/>
            <a:ext cx="5105400" cy="3657600"/>
          </a:xfrm>
          <a:custGeom>
            <a:avLst/>
            <a:gdLst>
              <a:gd name="T0" fmla="*/ 0 w 3216"/>
              <a:gd name="T1" fmla="*/ 2147483647 h 2304"/>
              <a:gd name="T2" fmla="*/ 241935026 w 3216"/>
              <a:gd name="T3" fmla="*/ 2147483647 h 2304"/>
              <a:gd name="T4" fmla="*/ 1209675030 w 3216"/>
              <a:gd name="T5" fmla="*/ 2147483647 h 2304"/>
              <a:gd name="T6" fmla="*/ 2056447669 w 3216"/>
              <a:gd name="T7" fmla="*/ 2147483647 h 2304"/>
              <a:gd name="T8" fmla="*/ 2147483647 w 3216"/>
              <a:gd name="T9" fmla="*/ 2147483647 h 2304"/>
              <a:gd name="T10" fmla="*/ 2147483647 w 3216"/>
              <a:gd name="T11" fmla="*/ 0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6"/>
              <a:gd name="T19" fmla="*/ 0 h 2304"/>
              <a:gd name="T20" fmla="*/ 3216 w 3216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6" h="2304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Lower Bound Notation</a:t>
            </a: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450850" y="5562600"/>
            <a:ext cx="7859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0"/>
              <a:t>We say </a:t>
            </a:r>
            <a:r>
              <a:rPr kumimoji="1" lang="en-US" altLang="en-US" sz="2600" b="1">
                <a:latin typeface="Times New Roman" panose="02020603050405020304" pitchFamily="18" charset="0"/>
              </a:rPr>
              <a:t>g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)</a:t>
            </a:r>
            <a:r>
              <a:rPr kumimoji="1" lang="en-US" altLang="en-US" sz="2600" b="1" i="0"/>
              <a:t> is an </a:t>
            </a:r>
            <a:r>
              <a:rPr kumimoji="1" lang="en-US" altLang="en-US" sz="2600" b="1">
                <a:solidFill>
                  <a:srgbClr val="0000FF"/>
                </a:solidFill>
              </a:rPr>
              <a:t>asymptotic lower bound</a:t>
            </a:r>
            <a:r>
              <a:rPr kumimoji="1" lang="en-US" altLang="en-US" sz="2600" b="1" i="0"/>
              <a:t> for </a:t>
            </a:r>
            <a:r>
              <a:rPr kumimoji="1" lang="en-US" altLang="en-US" sz="2600" b="1">
                <a:latin typeface="Times New Roman" panose="02020603050405020304" pitchFamily="18" charset="0"/>
              </a:rPr>
              <a:t>f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Tight Bound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r>
              <a:rPr lang="en-US" altLang="en-US" sz="2600" dirty="0"/>
              <a:t>A function </a:t>
            </a:r>
            <a:r>
              <a:rPr lang="en-US" altLang="en-US" sz="2600" i="1" dirty="0"/>
              <a:t>f</a:t>
            </a:r>
            <a:r>
              <a:rPr lang="en-US" altLang="en-US" sz="2600" dirty="0"/>
              <a:t>(</a:t>
            </a:r>
            <a:r>
              <a:rPr lang="en-US" altLang="en-US" sz="2600" i="1" dirty="0"/>
              <a:t>n</a:t>
            </a:r>
            <a:r>
              <a:rPr lang="en-US" altLang="en-US" sz="2600" dirty="0"/>
              <a:t>) is </a:t>
            </a:r>
            <a:r>
              <a:rPr lang="en-US" altLang="en-US" sz="2600" dirty="0">
                <a:sym typeface="Symbol" panose="05050102010706020507" pitchFamily="18" charset="2"/>
              </a:rPr>
              <a:t>(</a:t>
            </a:r>
            <a:r>
              <a:rPr lang="en-US" altLang="en-US" sz="2600" i="1" dirty="0">
                <a:sym typeface="Symbol" panose="05050102010706020507" pitchFamily="18" charset="2"/>
              </a:rPr>
              <a:t>g</a:t>
            </a:r>
            <a:r>
              <a:rPr lang="en-US" altLang="en-US" sz="2600" dirty="0">
                <a:sym typeface="Symbol" panose="05050102010706020507" pitchFamily="18" charset="2"/>
              </a:rPr>
              <a:t>(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)) if  positive constants </a:t>
            </a:r>
            <a:r>
              <a:rPr lang="en-US" altLang="en-US" sz="2600" i="1" dirty="0">
                <a:sym typeface="Symbol" panose="05050102010706020507" pitchFamily="18" charset="2"/>
              </a:rPr>
              <a:t>c</a:t>
            </a:r>
            <a:r>
              <a:rPr lang="en-US" altLang="en-US" sz="2600" baseline="-25000" dirty="0">
                <a:sym typeface="Symbol" panose="05050102010706020507" pitchFamily="18" charset="2"/>
              </a:rPr>
              <a:t>1</a:t>
            </a:r>
            <a:r>
              <a:rPr lang="en-US" altLang="en-US" sz="2600" dirty="0">
                <a:sym typeface="Symbol" panose="05050102010706020507" pitchFamily="18" charset="2"/>
              </a:rPr>
              <a:t>, </a:t>
            </a:r>
            <a:r>
              <a:rPr lang="en-US" altLang="en-US" sz="2600" i="1" dirty="0">
                <a:sym typeface="Symbol" panose="05050102010706020507" pitchFamily="18" charset="2"/>
              </a:rPr>
              <a:t>c</a:t>
            </a:r>
            <a:r>
              <a:rPr lang="en-US" altLang="en-US" sz="2600" baseline="-25000" dirty="0">
                <a:sym typeface="Symbol" panose="05050102010706020507" pitchFamily="18" charset="2"/>
              </a:rPr>
              <a:t>2</a:t>
            </a:r>
            <a:r>
              <a:rPr lang="en-US" altLang="en-US" sz="2600" dirty="0">
                <a:sym typeface="Symbol" panose="05050102010706020507" pitchFamily="18" charset="2"/>
              </a:rPr>
              <a:t>, and 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baseline="-25000" dirty="0">
                <a:sym typeface="Symbol" panose="05050102010706020507" pitchFamily="18" charset="2"/>
              </a:rPr>
              <a:t>0</a:t>
            </a:r>
            <a:r>
              <a:rPr lang="en-US" altLang="en-US" sz="2600" dirty="0">
                <a:sym typeface="Symbol" panose="05050102010706020507" pitchFamily="18" charset="2"/>
              </a:rPr>
              <a:t> such that </a:t>
            </a:r>
            <a:br>
              <a:rPr lang="en-US" altLang="en-US" sz="2600" dirty="0">
                <a:sym typeface="Symbol" panose="05050102010706020507" pitchFamily="18" charset="2"/>
              </a:rPr>
            </a:br>
            <a:r>
              <a:rPr lang="en-US" altLang="en-US" sz="2600" dirty="0">
                <a:sym typeface="Symbol" panose="05050102010706020507" pitchFamily="18" charset="2"/>
              </a:rPr>
              <a:t>	</a:t>
            </a:r>
            <a:br>
              <a:rPr lang="en-US" altLang="en-US" sz="2600" dirty="0">
                <a:sym typeface="Symbol" panose="05050102010706020507" pitchFamily="18" charset="2"/>
              </a:rPr>
            </a:br>
            <a:r>
              <a:rPr lang="en-US" altLang="en-US" sz="2600" dirty="0">
                <a:sym typeface="Symbol" panose="05050102010706020507" pitchFamily="18" charset="2"/>
              </a:rPr>
              <a:t>	 </a:t>
            </a:r>
            <a:r>
              <a:rPr lang="en-US" altLang="en-US" sz="2600" dirty="0"/>
              <a:t>0 </a:t>
            </a:r>
            <a:r>
              <a:rPr lang="en-US" altLang="en-US" sz="2600" dirty="0">
                <a:sym typeface="Symbol" panose="05050102010706020507" pitchFamily="18" charset="2"/>
              </a:rPr>
              <a:t>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600" i="1" dirty="0">
                <a:sym typeface="Symbol" panose="05050102010706020507" pitchFamily="18" charset="2"/>
              </a:rPr>
              <a:t>c</a:t>
            </a:r>
            <a:r>
              <a:rPr lang="en-US" altLang="en-US" sz="2600" baseline="-25000" dirty="0">
                <a:sym typeface="Symbol" panose="05050102010706020507" pitchFamily="18" charset="2"/>
              </a:rPr>
              <a:t>1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i="1" dirty="0">
                <a:sym typeface="Symbol" panose="05050102010706020507" pitchFamily="18" charset="2"/>
              </a:rPr>
              <a:t>g</a:t>
            </a:r>
            <a:r>
              <a:rPr lang="en-US" altLang="en-US" sz="2600" dirty="0">
                <a:sym typeface="Symbol" panose="05050102010706020507" pitchFamily="18" charset="2"/>
              </a:rPr>
              <a:t>(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)  </a:t>
            </a:r>
            <a:r>
              <a:rPr lang="en-US" altLang="en-US" sz="2600" i="1" dirty="0">
                <a:sym typeface="Symbol" panose="05050102010706020507" pitchFamily="18" charset="2"/>
              </a:rPr>
              <a:t>f</a:t>
            </a:r>
            <a:r>
              <a:rPr lang="en-US" altLang="en-US" sz="2600" dirty="0">
                <a:sym typeface="Symbol" panose="05050102010706020507" pitchFamily="18" charset="2"/>
              </a:rPr>
              <a:t>(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)  </a:t>
            </a:r>
            <a:r>
              <a:rPr lang="en-US" altLang="en-US" sz="2600" i="1" dirty="0">
                <a:sym typeface="Symbol" panose="05050102010706020507" pitchFamily="18" charset="2"/>
              </a:rPr>
              <a:t>c</a:t>
            </a:r>
            <a:r>
              <a:rPr lang="en-US" altLang="en-US" sz="2600" baseline="-25000" dirty="0">
                <a:sym typeface="Symbol" panose="05050102010706020507" pitchFamily="18" charset="2"/>
              </a:rPr>
              <a:t>2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i="1" dirty="0">
                <a:sym typeface="Symbol" panose="05050102010706020507" pitchFamily="18" charset="2"/>
              </a:rPr>
              <a:t>g</a:t>
            </a:r>
            <a:r>
              <a:rPr lang="en-US" altLang="en-US" sz="2600" dirty="0">
                <a:sym typeface="Symbol" panose="05050102010706020507" pitchFamily="18" charset="2"/>
              </a:rPr>
              <a:t>(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)  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  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baseline="-25000" dirty="0">
                <a:sym typeface="Symbol" panose="05050102010706020507" pitchFamily="18" charset="2"/>
              </a:rPr>
              <a:t>0</a:t>
            </a:r>
            <a:endParaRPr lang="en-US" altLang="en-US" sz="2600" dirty="0">
              <a:sym typeface="Symbol" panose="05050102010706020507" pitchFamily="18" charset="2"/>
            </a:endParaRPr>
          </a:p>
          <a:p>
            <a:endParaRPr lang="en-US" altLang="en-US" sz="26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Theorem</a:t>
            </a:r>
          </a:p>
          <a:p>
            <a:pPr lvl="1"/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) is (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))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iff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) is both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)) and (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Proof: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676400" y="19050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1676400" y="5486400"/>
            <a:ext cx="541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62000" y="1828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i="0"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553200" y="5486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i="0">
                <a:cs typeface="Arial" panose="020B0604020202020204" pitchFamily="34" charset="0"/>
              </a:rPr>
              <a:t>n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3124200" y="3276600"/>
            <a:ext cx="0" cy="2209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743200" y="5470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n</a:t>
            </a:r>
            <a:r>
              <a:rPr lang="en-US" altLang="en-US" baseline="-25000">
                <a:cs typeface="Arial" panose="020B0604020202020204" pitchFamily="34" charset="0"/>
              </a:rPr>
              <a:t>0</a:t>
            </a:r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1676400" y="2819400"/>
            <a:ext cx="5486400" cy="2438400"/>
          </a:xfrm>
          <a:custGeom>
            <a:avLst/>
            <a:gdLst>
              <a:gd name="T0" fmla="*/ 0 w 3456"/>
              <a:gd name="T1" fmla="*/ 2147483647 h 1536"/>
              <a:gd name="T2" fmla="*/ 967740123 w 3456"/>
              <a:gd name="T3" fmla="*/ 2147483647 h 1536"/>
              <a:gd name="T4" fmla="*/ 1572577453 w 3456"/>
              <a:gd name="T5" fmla="*/ 2147483647 h 1536"/>
              <a:gd name="T6" fmla="*/ 2147483647 w 3456"/>
              <a:gd name="T7" fmla="*/ 2147483647 h 1536"/>
              <a:gd name="T8" fmla="*/ 2147483647 w 3456"/>
              <a:gd name="T9" fmla="*/ 2147483647 h 1536"/>
              <a:gd name="T10" fmla="*/ 2147483647 w 3456"/>
              <a:gd name="T11" fmla="*/ 1209675012 h 1536"/>
              <a:gd name="T12" fmla="*/ 2147483647 w 3456"/>
              <a:gd name="T13" fmla="*/ 0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536"/>
              <a:gd name="T23" fmla="*/ 3456 w 345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53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858000" y="28797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c</a:t>
            </a:r>
            <a:r>
              <a:rPr lang="en-US" altLang="en-US" b="1" baseline="-25000">
                <a:cs typeface="Arial" panose="020B0604020202020204" pitchFamily="34" charset="0"/>
              </a:rPr>
              <a:t>1</a:t>
            </a:r>
            <a:r>
              <a:rPr lang="en-US" altLang="en-US" b="1" i="0">
                <a:cs typeface="Arial" panose="020B0604020202020204" pitchFamily="34" charset="0"/>
              </a:rPr>
              <a:t>.</a:t>
            </a:r>
            <a:r>
              <a:rPr lang="en-US" altLang="en-US" b="1">
                <a:cs typeface="Arial" panose="020B0604020202020204" pitchFamily="34" charset="0"/>
              </a:rPr>
              <a:t>g(n)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781800" y="1524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f(n)</a:t>
            </a:r>
          </a:p>
        </p:txBody>
      </p:sp>
      <p:sp>
        <p:nvSpPr>
          <p:cNvPr id="34828" name="Freeform 13"/>
          <p:cNvSpPr>
            <a:spLocks/>
          </p:cNvSpPr>
          <p:nvPr/>
        </p:nvSpPr>
        <p:spPr bwMode="auto">
          <a:xfrm>
            <a:off x="1905000" y="1828800"/>
            <a:ext cx="5105400" cy="3657600"/>
          </a:xfrm>
          <a:custGeom>
            <a:avLst/>
            <a:gdLst>
              <a:gd name="T0" fmla="*/ 0 w 3216"/>
              <a:gd name="T1" fmla="*/ 2147483647 h 2304"/>
              <a:gd name="T2" fmla="*/ 241935026 w 3216"/>
              <a:gd name="T3" fmla="*/ 2147483647 h 2304"/>
              <a:gd name="T4" fmla="*/ 1209675030 w 3216"/>
              <a:gd name="T5" fmla="*/ 2147483647 h 2304"/>
              <a:gd name="T6" fmla="*/ 2056447669 w 3216"/>
              <a:gd name="T7" fmla="*/ 2147483647 h 2304"/>
              <a:gd name="T8" fmla="*/ 2147483647 w 3216"/>
              <a:gd name="T9" fmla="*/ 2147483647 h 2304"/>
              <a:gd name="T10" fmla="*/ 2147483647 w 3216"/>
              <a:gd name="T11" fmla="*/ 0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6"/>
              <a:gd name="T19" fmla="*/ 0 h 2304"/>
              <a:gd name="T20" fmla="*/ 3216 w 3216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6" h="2304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14"/>
          <p:cNvSpPr>
            <a:spLocks/>
          </p:cNvSpPr>
          <p:nvPr/>
        </p:nvSpPr>
        <p:spPr bwMode="auto">
          <a:xfrm>
            <a:off x="1676400" y="1219200"/>
            <a:ext cx="4876800" cy="4267200"/>
          </a:xfrm>
          <a:custGeom>
            <a:avLst/>
            <a:gdLst>
              <a:gd name="T0" fmla="*/ 0 w 3072"/>
              <a:gd name="T1" fmla="*/ 2147483647 h 2688"/>
              <a:gd name="T2" fmla="*/ 1209675012 w 3072"/>
              <a:gd name="T3" fmla="*/ 2147483647 h 2688"/>
              <a:gd name="T4" fmla="*/ 2147483647 w 3072"/>
              <a:gd name="T5" fmla="*/ 2147483647 h 2688"/>
              <a:gd name="T6" fmla="*/ 2147483647 w 3072"/>
              <a:gd name="T7" fmla="*/ 2056447547 h 2688"/>
              <a:gd name="T8" fmla="*/ 2147483647 w 3072"/>
              <a:gd name="T9" fmla="*/ 0 h 2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2"/>
              <a:gd name="T16" fmla="*/ 0 h 2688"/>
              <a:gd name="T17" fmla="*/ 3072 w 3072"/>
              <a:gd name="T18" fmla="*/ 2688 h 2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2" h="2688">
                <a:moveTo>
                  <a:pt x="0" y="2688"/>
                </a:moveTo>
                <a:cubicBezTo>
                  <a:pt x="168" y="2488"/>
                  <a:pt x="336" y="2288"/>
                  <a:pt x="480" y="2064"/>
                </a:cubicBezTo>
                <a:cubicBezTo>
                  <a:pt x="624" y="1840"/>
                  <a:pt x="728" y="1552"/>
                  <a:pt x="864" y="1344"/>
                </a:cubicBezTo>
                <a:cubicBezTo>
                  <a:pt x="1000" y="1136"/>
                  <a:pt x="928" y="1040"/>
                  <a:pt x="1296" y="816"/>
                </a:cubicBezTo>
                <a:cubicBezTo>
                  <a:pt x="1664" y="592"/>
                  <a:pt x="2368" y="296"/>
                  <a:pt x="3072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6400800" y="1066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c</a:t>
            </a:r>
            <a:r>
              <a:rPr lang="en-US" altLang="en-US" b="1" baseline="-25000">
                <a:cs typeface="Arial" panose="020B0604020202020204" pitchFamily="34" charset="0"/>
              </a:rPr>
              <a:t>2</a:t>
            </a:r>
            <a:r>
              <a:rPr lang="en-US" altLang="en-US" b="1" i="0">
                <a:cs typeface="Arial" panose="020B0604020202020204" pitchFamily="34" charset="0"/>
              </a:rPr>
              <a:t>.</a:t>
            </a:r>
            <a:r>
              <a:rPr lang="en-US" altLang="en-US" b="1">
                <a:cs typeface="Arial" panose="020B0604020202020204" pitchFamily="34" charset="0"/>
              </a:rPr>
              <a:t>g(n)</a:t>
            </a:r>
          </a:p>
        </p:txBody>
      </p:sp>
      <p:sp>
        <p:nvSpPr>
          <p:cNvPr id="34831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Asymptotic Tight Bound</a:t>
            </a:r>
          </a:p>
        </p:txBody>
      </p:sp>
      <p:sp>
        <p:nvSpPr>
          <p:cNvPr id="34832" name="Rectangle 18"/>
          <p:cNvSpPr>
            <a:spLocks noChangeArrowheads="1"/>
          </p:cNvSpPr>
          <p:nvPr/>
        </p:nvSpPr>
        <p:spPr bwMode="auto">
          <a:xfrm>
            <a:off x="450850" y="5911850"/>
            <a:ext cx="77104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0"/>
              <a:t>We say </a:t>
            </a:r>
            <a:r>
              <a:rPr kumimoji="1" lang="en-US" altLang="en-US" sz="2600" b="1">
                <a:latin typeface="Times New Roman" panose="02020603050405020304" pitchFamily="18" charset="0"/>
              </a:rPr>
              <a:t>g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)</a:t>
            </a:r>
            <a:r>
              <a:rPr kumimoji="1" lang="en-US" altLang="en-US" sz="2600" b="1" i="0"/>
              <a:t> is an </a:t>
            </a:r>
            <a:r>
              <a:rPr kumimoji="1" lang="en-US" altLang="en-US" sz="2600" b="1">
                <a:solidFill>
                  <a:srgbClr val="0000FF"/>
                </a:solidFill>
              </a:rPr>
              <a:t>asymptotic tight bound</a:t>
            </a:r>
            <a:r>
              <a:rPr kumimoji="1" lang="en-US" altLang="en-US" sz="2600" b="1" i="0"/>
              <a:t> for </a:t>
            </a:r>
            <a:r>
              <a:rPr kumimoji="1" lang="en-US" altLang="en-US" sz="2600" b="1">
                <a:latin typeface="Times New Roman" panose="02020603050405020304" pitchFamily="18" charset="0"/>
              </a:rPr>
              <a:t>f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i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79513"/>
            <a:ext cx="7772400" cy="1487487"/>
          </a:xfrm>
        </p:spPr>
        <p:txBody>
          <a:bodyPr lIns="91440" tIns="45720" rIns="91440" bIns="45720"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For large input sizes, constant terms are insignificant</a:t>
            </a:r>
            <a:endParaRPr lang="en-US" altLang="en-US" sz="2000" dirty="0"/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/>
              <a:t>	Program </a:t>
            </a:r>
            <a:r>
              <a:rPr lang="en-US" altLang="en-US" sz="2400" i="1" dirty="0"/>
              <a:t>A</a:t>
            </a:r>
            <a:r>
              <a:rPr lang="en-US" altLang="en-US" sz="2400" dirty="0"/>
              <a:t> with running time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A</a:t>
            </a:r>
            <a:r>
              <a:rPr lang="en-US" altLang="en-US" sz="2400" dirty="0"/>
              <a:t>(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r>
              <a:rPr lang="en-US" altLang="en-US" sz="2400" dirty="0"/>
              <a:t>)= 100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endParaRPr lang="en-US" altLang="en-US" sz="2400" dirty="0"/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dirty="0"/>
              <a:t>	Program </a:t>
            </a:r>
            <a:r>
              <a:rPr lang="en-US" altLang="en-US" sz="2400" i="1" dirty="0"/>
              <a:t>B</a:t>
            </a:r>
            <a:r>
              <a:rPr lang="en-US" altLang="en-US" sz="2400" dirty="0"/>
              <a:t> with running time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B</a:t>
            </a:r>
            <a:r>
              <a:rPr lang="en-US" altLang="en-US" sz="2400" dirty="0"/>
              <a:t>(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r>
              <a:rPr lang="en-US" altLang="en-US" sz="2400" dirty="0"/>
              <a:t>)= 2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r>
              <a:rPr lang="en-US" altLang="en-US" sz="2400" baseline="30000" dirty="0"/>
              <a:t>2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116013" y="2840038"/>
            <a:ext cx="0" cy="2808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116013" y="5648325"/>
            <a:ext cx="698341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3213" y="2722563"/>
            <a:ext cx="73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ea typeface="ＭＳ Ｐゴシック" panose="020B0600070205080204" pitchFamily="34" charset="-128"/>
              </a:rPr>
              <a:t>T</a:t>
            </a:r>
            <a:r>
              <a:rPr lang="en-US" altLang="en-US" sz="1800" b="1" baseline="-25000">
                <a:ea typeface="ＭＳ Ｐゴシック" panose="020B0600070205080204" pitchFamily="34" charset="-128"/>
              </a:rPr>
              <a:t>P</a:t>
            </a:r>
            <a:r>
              <a:rPr lang="en-US" altLang="en-US" sz="1800" b="1" i="0">
                <a:ea typeface="ＭＳ Ｐゴシック" panose="020B0600070205080204" pitchFamily="34" charset="-128"/>
              </a:rPr>
              <a:t>(</a:t>
            </a:r>
            <a:r>
              <a:rPr lang="en-US" altLang="en-US" sz="1800" b="1" i="0"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b="1" i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V="1">
            <a:off x="1116013" y="4137025"/>
            <a:ext cx="6840537" cy="15113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359650" y="4233863"/>
            <a:ext cx="154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C1F55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 dirty="0">
                <a:solidFill>
                  <a:srgbClr val="CC1F55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1800" i="0" dirty="0">
                <a:solidFill>
                  <a:srgbClr val="CC1F55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1800" i="0" dirty="0">
                <a:solidFill>
                  <a:srgbClr val="CC1F55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i="0" dirty="0">
                <a:solidFill>
                  <a:srgbClr val="CC1F55"/>
                </a:solidFill>
                <a:ea typeface="ＭＳ Ｐゴシック" panose="020B0600070205080204" pitchFamily="34" charset="-128"/>
              </a:rPr>
              <a:t>) = 100</a:t>
            </a:r>
            <a:r>
              <a:rPr lang="en-US" altLang="en-US" sz="1800" i="0" dirty="0">
                <a:solidFill>
                  <a:srgbClr val="CC1F55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endParaRPr lang="en-US" altLang="en-US" sz="1800" i="0" dirty="0">
              <a:ea typeface="ＭＳ Ｐゴシック" panose="020B0600070205080204" pitchFamily="34" charset="-128"/>
            </a:endParaRPr>
          </a:p>
        </p:txBody>
      </p:sp>
      <p:sp>
        <p:nvSpPr>
          <p:cNvPr id="35849" name="Arc 10"/>
          <p:cNvSpPr>
            <a:spLocks/>
          </p:cNvSpPr>
          <p:nvPr/>
        </p:nvSpPr>
        <p:spPr bwMode="auto">
          <a:xfrm flipV="1">
            <a:off x="1143000" y="1981200"/>
            <a:ext cx="6488113" cy="3581400"/>
          </a:xfrm>
          <a:custGeom>
            <a:avLst/>
            <a:gdLst>
              <a:gd name="T0" fmla="*/ 0 w 21142"/>
              <a:gd name="T1" fmla="*/ 0 h 21600"/>
              <a:gd name="T2" fmla="*/ 2147483647 w 21142"/>
              <a:gd name="T3" fmla="*/ 2147483647 h 21600"/>
              <a:gd name="T4" fmla="*/ 0 w 21142"/>
              <a:gd name="T5" fmla="*/ 2147483647 h 21600"/>
              <a:gd name="T6" fmla="*/ 0 60000 65536"/>
              <a:gd name="T7" fmla="*/ 0 60000 65536"/>
              <a:gd name="T8" fmla="*/ 0 60000 65536"/>
              <a:gd name="T9" fmla="*/ 0 w 21142"/>
              <a:gd name="T10" fmla="*/ 0 h 21600"/>
              <a:gd name="T11" fmla="*/ 21142 w 211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42" h="21600" fill="none" extrusionOk="0">
                <a:moveTo>
                  <a:pt x="0" y="-1"/>
                </a:moveTo>
                <a:cubicBezTo>
                  <a:pt x="10225" y="-1"/>
                  <a:pt x="19050" y="7170"/>
                  <a:pt x="21142" y="17179"/>
                </a:cubicBezTo>
              </a:path>
              <a:path w="21142" h="21600" stroke="0" extrusionOk="0">
                <a:moveTo>
                  <a:pt x="0" y="-1"/>
                </a:moveTo>
                <a:cubicBezTo>
                  <a:pt x="10225" y="-1"/>
                  <a:pt x="19050" y="7170"/>
                  <a:pt x="21142" y="1717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317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7315200" y="335915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1800" i="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1800" i="0" dirty="0">
                <a:solidFill>
                  <a:schemeClr val="accent2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i="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) = 2</a:t>
            </a:r>
            <a:r>
              <a:rPr lang="en-US" altLang="en-US" sz="1800" i="0" dirty="0">
                <a:solidFill>
                  <a:schemeClr val="accent2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i="0" baseline="30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2</a:t>
            </a:r>
            <a:endParaRPr lang="en-US" altLang="en-US" sz="1800" i="0" dirty="0">
              <a:solidFill>
                <a:schemeClr val="folHlin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5562600" y="5486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3340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ea typeface="ＭＳ Ｐゴシック" panose="020B0600070205080204" pitchFamily="34" charset="-128"/>
              </a:rPr>
              <a:t>50</a:t>
            </a: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>
            <a:off x="900113" y="4784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250825" y="456882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ea typeface="ＭＳ Ｐゴシック" panose="020B0600070205080204" pitchFamily="34" charset="-128"/>
              </a:rPr>
              <a:t>5000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6477000" y="5721350"/>
            <a:ext cx="1427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ea typeface="ＭＳ Ｐゴシック" panose="020B0600070205080204" pitchFamily="34" charset="-128"/>
              </a:rPr>
              <a:t>Input Size </a:t>
            </a:r>
            <a:r>
              <a:rPr lang="en-US" altLang="en-US" sz="1800" b="1" i="0"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endParaRPr lang="en-US" altLang="en-US" sz="1800" i="0">
              <a:ea typeface="ＭＳ Ｐゴシック" panose="020B0600070205080204" pitchFamily="34" charset="-128"/>
            </a:endParaRPr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auto"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i="0">
                <a:solidFill>
                  <a:schemeClr val="tx2"/>
                </a:solidFill>
                <a:latin typeface="Times New Roman" panose="02020603050405020304" pitchFamily="18" charset="0"/>
              </a:rPr>
              <a:t>Practical Complexity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Complexity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Chart" r:id="rId3" imgW="5467796" imgH="3134005" progId="Excel.Chart.8">
                  <p:embed/>
                </p:oleObj>
              </mc:Choice>
              <mc:Fallback>
                <p:oleObj name="Chart" r:id="rId3" imgW="5467796" imgH="313400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Complexity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Chart" r:id="rId3" imgW="5467796" imgH="3134005" progId="Excel.Chart.8">
                  <p:embed/>
                </p:oleObj>
              </mc:Choice>
              <mc:Fallback>
                <p:oleObj name="Chart" r:id="rId3" imgW="5467796" imgH="313400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Complexity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Chart" r:id="rId3" imgW="5467796" imgH="3134005" progId="Excel.Chart.8">
                  <p:embed/>
                </p:oleObj>
              </mc:Choice>
              <mc:Fallback>
                <p:oleObj name="Chart" r:id="rId3" imgW="5467796" imgH="313400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Complexity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Chart" r:id="rId3" imgW="5467796" imgH="3134005" progId="Excel.Chart.8">
                  <p:embed/>
                </p:oleObj>
              </mc:Choice>
              <mc:Fallback>
                <p:oleObj name="Chart" r:id="rId3" imgW="5467796" imgH="313400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Complexity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28600" y="1204913"/>
          <a:ext cx="6858000" cy="50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Chart" r:id="rId3" imgW="5467796" imgH="3134005" progId="Excel.Chart.8">
                  <p:embed/>
                </p:oleObj>
              </mc:Choice>
              <mc:Fallback>
                <p:oleObj name="Chart" r:id="rId3" imgW="5467796" imgH="313400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04913"/>
                        <a:ext cx="6858000" cy="500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Group 35"/>
          <p:cNvGrpSpPr>
            <a:grpSpLocks/>
          </p:cNvGrpSpPr>
          <p:nvPr/>
        </p:nvGrpSpPr>
        <p:grpSpPr bwMode="auto">
          <a:xfrm>
            <a:off x="7162800" y="1600200"/>
            <a:ext cx="1828800" cy="1901825"/>
            <a:chOff x="4512" y="1778"/>
            <a:chExt cx="1152" cy="1198"/>
          </a:xfrm>
        </p:grpSpPr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4512" y="1778"/>
              <a:ext cx="1152" cy="119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4576" y="1882"/>
              <a:ext cx="243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4666" y="1853"/>
              <a:ext cx="54" cy="57"/>
            </a:xfrm>
            <a:custGeom>
              <a:avLst/>
              <a:gdLst>
                <a:gd name="T0" fmla="*/ 27 w 54"/>
                <a:gd name="T1" fmla="*/ 0 h 55"/>
                <a:gd name="T2" fmla="*/ 54 w 54"/>
                <a:gd name="T3" fmla="*/ 30 h 55"/>
                <a:gd name="T4" fmla="*/ 27 w 54"/>
                <a:gd name="T5" fmla="*/ 59 h 55"/>
                <a:gd name="T6" fmla="*/ 0 w 54"/>
                <a:gd name="T7" fmla="*/ 30 h 55"/>
                <a:gd name="T8" fmla="*/ 27 w 54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5"/>
                <a:gd name="T17" fmla="*/ 54 w 54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5">
                  <a:moveTo>
                    <a:pt x="27" y="0"/>
                  </a:moveTo>
                  <a:lnTo>
                    <a:pt x="54" y="28"/>
                  </a:lnTo>
                  <a:lnTo>
                    <a:pt x="27" y="55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846" y="1796"/>
              <a:ext cx="3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0">
                  <a:solidFill>
                    <a:srgbClr val="000000"/>
                  </a:solidFill>
                </a:rPr>
                <a:t>f(n) = n</a:t>
              </a:r>
              <a:endParaRPr lang="en-US" alt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4576" y="2464"/>
              <a:ext cx="243" cy="1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671" y="2436"/>
              <a:ext cx="45" cy="48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4846" y="1995"/>
              <a:ext cx="6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0">
                  <a:solidFill>
                    <a:srgbClr val="000000"/>
                  </a:solidFill>
                </a:rPr>
                <a:t>f(n) = log(n) </a:t>
              </a:r>
              <a:endParaRPr lang="en-US" alt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4576" y="2659"/>
              <a:ext cx="243" cy="1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14"/>
            <p:cNvSpPr>
              <a:spLocks/>
            </p:cNvSpPr>
            <p:nvPr/>
          </p:nvSpPr>
          <p:spPr bwMode="auto">
            <a:xfrm>
              <a:off x="4666" y="2632"/>
              <a:ext cx="54" cy="56"/>
            </a:xfrm>
            <a:custGeom>
              <a:avLst/>
              <a:gdLst>
                <a:gd name="T0" fmla="*/ 27 w 54"/>
                <a:gd name="T1" fmla="*/ 0 h 55"/>
                <a:gd name="T2" fmla="*/ 54 w 54"/>
                <a:gd name="T3" fmla="*/ 57 h 55"/>
                <a:gd name="T4" fmla="*/ 0 w 54"/>
                <a:gd name="T5" fmla="*/ 57 h 55"/>
                <a:gd name="T6" fmla="*/ 27 w 54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55"/>
                <a:gd name="T14" fmla="*/ 54 w 54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5">
                  <a:moveTo>
                    <a:pt x="27" y="0"/>
                  </a:moveTo>
                  <a:lnTo>
                    <a:pt x="54" y="55"/>
                  </a:lnTo>
                  <a:lnTo>
                    <a:pt x="0" y="5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00"/>
            </a:solidFill>
            <a:ln w="142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4846" y="2193"/>
              <a:ext cx="7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0">
                  <a:solidFill>
                    <a:srgbClr val="000000"/>
                  </a:solidFill>
                </a:rPr>
                <a:t>f(n) = n log(n)</a:t>
              </a:r>
              <a:endParaRPr lang="en-US" alt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4576" y="2080"/>
              <a:ext cx="243" cy="1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4657" y="2042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 flipV="1">
              <a:off x="4666" y="2053"/>
              <a:ext cx="27" cy="27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4693" y="2080"/>
              <a:ext cx="27" cy="29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 flipH="1">
              <a:off x="4666" y="2080"/>
              <a:ext cx="27" cy="29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 flipV="1">
              <a:off x="4693" y="2053"/>
              <a:ext cx="27" cy="27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846" y="2381"/>
              <a:ext cx="50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0">
                  <a:solidFill>
                    <a:srgbClr val="000000"/>
                  </a:solidFill>
                </a:rPr>
                <a:t>f(n) = n^2</a:t>
              </a:r>
              <a:endParaRPr lang="en-US" alt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4576" y="2277"/>
              <a:ext cx="243" cy="1"/>
            </a:xfrm>
            <a:prstGeom prst="line">
              <a:avLst/>
            </a:prstGeom>
            <a:noFill/>
            <a:ln w="14288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4657" y="2239"/>
              <a:ext cx="80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 flipH="1" flipV="1">
              <a:off x="4666" y="2248"/>
              <a:ext cx="27" cy="29"/>
            </a:xfrm>
            <a:prstGeom prst="line">
              <a:avLst/>
            </a:prstGeom>
            <a:noFill/>
            <a:ln w="14288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4693" y="2277"/>
              <a:ext cx="27" cy="28"/>
            </a:xfrm>
            <a:prstGeom prst="line">
              <a:avLst/>
            </a:prstGeom>
            <a:noFill/>
            <a:ln w="14288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 flipH="1">
              <a:off x="4666" y="2277"/>
              <a:ext cx="27" cy="28"/>
            </a:xfrm>
            <a:prstGeom prst="line">
              <a:avLst/>
            </a:prstGeom>
            <a:noFill/>
            <a:ln w="14288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 flipV="1">
              <a:off x="4693" y="2248"/>
              <a:ext cx="27" cy="29"/>
            </a:xfrm>
            <a:prstGeom prst="line">
              <a:avLst/>
            </a:prstGeom>
            <a:noFill/>
            <a:ln w="14288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 flipV="1">
              <a:off x="4693" y="2248"/>
              <a:ext cx="1" cy="29"/>
            </a:xfrm>
            <a:prstGeom prst="line">
              <a:avLst/>
            </a:prstGeom>
            <a:noFill/>
            <a:ln w="14288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4693" y="2277"/>
              <a:ext cx="1" cy="28"/>
            </a:xfrm>
            <a:prstGeom prst="line">
              <a:avLst/>
            </a:prstGeom>
            <a:noFill/>
            <a:ln w="14288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4846" y="2579"/>
              <a:ext cx="50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0">
                  <a:solidFill>
                    <a:srgbClr val="000000"/>
                  </a:solidFill>
                </a:rPr>
                <a:t>f(n) = n^3</a:t>
              </a:r>
              <a:endParaRPr lang="en-US" alt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4576" y="2863"/>
              <a:ext cx="243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4666" y="2834"/>
              <a:ext cx="45" cy="47"/>
            </a:xfrm>
            <a:prstGeom prst="ellipse">
              <a:avLst/>
            </a:prstGeom>
            <a:solidFill>
              <a:srgbClr val="800000"/>
            </a:solidFill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78" name="Rectangle 34"/>
            <p:cNvSpPr>
              <a:spLocks noChangeArrowheads="1"/>
            </p:cNvSpPr>
            <p:nvPr/>
          </p:nvSpPr>
          <p:spPr bwMode="auto">
            <a:xfrm>
              <a:off x="4846" y="2778"/>
              <a:ext cx="50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0">
                  <a:solidFill>
                    <a:srgbClr val="000000"/>
                  </a:solidFill>
                </a:rPr>
                <a:t>f(n) = 2^n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an Algorithm?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r>
              <a:rPr lang="en-US" altLang="en-US" dirty="0"/>
              <a:t>An algorithm is a sequence of computational steps that solves a well-specified computational problem.</a:t>
            </a:r>
          </a:p>
          <a:p>
            <a:pPr lvl="1"/>
            <a:r>
              <a:rPr lang="en-US" altLang="en-US" dirty="0"/>
              <a:t>An algorithm is said to be </a:t>
            </a:r>
            <a:r>
              <a:rPr lang="en-US" altLang="en-US" dirty="0">
                <a:solidFill>
                  <a:schemeClr val="tx2"/>
                </a:solidFill>
              </a:rPr>
              <a:t>correct</a:t>
            </a:r>
            <a:r>
              <a:rPr lang="en-US" altLang="en-US" dirty="0"/>
              <a:t> if, for every input instance, it halts with the correct output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incorrect</a:t>
            </a:r>
            <a:r>
              <a:rPr lang="en-US" altLang="en-US" dirty="0"/>
              <a:t> algorithm might not halt at all on some input instances, or it might halt with other than the desired output.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Complexity</a:t>
            </a:r>
          </a:p>
        </p:txBody>
      </p:sp>
      <p:graphicFrame>
        <p:nvGraphicFramePr>
          <p:cNvPr id="1331436" name="Group 236"/>
          <p:cNvGraphicFramePr>
            <a:graphicFrameLocks noGrp="1"/>
          </p:cNvGraphicFramePr>
          <p:nvPr>
            <p:ph idx="1"/>
          </p:nvPr>
        </p:nvGraphicFramePr>
        <p:xfrm>
          <a:off x="1219200" y="1381125"/>
          <a:ext cx="6248400" cy="4575175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Function</a:t>
                      </a: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Descriptor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Big-Oh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Constant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( 1 )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log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Logarithmic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log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Linear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log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log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n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log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Quadratic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2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)</a:t>
                      </a: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Cubic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3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Polynomial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k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Exponential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n!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Factorial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n!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Other Asymptotic Notations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</p:spPr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A function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is </a:t>
            </a:r>
            <a:r>
              <a:rPr lang="en-US" altLang="en-US" i="1">
                <a:sym typeface="Symbol" panose="05050102010706020507" pitchFamily="18" charset="2"/>
              </a:rPr>
              <a:t>o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)) if  positive constants 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 i="1" baseline="-25000">
                <a:sym typeface="Symbol" panose="05050102010706020507" pitchFamily="18" charset="2"/>
              </a:rPr>
              <a:t>0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such that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&lt; 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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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 i="1" baseline="-25000">
                <a:sym typeface="Symbol" panose="05050102010706020507" pitchFamily="18" charset="2"/>
              </a:rPr>
              <a:t>0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A function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is (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)) if  positive constants 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 i="1" baseline="-25000">
                <a:sym typeface="Symbol" panose="05050102010706020507" pitchFamily="18" charset="2"/>
              </a:rPr>
              <a:t>0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such that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&lt;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 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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 i="1" baseline="-25000">
                <a:sym typeface="Symbol" panose="05050102010706020507" pitchFamily="18" charset="2"/>
              </a:rPr>
              <a:t>0</a:t>
            </a:r>
            <a:endParaRPr lang="en-US" altLang="en-US">
              <a:sym typeface="Symbol" panose="05050102010706020507" pitchFamily="18" charset="2"/>
            </a:endParaRPr>
          </a:p>
          <a:p>
            <a:endParaRPr lang="en-US" altLang="en-US" sz="2400">
              <a:sym typeface="Symbol" panose="05050102010706020507" pitchFamily="18" charset="2"/>
            </a:endParaRPr>
          </a:p>
          <a:p>
            <a:endParaRPr lang="en-US" altLang="en-US" sz="24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Intuitively,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</a:pPr>
            <a:endParaRPr lang="en-US" altLang="en-US" sz="2800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04800" y="4572000"/>
            <a:ext cx="4114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endParaRPr lang="en-US" altLang="en-US" sz="2800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i="0" dirty="0">
                <a:latin typeface="Times New Roman" panose="02020603050405020304" pitchFamily="18" charset="0"/>
                <a:sym typeface="Symbol" panose="05050102010706020507" pitchFamily="18" charset="2"/>
              </a:rPr>
              <a:t>( ) is like &lt;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i="0" dirty="0">
                <a:latin typeface="Times New Roman" panose="02020603050405020304" pitchFamily="18" charset="0"/>
                <a:sym typeface="Symbol" panose="05050102010706020507" pitchFamily="18" charset="2"/>
              </a:rPr>
              <a:t>( ) is like 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048000" y="4572000"/>
            <a:ext cx="3352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</a:pPr>
            <a:endParaRPr lang="en-US" altLang="en-US" sz="2800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sz="2400" i="0" dirty="0">
                <a:latin typeface="Times New Roman" panose="02020603050405020304" pitchFamily="18" charset="0"/>
                <a:sym typeface="Symbol" panose="05050102010706020507" pitchFamily="18" charset="2"/>
              </a:rPr>
              <a:t>( ) is like &gt;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sz="2400" i="0" dirty="0">
                <a:latin typeface="Times New Roman" panose="02020603050405020304" pitchFamily="18" charset="0"/>
                <a:sym typeface="Symbol" panose="05050102010706020507" pitchFamily="18" charset="2"/>
              </a:rPr>
              <a:t>( ) is like 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5791200" y="4572000"/>
            <a:ext cx="312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</a:pPr>
            <a:endParaRPr lang="en-US" altLang="en-US" sz="2800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( ) is like =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7239000" cy="533400"/>
          </a:xfrm>
        </p:spPr>
        <p:txBody>
          <a:bodyPr lIns="91440" tIns="45720" rIns="91440" bIns="45720"/>
          <a:lstStyle/>
          <a:p>
            <a:r>
              <a:rPr lang="th-TH" altLang="en-US"/>
              <a:t>What is a </a:t>
            </a:r>
            <a:r>
              <a:rPr lang="en-US" altLang="en-US"/>
              <a:t>P</a:t>
            </a:r>
            <a:r>
              <a:rPr lang="th-TH" altLang="en-US"/>
              <a:t>rogram?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102225"/>
          </a:xfrm>
        </p:spPr>
        <p:txBody>
          <a:bodyPr lIns="91440" tIns="45720" rIns="91440" bIns="45720"/>
          <a:lstStyle/>
          <a:p>
            <a:r>
              <a:rPr lang="th-TH" altLang="en-US"/>
              <a:t>A program is the expression of an algorithm in a programming language</a:t>
            </a:r>
          </a:p>
          <a:p>
            <a:r>
              <a:rPr lang="en-US" altLang="en-US"/>
              <a:t>A</a:t>
            </a:r>
            <a:r>
              <a:rPr lang="th-TH" altLang="en-US"/>
              <a:t> set of instructions which the computer will follow to solve a problem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71800" y="31242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lip" r:id="rId3" imgW="4251240" imgH="4570200" progId="MS_ClipArt_Gallery.2">
                  <p:embed/>
                </p:oleObj>
              </mc:Choice>
              <mc:Fallback>
                <p:oleObj name="Clip" r:id="rId3" imgW="4251240" imgH="457020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12291" name="Title 5"/>
          <p:cNvSpPr>
            <a:spLocks noGrp="1"/>
          </p:cNvSpPr>
          <p:nvPr>
            <p:ph type="title" idx="4294967295"/>
          </p:nvPr>
        </p:nvSpPr>
        <p:spPr>
          <a:xfrm>
            <a:off x="1066800" y="206375"/>
            <a:ext cx="7239000" cy="533400"/>
          </a:xfrm>
        </p:spPr>
        <p:txBody>
          <a:bodyPr lIns="91440" tIns="45720" rIns="91440" bIns="45720"/>
          <a:lstStyle/>
          <a:p>
            <a:r>
              <a:rPr kumimoji="1" lang="en-US" altLang="en-US"/>
              <a:t>Define a Problem, and Solve It</a:t>
            </a:r>
            <a:endParaRPr lang="en-US" altLang="en-US"/>
          </a:p>
        </p:txBody>
      </p:sp>
      <p:sp>
        <p:nvSpPr>
          <p:cNvPr id="12292" name="Content Placeholder 6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077200" cy="5102225"/>
          </a:xfrm>
        </p:spPr>
        <p:txBody>
          <a:bodyPr lIns="91440" tIns="45720" rIns="91440" bIns="45720"/>
          <a:lstStyle/>
          <a:p>
            <a:pPr algn="just"/>
            <a:r>
              <a:rPr lang="en-US" altLang="en-US" sz="2400" b="1">
                <a:cs typeface="Arial" panose="020B0604020202020204" pitchFamily="34" charset="0"/>
              </a:rPr>
              <a:t>Problem</a:t>
            </a:r>
            <a:r>
              <a:rPr lang="en-US" altLang="en-US" sz="2400"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cs typeface="Arial" panose="020B0604020202020204" pitchFamily="34" charset="0"/>
              </a:rPr>
              <a:t>Description of Input-Output relationship</a:t>
            </a:r>
          </a:p>
          <a:p>
            <a:pPr algn="just"/>
            <a:r>
              <a:rPr lang="en-US" altLang="en-US" sz="2400" b="1">
                <a:cs typeface="Arial" panose="020B0604020202020204" pitchFamily="34" charset="0"/>
              </a:rPr>
              <a:t>Algorithm</a:t>
            </a:r>
            <a:r>
              <a:rPr lang="en-US" altLang="en-US" sz="2400">
                <a:cs typeface="Arial" panose="020B0604020202020204" pitchFamily="34" charset="0"/>
              </a:rPr>
              <a:t>: </a:t>
            </a:r>
          </a:p>
          <a:p>
            <a:pPr lvl="1" algn="just"/>
            <a:r>
              <a:rPr lang="en-US" altLang="en-US" sz="2200">
                <a:cs typeface="Arial" panose="020B0604020202020204" pitchFamily="34" charset="0"/>
              </a:rPr>
              <a:t>A sequence of computational steps that transform the input into the output.</a:t>
            </a:r>
          </a:p>
          <a:p>
            <a:pPr algn="just"/>
            <a:r>
              <a:rPr lang="en-US" altLang="en-US" sz="2400" b="1">
                <a:cs typeface="Arial" panose="020B0604020202020204" pitchFamily="34" charset="0"/>
              </a:rPr>
              <a:t>Data Structure:</a:t>
            </a:r>
            <a:r>
              <a:rPr lang="en-US" altLang="en-US" sz="2400"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en-US" altLang="en-US" sz="2200">
                <a:cs typeface="Arial" panose="020B0604020202020204" pitchFamily="34" charset="0"/>
              </a:rPr>
              <a:t>An organized method of storing and retrieving data.</a:t>
            </a:r>
            <a:endParaRPr lang="en-US" altLang="en-US" sz="2200" b="1">
              <a:cs typeface="Arial" panose="020B0604020202020204" pitchFamily="34" charset="0"/>
            </a:endParaRPr>
          </a:p>
          <a:p>
            <a:pPr algn="just"/>
            <a:r>
              <a:rPr lang="en-US" altLang="en-US" sz="2400" b="1">
                <a:solidFill>
                  <a:srgbClr val="0000CC"/>
                </a:solidFill>
                <a:cs typeface="Arial" panose="020B0604020202020204" pitchFamily="34" charset="0"/>
              </a:rPr>
              <a:t>Our Task: </a:t>
            </a:r>
          </a:p>
          <a:p>
            <a:pPr lvl="1" algn="just"/>
            <a:r>
              <a:rPr lang="en-US" altLang="en-US" sz="2200">
                <a:cs typeface="Arial" panose="020B0604020202020204" pitchFamily="34" charset="0"/>
              </a:rPr>
              <a:t>Given a problem, design a </a:t>
            </a:r>
            <a:r>
              <a:rPr lang="en-US" altLang="en-US" sz="2200" b="1" i="1">
                <a:solidFill>
                  <a:srgbClr val="FF3300"/>
                </a:solidFill>
                <a:cs typeface="Arial" panose="020B0604020202020204" pitchFamily="34" charset="0"/>
              </a:rPr>
              <a:t>correct</a:t>
            </a:r>
            <a:r>
              <a:rPr lang="en-US" altLang="en-US" sz="2200" b="1" i="1">
                <a:cs typeface="Arial" panose="020B0604020202020204" pitchFamily="34" charset="0"/>
              </a:rPr>
              <a:t> </a:t>
            </a:r>
            <a:r>
              <a:rPr lang="en-US" altLang="en-US" sz="2200">
                <a:cs typeface="Arial" panose="020B0604020202020204" pitchFamily="34" charset="0"/>
              </a:rPr>
              <a:t>and </a:t>
            </a:r>
            <a:r>
              <a:rPr lang="en-US" altLang="en-US" sz="2200" b="1" i="1">
                <a:solidFill>
                  <a:srgbClr val="FF3300"/>
                </a:solidFill>
                <a:cs typeface="Arial" panose="020B0604020202020204" pitchFamily="34" charset="0"/>
              </a:rPr>
              <a:t>good</a:t>
            </a:r>
            <a:r>
              <a:rPr lang="en-US" altLang="en-US" sz="220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31354"/>
                </a:solidFill>
                <a:cs typeface="Arial" panose="020B0604020202020204" pitchFamily="34" charset="0"/>
              </a:rPr>
              <a:t>a</a:t>
            </a:r>
            <a:r>
              <a:rPr lang="en-US" altLang="en-US" sz="2200">
                <a:cs typeface="Arial" panose="020B0604020202020204" pitchFamily="34" charset="0"/>
              </a:rPr>
              <a:t>lgorithm that solves it. </a:t>
            </a:r>
            <a:endParaRPr lang="en-US" altLang="en-US" sz="2200" b="1">
              <a:cs typeface="Arial" panose="020B0604020202020204" pitchFamily="34" charset="0"/>
            </a:endParaRPr>
          </a:p>
          <a:p>
            <a:pPr algn="just"/>
            <a:endParaRPr lang="en-US" altLang="en-US" sz="220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2987675" y="4005263"/>
            <a:ext cx="685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715000" y="4005263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81000" y="3805238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cs typeface="Arial" panose="020B0604020202020204" pitchFamily="34" charset="0"/>
              </a:rPr>
              <a:t>25, 90, 53, 23, 11, 34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143000" y="28146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24600" y="31956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143000" y="33480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588125" y="37893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cs typeface="Arial" panose="020B0604020202020204" pitchFamily="34" charset="0"/>
              </a:rPr>
              <a:t>11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962400" y="271303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636963" y="4303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h-TH" altLang="en-US" sz="1800" i="0">
              <a:cs typeface="Arial" panose="020B0604020202020204" pitchFamily="34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708400" y="3429000"/>
            <a:ext cx="1981200" cy="1165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0">
                <a:cs typeface="Arial" panose="020B0604020202020204" pitchFamily="34" charset="0"/>
              </a:rPr>
              <a:t>m:= a[1];</a:t>
            </a:r>
          </a:p>
          <a:p>
            <a:pPr eaLnBrk="1" hangingPunct="1"/>
            <a:r>
              <a:rPr lang="en-US" altLang="en-US" sz="1400" i="0">
                <a:cs typeface="Arial" panose="020B0604020202020204" pitchFamily="34" charset="0"/>
              </a:rPr>
              <a:t>for I:=2 to size of input</a:t>
            </a:r>
          </a:p>
          <a:p>
            <a:pPr eaLnBrk="1" hangingPunct="1"/>
            <a:r>
              <a:rPr lang="en-US" altLang="en-US" sz="1400" i="0">
                <a:cs typeface="Arial" panose="020B0604020202020204" pitchFamily="34" charset="0"/>
              </a:rPr>
              <a:t>      if  m &gt; a[i]  then</a:t>
            </a:r>
          </a:p>
          <a:p>
            <a:pPr eaLnBrk="1" hangingPunct="1"/>
            <a:r>
              <a:rPr lang="en-US" altLang="en-US" sz="1400" i="0">
                <a:cs typeface="Arial" panose="020B0604020202020204" pitchFamily="34" charset="0"/>
              </a:rPr>
              <a:t>            m:=a[I]; </a:t>
            </a:r>
          </a:p>
          <a:p>
            <a:pPr eaLnBrk="1" hangingPunct="1"/>
            <a:r>
              <a:rPr lang="en-US" altLang="en-US" sz="1400" i="0">
                <a:cs typeface="Arial" panose="020B0604020202020204" pitchFamily="34" charset="0"/>
              </a:rPr>
              <a:t>return s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941763" y="5141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h-TH" altLang="en-US" sz="1800" i="0">
              <a:cs typeface="Arial" panose="020B0604020202020204" pitchFamily="34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508625" y="5516563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cs typeface="Arial" panose="020B0604020202020204" pitchFamily="34" charset="0"/>
              </a:rPr>
              <a:t>Data-Structure</a:t>
            </a:r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4419600" y="4586288"/>
            <a:ext cx="635000" cy="685800"/>
          </a:xfrm>
          <a:custGeom>
            <a:avLst/>
            <a:gdLst>
              <a:gd name="T0" fmla="*/ 2147483647 w 400"/>
              <a:gd name="T1" fmla="*/ 0 h 432"/>
              <a:gd name="T2" fmla="*/ 2147483647 w 400"/>
              <a:gd name="T3" fmla="*/ 2147483647 h 432"/>
              <a:gd name="T4" fmla="*/ 2147483647 w 400"/>
              <a:gd name="T5" fmla="*/ 2147483647 h 432"/>
              <a:gd name="T6" fmla="*/ 2147483647 w 400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432"/>
              <a:gd name="T14" fmla="*/ 400 w 40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432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038600" y="5486400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m, </a:t>
            </a:r>
            <a:r>
              <a:rPr lang="en-US" altLang="en-US" i="0"/>
              <a:t>a[i]</a:t>
            </a:r>
            <a:endParaRPr lang="en-US" altLang="en-US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3733800" y="5257800"/>
            <a:ext cx="1600200" cy="8382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i="0"/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304800" y="1143000"/>
            <a:ext cx="860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0">
                <a:cs typeface="Arial" panose="020B0604020202020204" pitchFamily="34" charset="0"/>
              </a:rPr>
              <a:t>Problem:</a:t>
            </a:r>
            <a:r>
              <a:rPr lang="en-US" altLang="en-US" sz="2400" i="0">
                <a:cs typeface="Arial" panose="020B0604020202020204" pitchFamily="34" charset="0"/>
              </a:rPr>
              <a:t>  Input is a sequence of integers stored in an array.</a:t>
            </a:r>
          </a:p>
          <a:p>
            <a:pPr eaLnBrk="1" hangingPunct="1"/>
            <a:r>
              <a:rPr lang="en-US" altLang="en-US" sz="2400" i="0">
                <a:cs typeface="Arial" panose="020B0604020202020204" pitchFamily="34" charset="0"/>
              </a:rPr>
              <a:t>                 Output the minimum. </a:t>
            </a:r>
          </a:p>
        </p:txBody>
      </p:sp>
      <p:sp>
        <p:nvSpPr>
          <p:cNvPr id="13331" name="Title 5"/>
          <p:cNvSpPr>
            <a:spLocks/>
          </p:cNvSpPr>
          <p:nvPr/>
        </p:nvSpPr>
        <p:spPr bwMode="auto"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en-US" sz="3600" i="0">
                <a:solidFill>
                  <a:schemeClr val="tx2"/>
                </a:solidFill>
                <a:latin typeface="Times New Roman" panose="02020603050405020304" pitchFamily="18" charset="0"/>
              </a:rPr>
              <a:t>Define a Problem, and Solve It</a:t>
            </a:r>
            <a:endParaRPr lang="en-US" altLang="en-US" sz="36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206375"/>
            <a:ext cx="7239000" cy="533400"/>
          </a:xfrm>
        </p:spPr>
        <p:txBody>
          <a:bodyPr lIns="91440" tIns="45720" rIns="91440" bIns="45720"/>
          <a:lstStyle/>
          <a:p>
            <a:r>
              <a:rPr lang="th-TH" altLang="en-US"/>
              <a:t>What do we </a:t>
            </a:r>
            <a:r>
              <a:rPr lang="en-US" altLang="en-US"/>
              <a:t>A</a:t>
            </a:r>
            <a:r>
              <a:rPr lang="th-TH" altLang="en-US"/>
              <a:t>nalyze?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5102225"/>
          </a:xfrm>
        </p:spPr>
        <p:txBody>
          <a:bodyPr lIns="91440" tIns="45720" rIns="91440" bIns="45720"/>
          <a:lstStyle/>
          <a:p>
            <a:pPr algn="just"/>
            <a:r>
              <a:rPr lang="th-TH" altLang="en-US" sz="2400">
                <a:solidFill>
                  <a:srgbClr val="0000CC"/>
                </a:solidFill>
              </a:rPr>
              <a:t>Correctness</a:t>
            </a:r>
          </a:p>
          <a:p>
            <a:pPr lvl="1" algn="just"/>
            <a:r>
              <a:rPr lang="th-TH" altLang="en-US"/>
              <a:t>Does the input/output relation match algorithm requirement?</a:t>
            </a:r>
          </a:p>
          <a:p>
            <a:pPr algn="just"/>
            <a:r>
              <a:rPr lang="th-TH" altLang="en-US" sz="2400">
                <a:solidFill>
                  <a:srgbClr val="0000CC"/>
                </a:solidFill>
              </a:rPr>
              <a:t>Amount of work done (complexity) </a:t>
            </a:r>
          </a:p>
          <a:p>
            <a:pPr lvl="1" algn="just"/>
            <a:r>
              <a:rPr lang="th-TH" altLang="en-US"/>
              <a:t>Basic operations to do task </a:t>
            </a:r>
          </a:p>
          <a:p>
            <a:pPr algn="just"/>
            <a:r>
              <a:rPr lang="th-TH" altLang="en-US" sz="2400">
                <a:solidFill>
                  <a:srgbClr val="0000CC"/>
                </a:solidFill>
              </a:rPr>
              <a:t>Amount of space used</a:t>
            </a:r>
          </a:p>
          <a:p>
            <a:pPr lvl="1" algn="just"/>
            <a:r>
              <a:rPr lang="th-TH" altLang="en-US"/>
              <a:t>Memory used </a:t>
            </a:r>
            <a:endParaRPr lang="en-US" altLang="en-US"/>
          </a:p>
          <a:p>
            <a:pPr algn="just"/>
            <a:r>
              <a:rPr lang="th-TH" altLang="en-US" sz="2400">
                <a:solidFill>
                  <a:srgbClr val="0000CC"/>
                </a:solidFill>
              </a:rPr>
              <a:t>Simplicity, clarity</a:t>
            </a:r>
          </a:p>
          <a:p>
            <a:pPr lvl="1" algn="just"/>
            <a:r>
              <a:rPr lang="th-TH" altLang="en-US"/>
              <a:t>Verification and implementation. </a:t>
            </a:r>
          </a:p>
          <a:p>
            <a:pPr algn="just"/>
            <a:r>
              <a:rPr lang="th-TH" altLang="en-US" sz="2400">
                <a:solidFill>
                  <a:srgbClr val="0000CC"/>
                </a:solidFill>
              </a:rPr>
              <a:t>Optimality</a:t>
            </a:r>
          </a:p>
          <a:p>
            <a:pPr lvl="1" algn="just"/>
            <a:r>
              <a:rPr lang="th-TH" altLang="en-US"/>
              <a:t>Is it impossible to do better? 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Number of primitive steps that are executed</a:t>
            </a:r>
          </a:p>
          <a:p>
            <a:pPr lvl="1"/>
            <a:r>
              <a:rPr lang="en-US" altLang="en-US"/>
              <a:t>Except for time of executing a function call most statements roughly require the same amount of time</a:t>
            </a:r>
          </a:p>
          <a:p>
            <a:pPr lvl="2"/>
            <a:r>
              <a:rPr lang="en-US" altLang="en-US"/>
              <a:t>y = m * x + b</a:t>
            </a:r>
          </a:p>
          <a:p>
            <a:pPr lvl="2"/>
            <a:r>
              <a:rPr lang="en-US" altLang="en-US"/>
              <a:t>c = 5 / 9 * (t - 32 )</a:t>
            </a:r>
          </a:p>
          <a:p>
            <a:pPr lvl="2"/>
            <a:r>
              <a:rPr lang="en-US" altLang="en-US"/>
              <a:t>z = f(x) + g(y)</a:t>
            </a:r>
          </a:p>
          <a:p>
            <a:r>
              <a:rPr lang="en-US" altLang="en-US"/>
              <a:t>We can be more exact if need to be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0">
                <a:solidFill>
                  <a:srgbClr val="FF6600"/>
                </a:solidFill>
              </a:rPr>
              <a:t>Dr. Md. Abul Kashem Mia, Professor, CSE Dept, BUET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Example: Insertion Sort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360488"/>
            <a:ext cx="5507037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Algorithms</Template>
  <TotalTime>35670</TotalTime>
  <Words>2370</Words>
  <Application>Microsoft Office PowerPoint</Application>
  <PresentationFormat>On-screen Show (4:3)</PresentationFormat>
  <Paragraphs>269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Cambria Math</vt:lpstr>
      <vt:lpstr>Courier New</vt:lpstr>
      <vt:lpstr>Lucida Calligraphy</vt:lpstr>
      <vt:lpstr>Tahoma</vt:lpstr>
      <vt:lpstr>Times New Roman</vt:lpstr>
      <vt:lpstr>Wingdings</vt:lpstr>
      <vt:lpstr>computer-bunny.blue</vt:lpstr>
      <vt:lpstr>Clip</vt:lpstr>
      <vt:lpstr>Chart</vt:lpstr>
      <vt:lpstr>Algorithms</vt:lpstr>
      <vt:lpstr>The Course</vt:lpstr>
      <vt:lpstr>What is an Algorithm?</vt:lpstr>
      <vt:lpstr>What is a Program?</vt:lpstr>
      <vt:lpstr>Define a Problem, and Solve It</vt:lpstr>
      <vt:lpstr>PowerPoint Presentation</vt:lpstr>
      <vt:lpstr>What do we Analyze? </vt:lpstr>
      <vt:lpstr>Running Time</vt:lpstr>
      <vt:lpstr>An Example: Insertion Sort</vt:lpstr>
      <vt:lpstr>An Example: Insertion Sort</vt:lpstr>
      <vt:lpstr>An Example: Insertion Sort</vt:lpstr>
      <vt:lpstr>An Example: Insertion Sort</vt:lpstr>
      <vt:lpstr>Analyzing Insertion Sort</vt:lpstr>
      <vt:lpstr>Analyzing Insertion Sort</vt:lpstr>
      <vt:lpstr>Asymptotic Performance</vt:lpstr>
      <vt:lpstr>Asymptotic Analysis</vt:lpstr>
      <vt:lpstr>Upper Bound Notation</vt:lpstr>
      <vt:lpstr>Upper Bound Notation</vt:lpstr>
      <vt:lpstr>Insertion Sort is O(n2)</vt:lpstr>
      <vt:lpstr>Lower Bound Notation</vt:lpstr>
      <vt:lpstr>Lower Bound Notation</vt:lpstr>
      <vt:lpstr>Asymptotic Tight Bound</vt:lpstr>
      <vt:lpstr>Asymptotic Tight Bound</vt:lpstr>
      <vt:lpstr>PowerPoint Presentation</vt:lpstr>
      <vt:lpstr>Practical Complexity</vt:lpstr>
      <vt:lpstr>Practical Complexity</vt:lpstr>
      <vt:lpstr>Practical Complexity</vt:lpstr>
      <vt:lpstr>Practical Complexity</vt:lpstr>
      <vt:lpstr>Practical Complexity</vt:lpstr>
      <vt:lpstr>Practical Complexity</vt:lpstr>
      <vt:lpstr>Other Asymptotic Notations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Fariha Tabassum Islam - 1018052029</cp:lastModifiedBy>
  <cp:revision>387</cp:revision>
  <cp:lastPrinted>1998-11-03T18:33:01Z</cp:lastPrinted>
  <dcterms:created xsi:type="dcterms:W3CDTF">1998-11-02T19:17:54Z</dcterms:created>
  <dcterms:modified xsi:type="dcterms:W3CDTF">2020-10-27T04:04:07Z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