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6" r:id="rId2"/>
    <p:sldMasterId id="2147483907" r:id="rId3"/>
  </p:sldMasterIdLst>
  <p:notesMasterIdLst>
    <p:notesMasterId r:id="rId13"/>
  </p:notesMasterIdLst>
  <p:handoutMasterIdLst>
    <p:handoutMasterId r:id="rId14"/>
  </p:handoutMasterIdLst>
  <p:sldIdLst>
    <p:sldId id="506" r:id="rId4"/>
    <p:sldId id="554" r:id="rId5"/>
    <p:sldId id="589" r:id="rId6"/>
    <p:sldId id="590" r:id="rId7"/>
    <p:sldId id="591" r:id="rId8"/>
    <p:sldId id="593" r:id="rId9"/>
    <p:sldId id="595" r:id="rId10"/>
    <p:sldId id="594" r:id="rId11"/>
    <p:sldId id="592" r:id="rId12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5674F6"/>
    <a:srgbClr val="6289F8"/>
    <a:srgbClr val="8097F8"/>
    <a:srgbClr val="2C61F6"/>
    <a:srgbClr val="F8F0D0"/>
    <a:srgbClr val="F2E4AA"/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0929"/>
  </p:normalViewPr>
  <p:slideViewPr>
    <p:cSldViewPr snapToObjects="1">
      <p:cViewPr varScale="1">
        <p:scale>
          <a:sx n="87" d="100"/>
          <a:sy n="87" d="100"/>
        </p:scale>
        <p:origin x="134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00E836B-36E8-49AB-8547-8706582B2F67}" type="datetime8">
              <a:rPr lang="en-US"/>
              <a:pPr>
                <a:defRPr/>
              </a:pPr>
              <a:t>7/25/2021 7:36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34D48E54-F4AD-41ED-B80A-E5771012E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D78C0AA8-A73B-45CA-A9B6-2AA43BAA7881}" type="datetime8">
              <a:rPr lang="en-US"/>
              <a:pPr>
                <a:defRPr/>
              </a:pPr>
              <a:t>7/25/2021 7:13 AM</a:t>
            </a:fld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cs typeface="+mn-cs"/>
              </a:defRPr>
            </a:lvl1pPr>
          </a:lstStyle>
          <a:p>
            <a:pPr>
              <a:defRPr/>
            </a:pPr>
            <a:fld id="{4F0E5E3B-C471-45F5-8268-51CDC6EA0B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272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+mn-cs"/>
              </a:rPr>
              <a:t>Dr. Md. Abul Kashem Mia, Professor, CSE Dept, BUET</a:t>
            </a:r>
            <a:endParaRPr lang="en-US" sz="900" b="1">
              <a:latin typeface="Arial" charset="0"/>
              <a:cs typeface="+mn-cs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7EF93-D708-4299-A42D-D1849988CF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92A47-9772-449E-A4FF-A6885E2ACC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72593-6560-40A3-B6AE-CC4CCCA6C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32A5-8CA4-4A7A-9101-4AB201FAB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4881C-7AA1-4773-A0C0-3B968BD07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4D814-BCF4-4C42-B4CB-B6ABE116C2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A7578-D549-4761-9491-D33762251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9F3AD-61DC-44AD-9C7C-7828194A7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1B0816-47BC-4F27-8D64-0A28D0457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7B675-87C9-474F-8F01-CD66067F1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EDE1FA-0A54-4289-944D-9EB41E5AD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charset="0"/>
                <a:cs typeface="Arial"/>
              </a:rPr>
              <a:t>Dr. Md. Abul Kashem Mia, Professor, CSE Dept, BUET</a:t>
            </a:r>
            <a:endParaRPr lang="en-US" sz="900" b="1">
              <a:solidFill>
                <a:srgbClr val="000000"/>
              </a:solidFill>
              <a:latin typeface="Arial" charset="0"/>
              <a:cs typeface="Arial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+mn-cs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+mn-cs"/>
              </a:rPr>
              <a:t> Mia, Professor, CSE Dept, BUET</a:t>
            </a:r>
            <a:r>
              <a:rPr lang="en-US" sz="900" b="1" dirty="0">
                <a:latin typeface="Arial" charset="0"/>
                <a:cs typeface="+mn-cs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CISC 235 Topic 7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0E2B21-579C-47CF-81C7-16A89EE59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9447" name="Line 7"/>
          <p:cNvSpPr>
            <a:spLocks noChangeShapeType="1"/>
          </p:cNvSpPr>
          <p:nvPr userDrawn="1"/>
        </p:nvSpPr>
        <p:spPr bwMode="auto">
          <a:xfrm>
            <a:off x="468313" y="1484313"/>
            <a:ext cx="8207375" cy="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8" name="Line 8"/>
          <p:cNvSpPr>
            <a:spLocks noChangeShapeType="1"/>
          </p:cNvSpPr>
          <p:nvPr userDrawn="1"/>
        </p:nvSpPr>
        <p:spPr bwMode="auto">
          <a:xfrm>
            <a:off x="468313" y="1557338"/>
            <a:ext cx="82073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89449" name="Line 9"/>
          <p:cNvSpPr>
            <a:spLocks noChangeShapeType="1"/>
          </p:cNvSpPr>
          <p:nvPr userDrawn="1"/>
        </p:nvSpPr>
        <p:spPr bwMode="auto">
          <a:xfrm>
            <a:off x="468313" y="1412875"/>
            <a:ext cx="82073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MS PGothic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D60093"/>
          </a:solidFill>
          <a:latin typeface="Arial" charset="0"/>
          <a:ea typeface="ＭＳ Ｐゴシック" pitchFamily="34" charset="-128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cs typeface="Arial"/>
            </a:endParaRPr>
          </a:p>
        </p:txBody>
      </p:sp>
      <p:sp>
        <p:nvSpPr>
          <p:cNvPr id="149510" name="Rectangle 6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Dr. Md.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Arial"/>
              </a:rPr>
              <a:t>Abul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 </a:t>
            </a:r>
            <a:r>
              <a:rPr lang="en-US" sz="1200" b="1" dirty="0" err="1">
                <a:solidFill>
                  <a:srgbClr val="FF6600"/>
                </a:solidFill>
                <a:latin typeface="Arial" charset="0"/>
                <a:cs typeface="Arial"/>
              </a:rPr>
              <a:t>Kashem</a:t>
            </a:r>
            <a:r>
              <a:rPr lang="en-US" sz="1200" b="1" dirty="0">
                <a:solidFill>
                  <a:srgbClr val="FF6600"/>
                </a:solidFill>
                <a:latin typeface="Arial" charset="0"/>
                <a:cs typeface="Arial"/>
              </a:rPr>
              <a:t> Mia, Professor, CSE Dept, BUET</a:t>
            </a:r>
            <a:r>
              <a:rPr lang="en-US" sz="900" b="1" dirty="0">
                <a:solidFill>
                  <a:srgbClr val="000000"/>
                </a:solidFill>
                <a:latin typeface="Arial" charset="0"/>
                <a:cs typeface="Arial"/>
              </a:rPr>
              <a:t>  	        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2130425"/>
            <a:ext cx="7989887" cy="1802631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 Technique: </a:t>
            </a:r>
            <a:b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</a:t>
            </a: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 &amp; Minimum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171575"/>
            <a:ext cx="5113338" cy="4953000"/>
          </a:xfrm>
        </p:spPr>
        <p:txBody>
          <a:bodyPr lIns="91440" tIns="45720" rIns="91440" bIns="45720"/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Divide-and-Conquer</a:t>
            </a:r>
            <a:r>
              <a:rPr lang="en-US" sz="2200" dirty="0"/>
              <a:t> is a general algorithm design paradigm: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Divide</a:t>
            </a:r>
            <a:r>
              <a:rPr lang="en-US" sz="2200" dirty="0"/>
              <a:t> the problem into a number of subproblems that are smaller instances of the same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Conquer</a:t>
            </a:r>
            <a:r>
              <a:rPr lang="en-US" sz="2200" dirty="0"/>
              <a:t> the subproblems by solving them recursively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Combine</a:t>
            </a:r>
            <a:r>
              <a:rPr lang="en-US" sz="2200" dirty="0"/>
              <a:t> the solutions to the subproblems into the solution for the original problem</a:t>
            </a:r>
            <a:endParaRPr lang="en-US" sz="2200" b="1" i="1" dirty="0"/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base case for the recursion are subproblems of constant size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Analysis can be done using </a:t>
            </a:r>
            <a:r>
              <a:rPr lang="en-US" sz="2200" b="1" dirty="0">
                <a:solidFill>
                  <a:schemeClr val="tx2"/>
                </a:solidFill>
              </a:rPr>
              <a:t>recurrence equations</a:t>
            </a:r>
          </a:p>
        </p:txBody>
      </p:sp>
      <p:grpSp>
        <p:nvGrpSpPr>
          <p:cNvPr id="8196" name="Group 54"/>
          <p:cNvGrpSpPr>
            <a:grpSpLocks/>
          </p:cNvGrpSpPr>
          <p:nvPr/>
        </p:nvGrpSpPr>
        <p:grpSpPr bwMode="auto">
          <a:xfrm>
            <a:off x="5535613" y="2286000"/>
            <a:ext cx="3429000" cy="1676400"/>
            <a:chOff x="3342" y="1584"/>
            <a:chExt cx="1698" cy="816"/>
          </a:xfrm>
        </p:grpSpPr>
        <p:sp>
          <p:nvSpPr>
            <p:cNvPr id="8197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8198" name="AutoShape 16"/>
            <p:cNvCxnSpPr>
              <a:cxnSpLocks noChangeShapeType="1"/>
              <a:stCxn id="8202" idx="7"/>
              <a:endCxn id="8197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199" name="AutoShape 17"/>
            <p:cNvCxnSpPr>
              <a:cxnSpLocks noChangeShapeType="1"/>
              <a:stCxn id="8209" idx="0"/>
              <a:endCxn id="8197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0" name="AutoShape 18"/>
            <p:cNvCxnSpPr>
              <a:cxnSpLocks noChangeShapeType="1"/>
              <a:stCxn id="8203" idx="0"/>
              <a:endCxn id="8202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1" name="AutoShape 19"/>
            <p:cNvCxnSpPr>
              <a:cxnSpLocks noChangeShapeType="1"/>
              <a:stCxn id="8204" idx="0"/>
              <a:endCxn id="8202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2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03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06" name="AutoShape 38"/>
            <p:cNvCxnSpPr>
              <a:cxnSpLocks noChangeShapeType="1"/>
              <a:stCxn id="8205" idx="0"/>
              <a:endCxn id="8202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7" name="AutoShape 39"/>
            <p:cNvCxnSpPr>
              <a:cxnSpLocks noChangeShapeType="1"/>
              <a:stCxn id="8210" idx="0"/>
              <a:endCxn id="8209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8" name="AutoShape 40"/>
            <p:cNvCxnSpPr>
              <a:cxnSpLocks noChangeShapeType="1"/>
              <a:stCxn id="8211" idx="0"/>
              <a:endCxn id="8209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9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10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13" name="AutoShape 45"/>
            <p:cNvCxnSpPr>
              <a:cxnSpLocks noChangeShapeType="1"/>
              <a:stCxn id="8212" idx="0"/>
              <a:endCxn id="8209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4" name="AutoShape 46"/>
            <p:cNvCxnSpPr>
              <a:cxnSpLocks noChangeShapeType="1"/>
              <a:stCxn id="8217" idx="0"/>
              <a:endCxn id="8216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15" name="AutoShape 47"/>
            <p:cNvCxnSpPr>
              <a:cxnSpLocks noChangeShapeType="1"/>
              <a:stCxn id="8218" idx="0"/>
              <a:endCxn id="8216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16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 sz="200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17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220" name="AutoShape 52"/>
            <p:cNvCxnSpPr>
              <a:cxnSpLocks noChangeShapeType="1"/>
              <a:stCxn id="8219" idx="0"/>
              <a:endCxn id="8216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21" name="AutoShape 53"/>
            <p:cNvCxnSpPr>
              <a:cxnSpLocks noChangeShapeType="1"/>
              <a:stCxn id="8197" idx="5"/>
              <a:endCxn id="8216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Divide-and-Conquer</a:t>
            </a:r>
          </a:p>
        </p:txBody>
      </p:sp>
      <p:sp>
        <p:nvSpPr>
          <p:cNvPr id="48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2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of size </a:t>
            </a:r>
            <a:r>
              <a:rPr kumimoji="0" lang="en-US" altLang="en-US" sz="1800" b="1" i="1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/2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1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of size </a:t>
            </a:r>
            <a:r>
              <a:rPr kumimoji="0" lang="en-US" altLang="en-US" sz="1800" b="1" i="1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/2</a:t>
            </a: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1" name="Rectangle 9"/>
          <p:cNvSpPr>
            <a:spLocks noChangeArrowheads="1"/>
          </p:cNvSpPr>
          <p:nvPr/>
        </p:nvSpPr>
        <p:spPr bwMode="auto">
          <a:xfrm>
            <a:off x="3429000" y="5410200"/>
            <a:ext cx="25146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the original problem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rgbClr val="4F81BD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solution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subproblem 2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3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rgbClr val="4F81BD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a problem of size </a:t>
            </a:r>
            <a:r>
              <a:rPr kumimoji="0" lang="en-US" altLang="en-US" sz="1800" b="1" i="1" u="none" strike="noStrike" kern="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Calibri" pitchFamily="34" charset="0"/>
              </a:rPr>
              <a:t>n</a:t>
            </a:r>
            <a:endParaRPr kumimoji="0" lang="en-US" altLang="en-US" sz="1800" b="1" i="0" u="none" strike="noStrike" kern="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2" name="Group 25"/>
          <p:cNvGrpSpPr>
            <a:grpSpLocks/>
          </p:cNvGrpSpPr>
          <p:nvPr/>
        </p:nvGrpSpPr>
        <p:grpSpPr bwMode="auto">
          <a:xfrm>
            <a:off x="3581400" y="2209800"/>
            <a:ext cx="1905000" cy="990600"/>
            <a:chOff x="3581401" y="2209800"/>
            <a:chExt cx="1904999" cy="990600"/>
          </a:xfrm>
        </p:grpSpPr>
        <p:sp>
          <p:nvSpPr>
            <p:cNvPr id="63" name="Rounded Rectangle 62"/>
            <p:cNvSpPr/>
            <p:nvPr/>
          </p:nvSpPr>
          <p:spPr>
            <a:xfrm>
              <a:off x="3962401" y="2667000"/>
              <a:ext cx="1219199" cy="533400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Divide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10800000">
              <a:off x="3581401" y="2209800"/>
              <a:ext cx="53340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>
            <a:xfrm flipV="1">
              <a:off x="4724400" y="2209800"/>
              <a:ext cx="762000" cy="457200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28" name="內容版面配置區 2"/>
          <p:cNvSpPr txBox="1">
            <a:spLocks/>
          </p:cNvSpPr>
          <p:nvPr/>
        </p:nvSpPr>
        <p:spPr bwMode="auto">
          <a:xfrm>
            <a:off x="457200" y="1124744"/>
            <a:ext cx="82296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Input: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an array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A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[1..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] of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n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 numbers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zh-TW" altLang="zh-TW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lvl="0" indent="-342900" algn="l">
              <a:spcBef>
                <a:spcPct val="20000"/>
              </a:spcBef>
              <a:buFont typeface="Arial" charset="0"/>
              <a:buChar char="•"/>
              <a:defRPr/>
            </a:pP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Output: </a:t>
            </a:r>
            <a:r>
              <a:rPr lang="en-US" altLang="zh-TW" sz="2800" dirty="0">
                <a:solidFill>
                  <a:sysClr val="windowText" lastClr="000000"/>
                </a:solidFill>
                <a:latin typeface="+mn-lt"/>
                <a:ea typeface="新細明體"/>
                <a:cs typeface="+mn-cs"/>
              </a:rPr>
              <a:t>the maximum and minimum value</a:t>
            </a:r>
            <a:endParaRPr kumimoji="0" lang="en-US" altLang="zh-TW" sz="28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3200" b="0" i="1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新細明體"/>
                <a:cs typeface="+mn-cs"/>
              </a:rPr>
              <a:t> </a:t>
            </a:r>
            <a:endParaRPr kumimoji="0" lang="zh-TW" altLang="zh-TW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graphicFrame>
        <p:nvGraphicFramePr>
          <p:cNvPr id="129" name="內容版面配置區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99104"/>
              </p:ext>
            </p:extLst>
          </p:nvPr>
        </p:nvGraphicFramePr>
        <p:xfrm>
          <a:off x="755650" y="2781648"/>
          <a:ext cx="7921625" cy="37147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-13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-16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-23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-7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-22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15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-4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文字方塊 5"/>
          <p:cNvSpPr txBox="1">
            <a:spLocks noChangeArrowheads="1"/>
          </p:cNvSpPr>
          <p:nvPr/>
        </p:nvSpPr>
        <p:spPr bwMode="auto">
          <a:xfrm>
            <a:off x="744320" y="2420888"/>
            <a:ext cx="78919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1        2        3       4        5        6        7        8       9       10      11      12      13     14      15     16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文字方塊 6"/>
          <p:cNvSpPr txBox="1">
            <a:spLocks noChangeArrowheads="1"/>
          </p:cNvSpPr>
          <p:nvPr/>
        </p:nvSpPr>
        <p:spPr bwMode="auto">
          <a:xfrm>
            <a:off x="305845" y="2722775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endParaRPr kumimoji="0" lang="zh-TW" altLang="en-US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457351"/>
            <a:ext cx="6356350" cy="2138562"/>
            <a:chOff x="838200" y="3457351"/>
            <a:chExt cx="6356350" cy="2138562"/>
          </a:xfrm>
        </p:grpSpPr>
        <p:sp>
          <p:nvSpPr>
            <p:cNvPr id="9" name="Text Box 1026"/>
            <p:cNvSpPr txBox="1">
              <a:spLocks noChangeArrowheads="1"/>
            </p:cNvSpPr>
            <p:nvPr/>
          </p:nvSpPr>
          <p:spPr bwMode="auto">
            <a:xfrm>
              <a:off x="1219200" y="3838351"/>
              <a:ext cx="5975350" cy="854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</a:t>
              </a:r>
              <a:r>
                <a:rPr lang="en-US" altLang="en-US" dirty="0"/>
                <a:t>			 </a:t>
              </a: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 1</a:t>
              </a:r>
              <a:r>
                <a:rPr lang="en-US" altLang="en-US" dirty="0"/>
                <a:t>	 </a:t>
              </a:r>
              <a:r>
                <a:rPr lang="en-US" altLang="en-US" dirty="0">
                  <a:solidFill>
                    <a:schemeClr val="accent2">
                      <a:lumMod val="75000"/>
                    </a:schemeClr>
                  </a:solidFill>
                </a:rPr>
                <a:t>List 2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0000FF"/>
                  </a:solidFill>
                </a:rPr>
                <a:t>n elements</a:t>
              </a:r>
              <a:r>
                <a:rPr lang="en-US" altLang="en-US" sz="1800" dirty="0"/>
                <a:t>		</a:t>
              </a:r>
              <a:r>
                <a:rPr lang="en-US" altLang="en-US" sz="1800" dirty="0">
                  <a:solidFill>
                    <a:srgbClr val="0000FF"/>
                  </a:solidFill>
                </a:rPr>
                <a:t>n/2 elements</a:t>
              </a:r>
              <a:r>
                <a:rPr lang="en-US" altLang="en-US" sz="1800" dirty="0"/>
                <a:t>	 </a:t>
              </a:r>
              <a:r>
                <a:rPr lang="en-US" altLang="en-US" sz="1800" dirty="0">
                  <a:solidFill>
                    <a:srgbClr val="0000FF"/>
                  </a:solidFill>
                </a:rPr>
                <a:t>n/2 elements</a:t>
              </a:r>
            </a:p>
          </p:txBody>
        </p:sp>
        <p:sp>
          <p:nvSpPr>
            <p:cNvPr id="10" name="Oval 1027"/>
            <p:cNvSpPr>
              <a:spLocks noChangeArrowheads="1"/>
            </p:cNvSpPr>
            <p:nvPr/>
          </p:nvSpPr>
          <p:spPr bwMode="auto">
            <a:xfrm>
              <a:off x="838200" y="3457351"/>
              <a:ext cx="18288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" name="Oval 1028"/>
            <p:cNvSpPr>
              <a:spLocks noChangeArrowheads="1"/>
            </p:cNvSpPr>
            <p:nvPr/>
          </p:nvSpPr>
          <p:spPr bwMode="auto">
            <a:xfrm>
              <a:off x="3886200" y="3685951"/>
              <a:ext cx="1477888" cy="1447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2" name="Oval 1029"/>
            <p:cNvSpPr>
              <a:spLocks noChangeArrowheads="1"/>
            </p:cNvSpPr>
            <p:nvPr/>
          </p:nvSpPr>
          <p:spPr bwMode="auto">
            <a:xfrm>
              <a:off x="5791200" y="3685951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" name="Line 1030"/>
            <p:cNvSpPr>
              <a:spLocks noChangeShapeType="1"/>
            </p:cNvSpPr>
            <p:nvPr/>
          </p:nvSpPr>
          <p:spPr bwMode="auto">
            <a:xfrm>
              <a:off x="2819400" y="4371751"/>
              <a:ext cx="99060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031"/>
            <p:cNvSpPr txBox="1">
              <a:spLocks noChangeArrowheads="1"/>
            </p:cNvSpPr>
            <p:nvPr/>
          </p:nvSpPr>
          <p:spPr bwMode="auto">
            <a:xfrm>
              <a:off x="1295400" y="5229200"/>
              <a:ext cx="5848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chemeClr val="tx2">
                      <a:lumMod val="50000"/>
                    </a:schemeClr>
                  </a:solidFill>
                </a:rPr>
                <a:t>min, max 		min1, max1	min2, max2</a:t>
              </a:r>
            </a:p>
          </p:txBody>
        </p:sp>
      </p:grpSp>
      <p:sp>
        <p:nvSpPr>
          <p:cNvPr id="15" name="Text Box 1032"/>
          <p:cNvSpPr txBox="1">
            <a:spLocks noChangeArrowheads="1"/>
          </p:cNvSpPr>
          <p:nvPr/>
        </p:nvSpPr>
        <p:spPr bwMode="auto">
          <a:xfrm>
            <a:off x="2229225" y="5661248"/>
            <a:ext cx="39934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min  </a:t>
            </a:r>
            <a:r>
              <a:rPr lang="en-US" altLang="en-US" sz="1600" b="1" dirty="0"/>
              <a:t> </a:t>
            </a:r>
            <a:r>
              <a:rPr lang="en-US" altLang="en-US" sz="2400" b="1" dirty="0"/>
              <a:t>=  MIN  ( min1, min2 )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max  =  MAX ( max1, max2 )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73062" y="1196752"/>
            <a:ext cx="8397875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</a:t>
            </a:r>
            <a:r>
              <a:rPr lang="en-US" altLang="en-US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The straightforward algorithm: </a:t>
            </a:r>
            <a:endParaRPr lang="en-US" altLang="en-US" sz="2800" dirty="0">
              <a:solidFill>
                <a:srgbClr val="0000FF"/>
              </a:solidFill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 </a:t>
            </a:r>
            <a:endParaRPr lang="en-US" altLang="en-US" sz="2800" dirty="0"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i="1" dirty="0">
                <a:cs typeface="Times New Roman" panose="02020603050405020304" pitchFamily="18" charset="0"/>
              </a:rPr>
              <a:t>		</a:t>
            </a:r>
            <a:r>
              <a:rPr lang="en-US" altLang="en-US" sz="2800" dirty="0">
                <a:cs typeface="Times New Roman" panose="02020603050405020304" pitchFamily="18" charset="0"/>
              </a:rPr>
              <a:t>max ← min ← A (1);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for 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 ← 2 to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do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	if (A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 &gt; max) then max ← 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		if (A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 &lt; min) then  min ← A (</a:t>
            </a:r>
            <a:r>
              <a:rPr lang="en-US" altLang="en-US" sz="2800" i="1" dirty="0" err="1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);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 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		No. of comparisons:  2(</a:t>
            </a:r>
            <a:r>
              <a:rPr lang="en-US" altLang="en-US" sz="2800" i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 – 1)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97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6363" y="965621"/>
            <a:ext cx="896143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Divide-and-Conquer algorithm: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procedure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0" lang="en-US" altLang="en-US" sz="2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index #,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		begin  			                    //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are output parameters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case: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rgbClr val="0000CC"/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–1:		if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&lt;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then 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else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A[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 A[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 sz="2200" kern="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]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else:		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call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call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MAX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hmax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← MIN (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hmin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end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end;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6372200" y="2780928"/>
            <a:ext cx="152400" cy="6096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4499992" y="3440578"/>
            <a:ext cx="152400" cy="609600"/>
          </a:xfrm>
          <a:prstGeom prst="leftBracket">
            <a:avLst>
              <a:gd name="adj" fmla="val 33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727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258763" y="457200"/>
            <a:ext cx="86264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max and min in the array: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22, 13, -5, -8, 15, 60, 17, 31, 47 ( n = 9 )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Index:	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	 2 	 3	 4	 5	 6	 7	 8	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Array:	22	13	-5	-8	15	60	17	31         47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 Box 3"/>
          <p:cNvSpPr txBox="1">
            <a:spLocks noChangeArrowheads="1"/>
          </p:cNvSpPr>
          <p:nvPr/>
        </p:nvSpPr>
        <p:spPr bwMode="auto">
          <a:xfrm>
            <a:off x="25908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7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(1)</a:t>
            </a:r>
          </a:p>
        </p:txBody>
      </p:sp>
      <p:sp>
        <p:nvSpPr>
          <p:cNvPr id="158" name="Line 5"/>
          <p:cNvSpPr>
            <a:spLocks noChangeShapeType="1"/>
          </p:cNvSpPr>
          <p:nvPr/>
        </p:nvSpPr>
        <p:spPr bwMode="auto">
          <a:xfrm flipH="1">
            <a:off x="2362200" y="2895599"/>
            <a:ext cx="1281336" cy="6716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9" name="Line 6"/>
          <p:cNvSpPr>
            <a:spLocks noChangeShapeType="1"/>
          </p:cNvSpPr>
          <p:nvPr/>
        </p:nvSpPr>
        <p:spPr bwMode="auto">
          <a:xfrm flipV="1">
            <a:off x="2881313" y="2895600"/>
            <a:ext cx="1081087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1676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(2)</a:t>
            </a: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1600200" y="4052710"/>
            <a:ext cx="762000" cy="6716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2" name="Line 9"/>
          <p:cNvSpPr>
            <a:spLocks noChangeShapeType="1"/>
          </p:cNvSpPr>
          <p:nvPr/>
        </p:nvSpPr>
        <p:spPr bwMode="auto">
          <a:xfrm flipV="1">
            <a:off x="1974850" y="40386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3" name="Text Box 10"/>
          <p:cNvSpPr txBox="1">
            <a:spLocks noChangeArrowheads="1"/>
          </p:cNvSpPr>
          <p:nvPr/>
        </p:nvSpPr>
        <p:spPr bwMode="auto">
          <a:xfrm>
            <a:off x="4572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(3)</a:t>
            </a:r>
          </a:p>
        </p:txBody>
      </p:sp>
      <p:sp>
        <p:nvSpPr>
          <p:cNvPr id="164" name="Line 11"/>
          <p:cNvSpPr>
            <a:spLocks noChangeShapeType="1"/>
          </p:cNvSpPr>
          <p:nvPr/>
        </p:nvSpPr>
        <p:spPr bwMode="auto">
          <a:xfrm flipH="1">
            <a:off x="6858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5" name="Line 12"/>
          <p:cNvSpPr>
            <a:spLocks noChangeShapeType="1"/>
          </p:cNvSpPr>
          <p:nvPr/>
        </p:nvSpPr>
        <p:spPr bwMode="auto">
          <a:xfrm flipV="1">
            <a:off x="999530" y="51054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764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(4)</a:t>
            </a:r>
          </a:p>
        </p:txBody>
      </p:sp>
      <p:sp>
        <p:nvSpPr>
          <p:cNvPr id="167" name="Line 14"/>
          <p:cNvSpPr>
            <a:spLocks noChangeShapeType="1"/>
          </p:cNvSpPr>
          <p:nvPr/>
        </p:nvSpPr>
        <p:spPr bwMode="auto">
          <a:xfrm>
            <a:off x="20574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8" name="Line 15"/>
          <p:cNvSpPr>
            <a:spLocks noChangeShapeType="1"/>
          </p:cNvSpPr>
          <p:nvPr/>
        </p:nvSpPr>
        <p:spPr bwMode="auto">
          <a:xfrm flipH="1" flipV="1">
            <a:off x="2362200" y="5132040"/>
            <a:ext cx="685800" cy="65916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9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(5)</a:t>
            </a:r>
          </a:p>
        </p:txBody>
      </p:sp>
      <p:sp>
        <p:nvSpPr>
          <p:cNvPr id="170" name="Line 17"/>
          <p:cNvSpPr>
            <a:spLocks noChangeShapeType="1"/>
          </p:cNvSpPr>
          <p:nvPr/>
        </p:nvSpPr>
        <p:spPr bwMode="auto">
          <a:xfrm>
            <a:off x="2915816" y="4039344"/>
            <a:ext cx="6096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Line 18"/>
          <p:cNvSpPr>
            <a:spLocks noChangeShapeType="1"/>
          </p:cNvSpPr>
          <p:nvPr/>
        </p:nvSpPr>
        <p:spPr bwMode="auto">
          <a:xfrm flipH="1" flipV="1">
            <a:off x="3194050" y="4052710"/>
            <a:ext cx="585862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Text Box 19"/>
          <p:cNvSpPr txBox="1">
            <a:spLocks noChangeArrowheads="1"/>
          </p:cNvSpPr>
          <p:nvPr/>
        </p:nvSpPr>
        <p:spPr bwMode="auto">
          <a:xfrm>
            <a:off x="4121150" y="2819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(6)</a:t>
            </a:r>
          </a:p>
        </p:txBody>
      </p:sp>
      <p:sp>
        <p:nvSpPr>
          <p:cNvPr id="173" name="Line 20"/>
          <p:cNvSpPr>
            <a:spLocks noChangeShapeType="1"/>
          </p:cNvSpPr>
          <p:nvPr/>
        </p:nvSpPr>
        <p:spPr bwMode="auto">
          <a:xfrm>
            <a:off x="4648200" y="2895600"/>
            <a:ext cx="9144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4" name="Line 21"/>
          <p:cNvSpPr>
            <a:spLocks noChangeShapeType="1"/>
          </p:cNvSpPr>
          <p:nvPr/>
        </p:nvSpPr>
        <p:spPr bwMode="auto">
          <a:xfrm flipH="1" flipV="1">
            <a:off x="4949552" y="2895599"/>
            <a:ext cx="994048" cy="6715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5" name="Text Box 22"/>
          <p:cNvSpPr txBox="1">
            <a:spLocks noChangeArrowheads="1"/>
          </p:cNvSpPr>
          <p:nvPr/>
        </p:nvSpPr>
        <p:spPr bwMode="auto">
          <a:xfrm>
            <a:off x="5029200" y="3962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(7)</a:t>
            </a:r>
          </a:p>
        </p:txBody>
      </p:sp>
      <p:sp>
        <p:nvSpPr>
          <p:cNvPr id="176" name="Line 23"/>
          <p:cNvSpPr>
            <a:spLocks noChangeShapeType="1"/>
          </p:cNvSpPr>
          <p:nvPr/>
        </p:nvSpPr>
        <p:spPr bwMode="auto">
          <a:xfrm flipH="1">
            <a:off x="5181600" y="4038600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7" name="Line 24"/>
          <p:cNvSpPr>
            <a:spLocks noChangeShapeType="1"/>
          </p:cNvSpPr>
          <p:nvPr/>
        </p:nvSpPr>
        <p:spPr bwMode="auto">
          <a:xfrm flipV="1">
            <a:off x="5486400" y="4038600"/>
            <a:ext cx="3048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8" name="Text Box 25"/>
          <p:cNvSpPr txBox="1">
            <a:spLocks noChangeArrowheads="1"/>
          </p:cNvSpPr>
          <p:nvPr/>
        </p:nvSpPr>
        <p:spPr bwMode="auto">
          <a:xfrm>
            <a:off x="5867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(8)</a:t>
            </a:r>
          </a:p>
        </p:txBody>
      </p:sp>
      <p:sp>
        <p:nvSpPr>
          <p:cNvPr id="179" name="Line 26"/>
          <p:cNvSpPr>
            <a:spLocks noChangeShapeType="1"/>
          </p:cNvSpPr>
          <p:nvPr/>
        </p:nvSpPr>
        <p:spPr bwMode="auto">
          <a:xfrm>
            <a:off x="6172200" y="4038600"/>
            <a:ext cx="838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0" name="Line 27"/>
          <p:cNvSpPr>
            <a:spLocks noChangeShapeType="1"/>
          </p:cNvSpPr>
          <p:nvPr/>
        </p:nvSpPr>
        <p:spPr bwMode="auto">
          <a:xfrm flipH="1" flipV="1">
            <a:off x="6482680" y="4056112"/>
            <a:ext cx="832520" cy="668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1" name="Rectangle 28"/>
          <p:cNvSpPr>
            <a:spLocks noChangeArrowheads="1"/>
          </p:cNvSpPr>
          <p:nvPr/>
        </p:nvSpPr>
        <p:spPr bwMode="auto">
          <a:xfrm>
            <a:off x="3048000" y="2514600"/>
            <a:ext cx="2971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2" name="Rectangle 30"/>
          <p:cNvSpPr>
            <a:spLocks noChangeArrowheads="1"/>
          </p:cNvSpPr>
          <p:nvPr/>
        </p:nvSpPr>
        <p:spPr bwMode="auto">
          <a:xfrm>
            <a:off x="1905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3" name="Rectangle 31"/>
          <p:cNvSpPr>
            <a:spLocks noChangeArrowheads="1"/>
          </p:cNvSpPr>
          <p:nvPr/>
        </p:nvSpPr>
        <p:spPr bwMode="auto">
          <a:xfrm>
            <a:off x="4953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4" name="Rectangle 33"/>
          <p:cNvSpPr>
            <a:spLocks noChangeArrowheads="1"/>
          </p:cNvSpPr>
          <p:nvPr/>
        </p:nvSpPr>
        <p:spPr bwMode="auto">
          <a:xfrm>
            <a:off x="1066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34"/>
          <p:cNvSpPr>
            <a:spLocks noChangeArrowheads="1"/>
          </p:cNvSpPr>
          <p:nvPr/>
        </p:nvSpPr>
        <p:spPr bwMode="auto">
          <a:xfrm>
            <a:off x="28194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Rectangle 35"/>
          <p:cNvSpPr>
            <a:spLocks noChangeArrowheads="1"/>
          </p:cNvSpPr>
          <p:nvPr/>
        </p:nvSpPr>
        <p:spPr bwMode="auto">
          <a:xfrm>
            <a:off x="45720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7" name="Rectangle 36"/>
          <p:cNvSpPr>
            <a:spLocks noChangeArrowheads="1"/>
          </p:cNvSpPr>
          <p:nvPr/>
        </p:nvSpPr>
        <p:spPr bwMode="auto">
          <a:xfrm>
            <a:off x="6400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8" name="Rectangle 37"/>
          <p:cNvSpPr>
            <a:spLocks noChangeArrowheads="1"/>
          </p:cNvSpPr>
          <p:nvPr/>
        </p:nvSpPr>
        <p:spPr bwMode="auto">
          <a:xfrm>
            <a:off x="1524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9" name="Rectangle 38"/>
          <p:cNvSpPr>
            <a:spLocks noChangeArrowheads="1"/>
          </p:cNvSpPr>
          <p:nvPr/>
        </p:nvSpPr>
        <p:spPr bwMode="auto">
          <a:xfrm>
            <a:off x="22860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186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258763" y="457200"/>
            <a:ext cx="862647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Example: find max and min in the array: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22, 13, -5, -8, 15, 60, 17, 31, 47 ( n = 9 )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Index:	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	 2 	 3	 4	 5	 6	 7	 8	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Array:	22	13	-5	-8	15	60	17	31         47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Rmaxmin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1, 5,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6, 9,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1, 3, 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4, 5, 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-8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6, 7,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8, 9,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1, 2,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   3, 3,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6" name="Text Box 3"/>
          <p:cNvSpPr txBox="1">
            <a:spLocks noChangeArrowheads="1"/>
          </p:cNvSpPr>
          <p:nvPr/>
        </p:nvSpPr>
        <p:spPr bwMode="auto">
          <a:xfrm>
            <a:off x="25908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7" name="Text Box 4"/>
          <p:cNvSpPr txBox="1">
            <a:spLocks noChangeArrowheads="1"/>
          </p:cNvSpPr>
          <p:nvPr/>
        </p:nvSpPr>
        <p:spPr bwMode="auto">
          <a:xfrm>
            <a:off x="2667000" y="26670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(1)</a:t>
            </a:r>
          </a:p>
        </p:txBody>
      </p:sp>
      <p:sp>
        <p:nvSpPr>
          <p:cNvPr id="158" name="Line 5"/>
          <p:cNvSpPr>
            <a:spLocks noChangeShapeType="1"/>
          </p:cNvSpPr>
          <p:nvPr/>
        </p:nvSpPr>
        <p:spPr bwMode="auto">
          <a:xfrm flipH="1">
            <a:off x="2362200" y="2895599"/>
            <a:ext cx="1281336" cy="6716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9" name="Line 6"/>
          <p:cNvSpPr>
            <a:spLocks noChangeShapeType="1"/>
          </p:cNvSpPr>
          <p:nvPr/>
        </p:nvSpPr>
        <p:spPr bwMode="auto">
          <a:xfrm flipV="1">
            <a:off x="2881313" y="2895600"/>
            <a:ext cx="1081087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1676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(2)</a:t>
            </a: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1600200" y="4052710"/>
            <a:ext cx="762000" cy="6716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2" name="Line 9"/>
          <p:cNvSpPr>
            <a:spLocks noChangeShapeType="1"/>
          </p:cNvSpPr>
          <p:nvPr/>
        </p:nvSpPr>
        <p:spPr bwMode="auto">
          <a:xfrm flipV="1">
            <a:off x="1974850" y="40386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3" name="Text Box 10"/>
          <p:cNvSpPr txBox="1">
            <a:spLocks noChangeArrowheads="1"/>
          </p:cNvSpPr>
          <p:nvPr/>
        </p:nvSpPr>
        <p:spPr bwMode="auto">
          <a:xfrm>
            <a:off x="4572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(3)</a:t>
            </a:r>
          </a:p>
        </p:txBody>
      </p:sp>
      <p:sp>
        <p:nvSpPr>
          <p:cNvPr id="164" name="Line 11"/>
          <p:cNvSpPr>
            <a:spLocks noChangeShapeType="1"/>
          </p:cNvSpPr>
          <p:nvPr/>
        </p:nvSpPr>
        <p:spPr bwMode="auto">
          <a:xfrm flipH="1">
            <a:off x="6858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5" name="Line 12"/>
          <p:cNvSpPr>
            <a:spLocks noChangeShapeType="1"/>
          </p:cNvSpPr>
          <p:nvPr/>
        </p:nvSpPr>
        <p:spPr bwMode="auto">
          <a:xfrm flipV="1">
            <a:off x="999530" y="5105400"/>
            <a:ext cx="69215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6" name="Text Box 13"/>
          <p:cNvSpPr txBox="1">
            <a:spLocks noChangeArrowheads="1"/>
          </p:cNvSpPr>
          <p:nvPr/>
        </p:nvSpPr>
        <p:spPr bwMode="auto">
          <a:xfrm>
            <a:off x="1676400" y="5105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(4)</a:t>
            </a:r>
          </a:p>
        </p:txBody>
      </p:sp>
      <p:sp>
        <p:nvSpPr>
          <p:cNvPr id="167" name="Line 14"/>
          <p:cNvSpPr>
            <a:spLocks noChangeShapeType="1"/>
          </p:cNvSpPr>
          <p:nvPr/>
        </p:nvSpPr>
        <p:spPr bwMode="auto">
          <a:xfrm>
            <a:off x="2057400" y="5105400"/>
            <a:ext cx="685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8" name="Line 15"/>
          <p:cNvSpPr>
            <a:spLocks noChangeShapeType="1"/>
          </p:cNvSpPr>
          <p:nvPr/>
        </p:nvSpPr>
        <p:spPr bwMode="auto">
          <a:xfrm flipH="1" flipV="1">
            <a:off x="2362200" y="5132040"/>
            <a:ext cx="685800" cy="65916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9" name="Text Box 16"/>
          <p:cNvSpPr txBox="1">
            <a:spLocks noChangeArrowheads="1"/>
          </p:cNvSpPr>
          <p:nvPr/>
        </p:nvSpPr>
        <p:spPr bwMode="auto">
          <a:xfrm>
            <a:off x="25908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(5)</a:t>
            </a:r>
          </a:p>
        </p:txBody>
      </p:sp>
      <p:sp>
        <p:nvSpPr>
          <p:cNvPr id="170" name="Line 17"/>
          <p:cNvSpPr>
            <a:spLocks noChangeShapeType="1"/>
          </p:cNvSpPr>
          <p:nvPr/>
        </p:nvSpPr>
        <p:spPr bwMode="auto">
          <a:xfrm>
            <a:off x="2915816" y="4039344"/>
            <a:ext cx="6096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1" name="Line 18"/>
          <p:cNvSpPr>
            <a:spLocks noChangeShapeType="1"/>
          </p:cNvSpPr>
          <p:nvPr/>
        </p:nvSpPr>
        <p:spPr bwMode="auto">
          <a:xfrm flipH="1" flipV="1">
            <a:off x="3194050" y="4052710"/>
            <a:ext cx="585862" cy="67169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2" name="Text Box 19"/>
          <p:cNvSpPr txBox="1">
            <a:spLocks noChangeArrowheads="1"/>
          </p:cNvSpPr>
          <p:nvPr/>
        </p:nvSpPr>
        <p:spPr bwMode="auto">
          <a:xfrm>
            <a:off x="4121150" y="2819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(6)</a:t>
            </a:r>
          </a:p>
        </p:txBody>
      </p:sp>
      <p:sp>
        <p:nvSpPr>
          <p:cNvPr id="173" name="Line 20"/>
          <p:cNvSpPr>
            <a:spLocks noChangeShapeType="1"/>
          </p:cNvSpPr>
          <p:nvPr/>
        </p:nvSpPr>
        <p:spPr bwMode="auto">
          <a:xfrm>
            <a:off x="4648200" y="2895600"/>
            <a:ext cx="9144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4" name="Line 21"/>
          <p:cNvSpPr>
            <a:spLocks noChangeShapeType="1"/>
          </p:cNvSpPr>
          <p:nvPr/>
        </p:nvSpPr>
        <p:spPr bwMode="auto">
          <a:xfrm flipH="1" flipV="1">
            <a:off x="4949552" y="2895599"/>
            <a:ext cx="994048" cy="6715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5" name="Text Box 22"/>
          <p:cNvSpPr txBox="1">
            <a:spLocks noChangeArrowheads="1"/>
          </p:cNvSpPr>
          <p:nvPr/>
        </p:nvSpPr>
        <p:spPr bwMode="auto">
          <a:xfrm>
            <a:off x="5029200" y="39624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(7)</a:t>
            </a:r>
          </a:p>
        </p:txBody>
      </p:sp>
      <p:sp>
        <p:nvSpPr>
          <p:cNvPr id="176" name="Line 23"/>
          <p:cNvSpPr>
            <a:spLocks noChangeShapeType="1"/>
          </p:cNvSpPr>
          <p:nvPr/>
        </p:nvSpPr>
        <p:spPr bwMode="auto">
          <a:xfrm flipH="1">
            <a:off x="5181600" y="4038600"/>
            <a:ext cx="457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7" name="Line 24"/>
          <p:cNvSpPr>
            <a:spLocks noChangeShapeType="1"/>
          </p:cNvSpPr>
          <p:nvPr/>
        </p:nvSpPr>
        <p:spPr bwMode="auto">
          <a:xfrm flipV="1">
            <a:off x="5486400" y="4038600"/>
            <a:ext cx="3048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78" name="Text Box 25"/>
          <p:cNvSpPr txBox="1">
            <a:spLocks noChangeArrowheads="1"/>
          </p:cNvSpPr>
          <p:nvPr/>
        </p:nvSpPr>
        <p:spPr bwMode="auto">
          <a:xfrm>
            <a:off x="5867400" y="4038600"/>
            <a:ext cx="450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(8)</a:t>
            </a:r>
          </a:p>
        </p:txBody>
      </p:sp>
      <p:sp>
        <p:nvSpPr>
          <p:cNvPr id="179" name="Line 26"/>
          <p:cNvSpPr>
            <a:spLocks noChangeShapeType="1"/>
          </p:cNvSpPr>
          <p:nvPr/>
        </p:nvSpPr>
        <p:spPr bwMode="auto">
          <a:xfrm>
            <a:off x="6172200" y="4038600"/>
            <a:ext cx="8382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0" name="Line 27"/>
          <p:cNvSpPr>
            <a:spLocks noChangeShapeType="1"/>
          </p:cNvSpPr>
          <p:nvPr/>
        </p:nvSpPr>
        <p:spPr bwMode="auto">
          <a:xfrm flipH="1" flipV="1">
            <a:off x="6482680" y="4056112"/>
            <a:ext cx="832520" cy="668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1" name="Rectangle 28"/>
          <p:cNvSpPr>
            <a:spLocks noChangeArrowheads="1"/>
          </p:cNvSpPr>
          <p:nvPr/>
        </p:nvSpPr>
        <p:spPr bwMode="auto">
          <a:xfrm>
            <a:off x="3048000" y="2514600"/>
            <a:ext cx="2971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2" name="Rectangle 30"/>
          <p:cNvSpPr>
            <a:spLocks noChangeArrowheads="1"/>
          </p:cNvSpPr>
          <p:nvPr/>
        </p:nvSpPr>
        <p:spPr bwMode="auto">
          <a:xfrm>
            <a:off x="1905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3" name="Rectangle 31"/>
          <p:cNvSpPr>
            <a:spLocks noChangeArrowheads="1"/>
          </p:cNvSpPr>
          <p:nvPr/>
        </p:nvSpPr>
        <p:spPr bwMode="auto">
          <a:xfrm>
            <a:off x="4953000" y="3581400"/>
            <a:ext cx="1752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4" name="Rectangle 33"/>
          <p:cNvSpPr>
            <a:spLocks noChangeArrowheads="1"/>
          </p:cNvSpPr>
          <p:nvPr/>
        </p:nvSpPr>
        <p:spPr bwMode="auto">
          <a:xfrm>
            <a:off x="1066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5" name="Rectangle 34"/>
          <p:cNvSpPr>
            <a:spLocks noChangeArrowheads="1"/>
          </p:cNvSpPr>
          <p:nvPr/>
        </p:nvSpPr>
        <p:spPr bwMode="auto">
          <a:xfrm>
            <a:off x="28194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6" name="Rectangle 35"/>
          <p:cNvSpPr>
            <a:spLocks noChangeArrowheads="1"/>
          </p:cNvSpPr>
          <p:nvPr/>
        </p:nvSpPr>
        <p:spPr bwMode="auto">
          <a:xfrm>
            <a:off x="45720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7" name="Rectangle 36"/>
          <p:cNvSpPr>
            <a:spLocks noChangeArrowheads="1"/>
          </p:cNvSpPr>
          <p:nvPr/>
        </p:nvSpPr>
        <p:spPr bwMode="auto">
          <a:xfrm>
            <a:off x="6400800" y="47244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8" name="Rectangle 37"/>
          <p:cNvSpPr>
            <a:spLocks noChangeArrowheads="1"/>
          </p:cNvSpPr>
          <p:nvPr/>
        </p:nvSpPr>
        <p:spPr bwMode="auto">
          <a:xfrm>
            <a:off x="1524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9" name="Rectangle 38"/>
          <p:cNvSpPr>
            <a:spLocks noChangeArrowheads="1"/>
          </p:cNvSpPr>
          <p:nvPr/>
        </p:nvSpPr>
        <p:spPr bwMode="auto">
          <a:xfrm>
            <a:off x="2286000" y="5791200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4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b"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Maximum and Minimum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1166843"/>
            <a:ext cx="75608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</a:rPr>
              <a:t>The recurrence for the worst-case running time </a:t>
            </a:r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is </a:t>
            </a: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=    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(1)                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 or 2</a:t>
            </a:r>
          </a:p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2T(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/2) + (1)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&gt; 2</a:t>
            </a: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b="1" dirty="0">
                <a:latin typeface="Times New Roman" panose="02020603050405020304" pitchFamily="18" charset="0"/>
              </a:rPr>
              <a:t>equivalently</a:t>
            </a:r>
          </a:p>
          <a:p>
            <a:pPr algn="l" eaLnBrk="1" hangingPunct="1"/>
            <a:endParaRPr lang="en-US" altLang="en-US" b="1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en-US" i="1" dirty="0">
                <a:latin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) =    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= 1 or 2</a:t>
            </a:r>
          </a:p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2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/2) +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if </a:t>
            </a:r>
            <a:r>
              <a:rPr lang="en-US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&gt; 2</a:t>
            </a: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By solving the recurrence, we get</a:t>
            </a:r>
          </a:p>
          <a:p>
            <a:pPr algn="l" eaLnBrk="1" hangingPunct="1"/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	T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) is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7078082"/>
      </p:ext>
    </p:extLst>
  </p:cSld>
  <p:clrMapOvr>
    <a:masterClrMapping/>
  </p:clrMapOvr>
</p:sld>
</file>

<file path=ppt/theme/theme1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19284</TotalTime>
  <Words>915</Words>
  <Application>Microsoft Office PowerPoint</Application>
  <PresentationFormat>On-screen Show (4:3)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Monotype Sorts</vt:lpstr>
      <vt:lpstr>Tahoma</vt:lpstr>
      <vt:lpstr>Times New Roman</vt:lpstr>
      <vt:lpstr>1_computer-bunny.blue</vt:lpstr>
      <vt:lpstr>1_Default Design</vt:lpstr>
      <vt:lpstr>2_computer-bunny.blue</vt:lpstr>
      <vt:lpstr>Divide-and-Conquer Technique:   Finding Maximum &amp; Minimum </vt:lpstr>
      <vt:lpstr>Divide-and-Conquer</vt:lpstr>
      <vt:lpstr>Divide-and-Conquer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  <vt:lpstr>Finding Maximum and Minimum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1807</cp:revision>
  <dcterms:created xsi:type="dcterms:W3CDTF">2002-01-21T02:22:10Z</dcterms:created>
  <dcterms:modified xsi:type="dcterms:W3CDTF">2021-07-25T01:40:20Z</dcterms:modified>
</cp:coreProperties>
</file>