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506" r:id="rId2"/>
    <p:sldId id="619" r:id="rId3"/>
    <p:sldId id="623" r:id="rId4"/>
    <p:sldId id="596" r:id="rId5"/>
    <p:sldId id="597" r:id="rId6"/>
    <p:sldId id="624" r:id="rId7"/>
    <p:sldId id="620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21" r:id="rId20"/>
    <p:sldId id="611" r:id="rId2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9999FF"/>
    <a:srgbClr val="5674F6"/>
    <a:srgbClr val="6289F8"/>
    <a:srgbClr val="8097F8"/>
    <a:srgbClr val="2C61F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90929"/>
  </p:normalViewPr>
  <p:slideViewPr>
    <p:cSldViewPr snapToObjects="1">
      <p:cViewPr varScale="1">
        <p:scale>
          <a:sx n="56" d="100"/>
          <a:sy n="56" d="100"/>
        </p:scale>
        <p:origin x="125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EA2E6F2B-5AF1-4D07-9602-1E4649BA0013}" type="datetime8">
              <a:rPr lang="en-US"/>
              <a:pPr>
                <a:defRPr/>
              </a:pPr>
              <a:t>3/13/2021 8:47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672749F6-79C2-4D08-AE0E-6BDE6F174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1CEED925-59F8-40EF-A032-7EFECDCB0DA3}" type="datetime8">
              <a:rPr lang="en-US"/>
              <a:pPr>
                <a:defRPr/>
              </a:pPr>
              <a:t>3/13/2021 8:47 AM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31" y="4560571"/>
            <a:ext cx="5365540" cy="431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CBA6FD9B-5FED-49BB-9CE0-7BC4A3365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1F0DFD93-5249-446E-A29E-5DE61F83C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/>
            <a:r>
              <a:rPr lang="en-US" sz="1200" b="1">
                <a:solidFill>
                  <a:srgbClr val="FF6600"/>
                </a:solidFill>
                <a:latin typeface="Arial" charset="0"/>
              </a:rPr>
              <a:t>Dr. Md. Abul Kashem Mia, Professor, CSE Dept, BUET</a:t>
            </a:r>
            <a:r>
              <a:rPr lang="en-US" sz="900" b="1">
                <a:latin typeface="Arial" charset="0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algorithms/greedy/basics-of-greedy-algorithms/tutor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98600"/>
            <a:ext cx="7772400" cy="14255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/>
              <a:t>Algorithms:</a:t>
            </a:r>
            <a:br>
              <a:rPr lang="en-US" sz="4400"/>
            </a:br>
            <a:r>
              <a:rPr lang="en-US" sz="4400"/>
              <a:t>Greedy Method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60800"/>
            <a:ext cx="7315200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Activity-Selection Problem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436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37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38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39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0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1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2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3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4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5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87F49-A5CE-4862-BB27-47515F8CF643}"/>
              </a:ext>
            </a:extLst>
          </p:cNvPr>
          <p:cNvSpPr txBox="1"/>
          <p:nvPr/>
        </p:nvSpPr>
        <p:spPr>
          <a:xfrm>
            <a:off x="310806" y="-21950"/>
            <a:ext cx="266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earliest finish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460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1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2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3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4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5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6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7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8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F141C-5DFB-48B7-A654-A44A26B30859}"/>
              </a:ext>
            </a:extLst>
          </p:cNvPr>
          <p:cNvSpPr txBox="1"/>
          <p:nvPr/>
        </p:nvSpPr>
        <p:spPr>
          <a:xfrm>
            <a:off x="349645" y="-92015"/>
            <a:ext cx="4228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alternative correct solution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Early Finish Greedy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 the activity with the earliest finish</a:t>
            </a:r>
          </a:p>
          <a:p>
            <a:r>
              <a:rPr lang="en-US"/>
              <a:t>Eliminate the activities that could not be scheduled</a:t>
            </a:r>
          </a:p>
          <a:p>
            <a:r>
              <a:rPr lang="en-US"/>
              <a:t>Repeat!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508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09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0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1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2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3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4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5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6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7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9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53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2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3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556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57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58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59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0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1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2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3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4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5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6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7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580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1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2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3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4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5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6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7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8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9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90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91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604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05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06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07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08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09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0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1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2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3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4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5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628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29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0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1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2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3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4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5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6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7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8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9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65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6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6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62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  <p:sp>
        <p:nvSpPr>
          <p:cNvPr id="19663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Greedy Algorithms: Principles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5915025" cy="439261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</a:rPr>
              <a:t>A </a:t>
            </a:r>
            <a:r>
              <a:rPr lang="en-US" sz="2400" i="1" dirty="0">
                <a:solidFill>
                  <a:srgbClr val="FF0000"/>
                </a:solidFill>
              </a:rPr>
              <a:t>greedy algorithm </a:t>
            </a:r>
            <a:r>
              <a:rPr lang="en-US" sz="2400" dirty="0">
                <a:solidFill>
                  <a:srgbClr val="000000"/>
                </a:solidFill>
              </a:rPr>
              <a:t>always makes the choice that looks best at the moment.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A greedy algorithm works in phases.</a:t>
            </a: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   At each phase:</a:t>
            </a:r>
          </a:p>
          <a:p>
            <a:pPr lvl="1" eaLnBrk="1" hangingPunct="1">
              <a:defRPr/>
            </a:pPr>
            <a:r>
              <a:rPr lang="en-US" sz="2200" dirty="0">
                <a:solidFill>
                  <a:srgbClr val="000000"/>
                </a:solidFill>
                <a:sym typeface="Symbol" pitchFamily="18" charset="2"/>
              </a:rPr>
              <a:t>You take the </a:t>
            </a:r>
            <a:r>
              <a:rPr lang="en-US" sz="2200" dirty="0">
                <a:solidFill>
                  <a:srgbClr val="FF0000"/>
                </a:solidFill>
                <a:sym typeface="Symbol" pitchFamily="18" charset="2"/>
              </a:rPr>
              <a:t>best you can get right now</a:t>
            </a:r>
            <a:r>
              <a:rPr lang="en-US" sz="2200" dirty="0">
                <a:solidFill>
                  <a:srgbClr val="000000"/>
                </a:solidFill>
                <a:sym typeface="Symbol" pitchFamily="18" charset="2"/>
              </a:rPr>
              <a:t>, without regard for future consequences.</a:t>
            </a:r>
          </a:p>
          <a:p>
            <a:pPr lvl="1" eaLnBrk="1" hangingPunct="1">
              <a:defRPr/>
            </a:pPr>
            <a:r>
              <a:rPr lang="en-US" sz="2200" dirty="0">
                <a:solidFill>
                  <a:srgbClr val="000000"/>
                </a:solidFill>
                <a:sym typeface="Symbol" pitchFamily="18" charset="2"/>
              </a:rPr>
              <a:t>You hope that by choosing a local optimum at each step, you will end up at a global optimum.</a:t>
            </a:r>
          </a:p>
          <a:p>
            <a:pPr lvl="1" eaLnBrk="1" hangingPunct="1">
              <a:defRPr/>
            </a:pPr>
            <a:r>
              <a:rPr lang="en-US" sz="2200" dirty="0">
                <a:solidFill>
                  <a:srgbClr val="000000"/>
                </a:solidFill>
                <a:sym typeface="Symbol" pitchFamily="18" charset="2"/>
              </a:rPr>
              <a:t>For some problems, it works.</a:t>
            </a:r>
          </a:p>
          <a:p>
            <a:pPr eaLnBrk="1" hangingPunct="1">
              <a:defRPr/>
            </a:pPr>
            <a:endParaRPr lang="en-US" dirty="0">
              <a:sym typeface="Symbol" pitchFamily="18" charset="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1773238"/>
            <a:ext cx="23145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15888"/>
            <a:ext cx="836295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Assuming activities are sorted by finish time</a:t>
            </a:r>
          </a:p>
        </p:txBody>
      </p:sp>
      <p:pic>
        <p:nvPicPr>
          <p:cNvPr id="20483" name="Picture 5" descr="D:\McGraw-Hill Projects\Cormen\algorithms\greedy_activity_selec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1412875"/>
            <a:ext cx="6270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EFA6-F65F-4DD3-9C2D-BB850F29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42CC-EC5B-490E-B8FE-CF999D3C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Being a very busy person, you have exactly T time to do some interesting things and you want to do maximum such things. You are given an array A of integers, where each element indicates the time a thing takes for completion. You want to calculate the maximum number of things that you can do in the limited time that you have.</a:t>
            </a:r>
          </a:p>
          <a:p>
            <a:pPr marL="0" indent="0">
              <a:buNone/>
            </a:pPr>
            <a:endParaRPr lang="en-US" sz="1400" dirty="0">
              <a:hlinkClick r:id="rId2"/>
            </a:endParaRP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https://www.hackerearth.com/practice/algorithms/greedy/basics-of-greedy-algorithms/tutorial/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9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0010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An Activity Selection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CC"/>
                </a:solidFill>
              </a:rPr>
              <a:t>Input: A set of activities S = {</a:t>
            </a:r>
            <a:r>
              <a:rPr lang="en-US" i="1">
                <a:solidFill>
                  <a:srgbClr val="0000CC"/>
                </a:solidFill>
              </a:rPr>
              <a:t>a</a:t>
            </a:r>
            <a:r>
              <a:rPr lang="en-US" i="1" baseline="-25000">
                <a:solidFill>
                  <a:srgbClr val="0000CC"/>
                </a:solidFill>
              </a:rPr>
              <a:t>1</a:t>
            </a:r>
            <a:r>
              <a:rPr lang="en-US">
                <a:solidFill>
                  <a:srgbClr val="0000CC"/>
                </a:solidFill>
              </a:rPr>
              <a:t>,…, </a:t>
            </a:r>
            <a:r>
              <a:rPr lang="en-US" i="1">
                <a:solidFill>
                  <a:srgbClr val="0000CC"/>
                </a:solidFill>
              </a:rPr>
              <a:t>a</a:t>
            </a:r>
            <a:r>
              <a:rPr lang="en-US" i="1" baseline="-25000">
                <a:solidFill>
                  <a:srgbClr val="0000CC"/>
                </a:solidFill>
              </a:rPr>
              <a:t>n</a:t>
            </a:r>
            <a:r>
              <a:rPr lang="en-US">
                <a:solidFill>
                  <a:srgbClr val="0000CC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r>
              <a:rPr lang="en-US"/>
              <a:t>Each activity </a:t>
            </a:r>
            <a:r>
              <a:rPr lang="en-US" i="1"/>
              <a:t>a</a:t>
            </a:r>
            <a:r>
              <a:rPr lang="en-US" i="1" baseline="-25000"/>
              <a:t>i </a:t>
            </a:r>
            <a:r>
              <a:rPr lang="en-US"/>
              <a:t>has a start time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and a finish time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, where 0 ≤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&lt;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 &lt; ∞</a:t>
            </a:r>
          </a:p>
          <a:p>
            <a:pPr lvl="1">
              <a:lnSpc>
                <a:spcPct val="90000"/>
              </a:lnSpc>
            </a:pPr>
            <a:r>
              <a:rPr lang="en-US"/>
              <a:t>If selected, activity </a:t>
            </a:r>
            <a:r>
              <a:rPr lang="en-US" i="1"/>
              <a:t>a</a:t>
            </a:r>
            <a:r>
              <a:rPr lang="en-US" i="1" baseline="-25000"/>
              <a:t>i </a:t>
            </a:r>
            <a:r>
              <a:rPr lang="en-US"/>
              <a:t>takes place during the half-open time interval [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/>
              <a:t>Two activities are </a:t>
            </a:r>
            <a:r>
              <a:rPr lang="en-US">
                <a:solidFill>
                  <a:srgbClr val="FF0000"/>
                </a:solidFill>
              </a:rPr>
              <a:t>compatible</a:t>
            </a:r>
            <a:r>
              <a:rPr lang="en-US"/>
              <a:t> if and only if their intervals do not overlap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CC"/>
                </a:solidFill>
              </a:rPr>
              <a:t>Output: a maximum-size subset of mutually compatible activities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Activity Selection Problem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7338" y="990600"/>
            <a:ext cx="7524750" cy="685800"/>
          </a:xfrm>
        </p:spPr>
        <p:txBody>
          <a:bodyPr/>
          <a:lstStyle/>
          <a:p>
            <a:r>
              <a:rPr lang="en-US"/>
              <a:t>Here are a set of start and finish times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87338" y="3048000"/>
            <a:ext cx="80295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lang="en-US" sz="2600" dirty="0">
                <a:latin typeface="+mn-lt"/>
                <a:cs typeface="+mn-cs"/>
              </a:rPr>
              <a:t>What is the maximum number of activities that can be completed?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can be completed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But so can {a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8,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which is a larger set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But it is not unique, consider {a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288" y="1484313"/>
            <a:ext cx="7848600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15938"/>
            <a:r>
              <a:rPr lang="en-US" sz="2200">
                <a:solidFill>
                  <a:srgbClr val="0000CC"/>
                </a:solidFill>
              </a:rPr>
              <a:t>	</a:t>
            </a:r>
            <a:r>
              <a:rPr lang="en-US" sz="2200" u="sng">
                <a:solidFill>
                  <a:srgbClr val="0000CC"/>
                </a:solidFill>
              </a:rPr>
              <a:t>i		1	2	3	4	5	6	7	8	9	10	11</a:t>
            </a:r>
          </a:p>
          <a:p>
            <a:pPr defTabSz="515938">
              <a:spcBef>
                <a:spcPts val="600"/>
              </a:spcBef>
            </a:pPr>
            <a:r>
              <a:rPr lang="en-US" sz="2200">
                <a:solidFill>
                  <a:srgbClr val="0000CC"/>
                </a:solidFill>
              </a:rPr>
              <a:t>	s</a:t>
            </a:r>
            <a:r>
              <a:rPr lang="en-US" sz="2200" baseline="-25000">
                <a:solidFill>
                  <a:srgbClr val="0000CC"/>
                </a:solidFill>
              </a:rPr>
              <a:t>i</a:t>
            </a:r>
            <a:r>
              <a:rPr lang="en-US" sz="2200">
                <a:solidFill>
                  <a:srgbClr val="0000CC"/>
                </a:solidFill>
              </a:rPr>
              <a:t>		1	3	0	5	3	5	6	8	8	2	12</a:t>
            </a:r>
          </a:p>
          <a:p>
            <a:pPr defTabSz="515938">
              <a:spcBef>
                <a:spcPts val="600"/>
              </a:spcBef>
            </a:pPr>
            <a:r>
              <a:rPr lang="en-US" sz="2200">
                <a:solidFill>
                  <a:srgbClr val="0000CC"/>
                </a:solidFill>
              </a:rPr>
              <a:t>	f</a:t>
            </a:r>
            <a:r>
              <a:rPr lang="en-US" sz="2200" baseline="-25000">
                <a:solidFill>
                  <a:srgbClr val="0000CC"/>
                </a:solidFill>
              </a:rPr>
              <a:t>i</a:t>
            </a:r>
            <a:r>
              <a:rPr lang="en-US" sz="2200">
                <a:solidFill>
                  <a:srgbClr val="0000CC"/>
                </a:solidFill>
              </a:rPr>
              <a:t>		4	5	6	7	8	9	10	11	12	13	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Activity Selection Problem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7338" y="990600"/>
            <a:ext cx="7524750" cy="685800"/>
          </a:xfrm>
        </p:spPr>
        <p:txBody>
          <a:bodyPr/>
          <a:lstStyle/>
          <a:p>
            <a:r>
              <a:rPr lang="en-US"/>
              <a:t>Here are a set of start and finish times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87338" y="3048000"/>
            <a:ext cx="80295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lang="en-US" sz="2600" dirty="0">
                <a:latin typeface="+mn-lt"/>
                <a:cs typeface="+mn-cs"/>
              </a:rPr>
              <a:t>What is the maximum number of activities that can be completed?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can be completed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But so can {a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8,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which is a larger set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But it is not unique, consider {a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288" y="1484313"/>
            <a:ext cx="7848600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15938"/>
            <a:r>
              <a:rPr lang="en-US" sz="2200">
                <a:solidFill>
                  <a:srgbClr val="0000CC"/>
                </a:solidFill>
              </a:rPr>
              <a:t>	</a:t>
            </a:r>
            <a:r>
              <a:rPr lang="en-US" sz="2200" u="sng">
                <a:solidFill>
                  <a:srgbClr val="0000CC"/>
                </a:solidFill>
              </a:rPr>
              <a:t>i		1	2	3	4	5	6	7	8	9	10	11</a:t>
            </a:r>
          </a:p>
          <a:p>
            <a:pPr defTabSz="515938">
              <a:spcBef>
                <a:spcPts val="600"/>
              </a:spcBef>
            </a:pPr>
            <a:r>
              <a:rPr lang="en-US" sz="2200">
                <a:solidFill>
                  <a:srgbClr val="0000CC"/>
                </a:solidFill>
              </a:rPr>
              <a:t>	s</a:t>
            </a:r>
            <a:r>
              <a:rPr lang="en-US" sz="2200" baseline="-25000">
                <a:solidFill>
                  <a:srgbClr val="0000CC"/>
                </a:solidFill>
              </a:rPr>
              <a:t>i</a:t>
            </a:r>
            <a:r>
              <a:rPr lang="en-US" sz="2200">
                <a:solidFill>
                  <a:srgbClr val="0000CC"/>
                </a:solidFill>
              </a:rPr>
              <a:t>		1	3	0	5	3	5	6	8	8	2	12</a:t>
            </a:r>
          </a:p>
          <a:p>
            <a:pPr defTabSz="515938">
              <a:spcBef>
                <a:spcPts val="600"/>
              </a:spcBef>
            </a:pPr>
            <a:r>
              <a:rPr lang="en-US" sz="2200">
                <a:solidFill>
                  <a:srgbClr val="0000CC"/>
                </a:solidFill>
              </a:rPr>
              <a:t>	f</a:t>
            </a:r>
            <a:r>
              <a:rPr lang="en-US" sz="2200" baseline="-25000">
                <a:solidFill>
                  <a:srgbClr val="0000CC"/>
                </a:solidFill>
              </a:rPr>
              <a:t>i</a:t>
            </a:r>
            <a:r>
              <a:rPr lang="en-US" sz="2200">
                <a:solidFill>
                  <a:srgbClr val="0000CC"/>
                </a:solidFill>
              </a:rPr>
              <a:t>		4	5	6	7	8	9	10	11	12	13	14</a:t>
            </a:r>
          </a:p>
        </p:txBody>
      </p:sp>
    </p:spTree>
    <p:extLst>
      <p:ext uri="{BB962C8B-B14F-4D97-AF65-F5344CB8AC3E}">
        <p14:creationId xmlns:p14="http://schemas.microsoft.com/office/powerpoint/2010/main" val="85348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Interval Representation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7338" y="990600"/>
            <a:ext cx="7524750" cy="685800"/>
          </a:xfrm>
        </p:spPr>
        <p:txBody>
          <a:bodyPr/>
          <a:lstStyle/>
          <a:p>
            <a:r>
              <a:rPr lang="en-US"/>
              <a:t>Here are a set of start and finish times</a:t>
            </a: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395288" y="1484313"/>
            <a:ext cx="7848600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15938"/>
            <a:r>
              <a:rPr lang="en-US" sz="2200">
                <a:solidFill>
                  <a:srgbClr val="0000CC"/>
                </a:solidFill>
              </a:rPr>
              <a:t>	</a:t>
            </a:r>
            <a:r>
              <a:rPr lang="en-US" sz="2200" u="sng">
                <a:solidFill>
                  <a:srgbClr val="0000CC"/>
                </a:solidFill>
              </a:rPr>
              <a:t>i		1	2	3	4	5	6	7	8	9	10	11</a:t>
            </a:r>
          </a:p>
          <a:p>
            <a:pPr defTabSz="515938">
              <a:spcBef>
                <a:spcPts val="600"/>
              </a:spcBef>
            </a:pPr>
            <a:r>
              <a:rPr lang="en-US" sz="2200">
                <a:solidFill>
                  <a:srgbClr val="0000CC"/>
                </a:solidFill>
              </a:rPr>
              <a:t>	s</a:t>
            </a:r>
            <a:r>
              <a:rPr lang="en-US" sz="2200" baseline="-25000">
                <a:solidFill>
                  <a:srgbClr val="0000CC"/>
                </a:solidFill>
              </a:rPr>
              <a:t>i</a:t>
            </a:r>
            <a:r>
              <a:rPr lang="en-US" sz="2200">
                <a:solidFill>
                  <a:srgbClr val="0000CC"/>
                </a:solidFill>
              </a:rPr>
              <a:t>		1	3	0	5	3	5	6	8	8	2	12</a:t>
            </a:r>
          </a:p>
          <a:p>
            <a:pPr defTabSz="515938">
              <a:spcBef>
                <a:spcPts val="600"/>
              </a:spcBef>
            </a:pPr>
            <a:r>
              <a:rPr lang="en-US" sz="2200">
                <a:solidFill>
                  <a:srgbClr val="0000CC"/>
                </a:solidFill>
              </a:rPr>
              <a:t>	f</a:t>
            </a:r>
            <a:r>
              <a:rPr lang="en-US" sz="2200" baseline="-25000">
                <a:solidFill>
                  <a:srgbClr val="0000CC"/>
                </a:solidFill>
              </a:rPr>
              <a:t>i</a:t>
            </a:r>
            <a:r>
              <a:rPr lang="en-US" sz="2200">
                <a:solidFill>
                  <a:srgbClr val="0000CC"/>
                </a:solidFill>
              </a:rPr>
              <a:t>		4	5	6	7	8	9	10	11	12	13	14</a:t>
            </a:r>
          </a:p>
        </p:txBody>
      </p:sp>
      <p:graphicFrame>
        <p:nvGraphicFramePr>
          <p:cNvPr id="7173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2590800" y="3810000"/>
            <a:ext cx="243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4343400" y="4114800"/>
            <a:ext cx="1676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Line 12"/>
          <p:cNvSpPr>
            <a:spLocks noChangeShapeType="1"/>
          </p:cNvSpPr>
          <p:nvPr/>
        </p:nvSpPr>
        <p:spPr bwMode="auto">
          <a:xfrm>
            <a:off x="5029200" y="4343400"/>
            <a:ext cx="762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0" name="Group 20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388" name="Line 209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9" name="Line 210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0" name="Line 211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1" name="Line 212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8392" name="Line 213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3" name="Line 214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4" name="Line 215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5" name="Line 216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" name="Line 217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" name="Line 218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8" name="Line 219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9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  <p:sp>
        <p:nvSpPr>
          <p:cNvPr id="15" name="Line 212">
            <a:extLst>
              <a:ext uri="{FF2B5EF4-FFF2-40B4-BE49-F238E27FC236}">
                <a16:creationId xmlns:a16="http://schemas.microsoft.com/office/drawing/2014/main" id="{99404EDE-3E5E-41BA-AB0B-981B11A15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49289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41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3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02267-A980-4ADC-9C25-773A192C490A}"/>
              </a:ext>
            </a:extLst>
          </p:cNvPr>
          <p:cNvSpPr txBox="1"/>
          <p:nvPr/>
        </p:nvSpPr>
        <p:spPr>
          <a:xfrm>
            <a:off x="908744" y="-56453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compatible tasks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26312</TotalTime>
  <Words>829</Words>
  <Application>Microsoft Office PowerPoint</Application>
  <PresentationFormat>On-screen Show (4:3)</PresentationFormat>
  <Paragraphs>63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Monotype Sorts</vt:lpstr>
      <vt:lpstr>Tahoma</vt:lpstr>
      <vt:lpstr>Times New Roman</vt:lpstr>
      <vt:lpstr>computer-bunny.blue</vt:lpstr>
      <vt:lpstr>Equation</vt:lpstr>
      <vt:lpstr>Algorithms: Greedy Method</vt:lpstr>
      <vt:lpstr>Greedy Algorithms: Principles</vt:lpstr>
      <vt:lpstr>PowerPoint Presentation</vt:lpstr>
      <vt:lpstr>An Activity Selection Problem</vt:lpstr>
      <vt:lpstr>The Activity Selection Problem</vt:lpstr>
      <vt:lpstr>The Activity Selection Problem</vt:lpstr>
      <vt:lpstr>Interval Representation</vt:lpstr>
      <vt:lpstr>PowerPoint Presentation</vt:lpstr>
      <vt:lpstr>PowerPoint Presentation</vt:lpstr>
      <vt:lpstr>PowerPoint Presentation</vt:lpstr>
      <vt:lpstr>PowerPoint Presentation</vt:lpstr>
      <vt:lpstr>Early Finish Greedy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Assuming activities are sorted by finish time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1810</cp:revision>
  <dcterms:created xsi:type="dcterms:W3CDTF">2002-01-21T02:22:10Z</dcterms:created>
  <dcterms:modified xsi:type="dcterms:W3CDTF">2021-03-13T02:48:00Z</dcterms:modified>
</cp:coreProperties>
</file>