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01" r:id="rId2"/>
  </p:sldMasterIdLst>
  <p:notesMasterIdLst>
    <p:notesMasterId r:id="rId18"/>
  </p:notesMasterIdLst>
  <p:handoutMasterIdLst>
    <p:handoutMasterId r:id="rId19"/>
  </p:handoutMasterIdLst>
  <p:sldIdLst>
    <p:sldId id="506" r:id="rId3"/>
    <p:sldId id="619" r:id="rId4"/>
    <p:sldId id="620" r:id="rId5"/>
    <p:sldId id="621" r:id="rId6"/>
    <p:sldId id="622" r:id="rId7"/>
    <p:sldId id="623" r:id="rId8"/>
    <p:sldId id="631" r:id="rId9"/>
    <p:sldId id="632" r:id="rId10"/>
    <p:sldId id="624" r:id="rId11"/>
    <p:sldId id="625" r:id="rId12"/>
    <p:sldId id="626" r:id="rId13"/>
    <p:sldId id="627" r:id="rId14"/>
    <p:sldId id="629" r:id="rId15"/>
    <p:sldId id="630" r:id="rId16"/>
    <p:sldId id="633" r:id="rId17"/>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Arial" charset="0"/>
      </a:defRPr>
    </a:lvl1pPr>
    <a:lvl2pPr marL="457200" algn="ctr" rtl="0" fontAlgn="base">
      <a:spcBef>
        <a:spcPct val="0"/>
      </a:spcBef>
      <a:spcAft>
        <a:spcPct val="0"/>
      </a:spcAft>
      <a:defRPr sz="2400" kern="1200">
        <a:solidFill>
          <a:schemeClr val="tx1"/>
        </a:solidFill>
        <a:latin typeface="Tahoma" pitchFamily="34" charset="0"/>
        <a:ea typeface="+mn-ea"/>
        <a:cs typeface="Arial" charset="0"/>
      </a:defRPr>
    </a:lvl2pPr>
    <a:lvl3pPr marL="914400" algn="ctr" rtl="0" fontAlgn="base">
      <a:spcBef>
        <a:spcPct val="0"/>
      </a:spcBef>
      <a:spcAft>
        <a:spcPct val="0"/>
      </a:spcAft>
      <a:defRPr sz="2400" kern="1200">
        <a:solidFill>
          <a:schemeClr val="tx1"/>
        </a:solidFill>
        <a:latin typeface="Tahoma" pitchFamily="34" charset="0"/>
        <a:ea typeface="+mn-ea"/>
        <a:cs typeface="Arial" charset="0"/>
      </a:defRPr>
    </a:lvl3pPr>
    <a:lvl4pPr marL="1371600" algn="ctr" rtl="0" fontAlgn="base">
      <a:spcBef>
        <a:spcPct val="0"/>
      </a:spcBef>
      <a:spcAft>
        <a:spcPct val="0"/>
      </a:spcAft>
      <a:defRPr sz="2400" kern="1200">
        <a:solidFill>
          <a:schemeClr val="tx1"/>
        </a:solidFill>
        <a:latin typeface="Tahoma" pitchFamily="34" charset="0"/>
        <a:ea typeface="+mn-ea"/>
        <a:cs typeface="Arial" charset="0"/>
      </a:defRPr>
    </a:lvl4pPr>
    <a:lvl5pPr marL="1828800" algn="ctr" rtl="0" fontAlgn="base">
      <a:spcBef>
        <a:spcPct val="0"/>
      </a:spcBef>
      <a:spcAft>
        <a:spcPct val="0"/>
      </a:spcAft>
      <a:defRPr sz="2400" kern="1200">
        <a:solidFill>
          <a:schemeClr val="tx1"/>
        </a:solidFill>
        <a:latin typeface="Tahoma" pitchFamily="34" charset="0"/>
        <a:ea typeface="+mn-ea"/>
        <a:cs typeface="Arial" charset="0"/>
      </a:defRPr>
    </a:lvl5pPr>
    <a:lvl6pPr marL="2286000" algn="l" defTabSz="914400" rtl="0" eaLnBrk="1" latinLnBrk="0" hangingPunct="1">
      <a:defRPr sz="2400" kern="1200">
        <a:solidFill>
          <a:schemeClr val="tx1"/>
        </a:solidFill>
        <a:latin typeface="Tahoma" pitchFamily="34" charset="0"/>
        <a:ea typeface="+mn-ea"/>
        <a:cs typeface="Arial" charset="0"/>
      </a:defRPr>
    </a:lvl6pPr>
    <a:lvl7pPr marL="2743200" algn="l" defTabSz="914400" rtl="0" eaLnBrk="1" latinLnBrk="0" hangingPunct="1">
      <a:defRPr sz="2400" kern="1200">
        <a:solidFill>
          <a:schemeClr val="tx1"/>
        </a:solidFill>
        <a:latin typeface="Tahoma" pitchFamily="34" charset="0"/>
        <a:ea typeface="+mn-ea"/>
        <a:cs typeface="Arial" charset="0"/>
      </a:defRPr>
    </a:lvl7pPr>
    <a:lvl8pPr marL="3200400" algn="l" defTabSz="914400" rtl="0" eaLnBrk="1" latinLnBrk="0" hangingPunct="1">
      <a:defRPr sz="2400" kern="1200">
        <a:solidFill>
          <a:schemeClr val="tx1"/>
        </a:solidFill>
        <a:latin typeface="Tahoma" pitchFamily="34" charset="0"/>
        <a:ea typeface="+mn-ea"/>
        <a:cs typeface="Arial" charset="0"/>
      </a:defRPr>
    </a:lvl8pPr>
    <a:lvl9pPr marL="3657600" algn="l" defTabSz="914400" rtl="0" eaLnBrk="1" latinLnBrk="0" hangingPunct="1">
      <a:defRPr sz="2400"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9999FF"/>
    <a:srgbClr val="5674F6"/>
    <a:srgbClr val="6289F8"/>
    <a:srgbClr val="8097F8"/>
    <a:srgbClr val="2C61F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4" autoAdjust="0"/>
    <p:restoredTop sz="90929"/>
  </p:normalViewPr>
  <p:slideViewPr>
    <p:cSldViewPr snapToObjects="1">
      <p:cViewPr varScale="1">
        <p:scale>
          <a:sx n="100" d="100"/>
          <a:sy n="100" d="100"/>
        </p:scale>
        <p:origin x="96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1"/>
            <a:ext cx="316939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648">
              <a:defRPr sz="1300">
                <a:cs typeface="+mn-cs"/>
              </a:defRPr>
            </a:lvl1pPr>
          </a:lstStyle>
          <a:p>
            <a:pPr>
              <a:defRPr/>
            </a:pPr>
            <a:r>
              <a:rPr lang="en-US"/>
              <a:t>Graphs</a:t>
            </a:r>
          </a:p>
        </p:txBody>
      </p:sp>
      <p:sp>
        <p:nvSpPr>
          <p:cNvPr id="15363" name="Rectangle 3"/>
          <p:cNvSpPr>
            <a:spLocks noGrp="1" noChangeArrowheads="1"/>
          </p:cNvSpPr>
          <p:nvPr>
            <p:ph type="dt" sz="quarter" idx="1"/>
          </p:nvPr>
        </p:nvSpPr>
        <p:spPr bwMode="auto">
          <a:xfrm>
            <a:off x="4145811" y="1"/>
            <a:ext cx="3169389"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648">
              <a:defRPr sz="1300">
                <a:cs typeface="+mn-cs"/>
              </a:defRPr>
            </a:lvl1pPr>
          </a:lstStyle>
          <a:p>
            <a:pPr>
              <a:defRPr/>
            </a:pPr>
            <a:fld id="{EA2E6F2B-5AF1-4D07-9602-1E4649BA0013}" type="datetime8">
              <a:rPr lang="en-US"/>
              <a:pPr>
                <a:defRPr/>
              </a:pPr>
              <a:t>3/14/2021 3:37 PM</a:t>
            </a:fld>
            <a:endParaRPr lang="en-US"/>
          </a:p>
        </p:txBody>
      </p:sp>
      <p:sp>
        <p:nvSpPr>
          <p:cNvPr id="15364" name="Rectangle 4"/>
          <p:cNvSpPr>
            <a:spLocks noGrp="1" noChangeArrowheads="1"/>
          </p:cNvSpPr>
          <p:nvPr>
            <p:ph type="ftr" sz="quarter" idx="2"/>
          </p:nvPr>
        </p:nvSpPr>
        <p:spPr bwMode="auto">
          <a:xfrm>
            <a:off x="0" y="9121141"/>
            <a:ext cx="316939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648">
              <a:defRPr sz="1300">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45811" y="9121141"/>
            <a:ext cx="3169389"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648">
              <a:defRPr sz="1300">
                <a:cs typeface="+mn-cs"/>
              </a:defRPr>
            </a:lvl1pPr>
          </a:lstStyle>
          <a:p>
            <a:pPr>
              <a:defRPr/>
            </a:pPr>
            <a:fld id="{672749F6-79C2-4D08-AE0E-6BDE6F1741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1"/>
            <a:ext cx="316939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648">
              <a:defRPr sz="1300">
                <a:cs typeface="+mn-cs"/>
              </a:defRPr>
            </a:lvl1pPr>
          </a:lstStyle>
          <a:p>
            <a:pPr>
              <a:defRPr/>
            </a:pPr>
            <a:r>
              <a:rPr lang="en-US"/>
              <a:t>Graphs</a:t>
            </a:r>
          </a:p>
        </p:txBody>
      </p:sp>
      <p:sp>
        <p:nvSpPr>
          <p:cNvPr id="1027" name="Rectangle 3"/>
          <p:cNvSpPr>
            <a:spLocks noGrp="1" noChangeArrowheads="1"/>
          </p:cNvSpPr>
          <p:nvPr>
            <p:ph type="dt" idx="1"/>
          </p:nvPr>
        </p:nvSpPr>
        <p:spPr bwMode="auto">
          <a:xfrm>
            <a:off x="4145811" y="1"/>
            <a:ext cx="3169389"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648">
              <a:defRPr sz="1300">
                <a:cs typeface="+mn-cs"/>
              </a:defRPr>
            </a:lvl1pPr>
          </a:lstStyle>
          <a:p>
            <a:pPr>
              <a:defRPr/>
            </a:pPr>
            <a:fld id="{1CEED925-59F8-40EF-A032-7EFECDCB0DA3}" type="datetime8">
              <a:rPr lang="en-US"/>
              <a:pPr>
                <a:defRPr/>
              </a:pPr>
              <a:t>3/14/2021 3:36 PM</a:t>
            </a:fld>
            <a:endParaRPr lang="en-US"/>
          </a:p>
        </p:txBody>
      </p:sp>
      <p:sp>
        <p:nvSpPr>
          <p:cNvPr id="28676"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74831" y="4560571"/>
            <a:ext cx="5365540" cy="431895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21141"/>
            <a:ext cx="316939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648">
              <a:defRPr sz="1300">
                <a:cs typeface="+mn-cs"/>
              </a:defRPr>
            </a:lvl1pPr>
          </a:lstStyle>
          <a:p>
            <a:pPr>
              <a:defRPr/>
            </a:pPr>
            <a:endParaRPr lang="en-US"/>
          </a:p>
        </p:txBody>
      </p:sp>
      <p:sp>
        <p:nvSpPr>
          <p:cNvPr id="1031" name="Rectangle 7"/>
          <p:cNvSpPr>
            <a:spLocks noGrp="1" noChangeArrowheads="1"/>
          </p:cNvSpPr>
          <p:nvPr>
            <p:ph type="sldNum" sz="quarter" idx="5"/>
          </p:nvPr>
        </p:nvSpPr>
        <p:spPr bwMode="auto">
          <a:xfrm>
            <a:off x="4145811" y="9121141"/>
            <a:ext cx="3169389"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648">
              <a:defRPr sz="1300">
                <a:cs typeface="+mn-cs"/>
              </a:defRPr>
            </a:lvl1pPr>
          </a:lstStyle>
          <a:p>
            <a:pPr>
              <a:defRPr/>
            </a:pPr>
            <a:fld id="{CBA6FD9B-5FED-49BB-9CE0-7BC4A3365AF7}" type="slidenum">
              <a:rPr lang="en-US"/>
              <a:pPr>
                <a:defRPr/>
              </a:pPr>
              <a:t>‹#›</a:t>
            </a:fld>
            <a:endParaRPr lang="en-US"/>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1655" y="9119413"/>
            <a:ext cx="3169589" cy="480142"/>
          </a:xfrm>
          <a:prstGeom prst="rect">
            <a:avLst/>
          </a:prstGeom>
          <a:noFill/>
          <a:ln w="9525">
            <a:noFill/>
            <a:miter lim="800000"/>
            <a:headEnd/>
            <a:tailEnd/>
          </a:ln>
        </p:spPr>
        <p:txBody>
          <a:bodyPr lIns="96651" tIns="48325" rIns="96651" bIns="48325" anchor="b"/>
          <a:lstStyle/>
          <a:p>
            <a:pPr algn="l" defTabSz="965998" rtl="1"/>
            <a:fld id="{0C280256-2F5E-49D1-8B1F-5F2AC7B541C2}" type="slidenum">
              <a:rPr lang="ar-SA" sz="1200" smtClean="0">
                <a:solidFill>
                  <a:prstClr val="black"/>
                </a:solidFill>
                <a:latin typeface="Arial" charset="0"/>
                <a:ea typeface="ＭＳ Ｐゴシック" pitchFamily="34" charset="-128"/>
                <a:cs typeface="Arial"/>
              </a:rPr>
              <a:pPr algn="l" defTabSz="965998" rtl="1"/>
              <a:t>9</a:t>
            </a:fld>
            <a:endParaRPr lang="en-US" sz="1200" dirty="0">
              <a:solidFill>
                <a:prstClr val="black"/>
              </a:solidFill>
              <a:latin typeface="Arial" charset="0"/>
              <a:ea typeface="ＭＳ Ｐゴシック" pitchFamily="34" charset="-128"/>
              <a:cs typeface="+mn-cs"/>
            </a:endParaRPr>
          </a:p>
        </p:txBody>
      </p:sp>
      <p:sp>
        <p:nvSpPr>
          <p:cNvPr id="72707" name="Rectangle 2"/>
          <p:cNvSpPr>
            <a:spLocks noGrp="1" noRot="1" noChangeAspect="1" noChangeArrowheads="1" noTextEdit="1"/>
          </p:cNvSpPr>
          <p:nvPr>
            <p:ph type="sldImg"/>
          </p:nvPr>
        </p:nvSpPr>
        <p:spPr>
          <a:xfrm>
            <a:off x="1167918" y="720214"/>
            <a:ext cx="4979365" cy="3601066"/>
          </a:xfrm>
          <a:ln/>
        </p:spPr>
      </p:sp>
      <p:sp>
        <p:nvSpPr>
          <p:cNvPr id="72708" name="Rectangle 3"/>
          <p:cNvSpPr>
            <a:spLocks noGrp="1" noChangeArrowheads="1"/>
          </p:cNvSpPr>
          <p:nvPr>
            <p:ph type="body" idx="1"/>
          </p:nvPr>
        </p:nvSpPr>
        <p:spPr>
          <a:xfrm>
            <a:off x="731190" y="4561351"/>
            <a:ext cx="5852822" cy="4319636"/>
          </a:xfrm>
          <a:noFill/>
          <a:ln/>
        </p:spPr>
        <p:txBody>
          <a:bodyPr/>
          <a:lstStyle/>
          <a:p>
            <a:endParaRPr lang="en-US">
              <a:latin typeface="Comic Sans MS" pitchFamily="6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1655" y="9119413"/>
            <a:ext cx="3169589" cy="480142"/>
          </a:xfrm>
          <a:prstGeom prst="rect">
            <a:avLst/>
          </a:prstGeom>
          <a:noFill/>
          <a:ln w="9525">
            <a:noFill/>
            <a:miter lim="800000"/>
            <a:headEnd/>
            <a:tailEnd/>
          </a:ln>
        </p:spPr>
        <p:txBody>
          <a:bodyPr lIns="96651" tIns="48325" rIns="96651" bIns="48325" anchor="b"/>
          <a:lstStyle/>
          <a:p>
            <a:pPr algn="l" defTabSz="965998" rtl="1"/>
            <a:fld id="{A6837187-B22B-475F-941B-0BA8F6B4E285}" type="slidenum">
              <a:rPr lang="ar-SA" sz="1200" smtClean="0">
                <a:solidFill>
                  <a:prstClr val="black"/>
                </a:solidFill>
                <a:latin typeface="Arial" charset="0"/>
                <a:ea typeface="ＭＳ Ｐゴシック" pitchFamily="34" charset="-128"/>
                <a:cs typeface="Arial"/>
              </a:rPr>
              <a:pPr algn="l" defTabSz="965998" rtl="1"/>
              <a:t>10</a:t>
            </a:fld>
            <a:endParaRPr lang="en-US" sz="1200" dirty="0">
              <a:solidFill>
                <a:prstClr val="black"/>
              </a:solidFill>
              <a:latin typeface="Arial" charset="0"/>
              <a:ea typeface="ＭＳ Ｐゴシック" pitchFamily="34" charset="-128"/>
              <a:cs typeface="+mn-cs"/>
            </a:endParaRPr>
          </a:p>
        </p:txBody>
      </p:sp>
      <p:sp>
        <p:nvSpPr>
          <p:cNvPr id="73731" name="Rectangle 2"/>
          <p:cNvSpPr>
            <a:spLocks noGrp="1" noRot="1" noChangeAspect="1" noChangeArrowheads="1" noTextEdit="1"/>
          </p:cNvSpPr>
          <p:nvPr>
            <p:ph type="sldImg"/>
          </p:nvPr>
        </p:nvSpPr>
        <p:spPr>
          <a:xfrm>
            <a:off x="1167918" y="720214"/>
            <a:ext cx="4979365" cy="3601066"/>
          </a:xfrm>
          <a:ln/>
        </p:spPr>
      </p:sp>
      <p:sp>
        <p:nvSpPr>
          <p:cNvPr id="73732" name="Rectangle 3"/>
          <p:cNvSpPr>
            <a:spLocks noGrp="1" noChangeArrowheads="1"/>
          </p:cNvSpPr>
          <p:nvPr>
            <p:ph type="body" idx="1"/>
          </p:nvPr>
        </p:nvSpPr>
        <p:spPr>
          <a:xfrm>
            <a:off x="731190" y="4561351"/>
            <a:ext cx="5852822" cy="4319636"/>
          </a:xfrm>
          <a:noFill/>
          <a:ln/>
        </p:spPr>
        <p:txBody>
          <a:bodyPr/>
          <a:lstStyle/>
          <a:p>
            <a:endParaRPr lang="en-US">
              <a:latin typeface="Comic Sans MS" pitchFamily="6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167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167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512" y="2129731"/>
            <a:ext cx="7772977" cy="1470422"/>
          </a:xfrm>
        </p:spPr>
        <p:txBody>
          <a:bodyPr/>
          <a:lstStyle/>
          <a:p>
            <a:r>
              <a:rPr lang="en-US"/>
              <a:t>Click to edit Master title style</a:t>
            </a:r>
          </a:p>
        </p:txBody>
      </p:sp>
      <p:sp>
        <p:nvSpPr>
          <p:cNvPr id="3" name="Subtitle 2"/>
          <p:cNvSpPr>
            <a:spLocks noGrp="1"/>
          </p:cNvSpPr>
          <p:nvPr>
            <p:ph type="subTitle" idx="1"/>
          </p:nvPr>
        </p:nvSpPr>
        <p:spPr>
          <a:xfrm>
            <a:off x="1371023" y="3885903"/>
            <a:ext cx="6401955" cy="1753195"/>
          </a:xfrm>
        </p:spPr>
        <p:txBody>
          <a:bodyPr/>
          <a:lstStyle>
            <a:lvl1pPr marL="0" indent="0" algn="ctr">
              <a:buNone/>
              <a:defRPr/>
            </a:lvl1pPr>
            <a:lvl2pPr marL="421081" indent="0" algn="ctr">
              <a:buNone/>
              <a:defRPr/>
            </a:lvl2pPr>
            <a:lvl3pPr marL="842162" indent="0" algn="ctr">
              <a:buNone/>
              <a:defRPr/>
            </a:lvl3pPr>
            <a:lvl4pPr marL="1263244" indent="0" algn="ctr">
              <a:buNone/>
              <a:defRPr/>
            </a:lvl4pPr>
            <a:lvl5pPr marL="1684325" indent="0" algn="ctr">
              <a:buNone/>
              <a:defRPr/>
            </a:lvl5pPr>
            <a:lvl6pPr marL="2105406" indent="0" algn="ctr">
              <a:buNone/>
              <a:defRPr/>
            </a:lvl6pPr>
            <a:lvl7pPr marL="2526487" indent="0" algn="ctr">
              <a:buNone/>
              <a:defRPr/>
            </a:lvl7pPr>
            <a:lvl8pPr marL="2947568" indent="0" algn="ctr">
              <a:buNone/>
              <a:defRPr/>
            </a:lvl8pPr>
            <a:lvl9pPr marL="336865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5" y="4406801"/>
            <a:ext cx="7771534" cy="1361777"/>
          </a:xfrm>
        </p:spPr>
        <p:txBody>
          <a:bodyPr anchor="t"/>
          <a:lstStyle>
            <a:lvl1pPr algn="l">
              <a:defRPr sz="3700" b="1" cap="all"/>
            </a:lvl1pPr>
          </a:lstStyle>
          <a:p>
            <a:r>
              <a:rPr lang="en-US"/>
              <a:t>Click to edit Master title style</a:t>
            </a:r>
          </a:p>
        </p:txBody>
      </p:sp>
      <p:sp>
        <p:nvSpPr>
          <p:cNvPr id="3" name="Text Placeholder 2"/>
          <p:cNvSpPr>
            <a:spLocks noGrp="1"/>
          </p:cNvSpPr>
          <p:nvPr>
            <p:ph type="body" idx="1"/>
          </p:nvPr>
        </p:nvSpPr>
        <p:spPr>
          <a:xfrm>
            <a:off x="723035" y="2906613"/>
            <a:ext cx="7771534" cy="1500188"/>
          </a:xfrm>
        </p:spPr>
        <p:txBody>
          <a:bodyPr anchor="b"/>
          <a:lstStyle>
            <a:lvl1pPr marL="0" indent="0">
              <a:buNone/>
              <a:defRPr sz="1800"/>
            </a:lvl1pPr>
            <a:lvl2pPr marL="421081" indent="0">
              <a:buNone/>
              <a:defRPr sz="1700"/>
            </a:lvl2pPr>
            <a:lvl3pPr marL="842162" indent="0">
              <a:buNone/>
              <a:defRPr sz="1500"/>
            </a:lvl3pPr>
            <a:lvl4pPr marL="1263244" indent="0">
              <a:buNone/>
              <a:defRPr sz="1300"/>
            </a:lvl4pPr>
            <a:lvl5pPr marL="1684325" indent="0">
              <a:buNone/>
              <a:defRPr sz="1300"/>
            </a:lvl5pPr>
            <a:lvl6pPr marL="2105406" indent="0">
              <a:buNone/>
              <a:defRPr sz="1300"/>
            </a:lvl6pPr>
            <a:lvl7pPr marL="2526487" indent="0">
              <a:buNone/>
              <a:defRPr sz="1300"/>
            </a:lvl7pPr>
            <a:lvl8pPr marL="2947568" indent="0">
              <a:buNone/>
              <a:defRPr sz="1300"/>
            </a:lvl8pPr>
            <a:lvl9pPr marL="3368650" indent="0">
              <a:buNone/>
              <a:defRPr sz="13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489" y="1052215"/>
            <a:ext cx="4045238" cy="4344293"/>
          </a:xfrm>
        </p:spPr>
        <p:txBody>
          <a:bodyPr/>
          <a:lstStyle>
            <a:lvl1pPr>
              <a:defRPr sz="26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273" y="1052215"/>
            <a:ext cx="4045239" cy="4344293"/>
          </a:xfrm>
        </p:spPr>
        <p:txBody>
          <a:bodyPr/>
          <a:lstStyle>
            <a:lvl1pPr>
              <a:defRPr sz="26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5333"/>
            <a:ext cx="822902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4419"/>
            <a:ext cx="4039465" cy="639961"/>
          </a:xfrm>
        </p:spPr>
        <p:txBody>
          <a:bodyPr anchor="b"/>
          <a:lstStyle>
            <a:lvl1pPr marL="0" indent="0">
              <a:buNone/>
              <a:defRPr sz="2200" b="1"/>
            </a:lvl1pPr>
            <a:lvl2pPr marL="421081" indent="0">
              <a:buNone/>
              <a:defRPr sz="1800" b="1"/>
            </a:lvl2pPr>
            <a:lvl3pPr marL="842162" indent="0">
              <a:buNone/>
              <a:defRPr sz="1700" b="1"/>
            </a:lvl3pPr>
            <a:lvl4pPr marL="1263244" indent="0">
              <a:buNone/>
              <a:defRPr sz="1500" b="1"/>
            </a:lvl4pPr>
            <a:lvl5pPr marL="1684325" indent="0">
              <a:buNone/>
              <a:defRPr sz="1500" b="1"/>
            </a:lvl5pPr>
            <a:lvl6pPr marL="2105406" indent="0">
              <a:buNone/>
              <a:defRPr sz="1500" b="1"/>
            </a:lvl6pPr>
            <a:lvl7pPr marL="2526487" indent="0">
              <a:buNone/>
              <a:defRPr sz="1500" b="1"/>
            </a:lvl7pPr>
            <a:lvl8pPr marL="2947568" indent="0">
              <a:buNone/>
              <a:defRPr sz="1500" b="1"/>
            </a:lvl8pPr>
            <a:lvl9pPr marL="3368650" indent="0">
              <a:buNone/>
              <a:defRPr sz="1500" b="1"/>
            </a:lvl9pPr>
          </a:lstStyle>
          <a:p>
            <a:pPr lvl="0"/>
            <a:r>
              <a:rPr lang="en-US"/>
              <a:t>Click to edit Master text styles</a:t>
            </a:r>
          </a:p>
        </p:txBody>
      </p:sp>
      <p:sp>
        <p:nvSpPr>
          <p:cNvPr id="4" name="Content Placeholder 3"/>
          <p:cNvSpPr>
            <a:spLocks noGrp="1"/>
          </p:cNvSpPr>
          <p:nvPr>
            <p:ph sz="half" idx="2"/>
          </p:nvPr>
        </p:nvSpPr>
        <p:spPr>
          <a:xfrm>
            <a:off x="457489" y="2174380"/>
            <a:ext cx="4039465" cy="3951386"/>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3" y="1534419"/>
            <a:ext cx="4040909" cy="639961"/>
          </a:xfrm>
        </p:spPr>
        <p:txBody>
          <a:bodyPr anchor="b"/>
          <a:lstStyle>
            <a:lvl1pPr marL="0" indent="0">
              <a:buNone/>
              <a:defRPr sz="2200" b="1"/>
            </a:lvl1pPr>
            <a:lvl2pPr marL="421081" indent="0">
              <a:buNone/>
              <a:defRPr sz="1800" b="1"/>
            </a:lvl2pPr>
            <a:lvl3pPr marL="842162" indent="0">
              <a:buNone/>
              <a:defRPr sz="1700" b="1"/>
            </a:lvl3pPr>
            <a:lvl4pPr marL="1263244" indent="0">
              <a:buNone/>
              <a:defRPr sz="1500" b="1"/>
            </a:lvl4pPr>
            <a:lvl5pPr marL="1684325" indent="0">
              <a:buNone/>
              <a:defRPr sz="1500" b="1"/>
            </a:lvl5pPr>
            <a:lvl6pPr marL="2105406" indent="0">
              <a:buNone/>
              <a:defRPr sz="1500" b="1"/>
            </a:lvl6pPr>
            <a:lvl7pPr marL="2526487" indent="0">
              <a:buNone/>
              <a:defRPr sz="1500" b="1"/>
            </a:lvl7pPr>
            <a:lvl8pPr marL="2947568" indent="0">
              <a:buNone/>
              <a:defRPr sz="1500" b="1"/>
            </a:lvl8pPr>
            <a:lvl9pPr marL="3368650"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603" y="2174380"/>
            <a:ext cx="4040909" cy="3951386"/>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2357"/>
            <a:ext cx="3007591" cy="1162347"/>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4762" y="272356"/>
            <a:ext cx="5111750" cy="5853410"/>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89" y="1434703"/>
            <a:ext cx="3007591" cy="4691063"/>
          </a:xfrm>
        </p:spPr>
        <p:txBody>
          <a:bodyPr/>
          <a:lstStyle>
            <a:lvl1pPr marL="0" indent="0">
              <a:buNone/>
              <a:defRPr sz="1300"/>
            </a:lvl1pPr>
            <a:lvl2pPr marL="421081" indent="0">
              <a:buNone/>
              <a:defRPr sz="1100"/>
            </a:lvl2pPr>
            <a:lvl3pPr marL="842162" indent="0">
              <a:buNone/>
              <a:defRPr sz="900"/>
            </a:lvl3pPr>
            <a:lvl4pPr marL="1263244" indent="0">
              <a:buNone/>
              <a:defRPr sz="800"/>
            </a:lvl4pPr>
            <a:lvl5pPr marL="1684325" indent="0">
              <a:buNone/>
              <a:defRPr sz="800"/>
            </a:lvl5pPr>
            <a:lvl6pPr marL="2105406" indent="0">
              <a:buNone/>
              <a:defRPr sz="800"/>
            </a:lvl6pPr>
            <a:lvl7pPr marL="2526487" indent="0">
              <a:buNone/>
              <a:defRPr sz="800"/>
            </a:lvl7pPr>
            <a:lvl8pPr marL="2947568" indent="0">
              <a:buNone/>
              <a:defRPr sz="800"/>
            </a:lvl8pPr>
            <a:lvl9pPr marL="3368650" indent="0">
              <a:buNone/>
              <a:defRPr sz="8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2" y="4801195"/>
            <a:ext cx="5486977" cy="565547"/>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432" y="613172"/>
            <a:ext cx="5486977" cy="4115098"/>
          </a:xfrm>
        </p:spPr>
        <p:txBody>
          <a:bodyPr/>
          <a:lstStyle>
            <a:lvl1pPr marL="0" indent="0">
              <a:buNone/>
              <a:defRPr sz="2900"/>
            </a:lvl1pPr>
            <a:lvl2pPr marL="421081" indent="0">
              <a:buNone/>
              <a:defRPr sz="2600"/>
            </a:lvl2pPr>
            <a:lvl3pPr marL="842162" indent="0">
              <a:buNone/>
              <a:defRPr sz="2200"/>
            </a:lvl3pPr>
            <a:lvl4pPr marL="1263244" indent="0">
              <a:buNone/>
              <a:defRPr sz="1800"/>
            </a:lvl4pPr>
            <a:lvl5pPr marL="1684325" indent="0">
              <a:buNone/>
              <a:defRPr sz="1800"/>
            </a:lvl5pPr>
            <a:lvl6pPr marL="2105406" indent="0">
              <a:buNone/>
              <a:defRPr sz="1800"/>
            </a:lvl6pPr>
            <a:lvl7pPr marL="2526487" indent="0">
              <a:buNone/>
              <a:defRPr sz="1800"/>
            </a:lvl7pPr>
            <a:lvl8pPr marL="2947568" indent="0">
              <a:buNone/>
              <a:defRPr sz="1800"/>
            </a:lvl8pPr>
            <a:lvl9pPr marL="3368650" indent="0">
              <a:buNone/>
              <a:defRPr sz="1800"/>
            </a:lvl9pPr>
          </a:lstStyle>
          <a:p>
            <a:pPr lvl="0"/>
            <a:endParaRPr lang="en-US" noProof="0"/>
          </a:p>
        </p:txBody>
      </p:sp>
      <p:sp>
        <p:nvSpPr>
          <p:cNvPr id="4" name="Text Placeholder 3"/>
          <p:cNvSpPr>
            <a:spLocks noGrp="1"/>
          </p:cNvSpPr>
          <p:nvPr>
            <p:ph type="body" sz="half" idx="2"/>
          </p:nvPr>
        </p:nvSpPr>
        <p:spPr>
          <a:xfrm>
            <a:off x="1792432" y="5366742"/>
            <a:ext cx="5486977" cy="805161"/>
          </a:xfrm>
        </p:spPr>
        <p:txBody>
          <a:bodyPr/>
          <a:lstStyle>
            <a:lvl1pPr marL="0" indent="0">
              <a:buNone/>
              <a:defRPr sz="1300"/>
            </a:lvl1pPr>
            <a:lvl2pPr marL="421081" indent="0">
              <a:buNone/>
              <a:defRPr sz="1100"/>
            </a:lvl2pPr>
            <a:lvl3pPr marL="842162" indent="0">
              <a:buNone/>
              <a:defRPr sz="900"/>
            </a:lvl3pPr>
            <a:lvl4pPr marL="1263244" indent="0">
              <a:buNone/>
              <a:defRPr sz="800"/>
            </a:lvl4pPr>
            <a:lvl5pPr marL="1684325" indent="0">
              <a:buNone/>
              <a:defRPr sz="800"/>
            </a:lvl5pPr>
            <a:lvl6pPr marL="2105406" indent="0">
              <a:buNone/>
              <a:defRPr sz="800"/>
            </a:lvl6pPr>
            <a:lvl7pPr marL="2526487" indent="0">
              <a:buNone/>
              <a:defRPr sz="800"/>
            </a:lvl7pPr>
            <a:lvl8pPr marL="2947568" indent="0">
              <a:buNone/>
              <a:defRPr sz="800"/>
            </a:lvl8pPr>
            <a:lvl9pPr marL="3368650" indent="0">
              <a:buNone/>
              <a:defRPr sz="8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77" y="229195"/>
            <a:ext cx="2056535" cy="5167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489" y="229195"/>
            <a:ext cx="6033943" cy="5167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52513"/>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52513"/>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bwMode="auto">
          <a:xfrm>
            <a:off x="457200" y="228600"/>
            <a:ext cx="8229600" cy="46355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457200" y="1052513"/>
            <a:ext cx="82296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5"/>
          <p:cNvSpPr>
            <a:spLocks noChangeArrowheads="1"/>
          </p:cNvSpPr>
          <p:nvPr/>
        </p:nvSpPr>
        <p:spPr bwMode="auto">
          <a:xfrm>
            <a:off x="0" y="836613"/>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p:spPr>
        <p:txBody>
          <a:bodyPr wrap="none" anchor="ctr"/>
          <a:lstStyle/>
          <a:p>
            <a:endParaRPr lang="en-US"/>
          </a:p>
        </p:txBody>
      </p:sp>
      <p:sp>
        <p:nvSpPr>
          <p:cNvPr id="1029" name="Rectangle 6"/>
          <p:cNvSpPr>
            <a:spLocks noChangeArrowheads="1"/>
          </p:cNvSpPr>
          <p:nvPr/>
        </p:nvSpPr>
        <p:spPr bwMode="auto">
          <a:xfrm>
            <a:off x="4572000" y="836613"/>
            <a:ext cx="4572000" cy="76200"/>
          </a:xfrm>
          <a:prstGeom prst="rect">
            <a:avLst/>
          </a:prstGeom>
          <a:gradFill rotWithShape="0">
            <a:gsLst>
              <a:gs pos="0">
                <a:srgbClr val="000082"/>
              </a:gs>
              <a:gs pos="100000">
                <a:schemeClr val="bg1"/>
              </a:gs>
            </a:gsLst>
            <a:lin ang="0" scaled="1"/>
          </a:gradFill>
          <a:ln w="38100">
            <a:noFill/>
            <a:miter lim="800000"/>
            <a:headEnd/>
            <a:tailEnd/>
          </a:ln>
        </p:spPr>
        <p:txBody>
          <a:bodyPr wrap="none" anchor="ctr"/>
          <a:lstStyle/>
          <a:p>
            <a:endParaRPr lang="en-US"/>
          </a:p>
        </p:txBody>
      </p:sp>
      <p:sp>
        <p:nvSpPr>
          <p:cNvPr id="1030" name="Rectangle 8"/>
          <p:cNvSpPr>
            <a:spLocks noChangeArrowheads="1"/>
          </p:cNvSpPr>
          <p:nvPr userDrawn="1"/>
        </p:nvSpPr>
        <p:spPr bwMode="auto">
          <a:xfrm>
            <a:off x="2825750" y="6653213"/>
            <a:ext cx="4267200" cy="160337"/>
          </a:xfrm>
          <a:prstGeom prst="rect">
            <a:avLst/>
          </a:prstGeom>
          <a:noFill/>
          <a:ln w="9525">
            <a:noFill/>
            <a:miter lim="800000"/>
            <a:headEnd/>
            <a:tailEnd/>
          </a:ln>
        </p:spPr>
        <p:txBody>
          <a:bodyPr wrap="none" lIns="92075" tIns="46038" rIns="92075" bIns="46038" anchor="ctr"/>
          <a:lstStyle/>
          <a:p>
            <a:pPr algn="l" eaLnBrk="0" hangingPunct="0"/>
            <a:r>
              <a:rPr lang="en-US" sz="1200" b="1">
                <a:solidFill>
                  <a:srgbClr val="FF6600"/>
                </a:solidFill>
                <a:latin typeface="Arial" charset="0"/>
              </a:rPr>
              <a:t>Dr. Md. Abul Kashem Mia, Professor, CSE Dept, BUET</a:t>
            </a:r>
            <a:r>
              <a:rPr lang="en-US" sz="900" b="1">
                <a:latin typeface="Arial" charset="0"/>
              </a:rPr>
              <a:t>  </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2pPr>
      <a:lvl3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3pPr>
      <a:lvl4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4pPr>
      <a:lvl5pPr algn="ctr"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5pPr>
      <a:lvl6pPr marL="457200" algn="ctr" rtl="0" fontAlgn="base">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6pPr>
      <a:lvl7pPr marL="914400" algn="ctr" rtl="0" fontAlgn="base">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7pPr>
      <a:lvl8pPr marL="1371600" algn="ctr" rtl="0" fontAlgn="base">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8pPr>
      <a:lvl9pPr marL="1828800" algn="ctr" rtl="0" fontAlgn="base">
        <a:spcBef>
          <a:spcPct val="0"/>
        </a:spcBef>
        <a:spcAft>
          <a:spcPct val="0"/>
        </a:spcAft>
        <a:defRPr sz="3600">
          <a:solidFill>
            <a:schemeClr val="tx2"/>
          </a:solidFill>
          <a:effectLst>
            <a:outerShdw blurRad="38100" dist="38100" dir="2700000" algn="tl">
              <a:srgbClr val="C0C0C0"/>
            </a:outerShdw>
          </a:effectLst>
          <a:latin typeface="Arial" pitchFamily="34" charset="0"/>
          <a:cs typeface="Arial"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l"/>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Monotype Sort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u"/>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5000"/>
        <a:buFont typeface="Monotype Sort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cs typeface="+mn-cs"/>
        </a:defRPr>
      </a:lvl5pPr>
      <a:lvl6pPr marL="2514600" indent="-228600" algn="l" rtl="0" fontAlgn="base">
        <a:spcBef>
          <a:spcPct val="20000"/>
        </a:spcBef>
        <a:spcAft>
          <a:spcPct val="0"/>
        </a:spcAft>
        <a:buClr>
          <a:schemeClr val="tx1"/>
        </a:buClr>
        <a:buSzPct val="100000"/>
        <a:buChar char="–"/>
        <a:defRPr sz="2000">
          <a:solidFill>
            <a:schemeClr val="tx1"/>
          </a:solidFill>
          <a:latin typeface="+mn-lt"/>
          <a:cs typeface="+mn-cs"/>
        </a:defRPr>
      </a:lvl6pPr>
      <a:lvl7pPr marL="2971800" indent="-228600" algn="l" rtl="0" fontAlgn="base">
        <a:spcBef>
          <a:spcPct val="20000"/>
        </a:spcBef>
        <a:spcAft>
          <a:spcPct val="0"/>
        </a:spcAft>
        <a:buClr>
          <a:schemeClr val="tx1"/>
        </a:buClr>
        <a:buSzPct val="100000"/>
        <a:buChar char="–"/>
        <a:defRPr sz="2000">
          <a:solidFill>
            <a:schemeClr val="tx1"/>
          </a:solidFill>
          <a:latin typeface="+mn-lt"/>
          <a:cs typeface="+mn-cs"/>
        </a:defRPr>
      </a:lvl7pPr>
      <a:lvl8pPr marL="3429000" indent="-228600" algn="l" rtl="0" fontAlgn="base">
        <a:spcBef>
          <a:spcPct val="20000"/>
        </a:spcBef>
        <a:spcAft>
          <a:spcPct val="0"/>
        </a:spcAft>
        <a:buClr>
          <a:schemeClr val="tx1"/>
        </a:buClr>
        <a:buSzPct val="100000"/>
        <a:buChar char="–"/>
        <a:defRPr sz="2000">
          <a:solidFill>
            <a:schemeClr val="tx1"/>
          </a:solidFill>
          <a:latin typeface="+mn-lt"/>
          <a:cs typeface="+mn-cs"/>
        </a:defRPr>
      </a:lvl8pPr>
      <a:lvl9pPr marL="3886200" indent="-228600" algn="l" rtl="0" fontAlgn="base">
        <a:spcBef>
          <a:spcPct val="20000"/>
        </a:spcBef>
        <a:spcAft>
          <a:spcPct val="0"/>
        </a:spcAft>
        <a:buClr>
          <a:schemeClr val="tx1"/>
        </a:buClr>
        <a:buSzPct val="10000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4"/>
          <p:cNvSpPr>
            <a:spLocks noChangeArrowheads="1"/>
          </p:cNvSpPr>
          <p:nvPr/>
        </p:nvSpPr>
        <p:spPr bwMode="auto">
          <a:xfrm>
            <a:off x="0" y="836414"/>
            <a:ext cx="4572000" cy="7590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p:spPr>
        <p:txBody>
          <a:bodyPr wrap="none" lIns="91401" tIns="45701" rIns="91401" bIns="45701" anchor="ctr"/>
          <a:lstStyle/>
          <a:p>
            <a:pPr defTabSz="913805">
              <a:defRPr/>
            </a:pPr>
            <a:endParaRPr lang="en-US">
              <a:solidFill>
                <a:srgbClr val="000000"/>
              </a:solidFill>
              <a:ea typeface="ＭＳ Ｐゴシック" pitchFamily="34" charset="-128"/>
              <a:cs typeface="Arial"/>
            </a:endParaRPr>
          </a:p>
        </p:txBody>
      </p:sp>
      <p:sp>
        <p:nvSpPr>
          <p:cNvPr id="8" name="Rectangle 5"/>
          <p:cNvSpPr>
            <a:spLocks noChangeArrowheads="1"/>
          </p:cNvSpPr>
          <p:nvPr/>
        </p:nvSpPr>
        <p:spPr bwMode="auto">
          <a:xfrm>
            <a:off x="4572000" y="836414"/>
            <a:ext cx="4572000" cy="75903"/>
          </a:xfrm>
          <a:prstGeom prst="rect">
            <a:avLst/>
          </a:prstGeom>
          <a:gradFill rotWithShape="0">
            <a:gsLst>
              <a:gs pos="0">
                <a:srgbClr val="000082"/>
              </a:gs>
              <a:gs pos="100000">
                <a:schemeClr val="bg1"/>
              </a:gs>
            </a:gsLst>
            <a:lin ang="0" scaled="1"/>
          </a:gradFill>
          <a:ln w="38100">
            <a:noFill/>
            <a:miter lim="800000"/>
            <a:headEnd/>
            <a:tailEnd/>
          </a:ln>
        </p:spPr>
        <p:txBody>
          <a:bodyPr wrap="none" lIns="91401" tIns="45701" rIns="91401" bIns="45701" anchor="ctr"/>
          <a:lstStyle/>
          <a:p>
            <a:pPr defTabSz="913805">
              <a:defRPr/>
            </a:pPr>
            <a:endParaRPr lang="en-US">
              <a:solidFill>
                <a:srgbClr val="000000"/>
              </a:solidFill>
              <a:ea typeface="ＭＳ Ｐゴシック" pitchFamily="34" charset="-128"/>
              <a:cs typeface="Arial"/>
            </a:endParaRPr>
          </a:p>
        </p:txBody>
      </p:sp>
      <p:sp>
        <p:nvSpPr>
          <p:cNvPr id="9" name="Rectangle 6"/>
          <p:cNvSpPr>
            <a:spLocks noChangeArrowheads="1"/>
          </p:cNvSpPr>
          <p:nvPr userDrawn="1"/>
        </p:nvSpPr>
        <p:spPr bwMode="auto">
          <a:xfrm>
            <a:off x="2825750" y="6652617"/>
            <a:ext cx="4267489" cy="160734"/>
          </a:xfrm>
          <a:prstGeom prst="rect">
            <a:avLst/>
          </a:prstGeom>
          <a:noFill/>
          <a:ln w="9525">
            <a:noFill/>
            <a:miter lim="800000"/>
            <a:headEnd/>
            <a:tailEnd/>
          </a:ln>
        </p:spPr>
        <p:txBody>
          <a:bodyPr wrap="none" lIns="92036" tIns="46018" rIns="92036" bIns="46018" anchor="ctr"/>
          <a:lstStyle/>
          <a:p>
            <a:pPr algn="l" defTabSz="913805" eaLnBrk="0" hangingPunct="0">
              <a:defRPr/>
            </a:pPr>
            <a:r>
              <a:rPr lang="en-US" sz="1200" b="1">
                <a:solidFill>
                  <a:srgbClr val="FF6600"/>
                </a:solidFill>
                <a:latin typeface="Arial" charset="0"/>
                <a:ea typeface="ＭＳ Ｐゴシック" pitchFamily="34" charset="-128"/>
                <a:cs typeface="Arial"/>
              </a:rPr>
              <a:t>Dr. Md. Abul Kashem Mia, Professor, CSE Dept, BUET</a:t>
            </a:r>
            <a:endParaRPr lang="en-US" sz="900" b="1">
              <a:solidFill>
                <a:srgbClr val="000000"/>
              </a:solidFill>
              <a:latin typeface="Arial" charset="0"/>
              <a:ea typeface="ＭＳ Ｐゴシック" pitchFamily="34" charset="-128"/>
              <a:cs typeface="Arial"/>
            </a:endParaRPr>
          </a:p>
        </p:txBody>
      </p:sp>
      <p:sp>
        <p:nvSpPr>
          <p:cNvPr id="280581" name="Rectangle 2"/>
          <p:cNvSpPr>
            <a:spLocks noGrp="1" noChangeArrowheads="1"/>
          </p:cNvSpPr>
          <p:nvPr>
            <p:ph type="title"/>
          </p:nvPr>
        </p:nvSpPr>
        <p:spPr bwMode="auto">
          <a:xfrm>
            <a:off x="457489" y="229196"/>
            <a:ext cx="8229023" cy="462856"/>
          </a:xfrm>
          <a:prstGeom prst="rect">
            <a:avLst/>
          </a:prstGeom>
          <a:noFill/>
          <a:ln w="9525">
            <a:noFill/>
            <a:miter lim="800000"/>
            <a:headEnd/>
            <a:tailEnd/>
          </a:ln>
        </p:spPr>
        <p:txBody>
          <a:bodyPr vert="horz" wrap="square" lIns="92036" tIns="46018" rIns="92036" bIns="46018" numCol="1" anchor="ctr" anchorCtr="0" compatLnSpc="1">
            <a:prstTxWarp prst="textNoShape">
              <a:avLst/>
            </a:prstTxWarp>
          </a:bodyPr>
          <a:lstStyle/>
          <a:p>
            <a:pPr lvl="0"/>
            <a:r>
              <a:rPr lang="en-US"/>
              <a:t>Click to edit Master title style</a:t>
            </a:r>
          </a:p>
        </p:txBody>
      </p:sp>
      <p:sp>
        <p:nvSpPr>
          <p:cNvPr id="5126" name="Rectangle 3"/>
          <p:cNvSpPr>
            <a:spLocks noGrp="1" noChangeArrowheads="1"/>
          </p:cNvSpPr>
          <p:nvPr>
            <p:ph type="body" idx="1"/>
          </p:nvPr>
        </p:nvSpPr>
        <p:spPr bwMode="auto">
          <a:xfrm>
            <a:off x="457489" y="1052215"/>
            <a:ext cx="8229023" cy="4344293"/>
          </a:xfrm>
          <a:prstGeom prst="rect">
            <a:avLst/>
          </a:prstGeom>
          <a:noFill/>
          <a:ln w="9525">
            <a:noFill/>
            <a:miter lim="800000"/>
            <a:headEnd/>
            <a:tailEnd/>
          </a:ln>
        </p:spPr>
        <p:txBody>
          <a:bodyPr vert="horz" wrap="square" lIns="92036" tIns="46018" rIns="92036" bIns="460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2pPr>
      <a:lvl3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3pPr>
      <a:lvl4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4pPr>
      <a:lvl5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5pPr>
      <a:lvl6pPr marL="421081" algn="ctr" defTabSz="913805"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6pPr>
      <a:lvl7pPr marL="842162" algn="ctr" defTabSz="913805"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7pPr>
      <a:lvl8pPr marL="1263244" algn="ctr" defTabSz="913805"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8pPr>
      <a:lvl9pPr marL="1684325" algn="ctr" defTabSz="913805"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9pPr>
    </p:titleStyle>
    <p:bodyStyle>
      <a:lvl1pPr marL="343591" indent="-343591" algn="l" defTabSz="913805" rtl="0" eaLnBrk="0" fontAlgn="base" hangingPunct="0">
        <a:spcBef>
          <a:spcPct val="20000"/>
        </a:spcBef>
        <a:spcAft>
          <a:spcPct val="0"/>
        </a:spcAft>
        <a:buClr>
          <a:schemeClr val="accent1"/>
        </a:buClr>
        <a:buSzPct val="75000"/>
        <a:buFont typeface="Monotype Sorts" pitchFamily="2" charset="2"/>
        <a:buChar char="l"/>
        <a:defRPr sz="2600">
          <a:solidFill>
            <a:schemeClr val="tx1"/>
          </a:solidFill>
          <a:latin typeface="+mn-lt"/>
          <a:ea typeface="+mn-ea"/>
          <a:cs typeface="+mn-cs"/>
        </a:defRPr>
      </a:lvl1pPr>
      <a:lvl2pPr marL="742740" indent="-285108" algn="l" defTabSz="913805" rtl="0" eaLnBrk="0" fontAlgn="base" hangingPunct="0">
        <a:spcBef>
          <a:spcPct val="20000"/>
        </a:spcBef>
        <a:spcAft>
          <a:spcPct val="0"/>
        </a:spcAft>
        <a:buClr>
          <a:schemeClr val="tx2"/>
        </a:buClr>
        <a:buSzPct val="65000"/>
        <a:buFont typeface="Monotype Sorts" pitchFamily="2" charset="2"/>
        <a:buChar char="n"/>
        <a:defRPr sz="2400">
          <a:solidFill>
            <a:schemeClr val="tx1"/>
          </a:solidFill>
          <a:latin typeface="+mn-lt"/>
          <a:cs typeface="+mn-cs"/>
        </a:defRPr>
      </a:lvl2pPr>
      <a:lvl3pPr marL="1143352" indent="-229548" algn="l" defTabSz="913805" rtl="0" eaLnBrk="0" fontAlgn="base" hangingPunct="0">
        <a:spcBef>
          <a:spcPct val="20000"/>
        </a:spcBef>
        <a:spcAft>
          <a:spcPct val="0"/>
        </a:spcAft>
        <a:buClr>
          <a:schemeClr val="accent1"/>
        </a:buClr>
        <a:buSzPct val="65000"/>
        <a:buFont typeface="Monotype Sorts" pitchFamily="2" charset="2"/>
        <a:buChar char="u"/>
        <a:defRPr sz="2200">
          <a:solidFill>
            <a:schemeClr val="tx1"/>
          </a:solidFill>
          <a:latin typeface="+mn-lt"/>
          <a:cs typeface="+mn-cs"/>
        </a:defRPr>
      </a:lvl3pPr>
      <a:lvl4pPr marL="1599524" indent="-228086" algn="l" defTabSz="913805" rtl="0" eaLnBrk="0" fontAlgn="base" hangingPunct="0">
        <a:spcBef>
          <a:spcPct val="20000"/>
        </a:spcBef>
        <a:spcAft>
          <a:spcPct val="0"/>
        </a:spcAft>
        <a:buClr>
          <a:schemeClr val="accent1"/>
        </a:buClr>
        <a:buSzPct val="65000"/>
        <a:buFont typeface="Monotype Sorts" pitchFamily="2" charset="2"/>
        <a:buChar char="]"/>
        <a:defRPr sz="2000">
          <a:solidFill>
            <a:schemeClr val="tx1"/>
          </a:solidFill>
          <a:latin typeface="+mn-lt"/>
          <a:cs typeface="+mn-cs"/>
        </a:defRPr>
      </a:lvl4pPr>
      <a:lvl5pPr marL="2057158" indent="-228086" algn="l" defTabSz="913805" rtl="0" eaLnBrk="0" fontAlgn="base" hangingPunct="0">
        <a:spcBef>
          <a:spcPct val="20000"/>
        </a:spcBef>
        <a:spcAft>
          <a:spcPct val="0"/>
        </a:spcAft>
        <a:buClr>
          <a:schemeClr val="tx1"/>
        </a:buClr>
        <a:buSzPct val="100000"/>
        <a:buChar char="–"/>
        <a:defRPr sz="2000">
          <a:solidFill>
            <a:schemeClr val="tx1"/>
          </a:solidFill>
          <a:latin typeface="+mn-lt"/>
          <a:cs typeface="+mn-cs"/>
        </a:defRPr>
      </a:lvl5pPr>
      <a:lvl6pPr marL="2478239" indent="-228086" algn="l" defTabSz="913805" rtl="0" fontAlgn="base">
        <a:spcBef>
          <a:spcPct val="20000"/>
        </a:spcBef>
        <a:spcAft>
          <a:spcPct val="0"/>
        </a:spcAft>
        <a:buClr>
          <a:schemeClr val="tx1"/>
        </a:buClr>
        <a:buSzPct val="100000"/>
        <a:buChar char="–"/>
        <a:defRPr sz="2000">
          <a:solidFill>
            <a:schemeClr val="tx1"/>
          </a:solidFill>
          <a:latin typeface="+mn-lt"/>
          <a:cs typeface="+mn-cs"/>
        </a:defRPr>
      </a:lvl6pPr>
      <a:lvl7pPr marL="2899320" indent="-228086" algn="l" defTabSz="913805" rtl="0" fontAlgn="base">
        <a:spcBef>
          <a:spcPct val="20000"/>
        </a:spcBef>
        <a:spcAft>
          <a:spcPct val="0"/>
        </a:spcAft>
        <a:buClr>
          <a:schemeClr val="tx1"/>
        </a:buClr>
        <a:buSzPct val="100000"/>
        <a:buChar char="–"/>
        <a:defRPr sz="2000">
          <a:solidFill>
            <a:schemeClr val="tx1"/>
          </a:solidFill>
          <a:latin typeface="+mn-lt"/>
          <a:cs typeface="+mn-cs"/>
        </a:defRPr>
      </a:lvl7pPr>
      <a:lvl8pPr marL="3320401" indent="-228086" algn="l" defTabSz="913805" rtl="0" fontAlgn="base">
        <a:spcBef>
          <a:spcPct val="20000"/>
        </a:spcBef>
        <a:spcAft>
          <a:spcPct val="0"/>
        </a:spcAft>
        <a:buClr>
          <a:schemeClr val="tx1"/>
        </a:buClr>
        <a:buSzPct val="100000"/>
        <a:buChar char="–"/>
        <a:defRPr sz="2000">
          <a:solidFill>
            <a:schemeClr val="tx1"/>
          </a:solidFill>
          <a:latin typeface="+mn-lt"/>
          <a:cs typeface="+mn-cs"/>
        </a:defRPr>
      </a:lvl8pPr>
      <a:lvl9pPr marL="3741482" indent="-228086" algn="l" defTabSz="913805" rtl="0" fontAlgn="base">
        <a:spcBef>
          <a:spcPct val="20000"/>
        </a:spcBef>
        <a:spcAft>
          <a:spcPct val="0"/>
        </a:spcAft>
        <a:buClr>
          <a:schemeClr val="tx1"/>
        </a:buClr>
        <a:buSzPct val="100000"/>
        <a:buChar char="–"/>
        <a:defRPr sz="2000">
          <a:solidFill>
            <a:schemeClr val="tx1"/>
          </a:solidFill>
          <a:latin typeface="+mn-lt"/>
          <a:cs typeface="+mn-cs"/>
        </a:defRPr>
      </a:lvl9pPr>
    </p:bodyStyle>
    <p:otherStyle>
      <a:defPPr>
        <a:defRPr lang="en-US"/>
      </a:defPPr>
      <a:lvl1pPr marL="0" algn="l" defTabSz="842162" rtl="0" eaLnBrk="1" latinLnBrk="0" hangingPunct="1">
        <a:defRPr sz="1700" kern="1200">
          <a:solidFill>
            <a:schemeClr val="tx1"/>
          </a:solidFill>
          <a:latin typeface="+mn-lt"/>
          <a:ea typeface="+mn-ea"/>
          <a:cs typeface="+mn-cs"/>
        </a:defRPr>
      </a:lvl1pPr>
      <a:lvl2pPr marL="421081" algn="l" defTabSz="842162" rtl="0" eaLnBrk="1" latinLnBrk="0" hangingPunct="1">
        <a:defRPr sz="1700" kern="1200">
          <a:solidFill>
            <a:schemeClr val="tx1"/>
          </a:solidFill>
          <a:latin typeface="+mn-lt"/>
          <a:ea typeface="+mn-ea"/>
          <a:cs typeface="+mn-cs"/>
        </a:defRPr>
      </a:lvl2pPr>
      <a:lvl3pPr marL="842162" algn="l" defTabSz="842162" rtl="0" eaLnBrk="1" latinLnBrk="0" hangingPunct="1">
        <a:defRPr sz="1700" kern="1200">
          <a:solidFill>
            <a:schemeClr val="tx1"/>
          </a:solidFill>
          <a:latin typeface="+mn-lt"/>
          <a:ea typeface="+mn-ea"/>
          <a:cs typeface="+mn-cs"/>
        </a:defRPr>
      </a:lvl3pPr>
      <a:lvl4pPr marL="1263244" algn="l" defTabSz="842162" rtl="0" eaLnBrk="1" latinLnBrk="0" hangingPunct="1">
        <a:defRPr sz="1700" kern="1200">
          <a:solidFill>
            <a:schemeClr val="tx1"/>
          </a:solidFill>
          <a:latin typeface="+mn-lt"/>
          <a:ea typeface="+mn-ea"/>
          <a:cs typeface="+mn-cs"/>
        </a:defRPr>
      </a:lvl4pPr>
      <a:lvl5pPr marL="1684325" algn="l" defTabSz="842162" rtl="0" eaLnBrk="1" latinLnBrk="0" hangingPunct="1">
        <a:defRPr sz="1700" kern="1200">
          <a:solidFill>
            <a:schemeClr val="tx1"/>
          </a:solidFill>
          <a:latin typeface="+mn-lt"/>
          <a:ea typeface="+mn-ea"/>
          <a:cs typeface="+mn-cs"/>
        </a:defRPr>
      </a:lvl5pPr>
      <a:lvl6pPr marL="2105406" algn="l" defTabSz="842162" rtl="0" eaLnBrk="1" latinLnBrk="0" hangingPunct="1">
        <a:defRPr sz="1700" kern="1200">
          <a:solidFill>
            <a:schemeClr val="tx1"/>
          </a:solidFill>
          <a:latin typeface="+mn-lt"/>
          <a:ea typeface="+mn-ea"/>
          <a:cs typeface="+mn-cs"/>
        </a:defRPr>
      </a:lvl6pPr>
      <a:lvl7pPr marL="2526487" algn="l" defTabSz="842162" rtl="0" eaLnBrk="1" latinLnBrk="0" hangingPunct="1">
        <a:defRPr sz="1700" kern="1200">
          <a:solidFill>
            <a:schemeClr val="tx1"/>
          </a:solidFill>
          <a:latin typeface="+mn-lt"/>
          <a:ea typeface="+mn-ea"/>
          <a:cs typeface="+mn-cs"/>
        </a:defRPr>
      </a:lvl7pPr>
      <a:lvl8pPr marL="2947568" algn="l" defTabSz="842162" rtl="0" eaLnBrk="1" latinLnBrk="0" hangingPunct="1">
        <a:defRPr sz="1700" kern="1200">
          <a:solidFill>
            <a:schemeClr val="tx1"/>
          </a:solidFill>
          <a:latin typeface="+mn-lt"/>
          <a:ea typeface="+mn-ea"/>
          <a:cs typeface="+mn-cs"/>
        </a:defRPr>
      </a:lvl8pPr>
      <a:lvl9pPr marL="3368650" algn="l" defTabSz="84216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8.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a:xfrm>
            <a:off x="685800" y="1498600"/>
            <a:ext cx="7772400" cy="1425575"/>
          </a:xfrm>
        </p:spPr>
        <p:txBody>
          <a:bodyPr/>
          <a:lstStyle/>
          <a:p>
            <a:pPr eaLnBrk="1" hangingPunct="1">
              <a:defRPr/>
            </a:pPr>
            <a:r>
              <a:rPr lang="en-US" sz="4400"/>
              <a:t>Algorithms:</a:t>
            </a:r>
            <a:br>
              <a:rPr lang="en-US" sz="4400"/>
            </a:br>
            <a:r>
              <a:rPr lang="en-US" sz="4400"/>
              <a:t>Greedy Method</a:t>
            </a:r>
          </a:p>
        </p:txBody>
      </p:sp>
      <p:sp>
        <p:nvSpPr>
          <p:cNvPr id="149507" name="Rectangle 3"/>
          <p:cNvSpPr>
            <a:spLocks noGrp="1" noChangeArrowheads="1"/>
          </p:cNvSpPr>
          <p:nvPr>
            <p:ph type="subTitle" idx="1"/>
          </p:nvPr>
        </p:nvSpPr>
        <p:spPr>
          <a:xfrm>
            <a:off x="914400" y="3501008"/>
            <a:ext cx="7315200" cy="864096"/>
          </a:xfrm>
        </p:spPr>
        <p:txBody>
          <a:bodyPr/>
          <a:lstStyle/>
          <a:p>
            <a:pPr eaLnBrk="1" hangingPunct="1">
              <a:defRPr/>
            </a:pPr>
            <a:r>
              <a:rPr lang="en-US" sz="4000" b="1" dirty="0">
                <a:solidFill>
                  <a:srgbClr val="0000CC"/>
                </a:solidFill>
                <a:effectLst>
                  <a:outerShdw blurRad="38100" dist="38100" dir="2700000" algn="tl">
                    <a:srgbClr val="C0C0C0"/>
                  </a:outerShdw>
                </a:effectLst>
              </a:rPr>
              <a:t>Knapsack Problem  </a:t>
            </a:r>
          </a:p>
          <a:p>
            <a:pPr eaLnBrk="1" hangingPunct="1">
              <a:defRPr/>
            </a:pPr>
            <a:endParaRPr lang="en-US" sz="4000" b="1" dirty="0">
              <a:solidFill>
                <a:srgbClr val="0000CC"/>
              </a:solidFill>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3"/>
          <p:cNvSpPr>
            <a:spLocks noGrp="1" noChangeArrowheads="1"/>
          </p:cNvSpPr>
          <p:nvPr>
            <p:ph type="title" idx="4294967295"/>
          </p:nvPr>
        </p:nvSpPr>
        <p:spPr/>
        <p:txBody>
          <a:bodyPr lIns="91420" tIns="45711" rIns="91420" bIns="45711" anchor="t"/>
          <a:lstStyle/>
          <a:p>
            <a:pPr eaLnBrk="1" hangingPunct="1">
              <a:defRPr/>
            </a:pPr>
            <a:r>
              <a:rPr lang="en-US"/>
              <a:t>Fractional Knapsack - Example</a:t>
            </a:r>
          </a:p>
        </p:txBody>
      </p:sp>
      <p:sp>
        <p:nvSpPr>
          <p:cNvPr id="44035" name="Rectangle 5"/>
          <p:cNvSpPr>
            <a:spLocks noChangeArrowheads="1"/>
          </p:cNvSpPr>
          <p:nvPr/>
        </p:nvSpPr>
        <p:spPr bwMode="auto">
          <a:xfrm>
            <a:off x="368013" y="4481215"/>
            <a:ext cx="8230465" cy="2105918"/>
          </a:xfrm>
          <a:prstGeom prst="rect">
            <a:avLst/>
          </a:prstGeom>
          <a:noFill/>
          <a:ln w="9525">
            <a:noFill/>
            <a:miter lim="800000"/>
            <a:headEnd/>
            <a:tailEnd/>
          </a:ln>
        </p:spPr>
        <p:txBody>
          <a:bodyPr lIns="91420" tIns="45711" rIns="91420" bIns="45711"/>
          <a:lstStyle/>
          <a:p>
            <a:pPr marL="343567" indent="-343567" algn="l" defTabSz="913741">
              <a:spcBef>
                <a:spcPct val="20000"/>
              </a:spcBef>
            </a:pPr>
            <a:endParaRPr lang="en-US" sz="3200" b="1" dirty="0">
              <a:solidFill>
                <a:srgbClr val="000000"/>
              </a:solidFill>
              <a:latin typeface="Arial" charset="0"/>
              <a:ea typeface="ＭＳ Ｐゴシック" pitchFamily="34" charset="-128"/>
              <a:cs typeface="Arial"/>
            </a:endParaRPr>
          </a:p>
        </p:txBody>
      </p:sp>
      <p:sp>
        <p:nvSpPr>
          <p:cNvPr id="37890" name="AutoShape 2"/>
          <p:cNvSpPr>
            <a:spLocks noChangeArrowheads="1"/>
          </p:cNvSpPr>
          <p:nvPr/>
        </p:nvSpPr>
        <p:spPr bwMode="auto">
          <a:xfrm>
            <a:off x="5814580" y="1833563"/>
            <a:ext cx="252556" cy="2143125"/>
          </a:xfrm>
          <a:prstGeom prst="roundRect">
            <a:avLst>
              <a:gd name="adj" fmla="val 16667"/>
            </a:avLst>
          </a:prstGeom>
          <a:solidFill>
            <a:srgbClr val="CC9900"/>
          </a:solidFill>
          <a:ln w="25400">
            <a:solidFill>
              <a:srgbClr val="000000"/>
            </a:solidFill>
            <a:round/>
            <a:headEnd/>
            <a:tailEnd/>
          </a:ln>
        </p:spPr>
        <p:txBody>
          <a:bodyPr wrap="none" lIns="84204" tIns="42102" rIns="84204" bIns="42102" anchor="ctr"/>
          <a:lstStyle/>
          <a:p>
            <a:pPr defTabSz="840642"/>
            <a:r>
              <a:rPr lang="en-US" sz="1700" b="1" dirty="0">
                <a:solidFill>
                  <a:srgbClr val="000000"/>
                </a:solidFill>
                <a:latin typeface="Arial" charset="0"/>
                <a:ea typeface="ＭＳ Ｐゴシック" pitchFamily="34" charset="-128"/>
                <a:cs typeface="Arial"/>
              </a:rPr>
              <a:t>50</a:t>
            </a:r>
          </a:p>
        </p:txBody>
      </p:sp>
      <p:sp>
        <p:nvSpPr>
          <p:cNvPr id="44037" name="AutoShape 6"/>
          <p:cNvSpPr>
            <a:spLocks noChangeArrowheads="1"/>
          </p:cNvSpPr>
          <p:nvPr/>
        </p:nvSpPr>
        <p:spPr bwMode="auto">
          <a:xfrm>
            <a:off x="1226706" y="3545087"/>
            <a:ext cx="252557" cy="428625"/>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10</a:t>
            </a:r>
          </a:p>
        </p:txBody>
      </p:sp>
      <p:sp>
        <p:nvSpPr>
          <p:cNvPr id="44038" name="AutoShape 7"/>
          <p:cNvSpPr>
            <a:spLocks noChangeArrowheads="1"/>
          </p:cNvSpPr>
          <p:nvPr/>
        </p:nvSpPr>
        <p:spPr bwMode="auto">
          <a:xfrm>
            <a:off x="2223944" y="3116461"/>
            <a:ext cx="252556" cy="857250"/>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20</a:t>
            </a:r>
          </a:p>
        </p:txBody>
      </p:sp>
      <p:sp>
        <p:nvSpPr>
          <p:cNvPr id="44039" name="AutoShape 8"/>
          <p:cNvSpPr>
            <a:spLocks noChangeArrowheads="1"/>
          </p:cNvSpPr>
          <p:nvPr/>
        </p:nvSpPr>
        <p:spPr bwMode="auto">
          <a:xfrm>
            <a:off x="3417456" y="2687837"/>
            <a:ext cx="252557" cy="1285875"/>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30</a:t>
            </a:r>
          </a:p>
        </p:txBody>
      </p:sp>
      <p:sp>
        <p:nvSpPr>
          <p:cNvPr id="44040" name="AutoShape 9"/>
          <p:cNvSpPr>
            <a:spLocks noChangeArrowheads="1"/>
          </p:cNvSpPr>
          <p:nvPr/>
        </p:nvSpPr>
        <p:spPr bwMode="auto">
          <a:xfrm>
            <a:off x="4300683" y="1830587"/>
            <a:ext cx="252557" cy="2143125"/>
          </a:xfrm>
          <a:prstGeom prst="roundRect">
            <a:avLst>
              <a:gd name="adj" fmla="val 16667"/>
            </a:avLst>
          </a:prstGeom>
          <a:solidFill>
            <a:srgbClr val="CC9900"/>
          </a:solidFill>
          <a:ln w="25400">
            <a:solidFill>
              <a:srgbClr val="000000"/>
            </a:solidFill>
            <a:round/>
            <a:headEnd/>
            <a:tailEnd/>
          </a:ln>
        </p:spPr>
        <p:txBody>
          <a:bodyPr wrap="none" lIns="84204" tIns="42102" rIns="84204" bIns="42102" anchor="ctr"/>
          <a:lstStyle/>
          <a:p>
            <a:pPr defTabSz="840642"/>
            <a:r>
              <a:rPr lang="en-US" sz="1700" b="1" dirty="0">
                <a:solidFill>
                  <a:srgbClr val="000000"/>
                </a:solidFill>
                <a:latin typeface="Arial" charset="0"/>
                <a:ea typeface="ＭＳ Ｐゴシック" pitchFamily="34" charset="-128"/>
                <a:cs typeface="Arial"/>
              </a:rPr>
              <a:t>50</a:t>
            </a:r>
          </a:p>
        </p:txBody>
      </p:sp>
      <p:sp>
        <p:nvSpPr>
          <p:cNvPr id="44041" name="Text Box 10"/>
          <p:cNvSpPr txBox="1">
            <a:spLocks noChangeArrowheads="1"/>
          </p:cNvSpPr>
          <p:nvPr/>
        </p:nvSpPr>
        <p:spPr bwMode="auto">
          <a:xfrm>
            <a:off x="1001569" y="3220642"/>
            <a:ext cx="726307" cy="315865"/>
          </a:xfrm>
          <a:prstGeom prst="rect">
            <a:avLst/>
          </a:prstGeom>
          <a:noFill/>
          <a:ln w="9525">
            <a:noFill/>
            <a:miter lim="800000"/>
            <a:headEnd/>
            <a:tailEnd/>
          </a:ln>
        </p:spPr>
        <p:txBody>
          <a:bodyPr wrap="none" lIns="84204" tIns="42102" rIns="84204" bIns="42102">
            <a:spAutoFit/>
          </a:bodyPr>
          <a:lstStyle/>
          <a:p>
            <a:pPr algn="l" defTabSz="840642"/>
            <a:r>
              <a:rPr lang="en-US" sz="1500" b="1" i="1" dirty="0">
                <a:solidFill>
                  <a:srgbClr val="000000"/>
                </a:solidFill>
                <a:latin typeface="Arial" charset="0"/>
                <a:ea typeface="ＭＳ Ｐゴシック" pitchFamily="34" charset="-128"/>
                <a:cs typeface="Arial"/>
              </a:rPr>
              <a:t>Item 1</a:t>
            </a:r>
          </a:p>
        </p:txBody>
      </p:sp>
      <p:sp>
        <p:nvSpPr>
          <p:cNvPr id="44042" name="Text Box 11"/>
          <p:cNvSpPr txBox="1">
            <a:spLocks noChangeArrowheads="1"/>
          </p:cNvSpPr>
          <p:nvPr/>
        </p:nvSpPr>
        <p:spPr bwMode="auto">
          <a:xfrm>
            <a:off x="1971387" y="2768204"/>
            <a:ext cx="726307" cy="315865"/>
          </a:xfrm>
          <a:prstGeom prst="rect">
            <a:avLst/>
          </a:prstGeom>
          <a:noFill/>
          <a:ln w="9525">
            <a:noFill/>
            <a:miter lim="800000"/>
            <a:headEnd/>
            <a:tailEnd/>
          </a:ln>
        </p:spPr>
        <p:txBody>
          <a:bodyPr wrap="none" lIns="84204" tIns="42102" rIns="84204" bIns="42102">
            <a:spAutoFit/>
          </a:bodyPr>
          <a:lstStyle/>
          <a:p>
            <a:pPr algn="l" defTabSz="840642"/>
            <a:r>
              <a:rPr lang="en-US" sz="1500" b="1" i="1" dirty="0">
                <a:solidFill>
                  <a:srgbClr val="000000"/>
                </a:solidFill>
                <a:latin typeface="Arial" charset="0"/>
                <a:ea typeface="ＭＳ Ｐゴシック" pitchFamily="34" charset="-128"/>
                <a:cs typeface="Arial"/>
              </a:rPr>
              <a:t>Item 2</a:t>
            </a:r>
          </a:p>
        </p:txBody>
      </p:sp>
      <p:sp>
        <p:nvSpPr>
          <p:cNvPr id="44043" name="Text Box 12"/>
          <p:cNvSpPr txBox="1">
            <a:spLocks noChangeArrowheads="1"/>
          </p:cNvSpPr>
          <p:nvPr/>
        </p:nvSpPr>
        <p:spPr bwMode="auto">
          <a:xfrm>
            <a:off x="3218297" y="2338091"/>
            <a:ext cx="726307" cy="315865"/>
          </a:xfrm>
          <a:prstGeom prst="rect">
            <a:avLst/>
          </a:prstGeom>
          <a:noFill/>
          <a:ln w="9525">
            <a:noFill/>
            <a:miter lim="800000"/>
            <a:headEnd/>
            <a:tailEnd/>
          </a:ln>
        </p:spPr>
        <p:txBody>
          <a:bodyPr wrap="none" lIns="84204" tIns="42102" rIns="84204" bIns="42102">
            <a:spAutoFit/>
          </a:bodyPr>
          <a:lstStyle/>
          <a:p>
            <a:pPr algn="l" defTabSz="840642"/>
            <a:r>
              <a:rPr lang="en-US" sz="1500" b="1" i="1" dirty="0">
                <a:solidFill>
                  <a:srgbClr val="000000"/>
                </a:solidFill>
                <a:latin typeface="Arial" charset="0"/>
                <a:ea typeface="ＭＳ Ｐゴシック" pitchFamily="34" charset="-128"/>
                <a:cs typeface="Arial"/>
              </a:rPr>
              <a:t>Item 3</a:t>
            </a:r>
          </a:p>
        </p:txBody>
      </p:sp>
      <p:sp>
        <p:nvSpPr>
          <p:cNvPr id="44044" name="Text Box 13"/>
          <p:cNvSpPr txBox="1">
            <a:spLocks noChangeArrowheads="1"/>
          </p:cNvSpPr>
          <p:nvPr/>
        </p:nvSpPr>
        <p:spPr bwMode="auto">
          <a:xfrm>
            <a:off x="1083832" y="4034732"/>
            <a:ext cx="492269"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$60</a:t>
            </a:r>
          </a:p>
        </p:txBody>
      </p:sp>
      <p:sp>
        <p:nvSpPr>
          <p:cNvPr id="44045" name="Text Box 14"/>
          <p:cNvSpPr txBox="1">
            <a:spLocks noChangeArrowheads="1"/>
          </p:cNvSpPr>
          <p:nvPr/>
        </p:nvSpPr>
        <p:spPr bwMode="auto">
          <a:xfrm>
            <a:off x="2017569" y="4034732"/>
            <a:ext cx="599670"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$100</a:t>
            </a:r>
          </a:p>
        </p:txBody>
      </p:sp>
      <p:sp>
        <p:nvSpPr>
          <p:cNvPr id="44046" name="Text Box 15"/>
          <p:cNvSpPr txBox="1">
            <a:spLocks noChangeArrowheads="1"/>
          </p:cNvSpPr>
          <p:nvPr/>
        </p:nvSpPr>
        <p:spPr bwMode="auto">
          <a:xfrm>
            <a:off x="3218296" y="4034732"/>
            <a:ext cx="599670"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$120</a:t>
            </a:r>
          </a:p>
        </p:txBody>
      </p:sp>
      <p:sp>
        <p:nvSpPr>
          <p:cNvPr id="37904" name="AutoShape 16"/>
          <p:cNvSpPr>
            <a:spLocks noChangeArrowheads="1"/>
          </p:cNvSpPr>
          <p:nvPr/>
        </p:nvSpPr>
        <p:spPr bwMode="auto">
          <a:xfrm>
            <a:off x="5814580" y="3545087"/>
            <a:ext cx="252556" cy="428625"/>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10</a:t>
            </a:r>
          </a:p>
        </p:txBody>
      </p:sp>
      <p:sp>
        <p:nvSpPr>
          <p:cNvPr id="37905" name="AutoShape 17"/>
          <p:cNvSpPr>
            <a:spLocks noChangeArrowheads="1"/>
          </p:cNvSpPr>
          <p:nvPr/>
        </p:nvSpPr>
        <p:spPr bwMode="auto">
          <a:xfrm>
            <a:off x="5813138" y="2690813"/>
            <a:ext cx="252557" cy="857250"/>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20</a:t>
            </a:r>
          </a:p>
        </p:txBody>
      </p:sp>
      <p:sp>
        <p:nvSpPr>
          <p:cNvPr id="37906" name="Text Box 18"/>
          <p:cNvSpPr txBox="1">
            <a:spLocks noChangeArrowheads="1"/>
          </p:cNvSpPr>
          <p:nvPr/>
        </p:nvSpPr>
        <p:spPr bwMode="auto">
          <a:xfrm>
            <a:off x="6165274" y="3619501"/>
            <a:ext cx="492269"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$60</a:t>
            </a:r>
          </a:p>
        </p:txBody>
      </p:sp>
      <p:sp>
        <p:nvSpPr>
          <p:cNvPr id="37907" name="Text Box 19"/>
          <p:cNvSpPr txBox="1">
            <a:spLocks noChangeArrowheads="1"/>
          </p:cNvSpPr>
          <p:nvPr/>
        </p:nvSpPr>
        <p:spPr bwMode="auto">
          <a:xfrm>
            <a:off x="6139296" y="2970610"/>
            <a:ext cx="599657" cy="654413"/>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$100</a:t>
            </a:r>
          </a:p>
          <a:p>
            <a:pPr algn="l" defTabSz="840642"/>
            <a:endParaRPr lang="en-US" sz="700" b="1" dirty="0">
              <a:solidFill>
                <a:srgbClr val="000000"/>
              </a:solidFill>
              <a:latin typeface="Arial" charset="0"/>
              <a:ea typeface="ＭＳ Ｐゴシック" pitchFamily="34" charset="-128"/>
              <a:cs typeface="Arial"/>
            </a:endParaRPr>
          </a:p>
          <a:p>
            <a:pPr algn="l" defTabSz="840642"/>
            <a:r>
              <a:rPr lang="en-US" sz="1500" b="1" dirty="0">
                <a:solidFill>
                  <a:srgbClr val="000000"/>
                </a:solidFill>
                <a:latin typeface="Arial" charset="0"/>
                <a:ea typeface="ＭＳ Ｐゴシック" pitchFamily="34" charset="-128"/>
                <a:cs typeface="Arial"/>
              </a:rPr>
              <a:t>  +</a:t>
            </a:r>
          </a:p>
        </p:txBody>
      </p:sp>
      <p:sp>
        <p:nvSpPr>
          <p:cNvPr id="37908" name="Line 20"/>
          <p:cNvSpPr>
            <a:spLocks noChangeShapeType="1"/>
          </p:cNvSpPr>
          <p:nvPr/>
        </p:nvSpPr>
        <p:spPr bwMode="auto">
          <a:xfrm>
            <a:off x="5683250" y="4064497"/>
            <a:ext cx="1130012" cy="0"/>
          </a:xfrm>
          <a:prstGeom prst="line">
            <a:avLst/>
          </a:prstGeom>
          <a:noFill/>
          <a:ln w="9525">
            <a:solidFill>
              <a:srgbClr val="000000"/>
            </a:solidFill>
            <a:round/>
            <a:headEnd/>
            <a:tailEnd/>
          </a:ln>
        </p:spPr>
        <p:txBody>
          <a:bodyPr lIns="84210" tIns="42105" rIns="84210" bIns="42105"/>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7909" name="Text Box 21"/>
          <p:cNvSpPr txBox="1">
            <a:spLocks noChangeArrowheads="1"/>
          </p:cNvSpPr>
          <p:nvPr/>
        </p:nvSpPr>
        <p:spPr bwMode="auto">
          <a:xfrm>
            <a:off x="6074353" y="4091286"/>
            <a:ext cx="599670"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$240</a:t>
            </a:r>
          </a:p>
        </p:txBody>
      </p:sp>
      <p:sp>
        <p:nvSpPr>
          <p:cNvPr id="37910" name="Text Box 22"/>
          <p:cNvSpPr txBox="1">
            <a:spLocks noChangeArrowheads="1"/>
          </p:cNvSpPr>
          <p:nvPr/>
        </p:nvSpPr>
        <p:spPr bwMode="auto">
          <a:xfrm>
            <a:off x="860137" y="4485681"/>
            <a:ext cx="1022862"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$6/pound</a:t>
            </a:r>
          </a:p>
        </p:txBody>
      </p:sp>
      <p:sp>
        <p:nvSpPr>
          <p:cNvPr id="37911" name="Text Box 23"/>
          <p:cNvSpPr txBox="1">
            <a:spLocks noChangeArrowheads="1"/>
          </p:cNvSpPr>
          <p:nvPr/>
        </p:nvSpPr>
        <p:spPr bwMode="auto">
          <a:xfrm>
            <a:off x="1954068" y="4485681"/>
            <a:ext cx="1022862"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$5/pound</a:t>
            </a:r>
          </a:p>
        </p:txBody>
      </p:sp>
      <p:sp>
        <p:nvSpPr>
          <p:cNvPr id="37912" name="Text Box 24"/>
          <p:cNvSpPr txBox="1">
            <a:spLocks noChangeArrowheads="1"/>
          </p:cNvSpPr>
          <p:nvPr/>
        </p:nvSpPr>
        <p:spPr bwMode="auto">
          <a:xfrm>
            <a:off x="3084080" y="4485681"/>
            <a:ext cx="1022862"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$4/pound</a:t>
            </a:r>
          </a:p>
        </p:txBody>
      </p:sp>
      <p:sp>
        <p:nvSpPr>
          <p:cNvPr id="37913" name="AutoShape 25"/>
          <p:cNvSpPr>
            <a:spLocks noChangeArrowheads="1"/>
          </p:cNvSpPr>
          <p:nvPr/>
        </p:nvSpPr>
        <p:spPr bwMode="auto">
          <a:xfrm>
            <a:off x="5810252" y="1826122"/>
            <a:ext cx="252557" cy="857250"/>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20</a:t>
            </a:r>
          </a:p>
          <a:p>
            <a:pPr defTabSz="840642"/>
            <a:r>
              <a:rPr lang="en-US" sz="1500" b="1" dirty="0">
                <a:solidFill>
                  <a:srgbClr val="000000"/>
                </a:solidFill>
                <a:latin typeface="Arial" charset="0"/>
                <a:ea typeface="ＭＳ Ｐゴシック" pitchFamily="34" charset="-128"/>
                <a:cs typeface="Arial"/>
              </a:rPr>
              <a:t>---</a:t>
            </a:r>
          </a:p>
          <a:p>
            <a:pPr defTabSz="840642"/>
            <a:r>
              <a:rPr lang="en-US" sz="1500" b="1" dirty="0">
                <a:solidFill>
                  <a:srgbClr val="000000"/>
                </a:solidFill>
                <a:latin typeface="Arial" charset="0"/>
                <a:ea typeface="ＭＳ Ｐゴシック" pitchFamily="34" charset="-128"/>
                <a:cs typeface="Arial"/>
              </a:rPr>
              <a:t>30</a:t>
            </a:r>
          </a:p>
        </p:txBody>
      </p:sp>
      <p:sp>
        <p:nvSpPr>
          <p:cNvPr id="37914" name="Text Box 26"/>
          <p:cNvSpPr txBox="1">
            <a:spLocks noChangeArrowheads="1"/>
          </p:cNvSpPr>
          <p:nvPr/>
        </p:nvSpPr>
        <p:spPr bwMode="auto">
          <a:xfrm>
            <a:off x="6139296" y="1980904"/>
            <a:ext cx="492257" cy="654413"/>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$80</a:t>
            </a:r>
          </a:p>
          <a:p>
            <a:pPr algn="l" defTabSz="840642"/>
            <a:endParaRPr lang="en-US" sz="700" b="1" dirty="0">
              <a:solidFill>
                <a:srgbClr val="000000"/>
              </a:solidFill>
              <a:latin typeface="Arial" charset="0"/>
              <a:ea typeface="ＭＳ Ｐゴシック" pitchFamily="34" charset="-128"/>
              <a:cs typeface="Arial"/>
            </a:endParaRPr>
          </a:p>
          <a:p>
            <a:pPr algn="l" defTabSz="840642"/>
            <a:r>
              <a:rPr lang="en-US" sz="1500" b="1" dirty="0">
                <a:solidFill>
                  <a:srgbClr val="000000"/>
                </a:solidFill>
                <a:latin typeface="Arial" charset="0"/>
                <a:ea typeface="ＭＳ Ｐゴシック" pitchFamily="34" charset="-128"/>
                <a:cs typeface="Aria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791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79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9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9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904" grpId="0" animBg="1"/>
      <p:bldP spid="37905" grpId="0" animBg="1"/>
      <p:bldP spid="37906" grpId="0"/>
      <p:bldP spid="37907" grpId="0"/>
      <p:bldP spid="37908" grpId="0" animBg="1"/>
      <p:bldP spid="37909" grpId="0"/>
      <p:bldP spid="37910" grpId="0"/>
      <p:bldP spid="37911" grpId="0"/>
      <p:bldP spid="37912" grpId="0"/>
      <p:bldP spid="37913" grpId="0" animBg="1"/>
      <p:bldP spid="379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idx="4294967295"/>
          </p:nvPr>
        </p:nvSpPr>
        <p:spPr/>
        <p:txBody>
          <a:bodyPr lIns="91420" tIns="45711" rIns="91420" bIns="45711" anchor="t"/>
          <a:lstStyle/>
          <a:p>
            <a:pPr eaLnBrk="1" hangingPunct="1">
              <a:defRPr/>
            </a:pPr>
            <a:r>
              <a:rPr lang="en-US"/>
              <a:t>Fractional Knapsack Problem</a:t>
            </a:r>
          </a:p>
        </p:txBody>
      </p:sp>
      <p:sp>
        <p:nvSpPr>
          <p:cNvPr id="141315" name="Rectangle 3"/>
          <p:cNvSpPr>
            <a:spLocks noChangeArrowheads="1"/>
          </p:cNvSpPr>
          <p:nvPr/>
        </p:nvSpPr>
        <p:spPr bwMode="auto">
          <a:xfrm>
            <a:off x="516661" y="1138537"/>
            <a:ext cx="8143875" cy="4759523"/>
          </a:xfrm>
          <a:prstGeom prst="rect">
            <a:avLst/>
          </a:prstGeom>
          <a:noFill/>
          <a:ln w="9525">
            <a:noFill/>
            <a:miter lim="800000"/>
            <a:headEnd/>
            <a:tailEnd/>
          </a:ln>
        </p:spPr>
        <p:txBody>
          <a:bodyPr lIns="84204" tIns="42102" rIns="84204" bIns="42102"/>
          <a:lstStyle/>
          <a:p>
            <a:pPr marL="489766" indent="-489766" algn="l" defTabSz="840642">
              <a:lnSpc>
                <a:spcPct val="150000"/>
              </a:lnSpc>
              <a:spcBef>
                <a:spcPct val="20000"/>
              </a:spcBef>
              <a:buClr>
                <a:srgbClr val="0033CC"/>
              </a:buClr>
              <a:buSzPct val="75000"/>
            </a:pPr>
            <a:r>
              <a:rPr lang="en-US" sz="2600" u="sng" dirty="0">
                <a:solidFill>
                  <a:srgbClr val="0000CC"/>
                </a:solidFill>
                <a:latin typeface="Times New Roman" pitchFamily="18" charset="0"/>
                <a:ea typeface="ＭＳ Ｐゴシック" pitchFamily="34" charset="-128"/>
                <a:cs typeface="Arial"/>
                <a:sym typeface="Symbol" pitchFamily="18" charset="2"/>
              </a:rPr>
              <a:t>Greedy strategy:</a:t>
            </a:r>
          </a:p>
          <a:p>
            <a:pPr marL="489766" indent="-489766" algn="l" defTabSz="840642">
              <a:lnSpc>
                <a:spcPct val="150000"/>
              </a:lnSpc>
              <a:spcBef>
                <a:spcPct val="20000"/>
              </a:spcBef>
              <a:buClr>
                <a:srgbClr val="0033CC"/>
              </a:buClr>
              <a:buSzPct val="75000"/>
              <a:buFont typeface="Monotype Sorts" pitchFamily="2" charset="2"/>
              <a:buChar char="l"/>
            </a:pPr>
            <a:r>
              <a:rPr lang="en-US" dirty="0">
                <a:solidFill>
                  <a:srgbClr val="000000"/>
                </a:solidFill>
                <a:latin typeface="Times New Roman" pitchFamily="18" charset="0"/>
                <a:ea typeface="ＭＳ Ｐゴシック" pitchFamily="34" charset="-128"/>
                <a:cs typeface="Arial"/>
                <a:sym typeface="Symbol" pitchFamily="18" charset="2"/>
              </a:rPr>
              <a:t>Pick the item with the maximum value per pound </a:t>
            </a:r>
            <a:r>
              <a:rPr lang="en-US" dirty="0">
                <a:solidFill>
                  <a:srgbClr val="000000"/>
                </a:solidFill>
                <a:latin typeface="Comic Sans MS" pitchFamily="66" charset="0"/>
                <a:ea typeface="ＭＳ Ｐゴシック" pitchFamily="34" charset="-128"/>
                <a:cs typeface="Arial"/>
                <a:sym typeface="Symbol" pitchFamily="18" charset="2"/>
              </a:rPr>
              <a:t>v</a:t>
            </a:r>
            <a:r>
              <a:rPr lang="en-US" baseline="-25000" dirty="0">
                <a:solidFill>
                  <a:srgbClr val="000000"/>
                </a:solidFill>
                <a:latin typeface="Comic Sans MS" pitchFamily="66" charset="0"/>
                <a:ea typeface="ＭＳ Ｐゴシック" pitchFamily="34" charset="-128"/>
                <a:cs typeface="Arial"/>
                <a:sym typeface="Symbol" pitchFamily="18" charset="2"/>
              </a:rPr>
              <a:t>i</a:t>
            </a:r>
            <a:r>
              <a:rPr lang="en-US" dirty="0">
                <a:solidFill>
                  <a:srgbClr val="000000"/>
                </a:solidFill>
                <a:latin typeface="Comic Sans MS" pitchFamily="66" charset="0"/>
                <a:ea typeface="ＭＳ Ｐゴシック" pitchFamily="34" charset="-128"/>
                <a:cs typeface="Arial"/>
                <a:sym typeface="Symbol" pitchFamily="18" charset="2"/>
              </a:rPr>
              <a:t>/</a:t>
            </a:r>
            <a:r>
              <a:rPr lang="en-US" dirty="0" err="1">
                <a:solidFill>
                  <a:srgbClr val="000000"/>
                </a:solidFill>
                <a:latin typeface="Comic Sans MS" pitchFamily="66" charset="0"/>
                <a:ea typeface="ＭＳ Ｐゴシック" pitchFamily="34" charset="-128"/>
                <a:cs typeface="Arial"/>
                <a:sym typeface="Symbol" pitchFamily="18" charset="2"/>
              </a:rPr>
              <a:t>w</a:t>
            </a:r>
            <a:r>
              <a:rPr lang="en-US" baseline="-25000" dirty="0" err="1">
                <a:solidFill>
                  <a:srgbClr val="000000"/>
                </a:solidFill>
                <a:latin typeface="Comic Sans MS" pitchFamily="66" charset="0"/>
                <a:ea typeface="ＭＳ Ｐゴシック" pitchFamily="34" charset="-128"/>
                <a:cs typeface="Arial"/>
                <a:sym typeface="Symbol" pitchFamily="18" charset="2"/>
              </a:rPr>
              <a:t>i</a:t>
            </a:r>
            <a:endParaRPr lang="en-US" baseline="-25000" dirty="0">
              <a:solidFill>
                <a:srgbClr val="000000"/>
              </a:solidFill>
              <a:latin typeface="Comic Sans MS" pitchFamily="66" charset="0"/>
              <a:ea typeface="ＭＳ Ｐゴシック" pitchFamily="34" charset="-128"/>
              <a:cs typeface="Arial"/>
              <a:sym typeface="Symbol" pitchFamily="18" charset="2"/>
            </a:endParaRPr>
          </a:p>
          <a:p>
            <a:pPr marL="489766" indent="-489766" algn="l" defTabSz="840642">
              <a:lnSpc>
                <a:spcPct val="150000"/>
              </a:lnSpc>
              <a:spcBef>
                <a:spcPct val="20000"/>
              </a:spcBef>
              <a:buClr>
                <a:srgbClr val="0033CC"/>
              </a:buClr>
              <a:buSzPct val="75000"/>
              <a:buFont typeface="Monotype Sorts" pitchFamily="2" charset="2"/>
              <a:buChar char="l"/>
            </a:pPr>
            <a:r>
              <a:rPr lang="en-US" dirty="0">
                <a:solidFill>
                  <a:srgbClr val="000000"/>
                </a:solidFill>
                <a:latin typeface="Times New Roman" pitchFamily="18" charset="0"/>
                <a:ea typeface="ＭＳ Ｐゴシック" pitchFamily="34" charset="-128"/>
                <a:cs typeface="Arial"/>
                <a:sym typeface="Symbol" pitchFamily="18" charset="2"/>
              </a:rPr>
              <a:t>If the supply of that element is exhausted and the thief can carry more: </a:t>
            </a:r>
            <a:r>
              <a:rPr lang="en-US" dirty="0">
                <a:solidFill>
                  <a:srgbClr val="FF0000"/>
                </a:solidFill>
                <a:latin typeface="Times New Roman" pitchFamily="18" charset="0"/>
                <a:ea typeface="ＭＳ Ｐゴシック" pitchFamily="34" charset="-128"/>
                <a:cs typeface="Arial"/>
                <a:sym typeface="Symbol" pitchFamily="18" charset="2"/>
              </a:rPr>
              <a:t>take as much as possible from the item </a:t>
            </a:r>
            <a:r>
              <a:rPr lang="en-US" dirty="0">
                <a:solidFill>
                  <a:srgbClr val="000000"/>
                </a:solidFill>
                <a:latin typeface="Times New Roman" pitchFamily="18" charset="0"/>
                <a:ea typeface="ＭＳ Ｐゴシック" pitchFamily="34" charset="-128"/>
                <a:cs typeface="Arial"/>
                <a:sym typeface="Symbol" pitchFamily="18" charset="2"/>
              </a:rPr>
              <a:t>with the next greatest value per pound</a:t>
            </a:r>
          </a:p>
          <a:p>
            <a:pPr marL="489766" indent="-489766" algn="l" defTabSz="840642">
              <a:lnSpc>
                <a:spcPct val="150000"/>
              </a:lnSpc>
              <a:spcBef>
                <a:spcPct val="20000"/>
              </a:spcBef>
              <a:buClr>
                <a:srgbClr val="0033CC"/>
              </a:buClr>
              <a:buSzPct val="75000"/>
              <a:buFont typeface="Monotype Sorts" pitchFamily="2" charset="2"/>
              <a:buChar char="l"/>
            </a:pPr>
            <a:r>
              <a:rPr lang="en-US" dirty="0">
                <a:solidFill>
                  <a:srgbClr val="000000"/>
                </a:solidFill>
                <a:latin typeface="Times New Roman" pitchFamily="18" charset="0"/>
                <a:ea typeface="ＭＳ Ｐゴシック" pitchFamily="34" charset="-128"/>
                <a:cs typeface="Arial"/>
                <a:sym typeface="Symbol" pitchFamily="18" charset="2"/>
              </a:rPr>
              <a:t>It is good to order items based on their value per pound</a:t>
            </a:r>
          </a:p>
          <a:p>
            <a:pPr marL="489766" indent="-489766" algn="l" defTabSz="840642">
              <a:lnSpc>
                <a:spcPct val="150000"/>
              </a:lnSpc>
              <a:spcBef>
                <a:spcPct val="20000"/>
              </a:spcBef>
              <a:buClr>
                <a:srgbClr val="0033CC"/>
              </a:buClr>
              <a:buSzPct val="75000"/>
            </a:pPr>
            <a:r>
              <a:rPr lang="en-US" dirty="0">
                <a:solidFill>
                  <a:srgbClr val="000000"/>
                </a:solidFill>
                <a:latin typeface="Times New Roman" pitchFamily="18" charset="0"/>
                <a:ea typeface="ＭＳ Ｐゴシック" pitchFamily="34" charset="-128"/>
                <a:cs typeface="Arial"/>
                <a:sym typeface="Symbol" pitchFamily="18" charset="2"/>
              </a:rPr>
              <a:t>		</a:t>
            </a:r>
          </a:p>
          <a:p>
            <a:pPr marL="489766" indent="-489766" algn="l" defTabSz="840642">
              <a:lnSpc>
                <a:spcPct val="150000"/>
              </a:lnSpc>
              <a:spcBef>
                <a:spcPct val="20000"/>
              </a:spcBef>
              <a:buClr>
                <a:srgbClr val="0033CC"/>
              </a:buClr>
              <a:buSzPct val="75000"/>
            </a:pPr>
            <a:endParaRPr lang="en-US" dirty="0">
              <a:solidFill>
                <a:srgbClr val="000000"/>
              </a:solidFill>
              <a:latin typeface="Times New Roman" pitchFamily="18" charset="0"/>
              <a:ea typeface="ＭＳ Ｐゴシック" pitchFamily="34" charset="-128"/>
              <a:cs typeface="Arial"/>
              <a:sym typeface="Symbol" pitchFamily="18" charset="2"/>
            </a:endParaRPr>
          </a:p>
        </p:txBody>
      </p:sp>
      <p:graphicFrame>
        <p:nvGraphicFramePr>
          <p:cNvPr id="3074" name="Object 4"/>
          <p:cNvGraphicFramePr>
            <a:graphicFrameLocks noChangeAspect="1"/>
          </p:cNvGraphicFramePr>
          <p:nvPr/>
        </p:nvGraphicFramePr>
        <p:xfrm>
          <a:off x="4102966" y="3113485"/>
          <a:ext cx="103909" cy="202406"/>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966" y="3113485"/>
                        <a:ext cx="103909" cy="202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7" name="Object 5"/>
          <p:cNvGraphicFramePr>
            <a:graphicFrameLocks noChangeAspect="1"/>
          </p:cNvGraphicFramePr>
          <p:nvPr/>
        </p:nvGraphicFramePr>
        <p:xfrm>
          <a:off x="3134591" y="4640462"/>
          <a:ext cx="2322080" cy="894458"/>
        </p:xfrm>
        <a:graphic>
          <a:graphicData uri="http://schemas.openxmlformats.org/presentationml/2006/ole">
            <mc:AlternateContent xmlns:mc="http://schemas.openxmlformats.org/markup-compatibility/2006">
              <mc:Choice xmlns:v="urn:schemas-microsoft-com:vml" Requires="v">
                <p:oleObj name="Equation" r:id="rId4" imgW="1155600" imgH="431640" progId="Equation.3">
                  <p:embed/>
                </p:oleObj>
              </mc:Choice>
              <mc:Fallback>
                <p:oleObj name="Equation" r:id="rId4" imgW="1155600" imgH="431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4591" y="4640462"/>
                        <a:ext cx="2322080" cy="894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13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1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idx="4294967295"/>
          </p:nvPr>
        </p:nvSpPr>
        <p:spPr/>
        <p:txBody>
          <a:bodyPr lIns="91420" tIns="45711" rIns="91420" bIns="45711" anchor="t"/>
          <a:lstStyle/>
          <a:p>
            <a:pPr eaLnBrk="1" hangingPunct="1">
              <a:defRPr/>
            </a:pPr>
            <a:r>
              <a:rPr lang="en-US"/>
              <a:t>Fractional Knapsack Problem</a:t>
            </a:r>
          </a:p>
        </p:txBody>
      </p:sp>
      <p:sp>
        <p:nvSpPr>
          <p:cNvPr id="520197" name="Rectangle 3"/>
          <p:cNvSpPr>
            <a:spLocks noChangeArrowheads="1"/>
          </p:cNvSpPr>
          <p:nvPr/>
        </p:nvSpPr>
        <p:spPr bwMode="auto">
          <a:xfrm>
            <a:off x="179512" y="1029890"/>
            <a:ext cx="8784976" cy="5097364"/>
          </a:xfrm>
          <a:prstGeom prst="rect">
            <a:avLst/>
          </a:prstGeom>
          <a:noFill/>
          <a:ln w="9525">
            <a:noFill/>
            <a:miter lim="800000"/>
            <a:headEnd/>
            <a:tailEnd/>
          </a:ln>
        </p:spPr>
        <p:txBody>
          <a:bodyPr lIns="84204" tIns="42102" rIns="84204" bIns="42102"/>
          <a:lstStyle/>
          <a:p>
            <a:pPr marL="489766" indent="-489766" algn="l" defTabSz="840642">
              <a:lnSpc>
                <a:spcPct val="150000"/>
              </a:lnSpc>
              <a:spcBef>
                <a:spcPct val="20000"/>
              </a:spcBef>
              <a:buClr>
                <a:srgbClr val="0033CC"/>
              </a:buClr>
              <a:buSzPct val="75000"/>
            </a:pPr>
            <a:r>
              <a:rPr lang="en-US" dirty="0">
                <a:solidFill>
                  <a:srgbClr val="DD0111"/>
                </a:solidFill>
                <a:latin typeface="Monotype Corsiva" pitchFamily="66" charset="0"/>
                <a:ea typeface="ＭＳ Ｐゴシック" pitchFamily="34" charset="-128"/>
                <a:cs typeface="Arial"/>
                <a:sym typeface="Symbol" pitchFamily="18" charset="2"/>
              </a:rPr>
              <a:t>Alg.:</a:t>
            </a:r>
            <a:r>
              <a:rPr lang="en-US" dirty="0">
                <a:solidFill>
                  <a:srgbClr val="000000"/>
                </a:solidFill>
                <a:latin typeface="Times New Roman" pitchFamily="18" charset="0"/>
                <a:ea typeface="ＭＳ Ｐゴシック" pitchFamily="34" charset="-128"/>
                <a:cs typeface="Arial"/>
                <a:sym typeface="Symbol" pitchFamily="18" charset="2"/>
              </a:rPr>
              <a:t> </a:t>
            </a:r>
            <a:r>
              <a:rPr lang="en-US" dirty="0">
                <a:solidFill>
                  <a:srgbClr val="000000"/>
                </a:solidFill>
                <a:latin typeface="Times New Roman" pitchFamily="18" charset="0"/>
                <a:ea typeface="ＭＳ Ｐゴシック" pitchFamily="34" charset="-128"/>
                <a:cs typeface="Arial"/>
              </a:rPr>
              <a:t>Fractional-Knapsack (</a:t>
            </a:r>
            <a:r>
              <a:rPr lang="en-US" dirty="0">
                <a:solidFill>
                  <a:srgbClr val="000000"/>
                </a:solidFill>
                <a:latin typeface="Comic Sans MS" pitchFamily="66" charset="0"/>
                <a:ea typeface="ＭＳ Ｐゴシック" pitchFamily="34" charset="-128"/>
                <a:cs typeface="Arial"/>
              </a:rPr>
              <a:t>W, v[n], w[n]</a:t>
            </a:r>
            <a:r>
              <a:rPr lang="en-US" dirty="0">
                <a:solidFill>
                  <a:srgbClr val="000000"/>
                </a:solidFill>
                <a:latin typeface="Times New Roman" pitchFamily="18" charset="0"/>
                <a:ea typeface="ＭＳ Ｐゴシック" pitchFamily="34" charset="-128"/>
                <a:cs typeface="Arial"/>
              </a:rPr>
              <a:t>)</a:t>
            </a:r>
            <a:endParaRPr lang="en-US" dirty="0">
              <a:solidFill>
                <a:srgbClr val="000000"/>
              </a:solidFill>
              <a:latin typeface="Times New Roman" pitchFamily="18" charset="0"/>
              <a:ea typeface="ＭＳ Ｐゴシック" pitchFamily="34" charset="-128"/>
              <a:cs typeface="Arial"/>
              <a:sym typeface="Symbol" pitchFamily="18" charset="2"/>
            </a:endParaRPr>
          </a:p>
          <a:p>
            <a:pPr marL="489766" indent="-489766" algn="l" defTabSz="840642">
              <a:lnSpc>
                <a:spcPct val="150000"/>
              </a:lnSpc>
              <a:spcBef>
                <a:spcPct val="20000"/>
              </a:spcBef>
              <a:buClr>
                <a:srgbClr val="0033CC"/>
              </a:buClr>
              <a:buSzPct val="75000"/>
              <a:buFontTx/>
              <a:buAutoNum type="arabicPeriod"/>
            </a:pPr>
            <a:r>
              <a:rPr lang="en-US" dirty="0">
                <a:solidFill>
                  <a:srgbClr val="000000"/>
                </a:solidFill>
                <a:latin typeface="Times New Roman" pitchFamily="18" charset="0"/>
                <a:ea typeface="ＭＳ Ｐゴシック" pitchFamily="34" charset="-128"/>
                <a:cs typeface="Arial"/>
                <a:sym typeface="Symbol" pitchFamily="18" charset="2"/>
              </a:rPr>
              <a:t>	while </a:t>
            </a:r>
            <a:r>
              <a:rPr lang="en-US" dirty="0">
                <a:solidFill>
                  <a:srgbClr val="000000"/>
                </a:solidFill>
                <a:latin typeface="Comic Sans MS" pitchFamily="66" charset="0"/>
                <a:ea typeface="ＭＳ Ｐゴシック" pitchFamily="34" charset="-128"/>
                <a:cs typeface="Arial"/>
                <a:sym typeface="Symbol" pitchFamily="18" charset="2"/>
              </a:rPr>
              <a:t>w &gt; 0</a:t>
            </a:r>
            <a:r>
              <a:rPr lang="en-US" dirty="0">
                <a:solidFill>
                  <a:srgbClr val="000000"/>
                </a:solidFill>
                <a:latin typeface="Times New Roman" pitchFamily="18" charset="0"/>
                <a:ea typeface="ＭＳ Ｐゴシック" pitchFamily="34" charset="-128"/>
                <a:cs typeface="Arial"/>
                <a:sym typeface="Symbol" pitchFamily="18" charset="2"/>
              </a:rPr>
              <a:t> and as long as there are items remaining</a:t>
            </a:r>
          </a:p>
          <a:p>
            <a:pPr marL="489766" indent="-489766" algn="l" defTabSz="840642">
              <a:lnSpc>
                <a:spcPct val="150000"/>
              </a:lnSpc>
              <a:spcBef>
                <a:spcPct val="20000"/>
              </a:spcBef>
              <a:buClr>
                <a:srgbClr val="0033CC"/>
              </a:buClr>
              <a:buSzPct val="75000"/>
              <a:buFontTx/>
              <a:buAutoNum type="arabicPeriod"/>
            </a:pPr>
            <a:r>
              <a:rPr lang="en-US" dirty="0">
                <a:solidFill>
                  <a:srgbClr val="000000"/>
                </a:solidFill>
                <a:latin typeface="Times New Roman" pitchFamily="18" charset="0"/>
                <a:ea typeface="ＭＳ Ｐゴシック" pitchFamily="34" charset="-128"/>
                <a:cs typeface="Arial"/>
                <a:sym typeface="Symbol" pitchFamily="18" charset="2"/>
              </a:rPr>
              <a:t>		pick item with maximum </a:t>
            </a:r>
            <a:r>
              <a:rPr lang="en-US" dirty="0">
                <a:solidFill>
                  <a:srgbClr val="000000"/>
                </a:solidFill>
                <a:latin typeface="Comic Sans MS" pitchFamily="66" charset="0"/>
                <a:ea typeface="ＭＳ Ｐゴシック" pitchFamily="34" charset="-128"/>
                <a:cs typeface="Arial"/>
                <a:sym typeface="Symbol" pitchFamily="18" charset="2"/>
              </a:rPr>
              <a:t>v</a:t>
            </a:r>
            <a:r>
              <a:rPr lang="en-US" baseline="-25000" dirty="0">
                <a:solidFill>
                  <a:srgbClr val="000000"/>
                </a:solidFill>
                <a:latin typeface="Comic Sans MS" pitchFamily="66" charset="0"/>
                <a:ea typeface="ＭＳ Ｐゴシック" pitchFamily="34" charset="-128"/>
                <a:cs typeface="Arial"/>
                <a:sym typeface="Symbol" pitchFamily="18" charset="2"/>
              </a:rPr>
              <a:t>i</a:t>
            </a:r>
            <a:r>
              <a:rPr lang="en-US" dirty="0">
                <a:solidFill>
                  <a:srgbClr val="000000"/>
                </a:solidFill>
                <a:latin typeface="Comic Sans MS" pitchFamily="66" charset="0"/>
                <a:ea typeface="ＭＳ Ｐゴシック" pitchFamily="34" charset="-128"/>
                <a:cs typeface="Arial"/>
                <a:sym typeface="Symbol" pitchFamily="18" charset="2"/>
              </a:rPr>
              <a:t>/</a:t>
            </a:r>
            <a:r>
              <a:rPr lang="en-US" dirty="0" err="1">
                <a:solidFill>
                  <a:srgbClr val="000000"/>
                </a:solidFill>
                <a:latin typeface="Comic Sans MS" pitchFamily="66" charset="0"/>
                <a:ea typeface="ＭＳ Ｐゴシック" pitchFamily="34" charset="-128"/>
                <a:cs typeface="Arial"/>
                <a:sym typeface="Symbol" pitchFamily="18" charset="2"/>
              </a:rPr>
              <a:t>w</a:t>
            </a:r>
            <a:r>
              <a:rPr lang="en-US" baseline="-25000" dirty="0" err="1">
                <a:solidFill>
                  <a:srgbClr val="000000"/>
                </a:solidFill>
                <a:latin typeface="Comic Sans MS" pitchFamily="66" charset="0"/>
                <a:ea typeface="ＭＳ Ｐゴシック" pitchFamily="34" charset="-128"/>
                <a:cs typeface="Arial"/>
                <a:sym typeface="Symbol" pitchFamily="18" charset="2"/>
              </a:rPr>
              <a:t>i</a:t>
            </a:r>
            <a:endParaRPr lang="en-US" baseline="-25000" dirty="0">
              <a:solidFill>
                <a:srgbClr val="000000"/>
              </a:solidFill>
              <a:latin typeface="Comic Sans MS" pitchFamily="66" charset="0"/>
              <a:ea typeface="ＭＳ Ｐゴシック" pitchFamily="34" charset="-128"/>
              <a:cs typeface="Arial"/>
              <a:sym typeface="Symbol" pitchFamily="18" charset="2"/>
            </a:endParaRPr>
          </a:p>
          <a:p>
            <a:pPr marL="489766" indent="-489766" algn="l" defTabSz="840642">
              <a:lnSpc>
                <a:spcPct val="150000"/>
              </a:lnSpc>
              <a:spcBef>
                <a:spcPct val="20000"/>
              </a:spcBef>
              <a:buClr>
                <a:srgbClr val="0033CC"/>
              </a:buClr>
              <a:buSzPct val="75000"/>
              <a:buFontTx/>
              <a:buAutoNum type="arabicPeriod"/>
            </a:pPr>
            <a:r>
              <a:rPr lang="en-US" dirty="0">
                <a:solidFill>
                  <a:srgbClr val="000000"/>
                </a:solidFill>
                <a:latin typeface="Times New Roman" pitchFamily="18" charset="0"/>
                <a:ea typeface="ＭＳ Ｐゴシック" pitchFamily="34" charset="-128"/>
                <a:cs typeface="Arial"/>
                <a:sym typeface="Symbol" pitchFamily="18" charset="2"/>
              </a:rPr>
              <a:t>		</a:t>
            </a:r>
            <a:r>
              <a:rPr lang="en-US" dirty="0">
                <a:solidFill>
                  <a:srgbClr val="000000"/>
                </a:solidFill>
                <a:latin typeface="Comic Sans MS" pitchFamily="66" charset="0"/>
                <a:ea typeface="ＭＳ Ｐゴシック" pitchFamily="34" charset="-128"/>
                <a:cs typeface="Arial"/>
                <a:sym typeface="Symbol" pitchFamily="18" charset="2"/>
              </a:rPr>
              <a:t>x</a:t>
            </a:r>
            <a:r>
              <a:rPr lang="en-US" baseline="-25000" dirty="0">
                <a:solidFill>
                  <a:srgbClr val="000000"/>
                </a:solidFill>
                <a:latin typeface="Comic Sans MS" pitchFamily="66" charset="0"/>
                <a:ea typeface="ＭＳ Ｐゴシック" pitchFamily="34" charset="-128"/>
                <a:cs typeface="Arial"/>
                <a:sym typeface="Symbol" pitchFamily="18" charset="2"/>
              </a:rPr>
              <a:t>i</a:t>
            </a:r>
            <a:r>
              <a:rPr lang="en-US" dirty="0">
                <a:solidFill>
                  <a:srgbClr val="000000"/>
                </a:solidFill>
                <a:latin typeface="Comic Sans MS" pitchFamily="66" charset="0"/>
                <a:ea typeface="ＭＳ Ｐゴシック" pitchFamily="34" charset="-128"/>
                <a:cs typeface="Arial"/>
                <a:sym typeface="Symbol" pitchFamily="18" charset="2"/>
              </a:rPr>
              <a:t>  min (1, w/</a:t>
            </a:r>
            <a:r>
              <a:rPr lang="en-US" dirty="0" err="1">
                <a:solidFill>
                  <a:srgbClr val="000000"/>
                </a:solidFill>
                <a:latin typeface="Comic Sans MS" pitchFamily="66" charset="0"/>
                <a:ea typeface="ＭＳ Ｐゴシック" pitchFamily="34" charset="-128"/>
                <a:cs typeface="Arial"/>
                <a:sym typeface="Symbol" pitchFamily="18" charset="2"/>
              </a:rPr>
              <a:t>w</a:t>
            </a:r>
            <a:r>
              <a:rPr lang="en-US" baseline="-25000" dirty="0" err="1">
                <a:solidFill>
                  <a:srgbClr val="000000"/>
                </a:solidFill>
                <a:latin typeface="Comic Sans MS" pitchFamily="66" charset="0"/>
                <a:ea typeface="ＭＳ Ｐゴシック" pitchFamily="34" charset="-128"/>
                <a:cs typeface="Arial"/>
                <a:sym typeface="Symbol" pitchFamily="18" charset="2"/>
              </a:rPr>
              <a:t>i</a:t>
            </a:r>
            <a:r>
              <a:rPr lang="en-US" dirty="0">
                <a:solidFill>
                  <a:srgbClr val="000000"/>
                </a:solidFill>
                <a:latin typeface="Comic Sans MS" pitchFamily="66" charset="0"/>
                <a:ea typeface="ＭＳ Ｐゴシック" pitchFamily="34" charset="-128"/>
                <a:cs typeface="Arial"/>
                <a:sym typeface="Symbol" pitchFamily="18" charset="2"/>
              </a:rPr>
              <a:t>)</a:t>
            </a:r>
          </a:p>
          <a:p>
            <a:pPr marL="489766" indent="-489766" algn="l" defTabSz="840642">
              <a:lnSpc>
                <a:spcPct val="150000"/>
              </a:lnSpc>
              <a:spcBef>
                <a:spcPct val="20000"/>
              </a:spcBef>
              <a:buClr>
                <a:srgbClr val="0033CC"/>
              </a:buClr>
              <a:buSzPct val="75000"/>
              <a:buFontTx/>
              <a:buAutoNum type="arabicPeriod"/>
            </a:pPr>
            <a:r>
              <a:rPr lang="en-US" dirty="0">
                <a:solidFill>
                  <a:srgbClr val="000000"/>
                </a:solidFill>
                <a:latin typeface="Times New Roman" pitchFamily="18" charset="0"/>
                <a:ea typeface="ＭＳ Ｐゴシック" pitchFamily="34" charset="-128"/>
                <a:cs typeface="Arial"/>
                <a:sym typeface="Symbol" pitchFamily="18" charset="2"/>
              </a:rPr>
              <a:t>		remove item </a:t>
            </a:r>
            <a:r>
              <a:rPr lang="en-US" dirty="0" err="1">
                <a:solidFill>
                  <a:srgbClr val="000000"/>
                </a:solidFill>
                <a:latin typeface="Comic Sans MS" pitchFamily="66" charset="0"/>
                <a:ea typeface="ＭＳ Ｐゴシック" pitchFamily="34" charset="-128"/>
                <a:cs typeface="Arial"/>
                <a:sym typeface="Symbol" pitchFamily="18" charset="2"/>
              </a:rPr>
              <a:t>i</a:t>
            </a:r>
            <a:r>
              <a:rPr lang="en-US" dirty="0">
                <a:solidFill>
                  <a:srgbClr val="000000"/>
                </a:solidFill>
                <a:latin typeface="Times New Roman" pitchFamily="18" charset="0"/>
                <a:ea typeface="ＭＳ Ｐゴシック" pitchFamily="34" charset="-128"/>
                <a:cs typeface="Arial"/>
                <a:sym typeface="Symbol" pitchFamily="18" charset="2"/>
              </a:rPr>
              <a:t> from list</a:t>
            </a:r>
          </a:p>
          <a:p>
            <a:pPr marL="489766" indent="-489766" algn="l" defTabSz="840642">
              <a:lnSpc>
                <a:spcPct val="150000"/>
              </a:lnSpc>
              <a:spcBef>
                <a:spcPct val="20000"/>
              </a:spcBef>
              <a:buClr>
                <a:srgbClr val="0033CC"/>
              </a:buClr>
              <a:buSzPct val="75000"/>
              <a:buFontTx/>
              <a:buAutoNum type="arabicPeriod"/>
            </a:pPr>
            <a:r>
              <a:rPr lang="en-US" dirty="0">
                <a:solidFill>
                  <a:srgbClr val="000000"/>
                </a:solidFill>
                <a:latin typeface="Times New Roman" pitchFamily="18" charset="0"/>
                <a:ea typeface="ＭＳ Ｐゴシック" pitchFamily="34" charset="-128"/>
                <a:cs typeface="Arial"/>
                <a:sym typeface="Symbol" pitchFamily="18" charset="2"/>
              </a:rPr>
              <a:t>		</a:t>
            </a:r>
            <a:r>
              <a:rPr lang="en-US" dirty="0">
                <a:solidFill>
                  <a:srgbClr val="000000"/>
                </a:solidFill>
                <a:latin typeface="Comic Sans MS" pitchFamily="66" charset="0"/>
                <a:ea typeface="ＭＳ Ｐゴシック" pitchFamily="34" charset="-128"/>
                <a:cs typeface="Arial"/>
                <a:sym typeface="Symbol" pitchFamily="18" charset="2"/>
              </a:rPr>
              <a:t>w  w – </a:t>
            </a:r>
            <a:r>
              <a:rPr lang="en-US" dirty="0" err="1">
                <a:solidFill>
                  <a:srgbClr val="000000"/>
                </a:solidFill>
                <a:latin typeface="Comic Sans MS" pitchFamily="66" charset="0"/>
                <a:ea typeface="ＭＳ Ｐゴシック" pitchFamily="34" charset="-128"/>
                <a:cs typeface="Arial"/>
                <a:sym typeface="Symbol" pitchFamily="18" charset="2"/>
              </a:rPr>
              <a:t>x</a:t>
            </a:r>
            <a:r>
              <a:rPr lang="en-US" baseline="-25000" dirty="0" err="1">
                <a:solidFill>
                  <a:srgbClr val="000000"/>
                </a:solidFill>
                <a:latin typeface="Comic Sans MS" pitchFamily="66" charset="0"/>
                <a:ea typeface="ＭＳ Ｐゴシック" pitchFamily="34" charset="-128"/>
                <a:cs typeface="Arial"/>
                <a:sym typeface="Symbol" pitchFamily="18" charset="2"/>
              </a:rPr>
              <a:t>i</a:t>
            </a:r>
            <a:r>
              <a:rPr lang="en-US" dirty="0" err="1">
                <a:solidFill>
                  <a:srgbClr val="000000"/>
                </a:solidFill>
                <a:latin typeface="Comic Sans MS" pitchFamily="66" charset="0"/>
                <a:ea typeface="ＭＳ Ｐゴシック" pitchFamily="34" charset="-128"/>
                <a:cs typeface="Arial"/>
                <a:sym typeface="Symbol" pitchFamily="18" charset="2"/>
              </a:rPr>
              <a:t>w</a:t>
            </a:r>
            <a:r>
              <a:rPr lang="en-US" baseline="-25000" dirty="0" err="1">
                <a:solidFill>
                  <a:srgbClr val="000000"/>
                </a:solidFill>
                <a:latin typeface="Comic Sans MS" pitchFamily="66" charset="0"/>
                <a:ea typeface="ＭＳ Ｐゴシック" pitchFamily="34" charset="-128"/>
                <a:cs typeface="Arial"/>
                <a:sym typeface="Symbol" pitchFamily="18" charset="2"/>
              </a:rPr>
              <a:t>i</a:t>
            </a:r>
            <a:endParaRPr lang="en-US" baseline="-25000" dirty="0">
              <a:solidFill>
                <a:srgbClr val="000000"/>
              </a:solidFill>
              <a:latin typeface="Comic Sans MS" pitchFamily="66" charset="0"/>
              <a:ea typeface="ＭＳ Ｐゴシック" pitchFamily="34" charset="-128"/>
              <a:cs typeface="Arial"/>
              <a:sym typeface="Symbol" pitchFamily="18" charset="2"/>
            </a:endParaRPr>
          </a:p>
          <a:p>
            <a:pPr marL="489766" indent="-489766" algn="l" defTabSz="840642">
              <a:lnSpc>
                <a:spcPct val="150000"/>
              </a:lnSpc>
              <a:spcBef>
                <a:spcPct val="20000"/>
              </a:spcBef>
              <a:buClr>
                <a:srgbClr val="0033CC"/>
              </a:buClr>
              <a:buSzPct val="75000"/>
              <a:buFont typeface="Monotype Sorts" pitchFamily="2" charset="2"/>
              <a:buChar char="l"/>
            </a:pPr>
            <a:r>
              <a:rPr lang="en-US" sz="2200" dirty="0">
                <a:solidFill>
                  <a:srgbClr val="000000"/>
                </a:solidFill>
                <a:latin typeface="Comic Sans MS" pitchFamily="66" charset="0"/>
                <a:ea typeface="ＭＳ Ｐゴシック" pitchFamily="34" charset="-128"/>
                <a:cs typeface="Arial"/>
                <a:sym typeface="Symbol" pitchFamily="18" charset="2"/>
              </a:rPr>
              <a:t>w</a:t>
            </a:r>
            <a:r>
              <a:rPr lang="en-US" sz="2200" dirty="0">
                <a:solidFill>
                  <a:srgbClr val="000000"/>
                </a:solidFill>
                <a:latin typeface="Times New Roman" pitchFamily="18" charset="0"/>
                <a:ea typeface="ＭＳ Ｐゴシック" pitchFamily="34" charset="-128"/>
                <a:cs typeface="Arial"/>
                <a:sym typeface="Symbol" pitchFamily="18" charset="2"/>
              </a:rPr>
              <a:t> – the amount of space remaining in the knapsack (initially </a:t>
            </a:r>
            <a:r>
              <a:rPr lang="en-US" sz="2200" dirty="0">
                <a:solidFill>
                  <a:srgbClr val="000000"/>
                </a:solidFill>
                <a:latin typeface="Comic Sans MS" pitchFamily="66" charset="0"/>
                <a:ea typeface="ＭＳ Ｐゴシック" pitchFamily="34" charset="-128"/>
                <a:cs typeface="Arial"/>
                <a:sym typeface="Symbol" pitchFamily="18" charset="2"/>
              </a:rPr>
              <a:t>w = W</a:t>
            </a:r>
            <a:r>
              <a:rPr lang="en-US" sz="2200" dirty="0">
                <a:solidFill>
                  <a:srgbClr val="000000"/>
                </a:solidFill>
                <a:latin typeface="Times New Roman" pitchFamily="18" charset="0"/>
                <a:ea typeface="ＭＳ Ｐゴシック" pitchFamily="34" charset="-128"/>
                <a:cs typeface="Arial"/>
                <a:sym typeface="Symbol" pitchFamily="18" charset="2"/>
              </a:rPr>
              <a:t>)</a:t>
            </a:r>
          </a:p>
          <a:p>
            <a:pPr marL="489766" indent="-489766" algn="l" defTabSz="840642">
              <a:lnSpc>
                <a:spcPct val="150000"/>
              </a:lnSpc>
              <a:spcBef>
                <a:spcPct val="20000"/>
              </a:spcBef>
              <a:buClr>
                <a:srgbClr val="0033CC"/>
              </a:buClr>
              <a:buSzPct val="75000"/>
              <a:buFont typeface="Monotype Sorts" pitchFamily="2" charset="2"/>
              <a:buChar char="l"/>
            </a:pPr>
            <a:r>
              <a:rPr lang="en-US" dirty="0">
                <a:solidFill>
                  <a:srgbClr val="000000"/>
                </a:solidFill>
                <a:latin typeface="Times New Roman" pitchFamily="18" charset="0"/>
                <a:ea typeface="ＭＳ Ｐゴシック" pitchFamily="34" charset="-128"/>
                <a:cs typeface="Arial"/>
                <a:sym typeface="Symbol" pitchFamily="18" charset="2"/>
              </a:rPr>
              <a:t>Running time: </a:t>
            </a:r>
            <a:r>
              <a:rPr lang="en-US" dirty="0">
                <a:solidFill>
                  <a:srgbClr val="000000"/>
                </a:solidFill>
                <a:latin typeface="Comic Sans MS" pitchFamily="66" charset="0"/>
                <a:ea typeface="ＭＳ Ｐゴシック" pitchFamily="34" charset="-128"/>
                <a:cs typeface="Arial"/>
                <a:sym typeface="Symbol" pitchFamily="18" charset="2"/>
              </a:rPr>
              <a:t>(n)</a:t>
            </a:r>
            <a:r>
              <a:rPr lang="en-US" dirty="0">
                <a:solidFill>
                  <a:srgbClr val="000000"/>
                </a:solidFill>
                <a:latin typeface="Times New Roman" pitchFamily="18" charset="0"/>
                <a:ea typeface="ＭＳ Ｐゴシック" pitchFamily="34" charset="-128"/>
                <a:cs typeface="Arial"/>
                <a:sym typeface="Symbol" pitchFamily="18" charset="2"/>
              </a:rPr>
              <a:t> if items already ordered; else </a:t>
            </a:r>
            <a:r>
              <a:rPr lang="en-US" dirty="0">
                <a:solidFill>
                  <a:srgbClr val="000000"/>
                </a:solidFill>
                <a:latin typeface="Comic Sans MS" pitchFamily="66" charset="0"/>
                <a:ea typeface="ＭＳ Ｐゴシック" pitchFamily="34" charset="-128"/>
                <a:cs typeface="Arial"/>
                <a:sym typeface="Symbol" pitchFamily="18" charset="2"/>
              </a:rPr>
              <a:t>(</a:t>
            </a:r>
            <a:r>
              <a:rPr lang="en-US" dirty="0" err="1">
                <a:solidFill>
                  <a:srgbClr val="000000"/>
                </a:solidFill>
                <a:latin typeface="Comic Sans MS" pitchFamily="66" charset="0"/>
                <a:ea typeface="ＭＳ Ｐゴシック" pitchFamily="34" charset="-128"/>
                <a:cs typeface="Arial"/>
                <a:sym typeface="Symbol" pitchFamily="18" charset="2"/>
              </a:rPr>
              <a:t>nlogn</a:t>
            </a:r>
            <a:r>
              <a:rPr lang="en-US" dirty="0">
                <a:solidFill>
                  <a:srgbClr val="000000"/>
                </a:solidFill>
                <a:latin typeface="Comic Sans MS" pitchFamily="66" charset="0"/>
                <a:ea typeface="ＭＳ Ｐゴシック" pitchFamily="34" charset="-128"/>
                <a:cs typeface="Arial"/>
                <a:sym typeface="Symbol" pitchFamily="18" charset="2"/>
              </a:rPr>
              <a:t>)</a:t>
            </a:r>
            <a:r>
              <a:rPr lang="en-US" dirty="0">
                <a:solidFill>
                  <a:srgbClr val="000000"/>
                </a:solidFill>
                <a:latin typeface="Times New Roman" pitchFamily="18" charset="0"/>
                <a:ea typeface="ＭＳ Ｐゴシック" pitchFamily="34" charset="-128"/>
                <a:cs typeface="Arial"/>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20197">
                                            <p:txEl>
                                              <p:pRg st="0" end="0"/>
                                            </p:txEl>
                                          </p:spTgt>
                                        </p:tgtEl>
                                        <p:attrNameLst>
                                          <p:attrName>style.visibility</p:attrName>
                                        </p:attrNameLst>
                                      </p:cBhvr>
                                      <p:to>
                                        <p:strVal val="visible"/>
                                      </p:to>
                                    </p:set>
                                    <p:animEffect transition="in" filter="blinds(horizontal)">
                                      <p:cBhvr>
                                        <p:cTn id="7" dur="500"/>
                                        <p:tgtEl>
                                          <p:spTgt spid="52019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0197">
                                            <p:txEl>
                                              <p:pRg st="1" end="1"/>
                                            </p:txEl>
                                          </p:spTgt>
                                        </p:tgtEl>
                                        <p:attrNameLst>
                                          <p:attrName>style.visibility</p:attrName>
                                        </p:attrNameLst>
                                      </p:cBhvr>
                                      <p:to>
                                        <p:strVal val="visible"/>
                                      </p:to>
                                    </p:set>
                                    <p:animEffect transition="in" filter="blinds(horizontal)">
                                      <p:cBhvr>
                                        <p:cTn id="10" dur="500"/>
                                        <p:tgtEl>
                                          <p:spTgt spid="52019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20197">
                                            <p:txEl>
                                              <p:pRg st="2" end="2"/>
                                            </p:txEl>
                                          </p:spTgt>
                                        </p:tgtEl>
                                        <p:attrNameLst>
                                          <p:attrName>style.visibility</p:attrName>
                                        </p:attrNameLst>
                                      </p:cBhvr>
                                      <p:to>
                                        <p:strVal val="visible"/>
                                      </p:to>
                                    </p:set>
                                    <p:animEffect transition="in" filter="blinds(horizontal)">
                                      <p:cBhvr>
                                        <p:cTn id="13" dur="500"/>
                                        <p:tgtEl>
                                          <p:spTgt spid="52019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0197">
                                            <p:txEl>
                                              <p:pRg st="3" end="3"/>
                                            </p:txEl>
                                          </p:spTgt>
                                        </p:tgtEl>
                                        <p:attrNameLst>
                                          <p:attrName>style.visibility</p:attrName>
                                        </p:attrNameLst>
                                      </p:cBhvr>
                                      <p:to>
                                        <p:strVal val="visible"/>
                                      </p:to>
                                    </p:set>
                                    <p:animEffect transition="in" filter="blinds(horizontal)">
                                      <p:cBhvr>
                                        <p:cTn id="16" dur="500"/>
                                        <p:tgtEl>
                                          <p:spTgt spid="52019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20197">
                                            <p:txEl>
                                              <p:pRg st="4" end="4"/>
                                            </p:txEl>
                                          </p:spTgt>
                                        </p:tgtEl>
                                        <p:attrNameLst>
                                          <p:attrName>style.visibility</p:attrName>
                                        </p:attrNameLst>
                                      </p:cBhvr>
                                      <p:to>
                                        <p:strVal val="visible"/>
                                      </p:to>
                                    </p:set>
                                    <p:animEffect transition="in" filter="blinds(horizontal)">
                                      <p:cBhvr>
                                        <p:cTn id="19" dur="500"/>
                                        <p:tgtEl>
                                          <p:spTgt spid="52019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20197">
                                            <p:txEl>
                                              <p:pRg st="5" end="5"/>
                                            </p:txEl>
                                          </p:spTgt>
                                        </p:tgtEl>
                                        <p:attrNameLst>
                                          <p:attrName>style.visibility</p:attrName>
                                        </p:attrNameLst>
                                      </p:cBhvr>
                                      <p:to>
                                        <p:strVal val="visible"/>
                                      </p:to>
                                    </p:set>
                                    <p:animEffect transition="in" filter="blinds(horizontal)">
                                      <p:cBhvr>
                                        <p:cTn id="22" dur="500"/>
                                        <p:tgtEl>
                                          <p:spTgt spid="520197">
                                            <p:txEl>
                                              <p:pRg st="5" end="5"/>
                                            </p:txEl>
                                          </p:spTgt>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520197">
                                            <p:txEl>
                                              <p:pRg st="6" end="6"/>
                                            </p:txEl>
                                          </p:spTgt>
                                        </p:tgtEl>
                                        <p:attrNameLst>
                                          <p:attrName>style.visibility</p:attrName>
                                        </p:attrNameLst>
                                      </p:cBhvr>
                                      <p:to>
                                        <p:strVal val="visible"/>
                                      </p:to>
                                    </p:set>
                                    <p:animEffect transition="in" filter="blinds(horizontal)">
                                      <p:cBhvr>
                                        <p:cTn id="26" dur="500"/>
                                        <p:tgtEl>
                                          <p:spTgt spid="52019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20197">
                                            <p:txEl>
                                              <p:pRg st="7" end="7"/>
                                            </p:txEl>
                                          </p:spTgt>
                                        </p:tgtEl>
                                        <p:attrNameLst>
                                          <p:attrName>style.visibility</p:attrName>
                                        </p:attrNameLst>
                                      </p:cBhvr>
                                      <p:to>
                                        <p:strVal val="visible"/>
                                      </p:to>
                                    </p:set>
                                    <p:animEffect transition="in" filter="blinds(horizontal)">
                                      <p:cBhvr>
                                        <p:cTn id="31" dur="500"/>
                                        <p:tgtEl>
                                          <p:spTgt spid="5201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4294967295"/>
          </p:nvPr>
        </p:nvSpPr>
        <p:spPr>
          <a:xfrm>
            <a:off x="412751" y="1141514"/>
            <a:ext cx="8229023" cy="4877097"/>
          </a:xfrm>
        </p:spPr>
        <p:txBody>
          <a:bodyPr lIns="91420" tIns="45711" rIns="91420" bIns="45711"/>
          <a:lstStyle/>
          <a:p>
            <a:pPr marL="315789" indent="-315789" defTabSz="840642" eaLnBrk="1" hangingPunct="1">
              <a:lnSpc>
                <a:spcPct val="90000"/>
              </a:lnSpc>
            </a:pPr>
            <a:r>
              <a:rPr lang="en-US" sz="2400" dirty="0"/>
              <a:t>Thief has a knapsack with maximum capacity </a:t>
            </a:r>
            <a:r>
              <a:rPr lang="en-US" sz="2400" i="1" dirty="0"/>
              <a:t>W</a:t>
            </a:r>
            <a:r>
              <a:rPr lang="en-US" sz="2400" dirty="0"/>
              <a:t>, and a set </a:t>
            </a:r>
            <a:r>
              <a:rPr lang="en-US" sz="2400" i="1" dirty="0"/>
              <a:t>S</a:t>
            </a:r>
            <a:r>
              <a:rPr lang="en-US" sz="2400" dirty="0"/>
              <a:t> consisting of </a:t>
            </a:r>
            <a:r>
              <a:rPr lang="en-US" sz="2400" i="1" dirty="0"/>
              <a:t>n</a:t>
            </a:r>
            <a:r>
              <a:rPr lang="en-US" sz="2400" dirty="0"/>
              <a:t> items</a:t>
            </a:r>
          </a:p>
          <a:p>
            <a:pPr marL="315789" indent="-315789" defTabSz="840642" eaLnBrk="1" hangingPunct="1">
              <a:lnSpc>
                <a:spcPct val="90000"/>
              </a:lnSpc>
            </a:pPr>
            <a:r>
              <a:rPr lang="en-US" sz="2400" dirty="0"/>
              <a:t>Each item </a:t>
            </a:r>
            <a:r>
              <a:rPr lang="en-US" sz="2400" i="1" dirty="0" err="1"/>
              <a:t>i</a:t>
            </a:r>
            <a:r>
              <a:rPr lang="en-US" sz="2400" dirty="0"/>
              <a:t> has some weight </a:t>
            </a:r>
            <a:r>
              <a:rPr lang="en-US" sz="2400" i="1" dirty="0" err="1"/>
              <a:t>w</a:t>
            </a:r>
            <a:r>
              <a:rPr lang="en-US" sz="2400" i="1" baseline="-25000" dirty="0" err="1"/>
              <a:t>i</a:t>
            </a:r>
            <a:r>
              <a:rPr lang="en-US" sz="2400" dirty="0"/>
              <a:t> and benefit value </a:t>
            </a:r>
            <a:r>
              <a:rPr lang="en-US" sz="2400" i="1" dirty="0"/>
              <a:t>v</a:t>
            </a:r>
            <a:r>
              <a:rPr lang="en-US" sz="2400" i="1" baseline="-25000" dirty="0"/>
              <a:t>i</a:t>
            </a:r>
            <a:r>
              <a:rPr lang="en-US" sz="2400" baseline="-25000" dirty="0"/>
              <a:t>  </a:t>
            </a:r>
            <a:r>
              <a:rPr lang="en-US" sz="2400" dirty="0"/>
              <a:t>(all </a:t>
            </a:r>
            <a:r>
              <a:rPr lang="en-US" sz="2400" i="1" dirty="0" err="1"/>
              <a:t>w</a:t>
            </a:r>
            <a:r>
              <a:rPr lang="en-US" sz="2400" i="1" baseline="-25000" dirty="0" err="1"/>
              <a:t>i</a:t>
            </a:r>
            <a:r>
              <a:rPr lang="en-US" sz="2400" i="1" dirty="0"/>
              <a:t> , v</a:t>
            </a:r>
            <a:r>
              <a:rPr lang="en-US" sz="2400" i="1" baseline="-25000" dirty="0"/>
              <a:t>i</a:t>
            </a:r>
            <a:r>
              <a:rPr lang="en-US" sz="2400" baseline="-25000" dirty="0"/>
              <a:t> </a:t>
            </a:r>
            <a:r>
              <a:rPr lang="en-US" sz="2400" dirty="0"/>
              <a:t>and </a:t>
            </a:r>
            <a:r>
              <a:rPr lang="en-US" sz="2400" i="1" dirty="0"/>
              <a:t>W</a:t>
            </a:r>
            <a:r>
              <a:rPr lang="en-US" sz="2400" dirty="0"/>
              <a:t> are integer values)</a:t>
            </a:r>
          </a:p>
          <a:p>
            <a:pPr marL="315789" indent="-315789" defTabSz="840642" eaLnBrk="1" hangingPunct="1">
              <a:lnSpc>
                <a:spcPct val="90000"/>
              </a:lnSpc>
            </a:pPr>
            <a:r>
              <a:rPr lang="en-US" sz="2400" u="sng" dirty="0"/>
              <a:t>Problem</a:t>
            </a:r>
            <a:r>
              <a:rPr lang="en-US" sz="2400" dirty="0"/>
              <a:t>: How to pack the knapsack to achieve maximum total value of packed items?</a:t>
            </a:r>
          </a:p>
          <a:p>
            <a:pPr marL="315789" indent="-315789" defTabSz="840642" eaLnBrk="1" hangingPunct="1">
              <a:lnSpc>
                <a:spcPct val="130000"/>
              </a:lnSpc>
            </a:pPr>
            <a:r>
              <a:rPr lang="en-US" sz="2400" dirty="0"/>
              <a:t>Goal: </a:t>
            </a:r>
          </a:p>
          <a:p>
            <a:pPr marL="616958" lvl="1" indent="-299707" defTabSz="840642" eaLnBrk="1" hangingPunct="1">
              <a:lnSpc>
                <a:spcPct val="130000"/>
              </a:lnSpc>
              <a:buNone/>
            </a:pPr>
            <a:r>
              <a:rPr lang="en-US" sz="2200" dirty="0"/>
              <a:t>	find </a:t>
            </a:r>
            <a:r>
              <a:rPr lang="en-US" sz="2200" dirty="0">
                <a:latin typeface="Comic Sans MS" pitchFamily="66" charset="0"/>
              </a:rPr>
              <a:t>x</a:t>
            </a:r>
            <a:r>
              <a:rPr lang="en-US" sz="2200" baseline="-25000" dirty="0">
                <a:latin typeface="Comic Sans MS" pitchFamily="66" charset="0"/>
              </a:rPr>
              <a:t>i</a:t>
            </a:r>
            <a:r>
              <a:rPr lang="en-US" sz="2200" dirty="0"/>
              <a:t> such that for all </a:t>
            </a:r>
            <a:r>
              <a:rPr lang="en-US" sz="2200" dirty="0">
                <a:latin typeface="Comic Sans MS" pitchFamily="66" charset="0"/>
                <a:sym typeface="Symbol" pitchFamily="18" charset="2"/>
              </a:rPr>
              <a:t>x</a:t>
            </a:r>
            <a:r>
              <a:rPr lang="en-US" sz="2200" baseline="-25000" dirty="0">
                <a:latin typeface="Comic Sans MS" pitchFamily="66" charset="0"/>
                <a:sym typeface="Symbol" pitchFamily="18" charset="2"/>
              </a:rPr>
              <a:t>i</a:t>
            </a:r>
            <a:r>
              <a:rPr lang="en-US" sz="2200" dirty="0">
                <a:latin typeface="Comic Sans MS" pitchFamily="66" charset="0"/>
                <a:sym typeface="Symbol" pitchFamily="18" charset="2"/>
              </a:rPr>
              <a:t>  {0, 1}, </a:t>
            </a:r>
            <a:r>
              <a:rPr lang="en-US" sz="2200" dirty="0" err="1">
                <a:latin typeface="Comic Sans MS" pitchFamily="66" charset="0"/>
                <a:sym typeface="Symbol" pitchFamily="18" charset="2"/>
              </a:rPr>
              <a:t>i</a:t>
            </a:r>
            <a:r>
              <a:rPr lang="en-US" sz="2200" dirty="0">
                <a:latin typeface="Comic Sans MS" pitchFamily="66" charset="0"/>
                <a:sym typeface="Symbol" pitchFamily="18" charset="2"/>
              </a:rPr>
              <a:t> = 1, 2, .., n</a:t>
            </a:r>
          </a:p>
          <a:p>
            <a:pPr marL="616958" lvl="1" indent="-299707" defTabSz="840642" eaLnBrk="1" hangingPunct="1">
              <a:lnSpc>
                <a:spcPct val="130000"/>
              </a:lnSpc>
              <a:buNone/>
            </a:pPr>
            <a:r>
              <a:rPr lang="en-US" sz="2200" dirty="0">
                <a:sym typeface="Symbol" pitchFamily="18" charset="2"/>
              </a:rPr>
              <a:t>		</a:t>
            </a:r>
            <a:r>
              <a:rPr lang="en-US" sz="2200" dirty="0">
                <a:latin typeface="Comic Sans MS" pitchFamily="66" charset="0"/>
                <a:sym typeface="Symbol" pitchFamily="18" charset="2"/>
              </a:rPr>
              <a:t> </a:t>
            </a:r>
            <a:r>
              <a:rPr lang="en-US" sz="2200" dirty="0" err="1">
                <a:latin typeface="Comic Sans MS" pitchFamily="66" charset="0"/>
                <a:sym typeface="Symbol" pitchFamily="18" charset="2"/>
              </a:rPr>
              <a:t>w</a:t>
            </a:r>
            <a:r>
              <a:rPr lang="en-US" sz="2200" baseline="-25000" dirty="0" err="1">
                <a:latin typeface="Comic Sans MS" pitchFamily="66" charset="0"/>
                <a:sym typeface="Symbol" pitchFamily="18" charset="2"/>
              </a:rPr>
              <a:t>i</a:t>
            </a:r>
            <a:r>
              <a:rPr lang="en-US" sz="2200" dirty="0" err="1">
                <a:latin typeface="Comic Sans MS" pitchFamily="66" charset="0"/>
                <a:sym typeface="Symbol" pitchFamily="18" charset="2"/>
              </a:rPr>
              <a:t>x</a:t>
            </a:r>
            <a:r>
              <a:rPr lang="en-US" sz="2200" baseline="-25000" dirty="0" err="1">
                <a:latin typeface="Comic Sans MS" pitchFamily="66" charset="0"/>
                <a:sym typeface="Symbol" pitchFamily="18" charset="2"/>
              </a:rPr>
              <a:t>i</a:t>
            </a:r>
            <a:r>
              <a:rPr lang="en-US" sz="2200" dirty="0">
                <a:latin typeface="Comic Sans MS" pitchFamily="66" charset="0"/>
                <a:sym typeface="Symbol" pitchFamily="18" charset="2"/>
              </a:rPr>
              <a:t>  W</a:t>
            </a:r>
            <a:r>
              <a:rPr lang="en-US" sz="2200" dirty="0">
                <a:sym typeface="Symbol" pitchFamily="18" charset="2"/>
              </a:rPr>
              <a:t> and </a:t>
            </a:r>
          </a:p>
          <a:p>
            <a:pPr marL="616958" lvl="1" indent="-299707" defTabSz="840642" eaLnBrk="1" hangingPunct="1">
              <a:lnSpc>
                <a:spcPct val="130000"/>
              </a:lnSpc>
              <a:buNone/>
            </a:pPr>
            <a:r>
              <a:rPr lang="en-US" sz="2200" dirty="0">
                <a:latin typeface="Comic Sans MS" pitchFamily="66" charset="0"/>
                <a:sym typeface="Symbol" pitchFamily="18" charset="2"/>
              </a:rPr>
              <a:t>		 </a:t>
            </a:r>
            <a:r>
              <a:rPr lang="en-US" sz="2200" dirty="0" err="1">
                <a:latin typeface="Comic Sans MS" pitchFamily="66" charset="0"/>
                <a:sym typeface="Symbol" pitchFamily="18" charset="2"/>
              </a:rPr>
              <a:t>x</a:t>
            </a:r>
            <a:r>
              <a:rPr lang="en-US" sz="2200" baseline="-25000" dirty="0" err="1">
                <a:latin typeface="Comic Sans MS" pitchFamily="66" charset="0"/>
                <a:sym typeface="Symbol" pitchFamily="18" charset="2"/>
              </a:rPr>
              <a:t>i</a:t>
            </a:r>
            <a:r>
              <a:rPr lang="en-US" sz="2200" dirty="0" err="1">
                <a:latin typeface="Comic Sans MS" pitchFamily="66" charset="0"/>
                <a:sym typeface="Symbol" pitchFamily="18" charset="2"/>
              </a:rPr>
              <a:t>v</a:t>
            </a:r>
            <a:r>
              <a:rPr lang="en-US" sz="2200" baseline="-25000" dirty="0" err="1">
                <a:latin typeface="Comic Sans MS" pitchFamily="66" charset="0"/>
                <a:sym typeface="Symbol" pitchFamily="18" charset="2"/>
              </a:rPr>
              <a:t>i</a:t>
            </a:r>
            <a:r>
              <a:rPr lang="en-US" sz="2200" dirty="0">
                <a:sym typeface="Symbol" pitchFamily="18" charset="2"/>
              </a:rPr>
              <a:t> is maximum</a:t>
            </a:r>
            <a:endParaRPr lang="en-US" sz="2200" dirty="0"/>
          </a:p>
        </p:txBody>
      </p:sp>
      <p:sp>
        <p:nvSpPr>
          <p:cNvPr id="500741" name="Rectangle 5"/>
          <p:cNvSpPr>
            <a:spLocks noChangeArrowheads="1"/>
          </p:cNvSpPr>
          <p:nvPr/>
        </p:nvSpPr>
        <p:spPr bwMode="auto">
          <a:xfrm>
            <a:off x="457490" y="229197"/>
            <a:ext cx="8229023" cy="462856"/>
          </a:xfrm>
          <a:prstGeom prst="rect">
            <a:avLst/>
          </a:prstGeom>
          <a:noFill/>
          <a:ln w="9525">
            <a:noFill/>
            <a:miter lim="800000"/>
            <a:headEnd/>
            <a:tailEnd/>
          </a:ln>
        </p:spPr>
        <p:txBody>
          <a:bodyPr lIns="92029" tIns="46015" rIns="92029" bIns="46015" anchor="ctr"/>
          <a:lstStyle/>
          <a:p>
            <a:pPr defTabSz="913741">
              <a:defRPr/>
            </a:pPr>
            <a:r>
              <a:rPr lang="en-US" sz="3600" dirty="0">
                <a:solidFill>
                  <a:srgbClr val="CC0000"/>
                </a:solidFill>
                <a:effectLst>
                  <a:outerShdw blurRad="38100" dist="38100" dir="2700000" algn="tl">
                    <a:srgbClr val="C0C0C0"/>
                  </a:outerShdw>
                </a:effectLst>
                <a:latin typeface="Arial" charset="0"/>
                <a:ea typeface="ＭＳ Ｐゴシック" pitchFamily="34" charset="-128"/>
                <a:cs typeface="Arial"/>
              </a:rPr>
              <a:t>0-1 Knapsack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type="title" idx="4294967295"/>
          </p:nvPr>
        </p:nvSpPr>
        <p:spPr>
          <a:xfrm>
            <a:off x="457490" y="184547"/>
            <a:ext cx="8229023" cy="462856"/>
          </a:xfrm>
        </p:spPr>
        <p:txBody>
          <a:bodyPr lIns="91420" tIns="45711" rIns="91420" bIns="45711" anchor="t"/>
          <a:lstStyle/>
          <a:p>
            <a:pPr eaLnBrk="1" hangingPunct="1">
              <a:defRPr/>
            </a:pPr>
            <a:r>
              <a:rPr lang="en-US" dirty="0"/>
              <a:t>0-1 Knapsack - Greedy Strategy Fails</a:t>
            </a:r>
          </a:p>
        </p:txBody>
      </p:sp>
      <p:sp>
        <p:nvSpPr>
          <p:cNvPr id="147458" name="AutoShape 2"/>
          <p:cNvSpPr>
            <a:spLocks noChangeArrowheads="1"/>
          </p:cNvSpPr>
          <p:nvPr/>
        </p:nvSpPr>
        <p:spPr bwMode="auto">
          <a:xfrm>
            <a:off x="5655830" y="1775521"/>
            <a:ext cx="252556" cy="2143125"/>
          </a:xfrm>
          <a:prstGeom prst="roundRect">
            <a:avLst>
              <a:gd name="adj" fmla="val 16667"/>
            </a:avLst>
          </a:prstGeom>
          <a:solidFill>
            <a:srgbClr val="CC9900"/>
          </a:solidFill>
          <a:ln w="25400">
            <a:solidFill>
              <a:srgbClr val="000000"/>
            </a:solidFill>
            <a:round/>
            <a:headEnd/>
            <a:tailEnd/>
          </a:ln>
        </p:spPr>
        <p:txBody>
          <a:bodyPr wrap="none" lIns="84204" tIns="42102" rIns="84204" bIns="42102" anchor="ctr"/>
          <a:lstStyle/>
          <a:p>
            <a:pPr defTabSz="840642"/>
            <a:r>
              <a:rPr lang="en-US" sz="1700" b="1" dirty="0">
                <a:solidFill>
                  <a:srgbClr val="000000"/>
                </a:solidFill>
                <a:latin typeface="Arial" charset="0"/>
                <a:ea typeface="ＭＳ Ｐゴシック" pitchFamily="34" charset="-128"/>
                <a:cs typeface="Arial"/>
              </a:rPr>
              <a:t>50</a:t>
            </a:r>
          </a:p>
        </p:txBody>
      </p:sp>
      <p:sp>
        <p:nvSpPr>
          <p:cNvPr id="48132" name="AutoShape 6"/>
          <p:cNvSpPr>
            <a:spLocks noChangeArrowheads="1"/>
          </p:cNvSpPr>
          <p:nvPr/>
        </p:nvSpPr>
        <p:spPr bwMode="auto">
          <a:xfrm>
            <a:off x="1008785" y="3485556"/>
            <a:ext cx="254000" cy="428625"/>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10</a:t>
            </a:r>
          </a:p>
        </p:txBody>
      </p:sp>
      <p:sp>
        <p:nvSpPr>
          <p:cNvPr id="48133" name="AutoShape 7"/>
          <p:cNvSpPr>
            <a:spLocks noChangeArrowheads="1"/>
          </p:cNvSpPr>
          <p:nvPr/>
        </p:nvSpPr>
        <p:spPr bwMode="auto">
          <a:xfrm>
            <a:off x="1913661" y="3056930"/>
            <a:ext cx="252557" cy="857250"/>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20</a:t>
            </a:r>
          </a:p>
        </p:txBody>
      </p:sp>
      <p:sp>
        <p:nvSpPr>
          <p:cNvPr id="48134" name="AutoShape 8"/>
          <p:cNvSpPr>
            <a:spLocks noChangeArrowheads="1"/>
          </p:cNvSpPr>
          <p:nvPr/>
        </p:nvSpPr>
        <p:spPr bwMode="auto">
          <a:xfrm>
            <a:off x="2970070" y="2628306"/>
            <a:ext cx="252557" cy="1285875"/>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30</a:t>
            </a:r>
          </a:p>
        </p:txBody>
      </p:sp>
      <p:sp>
        <p:nvSpPr>
          <p:cNvPr id="48135" name="AutoShape 9"/>
          <p:cNvSpPr>
            <a:spLocks noChangeArrowheads="1"/>
          </p:cNvSpPr>
          <p:nvPr/>
        </p:nvSpPr>
        <p:spPr bwMode="auto">
          <a:xfrm>
            <a:off x="4026479" y="1771056"/>
            <a:ext cx="252557" cy="2143125"/>
          </a:xfrm>
          <a:prstGeom prst="roundRect">
            <a:avLst>
              <a:gd name="adj" fmla="val 16667"/>
            </a:avLst>
          </a:prstGeom>
          <a:solidFill>
            <a:srgbClr val="CC9900"/>
          </a:solidFill>
          <a:ln w="25400">
            <a:solidFill>
              <a:srgbClr val="000000"/>
            </a:solidFill>
            <a:round/>
            <a:headEnd/>
            <a:tailEnd/>
          </a:ln>
        </p:spPr>
        <p:txBody>
          <a:bodyPr wrap="none" lIns="84204" tIns="42102" rIns="84204" bIns="42102" anchor="ctr"/>
          <a:lstStyle/>
          <a:p>
            <a:pPr defTabSz="840642"/>
            <a:r>
              <a:rPr lang="en-US" sz="1700" b="1" dirty="0">
                <a:solidFill>
                  <a:srgbClr val="000000"/>
                </a:solidFill>
                <a:latin typeface="Arial" charset="0"/>
                <a:ea typeface="ＭＳ Ｐゴシック" pitchFamily="34" charset="-128"/>
                <a:cs typeface="Arial"/>
              </a:rPr>
              <a:t>50</a:t>
            </a:r>
          </a:p>
        </p:txBody>
      </p:sp>
      <p:sp>
        <p:nvSpPr>
          <p:cNvPr id="48136" name="Text Box 10"/>
          <p:cNvSpPr txBox="1">
            <a:spLocks noChangeArrowheads="1"/>
          </p:cNvSpPr>
          <p:nvPr/>
        </p:nvSpPr>
        <p:spPr bwMode="auto">
          <a:xfrm>
            <a:off x="783648" y="3161110"/>
            <a:ext cx="726307" cy="315865"/>
          </a:xfrm>
          <a:prstGeom prst="rect">
            <a:avLst/>
          </a:prstGeom>
          <a:noFill/>
          <a:ln w="9525">
            <a:noFill/>
            <a:miter lim="800000"/>
            <a:headEnd/>
            <a:tailEnd/>
          </a:ln>
        </p:spPr>
        <p:txBody>
          <a:bodyPr wrap="none" lIns="84204" tIns="42102" rIns="84204" bIns="42102">
            <a:spAutoFit/>
          </a:bodyPr>
          <a:lstStyle/>
          <a:p>
            <a:pPr algn="l" defTabSz="840642"/>
            <a:r>
              <a:rPr lang="en-US" sz="1500" b="1" i="1" dirty="0">
                <a:solidFill>
                  <a:srgbClr val="000000"/>
                </a:solidFill>
                <a:latin typeface="Arial" charset="0"/>
                <a:ea typeface="ＭＳ Ｐゴシック" pitchFamily="34" charset="-128"/>
                <a:cs typeface="Arial"/>
              </a:rPr>
              <a:t>Item 1</a:t>
            </a:r>
          </a:p>
        </p:txBody>
      </p:sp>
      <p:sp>
        <p:nvSpPr>
          <p:cNvPr id="48137" name="Text Box 11"/>
          <p:cNvSpPr txBox="1">
            <a:spLocks noChangeArrowheads="1"/>
          </p:cNvSpPr>
          <p:nvPr/>
        </p:nvSpPr>
        <p:spPr bwMode="auto">
          <a:xfrm>
            <a:off x="1662547" y="2708673"/>
            <a:ext cx="726307" cy="315865"/>
          </a:xfrm>
          <a:prstGeom prst="rect">
            <a:avLst/>
          </a:prstGeom>
          <a:noFill/>
          <a:ln w="9525">
            <a:noFill/>
            <a:miter lim="800000"/>
            <a:headEnd/>
            <a:tailEnd/>
          </a:ln>
        </p:spPr>
        <p:txBody>
          <a:bodyPr wrap="none" lIns="84204" tIns="42102" rIns="84204" bIns="42102">
            <a:spAutoFit/>
          </a:bodyPr>
          <a:lstStyle/>
          <a:p>
            <a:pPr algn="l" defTabSz="840642"/>
            <a:r>
              <a:rPr lang="en-US" sz="1500" b="1" i="1" dirty="0">
                <a:solidFill>
                  <a:srgbClr val="000000"/>
                </a:solidFill>
                <a:latin typeface="Arial" charset="0"/>
                <a:ea typeface="ＭＳ Ｐゴシック" pitchFamily="34" charset="-128"/>
                <a:cs typeface="Arial"/>
              </a:rPr>
              <a:t>Item 2</a:t>
            </a:r>
          </a:p>
        </p:txBody>
      </p:sp>
      <p:sp>
        <p:nvSpPr>
          <p:cNvPr id="48138" name="Text Box 12"/>
          <p:cNvSpPr txBox="1">
            <a:spLocks noChangeArrowheads="1"/>
          </p:cNvSpPr>
          <p:nvPr/>
        </p:nvSpPr>
        <p:spPr bwMode="auto">
          <a:xfrm>
            <a:off x="2770910" y="2278560"/>
            <a:ext cx="726307" cy="315865"/>
          </a:xfrm>
          <a:prstGeom prst="rect">
            <a:avLst/>
          </a:prstGeom>
          <a:noFill/>
          <a:ln w="9525">
            <a:noFill/>
            <a:miter lim="800000"/>
            <a:headEnd/>
            <a:tailEnd/>
          </a:ln>
        </p:spPr>
        <p:txBody>
          <a:bodyPr wrap="none" lIns="84204" tIns="42102" rIns="84204" bIns="42102">
            <a:spAutoFit/>
          </a:bodyPr>
          <a:lstStyle/>
          <a:p>
            <a:pPr algn="l" defTabSz="840642"/>
            <a:r>
              <a:rPr lang="en-US" sz="1500" b="1" i="1" dirty="0">
                <a:solidFill>
                  <a:srgbClr val="000000"/>
                </a:solidFill>
                <a:latin typeface="Arial" charset="0"/>
                <a:ea typeface="ＭＳ Ｐゴシック" pitchFamily="34" charset="-128"/>
                <a:cs typeface="Arial"/>
              </a:rPr>
              <a:t>Item 3</a:t>
            </a:r>
          </a:p>
        </p:txBody>
      </p:sp>
      <p:sp>
        <p:nvSpPr>
          <p:cNvPr id="48139" name="Text Box 13"/>
          <p:cNvSpPr txBox="1">
            <a:spLocks noChangeArrowheads="1"/>
          </p:cNvSpPr>
          <p:nvPr/>
        </p:nvSpPr>
        <p:spPr bwMode="auto">
          <a:xfrm>
            <a:off x="865911" y="3975201"/>
            <a:ext cx="492269"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$60</a:t>
            </a:r>
          </a:p>
        </p:txBody>
      </p:sp>
      <p:sp>
        <p:nvSpPr>
          <p:cNvPr id="48140" name="Text Box 14"/>
          <p:cNvSpPr txBox="1">
            <a:spLocks noChangeArrowheads="1"/>
          </p:cNvSpPr>
          <p:nvPr/>
        </p:nvSpPr>
        <p:spPr bwMode="auto">
          <a:xfrm>
            <a:off x="1707284" y="3975201"/>
            <a:ext cx="599670"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$100</a:t>
            </a:r>
          </a:p>
        </p:txBody>
      </p:sp>
      <p:sp>
        <p:nvSpPr>
          <p:cNvPr id="48141" name="Text Box 15"/>
          <p:cNvSpPr txBox="1">
            <a:spLocks noChangeArrowheads="1"/>
          </p:cNvSpPr>
          <p:nvPr/>
        </p:nvSpPr>
        <p:spPr bwMode="auto">
          <a:xfrm>
            <a:off x="2770910" y="3975201"/>
            <a:ext cx="599670"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$120</a:t>
            </a:r>
          </a:p>
        </p:txBody>
      </p:sp>
      <p:sp>
        <p:nvSpPr>
          <p:cNvPr id="147472" name="AutoShape 16"/>
          <p:cNvSpPr>
            <a:spLocks noChangeArrowheads="1"/>
          </p:cNvSpPr>
          <p:nvPr/>
        </p:nvSpPr>
        <p:spPr bwMode="auto">
          <a:xfrm>
            <a:off x="5655830" y="3485556"/>
            <a:ext cx="252556" cy="428625"/>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10</a:t>
            </a:r>
          </a:p>
        </p:txBody>
      </p:sp>
      <p:sp>
        <p:nvSpPr>
          <p:cNvPr id="147473" name="AutoShape 17"/>
          <p:cNvSpPr>
            <a:spLocks noChangeArrowheads="1"/>
          </p:cNvSpPr>
          <p:nvPr/>
        </p:nvSpPr>
        <p:spPr bwMode="auto">
          <a:xfrm>
            <a:off x="5654386" y="2632770"/>
            <a:ext cx="254000" cy="857250"/>
          </a:xfrm>
          <a:prstGeom prst="roundRect">
            <a:avLst>
              <a:gd name="adj" fmla="val 16667"/>
            </a:avLst>
          </a:prstGeom>
          <a:solidFill>
            <a:srgbClr val="FFFFFF"/>
          </a:solidFill>
          <a:ln w="25400">
            <a:solidFill>
              <a:srgbClr val="000000"/>
            </a:solidFill>
            <a:round/>
            <a:headEnd/>
            <a:tailEnd/>
          </a:ln>
        </p:spPr>
        <p:txBody>
          <a:bodyPr wrap="none" lIns="84204" tIns="42102" rIns="84204" bIns="42102" anchor="ctr"/>
          <a:lstStyle/>
          <a:p>
            <a:pPr defTabSz="840642"/>
            <a:r>
              <a:rPr lang="en-US" sz="1500" b="1" dirty="0">
                <a:solidFill>
                  <a:srgbClr val="000000"/>
                </a:solidFill>
                <a:latin typeface="Arial" charset="0"/>
                <a:ea typeface="ＭＳ Ｐゴシック" pitchFamily="34" charset="-128"/>
                <a:cs typeface="Arial"/>
              </a:rPr>
              <a:t>20</a:t>
            </a:r>
          </a:p>
        </p:txBody>
      </p:sp>
      <p:sp>
        <p:nvSpPr>
          <p:cNvPr id="147474" name="Text Box 18"/>
          <p:cNvSpPr txBox="1">
            <a:spLocks noChangeArrowheads="1"/>
          </p:cNvSpPr>
          <p:nvPr/>
        </p:nvSpPr>
        <p:spPr bwMode="auto">
          <a:xfrm>
            <a:off x="6006524" y="3561458"/>
            <a:ext cx="492269"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$60</a:t>
            </a:r>
          </a:p>
        </p:txBody>
      </p:sp>
      <p:sp>
        <p:nvSpPr>
          <p:cNvPr id="147475" name="Text Box 19"/>
          <p:cNvSpPr txBox="1">
            <a:spLocks noChangeArrowheads="1"/>
          </p:cNvSpPr>
          <p:nvPr/>
        </p:nvSpPr>
        <p:spPr bwMode="auto">
          <a:xfrm>
            <a:off x="5980547" y="2911079"/>
            <a:ext cx="599657" cy="654413"/>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$100</a:t>
            </a:r>
          </a:p>
          <a:p>
            <a:pPr algn="l" defTabSz="840642"/>
            <a:endParaRPr lang="en-US" sz="700" b="1" dirty="0">
              <a:solidFill>
                <a:srgbClr val="000000"/>
              </a:solidFill>
              <a:latin typeface="Arial" charset="0"/>
              <a:ea typeface="ＭＳ Ｐゴシック" pitchFamily="34" charset="-128"/>
              <a:cs typeface="Arial"/>
            </a:endParaRPr>
          </a:p>
          <a:p>
            <a:pPr algn="l" defTabSz="840642"/>
            <a:r>
              <a:rPr lang="en-US" sz="1500" b="1" dirty="0">
                <a:solidFill>
                  <a:srgbClr val="000000"/>
                </a:solidFill>
                <a:latin typeface="Arial" charset="0"/>
                <a:ea typeface="ＭＳ Ｐゴシック" pitchFamily="34" charset="-128"/>
                <a:cs typeface="Arial"/>
              </a:rPr>
              <a:t>  +</a:t>
            </a:r>
          </a:p>
        </p:txBody>
      </p:sp>
      <p:sp>
        <p:nvSpPr>
          <p:cNvPr id="147476" name="Line 20"/>
          <p:cNvSpPr>
            <a:spLocks noChangeShapeType="1"/>
          </p:cNvSpPr>
          <p:nvPr/>
        </p:nvSpPr>
        <p:spPr bwMode="auto">
          <a:xfrm>
            <a:off x="5524500" y="4004965"/>
            <a:ext cx="1130012" cy="0"/>
          </a:xfrm>
          <a:prstGeom prst="line">
            <a:avLst/>
          </a:prstGeom>
          <a:noFill/>
          <a:ln w="9525">
            <a:solidFill>
              <a:srgbClr val="000000"/>
            </a:solidFill>
            <a:round/>
            <a:headEnd/>
            <a:tailEnd/>
          </a:ln>
        </p:spPr>
        <p:txBody>
          <a:bodyPr lIns="84210" tIns="42105" rIns="84210" bIns="42105"/>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147477" name="Text Box 21"/>
          <p:cNvSpPr txBox="1">
            <a:spLocks noChangeArrowheads="1"/>
          </p:cNvSpPr>
          <p:nvPr/>
        </p:nvSpPr>
        <p:spPr bwMode="auto">
          <a:xfrm>
            <a:off x="5915603" y="4031755"/>
            <a:ext cx="599670"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$160</a:t>
            </a:r>
          </a:p>
        </p:txBody>
      </p:sp>
      <p:grpSp>
        <p:nvGrpSpPr>
          <p:cNvPr id="2" name="Group 22"/>
          <p:cNvGrpSpPr>
            <a:grpSpLocks/>
          </p:cNvGrpSpPr>
          <p:nvPr/>
        </p:nvGrpSpPr>
        <p:grpSpPr bwMode="auto">
          <a:xfrm>
            <a:off x="7179831" y="1760639"/>
            <a:ext cx="1128568" cy="2580679"/>
            <a:chOff x="3816" y="1499"/>
            <a:chExt cx="783" cy="1734"/>
          </a:xfrm>
        </p:grpSpPr>
        <p:sp>
          <p:nvSpPr>
            <p:cNvPr id="48153" name="AutoShape 23"/>
            <p:cNvSpPr>
              <a:spLocks noChangeArrowheads="1"/>
            </p:cNvSpPr>
            <p:nvPr/>
          </p:nvSpPr>
          <p:spPr bwMode="auto">
            <a:xfrm>
              <a:off x="3907" y="1499"/>
              <a:ext cx="175" cy="1440"/>
            </a:xfrm>
            <a:prstGeom prst="roundRect">
              <a:avLst>
                <a:gd name="adj" fmla="val 16667"/>
              </a:avLst>
            </a:prstGeom>
            <a:solidFill>
              <a:srgbClr val="CC9900"/>
            </a:solidFill>
            <a:ln w="25400">
              <a:solidFill>
                <a:srgbClr val="000000"/>
              </a:solidFill>
              <a:round/>
              <a:headEnd/>
              <a:tailEnd/>
            </a:ln>
          </p:spPr>
          <p:txBody>
            <a:bodyPr wrap="none" lIns="91433" tIns="45717" rIns="91433" bIns="45717" anchor="ctr"/>
            <a:lstStyle/>
            <a:p>
              <a:pPr defTabSz="840642"/>
              <a:r>
                <a:rPr lang="en-US" sz="1700" b="1" dirty="0">
                  <a:solidFill>
                    <a:srgbClr val="000000"/>
                  </a:solidFill>
                  <a:latin typeface="Arial" charset="0"/>
                  <a:ea typeface="ＭＳ Ｐゴシック" pitchFamily="34" charset="-128"/>
                  <a:cs typeface="Arial"/>
                </a:rPr>
                <a:t>50</a:t>
              </a:r>
            </a:p>
          </p:txBody>
        </p:sp>
        <p:sp>
          <p:nvSpPr>
            <p:cNvPr id="48154" name="AutoShape 24"/>
            <p:cNvSpPr>
              <a:spLocks noChangeArrowheads="1"/>
            </p:cNvSpPr>
            <p:nvPr/>
          </p:nvSpPr>
          <p:spPr bwMode="auto">
            <a:xfrm>
              <a:off x="3906" y="2365"/>
              <a:ext cx="175" cy="576"/>
            </a:xfrm>
            <a:prstGeom prst="roundRect">
              <a:avLst>
                <a:gd name="adj" fmla="val 16667"/>
              </a:avLst>
            </a:prstGeom>
            <a:solidFill>
              <a:srgbClr val="FFFFFF"/>
            </a:solidFill>
            <a:ln w="25400">
              <a:solidFill>
                <a:srgbClr val="000000"/>
              </a:solidFill>
              <a:round/>
              <a:headEnd/>
              <a:tailEnd/>
            </a:ln>
          </p:spPr>
          <p:txBody>
            <a:bodyPr wrap="none" lIns="91433" tIns="45717" rIns="91433" bIns="45717" anchor="ctr"/>
            <a:lstStyle/>
            <a:p>
              <a:pPr defTabSz="840642"/>
              <a:r>
                <a:rPr lang="en-US" sz="1500" b="1" dirty="0">
                  <a:solidFill>
                    <a:srgbClr val="000000"/>
                  </a:solidFill>
                  <a:latin typeface="Arial" charset="0"/>
                  <a:ea typeface="ＭＳ Ｐゴシック" pitchFamily="34" charset="-128"/>
                  <a:cs typeface="Arial"/>
                </a:rPr>
                <a:t>20</a:t>
              </a:r>
            </a:p>
          </p:txBody>
        </p:sp>
        <p:sp>
          <p:nvSpPr>
            <p:cNvPr id="48155" name="Text Box 25"/>
            <p:cNvSpPr txBox="1">
              <a:spLocks noChangeArrowheads="1"/>
            </p:cNvSpPr>
            <p:nvPr/>
          </p:nvSpPr>
          <p:spPr bwMode="auto">
            <a:xfrm>
              <a:off x="4150" y="2549"/>
              <a:ext cx="426" cy="217"/>
            </a:xfrm>
            <a:prstGeom prst="rect">
              <a:avLst/>
            </a:prstGeom>
            <a:noFill/>
            <a:ln w="9525">
              <a:noFill/>
              <a:miter lim="800000"/>
              <a:headEnd/>
              <a:tailEnd/>
            </a:ln>
          </p:spPr>
          <p:txBody>
            <a:bodyPr wrap="none" lIns="91433" tIns="45717" rIns="91433" bIns="45717">
              <a:spAutoFit/>
            </a:bodyPr>
            <a:lstStyle/>
            <a:p>
              <a:pPr algn="l" defTabSz="840642"/>
              <a:r>
                <a:rPr lang="en-US" sz="1500" b="1" dirty="0">
                  <a:solidFill>
                    <a:srgbClr val="000000"/>
                  </a:solidFill>
                  <a:latin typeface="Arial" charset="0"/>
                  <a:ea typeface="ＭＳ Ｐゴシック" pitchFamily="34" charset="-128"/>
                  <a:cs typeface="Arial"/>
                </a:rPr>
                <a:t>$100</a:t>
              </a:r>
            </a:p>
          </p:txBody>
        </p:sp>
        <p:sp>
          <p:nvSpPr>
            <p:cNvPr id="48156" name="Text Box 26"/>
            <p:cNvSpPr txBox="1">
              <a:spLocks noChangeArrowheads="1"/>
            </p:cNvSpPr>
            <p:nvPr/>
          </p:nvSpPr>
          <p:spPr bwMode="auto">
            <a:xfrm>
              <a:off x="4132" y="1838"/>
              <a:ext cx="426" cy="445"/>
            </a:xfrm>
            <a:prstGeom prst="rect">
              <a:avLst/>
            </a:prstGeom>
            <a:noFill/>
            <a:ln w="9525">
              <a:noFill/>
              <a:miter lim="800000"/>
              <a:headEnd/>
              <a:tailEnd/>
            </a:ln>
          </p:spPr>
          <p:txBody>
            <a:bodyPr wrap="none" lIns="91433" tIns="45717" rIns="91433" bIns="45717">
              <a:spAutoFit/>
            </a:bodyPr>
            <a:lstStyle/>
            <a:p>
              <a:pPr algn="l" defTabSz="840642"/>
              <a:r>
                <a:rPr lang="en-US" sz="1500" b="1" dirty="0">
                  <a:solidFill>
                    <a:srgbClr val="000000"/>
                  </a:solidFill>
                  <a:latin typeface="Arial" charset="0"/>
                  <a:ea typeface="ＭＳ Ｐゴシック" pitchFamily="34" charset="-128"/>
                  <a:cs typeface="Arial"/>
                </a:rPr>
                <a:t>$120</a:t>
              </a:r>
            </a:p>
            <a:p>
              <a:pPr algn="l" defTabSz="840642"/>
              <a:endParaRPr lang="en-US" sz="700" b="1" dirty="0">
                <a:solidFill>
                  <a:srgbClr val="000000"/>
                </a:solidFill>
                <a:latin typeface="Arial" charset="0"/>
                <a:ea typeface="ＭＳ Ｐゴシック" pitchFamily="34" charset="-128"/>
                <a:cs typeface="Arial"/>
              </a:endParaRPr>
            </a:p>
            <a:p>
              <a:pPr algn="l" defTabSz="840642"/>
              <a:r>
                <a:rPr lang="en-US" sz="1500" b="1" dirty="0">
                  <a:solidFill>
                    <a:srgbClr val="000000"/>
                  </a:solidFill>
                  <a:latin typeface="Arial" charset="0"/>
                  <a:ea typeface="ＭＳ Ｐゴシック" pitchFamily="34" charset="-128"/>
                  <a:cs typeface="Arial"/>
                </a:rPr>
                <a:t>  +</a:t>
              </a:r>
            </a:p>
          </p:txBody>
        </p:sp>
        <p:sp>
          <p:nvSpPr>
            <p:cNvPr id="48157" name="Line 27"/>
            <p:cNvSpPr>
              <a:spLocks noChangeShapeType="1"/>
            </p:cNvSpPr>
            <p:nvPr/>
          </p:nvSpPr>
          <p:spPr bwMode="auto">
            <a:xfrm>
              <a:off x="3816" y="2998"/>
              <a:ext cx="783" cy="0"/>
            </a:xfrm>
            <a:prstGeom prst="line">
              <a:avLst/>
            </a:prstGeom>
            <a:noFill/>
            <a:ln w="9525">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8158" name="Text Box 28"/>
            <p:cNvSpPr txBox="1">
              <a:spLocks noChangeArrowheads="1"/>
            </p:cNvSpPr>
            <p:nvPr/>
          </p:nvSpPr>
          <p:spPr bwMode="auto">
            <a:xfrm>
              <a:off x="4157" y="3016"/>
              <a:ext cx="426" cy="217"/>
            </a:xfrm>
            <a:prstGeom prst="rect">
              <a:avLst/>
            </a:prstGeom>
            <a:noFill/>
            <a:ln w="9525">
              <a:noFill/>
              <a:miter lim="800000"/>
              <a:headEnd/>
              <a:tailEnd/>
            </a:ln>
          </p:spPr>
          <p:txBody>
            <a:bodyPr wrap="none" lIns="91433" tIns="45717" rIns="91433" bIns="45717">
              <a:spAutoFit/>
            </a:bodyPr>
            <a:lstStyle/>
            <a:p>
              <a:pPr algn="l" defTabSz="840642"/>
              <a:r>
                <a:rPr lang="en-US" sz="1500" b="1" dirty="0">
                  <a:solidFill>
                    <a:srgbClr val="000000"/>
                  </a:solidFill>
                  <a:latin typeface="Arial" charset="0"/>
                  <a:ea typeface="ＭＳ Ｐゴシック" pitchFamily="34" charset="-128"/>
                  <a:cs typeface="Arial"/>
                </a:rPr>
                <a:t>$220</a:t>
              </a:r>
            </a:p>
          </p:txBody>
        </p:sp>
        <p:sp>
          <p:nvSpPr>
            <p:cNvPr id="48159" name="AutoShape 29"/>
            <p:cNvSpPr>
              <a:spLocks noChangeArrowheads="1"/>
            </p:cNvSpPr>
            <p:nvPr/>
          </p:nvSpPr>
          <p:spPr bwMode="auto">
            <a:xfrm>
              <a:off x="3906" y="1502"/>
              <a:ext cx="175" cy="864"/>
            </a:xfrm>
            <a:prstGeom prst="roundRect">
              <a:avLst>
                <a:gd name="adj" fmla="val 16667"/>
              </a:avLst>
            </a:prstGeom>
            <a:solidFill>
              <a:srgbClr val="FFFFFF"/>
            </a:solidFill>
            <a:ln w="25400">
              <a:solidFill>
                <a:srgbClr val="000000"/>
              </a:solidFill>
              <a:round/>
              <a:headEnd/>
              <a:tailEnd/>
            </a:ln>
          </p:spPr>
          <p:txBody>
            <a:bodyPr wrap="none" lIns="91433" tIns="45717" rIns="91433" bIns="45717" anchor="ctr"/>
            <a:lstStyle/>
            <a:p>
              <a:pPr defTabSz="840642"/>
              <a:r>
                <a:rPr lang="en-US" sz="1500" b="1" dirty="0">
                  <a:solidFill>
                    <a:srgbClr val="000000"/>
                  </a:solidFill>
                  <a:latin typeface="Arial" charset="0"/>
                  <a:ea typeface="ＭＳ Ｐゴシック" pitchFamily="34" charset="-128"/>
                  <a:cs typeface="Arial"/>
                </a:rPr>
                <a:t>30</a:t>
              </a:r>
            </a:p>
          </p:txBody>
        </p:sp>
      </p:grpSp>
      <p:sp>
        <p:nvSpPr>
          <p:cNvPr id="48149" name="Text Box 30"/>
          <p:cNvSpPr txBox="1">
            <a:spLocks noChangeArrowheads="1"/>
          </p:cNvSpPr>
          <p:nvPr/>
        </p:nvSpPr>
        <p:spPr bwMode="auto">
          <a:xfrm>
            <a:off x="643659" y="4426149"/>
            <a:ext cx="1022862"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$6/pound</a:t>
            </a:r>
          </a:p>
        </p:txBody>
      </p:sp>
      <p:sp>
        <p:nvSpPr>
          <p:cNvPr id="48150" name="Text Box 31"/>
          <p:cNvSpPr txBox="1">
            <a:spLocks noChangeArrowheads="1"/>
          </p:cNvSpPr>
          <p:nvPr/>
        </p:nvSpPr>
        <p:spPr bwMode="auto">
          <a:xfrm>
            <a:off x="1643785" y="4426149"/>
            <a:ext cx="1022862"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$5/pound</a:t>
            </a:r>
          </a:p>
        </p:txBody>
      </p:sp>
      <p:sp>
        <p:nvSpPr>
          <p:cNvPr id="48151" name="Text Box 32"/>
          <p:cNvSpPr txBox="1">
            <a:spLocks noChangeArrowheads="1"/>
          </p:cNvSpPr>
          <p:nvPr/>
        </p:nvSpPr>
        <p:spPr bwMode="auto">
          <a:xfrm>
            <a:off x="2636694" y="4426149"/>
            <a:ext cx="1022862" cy="315865"/>
          </a:xfrm>
          <a:prstGeom prst="rect">
            <a:avLst/>
          </a:prstGeom>
          <a:noFill/>
          <a:ln w="9525">
            <a:noFill/>
            <a:miter lim="800000"/>
            <a:headEnd/>
            <a:tailEnd/>
          </a:ln>
        </p:spPr>
        <p:txBody>
          <a:bodyPr wrap="none"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$4/pound</a:t>
            </a:r>
          </a:p>
        </p:txBody>
      </p:sp>
      <p:sp>
        <p:nvSpPr>
          <p:cNvPr id="48152" name="Text Box 15"/>
          <p:cNvSpPr txBox="1">
            <a:spLocks noChangeArrowheads="1"/>
          </p:cNvSpPr>
          <p:nvPr/>
        </p:nvSpPr>
        <p:spPr bwMode="auto">
          <a:xfrm>
            <a:off x="3993284" y="3976688"/>
            <a:ext cx="346364" cy="317004"/>
          </a:xfrm>
          <a:prstGeom prst="rect">
            <a:avLst/>
          </a:prstGeom>
          <a:noFill/>
          <a:ln w="9525">
            <a:noFill/>
            <a:miter lim="800000"/>
            <a:headEnd/>
            <a:tailEnd/>
          </a:ln>
        </p:spPr>
        <p:txBody>
          <a:bodyPr lIns="84204" tIns="42102" rIns="84204" bIns="42102">
            <a:spAutoFit/>
          </a:bodyPr>
          <a:lstStyle/>
          <a:p>
            <a:pPr algn="l" defTabSz="840642"/>
            <a:r>
              <a:rPr lang="en-US" sz="1500" b="1" dirty="0">
                <a:solidFill>
                  <a:srgbClr val="000000"/>
                </a:solidFill>
                <a:latin typeface="Arial" charset="0"/>
                <a:ea typeface="ＭＳ Ｐゴシック" pitchFamily="34" charset="-128"/>
                <a:cs typeface="Arial"/>
              </a:rPr>
              <a:t>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74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47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2000"/>
                                  </p:stCondLst>
                                  <p:childTnLst>
                                    <p:set>
                                      <p:cBhvr>
                                        <p:cTn id="21" dur="1" fill="hold">
                                          <p:stCondLst>
                                            <p:cond delay="0"/>
                                          </p:stCondLst>
                                        </p:cTn>
                                        <p:tgtEl>
                                          <p:spTgt spid="147476"/>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14747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nimBg="1"/>
      <p:bldP spid="147472" grpId="0" animBg="1"/>
      <p:bldP spid="147473" grpId="0" animBg="1"/>
      <p:bldP spid="147474" grpId="0"/>
      <p:bldP spid="147475" grpId="0"/>
      <p:bldP spid="147476" grpId="0" animBg="1"/>
      <p:bldP spid="1474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FA9B-ACD9-4809-A66D-0182E47D5452}"/>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747096-EEB1-49D2-BDF9-C04A0F1FD712}"/>
                  </a:ext>
                </a:extLst>
              </p:cNvPr>
              <p:cNvSpPr>
                <a:spLocks noGrp="1"/>
              </p:cNvSpPr>
              <p:nvPr>
                <p:ph idx="1"/>
              </p:nvPr>
            </p:nvSpPr>
            <p:spPr/>
            <p:txBody>
              <a:bodyPr/>
              <a:lstStyle/>
              <a:p>
                <a:r>
                  <a:rPr lang="en-US" sz="2800" dirty="0"/>
                  <a:t>A thief breaks into a shop only to notice that the stitches of his bag have become loose. There are </a:t>
                </a:r>
                <a14:m>
                  <m:oMath xmlns:m="http://schemas.openxmlformats.org/officeDocument/2006/math">
                    <m:r>
                      <a:rPr lang="en-US" sz="2800" i="1" dirty="0" smtClean="0">
                        <a:latin typeface="Cambria Math" panose="02040503050406030204" pitchFamily="18" charset="0"/>
                      </a:rPr>
                      <m:t>𝑁</m:t>
                    </m:r>
                  </m:oMath>
                </a14:m>
                <a:r>
                  <a:rPr lang="en-US" sz="2800" dirty="0"/>
                  <a:t> items in the shop that he can choose with weight </a:t>
                </a:r>
                <a14:m>
                  <m:oMath xmlns:m="http://schemas.openxmlformats.org/officeDocument/2006/math">
                    <m:r>
                      <a:rPr lang="en-US" sz="2800" i="1" dirty="0" smtClean="0">
                        <a:latin typeface="Cambria Math" panose="02040503050406030204" pitchFamily="18" charset="0"/>
                      </a:rPr>
                      <m:t>𝑊</m:t>
                    </m:r>
                    <m:r>
                      <a:rPr lang="en-US" sz="2800" i="1" dirty="0" smtClean="0">
                        <a:latin typeface="Cambria Math" panose="02040503050406030204" pitchFamily="18" charset="0"/>
                      </a:rPr>
                      <m:t>[</m:t>
                    </m:r>
                    <m:r>
                      <a:rPr lang="en-US" sz="2800" i="1" dirty="0" err="1" smtClean="0">
                        <a:latin typeface="Cambria Math" panose="02040503050406030204" pitchFamily="18" charset="0"/>
                      </a:rPr>
                      <m:t>𝑖</m:t>
                    </m:r>
                    <m:r>
                      <a:rPr lang="en-US" sz="2800" i="1" dirty="0" smtClean="0">
                        <a:latin typeface="Cambria Math" panose="02040503050406030204" pitchFamily="18" charset="0"/>
                      </a:rPr>
                      <m:t>]</m:t>
                    </m:r>
                  </m:oMath>
                </a14:m>
                <a:r>
                  <a:rPr lang="en-US" sz="2800" dirty="0"/>
                  <a:t> and value </a:t>
                </a:r>
                <a14:m>
                  <m:oMath xmlns:m="http://schemas.openxmlformats.org/officeDocument/2006/math">
                    <m:r>
                      <a:rPr lang="en-US" sz="2800" i="1" dirty="0" smtClean="0">
                        <a:latin typeface="Cambria Math" panose="02040503050406030204" pitchFamily="18" charset="0"/>
                      </a:rPr>
                      <m:t>𝑉</m:t>
                    </m:r>
                    <m:r>
                      <a:rPr lang="en-US" sz="2800" i="1" dirty="0" smtClean="0">
                        <a:latin typeface="Cambria Math" panose="02040503050406030204" pitchFamily="18" charset="0"/>
                      </a:rPr>
                      <m:t>[</m:t>
                    </m:r>
                    <m:r>
                      <a:rPr lang="en-US" sz="2800" i="1" dirty="0" err="1" smtClean="0">
                        <a:latin typeface="Cambria Math" panose="02040503050406030204" pitchFamily="18" charset="0"/>
                      </a:rPr>
                      <m:t>𝑖</m:t>
                    </m:r>
                    <m:r>
                      <a:rPr lang="en-US" sz="2800" i="1" dirty="0" smtClean="0">
                        <a:latin typeface="Cambria Math" panose="02040503050406030204" pitchFamily="18" charset="0"/>
                      </a:rPr>
                      <m:t>]</m:t>
                    </m:r>
                  </m:oMath>
                </a14:m>
                <a:r>
                  <a:rPr lang="en-US" sz="2800" dirty="0"/>
                  <a:t>. The total weight that the bag can carry is </a:t>
                </a:r>
                <a14:m>
                  <m:oMath xmlns:m="http://schemas.openxmlformats.org/officeDocument/2006/math">
                    <m:r>
                      <a:rPr lang="en-US" sz="2800" i="1" dirty="0" smtClean="0">
                        <a:latin typeface="Cambria Math" panose="02040503050406030204" pitchFamily="18" charset="0"/>
                      </a:rPr>
                      <m:t>𝑊</m:t>
                    </m:r>
                  </m:oMath>
                </a14:m>
                <a:r>
                  <a:rPr lang="en-US" sz="2800" dirty="0"/>
                  <a:t>. How should he choose the items to maximize the total value of the things he steals?</a:t>
                </a:r>
              </a:p>
              <a:p>
                <a:endParaRPr lang="en-US" dirty="0"/>
              </a:p>
            </p:txBody>
          </p:sp>
        </mc:Choice>
        <mc:Fallback xmlns="">
          <p:sp>
            <p:nvSpPr>
              <p:cNvPr id="3" name="Content Placeholder 2">
                <a:extLst>
                  <a:ext uri="{FF2B5EF4-FFF2-40B4-BE49-F238E27FC236}">
                    <a16:creationId xmlns:a16="http://schemas.microsoft.com/office/drawing/2014/main" id="{E7747096-EEB1-49D2-BDF9-C04A0F1FD712}"/>
                  </a:ext>
                </a:extLst>
              </p:cNvPr>
              <p:cNvSpPr>
                <a:spLocks noGrp="1" noRot="1" noChangeAspect="1" noMove="1" noResize="1" noEditPoints="1" noAdjustHandles="1" noChangeArrowheads="1" noChangeShapeType="1" noTextEdit="1"/>
              </p:cNvSpPr>
              <p:nvPr>
                <p:ph idx="1"/>
              </p:nvPr>
            </p:nvSpPr>
            <p:spPr>
              <a:blipFill>
                <a:blip r:embed="rId2"/>
                <a:stretch>
                  <a:fillRect l="-1037" t="-1545"/>
                </a:stretch>
              </a:blipFill>
            </p:spPr>
            <p:txBody>
              <a:bodyPr/>
              <a:lstStyle/>
              <a:p>
                <a:r>
                  <a:rPr lang="en-US">
                    <a:noFill/>
                  </a:rPr>
                  <a:t> </a:t>
                </a:r>
              </a:p>
            </p:txBody>
          </p:sp>
        </mc:Fallback>
      </mc:AlternateContent>
    </p:spTree>
    <p:extLst>
      <p:ext uri="{BB962C8B-B14F-4D97-AF65-F5344CB8AC3E}">
        <p14:creationId xmlns:p14="http://schemas.microsoft.com/office/powerpoint/2010/main" val="331173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defRPr/>
            </a:pPr>
            <a:r>
              <a:rPr lang="en-US" dirty="0">
                <a:sym typeface="Symbol" pitchFamily="18" charset="2"/>
              </a:rPr>
              <a:t>Greedy Algorithms: Principles</a:t>
            </a:r>
          </a:p>
        </p:txBody>
      </p:sp>
      <p:sp>
        <p:nvSpPr>
          <p:cNvPr id="4099" name="Rectangle 3"/>
          <p:cNvSpPr>
            <a:spLocks noGrp="1" noChangeArrowheads="1"/>
          </p:cNvSpPr>
          <p:nvPr>
            <p:ph type="body" idx="1"/>
          </p:nvPr>
        </p:nvSpPr>
        <p:spPr>
          <a:xfrm>
            <a:off x="395288" y="1412875"/>
            <a:ext cx="5915025" cy="4392613"/>
          </a:xfrm>
        </p:spPr>
        <p:txBody>
          <a:bodyPr/>
          <a:lstStyle/>
          <a:p>
            <a:pPr eaLnBrk="1" hangingPunct="1">
              <a:defRPr/>
            </a:pPr>
            <a:r>
              <a:rPr lang="en-US" sz="2400" dirty="0">
                <a:solidFill>
                  <a:srgbClr val="000000"/>
                </a:solidFill>
              </a:rPr>
              <a:t>A </a:t>
            </a:r>
            <a:r>
              <a:rPr lang="en-US" sz="2400" i="1" dirty="0">
                <a:solidFill>
                  <a:srgbClr val="FF0000"/>
                </a:solidFill>
              </a:rPr>
              <a:t>greedy algorithm </a:t>
            </a:r>
            <a:r>
              <a:rPr lang="en-US" sz="2400" dirty="0">
                <a:solidFill>
                  <a:srgbClr val="000000"/>
                </a:solidFill>
              </a:rPr>
              <a:t>always makes the choice that looks best at the moment.</a:t>
            </a:r>
          </a:p>
          <a:p>
            <a:pPr eaLnBrk="1" hangingPunct="1">
              <a:defRPr/>
            </a:pPr>
            <a:r>
              <a:rPr lang="en-US" sz="2400" dirty="0">
                <a:solidFill>
                  <a:srgbClr val="000000"/>
                </a:solidFill>
                <a:sym typeface="Symbol" pitchFamily="18" charset="2"/>
              </a:rPr>
              <a:t>A greedy algorithm works in phases.</a:t>
            </a:r>
          </a:p>
          <a:p>
            <a:pPr marL="0" indent="0" eaLnBrk="1" hangingPunct="1">
              <a:buFont typeface="Monotype Sorts" pitchFamily="2" charset="2"/>
              <a:buNone/>
              <a:defRPr/>
            </a:pPr>
            <a:r>
              <a:rPr lang="en-US" sz="2400" dirty="0">
                <a:solidFill>
                  <a:srgbClr val="000000"/>
                </a:solidFill>
                <a:sym typeface="Symbol" pitchFamily="18" charset="2"/>
              </a:rPr>
              <a:t>    At each phase:</a:t>
            </a:r>
          </a:p>
          <a:p>
            <a:pPr lvl="1" eaLnBrk="1" hangingPunct="1">
              <a:defRPr/>
            </a:pPr>
            <a:r>
              <a:rPr lang="en-US" sz="2200" dirty="0">
                <a:solidFill>
                  <a:srgbClr val="000000"/>
                </a:solidFill>
                <a:sym typeface="Symbol" pitchFamily="18" charset="2"/>
              </a:rPr>
              <a:t>You take the </a:t>
            </a:r>
            <a:r>
              <a:rPr lang="en-US" sz="2200" dirty="0">
                <a:solidFill>
                  <a:srgbClr val="FF0000"/>
                </a:solidFill>
                <a:sym typeface="Symbol" pitchFamily="18" charset="2"/>
              </a:rPr>
              <a:t>best you can get right now</a:t>
            </a:r>
            <a:r>
              <a:rPr lang="en-US" sz="2200" dirty="0">
                <a:solidFill>
                  <a:srgbClr val="000000"/>
                </a:solidFill>
                <a:sym typeface="Symbol" pitchFamily="18" charset="2"/>
              </a:rPr>
              <a:t>, without regard for future consequences.</a:t>
            </a:r>
          </a:p>
          <a:p>
            <a:pPr lvl="1" eaLnBrk="1" hangingPunct="1">
              <a:defRPr/>
            </a:pPr>
            <a:r>
              <a:rPr lang="en-US" sz="2200" dirty="0">
                <a:solidFill>
                  <a:srgbClr val="000000"/>
                </a:solidFill>
                <a:sym typeface="Symbol" pitchFamily="18" charset="2"/>
              </a:rPr>
              <a:t>You hope that by choosing a local optimum at each step, you will end up at a global optimum.</a:t>
            </a:r>
          </a:p>
          <a:p>
            <a:pPr lvl="1" eaLnBrk="1" hangingPunct="1">
              <a:defRPr/>
            </a:pPr>
            <a:r>
              <a:rPr lang="en-US" sz="2200" dirty="0">
                <a:solidFill>
                  <a:srgbClr val="000000"/>
                </a:solidFill>
                <a:sym typeface="Symbol" pitchFamily="18" charset="2"/>
              </a:rPr>
              <a:t>For some problems, it works.</a:t>
            </a:r>
          </a:p>
          <a:p>
            <a:pPr eaLnBrk="1" hangingPunct="1">
              <a:defRPr/>
            </a:pPr>
            <a:endParaRPr lang="en-US" dirty="0">
              <a:sym typeface="Symbol" pitchFamily="18" charset="2"/>
            </a:endParaRPr>
          </a:p>
        </p:txBody>
      </p:sp>
      <p:pic>
        <p:nvPicPr>
          <p:cNvPr id="4100" name="Picture 4"/>
          <p:cNvPicPr>
            <a:picLocks noChangeAspect="1" noChangeArrowheads="1"/>
          </p:cNvPicPr>
          <p:nvPr/>
        </p:nvPicPr>
        <p:blipFill>
          <a:blip r:embed="rId2" cstate="print"/>
          <a:srcRect/>
          <a:stretch>
            <a:fillRect/>
          </a:stretch>
        </p:blipFill>
        <p:spPr bwMode="auto">
          <a:xfrm>
            <a:off x="6372225" y="1773238"/>
            <a:ext cx="2314575" cy="26860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eaLnBrk="1" hangingPunct="1">
              <a:defRPr/>
            </a:pPr>
            <a:r>
              <a:rPr lang="en-US" dirty="0"/>
              <a:t>The Knapsack Problem</a:t>
            </a:r>
          </a:p>
        </p:txBody>
      </p:sp>
      <p:sp>
        <p:nvSpPr>
          <p:cNvPr id="38915" name="Rectangle 3"/>
          <p:cNvSpPr>
            <a:spLocks noGrp="1" noChangeArrowheads="1"/>
          </p:cNvSpPr>
          <p:nvPr>
            <p:ph type="body" idx="1"/>
          </p:nvPr>
        </p:nvSpPr>
        <p:spPr/>
        <p:txBody>
          <a:bodyPr/>
          <a:lstStyle/>
          <a:p>
            <a:pPr eaLnBrk="1" hangingPunct="1">
              <a:buFont typeface="Monotype Sorts" pitchFamily="2" charset="2"/>
              <a:buNone/>
            </a:pPr>
            <a:r>
              <a:rPr lang="en-US" sz="2400" dirty="0"/>
              <a:t>The famous </a:t>
            </a:r>
            <a:r>
              <a:rPr lang="en-US" sz="2400" i="1" dirty="0">
                <a:solidFill>
                  <a:schemeClr val="tx2"/>
                </a:solidFill>
              </a:rPr>
              <a:t>Knapsack Problem</a:t>
            </a:r>
            <a:r>
              <a:rPr lang="en-US" sz="2400" dirty="0"/>
              <a:t>:</a:t>
            </a:r>
          </a:p>
          <a:p>
            <a:pPr marL="469298" lvl="1" indent="-11696" eaLnBrk="1" hangingPunct="1">
              <a:buNone/>
            </a:pPr>
            <a:r>
              <a:rPr lang="en-US" dirty="0"/>
              <a:t>	</a:t>
            </a:r>
            <a:r>
              <a:rPr lang="en-US" sz="2200" dirty="0"/>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grpSp>
        <p:nvGrpSpPr>
          <p:cNvPr id="2" name="Group 4"/>
          <p:cNvGrpSpPr>
            <a:grpSpLocks/>
          </p:cNvGrpSpPr>
          <p:nvPr/>
        </p:nvGrpSpPr>
        <p:grpSpPr bwMode="auto">
          <a:xfrm flipH="1">
            <a:off x="5260398" y="4137423"/>
            <a:ext cx="2551545" cy="2022575"/>
            <a:chOff x="3577" y="2675"/>
            <a:chExt cx="1768" cy="1359"/>
          </a:xfrm>
        </p:grpSpPr>
        <p:sp>
          <p:nvSpPr>
            <p:cNvPr id="38918" name="Freeform 5"/>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19" name="Freeform 6"/>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0" name="Freeform 7"/>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1" name="Freeform 8"/>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2" name="Freeform 9"/>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3" name="Freeform 10"/>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4" name="Freeform 11"/>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5" name="Freeform 12"/>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6" name="Freeform 13"/>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7" name="Freeform 14"/>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8" name="Freeform 15"/>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9" name="Freeform 16"/>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0" name="Freeform 17"/>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1" name="Freeform 18"/>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2" name="Freeform 19"/>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3" name="Freeform 20"/>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4" name="Freeform 21"/>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5" name="Freeform 22"/>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6" name="Freeform 23"/>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7" name="Freeform 24"/>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8" name="Freeform 25"/>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9" name="Freeform 26"/>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0" name="Freeform 27"/>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1" name="Freeform 28"/>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2" name="Freeform 29"/>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3" name="Freeform 30"/>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4" name="Freeform 31"/>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5" name="Freeform 32"/>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6" name="Freeform 33"/>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7" name="Freeform 34"/>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8" name="Freeform 35"/>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9" name="Freeform 36"/>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0" name="Freeform 37"/>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1" name="Freeform 38"/>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2" name="Freeform 39"/>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3" name="Freeform 40"/>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4" name="Freeform 41"/>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5" name="Freeform 42"/>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6" name="Freeform 43"/>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7" name="Freeform 44"/>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8" name="Freeform 45"/>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9" name="Freeform 46"/>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0" name="Freeform 47"/>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1" name="Freeform 48"/>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2" name="Freeform 49"/>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3" name="Freeform 50"/>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4" name="Freeform 51"/>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5" name="Freeform 52"/>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6" name="Freeform 53"/>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7" name="Freeform 54"/>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8" name="Freeform 55"/>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9" name="Freeform 56"/>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0" name="Freeform 57"/>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1" name="Freeform 58"/>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2" name="Freeform 59"/>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3" name="Freeform 60"/>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4" name="Freeform 61"/>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5" name="Freeform 62"/>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6" name="Freeform 63"/>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7" name="Freeform 64"/>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8" name="Freeform 65"/>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9" name="Freeform 66"/>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0" name="Freeform 67"/>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1" name="Freeform 68"/>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2" name="Freeform 69"/>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3" name="Freeform 70"/>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4" name="Freeform 71"/>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5" name="Freeform 72"/>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6" name="Freeform 73"/>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7" name="Freeform 74"/>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8" name="Freeform 75"/>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9" name="Freeform 76"/>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0" name="Freeform 77"/>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1" name="Freeform 78"/>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2" name="Freeform 79"/>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3" name="Freeform 80"/>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4" name="Freeform 81"/>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5" name="Freeform 82"/>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6" name="Freeform 83"/>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7" name="Freeform 84"/>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8" name="Freeform 85"/>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9" name="Freeform 86"/>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0" name="Freeform 87"/>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1" name="Freeform 88"/>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2" name="Freeform 89"/>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3" name="Freeform 90"/>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4" name="Freeform 91"/>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5" name="Freeform 92"/>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6" name="Freeform 93"/>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7" name="Freeform 94"/>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8" name="Freeform 95"/>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9" name="Freeform 96"/>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0" name="Freeform 97"/>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1" name="Freeform 98"/>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2" name="Freeform 99"/>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3" name="Freeform 100"/>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4" name="Freeform 101"/>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5" name="Freeform 102"/>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6" name="Freeform 103"/>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7" name="Freeform 104"/>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8" name="Freeform 105"/>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sp>
        <p:nvSpPr>
          <p:cNvPr id="38917" name="AutoShape 106"/>
          <p:cNvSpPr>
            <a:spLocks noChangeArrowheads="1"/>
          </p:cNvSpPr>
          <p:nvPr/>
        </p:nvSpPr>
        <p:spPr bwMode="auto">
          <a:xfrm>
            <a:off x="998683" y="4228207"/>
            <a:ext cx="3948545" cy="1881188"/>
          </a:xfrm>
          <a:prstGeom prst="cloudCallout">
            <a:avLst>
              <a:gd name="adj1" fmla="val 84468"/>
              <a:gd name="adj2" fmla="val -33625"/>
            </a:avLst>
          </a:prstGeom>
          <a:noFill/>
          <a:ln w="9525">
            <a:solidFill>
              <a:schemeClr val="tx1"/>
            </a:solidFill>
            <a:round/>
            <a:headEnd/>
            <a:tailEnd/>
          </a:ln>
        </p:spPr>
        <p:txBody>
          <a:bodyPr lIns="84204" tIns="42102" rIns="84204" bIns="42102" anchor="ctr"/>
          <a:lstStyle/>
          <a:p>
            <a:pPr defTabSz="840642">
              <a:spcBef>
                <a:spcPct val="50000"/>
              </a:spcBef>
            </a:pPr>
            <a:r>
              <a:rPr lang="en-US" sz="2600" b="1" dirty="0">
                <a:solidFill>
                  <a:srgbClr val="339933"/>
                </a:solidFill>
                <a:latin typeface="Arial" charset="0"/>
                <a:ea typeface="ＭＳ Ｐゴシック" pitchFamily="34" charset="-128"/>
                <a:cs typeface="Arial"/>
              </a:rPr>
              <a:t>Which items should I take?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eaLnBrk="1" hangingPunct="1">
              <a:defRPr/>
            </a:pPr>
            <a:r>
              <a:rPr lang="en-US"/>
              <a:t>The Knapsack Problem</a:t>
            </a:r>
          </a:p>
        </p:txBody>
      </p:sp>
      <p:sp>
        <p:nvSpPr>
          <p:cNvPr id="39939" name="Content Placeholder 6"/>
          <p:cNvSpPr>
            <a:spLocks/>
          </p:cNvSpPr>
          <p:nvPr/>
        </p:nvSpPr>
        <p:spPr bwMode="auto">
          <a:xfrm>
            <a:off x="272762" y="1357312"/>
            <a:ext cx="6459682" cy="4865192"/>
          </a:xfrm>
          <a:prstGeom prst="rect">
            <a:avLst/>
          </a:prstGeom>
          <a:noFill/>
          <a:ln w="9525">
            <a:noFill/>
            <a:miter lim="800000"/>
            <a:headEnd/>
            <a:tailEnd/>
          </a:ln>
        </p:spPr>
        <p:txBody>
          <a:bodyPr lIns="84204" tIns="42102" rIns="84204" bIns="42102"/>
          <a:lstStyle/>
          <a:p>
            <a:pPr marL="152046" indent="-152046" algn="l" defTabSz="913741">
              <a:spcBef>
                <a:spcPct val="20000"/>
              </a:spcBef>
              <a:buClr>
                <a:srgbClr val="0033CC"/>
              </a:buClr>
              <a:buSzPct val="75000"/>
            </a:pPr>
            <a:r>
              <a:rPr lang="en-US" dirty="0">
                <a:solidFill>
                  <a:srgbClr val="000000"/>
                </a:solidFill>
                <a:latin typeface="Times New Roman" pitchFamily="18" charset="0"/>
                <a:ea typeface="ＭＳ Ｐゴシック" pitchFamily="34" charset="-128"/>
                <a:cs typeface="Arial"/>
              </a:rPr>
              <a:t>There are two versions of the problem:</a:t>
            </a:r>
          </a:p>
          <a:p>
            <a:pPr marL="785086" lvl="1" indent="-527777" algn="l" defTabSz="913741">
              <a:spcBef>
                <a:spcPct val="20000"/>
              </a:spcBef>
              <a:buClr>
                <a:srgbClr val="CC0000"/>
              </a:buClr>
              <a:buSzPct val="65000"/>
            </a:pPr>
            <a:r>
              <a:rPr lang="en-US" dirty="0">
                <a:solidFill>
                  <a:srgbClr val="000000"/>
                </a:solidFill>
                <a:latin typeface="Times New Roman" pitchFamily="18" charset="0"/>
                <a:ea typeface="ＭＳ Ｐゴシック" pitchFamily="34" charset="-128"/>
                <a:cs typeface="Arial"/>
              </a:rPr>
              <a:t>(1) </a:t>
            </a:r>
            <a:r>
              <a:rPr lang="en-US" dirty="0">
                <a:solidFill>
                  <a:srgbClr val="0000CC"/>
                </a:solidFill>
                <a:latin typeface="Times New Roman" pitchFamily="18" charset="0"/>
                <a:ea typeface="ＭＳ Ｐゴシック" pitchFamily="34" charset="-128"/>
                <a:cs typeface="Arial"/>
              </a:rPr>
              <a:t>“0-1 knapsack problem”</a:t>
            </a:r>
            <a:r>
              <a:rPr lang="en-US" dirty="0">
                <a:solidFill>
                  <a:srgbClr val="000000"/>
                </a:solidFill>
                <a:latin typeface="Times New Roman" pitchFamily="18" charset="0"/>
                <a:ea typeface="ＭＳ Ｐゴシック" pitchFamily="34" charset="-128"/>
                <a:cs typeface="Arial"/>
              </a:rPr>
              <a:t> </a:t>
            </a:r>
          </a:p>
          <a:p>
            <a:pPr marL="785086" lvl="1" indent="-527777" algn="l" defTabSz="913741">
              <a:spcBef>
                <a:spcPct val="20000"/>
              </a:spcBef>
              <a:buClr>
                <a:srgbClr val="CC0000"/>
              </a:buClr>
              <a:buSzPct val="65000"/>
            </a:pPr>
            <a:r>
              <a:rPr lang="en-US" sz="2100" dirty="0">
                <a:solidFill>
                  <a:srgbClr val="000000"/>
                </a:solidFill>
                <a:latin typeface="Times New Roman" pitchFamily="18" charset="0"/>
                <a:ea typeface="ＭＳ Ｐゴシック" pitchFamily="34" charset="-128"/>
                <a:cs typeface="Arial"/>
              </a:rPr>
              <a:t>	</a:t>
            </a:r>
            <a:r>
              <a:rPr lang="en-US" sz="2100" dirty="0">
                <a:solidFill>
                  <a:srgbClr val="FF0000"/>
                </a:solidFill>
                <a:latin typeface="Times New Roman" pitchFamily="18" charset="0"/>
                <a:ea typeface="ＭＳ Ｐゴシック" pitchFamily="34" charset="-128"/>
                <a:cs typeface="Arial"/>
              </a:rPr>
              <a:t>Items are indivisible</a:t>
            </a:r>
            <a:r>
              <a:rPr lang="en-US" sz="2100" dirty="0">
                <a:solidFill>
                  <a:srgbClr val="000000"/>
                </a:solidFill>
                <a:latin typeface="Times New Roman" pitchFamily="18" charset="0"/>
                <a:ea typeface="ＭＳ Ｐゴシック" pitchFamily="34" charset="-128"/>
                <a:cs typeface="Arial"/>
              </a:rPr>
              <a:t>: you either take an item or not. Solved with </a:t>
            </a:r>
            <a:r>
              <a:rPr lang="en-US" sz="2100" i="1" dirty="0">
                <a:solidFill>
                  <a:srgbClr val="0033CC"/>
                </a:solidFill>
                <a:latin typeface="Times New Roman" pitchFamily="18" charset="0"/>
                <a:ea typeface="ＭＳ Ｐゴシック" pitchFamily="34" charset="-128"/>
                <a:cs typeface="Arial"/>
              </a:rPr>
              <a:t>dynamic programming</a:t>
            </a:r>
            <a:r>
              <a:rPr lang="en-US" sz="2100" dirty="0">
                <a:solidFill>
                  <a:srgbClr val="000000"/>
                </a:solidFill>
                <a:latin typeface="Times New Roman" pitchFamily="18" charset="0"/>
                <a:ea typeface="ＭＳ Ｐゴシック" pitchFamily="34" charset="-128"/>
                <a:cs typeface="Arial"/>
              </a:rPr>
              <a:t>.</a:t>
            </a:r>
            <a:endParaRPr lang="en-US" dirty="0">
              <a:solidFill>
                <a:srgbClr val="000000"/>
              </a:solidFill>
              <a:latin typeface="Times New Roman" pitchFamily="18" charset="0"/>
              <a:ea typeface="ＭＳ Ｐゴシック" pitchFamily="34" charset="-128"/>
              <a:cs typeface="Arial"/>
            </a:endParaRPr>
          </a:p>
          <a:p>
            <a:pPr marL="785086" lvl="1" indent="-527777" algn="l" defTabSz="913741">
              <a:spcBef>
                <a:spcPct val="20000"/>
              </a:spcBef>
              <a:buClr>
                <a:srgbClr val="CC0000"/>
              </a:buClr>
              <a:buSzPct val="65000"/>
            </a:pPr>
            <a:endParaRPr lang="en-US" dirty="0">
              <a:solidFill>
                <a:srgbClr val="000000"/>
              </a:solidFill>
              <a:latin typeface="Times New Roman" pitchFamily="18" charset="0"/>
              <a:ea typeface="ＭＳ Ｐゴシック" pitchFamily="34" charset="-128"/>
              <a:cs typeface="Arial"/>
            </a:endParaRPr>
          </a:p>
          <a:p>
            <a:pPr marL="785086" lvl="1" indent="-527777" algn="l" defTabSz="913741">
              <a:spcBef>
                <a:spcPct val="20000"/>
              </a:spcBef>
              <a:buClr>
                <a:srgbClr val="CC0000"/>
              </a:buClr>
              <a:buSzPct val="65000"/>
            </a:pPr>
            <a:endParaRPr lang="en-US" dirty="0">
              <a:solidFill>
                <a:srgbClr val="000000"/>
              </a:solidFill>
              <a:latin typeface="Times New Roman" pitchFamily="18" charset="0"/>
              <a:ea typeface="ＭＳ Ｐゴシック" pitchFamily="34" charset="-128"/>
              <a:cs typeface="Arial"/>
            </a:endParaRPr>
          </a:p>
          <a:p>
            <a:pPr marL="785086" lvl="1" indent="-527777" algn="l" defTabSz="913741">
              <a:spcBef>
                <a:spcPct val="20000"/>
              </a:spcBef>
              <a:buClr>
                <a:srgbClr val="CC0000"/>
              </a:buClr>
              <a:buSzPct val="65000"/>
            </a:pPr>
            <a:endParaRPr lang="en-US" dirty="0">
              <a:solidFill>
                <a:srgbClr val="000000"/>
              </a:solidFill>
              <a:latin typeface="Times New Roman" pitchFamily="18" charset="0"/>
              <a:ea typeface="ＭＳ Ｐゴシック" pitchFamily="34" charset="-128"/>
              <a:cs typeface="Arial"/>
            </a:endParaRPr>
          </a:p>
          <a:p>
            <a:pPr marL="785086" lvl="1" indent="-527777" algn="l" defTabSz="913741">
              <a:spcBef>
                <a:spcPct val="20000"/>
              </a:spcBef>
              <a:buClr>
                <a:srgbClr val="CC0000"/>
              </a:buClr>
              <a:buSzPct val="65000"/>
            </a:pPr>
            <a:r>
              <a:rPr lang="en-US" dirty="0">
                <a:solidFill>
                  <a:srgbClr val="000000"/>
                </a:solidFill>
                <a:latin typeface="Times New Roman" pitchFamily="18" charset="0"/>
                <a:ea typeface="ＭＳ Ｐゴシック" pitchFamily="34" charset="-128"/>
                <a:cs typeface="Arial"/>
              </a:rPr>
              <a:t>(2) </a:t>
            </a:r>
            <a:r>
              <a:rPr lang="en-US" dirty="0">
                <a:solidFill>
                  <a:srgbClr val="0000CC"/>
                </a:solidFill>
                <a:latin typeface="Times New Roman" pitchFamily="18" charset="0"/>
                <a:ea typeface="ＭＳ Ｐゴシック" pitchFamily="34" charset="-128"/>
                <a:cs typeface="Arial"/>
              </a:rPr>
              <a:t>“Fractional knapsack problem”</a:t>
            </a:r>
          </a:p>
          <a:p>
            <a:pPr marL="785086" lvl="1" indent="-527777" algn="l" defTabSz="913741">
              <a:spcBef>
                <a:spcPct val="20000"/>
              </a:spcBef>
              <a:buClr>
                <a:srgbClr val="CC0000"/>
              </a:buClr>
              <a:buSzPct val="65000"/>
            </a:pPr>
            <a:r>
              <a:rPr lang="en-US" sz="2000" dirty="0">
                <a:solidFill>
                  <a:srgbClr val="000000"/>
                </a:solidFill>
                <a:latin typeface="Times New Roman" pitchFamily="18" charset="0"/>
                <a:ea typeface="ＭＳ Ｐゴシック" pitchFamily="34" charset="-128"/>
                <a:cs typeface="Arial"/>
              </a:rPr>
              <a:t>	</a:t>
            </a:r>
            <a:r>
              <a:rPr lang="en-US" dirty="0">
                <a:solidFill>
                  <a:srgbClr val="FF0000"/>
                </a:solidFill>
                <a:latin typeface="Times New Roman" pitchFamily="18" charset="0"/>
                <a:ea typeface="ＭＳ Ｐゴシック" pitchFamily="34" charset="-128"/>
                <a:cs typeface="Arial"/>
              </a:rPr>
              <a:t>Items are divisible</a:t>
            </a:r>
            <a:r>
              <a:rPr lang="en-US" dirty="0">
                <a:solidFill>
                  <a:srgbClr val="000000"/>
                </a:solidFill>
                <a:latin typeface="Times New Roman" pitchFamily="18" charset="0"/>
                <a:ea typeface="ＭＳ Ｐゴシック" pitchFamily="34" charset="-128"/>
                <a:cs typeface="Arial"/>
              </a:rPr>
              <a:t>: you can take any fraction of an item. Solved with a </a:t>
            </a:r>
            <a:r>
              <a:rPr lang="en-US" i="1" dirty="0">
                <a:solidFill>
                  <a:srgbClr val="0033CC"/>
                </a:solidFill>
                <a:latin typeface="Times New Roman" pitchFamily="18" charset="0"/>
                <a:ea typeface="ＭＳ Ｐゴシック" pitchFamily="34" charset="-128"/>
                <a:cs typeface="Arial"/>
              </a:rPr>
              <a:t>greedy algorithm</a:t>
            </a:r>
            <a:r>
              <a:rPr lang="en-US" sz="2100" dirty="0">
                <a:solidFill>
                  <a:srgbClr val="000000"/>
                </a:solidFill>
                <a:latin typeface="Times New Roman" pitchFamily="18" charset="0"/>
                <a:ea typeface="ＭＳ Ｐゴシック" pitchFamily="34" charset="-128"/>
                <a:cs typeface="Arial"/>
              </a:rPr>
              <a:t>.</a:t>
            </a:r>
          </a:p>
        </p:txBody>
      </p:sp>
      <p:grpSp>
        <p:nvGrpSpPr>
          <p:cNvPr id="2" name="Group 10"/>
          <p:cNvGrpSpPr>
            <a:grpSpLocks/>
          </p:cNvGrpSpPr>
          <p:nvPr/>
        </p:nvGrpSpPr>
        <p:grpSpPr bwMode="auto">
          <a:xfrm>
            <a:off x="6736774" y="1309689"/>
            <a:ext cx="1889125" cy="1564184"/>
            <a:chOff x="4161" y="1106"/>
            <a:chExt cx="1309" cy="1051"/>
          </a:xfrm>
        </p:grpSpPr>
        <p:grpSp>
          <p:nvGrpSpPr>
            <p:cNvPr id="3" name="Group 11"/>
            <p:cNvGrpSpPr>
              <a:grpSpLocks/>
            </p:cNvGrpSpPr>
            <p:nvPr/>
          </p:nvGrpSpPr>
          <p:grpSpPr bwMode="auto">
            <a:xfrm>
              <a:off x="4161" y="1106"/>
              <a:ext cx="1309" cy="1051"/>
              <a:chOff x="3783" y="912"/>
              <a:chExt cx="1768" cy="1359"/>
            </a:xfrm>
          </p:grpSpPr>
          <p:grpSp>
            <p:nvGrpSpPr>
              <p:cNvPr id="4" name="Group 12"/>
              <p:cNvGrpSpPr>
                <a:grpSpLocks/>
              </p:cNvGrpSpPr>
              <p:nvPr/>
            </p:nvGrpSpPr>
            <p:grpSpPr bwMode="auto">
              <a:xfrm flipH="1">
                <a:off x="3783" y="912"/>
                <a:ext cx="1768" cy="1359"/>
                <a:chOff x="3577" y="2675"/>
                <a:chExt cx="1768" cy="1359"/>
              </a:xfrm>
            </p:grpSpPr>
            <p:sp>
              <p:nvSpPr>
                <p:cNvPr id="40123" name="Freeform 13"/>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4" name="Freeform 14"/>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5" name="Freeform 15"/>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6" name="Freeform 16"/>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7" name="Freeform 17"/>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8" name="Freeform 18"/>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9" name="Freeform 19"/>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0" name="Freeform 20"/>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1" name="Freeform 21"/>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2" name="Freeform 22"/>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3" name="Freeform 23"/>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4" name="Freeform 24"/>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5" name="Freeform 25"/>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6" name="Freeform 26"/>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7" name="Freeform 27"/>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8" name="Freeform 28"/>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9" name="Freeform 29"/>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0" name="Freeform 30"/>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1" name="Freeform 31"/>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2" name="Freeform 32"/>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3" name="Freeform 33"/>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4" name="Freeform 34"/>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5" name="Freeform 35"/>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6" name="Freeform 36"/>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7" name="Freeform 37"/>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8" name="Freeform 38"/>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9" name="Freeform 39"/>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0" name="Freeform 40"/>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1" name="Freeform 41"/>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2" name="Freeform 42"/>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3" name="Freeform 43"/>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4" name="Freeform 44"/>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5" name="Freeform 45"/>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6" name="Freeform 46"/>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7" name="Freeform 47"/>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8" name="Freeform 48"/>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9" name="Freeform 49"/>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0" name="Freeform 50"/>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1" name="Freeform 51"/>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2" name="Freeform 52"/>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3" name="Freeform 53"/>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4" name="Freeform 54"/>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5" name="Freeform 55"/>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6" name="Freeform 56"/>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7" name="Freeform 57"/>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8" name="Freeform 58"/>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9" name="Freeform 59"/>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0" name="Freeform 60"/>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1" name="Freeform 61"/>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2" name="Freeform 62"/>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3" name="Freeform 63"/>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4" name="Freeform 64"/>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5" name="Freeform 65"/>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6" name="Freeform 66"/>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7" name="Freeform 67"/>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8" name="Freeform 68"/>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9" name="Freeform 69"/>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0" name="Freeform 70"/>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1" name="Freeform 71"/>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2" name="Freeform 72"/>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3" name="Freeform 73"/>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4" name="Freeform 74"/>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5" name="Freeform 75"/>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6" name="Freeform 76"/>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7" name="Freeform 77"/>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8" name="Freeform 78"/>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9" name="Freeform 79"/>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0" name="Freeform 80"/>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1" name="Freeform 81"/>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2" name="Freeform 82"/>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3" name="Freeform 83"/>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4" name="Freeform 84"/>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5" name="Freeform 85"/>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6" name="Freeform 86"/>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7" name="Freeform 87"/>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8" name="Freeform 88"/>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9" name="Freeform 89"/>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0" name="Freeform 90"/>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1" name="Freeform 91"/>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2" name="Freeform 92"/>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3" name="Freeform 93"/>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4" name="Freeform 94"/>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5" name="Freeform 95"/>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6" name="Freeform 96"/>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7" name="Freeform 97"/>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8" name="Freeform 98"/>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9" name="Freeform 99"/>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0" name="Freeform 100"/>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1" name="Freeform 101"/>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2" name="Freeform 102"/>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3" name="Freeform 103"/>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4" name="Freeform 104"/>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5" name="Freeform 105"/>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6" name="Freeform 106"/>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7" name="Freeform 107"/>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8" name="Freeform 108"/>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9" name="Freeform 109"/>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20" name="Freeform 110"/>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21" name="Freeform 111"/>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22" name="Freeform 112"/>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23" name="Freeform 113"/>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nvGrpSpPr>
              <p:cNvPr id="5" name="Group 114"/>
              <p:cNvGrpSpPr>
                <a:grpSpLocks/>
              </p:cNvGrpSpPr>
              <p:nvPr/>
            </p:nvGrpSpPr>
            <p:grpSpPr bwMode="auto">
              <a:xfrm>
                <a:off x="3798" y="1098"/>
                <a:ext cx="737" cy="294"/>
                <a:chOff x="3510" y="2756"/>
                <a:chExt cx="737" cy="294"/>
              </a:xfrm>
            </p:grpSpPr>
            <p:sp>
              <p:nvSpPr>
                <p:cNvPr id="40081" name="Freeform 115"/>
                <p:cNvSpPr>
                  <a:spLocks/>
                </p:cNvSpPr>
                <p:nvPr/>
              </p:nvSpPr>
              <p:spPr bwMode="auto">
                <a:xfrm>
                  <a:off x="3613" y="2761"/>
                  <a:ext cx="452" cy="51"/>
                </a:xfrm>
                <a:custGeom>
                  <a:avLst/>
                  <a:gdLst>
                    <a:gd name="T0" fmla="*/ 4 w 902"/>
                    <a:gd name="T1" fmla="*/ 51 h 101"/>
                    <a:gd name="T2" fmla="*/ 452 w 902"/>
                    <a:gd name="T3" fmla="*/ 46 h 101"/>
                    <a:gd name="T4" fmla="*/ 452 w 902"/>
                    <a:gd name="T5" fmla="*/ 22 h 101"/>
                    <a:gd name="T6" fmla="*/ 441 w 902"/>
                    <a:gd name="T7" fmla="*/ 2 h 101"/>
                    <a:gd name="T8" fmla="*/ 403 w 902"/>
                    <a:gd name="T9" fmla="*/ 3 h 101"/>
                    <a:gd name="T10" fmla="*/ 364 w 902"/>
                    <a:gd name="T11" fmla="*/ 0 h 101"/>
                    <a:gd name="T12" fmla="*/ 320 w 902"/>
                    <a:gd name="T13" fmla="*/ 9 h 101"/>
                    <a:gd name="T14" fmla="*/ 283 w 902"/>
                    <a:gd name="T15" fmla="*/ 20 h 101"/>
                    <a:gd name="T16" fmla="*/ 257 w 902"/>
                    <a:gd name="T17" fmla="*/ 16 h 101"/>
                    <a:gd name="T18" fmla="*/ 227 w 902"/>
                    <a:gd name="T19" fmla="*/ 4 h 101"/>
                    <a:gd name="T20" fmla="*/ 169 w 902"/>
                    <a:gd name="T21" fmla="*/ 19 h 101"/>
                    <a:gd name="T22" fmla="*/ 129 w 902"/>
                    <a:gd name="T23" fmla="*/ 16 h 101"/>
                    <a:gd name="T24" fmla="*/ 36 w 902"/>
                    <a:gd name="T25" fmla="*/ 9 h 101"/>
                    <a:gd name="T26" fmla="*/ 18 w 902"/>
                    <a:gd name="T27" fmla="*/ 4 h 101"/>
                    <a:gd name="T28" fmla="*/ 0 w 902"/>
                    <a:gd name="T29" fmla="*/ 19 h 101"/>
                    <a:gd name="T30" fmla="*/ 4 w 902"/>
                    <a:gd name="T31" fmla="*/ 51 h 101"/>
                    <a:gd name="T32" fmla="*/ 4 w 902"/>
                    <a:gd name="T33" fmla="*/ 51 h 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2"/>
                    <a:gd name="T52" fmla="*/ 0 h 101"/>
                    <a:gd name="T53" fmla="*/ 902 w 902"/>
                    <a:gd name="T54" fmla="*/ 101 h 10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2" h="101">
                      <a:moveTo>
                        <a:pt x="7" y="101"/>
                      </a:moveTo>
                      <a:lnTo>
                        <a:pt x="902" y="92"/>
                      </a:lnTo>
                      <a:lnTo>
                        <a:pt x="902" y="44"/>
                      </a:lnTo>
                      <a:lnTo>
                        <a:pt x="880" y="4"/>
                      </a:lnTo>
                      <a:lnTo>
                        <a:pt x="805" y="6"/>
                      </a:lnTo>
                      <a:lnTo>
                        <a:pt x="726" y="0"/>
                      </a:lnTo>
                      <a:lnTo>
                        <a:pt x="638" y="18"/>
                      </a:lnTo>
                      <a:lnTo>
                        <a:pt x="564" y="40"/>
                      </a:lnTo>
                      <a:lnTo>
                        <a:pt x="513" y="31"/>
                      </a:lnTo>
                      <a:lnTo>
                        <a:pt x="452" y="8"/>
                      </a:lnTo>
                      <a:lnTo>
                        <a:pt x="338" y="37"/>
                      </a:lnTo>
                      <a:lnTo>
                        <a:pt x="258" y="31"/>
                      </a:lnTo>
                      <a:lnTo>
                        <a:pt x="72" y="18"/>
                      </a:lnTo>
                      <a:lnTo>
                        <a:pt x="36" y="8"/>
                      </a:lnTo>
                      <a:lnTo>
                        <a:pt x="0" y="38"/>
                      </a:lnTo>
                      <a:lnTo>
                        <a:pt x="7" y="101"/>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2" name="Freeform 116"/>
                <p:cNvSpPr>
                  <a:spLocks/>
                </p:cNvSpPr>
                <p:nvPr/>
              </p:nvSpPr>
              <p:spPr bwMode="auto">
                <a:xfrm>
                  <a:off x="3948" y="2895"/>
                  <a:ext cx="212" cy="129"/>
                </a:xfrm>
                <a:custGeom>
                  <a:avLst/>
                  <a:gdLst>
                    <a:gd name="T0" fmla="*/ 0 w 423"/>
                    <a:gd name="T1" fmla="*/ 14 h 259"/>
                    <a:gd name="T2" fmla="*/ 195 w 423"/>
                    <a:gd name="T3" fmla="*/ 0 h 259"/>
                    <a:gd name="T4" fmla="*/ 212 w 423"/>
                    <a:gd name="T5" fmla="*/ 112 h 259"/>
                    <a:gd name="T6" fmla="*/ 3 w 423"/>
                    <a:gd name="T7" fmla="*/ 129 h 259"/>
                    <a:gd name="T8" fmla="*/ 0 w 423"/>
                    <a:gd name="T9" fmla="*/ 14 h 259"/>
                    <a:gd name="T10" fmla="*/ 0 w 423"/>
                    <a:gd name="T11" fmla="*/ 14 h 259"/>
                    <a:gd name="T12" fmla="*/ 0 60000 65536"/>
                    <a:gd name="T13" fmla="*/ 0 60000 65536"/>
                    <a:gd name="T14" fmla="*/ 0 60000 65536"/>
                    <a:gd name="T15" fmla="*/ 0 60000 65536"/>
                    <a:gd name="T16" fmla="*/ 0 60000 65536"/>
                    <a:gd name="T17" fmla="*/ 0 60000 65536"/>
                    <a:gd name="T18" fmla="*/ 0 w 423"/>
                    <a:gd name="T19" fmla="*/ 0 h 259"/>
                    <a:gd name="T20" fmla="*/ 423 w 42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23" h="259">
                      <a:moveTo>
                        <a:pt x="0" y="29"/>
                      </a:moveTo>
                      <a:lnTo>
                        <a:pt x="389" y="0"/>
                      </a:lnTo>
                      <a:lnTo>
                        <a:pt x="423" y="225"/>
                      </a:lnTo>
                      <a:lnTo>
                        <a:pt x="5" y="259"/>
                      </a:lnTo>
                      <a:lnTo>
                        <a:pt x="0" y="29"/>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3" name="Freeform 117"/>
                <p:cNvSpPr>
                  <a:spLocks/>
                </p:cNvSpPr>
                <p:nvPr/>
              </p:nvSpPr>
              <p:spPr bwMode="auto">
                <a:xfrm>
                  <a:off x="3724" y="2906"/>
                  <a:ext cx="238" cy="129"/>
                </a:xfrm>
                <a:custGeom>
                  <a:avLst/>
                  <a:gdLst>
                    <a:gd name="T0" fmla="*/ 9 w 475"/>
                    <a:gd name="T1" fmla="*/ 10 h 259"/>
                    <a:gd name="T2" fmla="*/ 238 w 475"/>
                    <a:gd name="T3" fmla="*/ 0 h 259"/>
                    <a:gd name="T4" fmla="*/ 226 w 475"/>
                    <a:gd name="T5" fmla="*/ 114 h 259"/>
                    <a:gd name="T6" fmla="*/ 0 w 475"/>
                    <a:gd name="T7" fmla="*/ 129 h 259"/>
                    <a:gd name="T8" fmla="*/ 9 w 475"/>
                    <a:gd name="T9" fmla="*/ 10 h 259"/>
                    <a:gd name="T10" fmla="*/ 9 w 475"/>
                    <a:gd name="T11" fmla="*/ 10 h 259"/>
                    <a:gd name="T12" fmla="*/ 0 60000 65536"/>
                    <a:gd name="T13" fmla="*/ 0 60000 65536"/>
                    <a:gd name="T14" fmla="*/ 0 60000 65536"/>
                    <a:gd name="T15" fmla="*/ 0 60000 65536"/>
                    <a:gd name="T16" fmla="*/ 0 60000 65536"/>
                    <a:gd name="T17" fmla="*/ 0 60000 65536"/>
                    <a:gd name="T18" fmla="*/ 0 w 475"/>
                    <a:gd name="T19" fmla="*/ 0 h 259"/>
                    <a:gd name="T20" fmla="*/ 475 w 475"/>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75" h="259">
                      <a:moveTo>
                        <a:pt x="17" y="21"/>
                      </a:moveTo>
                      <a:lnTo>
                        <a:pt x="475" y="0"/>
                      </a:lnTo>
                      <a:lnTo>
                        <a:pt x="452" y="228"/>
                      </a:lnTo>
                      <a:lnTo>
                        <a:pt x="0" y="259"/>
                      </a:lnTo>
                      <a:lnTo>
                        <a:pt x="17" y="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4" name="Freeform 118"/>
                <p:cNvSpPr>
                  <a:spLocks/>
                </p:cNvSpPr>
                <p:nvPr/>
              </p:nvSpPr>
              <p:spPr bwMode="auto">
                <a:xfrm>
                  <a:off x="3517" y="2909"/>
                  <a:ext cx="216" cy="126"/>
                </a:xfrm>
                <a:custGeom>
                  <a:avLst/>
                  <a:gdLst>
                    <a:gd name="T0" fmla="*/ 0 w 431"/>
                    <a:gd name="T1" fmla="*/ 20 h 253"/>
                    <a:gd name="T2" fmla="*/ 216 w 431"/>
                    <a:gd name="T3" fmla="*/ 0 h 253"/>
                    <a:gd name="T4" fmla="*/ 212 w 431"/>
                    <a:gd name="T5" fmla="*/ 126 h 253"/>
                    <a:gd name="T6" fmla="*/ 6 w 431"/>
                    <a:gd name="T7" fmla="*/ 125 h 253"/>
                    <a:gd name="T8" fmla="*/ 0 w 431"/>
                    <a:gd name="T9" fmla="*/ 20 h 253"/>
                    <a:gd name="T10" fmla="*/ 0 w 431"/>
                    <a:gd name="T11" fmla="*/ 20 h 253"/>
                    <a:gd name="T12" fmla="*/ 0 60000 65536"/>
                    <a:gd name="T13" fmla="*/ 0 60000 65536"/>
                    <a:gd name="T14" fmla="*/ 0 60000 65536"/>
                    <a:gd name="T15" fmla="*/ 0 60000 65536"/>
                    <a:gd name="T16" fmla="*/ 0 60000 65536"/>
                    <a:gd name="T17" fmla="*/ 0 60000 65536"/>
                    <a:gd name="T18" fmla="*/ 0 w 431"/>
                    <a:gd name="T19" fmla="*/ 0 h 253"/>
                    <a:gd name="T20" fmla="*/ 431 w 431"/>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431" h="253">
                      <a:moveTo>
                        <a:pt x="0" y="40"/>
                      </a:moveTo>
                      <a:lnTo>
                        <a:pt x="431" y="0"/>
                      </a:lnTo>
                      <a:lnTo>
                        <a:pt x="423" y="253"/>
                      </a:lnTo>
                      <a:lnTo>
                        <a:pt x="11" y="251"/>
                      </a:lnTo>
                      <a:lnTo>
                        <a:pt x="0" y="4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5" name="Freeform 119"/>
                <p:cNvSpPr>
                  <a:spLocks/>
                </p:cNvSpPr>
                <p:nvPr/>
              </p:nvSpPr>
              <p:spPr bwMode="auto">
                <a:xfrm>
                  <a:off x="3833" y="2804"/>
                  <a:ext cx="233" cy="106"/>
                </a:xfrm>
                <a:custGeom>
                  <a:avLst/>
                  <a:gdLst>
                    <a:gd name="T0" fmla="*/ 2 w 465"/>
                    <a:gd name="T1" fmla="*/ 11 h 213"/>
                    <a:gd name="T2" fmla="*/ 221 w 465"/>
                    <a:gd name="T3" fmla="*/ 0 h 213"/>
                    <a:gd name="T4" fmla="*/ 233 w 465"/>
                    <a:gd name="T5" fmla="*/ 94 h 213"/>
                    <a:gd name="T6" fmla="*/ 0 w 465"/>
                    <a:gd name="T7" fmla="*/ 106 h 213"/>
                    <a:gd name="T8" fmla="*/ 2 w 465"/>
                    <a:gd name="T9" fmla="*/ 11 h 213"/>
                    <a:gd name="T10" fmla="*/ 2 w 465"/>
                    <a:gd name="T11" fmla="*/ 11 h 213"/>
                    <a:gd name="T12" fmla="*/ 0 60000 65536"/>
                    <a:gd name="T13" fmla="*/ 0 60000 65536"/>
                    <a:gd name="T14" fmla="*/ 0 60000 65536"/>
                    <a:gd name="T15" fmla="*/ 0 60000 65536"/>
                    <a:gd name="T16" fmla="*/ 0 60000 65536"/>
                    <a:gd name="T17" fmla="*/ 0 60000 65536"/>
                    <a:gd name="T18" fmla="*/ 0 w 465"/>
                    <a:gd name="T19" fmla="*/ 0 h 213"/>
                    <a:gd name="T20" fmla="*/ 465 w 465"/>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465" h="213">
                      <a:moveTo>
                        <a:pt x="3" y="23"/>
                      </a:moveTo>
                      <a:lnTo>
                        <a:pt x="441" y="0"/>
                      </a:lnTo>
                      <a:lnTo>
                        <a:pt x="465" y="188"/>
                      </a:lnTo>
                      <a:lnTo>
                        <a:pt x="0" y="213"/>
                      </a:lnTo>
                      <a:lnTo>
                        <a:pt x="3" y="23"/>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6" name="Freeform 120"/>
                <p:cNvSpPr>
                  <a:spLocks/>
                </p:cNvSpPr>
                <p:nvPr/>
              </p:nvSpPr>
              <p:spPr bwMode="auto">
                <a:xfrm>
                  <a:off x="3614" y="2804"/>
                  <a:ext cx="228" cy="108"/>
                </a:xfrm>
                <a:custGeom>
                  <a:avLst/>
                  <a:gdLst>
                    <a:gd name="T0" fmla="*/ 0 w 457"/>
                    <a:gd name="T1" fmla="*/ 6 h 217"/>
                    <a:gd name="T2" fmla="*/ 1 w 457"/>
                    <a:gd name="T3" fmla="*/ 105 h 217"/>
                    <a:gd name="T4" fmla="*/ 137 w 457"/>
                    <a:gd name="T5" fmla="*/ 108 h 217"/>
                    <a:gd name="T6" fmla="*/ 228 w 457"/>
                    <a:gd name="T7" fmla="*/ 102 h 217"/>
                    <a:gd name="T8" fmla="*/ 224 w 457"/>
                    <a:gd name="T9" fmla="*/ 0 h 217"/>
                    <a:gd name="T10" fmla="*/ 0 w 457"/>
                    <a:gd name="T11" fmla="*/ 6 h 217"/>
                    <a:gd name="T12" fmla="*/ 0 w 457"/>
                    <a:gd name="T13" fmla="*/ 6 h 217"/>
                    <a:gd name="T14" fmla="*/ 0 60000 65536"/>
                    <a:gd name="T15" fmla="*/ 0 60000 65536"/>
                    <a:gd name="T16" fmla="*/ 0 60000 65536"/>
                    <a:gd name="T17" fmla="*/ 0 60000 65536"/>
                    <a:gd name="T18" fmla="*/ 0 60000 65536"/>
                    <a:gd name="T19" fmla="*/ 0 60000 65536"/>
                    <a:gd name="T20" fmla="*/ 0 60000 65536"/>
                    <a:gd name="T21" fmla="*/ 0 w 457"/>
                    <a:gd name="T22" fmla="*/ 0 h 217"/>
                    <a:gd name="T23" fmla="*/ 457 w 457"/>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7" h="217">
                      <a:moveTo>
                        <a:pt x="0" y="13"/>
                      </a:moveTo>
                      <a:lnTo>
                        <a:pt x="2" y="211"/>
                      </a:lnTo>
                      <a:lnTo>
                        <a:pt x="274" y="217"/>
                      </a:lnTo>
                      <a:lnTo>
                        <a:pt x="457" y="205"/>
                      </a:lnTo>
                      <a:lnTo>
                        <a:pt x="449" y="0"/>
                      </a:lnTo>
                      <a:lnTo>
                        <a:pt x="0" y="1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7" name="Freeform 121"/>
                <p:cNvSpPr>
                  <a:spLocks/>
                </p:cNvSpPr>
                <p:nvPr/>
              </p:nvSpPr>
              <p:spPr bwMode="auto">
                <a:xfrm>
                  <a:off x="3510" y="2891"/>
                  <a:ext cx="654" cy="143"/>
                </a:xfrm>
                <a:custGeom>
                  <a:avLst/>
                  <a:gdLst>
                    <a:gd name="T0" fmla="*/ 222 w 1310"/>
                    <a:gd name="T1" fmla="*/ 140 h 285"/>
                    <a:gd name="T2" fmla="*/ 216 w 1310"/>
                    <a:gd name="T3" fmla="*/ 140 h 285"/>
                    <a:gd name="T4" fmla="*/ 210 w 1310"/>
                    <a:gd name="T5" fmla="*/ 32 h 285"/>
                    <a:gd name="T6" fmla="*/ 122 w 1310"/>
                    <a:gd name="T7" fmla="*/ 36 h 285"/>
                    <a:gd name="T8" fmla="*/ 33 w 1310"/>
                    <a:gd name="T9" fmla="*/ 48 h 285"/>
                    <a:gd name="T10" fmla="*/ 24 w 1310"/>
                    <a:gd name="T11" fmla="*/ 94 h 285"/>
                    <a:gd name="T12" fmla="*/ 18 w 1310"/>
                    <a:gd name="T13" fmla="*/ 143 h 285"/>
                    <a:gd name="T14" fmla="*/ 13 w 1310"/>
                    <a:gd name="T15" fmla="*/ 140 h 285"/>
                    <a:gd name="T16" fmla="*/ 7 w 1310"/>
                    <a:gd name="T17" fmla="*/ 138 h 285"/>
                    <a:gd name="T18" fmla="*/ 0 w 1310"/>
                    <a:gd name="T19" fmla="*/ 32 h 285"/>
                    <a:gd name="T20" fmla="*/ 12 w 1310"/>
                    <a:gd name="T21" fmla="*/ 25 h 285"/>
                    <a:gd name="T22" fmla="*/ 32 w 1310"/>
                    <a:gd name="T23" fmla="*/ 20 h 285"/>
                    <a:gd name="T24" fmla="*/ 89 w 1310"/>
                    <a:gd name="T25" fmla="*/ 13 h 285"/>
                    <a:gd name="T26" fmla="*/ 246 w 1310"/>
                    <a:gd name="T27" fmla="*/ 7 h 285"/>
                    <a:gd name="T28" fmla="*/ 516 w 1310"/>
                    <a:gd name="T29" fmla="*/ 5 h 285"/>
                    <a:gd name="T30" fmla="*/ 582 w 1310"/>
                    <a:gd name="T31" fmla="*/ 0 h 285"/>
                    <a:gd name="T32" fmla="*/ 647 w 1310"/>
                    <a:gd name="T33" fmla="*/ 2 h 285"/>
                    <a:gd name="T34" fmla="*/ 654 w 1310"/>
                    <a:gd name="T35" fmla="*/ 116 h 285"/>
                    <a:gd name="T36" fmla="*/ 645 w 1310"/>
                    <a:gd name="T37" fmla="*/ 117 h 285"/>
                    <a:gd name="T38" fmla="*/ 623 w 1310"/>
                    <a:gd name="T39" fmla="*/ 12 h 285"/>
                    <a:gd name="T40" fmla="*/ 538 w 1310"/>
                    <a:gd name="T41" fmla="*/ 21 h 285"/>
                    <a:gd name="T42" fmla="*/ 455 w 1310"/>
                    <a:gd name="T43" fmla="*/ 32 h 285"/>
                    <a:gd name="T44" fmla="*/ 448 w 1310"/>
                    <a:gd name="T45" fmla="*/ 129 h 285"/>
                    <a:gd name="T46" fmla="*/ 439 w 1310"/>
                    <a:gd name="T47" fmla="*/ 130 h 285"/>
                    <a:gd name="T48" fmla="*/ 430 w 1310"/>
                    <a:gd name="T49" fmla="*/ 23 h 285"/>
                    <a:gd name="T50" fmla="*/ 332 w 1310"/>
                    <a:gd name="T51" fmla="*/ 31 h 285"/>
                    <a:gd name="T52" fmla="*/ 235 w 1310"/>
                    <a:gd name="T53" fmla="*/ 49 h 285"/>
                    <a:gd name="T54" fmla="*/ 222 w 1310"/>
                    <a:gd name="T55" fmla="*/ 140 h 285"/>
                    <a:gd name="T56" fmla="*/ 222 w 1310"/>
                    <a:gd name="T57" fmla="*/ 140 h 2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0"/>
                    <a:gd name="T88" fmla="*/ 0 h 285"/>
                    <a:gd name="T89" fmla="*/ 1310 w 1310"/>
                    <a:gd name="T90" fmla="*/ 285 h 2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0" h="285">
                      <a:moveTo>
                        <a:pt x="445" y="279"/>
                      </a:moveTo>
                      <a:lnTo>
                        <a:pt x="432" y="279"/>
                      </a:lnTo>
                      <a:lnTo>
                        <a:pt x="420" y="63"/>
                      </a:lnTo>
                      <a:lnTo>
                        <a:pt x="244" y="72"/>
                      </a:lnTo>
                      <a:lnTo>
                        <a:pt x="67" y="95"/>
                      </a:lnTo>
                      <a:lnTo>
                        <a:pt x="48" y="188"/>
                      </a:lnTo>
                      <a:lnTo>
                        <a:pt x="36" y="285"/>
                      </a:lnTo>
                      <a:lnTo>
                        <a:pt x="27" y="279"/>
                      </a:lnTo>
                      <a:lnTo>
                        <a:pt x="14" y="275"/>
                      </a:lnTo>
                      <a:lnTo>
                        <a:pt x="0" y="63"/>
                      </a:lnTo>
                      <a:lnTo>
                        <a:pt x="25" y="49"/>
                      </a:lnTo>
                      <a:lnTo>
                        <a:pt x="65" y="40"/>
                      </a:lnTo>
                      <a:lnTo>
                        <a:pt x="179" y="26"/>
                      </a:lnTo>
                      <a:lnTo>
                        <a:pt x="493" y="13"/>
                      </a:lnTo>
                      <a:lnTo>
                        <a:pt x="1034" y="9"/>
                      </a:lnTo>
                      <a:lnTo>
                        <a:pt x="1166" y="0"/>
                      </a:lnTo>
                      <a:lnTo>
                        <a:pt x="1295" y="4"/>
                      </a:lnTo>
                      <a:lnTo>
                        <a:pt x="1310" y="232"/>
                      </a:lnTo>
                      <a:lnTo>
                        <a:pt x="1291" y="234"/>
                      </a:lnTo>
                      <a:lnTo>
                        <a:pt x="1247" y="23"/>
                      </a:lnTo>
                      <a:lnTo>
                        <a:pt x="1078" y="42"/>
                      </a:lnTo>
                      <a:lnTo>
                        <a:pt x="911" y="64"/>
                      </a:lnTo>
                      <a:lnTo>
                        <a:pt x="898" y="258"/>
                      </a:lnTo>
                      <a:lnTo>
                        <a:pt x="879" y="260"/>
                      </a:lnTo>
                      <a:lnTo>
                        <a:pt x="861" y="45"/>
                      </a:lnTo>
                      <a:lnTo>
                        <a:pt x="666" y="61"/>
                      </a:lnTo>
                      <a:lnTo>
                        <a:pt x="470" y="97"/>
                      </a:lnTo>
                      <a:lnTo>
                        <a:pt x="445" y="27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8" name="Freeform 122"/>
                <p:cNvSpPr>
                  <a:spLocks/>
                </p:cNvSpPr>
                <p:nvPr/>
              </p:nvSpPr>
              <p:spPr bwMode="auto">
                <a:xfrm>
                  <a:off x="3604" y="2798"/>
                  <a:ext cx="472" cy="120"/>
                </a:xfrm>
                <a:custGeom>
                  <a:avLst/>
                  <a:gdLst>
                    <a:gd name="T0" fmla="*/ 7 w 944"/>
                    <a:gd name="T1" fmla="*/ 120 h 239"/>
                    <a:gd name="T2" fmla="*/ 0 w 944"/>
                    <a:gd name="T3" fmla="*/ 8 h 239"/>
                    <a:gd name="T4" fmla="*/ 62 w 944"/>
                    <a:gd name="T5" fmla="*/ 3 h 239"/>
                    <a:gd name="T6" fmla="*/ 180 w 944"/>
                    <a:gd name="T7" fmla="*/ 3 h 239"/>
                    <a:gd name="T8" fmla="*/ 383 w 944"/>
                    <a:gd name="T9" fmla="*/ 4 h 239"/>
                    <a:gd name="T10" fmla="*/ 429 w 944"/>
                    <a:gd name="T11" fmla="*/ 0 h 239"/>
                    <a:gd name="T12" fmla="*/ 472 w 944"/>
                    <a:gd name="T13" fmla="*/ 2 h 239"/>
                    <a:gd name="T14" fmla="*/ 466 w 944"/>
                    <a:gd name="T15" fmla="*/ 101 h 239"/>
                    <a:gd name="T16" fmla="*/ 457 w 944"/>
                    <a:gd name="T17" fmla="*/ 102 h 239"/>
                    <a:gd name="T18" fmla="*/ 437 w 944"/>
                    <a:gd name="T19" fmla="*/ 13 h 239"/>
                    <a:gd name="T20" fmla="*/ 250 w 944"/>
                    <a:gd name="T21" fmla="*/ 29 h 239"/>
                    <a:gd name="T22" fmla="*/ 240 w 944"/>
                    <a:gd name="T23" fmla="*/ 114 h 239"/>
                    <a:gd name="T24" fmla="*/ 232 w 944"/>
                    <a:gd name="T25" fmla="*/ 113 h 239"/>
                    <a:gd name="T26" fmla="*/ 223 w 944"/>
                    <a:gd name="T27" fmla="*/ 19 h 239"/>
                    <a:gd name="T28" fmla="*/ 28 w 944"/>
                    <a:gd name="T29" fmla="*/ 31 h 239"/>
                    <a:gd name="T30" fmla="*/ 18 w 944"/>
                    <a:gd name="T31" fmla="*/ 120 h 239"/>
                    <a:gd name="T32" fmla="*/ 7 w 944"/>
                    <a:gd name="T33" fmla="*/ 120 h 239"/>
                    <a:gd name="T34" fmla="*/ 7 w 944"/>
                    <a:gd name="T35" fmla="*/ 120 h 2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4"/>
                    <a:gd name="T55" fmla="*/ 0 h 239"/>
                    <a:gd name="T56" fmla="*/ 944 w 944"/>
                    <a:gd name="T57" fmla="*/ 239 h 2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4" h="239">
                      <a:moveTo>
                        <a:pt x="15" y="239"/>
                      </a:moveTo>
                      <a:lnTo>
                        <a:pt x="0" y="15"/>
                      </a:lnTo>
                      <a:lnTo>
                        <a:pt x="125" y="5"/>
                      </a:lnTo>
                      <a:lnTo>
                        <a:pt x="359" y="5"/>
                      </a:lnTo>
                      <a:lnTo>
                        <a:pt x="766" y="7"/>
                      </a:lnTo>
                      <a:lnTo>
                        <a:pt x="857" y="0"/>
                      </a:lnTo>
                      <a:lnTo>
                        <a:pt x="944" y="3"/>
                      </a:lnTo>
                      <a:lnTo>
                        <a:pt x="931" y="201"/>
                      </a:lnTo>
                      <a:lnTo>
                        <a:pt x="914" y="203"/>
                      </a:lnTo>
                      <a:lnTo>
                        <a:pt x="874" y="26"/>
                      </a:lnTo>
                      <a:lnTo>
                        <a:pt x="501" y="57"/>
                      </a:lnTo>
                      <a:lnTo>
                        <a:pt x="480" y="228"/>
                      </a:lnTo>
                      <a:lnTo>
                        <a:pt x="463" y="226"/>
                      </a:lnTo>
                      <a:lnTo>
                        <a:pt x="446" y="38"/>
                      </a:lnTo>
                      <a:lnTo>
                        <a:pt x="55" y="62"/>
                      </a:lnTo>
                      <a:lnTo>
                        <a:pt x="36" y="239"/>
                      </a:lnTo>
                      <a:lnTo>
                        <a:pt x="15" y="23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9" name="Freeform 123"/>
                <p:cNvSpPr>
                  <a:spLocks/>
                </p:cNvSpPr>
                <p:nvPr/>
              </p:nvSpPr>
              <p:spPr bwMode="auto">
                <a:xfrm>
                  <a:off x="3603" y="2756"/>
                  <a:ext cx="471" cy="58"/>
                </a:xfrm>
                <a:custGeom>
                  <a:avLst/>
                  <a:gdLst>
                    <a:gd name="T0" fmla="*/ 0 w 942"/>
                    <a:gd name="T1" fmla="*/ 58 h 118"/>
                    <a:gd name="T2" fmla="*/ 2 w 942"/>
                    <a:gd name="T3" fmla="*/ 36 h 118"/>
                    <a:gd name="T4" fmla="*/ 10 w 942"/>
                    <a:gd name="T5" fmla="*/ 17 h 118"/>
                    <a:gd name="T6" fmla="*/ 16 w 942"/>
                    <a:gd name="T7" fmla="*/ 9 h 118"/>
                    <a:gd name="T8" fmla="*/ 25 w 942"/>
                    <a:gd name="T9" fmla="*/ 4 h 118"/>
                    <a:gd name="T10" fmla="*/ 47 w 942"/>
                    <a:gd name="T11" fmla="*/ 5 h 118"/>
                    <a:gd name="T12" fmla="*/ 62 w 942"/>
                    <a:gd name="T13" fmla="*/ 12 h 118"/>
                    <a:gd name="T14" fmla="*/ 80 w 942"/>
                    <a:gd name="T15" fmla="*/ 15 h 118"/>
                    <a:gd name="T16" fmla="*/ 113 w 942"/>
                    <a:gd name="T17" fmla="*/ 13 h 118"/>
                    <a:gd name="T18" fmla="*/ 147 w 942"/>
                    <a:gd name="T19" fmla="*/ 10 h 118"/>
                    <a:gd name="T20" fmla="*/ 181 w 942"/>
                    <a:gd name="T21" fmla="*/ 16 h 118"/>
                    <a:gd name="T22" fmla="*/ 203 w 942"/>
                    <a:gd name="T23" fmla="*/ 8 h 118"/>
                    <a:gd name="T24" fmla="*/ 227 w 942"/>
                    <a:gd name="T25" fmla="*/ 4 h 118"/>
                    <a:gd name="T26" fmla="*/ 250 w 942"/>
                    <a:gd name="T27" fmla="*/ 5 h 118"/>
                    <a:gd name="T28" fmla="*/ 273 w 942"/>
                    <a:gd name="T29" fmla="*/ 14 h 118"/>
                    <a:gd name="T30" fmla="*/ 290 w 942"/>
                    <a:gd name="T31" fmla="*/ 19 h 118"/>
                    <a:gd name="T32" fmla="*/ 308 w 942"/>
                    <a:gd name="T33" fmla="*/ 16 h 118"/>
                    <a:gd name="T34" fmla="*/ 325 w 942"/>
                    <a:gd name="T35" fmla="*/ 7 h 118"/>
                    <a:gd name="T36" fmla="*/ 342 w 942"/>
                    <a:gd name="T37" fmla="*/ 3 h 118"/>
                    <a:gd name="T38" fmla="*/ 377 w 942"/>
                    <a:gd name="T39" fmla="*/ 1 h 118"/>
                    <a:gd name="T40" fmla="*/ 412 w 942"/>
                    <a:gd name="T41" fmla="*/ 4 h 118"/>
                    <a:gd name="T42" fmla="*/ 447 w 942"/>
                    <a:gd name="T43" fmla="*/ 0 h 118"/>
                    <a:gd name="T44" fmla="*/ 469 w 942"/>
                    <a:gd name="T45" fmla="*/ 17 h 118"/>
                    <a:gd name="T46" fmla="*/ 471 w 942"/>
                    <a:gd name="T47" fmla="*/ 46 h 118"/>
                    <a:gd name="T48" fmla="*/ 455 w 942"/>
                    <a:gd name="T49" fmla="*/ 45 h 118"/>
                    <a:gd name="T50" fmla="*/ 453 w 942"/>
                    <a:gd name="T51" fmla="*/ 27 h 118"/>
                    <a:gd name="T52" fmla="*/ 448 w 942"/>
                    <a:gd name="T53" fmla="*/ 18 h 118"/>
                    <a:gd name="T54" fmla="*/ 430 w 942"/>
                    <a:gd name="T55" fmla="*/ 18 h 118"/>
                    <a:gd name="T56" fmla="*/ 408 w 942"/>
                    <a:gd name="T57" fmla="*/ 24 h 118"/>
                    <a:gd name="T58" fmla="*/ 386 w 942"/>
                    <a:gd name="T59" fmla="*/ 17 h 118"/>
                    <a:gd name="T60" fmla="*/ 349 w 942"/>
                    <a:gd name="T61" fmla="*/ 22 h 118"/>
                    <a:gd name="T62" fmla="*/ 313 w 942"/>
                    <a:gd name="T63" fmla="*/ 30 h 118"/>
                    <a:gd name="T64" fmla="*/ 276 w 942"/>
                    <a:gd name="T65" fmla="*/ 32 h 118"/>
                    <a:gd name="T66" fmla="*/ 238 w 942"/>
                    <a:gd name="T67" fmla="*/ 18 h 118"/>
                    <a:gd name="T68" fmla="*/ 200 w 942"/>
                    <a:gd name="T69" fmla="*/ 29 h 118"/>
                    <a:gd name="T70" fmla="*/ 181 w 942"/>
                    <a:gd name="T71" fmla="*/ 32 h 118"/>
                    <a:gd name="T72" fmla="*/ 157 w 942"/>
                    <a:gd name="T73" fmla="*/ 30 h 118"/>
                    <a:gd name="T74" fmla="*/ 88 w 942"/>
                    <a:gd name="T75" fmla="*/ 24 h 118"/>
                    <a:gd name="T76" fmla="*/ 26 w 942"/>
                    <a:gd name="T77" fmla="*/ 21 h 118"/>
                    <a:gd name="T78" fmla="*/ 18 w 942"/>
                    <a:gd name="T79" fmla="*/ 58 h 118"/>
                    <a:gd name="T80" fmla="*/ 0 w 942"/>
                    <a:gd name="T81" fmla="*/ 58 h 118"/>
                    <a:gd name="T82" fmla="*/ 0 w 942"/>
                    <a:gd name="T83" fmla="*/ 58 h 1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2"/>
                    <a:gd name="T127" fmla="*/ 0 h 118"/>
                    <a:gd name="T128" fmla="*/ 942 w 942"/>
                    <a:gd name="T129" fmla="*/ 118 h 1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2" h="118">
                      <a:moveTo>
                        <a:pt x="0" y="118"/>
                      </a:moveTo>
                      <a:lnTo>
                        <a:pt x="3" y="74"/>
                      </a:lnTo>
                      <a:lnTo>
                        <a:pt x="19" y="34"/>
                      </a:lnTo>
                      <a:lnTo>
                        <a:pt x="32" y="19"/>
                      </a:lnTo>
                      <a:lnTo>
                        <a:pt x="49" y="8"/>
                      </a:lnTo>
                      <a:lnTo>
                        <a:pt x="93" y="10"/>
                      </a:lnTo>
                      <a:lnTo>
                        <a:pt x="125" y="25"/>
                      </a:lnTo>
                      <a:lnTo>
                        <a:pt x="159" y="30"/>
                      </a:lnTo>
                      <a:lnTo>
                        <a:pt x="226" y="27"/>
                      </a:lnTo>
                      <a:lnTo>
                        <a:pt x="294" y="21"/>
                      </a:lnTo>
                      <a:lnTo>
                        <a:pt x="361" y="32"/>
                      </a:lnTo>
                      <a:lnTo>
                        <a:pt x="406" y="17"/>
                      </a:lnTo>
                      <a:lnTo>
                        <a:pt x="454" y="8"/>
                      </a:lnTo>
                      <a:lnTo>
                        <a:pt x="500" y="10"/>
                      </a:lnTo>
                      <a:lnTo>
                        <a:pt x="545" y="29"/>
                      </a:lnTo>
                      <a:lnTo>
                        <a:pt x="579" y="38"/>
                      </a:lnTo>
                      <a:lnTo>
                        <a:pt x="615" y="32"/>
                      </a:lnTo>
                      <a:lnTo>
                        <a:pt x="650" y="15"/>
                      </a:lnTo>
                      <a:lnTo>
                        <a:pt x="684" y="6"/>
                      </a:lnTo>
                      <a:lnTo>
                        <a:pt x="754" y="2"/>
                      </a:lnTo>
                      <a:lnTo>
                        <a:pt x="823" y="8"/>
                      </a:lnTo>
                      <a:lnTo>
                        <a:pt x="893" y="0"/>
                      </a:lnTo>
                      <a:lnTo>
                        <a:pt x="937" y="34"/>
                      </a:lnTo>
                      <a:lnTo>
                        <a:pt x="942" y="93"/>
                      </a:lnTo>
                      <a:lnTo>
                        <a:pt x="910" y="91"/>
                      </a:lnTo>
                      <a:lnTo>
                        <a:pt x="906" y="55"/>
                      </a:lnTo>
                      <a:lnTo>
                        <a:pt x="895" y="36"/>
                      </a:lnTo>
                      <a:lnTo>
                        <a:pt x="859" y="36"/>
                      </a:lnTo>
                      <a:lnTo>
                        <a:pt x="815" y="49"/>
                      </a:lnTo>
                      <a:lnTo>
                        <a:pt x="771" y="34"/>
                      </a:lnTo>
                      <a:lnTo>
                        <a:pt x="697" y="44"/>
                      </a:lnTo>
                      <a:lnTo>
                        <a:pt x="625" y="61"/>
                      </a:lnTo>
                      <a:lnTo>
                        <a:pt x="551" y="65"/>
                      </a:lnTo>
                      <a:lnTo>
                        <a:pt x="477" y="36"/>
                      </a:lnTo>
                      <a:lnTo>
                        <a:pt x="399" y="59"/>
                      </a:lnTo>
                      <a:lnTo>
                        <a:pt x="361" y="65"/>
                      </a:lnTo>
                      <a:lnTo>
                        <a:pt x="313" y="61"/>
                      </a:lnTo>
                      <a:lnTo>
                        <a:pt x="176" y="49"/>
                      </a:lnTo>
                      <a:lnTo>
                        <a:pt x="51" y="42"/>
                      </a:lnTo>
                      <a:lnTo>
                        <a:pt x="36" y="118"/>
                      </a:lnTo>
                      <a:lnTo>
                        <a:pt x="0" y="11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0" name="Freeform 124"/>
                <p:cNvSpPr>
                  <a:spLocks/>
                </p:cNvSpPr>
                <p:nvPr/>
              </p:nvSpPr>
              <p:spPr bwMode="auto">
                <a:xfrm>
                  <a:off x="3630" y="2823"/>
                  <a:ext cx="185" cy="73"/>
                </a:xfrm>
                <a:custGeom>
                  <a:avLst/>
                  <a:gdLst>
                    <a:gd name="T0" fmla="*/ 6 w 368"/>
                    <a:gd name="T1" fmla="*/ 9 h 146"/>
                    <a:gd name="T2" fmla="*/ 60 w 368"/>
                    <a:gd name="T3" fmla="*/ 5 h 146"/>
                    <a:gd name="T4" fmla="*/ 185 w 368"/>
                    <a:gd name="T5" fmla="*/ 0 h 146"/>
                    <a:gd name="T6" fmla="*/ 103 w 368"/>
                    <a:gd name="T7" fmla="*/ 18 h 146"/>
                    <a:gd name="T8" fmla="*/ 180 w 368"/>
                    <a:gd name="T9" fmla="*/ 27 h 146"/>
                    <a:gd name="T10" fmla="*/ 102 w 368"/>
                    <a:gd name="T11" fmla="*/ 42 h 146"/>
                    <a:gd name="T12" fmla="*/ 178 w 368"/>
                    <a:gd name="T13" fmla="*/ 52 h 146"/>
                    <a:gd name="T14" fmla="*/ 108 w 368"/>
                    <a:gd name="T15" fmla="*/ 67 h 146"/>
                    <a:gd name="T16" fmla="*/ 0 w 368"/>
                    <a:gd name="T17" fmla="*/ 73 h 146"/>
                    <a:gd name="T18" fmla="*/ 6 w 368"/>
                    <a:gd name="T19" fmla="*/ 9 h 146"/>
                    <a:gd name="T20" fmla="*/ 6 w 368"/>
                    <a:gd name="T21" fmla="*/ 9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8"/>
                    <a:gd name="T34" fmla="*/ 0 h 146"/>
                    <a:gd name="T35" fmla="*/ 368 w 368"/>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8" h="146">
                      <a:moveTo>
                        <a:pt x="11" y="19"/>
                      </a:moveTo>
                      <a:lnTo>
                        <a:pt x="119" y="11"/>
                      </a:lnTo>
                      <a:lnTo>
                        <a:pt x="368" y="0"/>
                      </a:lnTo>
                      <a:lnTo>
                        <a:pt x="205" y="36"/>
                      </a:lnTo>
                      <a:lnTo>
                        <a:pt x="359" y="55"/>
                      </a:lnTo>
                      <a:lnTo>
                        <a:pt x="203" y="84"/>
                      </a:lnTo>
                      <a:lnTo>
                        <a:pt x="355" y="105"/>
                      </a:lnTo>
                      <a:lnTo>
                        <a:pt x="215" y="133"/>
                      </a:lnTo>
                      <a:lnTo>
                        <a:pt x="0" y="146"/>
                      </a:lnTo>
                      <a:lnTo>
                        <a:pt x="11" y="1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1" name="Freeform 125"/>
                <p:cNvSpPr>
                  <a:spLocks/>
                </p:cNvSpPr>
                <p:nvPr/>
              </p:nvSpPr>
              <p:spPr bwMode="auto">
                <a:xfrm>
                  <a:off x="3535" y="2929"/>
                  <a:ext cx="173" cy="93"/>
                </a:xfrm>
                <a:custGeom>
                  <a:avLst/>
                  <a:gdLst>
                    <a:gd name="T0" fmla="*/ 7 w 346"/>
                    <a:gd name="T1" fmla="*/ 15 h 184"/>
                    <a:gd name="T2" fmla="*/ 172 w 346"/>
                    <a:gd name="T3" fmla="*/ 0 h 184"/>
                    <a:gd name="T4" fmla="*/ 103 w 346"/>
                    <a:gd name="T5" fmla="*/ 20 h 184"/>
                    <a:gd name="T6" fmla="*/ 173 w 346"/>
                    <a:gd name="T7" fmla="*/ 28 h 184"/>
                    <a:gd name="T8" fmla="*/ 99 w 346"/>
                    <a:gd name="T9" fmla="*/ 45 h 184"/>
                    <a:gd name="T10" fmla="*/ 172 w 346"/>
                    <a:gd name="T11" fmla="*/ 52 h 184"/>
                    <a:gd name="T12" fmla="*/ 100 w 346"/>
                    <a:gd name="T13" fmla="*/ 69 h 184"/>
                    <a:gd name="T14" fmla="*/ 169 w 346"/>
                    <a:gd name="T15" fmla="*/ 75 h 184"/>
                    <a:gd name="T16" fmla="*/ 99 w 346"/>
                    <a:gd name="T17" fmla="*/ 93 h 184"/>
                    <a:gd name="T18" fmla="*/ 0 w 346"/>
                    <a:gd name="T19" fmla="*/ 91 h 184"/>
                    <a:gd name="T20" fmla="*/ 7 w 346"/>
                    <a:gd name="T21" fmla="*/ 15 h 184"/>
                    <a:gd name="T22" fmla="*/ 7 w 346"/>
                    <a:gd name="T23" fmla="*/ 1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6"/>
                    <a:gd name="T37" fmla="*/ 0 h 184"/>
                    <a:gd name="T38" fmla="*/ 346 w 34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6" h="184">
                      <a:moveTo>
                        <a:pt x="15" y="30"/>
                      </a:moveTo>
                      <a:lnTo>
                        <a:pt x="344" y="0"/>
                      </a:lnTo>
                      <a:lnTo>
                        <a:pt x="207" y="40"/>
                      </a:lnTo>
                      <a:lnTo>
                        <a:pt x="346" y="55"/>
                      </a:lnTo>
                      <a:lnTo>
                        <a:pt x="199" y="89"/>
                      </a:lnTo>
                      <a:lnTo>
                        <a:pt x="344" y="102"/>
                      </a:lnTo>
                      <a:lnTo>
                        <a:pt x="201" y="137"/>
                      </a:lnTo>
                      <a:lnTo>
                        <a:pt x="338" y="148"/>
                      </a:lnTo>
                      <a:lnTo>
                        <a:pt x="199" y="184"/>
                      </a:lnTo>
                      <a:lnTo>
                        <a:pt x="0" y="180"/>
                      </a:lnTo>
                      <a:lnTo>
                        <a:pt x="15" y="3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2" name="Freeform 126"/>
                <p:cNvSpPr>
                  <a:spLocks/>
                </p:cNvSpPr>
                <p:nvPr/>
              </p:nvSpPr>
              <p:spPr bwMode="auto">
                <a:xfrm>
                  <a:off x="3964" y="2916"/>
                  <a:ext cx="174" cy="95"/>
                </a:xfrm>
                <a:custGeom>
                  <a:avLst/>
                  <a:gdLst>
                    <a:gd name="T0" fmla="*/ 7 w 348"/>
                    <a:gd name="T1" fmla="*/ 14 h 190"/>
                    <a:gd name="T2" fmla="*/ 0 w 348"/>
                    <a:gd name="T3" fmla="*/ 95 h 190"/>
                    <a:gd name="T4" fmla="*/ 174 w 348"/>
                    <a:gd name="T5" fmla="*/ 76 h 190"/>
                    <a:gd name="T6" fmla="*/ 112 w 348"/>
                    <a:gd name="T7" fmla="*/ 68 h 190"/>
                    <a:gd name="T8" fmla="*/ 167 w 348"/>
                    <a:gd name="T9" fmla="*/ 49 h 190"/>
                    <a:gd name="T10" fmla="*/ 107 w 348"/>
                    <a:gd name="T11" fmla="*/ 47 h 190"/>
                    <a:gd name="T12" fmla="*/ 167 w 348"/>
                    <a:gd name="T13" fmla="*/ 26 h 190"/>
                    <a:gd name="T14" fmla="*/ 106 w 348"/>
                    <a:gd name="T15" fmla="*/ 20 h 190"/>
                    <a:gd name="T16" fmla="*/ 162 w 348"/>
                    <a:gd name="T17" fmla="*/ 2 h 190"/>
                    <a:gd name="T18" fmla="*/ 102 w 348"/>
                    <a:gd name="T19" fmla="*/ 0 h 190"/>
                    <a:gd name="T20" fmla="*/ 7 w 348"/>
                    <a:gd name="T21" fmla="*/ 14 h 190"/>
                    <a:gd name="T22" fmla="*/ 7 w 348"/>
                    <a:gd name="T23" fmla="*/ 14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8"/>
                    <a:gd name="T37" fmla="*/ 0 h 190"/>
                    <a:gd name="T38" fmla="*/ 348 w 348"/>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8" h="190">
                      <a:moveTo>
                        <a:pt x="15" y="29"/>
                      </a:moveTo>
                      <a:lnTo>
                        <a:pt x="0" y="190"/>
                      </a:lnTo>
                      <a:lnTo>
                        <a:pt x="348" y="152"/>
                      </a:lnTo>
                      <a:lnTo>
                        <a:pt x="224" y="135"/>
                      </a:lnTo>
                      <a:lnTo>
                        <a:pt x="333" y="99"/>
                      </a:lnTo>
                      <a:lnTo>
                        <a:pt x="215" y="93"/>
                      </a:lnTo>
                      <a:lnTo>
                        <a:pt x="334" y="53"/>
                      </a:lnTo>
                      <a:lnTo>
                        <a:pt x="213" y="40"/>
                      </a:lnTo>
                      <a:lnTo>
                        <a:pt x="323" y="4"/>
                      </a:lnTo>
                      <a:lnTo>
                        <a:pt x="205" y="0"/>
                      </a:lnTo>
                      <a:lnTo>
                        <a:pt x="15" y="2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3" name="Freeform 127"/>
                <p:cNvSpPr>
                  <a:spLocks/>
                </p:cNvSpPr>
                <p:nvPr/>
              </p:nvSpPr>
              <p:spPr bwMode="auto">
                <a:xfrm>
                  <a:off x="3766" y="2827"/>
                  <a:ext cx="59" cy="21"/>
                </a:xfrm>
                <a:custGeom>
                  <a:avLst/>
                  <a:gdLst>
                    <a:gd name="T0" fmla="*/ 56 w 117"/>
                    <a:gd name="T1" fmla="*/ 0 h 41"/>
                    <a:gd name="T2" fmla="*/ 0 w 117"/>
                    <a:gd name="T3" fmla="*/ 11 h 41"/>
                    <a:gd name="T4" fmla="*/ 59 w 117"/>
                    <a:gd name="T5" fmla="*/ 21 h 41"/>
                    <a:gd name="T6" fmla="*/ 56 w 117"/>
                    <a:gd name="T7" fmla="*/ 0 h 41"/>
                    <a:gd name="T8" fmla="*/ 56 w 117"/>
                    <a:gd name="T9" fmla="*/ 0 h 41"/>
                    <a:gd name="T10" fmla="*/ 0 60000 65536"/>
                    <a:gd name="T11" fmla="*/ 0 60000 65536"/>
                    <a:gd name="T12" fmla="*/ 0 60000 65536"/>
                    <a:gd name="T13" fmla="*/ 0 60000 65536"/>
                    <a:gd name="T14" fmla="*/ 0 60000 65536"/>
                    <a:gd name="T15" fmla="*/ 0 w 117"/>
                    <a:gd name="T16" fmla="*/ 0 h 41"/>
                    <a:gd name="T17" fmla="*/ 117 w 117"/>
                    <a:gd name="T18" fmla="*/ 41 h 41"/>
                  </a:gdLst>
                  <a:ahLst/>
                  <a:cxnLst>
                    <a:cxn ang="T10">
                      <a:pos x="T0" y="T1"/>
                    </a:cxn>
                    <a:cxn ang="T11">
                      <a:pos x="T2" y="T3"/>
                    </a:cxn>
                    <a:cxn ang="T12">
                      <a:pos x="T4" y="T5"/>
                    </a:cxn>
                    <a:cxn ang="T13">
                      <a:pos x="T6" y="T7"/>
                    </a:cxn>
                    <a:cxn ang="T14">
                      <a:pos x="T8" y="T9"/>
                    </a:cxn>
                  </a:cxnLst>
                  <a:rect l="T15" t="T16" r="T17" b="T18"/>
                  <a:pathLst>
                    <a:path w="117" h="41">
                      <a:moveTo>
                        <a:pt x="112" y="0"/>
                      </a:moveTo>
                      <a:lnTo>
                        <a:pt x="0" y="22"/>
                      </a:lnTo>
                      <a:lnTo>
                        <a:pt x="117" y="41"/>
                      </a:lnTo>
                      <a:lnTo>
                        <a:pt x="11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4" name="Freeform 128"/>
                <p:cNvSpPr>
                  <a:spLocks/>
                </p:cNvSpPr>
                <p:nvPr/>
              </p:nvSpPr>
              <p:spPr bwMode="auto">
                <a:xfrm>
                  <a:off x="3766" y="2852"/>
                  <a:ext cx="61" cy="20"/>
                </a:xfrm>
                <a:custGeom>
                  <a:avLst/>
                  <a:gdLst>
                    <a:gd name="T0" fmla="*/ 61 w 121"/>
                    <a:gd name="T1" fmla="*/ 0 h 40"/>
                    <a:gd name="T2" fmla="*/ 0 w 121"/>
                    <a:gd name="T3" fmla="*/ 10 h 40"/>
                    <a:gd name="T4" fmla="*/ 60 w 121"/>
                    <a:gd name="T5" fmla="*/ 20 h 40"/>
                    <a:gd name="T6" fmla="*/ 61 w 121"/>
                    <a:gd name="T7" fmla="*/ 0 h 40"/>
                    <a:gd name="T8" fmla="*/ 61 w 121"/>
                    <a:gd name="T9" fmla="*/ 0 h 40"/>
                    <a:gd name="T10" fmla="*/ 0 60000 65536"/>
                    <a:gd name="T11" fmla="*/ 0 60000 65536"/>
                    <a:gd name="T12" fmla="*/ 0 60000 65536"/>
                    <a:gd name="T13" fmla="*/ 0 60000 65536"/>
                    <a:gd name="T14" fmla="*/ 0 60000 65536"/>
                    <a:gd name="T15" fmla="*/ 0 w 121"/>
                    <a:gd name="T16" fmla="*/ 0 h 40"/>
                    <a:gd name="T17" fmla="*/ 121 w 121"/>
                    <a:gd name="T18" fmla="*/ 40 h 40"/>
                  </a:gdLst>
                  <a:ahLst/>
                  <a:cxnLst>
                    <a:cxn ang="T10">
                      <a:pos x="T0" y="T1"/>
                    </a:cxn>
                    <a:cxn ang="T11">
                      <a:pos x="T2" y="T3"/>
                    </a:cxn>
                    <a:cxn ang="T12">
                      <a:pos x="T4" y="T5"/>
                    </a:cxn>
                    <a:cxn ang="T13">
                      <a:pos x="T6" y="T7"/>
                    </a:cxn>
                    <a:cxn ang="T14">
                      <a:pos x="T8" y="T9"/>
                    </a:cxn>
                  </a:cxnLst>
                  <a:rect l="T15" t="T16" r="T17" b="T18"/>
                  <a:pathLst>
                    <a:path w="121" h="40">
                      <a:moveTo>
                        <a:pt x="121" y="0"/>
                      </a:moveTo>
                      <a:lnTo>
                        <a:pt x="0" y="21"/>
                      </a:lnTo>
                      <a:lnTo>
                        <a:pt x="119" y="40"/>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5" name="Freeform 129"/>
                <p:cNvSpPr>
                  <a:spLocks/>
                </p:cNvSpPr>
                <p:nvPr/>
              </p:nvSpPr>
              <p:spPr bwMode="auto">
                <a:xfrm>
                  <a:off x="3764" y="2875"/>
                  <a:ext cx="63" cy="18"/>
                </a:xfrm>
                <a:custGeom>
                  <a:avLst/>
                  <a:gdLst>
                    <a:gd name="T0" fmla="*/ 61 w 125"/>
                    <a:gd name="T1" fmla="*/ 0 h 36"/>
                    <a:gd name="T2" fmla="*/ 0 w 125"/>
                    <a:gd name="T3" fmla="*/ 13 h 36"/>
                    <a:gd name="T4" fmla="*/ 63 w 125"/>
                    <a:gd name="T5" fmla="*/ 18 h 36"/>
                    <a:gd name="T6" fmla="*/ 61 w 125"/>
                    <a:gd name="T7" fmla="*/ 0 h 36"/>
                    <a:gd name="T8" fmla="*/ 61 w 125"/>
                    <a:gd name="T9" fmla="*/ 0 h 36"/>
                    <a:gd name="T10" fmla="*/ 0 60000 65536"/>
                    <a:gd name="T11" fmla="*/ 0 60000 65536"/>
                    <a:gd name="T12" fmla="*/ 0 60000 65536"/>
                    <a:gd name="T13" fmla="*/ 0 60000 65536"/>
                    <a:gd name="T14" fmla="*/ 0 60000 65536"/>
                    <a:gd name="T15" fmla="*/ 0 w 125"/>
                    <a:gd name="T16" fmla="*/ 0 h 36"/>
                    <a:gd name="T17" fmla="*/ 125 w 125"/>
                    <a:gd name="T18" fmla="*/ 36 h 36"/>
                  </a:gdLst>
                  <a:ahLst/>
                  <a:cxnLst>
                    <a:cxn ang="T10">
                      <a:pos x="T0" y="T1"/>
                    </a:cxn>
                    <a:cxn ang="T11">
                      <a:pos x="T2" y="T3"/>
                    </a:cxn>
                    <a:cxn ang="T12">
                      <a:pos x="T4" y="T5"/>
                    </a:cxn>
                    <a:cxn ang="T13">
                      <a:pos x="T6" y="T7"/>
                    </a:cxn>
                    <a:cxn ang="T14">
                      <a:pos x="T8" y="T9"/>
                    </a:cxn>
                  </a:cxnLst>
                  <a:rect l="T15" t="T16" r="T17" b="T18"/>
                  <a:pathLst>
                    <a:path w="125" h="36">
                      <a:moveTo>
                        <a:pt x="121" y="0"/>
                      </a:moveTo>
                      <a:lnTo>
                        <a:pt x="0" y="26"/>
                      </a:lnTo>
                      <a:lnTo>
                        <a:pt x="125" y="36"/>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6" name="Freeform 130"/>
                <p:cNvSpPr>
                  <a:spLocks/>
                </p:cNvSpPr>
                <p:nvPr/>
              </p:nvSpPr>
              <p:spPr bwMode="auto">
                <a:xfrm>
                  <a:off x="3664" y="2931"/>
                  <a:ext cx="52" cy="21"/>
                </a:xfrm>
                <a:custGeom>
                  <a:avLst/>
                  <a:gdLst>
                    <a:gd name="T0" fmla="*/ 48 w 105"/>
                    <a:gd name="T1" fmla="*/ 0 h 41"/>
                    <a:gd name="T2" fmla="*/ 0 w 105"/>
                    <a:gd name="T3" fmla="*/ 16 h 41"/>
                    <a:gd name="T4" fmla="*/ 52 w 105"/>
                    <a:gd name="T5" fmla="*/ 21 h 41"/>
                    <a:gd name="T6" fmla="*/ 48 w 105"/>
                    <a:gd name="T7" fmla="*/ 0 h 41"/>
                    <a:gd name="T8" fmla="*/ 48 w 105"/>
                    <a:gd name="T9" fmla="*/ 0 h 41"/>
                    <a:gd name="T10" fmla="*/ 0 60000 65536"/>
                    <a:gd name="T11" fmla="*/ 0 60000 65536"/>
                    <a:gd name="T12" fmla="*/ 0 60000 65536"/>
                    <a:gd name="T13" fmla="*/ 0 60000 65536"/>
                    <a:gd name="T14" fmla="*/ 0 60000 65536"/>
                    <a:gd name="T15" fmla="*/ 0 w 105"/>
                    <a:gd name="T16" fmla="*/ 0 h 41"/>
                    <a:gd name="T17" fmla="*/ 105 w 105"/>
                    <a:gd name="T18" fmla="*/ 41 h 41"/>
                  </a:gdLst>
                  <a:ahLst/>
                  <a:cxnLst>
                    <a:cxn ang="T10">
                      <a:pos x="T0" y="T1"/>
                    </a:cxn>
                    <a:cxn ang="T11">
                      <a:pos x="T2" y="T3"/>
                    </a:cxn>
                    <a:cxn ang="T12">
                      <a:pos x="T4" y="T5"/>
                    </a:cxn>
                    <a:cxn ang="T13">
                      <a:pos x="T6" y="T7"/>
                    </a:cxn>
                    <a:cxn ang="T14">
                      <a:pos x="T8" y="T9"/>
                    </a:cxn>
                  </a:cxnLst>
                  <a:rect l="T15" t="T16" r="T17" b="T18"/>
                  <a:pathLst>
                    <a:path w="105" h="41">
                      <a:moveTo>
                        <a:pt x="97" y="0"/>
                      </a:moveTo>
                      <a:lnTo>
                        <a:pt x="0" y="32"/>
                      </a:lnTo>
                      <a:lnTo>
                        <a:pt x="105" y="41"/>
                      </a:lnTo>
                      <a:lnTo>
                        <a:pt x="9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7" name="Freeform 131"/>
                <p:cNvSpPr>
                  <a:spLocks/>
                </p:cNvSpPr>
                <p:nvPr/>
              </p:nvSpPr>
              <p:spPr bwMode="auto">
                <a:xfrm>
                  <a:off x="3663" y="2960"/>
                  <a:ext cx="54" cy="17"/>
                </a:xfrm>
                <a:custGeom>
                  <a:avLst/>
                  <a:gdLst>
                    <a:gd name="T0" fmla="*/ 53 w 109"/>
                    <a:gd name="T1" fmla="*/ 0 h 34"/>
                    <a:gd name="T2" fmla="*/ 0 w 109"/>
                    <a:gd name="T3" fmla="*/ 12 h 34"/>
                    <a:gd name="T4" fmla="*/ 54 w 109"/>
                    <a:gd name="T5" fmla="*/ 17 h 34"/>
                    <a:gd name="T6" fmla="*/ 53 w 109"/>
                    <a:gd name="T7" fmla="*/ 0 h 34"/>
                    <a:gd name="T8" fmla="*/ 53 w 109"/>
                    <a:gd name="T9" fmla="*/ 0 h 34"/>
                    <a:gd name="T10" fmla="*/ 0 60000 65536"/>
                    <a:gd name="T11" fmla="*/ 0 60000 65536"/>
                    <a:gd name="T12" fmla="*/ 0 60000 65536"/>
                    <a:gd name="T13" fmla="*/ 0 60000 65536"/>
                    <a:gd name="T14" fmla="*/ 0 60000 65536"/>
                    <a:gd name="T15" fmla="*/ 0 w 109"/>
                    <a:gd name="T16" fmla="*/ 0 h 34"/>
                    <a:gd name="T17" fmla="*/ 109 w 109"/>
                    <a:gd name="T18" fmla="*/ 34 h 34"/>
                  </a:gdLst>
                  <a:ahLst/>
                  <a:cxnLst>
                    <a:cxn ang="T10">
                      <a:pos x="T0" y="T1"/>
                    </a:cxn>
                    <a:cxn ang="T11">
                      <a:pos x="T2" y="T3"/>
                    </a:cxn>
                    <a:cxn ang="T12">
                      <a:pos x="T4" y="T5"/>
                    </a:cxn>
                    <a:cxn ang="T13">
                      <a:pos x="T6" y="T7"/>
                    </a:cxn>
                    <a:cxn ang="T14">
                      <a:pos x="T8" y="T9"/>
                    </a:cxn>
                  </a:cxnLst>
                  <a:rect l="T15" t="T16" r="T17" b="T18"/>
                  <a:pathLst>
                    <a:path w="109" h="34">
                      <a:moveTo>
                        <a:pt x="107" y="0"/>
                      </a:moveTo>
                      <a:lnTo>
                        <a:pt x="0" y="24"/>
                      </a:lnTo>
                      <a:lnTo>
                        <a:pt x="109" y="34"/>
                      </a:lnTo>
                      <a:lnTo>
                        <a:pt x="10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8" name="Freeform 132"/>
                <p:cNvSpPr>
                  <a:spLocks/>
                </p:cNvSpPr>
                <p:nvPr/>
              </p:nvSpPr>
              <p:spPr bwMode="auto">
                <a:xfrm>
                  <a:off x="3666" y="2984"/>
                  <a:ext cx="53" cy="19"/>
                </a:xfrm>
                <a:custGeom>
                  <a:avLst/>
                  <a:gdLst>
                    <a:gd name="T0" fmla="*/ 51 w 107"/>
                    <a:gd name="T1" fmla="*/ 0 h 38"/>
                    <a:gd name="T2" fmla="*/ 0 w 107"/>
                    <a:gd name="T3" fmla="*/ 11 h 38"/>
                    <a:gd name="T4" fmla="*/ 53 w 107"/>
                    <a:gd name="T5" fmla="*/ 19 h 38"/>
                    <a:gd name="T6" fmla="*/ 51 w 107"/>
                    <a:gd name="T7" fmla="*/ 0 h 38"/>
                    <a:gd name="T8" fmla="*/ 51 w 107"/>
                    <a:gd name="T9" fmla="*/ 0 h 38"/>
                    <a:gd name="T10" fmla="*/ 0 60000 65536"/>
                    <a:gd name="T11" fmla="*/ 0 60000 65536"/>
                    <a:gd name="T12" fmla="*/ 0 60000 65536"/>
                    <a:gd name="T13" fmla="*/ 0 60000 65536"/>
                    <a:gd name="T14" fmla="*/ 0 60000 65536"/>
                    <a:gd name="T15" fmla="*/ 0 w 107"/>
                    <a:gd name="T16" fmla="*/ 0 h 38"/>
                    <a:gd name="T17" fmla="*/ 107 w 107"/>
                    <a:gd name="T18" fmla="*/ 38 h 38"/>
                  </a:gdLst>
                  <a:ahLst/>
                  <a:cxnLst>
                    <a:cxn ang="T10">
                      <a:pos x="T0" y="T1"/>
                    </a:cxn>
                    <a:cxn ang="T11">
                      <a:pos x="T2" y="T3"/>
                    </a:cxn>
                    <a:cxn ang="T12">
                      <a:pos x="T4" y="T5"/>
                    </a:cxn>
                    <a:cxn ang="T13">
                      <a:pos x="T6" y="T7"/>
                    </a:cxn>
                    <a:cxn ang="T14">
                      <a:pos x="T8" y="T9"/>
                    </a:cxn>
                  </a:cxnLst>
                  <a:rect l="T15" t="T16" r="T17" b="T18"/>
                  <a:pathLst>
                    <a:path w="107" h="38">
                      <a:moveTo>
                        <a:pt x="103" y="0"/>
                      </a:moveTo>
                      <a:lnTo>
                        <a:pt x="0" y="23"/>
                      </a:lnTo>
                      <a:lnTo>
                        <a:pt x="107" y="38"/>
                      </a:lnTo>
                      <a:lnTo>
                        <a:pt x="103"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9" name="Freeform 133"/>
                <p:cNvSpPr>
                  <a:spLocks/>
                </p:cNvSpPr>
                <p:nvPr/>
              </p:nvSpPr>
              <p:spPr bwMode="auto">
                <a:xfrm>
                  <a:off x="3658" y="3005"/>
                  <a:ext cx="62" cy="15"/>
                </a:xfrm>
                <a:custGeom>
                  <a:avLst/>
                  <a:gdLst>
                    <a:gd name="T0" fmla="*/ 60 w 123"/>
                    <a:gd name="T1" fmla="*/ 0 h 28"/>
                    <a:gd name="T2" fmla="*/ 0 w 123"/>
                    <a:gd name="T3" fmla="*/ 15 h 28"/>
                    <a:gd name="T4" fmla="*/ 62 w 123"/>
                    <a:gd name="T5" fmla="*/ 15 h 28"/>
                    <a:gd name="T6" fmla="*/ 60 w 123"/>
                    <a:gd name="T7" fmla="*/ 0 h 28"/>
                    <a:gd name="T8" fmla="*/ 60 w 123"/>
                    <a:gd name="T9" fmla="*/ 0 h 28"/>
                    <a:gd name="T10" fmla="*/ 0 60000 65536"/>
                    <a:gd name="T11" fmla="*/ 0 60000 65536"/>
                    <a:gd name="T12" fmla="*/ 0 60000 65536"/>
                    <a:gd name="T13" fmla="*/ 0 60000 65536"/>
                    <a:gd name="T14" fmla="*/ 0 60000 65536"/>
                    <a:gd name="T15" fmla="*/ 0 w 123"/>
                    <a:gd name="T16" fmla="*/ 0 h 28"/>
                    <a:gd name="T17" fmla="*/ 123 w 123"/>
                    <a:gd name="T18" fmla="*/ 28 h 28"/>
                  </a:gdLst>
                  <a:ahLst/>
                  <a:cxnLst>
                    <a:cxn ang="T10">
                      <a:pos x="T0" y="T1"/>
                    </a:cxn>
                    <a:cxn ang="T11">
                      <a:pos x="T2" y="T3"/>
                    </a:cxn>
                    <a:cxn ang="T12">
                      <a:pos x="T4" y="T5"/>
                    </a:cxn>
                    <a:cxn ang="T13">
                      <a:pos x="T6" y="T7"/>
                    </a:cxn>
                    <a:cxn ang="T14">
                      <a:pos x="T8" y="T9"/>
                    </a:cxn>
                  </a:cxnLst>
                  <a:rect l="T15" t="T16" r="T17" b="T18"/>
                  <a:pathLst>
                    <a:path w="123" h="28">
                      <a:moveTo>
                        <a:pt x="120" y="0"/>
                      </a:moveTo>
                      <a:lnTo>
                        <a:pt x="0" y="28"/>
                      </a:lnTo>
                      <a:lnTo>
                        <a:pt x="123" y="28"/>
                      </a:lnTo>
                      <a:lnTo>
                        <a:pt x="12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0" name="Freeform 134"/>
                <p:cNvSpPr>
                  <a:spLocks/>
                </p:cNvSpPr>
                <p:nvPr/>
              </p:nvSpPr>
              <p:spPr bwMode="auto">
                <a:xfrm>
                  <a:off x="4088" y="2918"/>
                  <a:ext cx="46" cy="20"/>
                </a:xfrm>
                <a:custGeom>
                  <a:avLst/>
                  <a:gdLst>
                    <a:gd name="T0" fmla="*/ 42 w 91"/>
                    <a:gd name="T1" fmla="*/ 0 h 40"/>
                    <a:gd name="T2" fmla="*/ 0 w 91"/>
                    <a:gd name="T3" fmla="*/ 16 h 40"/>
                    <a:gd name="T4" fmla="*/ 46 w 91"/>
                    <a:gd name="T5" fmla="*/ 20 h 40"/>
                    <a:gd name="T6" fmla="*/ 42 w 91"/>
                    <a:gd name="T7" fmla="*/ 0 h 40"/>
                    <a:gd name="T8" fmla="*/ 42 w 91"/>
                    <a:gd name="T9" fmla="*/ 0 h 40"/>
                    <a:gd name="T10" fmla="*/ 0 60000 65536"/>
                    <a:gd name="T11" fmla="*/ 0 60000 65536"/>
                    <a:gd name="T12" fmla="*/ 0 60000 65536"/>
                    <a:gd name="T13" fmla="*/ 0 60000 65536"/>
                    <a:gd name="T14" fmla="*/ 0 60000 65536"/>
                    <a:gd name="T15" fmla="*/ 0 w 91"/>
                    <a:gd name="T16" fmla="*/ 0 h 40"/>
                    <a:gd name="T17" fmla="*/ 91 w 91"/>
                    <a:gd name="T18" fmla="*/ 40 h 40"/>
                  </a:gdLst>
                  <a:ahLst/>
                  <a:cxnLst>
                    <a:cxn ang="T10">
                      <a:pos x="T0" y="T1"/>
                    </a:cxn>
                    <a:cxn ang="T11">
                      <a:pos x="T2" y="T3"/>
                    </a:cxn>
                    <a:cxn ang="T12">
                      <a:pos x="T4" y="T5"/>
                    </a:cxn>
                    <a:cxn ang="T13">
                      <a:pos x="T6" y="T7"/>
                    </a:cxn>
                    <a:cxn ang="T14">
                      <a:pos x="T8" y="T9"/>
                    </a:cxn>
                  </a:cxnLst>
                  <a:rect l="T15" t="T16" r="T17" b="T18"/>
                  <a:pathLst>
                    <a:path w="91" h="40">
                      <a:moveTo>
                        <a:pt x="84" y="0"/>
                      </a:moveTo>
                      <a:lnTo>
                        <a:pt x="0" y="32"/>
                      </a:lnTo>
                      <a:lnTo>
                        <a:pt x="91" y="40"/>
                      </a:lnTo>
                      <a:lnTo>
                        <a:pt x="84"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1" name="Freeform 135"/>
                <p:cNvSpPr>
                  <a:spLocks/>
                </p:cNvSpPr>
                <p:nvPr/>
              </p:nvSpPr>
              <p:spPr bwMode="auto">
                <a:xfrm>
                  <a:off x="4094" y="2945"/>
                  <a:ext cx="45" cy="17"/>
                </a:xfrm>
                <a:custGeom>
                  <a:avLst/>
                  <a:gdLst>
                    <a:gd name="T0" fmla="*/ 44 w 90"/>
                    <a:gd name="T1" fmla="*/ 0 h 34"/>
                    <a:gd name="T2" fmla="*/ 0 w 90"/>
                    <a:gd name="T3" fmla="*/ 14 h 34"/>
                    <a:gd name="T4" fmla="*/ 45 w 90"/>
                    <a:gd name="T5" fmla="*/ 17 h 34"/>
                    <a:gd name="T6" fmla="*/ 44 w 90"/>
                    <a:gd name="T7" fmla="*/ 0 h 34"/>
                    <a:gd name="T8" fmla="*/ 44 w 90"/>
                    <a:gd name="T9" fmla="*/ 0 h 34"/>
                    <a:gd name="T10" fmla="*/ 0 60000 65536"/>
                    <a:gd name="T11" fmla="*/ 0 60000 65536"/>
                    <a:gd name="T12" fmla="*/ 0 60000 65536"/>
                    <a:gd name="T13" fmla="*/ 0 60000 65536"/>
                    <a:gd name="T14" fmla="*/ 0 60000 65536"/>
                    <a:gd name="T15" fmla="*/ 0 w 90"/>
                    <a:gd name="T16" fmla="*/ 0 h 34"/>
                    <a:gd name="T17" fmla="*/ 90 w 90"/>
                    <a:gd name="T18" fmla="*/ 34 h 34"/>
                  </a:gdLst>
                  <a:ahLst/>
                  <a:cxnLst>
                    <a:cxn ang="T10">
                      <a:pos x="T0" y="T1"/>
                    </a:cxn>
                    <a:cxn ang="T11">
                      <a:pos x="T2" y="T3"/>
                    </a:cxn>
                    <a:cxn ang="T12">
                      <a:pos x="T4" y="T5"/>
                    </a:cxn>
                    <a:cxn ang="T13">
                      <a:pos x="T6" y="T7"/>
                    </a:cxn>
                    <a:cxn ang="T14">
                      <a:pos x="T8" y="T9"/>
                    </a:cxn>
                  </a:cxnLst>
                  <a:rect l="T15" t="T16" r="T17" b="T18"/>
                  <a:pathLst>
                    <a:path w="90" h="34">
                      <a:moveTo>
                        <a:pt x="88" y="0"/>
                      </a:moveTo>
                      <a:lnTo>
                        <a:pt x="0" y="29"/>
                      </a:lnTo>
                      <a:lnTo>
                        <a:pt x="90" y="34"/>
                      </a:lnTo>
                      <a:lnTo>
                        <a:pt x="8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2" name="Freeform 136"/>
                <p:cNvSpPr>
                  <a:spLocks/>
                </p:cNvSpPr>
                <p:nvPr/>
              </p:nvSpPr>
              <p:spPr bwMode="auto">
                <a:xfrm>
                  <a:off x="4094" y="2966"/>
                  <a:ext cx="48" cy="22"/>
                </a:xfrm>
                <a:custGeom>
                  <a:avLst/>
                  <a:gdLst>
                    <a:gd name="T0" fmla="*/ 46 w 95"/>
                    <a:gd name="T1" fmla="*/ 0 h 44"/>
                    <a:gd name="T2" fmla="*/ 0 w 95"/>
                    <a:gd name="T3" fmla="*/ 16 h 44"/>
                    <a:gd name="T4" fmla="*/ 48 w 95"/>
                    <a:gd name="T5" fmla="*/ 22 h 44"/>
                    <a:gd name="T6" fmla="*/ 46 w 95"/>
                    <a:gd name="T7" fmla="*/ 0 h 44"/>
                    <a:gd name="T8" fmla="*/ 46 w 95"/>
                    <a:gd name="T9" fmla="*/ 0 h 44"/>
                    <a:gd name="T10" fmla="*/ 0 60000 65536"/>
                    <a:gd name="T11" fmla="*/ 0 60000 65536"/>
                    <a:gd name="T12" fmla="*/ 0 60000 65536"/>
                    <a:gd name="T13" fmla="*/ 0 60000 65536"/>
                    <a:gd name="T14" fmla="*/ 0 60000 65536"/>
                    <a:gd name="T15" fmla="*/ 0 w 95"/>
                    <a:gd name="T16" fmla="*/ 0 h 44"/>
                    <a:gd name="T17" fmla="*/ 95 w 95"/>
                    <a:gd name="T18" fmla="*/ 44 h 44"/>
                  </a:gdLst>
                  <a:ahLst/>
                  <a:cxnLst>
                    <a:cxn ang="T10">
                      <a:pos x="T0" y="T1"/>
                    </a:cxn>
                    <a:cxn ang="T11">
                      <a:pos x="T2" y="T3"/>
                    </a:cxn>
                    <a:cxn ang="T12">
                      <a:pos x="T4" y="T5"/>
                    </a:cxn>
                    <a:cxn ang="T13">
                      <a:pos x="T6" y="T7"/>
                    </a:cxn>
                    <a:cxn ang="T14">
                      <a:pos x="T8" y="T9"/>
                    </a:cxn>
                  </a:cxnLst>
                  <a:rect l="T15" t="T16" r="T17" b="T18"/>
                  <a:pathLst>
                    <a:path w="95" h="44">
                      <a:moveTo>
                        <a:pt x="92" y="0"/>
                      </a:moveTo>
                      <a:lnTo>
                        <a:pt x="0" y="32"/>
                      </a:lnTo>
                      <a:lnTo>
                        <a:pt x="95" y="44"/>
                      </a:lnTo>
                      <a:lnTo>
                        <a:pt x="9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3" name="Freeform 137"/>
                <p:cNvSpPr>
                  <a:spLocks/>
                </p:cNvSpPr>
                <p:nvPr/>
              </p:nvSpPr>
              <p:spPr bwMode="auto">
                <a:xfrm>
                  <a:off x="3992" y="3033"/>
                  <a:ext cx="42" cy="17"/>
                </a:xfrm>
                <a:custGeom>
                  <a:avLst/>
                  <a:gdLst>
                    <a:gd name="T0" fmla="*/ 40 w 84"/>
                    <a:gd name="T1" fmla="*/ 0 h 34"/>
                    <a:gd name="T2" fmla="*/ 0 w 84"/>
                    <a:gd name="T3" fmla="*/ 9 h 34"/>
                    <a:gd name="T4" fmla="*/ 42 w 84"/>
                    <a:gd name="T5" fmla="*/ 17 h 34"/>
                    <a:gd name="T6" fmla="*/ 40 w 84"/>
                    <a:gd name="T7" fmla="*/ 0 h 34"/>
                    <a:gd name="T8" fmla="*/ 40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80" y="0"/>
                      </a:moveTo>
                      <a:lnTo>
                        <a:pt x="0" y="17"/>
                      </a:lnTo>
                      <a:lnTo>
                        <a:pt x="84" y="34"/>
                      </a:lnTo>
                      <a:lnTo>
                        <a:pt x="8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4" name="Freeform 138"/>
                <p:cNvSpPr>
                  <a:spLocks/>
                </p:cNvSpPr>
                <p:nvPr/>
              </p:nvSpPr>
              <p:spPr bwMode="auto">
                <a:xfrm>
                  <a:off x="3639" y="2832"/>
                  <a:ext cx="124" cy="57"/>
                </a:xfrm>
                <a:custGeom>
                  <a:avLst/>
                  <a:gdLst>
                    <a:gd name="T0" fmla="*/ 3 w 249"/>
                    <a:gd name="T1" fmla="*/ 9 h 114"/>
                    <a:gd name="T2" fmla="*/ 97 w 249"/>
                    <a:gd name="T3" fmla="*/ 0 h 114"/>
                    <a:gd name="T4" fmla="*/ 61 w 249"/>
                    <a:gd name="T5" fmla="*/ 13 h 114"/>
                    <a:gd name="T6" fmla="*/ 124 w 249"/>
                    <a:gd name="T7" fmla="*/ 21 h 114"/>
                    <a:gd name="T8" fmla="*/ 65 w 249"/>
                    <a:gd name="T9" fmla="*/ 33 h 114"/>
                    <a:gd name="T10" fmla="*/ 118 w 249"/>
                    <a:gd name="T11" fmla="*/ 46 h 114"/>
                    <a:gd name="T12" fmla="*/ 62 w 249"/>
                    <a:gd name="T13" fmla="*/ 55 h 114"/>
                    <a:gd name="T14" fmla="*/ 0 w 249"/>
                    <a:gd name="T15" fmla="*/ 57 h 114"/>
                    <a:gd name="T16" fmla="*/ 3 w 249"/>
                    <a:gd name="T17" fmla="*/ 9 h 114"/>
                    <a:gd name="T18" fmla="*/ 3 w 249"/>
                    <a:gd name="T19" fmla="*/ 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9"/>
                    <a:gd name="T31" fmla="*/ 0 h 114"/>
                    <a:gd name="T32" fmla="*/ 249 w 24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9" h="114">
                      <a:moveTo>
                        <a:pt x="7" y="17"/>
                      </a:moveTo>
                      <a:lnTo>
                        <a:pt x="194" y="0"/>
                      </a:lnTo>
                      <a:lnTo>
                        <a:pt x="123" y="25"/>
                      </a:lnTo>
                      <a:lnTo>
                        <a:pt x="249" y="42"/>
                      </a:lnTo>
                      <a:lnTo>
                        <a:pt x="131" y="65"/>
                      </a:lnTo>
                      <a:lnTo>
                        <a:pt x="237" y="91"/>
                      </a:lnTo>
                      <a:lnTo>
                        <a:pt x="125" y="110"/>
                      </a:lnTo>
                      <a:lnTo>
                        <a:pt x="0" y="114"/>
                      </a:lnTo>
                      <a:lnTo>
                        <a:pt x="7"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5" name="Freeform 139"/>
                <p:cNvSpPr>
                  <a:spLocks/>
                </p:cNvSpPr>
                <p:nvPr/>
              </p:nvSpPr>
              <p:spPr bwMode="auto">
                <a:xfrm>
                  <a:off x="3541" y="2942"/>
                  <a:ext cx="121" cy="71"/>
                </a:xfrm>
                <a:custGeom>
                  <a:avLst/>
                  <a:gdLst>
                    <a:gd name="T0" fmla="*/ 8 w 241"/>
                    <a:gd name="T1" fmla="*/ 9 h 142"/>
                    <a:gd name="T2" fmla="*/ 93 w 241"/>
                    <a:gd name="T3" fmla="*/ 0 h 142"/>
                    <a:gd name="T4" fmla="*/ 76 w 241"/>
                    <a:gd name="T5" fmla="*/ 10 h 142"/>
                    <a:gd name="T6" fmla="*/ 108 w 241"/>
                    <a:gd name="T7" fmla="*/ 16 h 142"/>
                    <a:gd name="T8" fmla="*/ 77 w 241"/>
                    <a:gd name="T9" fmla="*/ 28 h 142"/>
                    <a:gd name="T10" fmla="*/ 78 w 241"/>
                    <a:gd name="T11" fmla="*/ 35 h 142"/>
                    <a:gd name="T12" fmla="*/ 121 w 241"/>
                    <a:gd name="T13" fmla="*/ 42 h 142"/>
                    <a:gd name="T14" fmla="*/ 78 w 241"/>
                    <a:gd name="T15" fmla="*/ 56 h 142"/>
                    <a:gd name="T16" fmla="*/ 117 w 241"/>
                    <a:gd name="T17" fmla="*/ 67 h 142"/>
                    <a:gd name="T18" fmla="*/ 77 w 241"/>
                    <a:gd name="T19" fmla="*/ 71 h 142"/>
                    <a:gd name="T20" fmla="*/ 0 w 241"/>
                    <a:gd name="T21" fmla="*/ 71 h 142"/>
                    <a:gd name="T22" fmla="*/ 8 w 241"/>
                    <a:gd name="T23" fmla="*/ 9 h 142"/>
                    <a:gd name="T24" fmla="*/ 8 w 241"/>
                    <a:gd name="T25" fmla="*/ 9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1"/>
                    <a:gd name="T40" fmla="*/ 0 h 142"/>
                    <a:gd name="T41" fmla="*/ 241 w 241"/>
                    <a:gd name="T42" fmla="*/ 142 h 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1" h="142">
                      <a:moveTo>
                        <a:pt x="15" y="19"/>
                      </a:moveTo>
                      <a:lnTo>
                        <a:pt x="186" y="0"/>
                      </a:lnTo>
                      <a:lnTo>
                        <a:pt x="152" y="20"/>
                      </a:lnTo>
                      <a:lnTo>
                        <a:pt x="215" y="32"/>
                      </a:lnTo>
                      <a:lnTo>
                        <a:pt x="154" y="57"/>
                      </a:lnTo>
                      <a:lnTo>
                        <a:pt x="156" y="70"/>
                      </a:lnTo>
                      <a:lnTo>
                        <a:pt x="241" y="85"/>
                      </a:lnTo>
                      <a:lnTo>
                        <a:pt x="156" y="112"/>
                      </a:lnTo>
                      <a:lnTo>
                        <a:pt x="234" y="133"/>
                      </a:lnTo>
                      <a:lnTo>
                        <a:pt x="154" y="142"/>
                      </a:lnTo>
                      <a:lnTo>
                        <a:pt x="0" y="142"/>
                      </a:lnTo>
                      <a:lnTo>
                        <a:pt x="15"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6" name="Freeform 140"/>
                <p:cNvSpPr>
                  <a:spLocks/>
                </p:cNvSpPr>
                <p:nvPr/>
              </p:nvSpPr>
              <p:spPr bwMode="auto">
                <a:xfrm>
                  <a:off x="3972" y="2923"/>
                  <a:ext cx="121" cy="81"/>
                </a:xfrm>
                <a:custGeom>
                  <a:avLst/>
                  <a:gdLst>
                    <a:gd name="T0" fmla="*/ 6 w 243"/>
                    <a:gd name="T1" fmla="*/ 15 h 161"/>
                    <a:gd name="T2" fmla="*/ 108 w 243"/>
                    <a:gd name="T3" fmla="*/ 0 h 161"/>
                    <a:gd name="T4" fmla="*/ 74 w 243"/>
                    <a:gd name="T5" fmla="*/ 18 h 161"/>
                    <a:gd name="T6" fmla="*/ 121 w 243"/>
                    <a:gd name="T7" fmla="*/ 24 h 161"/>
                    <a:gd name="T8" fmla="*/ 79 w 243"/>
                    <a:gd name="T9" fmla="*/ 39 h 161"/>
                    <a:gd name="T10" fmla="*/ 121 w 243"/>
                    <a:gd name="T11" fmla="*/ 48 h 161"/>
                    <a:gd name="T12" fmla="*/ 88 w 243"/>
                    <a:gd name="T13" fmla="*/ 61 h 161"/>
                    <a:gd name="T14" fmla="*/ 110 w 243"/>
                    <a:gd name="T15" fmla="*/ 68 h 161"/>
                    <a:gd name="T16" fmla="*/ 0 w 243"/>
                    <a:gd name="T17" fmla="*/ 81 h 161"/>
                    <a:gd name="T18" fmla="*/ 6 w 243"/>
                    <a:gd name="T19" fmla="*/ 15 h 161"/>
                    <a:gd name="T20" fmla="*/ 6 w 243"/>
                    <a:gd name="T21" fmla="*/ 15 h 1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
                    <a:gd name="T34" fmla="*/ 0 h 161"/>
                    <a:gd name="T35" fmla="*/ 243 w 243"/>
                    <a:gd name="T36" fmla="*/ 161 h 1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 h="161">
                      <a:moveTo>
                        <a:pt x="13" y="30"/>
                      </a:moveTo>
                      <a:lnTo>
                        <a:pt x="217" y="0"/>
                      </a:lnTo>
                      <a:lnTo>
                        <a:pt x="148" y="36"/>
                      </a:lnTo>
                      <a:lnTo>
                        <a:pt x="242" y="47"/>
                      </a:lnTo>
                      <a:lnTo>
                        <a:pt x="158" y="77"/>
                      </a:lnTo>
                      <a:lnTo>
                        <a:pt x="243" y="95"/>
                      </a:lnTo>
                      <a:lnTo>
                        <a:pt x="177" y="121"/>
                      </a:lnTo>
                      <a:lnTo>
                        <a:pt x="221" y="136"/>
                      </a:lnTo>
                      <a:lnTo>
                        <a:pt x="0" y="161"/>
                      </a:lnTo>
                      <a:lnTo>
                        <a:pt x="13" y="3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7" name="Freeform 141"/>
                <p:cNvSpPr>
                  <a:spLocks/>
                </p:cNvSpPr>
                <p:nvPr/>
              </p:nvSpPr>
              <p:spPr bwMode="auto">
                <a:xfrm>
                  <a:off x="3852" y="2823"/>
                  <a:ext cx="193" cy="70"/>
                </a:xfrm>
                <a:custGeom>
                  <a:avLst/>
                  <a:gdLst>
                    <a:gd name="T0" fmla="*/ 10 w 385"/>
                    <a:gd name="T1" fmla="*/ 7 h 141"/>
                    <a:gd name="T2" fmla="*/ 0 w 385"/>
                    <a:gd name="T3" fmla="*/ 70 h 141"/>
                    <a:gd name="T4" fmla="*/ 193 w 385"/>
                    <a:gd name="T5" fmla="*/ 66 h 141"/>
                    <a:gd name="T6" fmla="*/ 120 w 385"/>
                    <a:gd name="T7" fmla="*/ 54 h 141"/>
                    <a:gd name="T8" fmla="*/ 186 w 385"/>
                    <a:gd name="T9" fmla="*/ 37 h 141"/>
                    <a:gd name="T10" fmla="*/ 124 w 385"/>
                    <a:gd name="T11" fmla="*/ 27 h 141"/>
                    <a:gd name="T12" fmla="*/ 184 w 385"/>
                    <a:gd name="T13" fmla="*/ 7 h 141"/>
                    <a:gd name="T14" fmla="*/ 124 w 385"/>
                    <a:gd name="T15" fmla="*/ 0 h 141"/>
                    <a:gd name="T16" fmla="*/ 10 w 385"/>
                    <a:gd name="T17" fmla="*/ 7 h 141"/>
                    <a:gd name="T18" fmla="*/ 10 w 385"/>
                    <a:gd name="T19" fmla="*/ 7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41"/>
                    <a:gd name="T32" fmla="*/ 385 w 385"/>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41">
                      <a:moveTo>
                        <a:pt x="19" y="15"/>
                      </a:moveTo>
                      <a:lnTo>
                        <a:pt x="0" y="141"/>
                      </a:lnTo>
                      <a:lnTo>
                        <a:pt x="385" y="133"/>
                      </a:lnTo>
                      <a:lnTo>
                        <a:pt x="239" y="108"/>
                      </a:lnTo>
                      <a:lnTo>
                        <a:pt x="372" y="74"/>
                      </a:lnTo>
                      <a:lnTo>
                        <a:pt x="247" y="55"/>
                      </a:lnTo>
                      <a:lnTo>
                        <a:pt x="368" y="15"/>
                      </a:lnTo>
                      <a:lnTo>
                        <a:pt x="247" y="0"/>
                      </a:lnTo>
                      <a:lnTo>
                        <a:pt x="19" y="1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8" name="Freeform 142"/>
                <p:cNvSpPr>
                  <a:spLocks/>
                </p:cNvSpPr>
                <p:nvPr/>
              </p:nvSpPr>
              <p:spPr bwMode="auto">
                <a:xfrm>
                  <a:off x="3740" y="2922"/>
                  <a:ext cx="196" cy="98"/>
                </a:xfrm>
                <a:custGeom>
                  <a:avLst/>
                  <a:gdLst>
                    <a:gd name="T0" fmla="*/ 10 w 394"/>
                    <a:gd name="T1" fmla="*/ 23 h 195"/>
                    <a:gd name="T2" fmla="*/ 0 w 394"/>
                    <a:gd name="T3" fmla="*/ 98 h 195"/>
                    <a:gd name="T4" fmla="*/ 196 w 394"/>
                    <a:gd name="T5" fmla="*/ 90 h 195"/>
                    <a:gd name="T6" fmla="*/ 131 w 394"/>
                    <a:gd name="T7" fmla="*/ 76 h 195"/>
                    <a:gd name="T8" fmla="*/ 193 w 394"/>
                    <a:gd name="T9" fmla="*/ 60 h 195"/>
                    <a:gd name="T10" fmla="*/ 122 w 394"/>
                    <a:gd name="T11" fmla="*/ 49 h 195"/>
                    <a:gd name="T12" fmla="*/ 192 w 394"/>
                    <a:gd name="T13" fmla="*/ 31 h 195"/>
                    <a:gd name="T14" fmla="*/ 120 w 394"/>
                    <a:gd name="T15" fmla="*/ 24 h 195"/>
                    <a:gd name="T16" fmla="*/ 188 w 394"/>
                    <a:gd name="T17" fmla="*/ 0 h 195"/>
                    <a:gd name="T18" fmla="*/ 99 w 394"/>
                    <a:gd name="T19" fmla="*/ 9 h 195"/>
                    <a:gd name="T20" fmla="*/ 10 w 394"/>
                    <a:gd name="T21" fmla="*/ 23 h 195"/>
                    <a:gd name="T22" fmla="*/ 10 w 394"/>
                    <a:gd name="T23" fmla="*/ 23 h 1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4"/>
                    <a:gd name="T37" fmla="*/ 0 h 195"/>
                    <a:gd name="T38" fmla="*/ 394 w 394"/>
                    <a:gd name="T39" fmla="*/ 195 h 1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4" h="195">
                      <a:moveTo>
                        <a:pt x="21" y="45"/>
                      </a:moveTo>
                      <a:lnTo>
                        <a:pt x="0" y="195"/>
                      </a:lnTo>
                      <a:lnTo>
                        <a:pt x="394" y="180"/>
                      </a:lnTo>
                      <a:lnTo>
                        <a:pt x="263" y="152"/>
                      </a:lnTo>
                      <a:lnTo>
                        <a:pt x="388" y="119"/>
                      </a:lnTo>
                      <a:lnTo>
                        <a:pt x="246" y="97"/>
                      </a:lnTo>
                      <a:lnTo>
                        <a:pt x="386" y="62"/>
                      </a:lnTo>
                      <a:lnTo>
                        <a:pt x="242" y="47"/>
                      </a:lnTo>
                      <a:lnTo>
                        <a:pt x="377" y="0"/>
                      </a:lnTo>
                      <a:lnTo>
                        <a:pt x="200" y="17"/>
                      </a:lnTo>
                      <a:lnTo>
                        <a:pt x="21" y="4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9" name="Freeform 143"/>
                <p:cNvSpPr>
                  <a:spLocks/>
                </p:cNvSpPr>
                <p:nvPr/>
              </p:nvSpPr>
              <p:spPr bwMode="auto">
                <a:xfrm>
                  <a:off x="3748" y="2937"/>
                  <a:ext cx="133" cy="75"/>
                </a:xfrm>
                <a:custGeom>
                  <a:avLst/>
                  <a:gdLst>
                    <a:gd name="T0" fmla="*/ 7 w 267"/>
                    <a:gd name="T1" fmla="*/ 16 h 150"/>
                    <a:gd name="T2" fmla="*/ 110 w 267"/>
                    <a:gd name="T3" fmla="*/ 0 h 150"/>
                    <a:gd name="T4" fmla="*/ 89 w 267"/>
                    <a:gd name="T5" fmla="*/ 15 h 150"/>
                    <a:gd name="T6" fmla="*/ 130 w 267"/>
                    <a:gd name="T7" fmla="*/ 19 h 150"/>
                    <a:gd name="T8" fmla="*/ 88 w 267"/>
                    <a:gd name="T9" fmla="*/ 34 h 150"/>
                    <a:gd name="T10" fmla="*/ 133 w 267"/>
                    <a:gd name="T11" fmla="*/ 46 h 150"/>
                    <a:gd name="T12" fmla="*/ 91 w 267"/>
                    <a:gd name="T13" fmla="*/ 54 h 150"/>
                    <a:gd name="T14" fmla="*/ 130 w 267"/>
                    <a:gd name="T15" fmla="*/ 72 h 150"/>
                    <a:gd name="T16" fmla="*/ 0 w 267"/>
                    <a:gd name="T17" fmla="*/ 75 h 150"/>
                    <a:gd name="T18" fmla="*/ 7 w 267"/>
                    <a:gd name="T19" fmla="*/ 16 h 150"/>
                    <a:gd name="T20" fmla="*/ 7 w 267"/>
                    <a:gd name="T21" fmla="*/ 16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7"/>
                    <a:gd name="T34" fmla="*/ 0 h 150"/>
                    <a:gd name="T35" fmla="*/ 267 w 267"/>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7" h="150">
                      <a:moveTo>
                        <a:pt x="14" y="32"/>
                      </a:moveTo>
                      <a:lnTo>
                        <a:pt x="221" y="0"/>
                      </a:lnTo>
                      <a:lnTo>
                        <a:pt x="179" y="30"/>
                      </a:lnTo>
                      <a:lnTo>
                        <a:pt x="261" y="38"/>
                      </a:lnTo>
                      <a:lnTo>
                        <a:pt x="177" y="68"/>
                      </a:lnTo>
                      <a:lnTo>
                        <a:pt x="267" y="93"/>
                      </a:lnTo>
                      <a:lnTo>
                        <a:pt x="183" y="108"/>
                      </a:lnTo>
                      <a:lnTo>
                        <a:pt x="261" y="143"/>
                      </a:lnTo>
                      <a:lnTo>
                        <a:pt x="0" y="150"/>
                      </a:lnTo>
                      <a:lnTo>
                        <a:pt x="14" y="32"/>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0" name="Freeform 144"/>
                <p:cNvSpPr>
                  <a:spLocks/>
                </p:cNvSpPr>
                <p:nvPr/>
              </p:nvSpPr>
              <p:spPr bwMode="auto">
                <a:xfrm>
                  <a:off x="3859" y="2830"/>
                  <a:ext cx="127" cy="58"/>
                </a:xfrm>
                <a:custGeom>
                  <a:avLst/>
                  <a:gdLst>
                    <a:gd name="T0" fmla="*/ 10 w 253"/>
                    <a:gd name="T1" fmla="*/ 9 h 116"/>
                    <a:gd name="T2" fmla="*/ 0 w 253"/>
                    <a:gd name="T3" fmla="*/ 58 h 116"/>
                    <a:gd name="T4" fmla="*/ 112 w 253"/>
                    <a:gd name="T5" fmla="*/ 56 h 116"/>
                    <a:gd name="T6" fmla="*/ 90 w 253"/>
                    <a:gd name="T7" fmla="*/ 43 h 116"/>
                    <a:gd name="T8" fmla="*/ 122 w 253"/>
                    <a:gd name="T9" fmla="*/ 33 h 116"/>
                    <a:gd name="T10" fmla="*/ 90 w 253"/>
                    <a:gd name="T11" fmla="*/ 21 h 116"/>
                    <a:gd name="T12" fmla="*/ 127 w 253"/>
                    <a:gd name="T13" fmla="*/ 6 h 116"/>
                    <a:gd name="T14" fmla="*/ 89 w 253"/>
                    <a:gd name="T15" fmla="*/ 0 h 116"/>
                    <a:gd name="T16" fmla="*/ 10 w 253"/>
                    <a:gd name="T17" fmla="*/ 9 h 116"/>
                    <a:gd name="T18" fmla="*/ 10 w 253"/>
                    <a:gd name="T19" fmla="*/ 9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116"/>
                    <a:gd name="T32" fmla="*/ 253 w 253"/>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116">
                      <a:moveTo>
                        <a:pt x="19" y="17"/>
                      </a:moveTo>
                      <a:lnTo>
                        <a:pt x="0" y="116"/>
                      </a:lnTo>
                      <a:lnTo>
                        <a:pt x="224" y="111"/>
                      </a:lnTo>
                      <a:lnTo>
                        <a:pt x="180" y="86"/>
                      </a:lnTo>
                      <a:lnTo>
                        <a:pt x="243" y="65"/>
                      </a:lnTo>
                      <a:lnTo>
                        <a:pt x="180" y="42"/>
                      </a:lnTo>
                      <a:lnTo>
                        <a:pt x="253" y="12"/>
                      </a:lnTo>
                      <a:lnTo>
                        <a:pt x="177" y="0"/>
                      </a:lnTo>
                      <a:lnTo>
                        <a:pt x="19" y="17"/>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1" name="Freeform 145"/>
                <p:cNvSpPr>
                  <a:spLocks/>
                </p:cNvSpPr>
                <p:nvPr/>
              </p:nvSpPr>
              <p:spPr bwMode="auto">
                <a:xfrm>
                  <a:off x="3884" y="2927"/>
                  <a:ext cx="52" cy="20"/>
                </a:xfrm>
                <a:custGeom>
                  <a:avLst/>
                  <a:gdLst>
                    <a:gd name="T0" fmla="*/ 49 w 105"/>
                    <a:gd name="T1" fmla="*/ 0 h 42"/>
                    <a:gd name="T2" fmla="*/ 0 w 105"/>
                    <a:gd name="T3" fmla="*/ 15 h 42"/>
                    <a:gd name="T4" fmla="*/ 52 w 105"/>
                    <a:gd name="T5" fmla="*/ 20 h 42"/>
                    <a:gd name="T6" fmla="*/ 49 w 105"/>
                    <a:gd name="T7" fmla="*/ 0 h 42"/>
                    <a:gd name="T8" fmla="*/ 49 w 105"/>
                    <a:gd name="T9" fmla="*/ 0 h 42"/>
                    <a:gd name="T10" fmla="*/ 0 60000 65536"/>
                    <a:gd name="T11" fmla="*/ 0 60000 65536"/>
                    <a:gd name="T12" fmla="*/ 0 60000 65536"/>
                    <a:gd name="T13" fmla="*/ 0 60000 65536"/>
                    <a:gd name="T14" fmla="*/ 0 60000 65536"/>
                    <a:gd name="T15" fmla="*/ 0 w 105"/>
                    <a:gd name="T16" fmla="*/ 0 h 42"/>
                    <a:gd name="T17" fmla="*/ 105 w 105"/>
                    <a:gd name="T18" fmla="*/ 42 h 42"/>
                  </a:gdLst>
                  <a:ahLst/>
                  <a:cxnLst>
                    <a:cxn ang="T10">
                      <a:pos x="T0" y="T1"/>
                    </a:cxn>
                    <a:cxn ang="T11">
                      <a:pos x="T2" y="T3"/>
                    </a:cxn>
                    <a:cxn ang="T12">
                      <a:pos x="T4" y="T5"/>
                    </a:cxn>
                    <a:cxn ang="T13">
                      <a:pos x="T6" y="T7"/>
                    </a:cxn>
                    <a:cxn ang="T14">
                      <a:pos x="T8" y="T9"/>
                    </a:cxn>
                  </a:cxnLst>
                  <a:rect l="T15" t="T16" r="T17" b="T18"/>
                  <a:pathLst>
                    <a:path w="105" h="42">
                      <a:moveTo>
                        <a:pt x="99" y="0"/>
                      </a:moveTo>
                      <a:lnTo>
                        <a:pt x="0" y="31"/>
                      </a:lnTo>
                      <a:lnTo>
                        <a:pt x="105" y="42"/>
                      </a:lnTo>
                      <a:lnTo>
                        <a:pt x="99"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2" name="Freeform 146"/>
                <p:cNvSpPr>
                  <a:spLocks/>
                </p:cNvSpPr>
                <p:nvPr/>
              </p:nvSpPr>
              <p:spPr bwMode="auto">
                <a:xfrm>
                  <a:off x="3896" y="2960"/>
                  <a:ext cx="41" cy="17"/>
                </a:xfrm>
                <a:custGeom>
                  <a:avLst/>
                  <a:gdLst>
                    <a:gd name="T0" fmla="*/ 38 w 84"/>
                    <a:gd name="T1" fmla="*/ 0 h 34"/>
                    <a:gd name="T2" fmla="*/ 0 w 84"/>
                    <a:gd name="T3" fmla="*/ 7 h 34"/>
                    <a:gd name="T4" fmla="*/ 41 w 84"/>
                    <a:gd name="T5" fmla="*/ 17 h 34"/>
                    <a:gd name="T6" fmla="*/ 38 w 84"/>
                    <a:gd name="T7" fmla="*/ 0 h 34"/>
                    <a:gd name="T8" fmla="*/ 38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78" y="0"/>
                      </a:moveTo>
                      <a:lnTo>
                        <a:pt x="0" y="15"/>
                      </a:lnTo>
                      <a:lnTo>
                        <a:pt x="84" y="34"/>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3" name="Freeform 147"/>
                <p:cNvSpPr>
                  <a:spLocks/>
                </p:cNvSpPr>
                <p:nvPr/>
              </p:nvSpPr>
              <p:spPr bwMode="auto">
                <a:xfrm>
                  <a:off x="3900" y="2986"/>
                  <a:ext cx="42" cy="19"/>
                </a:xfrm>
                <a:custGeom>
                  <a:avLst/>
                  <a:gdLst>
                    <a:gd name="T0" fmla="*/ 38 w 83"/>
                    <a:gd name="T1" fmla="*/ 0 h 38"/>
                    <a:gd name="T2" fmla="*/ 0 w 83"/>
                    <a:gd name="T3" fmla="*/ 11 h 38"/>
                    <a:gd name="T4" fmla="*/ 42 w 83"/>
                    <a:gd name="T5" fmla="*/ 19 h 38"/>
                    <a:gd name="T6" fmla="*/ 38 w 83"/>
                    <a:gd name="T7" fmla="*/ 0 h 38"/>
                    <a:gd name="T8" fmla="*/ 38 w 83"/>
                    <a:gd name="T9" fmla="*/ 0 h 38"/>
                    <a:gd name="T10" fmla="*/ 0 60000 65536"/>
                    <a:gd name="T11" fmla="*/ 0 60000 65536"/>
                    <a:gd name="T12" fmla="*/ 0 60000 65536"/>
                    <a:gd name="T13" fmla="*/ 0 60000 65536"/>
                    <a:gd name="T14" fmla="*/ 0 60000 65536"/>
                    <a:gd name="T15" fmla="*/ 0 w 83"/>
                    <a:gd name="T16" fmla="*/ 0 h 38"/>
                    <a:gd name="T17" fmla="*/ 83 w 83"/>
                    <a:gd name="T18" fmla="*/ 38 h 38"/>
                  </a:gdLst>
                  <a:ahLst/>
                  <a:cxnLst>
                    <a:cxn ang="T10">
                      <a:pos x="T0" y="T1"/>
                    </a:cxn>
                    <a:cxn ang="T11">
                      <a:pos x="T2" y="T3"/>
                    </a:cxn>
                    <a:cxn ang="T12">
                      <a:pos x="T4" y="T5"/>
                    </a:cxn>
                    <a:cxn ang="T13">
                      <a:pos x="T6" y="T7"/>
                    </a:cxn>
                    <a:cxn ang="T14">
                      <a:pos x="T8" y="T9"/>
                    </a:cxn>
                  </a:cxnLst>
                  <a:rect l="T15" t="T16" r="T17" b="T18"/>
                  <a:pathLst>
                    <a:path w="83" h="38">
                      <a:moveTo>
                        <a:pt x="76" y="0"/>
                      </a:moveTo>
                      <a:lnTo>
                        <a:pt x="0" y="23"/>
                      </a:lnTo>
                      <a:lnTo>
                        <a:pt x="83" y="38"/>
                      </a:lnTo>
                      <a:lnTo>
                        <a:pt x="7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4" name="Freeform 148"/>
                <p:cNvSpPr>
                  <a:spLocks/>
                </p:cNvSpPr>
                <p:nvPr/>
              </p:nvSpPr>
              <p:spPr bwMode="auto">
                <a:xfrm>
                  <a:off x="3998" y="2865"/>
                  <a:ext cx="52" cy="22"/>
                </a:xfrm>
                <a:custGeom>
                  <a:avLst/>
                  <a:gdLst>
                    <a:gd name="T0" fmla="*/ 46 w 105"/>
                    <a:gd name="T1" fmla="*/ 0 h 43"/>
                    <a:gd name="T2" fmla="*/ 0 w 105"/>
                    <a:gd name="T3" fmla="*/ 11 h 43"/>
                    <a:gd name="T4" fmla="*/ 52 w 105"/>
                    <a:gd name="T5" fmla="*/ 22 h 43"/>
                    <a:gd name="T6" fmla="*/ 46 w 105"/>
                    <a:gd name="T7" fmla="*/ 0 h 43"/>
                    <a:gd name="T8" fmla="*/ 46 w 105"/>
                    <a:gd name="T9" fmla="*/ 0 h 43"/>
                    <a:gd name="T10" fmla="*/ 0 60000 65536"/>
                    <a:gd name="T11" fmla="*/ 0 60000 65536"/>
                    <a:gd name="T12" fmla="*/ 0 60000 65536"/>
                    <a:gd name="T13" fmla="*/ 0 60000 65536"/>
                    <a:gd name="T14" fmla="*/ 0 60000 65536"/>
                    <a:gd name="T15" fmla="*/ 0 w 105"/>
                    <a:gd name="T16" fmla="*/ 0 h 43"/>
                    <a:gd name="T17" fmla="*/ 105 w 105"/>
                    <a:gd name="T18" fmla="*/ 43 h 43"/>
                  </a:gdLst>
                  <a:ahLst/>
                  <a:cxnLst>
                    <a:cxn ang="T10">
                      <a:pos x="T0" y="T1"/>
                    </a:cxn>
                    <a:cxn ang="T11">
                      <a:pos x="T2" y="T3"/>
                    </a:cxn>
                    <a:cxn ang="T12">
                      <a:pos x="T4" y="T5"/>
                    </a:cxn>
                    <a:cxn ang="T13">
                      <a:pos x="T6" y="T7"/>
                    </a:cxn>
                    <a:cxn ang="T14">
                      <a:pos x="T8" y="T9"/>
                    </a:cxn>
                  </a:cxnLst>
                  <a:rect l="T15" t="T16" r="T17" b="T18"/>
                  <a:pathLst>
                    <a:path w="105" h="43">
                      <a:moveTo>
                        <a:pt x="92" y="0"/>
                      </a:moveTo>
                      <a:lnTo>
                        <a:pt x="0" y="21"/>
                      </a:lnTo>
                      <a:lnTo>
                        <a:pt x="105" y="43"/>
                      </a:lnTo>
                      <a:lnTo>
                        <a:pt x="92"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5" name="Freeform 149"/>
                <p:cNvSpPr>
                  <a:spLocks/>
                </p:cNvSpPr>
                <p:nvPr/>
              </p:nvSpPr>
              <p:spPr bwMode="auto">
                <a:xfrm>
                  <a:off x="4002" y="2834"/>
                  <a:ext cx="40" cy="20"/>
                </a:xfrm>
                <a:custGeom>
                  <a:avLst/>
                  <a:gdLst>
                    <a:gd name="T0" fmla="*/ 39 w 80"/>
                    <a:gd name="T1" fmla="*/ 0 h 40"/>
                    <a:gd name="T2" fmla="*/ 0 w 80"/>
                    <a:gd name="T3" fmla="*/ 14 h 40"/>
                    <a:gd name="T4" fmla="*/ 40 w 80"/>
                    <a:gd name="T5" fmla="*/ 20 h 40"/>
                    <a:gd name="T6" fmla="*/ 39 w 80"/>
                    <a:gd name="T7" fmla="*/ 0 h 40"/>
                    <a:gd name="T8" fmla="*/ 39 w 80"/>
                    <a:gd name="T9" fmla="*/ 0 h 40"/>
                    <a:gd name="T10" fmla="*/ 0 60000 65536"/>
                    <a:gd name="T11" fmla="*/ 0 60000 65536"/>
                    <a:gd name="T12" fmla="*/ 0 60000 65536"/>
                    <a:gd name="T13" fmla="*/ 0 60000 65536"/>
                    <a:gd name="T14" fmla="*/ 0 60000 65536"/>
                    <a:gd name="T15" fmla="*/ 0 w 80"/>
                    <a:gd name="T16" fmla="*/ 0 h 40"/>
                    <a:gd name="T17" fmla="*/ 80 w 80"/>
                    <a:gd name="T18" fmla="*/ 40 h 40"/>
                  </a:gdLst>
                  <a:ahLst/>
                  <a:cxnLst>
                    <a:cxn ang="T10">
                      <a:pos x="T0" y="T1"/>
                    </a:cxn>
                    <a:cxn ang="T11">
                      <a:pos x="T2" y="T3"/>
                    </a:cxn>
                    <a:cxn ang="T12">
                      <a:pos x="T4" y="T5"/>
                    </a:cxn>
                    <a:cxn ang="T13">
                      <a:pos x="T6" y="T7"/>
                    </a:cxn>
                    <a:cxn ang="T14">
                      <a:pos x="T8" y="T9"/>
                    </a:cxn>
                  </a:cxnLst>
                  <a:rect l="T15" t="T16" r="T17" b="T18"/>
                  <a:pathLst>
                    <a:path w="80" h="40">
                      <a:moveTo>
                        <a:pt x="78" y="0"/>
                      </a:moveTo>
                      <a:lnTo>
                        <a:pt x="0" y="28"/>
                      </a:lnTo>
                      <a:lnTo>
                        <a:pt x="80" y="40"/>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6" name="Freeform 150"/>
                <p:cNvSpPr>
                  <a:spLocks/>
                </p:cNvSpPr>
                <p:nvPr/>
              </p:nvSpPr>
              <p:spPr bwMode="auto">
                <a:xfrm>
                  <a:off x="4200" y="3029"/>
                  <a:ext cx="47" cy="19"/>
                </a:xfrm>
                <a:custGeom>
                  <a:avLst/>
                  <a:gdLst>
                    <a:gd name="T0" fmla="*/ 44 w 95"/>
                    <a:gd name="T1" fmla="*/ 0 h 38"/>
                    <a:gd name="T2" fmla="*/ 0 w 95"/>
                    <a:gd name="T3" fmla="*/ 12 h 38"/>
                    <a:gd name="T4" fmla="*/ 47 w 95"/>
                    <a:gd name="T5" fmla="*/ 19 h 38"/>
                    <a:gd name="T6" fmla="*/ 44 w 95"/>
                    <a:gd name="T7" fmla="*/ 0 h 38"/>
                    <a:gd name="T8" fmla="*/ 44 w 95"/>
                    <a:gd name="T9" fmla="*/ 0 h 38"/>
                    <a:gd name="T10" fmla="*/ 0 60000 65536"/>
                    <a:gd name="T11" fmla="*/ 0 60000 65536"/>
                    <a:gd name="T12" fmla="*/ 0 60000 65536"/>
                    <a:gd name="T13" fmla="*/ 0 60000 65536"/>
                    <a:gd name="T14" fmla="*/ 0 60000 65536"/>
                    <a:gd name="T15" fmla="*/ 0 w 95"/>
                    <a:gd name="T16" fmla="*/ 0 h 38"/>
                    <a:gd name="T17" fmla="*/ 95 w 95"/>
                    <a:gd name="T18" fmla="*/ 38 h 38"/>
                  </a:gdLst>
                  <a:ahLst/>
                  <a:cxnLst>
                    <a:cxn ang="T10">
                      <a:pos x="T0" y="T1"/>
                    </a:cxn>
                    <a:cxn ang="T11">
                      <a:pos x="T2" y="T3"/>
                    </a:cxn>
                    <a:cxn ang="T12">
                      <a:pos x="T4" y="T5"/>
                    </a:cxn>
                    <a:cxn ang="T13">
                      <a:pos x="T6" y="T7"/>
                    </a:cxn>
                    <a:cxn ang="T14">
                      <a:pos x="T8" y="T9"/>
                    </a:cxn>
                  </a:cxnLst>
                  <a:rect l="T15" t="T16" r="T17" b="T18"/>
                  <a:pathLst>
                    <a:path w="95" h="38">
                      <a:moveTo>
                        <a:pt x="88" y="0"/>
                      </a:moveTo>
                      <a:lnTo>
                        <a:pt x="0" y="25"/>
                      </a:lnTo>
                      <a:lnTo>
                        <a:pt x="95" y="38"/>
                      </a:lnTo>
                      <a:lnTo>
                        <a:pt x="8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7" name="Freeform 151"/>
                <p:cNvSpPr>
                  <a:spLocks/>
                </p:cNvSpPr>
                <p:nvPr/>
              </p:nvSpPr>
              <p:spPr bwMode="auto">
                <a:xfrm>
                  <a:off x="3628" y="2779"/>
                  <a:ext cx="221" cy="20"/>
                </a:xfrm>
                <a:custGeom>
                  <a:avLst/>
                  <a:gdLst>
                    <a:gd name="T0" fmla="*/ 0 w 441"/>
                    <a:gd name="T1" fmla="*/ 20 h 39"/>
                    <a:gd name="T2" fmla="*/ 1 w 441"/>
                    <a:gd name="T3" fmla="*/ 5 h 39"/>
                    <a:gd name="T4" fmla="*/ 14 w 441"/>
                    <a:gd name="T5" fmla="*/ 1 h 39"/>
                    <a:gd name="T6" fmla="*/ 32 w 441"/>
                    <a:gd name="T7" fmla="*/ 0 h 39"/>
                    <a:gd name="T8" fmla="*/ 54 w 441"/>
                    <a:gd name="T9" fmla="*/ 5 h 39"/>
                    <a:gd name="T10" fmla="*/ 79 w 441"/>
                    <a:gd name="T11" fmla="*/ 11 h 39"/>
                    <a:gd name="T12" fmla="*/ 99 w 441"/>
                    <a:gd name="T13" fmla="*/ 9 h 39"/>
                    <a:gd name="T14" fmla="*/ 114 w 441"/>
                    <a:gd name="T15" fmla="*/ 9 h 39"/>
                    <a:gd name="T16" fmla="*/ 133 w 441"/>
                    <a:gd name="T17" fmla="*/ 12 h 39"/>
                    <a:gd name="T18" fmla="*/ 150 w 441"/>
                    <a:gd name="T19" fmla="*/ 13 h 39"/>
                    <a:gd name="T20" fmla="*/ 167 w 441"/>
                    <a:gd name="T21" fmla="*/ 13 h 39"/>
                    <a:gd name="T22" fmla="*/ 182 w 441"/>
                    <a:gd name="T23" fmla="*/ 9 h 39"/>
                    <a:gd name="T24" fmla="*/ 203 w 441"/>
                    <a:gd name="T25" fmla="*/ 0 h 39"/>
                    <a:gd name="T26" fmla="*/ 216 w 441"/>
                    <a:gd name="T27" fmla="*/ 0 h 39"/>
                    <a:gd name="T28" fmla="*/ 221 w 441"/>
                    <a:gd name="T29" fmla="*/ 8 h 39"/>
                    <a:gd name="T30" fmla="*/ 219 w 441"/>
                    <a:gd name="T31" fmla="*/ 16 h 39"/>
                    <a:gd name="T32" fmla="*/ 204 w 441"/>
                    <a:gd name="T33" fmla="*/ 20 h 39"/>
                    <a:gd name="T34" fmla="*/ 173 w 441"/>
                    <a:gd name="T35" fmla="*/ 19 h 39"/>
                    <a:gd name="T36" fmla="*/ 92 w 441"/>
                    <a:gd name="T37" fmla="*/ 20 h 39"/>
                    <a:gd name="T38" fmla="*/ 30 w 441"/>
                    <a:gd name="T39" fmla="*/ 20 h 39"/>
                    <a:gd name="T40" fmla="*/ 0 w 441"/>
                    <a:gd name="T41" fmla="*/ 20 h 39"/>
                    <a:gd name="T42" fmla="*/ 0 w 441"/>
                    <a:gd name="T43" fmla="*/ 20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1"/>
                    <a:gd name="T67" fmla="*/ 0 h 39"/>
                    <a:gd name="T68" fmla="*/ 441 w 441"/>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1" h="39">
                      <a:moveTo>
                        <a:pt x="0" y="39"/>
                      </a:moveTo>
                      <a:lnTo>
                        <a:pt x="2" y="9"/>
                      </a:lnTo>
                      <a:lnTo>
                        <a:pt x="28" y="1"/>
                      </a:lnTo>
                      <a:lnTo>
                        <a:pt x="63" y="0"/>
                      </a:lnTo>
                      <a:lnTo>
                        <a:pt x="108" y="9"/>
                      </a:lnTo>
                      <a:lnTo>
                        <a:pt x="158" y="22"/>
                      </a:lnTo>
                      <a:lnTo>
                        <a:pt x="198" y="17"/>
                      </a:lnTo>
                      <a:lnTo>
                        <a:pt x="228" y="17"/>
                      </a:lnTo>
                      <a:lnTo>
                        <a:pt x="266" y="24"/>
                      </a:lnTo>
                      <a:lnTo>
                        <a:pt x="300" y="26"/>
                      </a:lnTo>
                      <a:lnTo>
                        <a:pt x="333" y="26"/>
                      </a:lnTo>
                      <a:lnTo>
                        <a:pt x="363" y="17"/>
                      </a:lnTo>
                      <a:lnTo>
                        <a:pt x="405" y="0"/>
                      </a:lnTo>
                      <a:lnTo>
                        <a:pt x="431" y="0"/>
                      </a:lnTo>
                      <a:lnTo>
                        <a:pt x="441" y="15"/>
                      </a:lnTo>
                      <a:lnTo>
                        <a:pt x="437" y="32"/>
                      </a:lnTo>
                      <a:lnTo>
                        <a:pt x="407" y="39"/>
                      </a:lnTo>
                      <a:lnTo>
                        <a:pt x="346" y="38"/>
                      </a:lnTo>
                      <a:lnTo>
                        <a:pt x="184" y="39"/>
                      </a:lnTo>
                      <a:lnTo>
                        <a:pt x="59" y="39"/>
                      </a:lnTo>
                      <a:lnTo>
                        <a:pt x="0" y="39"/>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8" name="Freeform 152"/>
                <p:cNvSpPr>
                  <a:spLocks/>
                </p:cNvSpPr>
                <p:nvPr/>
              </p:nvSpPr>
              <p:spPr bwMode="auto">
                <a:xfrm>
                  <a:off x="3850" y="2775"/>
                  <a:ext cx="200" cy="24"/>
                </a:xfrm>
                <a:custGeom>
                  <a:avLst/>
                  <a:gdLst>
                    <a:gd name="T0" fmla="*/ 1 w 401"/>
                    <a:gd name="T1" fmla="*/ 11 h 49"/>
                    <a:gd name="T2" fmla="*/ 9 w 401"/>
                    <a:gd name="T3" fmla="*/ 14 h 49"/>
                    <a:gd name="T4" fmla="*/ 35 w 401"/>
                    <a:gd name="T5" fmla="*/ 18 h 49"/>
                    <a:gd name="T6" fmla="*/ 50 w 401"/>
                    <a:gd name="T7" fmla="*/ 17 h 49"/>
                    <a:gd name="T8" fmla="*/ 70 w 401"/>
                    <a:gd name="T9" fmla="*/ 14 h 49"/>
                    <a:gd name="T10" fmla="*/ 88 w 401"/>
                    <a:gd name="T11" fmla="*/ 9 h 49"/>
                    <a:gd name="T12" fmla="*/ 105 w 401"/>
                    <a:gd name="T13" fmla="*/ 6 h 49"/>
                    <a:gd name="T14" fmla="*/ 118 w 401"/>
                    <a:gd name="T15" fmla="*/ 5 h 49"/>
                    <a:gd name="T16" fmla="*/ 134 w 401"/>
                    <a:gd name="T17" fmla="*/ 6 h 49"/>
                    <a:gd name="T18" fmla="*/ 141 w 401"/>
                    <a:gd name="T19" fmla="*/ 10 h 49"/>
                    <a:gd name="T20" fmla="*/ 148 w 401"/>
                    <a:gd name="T21" fmla="*/ 14 h 49"/>
                    <a:gd name="T22" fmla="*/ 158 w 401"/>
                    <a:gd name="T23" fmla="*/ 12 h 49"/>
                    <a:gd name="T24" fmla="*/ 167 w 401"/>
                    <a:gd name="T25" fmla="*/ 6 h 49"/>
                    <a:gd name="T26" fmla="*/ 179 w 401"/>
                    <a:gd name="T27" fmla="*/ 4 h 49"/>
                    <a:gd name="T28" fmla="*/ 190 w 401"/>
                    <a:gd name="T29" fmla="*/ 0 h 49"/>
                    <a:gd name="T30" fmla="*/ 198 w 401"/>
                    <a:gd name="T31" fmla="*/ 5 h 49"/>
                    <a:gd name="T32" fmla="*/ 200 w 401"/>
                    <a:gd name="T33" fmla="*/ 12 h 49"/>
                    <a:gd name="T34" fmla="*/ 198 w 401"/>
                    <a:gd name="T35" fmla="*/ 17 h 49"/>
                    <a:gd name="T36" fmla="*/ 186 w 401"/>
                    <a:gd name="T37" fmla="*/ 21 h 49"/>
                    <a:gd name="T38" fmla="*/ 160 w 401"/>
                    <a:gd name="T39" fmla="*/ 22 h 49"/>
                    <a:gd name="T40" fmla="*/ 119 w 401"/>
                    <a:gd name="T41" fmla="*/ 23 h 49"/>
                    <a:gd name="T42" fmla="*/ 61 w 401"/>
                    <a:gd name="T43" fmla="*/ 24 h 49"/>
                    <a:gd name="T44" fmla="*/ 0 w 401"/>
                    <a:gd name="T45" fmla="*/ 24 h 49"/>
                    <a:gd name="T46" fmla="*/ 1 w 401"/>
                    <a:gd name="T47" fmla="*/ 11 h 49"/>
                    <a:gd name="T48" fmla="*/ 1 w 401"/>
                    <a:gd name="T49" fmla="*/ 11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1"/>
                    <a:gd name="T76" fmla="*/ 0 h 49"/>
                    <a:gd name="T77" fmla="*/ 401 w 401"/>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1" h="49">
                      <a:moveTo>
                        <a:pt x="2" y="23"/>
                      </a:moveTo>
                      <a:lnTo>
                        <a:pt x="19" y="29"/>
                      </a:lnTo>
                      <a:lnTo>
                        <a:pt x="70" y="36"/>
                      </a:lnTo>
                      <a:lnTo>
                        <a:pt x="101" y="34"/>
                      </a:lnTo>
                      <a:lnTo>
                        <a:pt x="140" y="29"/>
                      </a:lnTo>
                      <a:lnTo>
                        <a:pt x="177" y="19"/>
                      </a:lnTo>
                      <a:lnTo>
                        <a:pt x="211" y="13"/>
                      </a:lnTo>
                      <a:lnTo>
                        <a:pt x="237" y="11"/>
                      </a:lnTo>
                      <a:lnTo>
                        <a:pt x="268" y="13"/>
                      </a:lnTo>
                      <a:lnTo>
                        <a:pt x="283" y="21"/>
                      </a:lnTo>
                      <a:lnTo>
                        <a:pt x="296" y="29"/>
                      </a:lnTo>
                      <a:lnTo>
                        <a:pt x="317" y="25"/>
                      </a:lnTo>
                      <a:lnTo>
                        <a:pt x="334" y="13"/>
                      </a:lnTo>
                      <a:lnTo>
                        <a:pt x="359" y="8"/>
                      </a:lnTo>
                      <a:lnTo>
                        <a:pt x="380" y="0"/>
                      </a:lnTo>
                      <a:lnTo>
                        <a:pt x="397" y="10"/>
                      </a:lnTo>
                      <a:lnTo>
                        <a:pt x="401" y="25"/>
                      </a:lnTo>
                      <a:lnTo>
                        <a:pt x="397" y="34"/>
                      </a:lnTo>
                      <a:lnTo>
                        <a:pt x="372" y="42"/>
                      </a:lnTo>
                      <a:lnTo>
                        <a:pt x="321" y="44"/>
                      </a:lnTo>
                      <a:lnTo>
                        <a:pt x="239" y="46"/>
                      </a:lnTo>
                      <a:lnTo>
                        <a:pt x="123" y="49"/>
                      </a:lnTo>
                      <a:lnTo>
                        <a:pt x="0" y="49"/>
                      </a:lnTo>
                      <a:lnTo>
                        <a:pt x="2" y="23"/>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9" name="Freeform 153"/>
                <p:cNvSpPr>
                  <a:spLocks/>
                </p:cNvSpPr>
                <p:nvPr/>
              </p:nvSpPr>
              <p:spPr bwMode="auto">
                <a:xfrm>
                  <a:off x="3995" y="2778"/>
                  <a:ext cx="52" cy="15"/>
                </a:xfrm>
                <a:custGeom>
                  <a:avLst/>
                  <a:gdLst>
                    <a:gd name="T0" fmla="*/ 38 w 102"/>
                    <a:gd name="T1" fmla="*/ 14 h 28"/>
                    <a:gd name="T2" fmla="*/ 49 w 102"/>
                    <a:gd name="T3" fmla="*/ 12 h 28"/>
                    <a:gd name="T4" fmla="*/ 52 w 102"/>
                    <a:gd name="T5" fmla="*/ 8 h 28"/>
                    <a:gd name="T6" fmla="*/ 49 w 102"/>
                    <a:gd name="T7" fmla="*/ 1 h 28"/>
                    <a:gd name="T8" fmla="*/ 38 w 102"/>
                    <a:gd name="T9" fmla="*/ 0 h 28"/>
                    <a:gd name="T10" fmla="*/ 21 w 102"/>
                    <a:gd name="T11" fmla="*/ 10 h 28"/>
                    <a:gd name="T12" fmla="*/ 11 w 102"/>
                    <a:gd name="T13" fmla="*/ 13 h 28"/>
                    <a:gd name="T14" fmla="*/ 0 w 102"/>
                    <a:gd name="T15" fmla="*/ 15 h 28"/>
                    <a:gd name="T16" fmla="*/ 25 w 102"/>
                    <a:gd name="T17" fmla="*/ 15 h 28"/>
                    <a:gd name="T18" fmla="*/ 38 w 102"/>
                    <a:gd name="T19" fmla="*/ 14 h 28"/>
                    <a:gd name="T20" fmla="*/ 38 w 10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28"/>
                    <a:gd name="T35" fmla="*/ 102 w 10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28">
                      <a:moveTo>
                        <a:pt x="74" y="26"/>
                      </a:moveTo>
                      <a:lnTo>
                        <a:pt x="97" y="22"/>
                      </a:lnTo>
                      <a:lnTo>
                        <a:pt x="102" y="15"/>
                      </a:lnTo>
                      <a:lnTo>
                        <a:pt x="97" y="2"/>
                      </a:lnTo>
                      <a:lnTo>
                        <a:pt x="74" y="0"/>
                      </a:lnTo>
                      <a:lnTo>
                        <a:pt x="41" y="19"/>
                      </a:lnTo>
                      <a:lnTo>
                        <a:pt x="21" y="24"/>
                      </a:lnTo>
                      <a:lnTo>
                        <a:pt x="0" y="28"/>
                      </a:lnTo>
                      <a:lnTo>
                        <a:pt x="49" y="28"/>
                      </a:lnTo>
                      <a:lnTo>
                        <a:pt x="74" y="26"/>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0" name="Freeform 154"/>
                <p:cNvSpPr>
                  <a:spLocks/>
                </p:cNvSpPr>
                <p:nvPr/>
              </p:nvSpPr>
              <p:spPr bwMode="auto">
                <a:xfrm>
                  <a:off x="3900" y="2784"/>
                  <a:ext cx="90" cy="12"/>
                </a:xfrm>
                <a:custGeom>
                  <a:avLst/>
                  <a:gdLst>
                    <a:gd name="T0" fmla="*/ 90 w 178"/>
                    <a:gd name="T1" fmla="*/ 6 h 25"/>
                    <a:gd name="T2" fmla="*/ 73 w 178"/>
                    <a:gd name="T3" fmla="*/ 0 h 25"/>
                    <a:gd name="T4" fmla="*/ 58 w 178"/>
                    <a:gd name="T5" fmla="*/ 1 h 25"/>
                    <a:gd name="T6" fmla="*/ 44 w 178"/>
                    <a:gd name="T7" fmla="*/ 4 h 25"/>
                    <a:gd name="T8" fmla="*/ 30 w 178"/>
                    <a:gd name="T9" fmla="*/ 5 h 25"/>
                    <a:gd name="T10" fmla="*/ 16 w 178"/>
                    <a:gd name="T11" fmla="*/ 8 h 25"/>
                    <a:gd name="T12" fmla="*/ 0 w 178"/>
                    <a:gd name="T13" fmla="*/ 11 h 25"/>
                    <a:gd name="T14" fmla="*/ 14 w 178"/>
                    <a:gd name="T15" fmla="*/ 12 h 25"/>
                    <a:gd name="T16" fmla="*/ 40 w 178"/>
                    <a:gd name="T17" fmla="*/ 9 h 25"/>
                    <a:gd name="T18" fmla="*/ 61 w 178"/>
                    <a:gd name="T19" fmla="*/ 5 h 25"/>
                    <a:gd name="T20" fmla="*/ 70 w 178"/>
                    <a:gd name="T21" fmla="*/ 6 h 25"/>
                    <a:gd name="T22" fmla="*/ 78 w 178"/>
                    <a:gd name="T23" fmla="*/ 8 h 25"/>
                    <a:gd name="T24" fmla="*/ 86 w 178"/>
                    <a:gd name="T25" fmla="*/ 8 h 25"/>
                    <a:gd name="T26" fmla="*/ 90 w 178"/>
                    <a:gd name="T27" fmla="*/ 6 h 25"/>
                    <a:gd name="T28" fmla="*/ 90 w 178"/>
                    <a:gd name="T29" fmla="*/ 6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25"/>
                    <a:gd name="T47" fmla="*/ 178 w 17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25">
                      <a:moveTo>
                        <a:pt x="178" y="13"/>
                      </a:moveTo>
                      <a:lnTo>
                        <a:pt x="144" y="0"/>
                      </a:lnTo>
                      <a:lnTo>
                        <a:pt x="114" y="2"/>
                      </a:lnTo>
                      <a:lnTo>
                        <a:pt x="87" y="8"/>
                      </a:lnTo>
                      <a:lnTo>
                        <a:pt x="60" y="11"/>
                      </a:lnTo>
                      <a:lnTo>
                        <a:pt x="32" y="17"/>
                      </a:lnTo>
                      <a:lnTo>
                        <a:pt x="0" y="23"/>
                      </a:lnTo>
                      <a:lnTo>
                        <a:pt x="28" y="25"/>
                      </a:lnTo>
                      <a:lnTo>
                        <a:pt x="79" y="19"/>
                      </a:lnTo>
                      <a:lnTo>
                        <a:pt x="121" y="11"/>
                      </a:lnTo>
                      <a:lnTo>
                        <a:pt x="138" y="13"/>
                      </a:lnTo>
                      <a:lnTo>
                        <a:pt x="155" y="17"/>
                      </a:lnTo>
                      <a:lnTo>
                        <a:pt x="171" y="17"/>
                      </a:lnTo>
                      <a:lnTo>
                        <a:pt x="178" y="1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1" name="Freeform 155"/>
                <p:cNvSpPr>
                  <a:spLocks/>
                </p:cNvSpPr>
                <p:nvPr/>
              </p:nvSpPr>
              <p:spPr bwMode="auto">
                <a:xfrm>
                  <a:off x="3799" y="2781"/>
                  <a:ext cx="45" cy="14"/>
                </a:xfrm>
                <a:custGeom>
                  <a:avLst/>
                  <a:gdLst>
                    <a:gd name="T0" fmla="*/ 36 w 91"/>
                    <a:gd name="T1" fmla="*/ 11 h 29"/>
                    <a:gd name="T2" fmla="*/ 45 w 91"/>
                    <a:gd name="T3" fmla="*/ 9 h 29"/>
                    <a:gd name="T4" fmla="*/ 45 w 91"/>
                    <a:gd name="T5" fmla="*/ 3 h 29"/>
                    <a:gd name="T6" fmla="*/ 40 w 91"/>
                    <a:gd name="T7" fmla="*/ 0 h 29"/>
                    <a:gd name="T8" fmla="*/ 33 w 91"/>
                    <a:gd name="T9" fmla="*/ 1 h 29"/>
                    <a:gd name="T10" fmla="*/ 22 w 91"/>
                    <a:gd name="T11" fmla="*/ 6 h 29"/>
                    <a:gd name="T12" fmla="*/ 11 w 91"/>
                    <a:gd name="T13" fmla="*/ 9 h 29"/>
                    <a:gd name="T14" fmla="*/ 0 w 91"/>
                    <a:gd name="T15" fmla="*/ 14 h 29"/>
                    <a:gd name="T16" fmla="*/ 15 w 91"/>
                    <a:gd name="T17" fmla="*/ 14 h 29"/>
                    <a:gd name="T18" fmla="*/ 27 w 91"/>
                    <a:gd name="T19" fmla="*/ 9 h 29"/>
                    <a:gd name="T20" fmla="*/ 33 w 91"/>
                    <a:gd name="T21" fmla="*/ 8 h 29"/>
                    <a:gd name="T22" fmla="*/ 36 w 91"/>
                    <a:gd name="T23" fmla="*/ 11 h 29"/>
                    <a:gd name="T24" fmla="*/ 36 w 91"/>
                    <a:gd name="T25" fmla="*/ 11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29"/>
                    <a:gd name="T41" fmla="*/ 91 w 91"/>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29">
                      <a:moveTo>
                        <a:pt x="72" y="23"/>
                      </a:moveTo>
                      <a:lnTo>
                        <a:pt x="90" y="19"/>
                      </a:lnTo>
                      <a:lnTo>
                        <a:pt x="91" y="6"/>
                      </a:lnTo>
                      <a:lnTo>
                        <a:pt x="80" y="0"/>
                      </a:lnTo>
                      <a:lnTo>
                        <a:pt x="67" y="2"/>
                      </a:lnTo>
                      <a:lnTo>
                        <a:pt x="44" y="12"/>
                      </a:lnTo>
                      <a:lnTo>
                        <a:pt x="23" y="19"/>
                      </a:lnTo>
                      <a:lnTo>
                        <a:pt x="0" y="29"/>
                      </a:lnTo>
                      <a:lnTo>
                        <a:pt x="31" y="29"/>
                      </a:lnTo>
                      <a:lnTo>
                        <a:pt x="55" y="19"/>
                      </a:lnTo>
                      <a:lnTo>
                        <a:pt x="67" y="17"/>
                      </a:lnTo>
                      <a:lnTo>
                        <a:pt x="72" y="2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2" name="Freeform 156"/>
                <p:cNvSpPr>
                  <a:spLocks/>
                </p:cNvSpPr>
                <p:nvPr/>
              </p:nvSpPr>
              <p:spPr bwMode="auto">
                <a:xfrm>
                  <a:off x="3632" y="2784"/>
                  <a:ext cx="125" cy="12"/>
                </a:xfrm>
                <a:custGeom>
                  <a:avLst/>
                  <a:gdLst>
                    <a:gd name="T0" fmla="*/ 125 w 249"/>
                    <a:gd name="T1" fmla="*/ 10 h 25"/>
                    <a:gd name="T2" fmla="*/ 113 w 249"/>
                    <a:gd name="T3" fmla="*/ 8 h 25"/>
                    <a:gd name="T4" fmla="*/ 102 w 249"/>
                    <a:gd name="T5" fmla="*/ 5 h 25"/>
                    <a:gd name="T6" fmla="*/ 87 w 249"/>
                    <a:gd name="T7" fmla="*/ 7 h 25"/>
                    <a:gd name="T8" fmla="*/ 79 w 249"/>
                    <a:gd name="T9" fmla="*/ 10 h 25"/>
                    <a:gd name="T10" fmla="*/ 69 w 249"/>
                    <a:gd name="T11" fmla="*/ 9 h 25"/>
                    <a:gd name="T12" fmla="*/ 58 w 249"/>
                    <a:gd name="T13" fmla="*/ 5 h 25"/>
                    <a:gd name="T14" fmla="*/ 39 w 249"/>
                    <a:gd name="T15" fmla="*/ 2 h 25"/>
                    <a:gd name="T16" fmla="*/ 26 w 249"/>
                    <a:gd name="T17" fmla="*/ 0 h 25"/>
                    <a:gd name="T18" fmla="*/ 12 w 249"/>
                    <a:gd name="T19" fmla="*/ 0 h 25"/>
                    <a:gd name="T20" fmla="*/ 1 w 249"/>
                    <a:gd name="T21" fmla="*/ 4 h 25"/>
                    <a:gd name="T22" fmla="*/ 0 w 249"/>
                    <a:gd name="T23" fmla="*/ 8 h 25"/>
                    <a:gd name="T24" fmla="*/ 4 w 249"/>
                    <a:gd name="T25" fmla="*/ 11 h 25"/>
                    <a:gd name="T26" fmla="*/ 19 w 249"/>
                    <a:gd name="T27" fmla="*/ 11 h 25"/>
                    <a:gd name="T28" fmla="*/ 33 w 249"/>
                    <a:gd name="T29" fmla="*/ 8 h 25"/>
                    <a:gd name="T30" fmla="*/ 47 w 249"/>
                    <a:gd name="T31" fmla="*/ 8 h 25"/>
                    <a:gd name="T32" fmla="*/ 55 w 249"/>
                    <a:gd name="T33" fmla="*/ 10 h 25"/>
                    <a:gd name="T34" fmla="*/ 63 w 249"/>
                    <a:gd name="T35" fmla="*/ 12 h 25"/>
                    <a:gd name="T36" fmla="*/ 77 w 249"/>
                    <a:gd name="T37" fmla="*/ 12 h 25"/>
                    <a:gd name="T38" fmla="*/ 88 w 249"/>
                    <a:gd name="T39" fmla="*/ 10 h 25"/>
                    <a:gd name="T40" fmla="*/ 98 w 249"/>
                    <a:gd name="T41" fmla="*/ 9 h 25"/>
                    <a:gd name="T42" fmla="*/ 107 w 249"/>
                    <a:gd name="T43" fmla="*/ 11 h 25"/>
                    <a:gd name="T44" fmla="*/ 116 w 249"/>
                    <a:gd name="T45" fmla="*/ 12 h 25"/>
                    <a:gd name="T46" fmla="*/ 125 w 249"/>
                    <a:gd name="T47" fmla="*/ 10 h 25"/>
                    <a:gd name="T48" fmla="*/ 125 w 249"/>
                    <a:gd name="T49" fmla="*/ 10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9"/>
                    <a:gd name="T76" fmla="*/ 0 h 25"/>
                    <a:gd name="T77" fmla="*/ 249 w 249"/>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9" h="25">
                      <a:moveTo>
                        <a:pt x="249" y="21"/>
                      </a:moveTo>
                      <a:lnTo>
                        <a:pt x="226" y="17"/>
                      </a:lnTo>
                      <a:lnTo>
                        <a:pt x="203" y="11"/>
                      </a:lnTo>
                      <a:lnTo>
                        <a:pt x="174" y="15"/>
                      </a:lnTo>
                      <a:lnTo>
                        <a:pt x="157" y="21"/>
                      </a:lnTo>
                      <a:lnTo>
                        <a:pt x="138" y="19"/>
                      </a:lnTo>
                      <a:lnTo>
                        <a:pt x="115" y="11"/>
                      </a:lnTo>
                      <a:lnTo>
                        <a:pt x="77" y="4"/>
                      </a:lnTo>
                      <a:lnTo>
                        <a:pt x="51" y="0"/>
                      </a:lnTo>
                      <a:lnTo>
                        <a:pt x="24" y="0"/>
                      </a:lnTo>
                      <a:lnTo>
                        <a:pt x="1" y="8"/>
                      </a:lnTo>
                      <a:lnTo>
                        <a:pt x="0" y="17"/>
                      </a:lnTo>
                      <a:lnTo>
                        <a:pt x="7" y="23"/>
                      </a:lnTo>
                      <a:lnTo>
                        <a:pt x="38" y="23"/>
                      </a:lnTo>
                      <a:lnTo>
                        <a:pt x="66" y="17"/>
                      </a:lnTo>
                      <a:lnTo>
                        <a:pt x="93" y="17"/>
                      </a:lnTo>
                      <a:lnTo>
                        <a:pt x="110" y="21"/>
                      </a:lnTo>
                      <a:lnTo>
                        <a:pt x="125" y="25"/>
                      </a:lnTo>
                      <a:lnTo>
                        <a:pt x="154" y="25"/>
                      </a:lnTo>
                      <a:lnTo>
                        <a:pt x="176" y="21"/>
                      </a:lnTo>
                      <a:lnTo>
                        <a:pt x="195" y="19"/>
                      </a:lnTo>
                      <a:lnTo>
                        <a:pt x="214" y="23"/>
                      </a:lnTo>
                      <a:lnTo>
                        <a:pt x="231" y="25"/>
                      </a:lnTo>
                      <a:lnTo>
                        <a:pt x="249" y="21"/>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sp>
          <p:nvSpPr>
            <p:cNvPr id="40078" name="Freeform 157"/>
            <p:cNvSpPr>
              <a:spLocks/>
            </p:cNvSpPr>
            <p:nvPr/>
          </p:nvSpPr>
          <p:spPr bwMode="auto">
            <a:xfrm>
              <a:off x="4364" y="1958"/>
              <a:ext cx="7" cy="6"/>
            </a:xfrm>
            <a:custGeom>
              <a:avLst/>
              <a:gdLst>
                <a:gd name="T0" fmla="*/ 0 w 15"/>
                <a:gd name="T1" fmla="*/ 0 h 13"/>
                <a:gd name="T2" fmla="*/ 4 w 15"/>
                <a:gd name="T3" fmla="*/ 6 h 13"/>
                <a:gd name="T4" fmla="*/ 7 w 15"/>
                <a:gd name="T5" fmla="*/ 0 h 13"/>
                <a:gd name="T6" fmla="*/ 0 w 15"/>
                <a:gd name="T7" fmla="*/ 0 h 13"/>
                <a:gd name="T8" fmla="*/ 0 w 15"/>
                <a:gd name="T9" fmla="*/ 0 h 13"/>
                <a:gd name="T10" fmla="*/ 0 60000 65536"/>
                <a:gd name="T11" fmla="*/ 0 60000 65536"/>
                <a:gd name="T12" fmla="*/ 0 60000 65536"/>
                <a:gd name="T13" fmla="*/ 0 60000 65536"/>
                <a:gd name="T14" fmla="*/ 0 60000 65536"/>
                <a:gd name="T15" fmla="*/ 0 w 15"/>
                <a:gd name="T16" fmla="*/ 0 h 13"/>
                <a:gd name="T17" fmla="*/ 15 w 15"/>
                <a:gd name="T18" fmla="*/ 13 h 13"/>
              </a:gdLst>
              <a:ahLst/>
              <a:cxnLst>
                <a:cxn ang="T10">
                  <a:pos x="T0" y="T1"/>
                </a:cxn>
                <a:cxn ang="T11">
                  <a:pos x="T2" y="T3"/>
                </a:cxn>
                <a:cxn ang="T12">
                  <a:pos x="T4" y="T5"/>
                </a:cxn>
                <a:cxn ang="T13">
                  <a:pos x="T6" y="T7"/>
                </a:cxn>
                <a:cxn ang="T14">
                  <a:pos x="T8" y="T9"/>
                </a:cxn>
              </a:cxnLst>
              <a:rect l="T15" t="T16" r="T17" b="T18"/>
              <a:pathLst>
                <a:path w="15" h="13">
                  <a:moveTo>
                    <a:pt x="0" y="0"/>
                  </a:moveTo>
                  <a:lnTo>
                    <a:pt x="8" y="13"/>
                  </a:lnTo>
                  <a:lnTo>
                    <a:pt x="15" y="1"/>
                  </a:lnTo>
                  <a:lnTo>
                    <a:pt x="0"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nvGrpSpPr>
          <p:cNvPr id="6" name="Group 586"/>
          <p:cNvGrpSpPr>
            <a:grpSpLocks/>
          </p:cNvGrpSpPr>
          <p:nvPr/>
        </p:nvGrpSpPr>
        <p:grpSpPr bwMode="auto">
          <a:xfrm>
            <a:off x="6616989" y="4101705"/>
            <a:ext cx="1993034" cy="1558231"/>
            <a:chOff x="2673" y="2768"/>
            <a:chExt cx="1193" cy="848"/>
          </a:xfrm>
        </p:grpSpPr>
        <p:grpSp>
          <p:nvGrpSpPr>
            <p:cNvPr id="7" name="Group 587"/>
            <p:cNvGrpSpPr>
              <a:grpSpLocks/>
            </p:cNvGrpSpPr>
            <p:nvPr/>
          </p:nvGrpSpPr>
          <p:grpSpPr bwMode="auto">
            <a:xfrm flipH="1">
              <a:off x="2673" y="2768"/>
              <a:ext cx="1193" cy="848"/>
              <a:chOff x="3577" y="2675"/>
              <a:chExt cx="1768" cy="1359"/>
            </a:xfrm>
          </p:grpSpPr>
          <p:sp>
            <p:nvSpPr>
              <p:cNvPr id="39976" name="Freeform 588"/>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7" name="Freeform 589"/>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8" name="Freeform 590"/>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9" name="Freeform 591"/>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0" name="Freeform 592"/>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1" name="Freeform 593"/>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2" name="Freeform 594"/>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3" name="Freeform 595"/>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4" name="Freeform 596"/>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5" name="Freeform 597"/>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6" name="Freeform 598"/>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7" name="Freeform 599"/>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8" name="Freeform 600"/>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9" name="Freeform 601"/>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0" name="Freeform 602"/>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1" name="Freeform 603"/>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2" name="Freeform 604"/>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3" name="Freeform 605"/>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4" name="Freeform 606"/>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5" name="Freeform 607"/>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6" name="Freeform 608"/>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7" name="Freeform 609"/>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8" name="Freeform 610"/>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9" name="Freeform 611"/>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0" name="Freeform 612"/>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1" name="Freeform 613"/>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2" name="Freeform 614"/>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3" name="Freeform 615"/>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4" name="Freeform 616"/>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5" name="Freeform 617"/>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6" name="Freeform 618"/>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7" name="Freeform 619"/>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8" name="Freeform 620"/>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9" name="Freeform 621"/>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0" name="Freeform 622"/>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1" name="Freeform 623"/>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2" name="Freeform 624"/>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3" name="Freeform 625"/>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4" name="Freeform 626"/>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5" name="Freeform 627"/>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6" name="Freeform 628"/>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7" name="Freeform 629"/>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8" name="Freeform 630"/>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9" name="Freeform 631"/>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0" name="Freeform 632"/>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1" name="Freeform 633"/>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2" name="Freeform 634"/>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3" name="Freeform 635"/>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4" name="Freeform 636"/>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5" name="Freeform 637"/>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6" name="Freeform 638"/>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7" name="Freeform 639"/>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8" name="Freeform 640"/>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9" name="Freeform 641"/>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0" name="Freeform 642"/>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1" name="Freeform 643"/>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2" name="Freeform 644"/>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3" name="Freeform 645"/>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4" name="Freeform 646"/>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5" name="Freeform 647"/>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6" name="Freeform 648"/>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7" name="Freeform 649"/>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8" name="Freeform 650"/>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9" name="Freeform 651"/>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0" name="Freeform 652"/>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1" name="Freeform 653"/>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2" name="Freeform 654"/>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3" name="Freeform 655"/>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4" name="Freeform 656"/>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5" name="Freeform 657"/>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6" name="Freeform 658"/>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7" name="Freeform 659"/>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8" name="Freeform 660"/>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9" name="Freeform 661"/>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0" name="Freeform 662"/>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1" name="Freeform 663"/>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2" name="Freeform 664"/>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3" name="Freeform 665"/>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4" name="Freeform 666"/>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5" name="Freeform 667"/>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6" name="Freeform 668"/>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7" name="Freeform 669"/>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8" name="Freeform 670"/>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9" name="Freeform 671"/>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0" name="Freeform 672"/>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1" name="Freeform 673"/>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2" name="Freeform 674"/>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3" name="Freeform 675"/>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4" name="Freeform 676"/>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5" name="Freeform 677"/>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6" name="Freeform 678"/>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7" name="Freeform 679"/>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8" name="Freeform 680"/>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9" name="Freeform 681"/>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0" name="Freeform 682"/>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1" name="Freeform 683"/>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2" name="Freeform 684"/>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3" name="Freeform 685"/>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4" name="Freeform 686"/>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5" name="Freeform 687"/>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6" name="Freeform 688"/>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sp>
          <p:nvSpPr>
            <p:cNvPr id="39944" name="Freeform 689"/>
            <p:cNvSpPr>
              <a:spLocks/>
            </p:cNvSpPr>
            <p:nvPr/>
          </p:nvSpPr>
          <p:spPr bwMode="auto">
            <a:xfrm>
              <a:off x="2979" y="2947"/>
              <a:ext cx="143" cy="81"/>
            </a:xfrm>
            <a:custGeom>
              <a:avLst/>
              <a:gdLst>
                <a:gd name="T0" fmla="*/ 0 w 423"/>
                <a:gd name="T1" fmla="*/ 9 h 259"/>
                <a:gd name="T2" fmla="*/ 132 w 423"/>
                <a:gd name="T3" fmla="*/ 0 h 259"/>
                <a:gd name="T4" fmla="*/ 143 w 423"/>
                <a:gd name="T5" fmla="*/ 70 h 259"/>
                <a:gd name="T6" fmla="*/ 2 w 423"/>
                <a:gd name="T7" fmla="*/ 81 h 259"/>
                <a:gd name="T8" fmla="*/ 0 w 423"/>
                <a:gd name="T9" fmla="*/ 9 h 259"/>
                <a:gd name="T10" fmla="*/ 0 w 423"/>
                <a:gd name="T11" fmla="*/ 9 h 259"/>
                <a:gd name="T12" fmla="*/ 0 60000 65536"/>
                <a:gd name="T13" fmla="*/ 0 60000 65536"/>
                <a:gd name="T14" fmla="*/ 0 60000 65536"/>
                <a:gd name="T15" fmla="*/ 0 60000 65536"/>
                <a:gd name="T16" fmla="*/ 0 60000 65536"/>
                <a:gd name="T17" fmla="*/ 0 60000 65536"/>
                <a:gd name="T18" fmla="*/ 0 w 423"/>
                <a:gd name="T19" fmla="*/ 0 h 259"/>
                <a:gd name="T20" fmla="*/ 423 w 42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23" h="259">
                  <a:moveTo>
                    <a:pt x="0" y="29"/>
                  </a:moveTo>
                  <a:lnTo>
                    <a:pt x="389" y="0"/>
                  </a:lnTo>
                  <a:lnTo>
                    <a:pt x="423" y="225"/>
                  </a:lnTo>
                  <a:lnTo>
                    <a:pt x="5" y="259"/>
                  </a:lnTo>
                  <a:lnTo>
                    <a:pt x="0" y="29"/>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5" name="Freeform 690"/>
            <p:cNvSpPr>
              <a:spLocks/>
            </p:cNvSpPr>
            <p:nvPr/>
          </p:nvSpPr>
          <p:spPr bwMode="auto">
            <a:xfrm>
              <a:off x="2828" y="2954"/>
              <a:ext cx="160" cy="80"/>
            </a:xfrm>
            <a:custGeom>
              <a:avLst/>
              <a:gdLst>
                <a:gd name="T0" fmla="*/ 6 w 475"/>
                <a:gd name="T1" fmla="*/ 6 h 259"/>
                <a:gd name="T2" fmla="*/ 160 w 475"/>
                <a:gd name="T3" fmla="*/ 0 h 259"/>
                <a:gd name="T4" fmla="*/ 152 w 475"/>
                <a:gd name="T5" fmla="*/ 70 h 259"/>
                <a:gd name="T6" fmla="*/ 0 w 475"/>
                <a:gd name="T7" fmla="*/ 80 h 259"/>
                <a:gd name="T8" fmla="*/ 6 w 475"/>
                <a:gd name="T9" fmla="*/ 6 h 259"/>
                <a:gd name="T10" fmla="*/ 6 w 475"/>
                <a:gd name="T11" fmla="*/ 6 h 259"/>
                <a:gd name="T12" fmla="*/ 0 60000 65536"/>
                <a:gd name="T13" fmla="*/ 0 60000 65536"/>
                <a:gd name="T14" fmla="*/ 0 60000 65536"/>
                <a:gd name="T15" fmla="*/ 0 60000 65536"/>
                <a:gd name="T16" fmla="*/ 0 60000 65536"/>
                <a:gd name="T17" fmla="*/ 0 60000 65536"/>
                <a:gd name="T18" fmla="*/ 0 w 475"/>
                <a:gd name="T19" fmla="*/ 0 h 259"/>
                <a:gd name="T20" fmla="*/ 475 w 475"/>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75" h="259">
                  <a:moveTo>
                    <a:pt x="17" y="21"/>
                  </a:moveTo>
                  <a:lnTo>
                    <a:pt x="475" y="0"/>
                  </a:lnTo>
                  <a:lnTo>
                    <a:pt x="452" y="228"/>
                  </a:lnTo>
                  <a:lnTo>
                    <a:pt x="0" y="259"/>
                  </a:lnTo>
                  <a:lnTo>
                    <a:pt x="17" y="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6" name="Freeform 691"/>
            <p:cNvSpPr>
              <a:spLocks/>
            </p:cNvSpPr>
            <p:nvPr/>
          </p:nvSpPr>
          <p:spPr bwMode="auto">
            <a:xfrm>
              <a:off x="2688" y="2956"/>
              <a:ext cx="146" cy="78"/>
            </a:xfrm>
            <a:custGeom>
              <a:avLst/>
              <a:gdLst>
                <a:gd name="T0" fmla="*/ 0 w 431"/>
                <a:gd name="T1" fmla="*/ 12 h 253"/>
                <a:gd name="T2" fmla="*/ 146 w 431"/>
                <a:gd name="T3" fmla="*/ 0 h 253"/>
                <a:gd name="T4" fmla="*/ 143 w 431"/>
                <a:gd name="T5" fmla="*/ 78 h 253"/>
                <a:gd name="T6" fmla="*/ 4 w 431"/>
                <a:gd name="T7" fmla="*/ 77 h 253"/>
                <a:gd name="T8" fmla="*/ 0 w 431"/>
                <a:gd name="T9" fmla="*/ 12 h 253"/>
                <a:gd name="T10" fmla="*/ 0 w 431"/>
                <a:gd name="T11" fmla="*/ 12 h 253"/>
                <a:gd name="T12" fmla="*/ 0 60000 65536"/>
                <a:gd name="T13" fmla="*/ 0 60000 65536"/>
                <a:gd name="T14" fmla="*/ 0 60000 65536"/>
                <a:gd name="T15" fmla="*/ 0 60000 65536"/>
                <a:gd name="T16" fmla="*/ 0 60000 65536"/>
                <a:gd name="T17" fmla="*/ 0 60000 65536"/>
                <a:gd name="T18" fmla="*/ 0 w 431"/>
                <a:gd name="T19" fmla="*/ 0 h 253"/>
                <a:gd name="T20" fmla="*/ 431 w 431"/>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431" h="253">
                  <a:moveTo>
                    <a:pt x="0" y="40"/>
                  </a:moveTo>
                  <a:lnTo>
                    <a:pt x="431" y="0"/>
                  </a:lnTo>
                  <a:lnTo>
                    <a:pt x="423" y="253"/>
                  </a:lnTo>
                  <a:lnTo>
                    <a:pt x="11" y="251"/>
                  </a:lnTo>
                  <a:lnTo>
                    <a:pt x="0" y="4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7" name="Freeform 692"/>
            <p:cNvSpPr>
              <a:spLocks/>
            </p:cNvSpPr>
            <p:nvPr/>
          </p:nvSpPr>
          <p:spPr bwMode="auto">
            <a:xfrm>
              <a:off x="2753" y="2890"/>
              <a:ext cx="154" cy="68"/>
            </a:xfrm>
            <a:custGeom>
              <a:avLst/>
              <a:gdLst>
                <a:gd name="T0" fmla="*/ 0 w 457"/>
                <a:gd name="T1" fmla="*/ 4 h 217"/>
                <a:gd name="T2" fmla="*/ 1 w 457"/>
                <a:gd name="T3" fmla="*/ 66 h 217"/>
                <a:gd name="T4" fmla="*/ 92 w 457"/>
                <a:gd name="T5" fmla="*/ 68 h 217"/>
                <a:gd name="T6" fmla="*/ 154 w 457"/>
                <a:gd name="T7" fmla="*/ 64 h 217"/>
                <a:gd name="T8" fmla="*/ 151 w 457"/>
                <a:gd name="T9" fmla="*/ 0 h 217"/>
                <a:gd name="T10" fmla="*/ 0 w 457"/>
                <a:gd name="T11" fmla="*/ 4 h 217"/>
                <a:gd name="T12" fmla="*/ 0 w 457"/>
                <a:gd name="T13" fmla="*/ 4 h 217"/>
                <a:gd name="T14" fmla="*/ 0 60000 65536"/>
                <a:gd name="T15" fmla="*/ 0 60000 65536"/>
                <a:gd name="T16" fmla="*/ 0 60000 65536"/>
                <a:gd name="T17" fmla="*/ 0 60000 65536"/>
                <a:gd name="T18" fmla="*/ 0 60000 65536"/>
                <a:gd name="T19" fmla="*/ 0 60000 65536"/>
                <a:gd name="T20" fmla="*/ 0 60000 65536"/>
                <a:gd name="T21" fmla="*/ 0 w 457"/>
                <a:gd name="T22" fmla="*/ 0 h 217"/>
                <a:gd name="T23" fmla="*/ 457 w 457"/>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7" h="217">
                  <a:moveTo>
                    <a:pt x="0" y="13"/>
                  </a:moveTo>
                  <a:lnTo>
                    <a:pt x="2" y="211"/>
                  </a:lnTo>
                  <a:lnTo>
                    <a:pt x="274" y="217"/>
                  </a:lnTo>
                  <a:lnTo>
                    <a:pt x="457" y="205"/>
                  </a:lnTo>
                  <a:lnTo>
                    <a:pt x="449" y="0"/>
                  </a:lnTo>
                  <a:lnTo>
                    <a:pt x="0" y="1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8" name="Freeform 693"/>
            <p:cNvSpPr>
              <a:spLocks/>
            </p:cNvSpPr>
            <p:nvPr/>
          </p:nvSpPr>
          <p:spPr bwMode="auto">
            <a:xfrm>
              <a:off x="2683" y="2945"/>
              <a:ext cx="441" cy="89"/>
            </a:xfrm>
            <a:custGeom>
              <a:avLst/>
              <a:gdLst>
                <a:gd name="T0" fmla="*/ 150 w 1310"/>
                <a:gd name="T1" fmla="*/ 87 h 285"/>
                <a:gd name="T2" fmla="*/ 145 w 1310"/>
                <a:gd name="T3" fmla="*/ 87 h 285"/>
                <a:gd name="T4" fmla="*/ 141 w 1310"/>
                <a:gd name="T5" fmla="*/ 20 h 285"/>
                <a:gd name="T6" fmla="*/ 82 w 1310"/>
                <a:gd name="T7" fmla="*/ 22 h 285"/>
                <a:gd name="T8" fmla="*/ 23 w 1310"/>
                <a:gd name="T9" fmla="*/ 30 h 285"/>
                <a:gd name="T10" fmla="*/ 16 w 1310"/>
                <a:gd name="T11" fmla="*/ 59 h 285"/>
                <a:gd name="T12" fmla="*/ 12 w 1310"/>
                <a:gd name="T13" fmla="*/ 89 h 285"/>
                <a:gd name="T14" fmla="*/ 9 w 1310"/>
                <a:gd name="T15" fmla="*/ 87 h 285"/>
                <a:gd name="T16" fmla="*/ 5 w 1310"/>
                <a:gd name="T17" fmla="*/ 86 h 285"/>
                <a:gd name="T18" fmla="*/ 0 w 1310"/>
                <a:gd name="T19" fmla="*/ 20 h 285"/>
                <a:gd name="T20" fmla="*/ 8 w 1310"/>
                <a:gd name="T21" fmla="*/ 15 h 285"/>
                <a:gd name="T22" fmla="*/ 22 w 1310"/>
                <a:gd name="T23" fmla="*/ 12 h 285"/>
                <a:gd name="T24" fmla="*/ 60 w 1310"/>
                <a:gd name="T25" fmla="*/ 8 h 285"/>
                <a:gd name="T26" fmla="*/ 166 w 1310"/>
                <a:gd name="T27" fmla="*/ 4 h 285"/>
                <a:gd name="T28" fmla="*/ 348 w 1310"/>
                <a:gd name="T29" fmla="*/ 3 h 285"/>
                <a:gd name="T30" fmla="*/ 393 w 1310"/>
                <a:gd name="T31" fmla="*/ 0 h 285"/>
                <a:gd name="T32" fmla="*/ 436 w 1310"/>
                <a:gd name="T33" fmla="*/ 1 h 285"/>
                <a:gd name="T34" fmla="*/ 441 w 1310"/>
                <a:gd name="T35" fmla="*/ 72 h 285"/>
                <a:gd name="T36" fmla="*/ 435 w 1310"/>
                <a:gd name="T37" fmla="*/ 73 h 285"/>
                <a:gd name="T38" fmla="*/ 420 w 1310"/>
                <a:gd name="T39" fmla="*/ 7 h 285"/>
                <a:gd name="T40" fmla="*/ 363 w 1310"/>
                <a:gd name="T41" fmla="*/ 13 h 285"/>
                <a:gd name="T42" fmla="*/ 307 w 1310"/>
                <a:gd name="T43" fmla="*/ 20 h 285"/>
                <a:gd name="T44" fmla="*/ 302 w 1310"/>
                <a:gd name="T45" fmla="*/ 81 h 285"/>
                <a:gd name="T46" fmla="*/ 296 w 1310"/>
                <a:gd name="T47" fmla="*/ 81 h 285"/>
                <a:gd name="T48" fmla="*/ 290 w 1310"/>
                <a:gd name="T49" fmla="*/ 14 h 285"/>
                <a:gd name="T50" fmla="*/ 224 w 1310"/>
                <a:gd name="T51" fmla="*/ 19 h 285"/>
                <a:gd name="T52" fmla="*/ 158 w 1310"/>
                <a:gd name="T53" fmla="*/ 30 h 285"/>
                <a:gd name="T54" fmla="*/ 150 w 1310"/>
                <a:gd name="T55" fmla="*/ 87 h 285"/>
                <a:gd name="T56" fmla="*/ 150 w 1310"/>
                <a:gd name="T57" fmla="*/ 87 h 2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0"/>
                <a:gd name="T88" fmla="*/ 0 h 285"/>
                <a:gd name="T89" fmla="*/ 1310 w 1310"/>
                <a:gd name="T90" fmla="*/ 285 h 2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0" h="285">
                  <a:moveTo>
                    <a:pt x="445" y="279"/>
                  </a:moveTo>
                  <a:lnTo>
                    <a:pt x="432" y="279"/>
                  </a:lnTo>
                  <a:lnTo>
                    <a:pt x="420" y="63"/>
                  </a:lnTo>
                  <a:lnTo>
                    <a:pt x="244" y="72"/>
                  </a:lnTo>
                  <a:lnTo>
                    <a:pt x="67" y="95"/>
                  </a:lnTo>
                  <a:lnTo>
                    <a:pt x="48" y="188"/>
                  </a:lnTo>
                  <a:lnTo>
                    <a:pt x="36" y="285"/>
                  </a:lnTo>
                  <a:lnTo>
                    <a:pt x="27" y="279"/>
                  </a:lnTo>
                  <a:lnTo>
                    <a:pt x="14" y="275"/>
                  </a:lnTo>
                  <a:lnTo>
                    <a:pt x="0" y="63"/>
                  </a:lnTo>
                  <a:lnTo>
                    <a:pt x="25" y="49"/>
                  </a:lnTo>
                  <a:lnTo>
                    <a:pt x="65" y="40"/>
                  </a:lnTo>
                  <a:lnTo>
                    <a:pt x="179" y="26"/>
                  </a:lnTo>
                  <a:lnTo>
                    <a:pt x="493" y="13"/>
                  </a:lnTo>
                  <a:lnTo>
                    <a:pt x="1034" y="9"/>
                  </a:lnTo>
                  <a:lnTo>
                    <a:pt x="1166" y="0"/>
                  </a:lnTo>
                  <a:lnTo>
                    <a:pt x="1295" y="4"/>
                  </a:lnTo>
                  <a:lnTo>
                    <a:pt x="1310" y="232"/>
                  </a:lnTo>
                  <a:lnTo>
                    <a:pt x="1291" y="234"/>
                  </a:lnTo>
                  <a:lnTo>
                    <a:pt x="1247" y="23"/>
                  </a:lnTo>
                  <a:lnTo>
                    <a:pt x="1078" y="42"/>
                  </a:lnTo>
                  <a:lnTo>
                    <a:pt x="911" y="64"/>
                  </a:lnTo>
                  <a:lnTo>
                    <a:pt x="898" y="258"/>
                  </a:lnTo>
                  <a:lnTo>
                    <a:pt x="879" y="260"/>
                  </a:lnTo>
                  <a:lnTo>
                    <a:pt x="861" y="45"/>
                  </a:lnTo>
                  <a:lnTo>
                    <a:pt x="666" y="61"/>
                  </a:lnTo>
                  <a:lnTo>
                    <a:pt x="470" y="97"/>
                  </a:lnTo>
                  <a:lnTo>
                    <a:pt x="445" y="27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9" name="Freeform 694"/>
            <p:cNvSpPr>
              <a:spLocks/>
            </p:cNvSpPr>
            <p:nvPr/>
          </p:nvSpPr>
          <p:spPr bwMode="auto">
            <a:xfrm>
              <a:off x="2747" y="2888"/>
              <a:ext cx="167" cy="73"/>
            </a:xfrm>
            <a:custGeom>
              <a:avLst/>
              <a:gdLst>
                <a:gd name="T0" fmla="*/ 5 w 248"/>
                <a:gd name="T1" fmla="*/ 73 h 117"/>
                <a:gd name="T2" fmla="*/ 0 w 248"/>
                <a:gd name="T3" fmla="*/ 3 h 117"/>
                <a:gd name="T4" fmla="*/ 42 w 248"/>
                <a:gd name="T5" fmla="*/ 0 h 117"/>
                <a:gd name="T6" fmla="*/ 121 w 248"/>
                <a:gd name="T7" fmla="*/ 0 h 117"/>
                <a:gd name="T8" fmla="*/ 167 w 248"/>
                <a:gd name="T9" fmla="*/ 2 h 117"/>
                <a:gd name="T10" fmla="*/ 162 w 248"/>
                <a:gd name="T11" fmla="*/ 69 h 117"/>
                <a:gd name="T12" fmla="*/ 156 w 248"/>
                <a:gd name="T13" fmla="*/ 69 h 117"/>
                <a:gd name="T14" fmla="*/ 151 w 248"/>
                <a:gd name="T15" fmla="*/ 13 h 117"/>
                <a:gd name="T16" fmla="*/ 19 w 248"/>
                <a:gd name="T17" fmla="*/ 17 h 117"/>
                <a:gd name="T18" fmla="*/ 12 w 248"/>
                <a:gd name="T19" fmla="*/ 73 h 117"/>
                <a:gd name="T20" fmla="*/ 5 w 248"/>
                <a:gd name="T21" fmla="*/ 73 h 117"/>
                <a:gd name="T22" fmla="*/ 5 w 248"/>
                <a:gd name="T23" fmla="*/ 73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117"/>
                <a:gd name="T38" fmla="*/ 248 w 248"/>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117">
                  <a:moveTo>
                    <a:pt x="8" y="117"/>
                  </a:moveTo>
                  <a:lnTo>
                    <a:pt x="0" y="5"/>
                  </a:lnTo>
                  <a:lnTo>
                    <a:pt x="63" y="0"/>
                  </a:lnTo>
                  <a:lnTo>
                    <a:pt x="180" y="0"/>
                  </a:lnTo>
                  <a:lnTo>
                    <a:pt x="248" y="3"/>
                  </a:lnTo>
                  <a:lnTo>
                    <a:pt x="240" y="111"/>
                  </a:lnTo>
                  <a:lnTo>
                    <a:pt x="232" y="110"/>
                  </a:lnTo>
                  <a:lnTo>
                    <a:pt x="224" y="21"/>
                  </a:lnTo>
                  <a:lnTo>
                    <a:pt x="28" y="28"/>
                  </a:lnTo>
                  <a:lnTo>
                    <a:pt x="18" y="117"/>
                  </a:lnTo>
                  <a:lnTo>
                    <a:pt x="8" y="11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0" name="Freeform 695"/>
            <p:cNvSpPr>
              <a:spLocks/>
            </p:cNvSpPr>
            <p:nvPr/>
          </p:nvSpPr>
          <p:spPr bwMode="auto">
            <a:xfrm>
              <a:off x="2746" y="2863"/>
              <a:ext cx="184" cy="34"/>
            </a:xfrm>
            <a:custGeom>
              <a:avLst/>
              <a:gdLst>
                <a:gd name="T0" fmla="*/ 161 w 273"/>
                <a:gd name="T1" fmla="*/ 9 h 54"/>
                <a:gd name="T2" fmla="*/ 135 w 273"/>
                <a:gd name="T3" fmla="*/ 16 h 54"/>
                <a:gd name="T4" fmla="*/ 122 w 273"/>
                <a:gd name="T5" fmla="*/ 18 h 54"/>
                <a:gd name="T6" fmla="*/ 106 w 273"/>
                <a:gd name="T7" fmla="*/ 16 h 54"/>
                <a:gd name="T8" fmla="*/ 59 w 273"/>
                <a:gd name="T9" fmla="*/ 13 h 54"/>
                <a:gd name="T10" fmla="*/ 18 w 273"/>
                <a:gd name="T11" fmla="*/ 11 h 54"/>
                <a:gd name="T12" fmla="*/ 12 w 273"/>
                <a:gd name="T13" fmla="*/ 34 h 54"/>
                <a:gd name="T14" fmla="*/ 0 w 273"/>
                <a:gd name="T15" fmla="*/ 34 h 54"/>
                <a:gd name="T16" fmla="*/ 0 w 273"/>
                <a:gd name="T17" fmla="*/ 34 h 54"/>
                <a:gd name="T18" fmla="*/ 1 w 273"/>
                <a:gd name="T19" fmla="*/ 20 h 54"/>
                <a:gd name="T20" fmla="*/ 7 w 273"/>
                <a:gd name="T21" fmla="*/ 8 h 54"/>
                <a:gd name="T22" fmla="*/ 11 w 273"/>
                <a:gd name="T23" fmla="*/ 3 h 54"/>
                <a:gd name="T24" fmla="*/ 17 w 273"/>
                <a:gd name="T25" fmla="*/ 0 h 54"/>
                <a:gd name="T26" fmla="*/ 32 w 273"/>
                <a:gd name="T27" fmla="*/ 1 h 54"/>
                <a:gd name="T28" fmla="*/ 42 w 273"/>
                <a:gd name="T29" fmla="*/ 5 h 54"/>
                <a:gd name="T30" fmla="*/ 54 w 273"/>
                <a:gd name="T31" fmla="*/ 7 h 54"/>
                <a:gd name="T32" fmla="*/ 76 w 273"/>
                <a:gd name="T33" fmla="*/ 6 h 54"/>
                <a:gd name="T34" fmla="*/ 99 w 273"/>
                <a:gd name="T35" fmla="*/ 4 h 54"/>
                <a:gd name="T36" fmla="*/ 122 w 273"/>
                <a:gd name="T37" fmla="*/ 8 h 54"/>
                <a:gd name="T38" fmla="*/ 137 w 273"/>
                <a:gd name="T39" fmla="*/ 3 h 54"/>
                <a:gd name="T40" fmla="*/ 153 w 273"/>
                <a:gd name="T41" fmla="*/ 0 h 54"/>
                <a:gd name="T42" fmla="*/ 168 w 273"/>
                <a:gd name="T43" fmla="*/ 1 h 54"/>
                <a:gd name="T44" fmla="*/ 184 w 273"/>
                <a:gd name="T45" fmla="*/ 6 h 54"/>
                <a:gd name="T46" fmla="*/ 166 w 273"/>
                <a:gd name="T47" fmla="*/ 31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3"/>
                <a:gd name="T73" fmla="*/ 0 h 54"/>
                <a:gd name="T74" fmla="*/ 273 w 273"/>
                <a:gd name="T75" fmla="*/ 54 h 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3" h="54">
                  <a:moveTo>
                    <a:pt x="239" y="14"/>
                  </a:moveTo>
                  <a:lnTo>
                    <a:pt x="200" y="25"/>
                  </a:lnTo>
                  <a:lnTo>
                    <a:pt x="181" y="28"/>
                  </a:lnTo>
                  <a:lnTo>
                    <a:pt x="157" y="26"/>
                  </a:lnTo>
                  <a:lnTo>
                    <a:pt x="88" y="20"/>
                  </a:lnTo>
                  <a:lnTo>
                    <a:pt x="26" y="17"/>
                  </a:lnTo>
                  <a:lnTo>
                    <a:pt x="18" y="54"/>
                  </a:lnTo>
                  <a:lnTo>
                    <a:pt x="0" y="54"/>
                  </a:lnTo>
                  <a:lnTo>
                    <a:pt x="2" y="32"/>
                  </a:lnTo>
                  <a:lnTo>
                    <a:pt x="10" y="13"/>
                  </a:lnTo>
                  <a:lnTo>
                    <a:pt x="16" y="5"/>
                  </a:lnTo>
                  <a:lnTo>
                    <a:pt x="25" y="0"/>
                  </a:lnTo>
                  <a:lnTo>
                    <a:pt x="47" y="1"/>
                  </a:lnTo>
                  <a:lnTo>
                    <a:pt x="63" y="8"/>
                  </a:lnTo>
                  <a:lnTo>
                    <a:pt x="80" y="11"/>
                  </a:lnTo>
                  <a:lnTo>
                    <a:pt x="113" y="9"/>
                  </a:lnTo>
                  <a:lnTo>
                    <a:pt x="147" y="6"/>
                  </a:lnTo>
                  <a:lnTo>
                    <a:pt x="181" y="12"/>
                  </a:lnTo>
                  <a:lnTo>
                    <a:pt x="203" y="4"/>
                  </a:lnTo>
                  <a:lnTo>
                    <a:pt x="227" y="0"/>
                  </a:lnTo>
                  <a:lnTo>
                    <a:pt x="250" y="1"/>
                  </a:lnTo>
                  <a:lnTo>
                    <a:pt x="273" y="10"/>
                  </a:lnTo>
                  <a:lnTo>
                    <a:pt x="246" y="50"/>
                  </a:lnTo>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1" name="Freeform 696"/>
            <p:cNvSpPr>
              <a:spLocks/>
            </p:cNvSpPr>
            <p:nvPr/>
          </p:nvSpPr>
          <p:spPr bwMode="auto">
            <a:xfrm>
              <a:off x="2764" y="2902"/>
              <a:ext cx="125" cy="46"/>
            </a:xfrm>
            <a:custGeom>
              <a:avLst/>
              <a:gdLst>
                <a:gd name="T0" fmla="*/ 4 w 368"/>
                <a:gd name="T1" fmla="*/ 6 h 146"/>
                <a:gd name="T2" fmla="*/ 40 w 368"/>
                <a:gd name="T3" fmla="*/ 3 h 146"/>
                <a:gd name="T4" fmla="*/ 125 w 368"/>
                <a:gd name="T5" fmla="*/ 0 h 146"/>
                <a:gd name="T6" fmla="*/ 70 w 368"/>
                <a:gd name="T7" fmla="*/ 11 h 146"/>
                <a:gd name="T8" fmla="*/ 122 w 368"/>
                <a:gd name="T9" fmla="*/ 17 h 146"/>
                <a:gd name="T10" fmla="*/ 69 w 368"/>
                <a:gd name="T11" fmla="*/ 26 h 146"/>
                <a:gd name="T12" fmla="*/ 121 w 368"/>
                <a:gd name="T13" fmla="*/ 33 h 146"/>
                <a:gd name="T14" fmla="*/ 73 w 368"/>
                <a:gd name="T15" fmla="*/ 42 h 146"/>
                <a:gd name="T16" fmla="*/ 0 w 368"/>
                <a:gd name="T17" fmla="*/ 46 h 146"/>
                <a:gd name="T18" fmla="*/ 4 w 368"/>
                <a:gd name="T19" fmla="*/ 6 h 146"/>
                <a:gd name="T20" fmla="*/ 4 w 368"/>
                <a:gd name="T21" fmla="*/ 6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8"/>
                <a:gd name="T34" fmla="*/ 0 h 146"/>
                <a:gd name="T35" fmla="*/ 368 w 368"/>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8" h="146">
                  <a:moveTo>
                    <a:pt x="11" y="19"/>
                  </a:moveTo>
                  <a:lnTo>
                    <a:pt x="119" y="11"/>
                  </a:lnTo>
                  <a:lnTo>
                    <a:pt x="368" y="0"/>
                  </a:lnTo>
                  <a:lnTo>
                    <a:pt x="205" y="36"/>
                  </a:lnTo>
                  <a:lnTo>
                    <a:pt x="359" y="55"/>
                  </a:lnTo>
                  <a:lnTo>
                    <a:pt x="203" y="84"/>
                  </a:lnTo>
                  <a:lnTo>
                    <a:pt x="355" y="105"/>
                  </a:lnTo>
                  <a:lnTo>
                    <a:pt x="215" y="133"/>
                  </a:lnTo>
                  <a:lnTo>
                    <a:pt x="0" y="146"/>
                  </a:lnTo>
                  <a:lnTo>
                    <a:pt x="11" y="1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2" name="Freeform 697"/>
            <p:cNvSpPr>
              <a:spLocks/>
            </p:cNvSpPr>
            <p:nvPr/>
          </p:nvSpPr>
          <p:spPr bwMode="auto">
            <a:xfrm>
              <a:off x="2700" y="2968"/>
              <a:ext cx="117" cy="58"/>
            </a:xfrm>
            <a:custGeom>
              <a:avLst/>
              <a:gdLst>
                <a:gd name="T0" fmla="*/ 5 w 346"/>
                <a:gd name="T1" fmla="*/ 9 h 184"/>
                <a:gd name="T2" fmla="*/ 116 w 346"/>
                <a:gd name="T3" fmla="*/ 0 h 184"/>
                <a:gd name="T4" fmla="*/ 70 w 346"/>
                <a:gd name="T5" fmla="*/ 13 h 184"/>
                <a:gd name="T6" fmla="*/ 117 w 346"/>
                <a:gd name="T7" fmla="*/ 17 h 184"/>
                <a:gd name="T8" fmla="*/ 67 w 346"/>
                <a:gd name="T9" fmla="*/ 28 h 184"/>
                <a:gd name="T10" fmla="*/ 116 w 346"/>
                <a:gd name="T11" fmla="*/ 32 h 184"/>
                <a:gd name="T12" fmla="*/ 68 w 346"/>
                <a:gd name="T13" fmla="*/ 43 h 184"/>
                <a:gd name="T14" fmla="*/ 114 w 346"/>
                <a:gd name="T15" fmla="*/ 47 h 184"/>
                <a:gd name="T16" fmla="*/ 67 w 346"/>
                <a:gd name="T17" fmla="*/ 58 h 184"/>
                <a:gd name="T18" fmla="*/ 0 w 346"/>
                <a:gd name="T19" fmla="*/ 57 h 184"/>
                <a:gd name="T20" fmla="*/ 5 w 346"/>
                <a:gd name="T21" fmla="*/ 9 h 184"/>
                <a:gd name="T22" fmla="*/ 5 w 346"/>
                <a:gd name="T23" fmla="*/ 9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6"/>
                <a:gd name="T37" fmla="*/ 0 h 184"/>
                <a:gd name="T38" fmla="*/ 346 w 34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6" h="184">
                  <a:moveTo>
                    <a:pt x="15" y="30"/>
                  </a:moveTo>
                  <a:lnTo>
                    <a:pt x="344" y="0"/>
                  </a:lnTo>
                  <a:lnTo>
                    <a:pt x="207" y="40"/>
                  </a:lnTo>
                  <a:lnTo>
                    <a:pt x="346" y="55"/>
                  </a:lnTo>
                  <a:lnTo>
                    <a:pt x="199" y="89"/>
                  </a:lnTo>
                  <a:lnTo>
                    <a:pt x="344" y="102"/>
                  </a:lnTo>
                  <a:lnTo>
                    <a:pt x="201" y="137"/>
                  </a:lnTo>
                  <a:lnTo>
                    <a:pt x="338" y="148"/>
                  </a:lnTo>
                  <a:lnTo>
                    <a:pt x="199" y="184"/>
                  </a:lnTo>
                  <a:lnTo>
                    <a:pt x="0" y="180"/>
                  </a:lnTo>
                  <a:lnTo>
                    <a:pt x="15" y="3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3" name="Freeform 698"/>
            <p:cNvSpPr>
              <a:spLocks/>
            </p:cNvSpPr>
            <p:nvPr/>
          </p:nvSpPr>
          <p:spPr bwMode="auto">
            <a:xfrm>
              <a:off x="2989" y="2960"/>
              <a:ext cx="118" cy="59"/>
            </a:xfrm>
            <a:custGeom>
              <a:avLst/>
              <a:gdLst>
                <a:gd name="T0" fmla="*/ 5 w 348"/>
                <a:gd name="T1" fmla="*/ 9 h 190"/>
                <a:gd name="T2" fmla="*/ 0 w 348"/>
                <a:gd name="T3" fmla="*/ 59 h 190"/>
                <a:gd name="T4" fmla="*/ 118 w 348"/>
                <a:gd name="T5" fmla="*/ 47 h 190"/>
                <a:gd name="T6" fmla="*/ 76 w 348"/>
                <a:gd name="T7" fmla="*/ 42 h 190"/>
                <a:gd name="T8" fmla="*/ 113 w 348"/>
                <a:gd name="T9" fmla="*/ 31 h 190"/>
                <a:gd name="T10" fmla="*/ 73 w 348"/>
                <a:gd name="T11" fmla="*/ 29 h 190"/>
                <a:gd name="T12" fmla="*/ 113 w 348"/>
                <a:gd name="T13" fmla="*/ 16 h 190"/>
                <a:gd name="T14" fmla="*/ 72 w 348"/>
                <a:gd name="T15" fmla="*/ 12 h 190"/>
                <a:gd name="T16" fmla="*/ 110 w 348"/>
                <a:gd name="T17" fmla="*/ 1 h 190"/>
                <a:gd name="T18" fmla="*/ 70 w 348"/>
                <a:gd name="T19" fmla="*/ 0 h 190"/>
                <a:gd name="T20" fmla="*/ 5 w 348"/>
                <a:gd name="T21" fmla="*/ 9 h 190"/>
                <a:gd name="T22" fmla="*/ 5 w 348"/>
                <a:gd name="T23" fmla="*/ 9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8"/>
                <a:gd name="T37" fmla="*/ 0 h 190"/>
                <a:gd name="T38" fmla="*/ 348 w 348"/>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8" h="190">
                  <a:moveTo>
                    <a:pt x="15" y="29"/>
                  </a:moveTo>
                  <a:lnTo>
                    <a:pt x="0" y="190"/>
                  </a:lnTo>
                  <a:lnTo>
                    <a:pt x="348" y="152"/>
                  </a:lnTo>
                  <a:lnTo>
                    <a:pt x="224" y="135"/>
                  </a:lnTo>
                  <a:lnTo>
                    <a:pt x="333" y="99"/>
                  </a:lnTo>
                  <a:lnTo>
                    <a:pt x="215" y="93"/>
                  </a:lnTo>
                  <a:lnTo>
                    <a:pt x="334" y="53"/>
                  </a:lnTo>
                  <a:lnTo>
                    <a:pt x="213" y="40"/>
                  </a:lnTo>
                  <a:lnTo>
                    <a:pt x="323" y="4"/>
                  </a:lnTo>
                  <a:lnTo>
                    <a:pt x="205" y="0"/>
                  </a:lnTo>
                  <a:lnTo>
                    <a:pt x="15" y="2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4" name="Freeform 699"/>
            <p:cNvSpPr>
              <a:spLocks/>
            </p:cNvSpPr>
            <p:nvPr/>
          </p:nvSpPr>
          <p:spPr bwMode="auto">
            <a:xfrm>
              <a:off x="2856" y="2905"/>
              <a:ext cx="40" cy="13"/>
            </a:xfrm>
            <a:custGeom>
              <a:avLst/>
              <a:gdLst>
                <a:gd name="T0" fmla="*/ 38 w 117"/>
                <a:gd name="T1" fmla="*/ 0 h 41"/>
                <a:gd name="T2" fmla="*/ 0 w 117"/>
                <a:gd name="T3" fmla="*/ 7 h 41"/>
                <a:gd name="T4" fmla="*/ 40 w 117"/>
                <a:gd name="T5" fmla="*/ 13 h 41"/>
                <a:gd name="T6" fmla="*/ 38 w 117"/>
                <a:gd name="T7" fmla="*/ 0 h 41"/>
                <a:gd name="T8" fmla="*/ 38 w 117"/>
                <a:gd name="T9" fmla="*/ 0 h 41"/>
                <a:gd name="T10" fmla="*/ 0 60000 65536"/>
                <a:gd name="T11" fmla="*/ 0 60000 65536"/>
                <a:gd name="T12" fmla="*/ 0 60000 65536"/>
                <a:gd name="T13" fmla="*/ 0 60000 65536"/>
                <a:gd name="T14" fmla="*/ 0 60000 65536"/>
                <a:gd name="T15" fmla="*/ 0 w 117"/>
                <a:gd name="T16" fmla="*/ 0 h 41"/>
                <a:gd name="T17" fmla="*/ 117 w 117"/>
                <a:gd name="T18" fmla="*/ 41 h 41"/>
              </a:gdLst>
              <a:ahLst/>
              <a:cxnLst>
                <a:cxn ang="T10">
                  <a:pos x="T0" y="T1"/>
                </a:cxn>
                <a:cxn ang="T11">
                  <a:pos x="T2" y="T3"/>
                </a:cxn>
                <a:cxn ang="T12">
                  <a:pos x="T4" y="T5"/>
                </a:cxn>
                <a:cxn ang="T13">
                  <a:pos x="T6" y="T7"/>
                </a:cxn>
                <a:cxn ang="T14">
                  <a:pos x="T8" y="T9"/>
                </a:cxn>
              </a:cxnLst>
              <a:rect l="T15" t="T16" r="T17" b="T18"/>
              <a:pathLst>
                <a:path w="117" h="41">
                  <a:moveTo>
                    <a:pt x="112" y="0"/>
                  </a:moveTo>
                  <a:lnTo>
                    <a:pt x="0" y="22"/>
                  </a:lnTo>
                  <a:lnTo>
                    <a:pt x="117" y="41"/>
                  </a:lnTo>
                  <a:lnTo>
                    <a:pt x="11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5" name="Freeform 700"/>
            <p:cNvSpPr>
              <a:spLocks/>
            </p:cNvSpPr>
            <p:nvPr/>
          </p:nvSpPr>
          <p:spPr bwMode="auto">
            <a:xfrm>
              <a:off x="2856" y="2920"/>
              <a:ext cx="41" cy="13"/>
            </a:xfrm>
            <a:custGeom>
              <a:avLst/>
              <a:gdLst>
                <a:gd name="T0" fmla="*/ 41 w 121"/>
                <a:gd name="T1" fmla="*/ 0 h 40"/>
                <a:gd name="T2" fmla="*/ 0 w 121"/>
                <a:gd name="T3" fmla="*/ 7 h 40"/>
                <a:gd name="T4" fmla="*/ 40 w 121"/>
                <a:gd name="T5" fmla="*/ 13 h 40"/>
                <a:gd name="T6" fmla="*/ 41 w 121"/>
                <a:gd name="T7" fmla="*/ 0 h 40"/>
                <a:gd name="T8" fmla="*/ 41 w 121"/>
                <a:gd name="T9" fmla="*/ 0 h 40"/>
                <a:gd name="T10" fmla="*/ 0 60000 65536"/>
                <a:gd name="T11" fmla="*/ 0 60000 65536"/>
                <a:gd name="T12" fmla="*/ 0 60000 65536"/>
                <a:gd name="T13" fmla="*/ 0 60000 65536"/>
                <a:gd name="T14" fmla="*/ 0 60000 65536"/>
                <a:gd name="T15" fmla="*/ 0 w 121"/>
                <a:gd name="T16" fmla="*/ 0 h 40"/>
                <a:gd name="T17" fmla="*/ 121 w 121"/>
                <a:gd name="T18" fmla="*/ 40 h 40"/>
              </a:gdLst>
              <a:ahLst/>
              <a:cxnLst>
                <a:cxn ang="T10">
                  <a:pos x="T0" y="T1"/>
                </a:cxn>
                <a:cxn ang="T11">
                  <a:pos x="T2" y="T3"/>
                </a:cxn>
                <a:cxn ang="T12">
                  <a:pos x="T4" y="T5"/>
                </a:cxn>
                <a:cxn ang="T13">
                  <a:pos x="T6" y="T7"/>
                </a:cxn>
                <a:cxn ang="T14">
                  <a:pos x="T8" y="T9"/>
                </a:cxn>
              </a:cxnLst>
              <a:rect l="T15" t="T16" r="T17" b="T18"/>
              <a:pathLst>
                <a:path w="121" h="40">
                  <a:moveTo>
                    <a:pt x="121" y="0"/>
                  </a:moveTo>
                  <a:lnTo>
                    <a:pt x="0" y="21"/>
                  </a:lnTo>
                  <a:lnTo>
                    <a:pt x="119" y="40"/>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6" name="Freeform 701"/>
            <p:cNvSpPr>
              <a:spLocks/>
            </p:cNvSpPr>
            <p:nvPr/>
          </p:nvSpPr>
          <p:spPr bwMode="auto">
            <a:xfrm>
              <a:off x="2855" y="2935"/>
              <a:ext cx="42" cy="11"/>
            </a:xfrm>
            <a:custGeom>
              <a:avLst/>
              <a:gdLst>
                <a:gd name="T0" fmla="*/ 41 w 125"/>
                <a:gd name="T1" fmla="*/ 0 h 36"/>
                <a:gd name="T2" fmla="*/ 0 w 125"/>
                <a:gd name="T3" fmla="*/ 8 h 36"/>
                <a:gd name="T4" fmla="*/ 42 w 125"/>
                <a:gd name="T5" fmla="*/ 11 h 36"/>
                <a:gd name="T6" fmla="*/ 41 w 125"/>
                <a:gd name="T7" fmla="*/ 0 h 36"/>
                <a:gd name="T8" fmla="*/ 41 w 125"/>
                <a:gd name="T9" fmla="*/ 0 h 36"/>
                <a:gd name="T10" fmla="*/ 0 60000 65536"/>
                <a:gd name="T11" fmla="*/ 0 60000 65536"/>
                <a:gd name="T12" fmla="*/ 0 60000 65536"/>
                <a:gd name="T13" fmla="*/ 0 60000 65536"/>
                <a:gd name="T14" fmla="*/ 0 60000 65536"/>
                <a:gd name="T15" fmla="*/ 0 w 125"/>
                <a:gd name="T16" fmla="*/ 0 h 36"/>
                <a:gd name="T17" fmla="*/ 125 w 125"/>
                <a:gd name="T18" fmla="*/ 36 h 36"/>
              </a:gdLst>
              <a:ahLst/>
              <a:cxnLst>
                <a:cxn ang="T10">
                  <a:pos x="T0" y="T1"/>
                </a:cxn>
                <a:cxn ang="T11">
                  <a:pos x="T2" y="T3"/>
                </a:cxn>
                <a:cxn ang="T12">
                  <a:pos x="T4" y="T5"/>
                </a:cxn>
                <a:cxn ang="T13">
                  <a:pos x="T6" y="T7"/>
                </a:cxn>
                <a:cxn ang="T14">
                  <a:pos x="T8" y="T9"/>
                </a:cxn>
              </a:cxnLst>
              <a:rect l="T15" t="T16" r="T17" b="T18"/>
              <a:pathLst>
                <a:path w="125" h="36">
                  <a:moveTo>
                    <a:pt x="121" y="0"/>
                  </a:moveTo>
                  <a:lnTo>
                    <a:pt x="0" y="26"/>
                  </a:lnTo>
                  <a:lnTo>
                    <a:pt x="125" y="36"/>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7" name="Freeform 702"/>
            <p:cNvSpPr>
              <a:spLocks/>
            </p:cNvSpPr>
            <p:nvPr/>
          </p:nvSpPr>
          <p:spPr bwMode="auto">
            <a:xfrm>
              <a:off x="2787" y="2970"/>
              <a:ext cx="35" cy="13"/>
            </a:xfrm>
            <a:custGeom>
              <a:avLst/>
              <a:gdLst>
                <a:gd name="T0" fmla="*/ 32 w 105"/>
                <a:gd name="T1" fmla="*/ 0 h 41"/>
                <a:gd name="T2" fmla="*/ 0 w 105"/>
                <a:gd name="T3" fmla="*/ 10 h 41"/>
                <a:gd name="T4" fmla="*/ 35 w 105"/>
                <a:gd name="T5" fmla="*/ 13 h 41"/>
                <a:gd name="T6" fmla="*/ 32 w 105"/>
                <a:gd name="T7" fmla="*/ 0 h 41"/>
                <a:gd name="T8" fmla="*/ 32 w 105"/>
                <a:gd name="T9" fmla="*/ 0 h 41"/>
                <a:gd name="T10" fmla="*/ 0 60000 65536"/>
                <a:gd name="T11" fmla="*/ 0 60000 65536"/>
                <a:gd name="T12" fmla="*/ 0 60000 65536"/>
                <a:gd name="T13" fmla="*/ 0 60000 65536"/>
                <a:gd name="T14" fmla="*/ 0 60000 65536"/>
                <a:gd name="T15" fmla="*/ 0 w 105"/>
                <a:gd name="T16" fmla="*/ 0 h 41"/>
                <a:gd name="T17" fmla="*/ 105 w 105"/>
                <a:gd name="T18" fmla="*/ 41 h 41"/>
              </a:gdLst>
              <a:ahLst/>
              <a:cxnLst>
                <a:cxn ang="T10">
                  <a:pos x="T0" y="T1"/>
                </a:cxn>
                <a:cxn ang="T11">
                  <a:pos x="T2" y="T3"/>
                </a:cxn>
                <a:cxn ang="T12">
                  <a:pos x="T4" y="T5"/>
                </a:cxn>
                <a:cxn ang="T13">
                  <a:pos x="T6" y="T7"/>
                </a:cxn>
                <a:cxn ang="T14">
                  <a:pos x="T8" y="T9"/>
                </a:cxn>
              </a:cxnLst>
              <a:rect l="T15" t="T16" r="T17" b="T18"/>
              <a:pathLst>
                <a:path w="105" h="41">
                  <a:moveTo>
                    <a:pt x="97" y="0"/>
                  </a:moveTo>
                  <a:lnTo>
                    <a:pt x="0" y="32"/>
                  </a:lnTo>
                  <a:lnTo>
                    <a:pt x="105" y="41"/>
                  </a:lnTo>
                  <a:lnTo>
                    <a:pt x="9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8" name="Freeform 703"/>
            <p:cNvSpPr>
              <a:spLocks/>
            </p:cNvSpPr>
            <p:nvPr/>
          </p:nvSpPr>
          <p:spPr bwMode="auto">
            <a:xfrm>
              <a:off x="2786" y="2988"/>
              <a:ext cx="37" cy="10"/>
            </a:xfrm>
            <a:custGeom>
              <a:avLst/>
              <a:gdLst>
                <a:gd name="T0" fmla="*/ 36 w 109"/>
                <a:gd name="T1" fmla="*/ 0 h 34"/>
                <a:gd name="T2" fmla="*/ 0 w 109"/>
                <a:gd name="T3" fmla="*/ 7 h 34"/>
                <a:gd name="T4" fmla="*/ 37 w 109"/>
                <a:gd name="T5" fmla="*/ 10 h 34"/>
                <a:gd name="T6" fmla="*/ 36 w 109"/>
                <a:gd name="T7" fmla="*/ 0 h 34"/>
                <a:gd name="T8" fmla="*/ 36 w 109"/>
                <a:gd name="T9" fmla="*/ 0 h 34"/>
                <a:gd name="T10" fmla="*/ 0 60000 65536"/>
                <a:gd name="T11" fmla="*/ 0 60000 65536"/>
                <a:gd name="T12" fmla="*/ 0 60000 65536"/>
                <a:gd name="T13" fmla="*/ 0 60000 65536"/>
                <a:gd name="T14" fmla="*/ 0 60000 65536"/>
                <a:gd name="T15" fmla="*/ 0 w 109"/>
                <a:gd name="T16" fmla="*/ 0 h 34"/>
                <a:gd name="T17" fmla="*/ 109 w 109"/>
                <a:gd name="T18" fmla="*/ 34 h 34"/>
              </a:gdLst>
              <a:ahLst/>
              <a:cxnLst>
                <a:cxn ang="T10">
                  <a:pos x="T0" y="T1"/>
                </a:cxn>
                <a:cxn ang="T11">
                  <a:pos x="T2" y="T3"/>
                </a:cxn>
                <a:cxn ang="T12">
                  <a:pos x="T4" y="T5"/>
                </a:cxn>
                <a:cxn ang="T13">
                  <a:pos x="T6" y="T7"/>
                </a:cxn>
                <a:cxn ang="T14">
                  <a:pos x="T8" y="T9"/>
                </a:cxn>
              </a:cxnLst>
              <a:rect l="T15" t="T16" r="T17" b="T18"/>
              <a:pathLst>
                <a:path w="109" h="34">
                  <a:moveTo>
                    <a:pt x="107" y="0"/>
                  </a:moveTo>
                  <a:lnTo>
                    <a:pt x="0" y="24"/>
                  </a:lnTo>
                  <a:lnTo>
                    <a:pt x="109" y="34"/>
                  </a:lnTo>
                  <a:lnTo>
                    <a:pt x="10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9" name="Freeform 704"/>
            <p:cNvSpPr>
              <a:spLocks/>
            </p:cNvSpPr>
            <p:nvPr/>
          </p:nvSpPr>
          <p:spPr bwMode="auto">
            <a:xfrm>
              <a:off x="2788" y="3003"/>
              <a:ext cx="36" cy="11"/>
            </a:xfrm>
            <a:custGeom>
              <a:avLst/>
              <a:gdLst>
                <a:gd name="T0" fmla="*/ 35 w 107"/>
                <a:gd name="T1" fmla="*/ 0 h 38"/>
                <a:gd name="T2" fmla="*/ 0 w 107"/>
                <a:gd name="T3" fmla="*/ 7 h 38"/>
                <a:gd name="T4" fmla="*/ 36 w 107"/>
                <a:gd name="T5" fmla="*/ 11 h 38"/>
                <a:gd name="T6" fmla="*/ 35 w 107"/>
                <a:gd name="T7" fmla="*/ 0 h 38"/>
                <a:gd name="T8" fmla="*/ 35 w 107"/>
                <a:gd name="T9" fmla="*/ 0 h 38"/>
                <a:gd name="T10" fmla="*/ 0 60000 65536"/>
                <a:gd name="T11" fmla="*/ 0 60000 65536"/>
                <a:gd name="T12" fmla="*/ 0 60000 65536"/>
                <a:gd name="T13" fmla="*/ 0 60000 65536"/>
                <a:gd name="T14" fmla="*/ 0 60000 65536"/>
                <a:gd name="T15" fmla="*/ 0 w 107"/>
                <a:gd name="T16" fmla="*/ 0 h 38"/>
                <a:gd name="T17" fmla="*/ 107 w 107"/>
                <a:gd name="T18" fmla="*/ 38 h 38"/>
              </a:gdLst>
              <a:ahLst/>
              <a:cxnLst>
                <a:cxn ang="T10">
                  <a:pos x="T0" y="T1"/>
                </a:cxn>
                <a:cxn ang="T11">
                  <a:pos x="T2" y="T3"/>
                </a:cxn>
                <a:cxn ang="T12">
                  <a:pos x="T4" y="T5"/>
                </a:cxn>
                <a:cxn ang="T13">
                  <a:pos x="T6" y="T7"/>
                </a:cxn>
                <a:cxn ang="T14">
                  <a:pos x="T8" y="T9"/>
                </a:cxn>
              </a:cxnLst>
              <a:rect l="T15" t="T16" r="T17" b="T18"/>
              <a:pathLst>
                <a:path w="107" h="38">
                  <a:moveTo>
                    <a:pt x="103" y="0"/>
                  </a:moveTo>
                  <a:lnTo>
                    <a:pt x="0" y="23"/>
                  </a:lnTo>
                  <a:lnTo>
                    <a:pt x="107" y="38"/>
                  </a:lnTo>
                  <a:lnTo>
                    <a:pt x="103"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0" name="Freeform 705"/>
            <p:cNvSpPr>
              <a:spLocks/>
            </p:cNvSpPr>
            <p:nvPr/>
          </p:nvSpPr>
          <p:spPr bwMode="auto">
            <a:xfrm>
              <a:off x="2783" y="3016"/>
              <a:ext cx="42" cy="9"/>
            </a:xfrm>
            <a:custGeom>
              <a:avLst/>
              <a:gdLst>
                <a:gd name="T0" fmla="*/ 41 w 123"/>
                <a:gd name="T1" fmla="*/ 0 h 28"/>
                <a:gd name="T2" fmla="*/ 0 w 123"/>
                <a:gd name="T3" fmla="*/ 9 h 28"/>
                <a:gd name="T4" fmla="*/ 42 w 123"/>
                <a:gd name="T5" fmla="*/ 9 h 28"/>
                <a:gd name="T6" fmla="*/ 41 w 123"/>
                <a:gd name="T7" fmla="*/ 0 h 28"/>
                <a:gd name="T8" fmla="*/ 41 w 123"/>
                <a:gd name="T9" fmla="*/ 0 h 28"/>
                <a:gd name="T10" fmla="*/ 0 60000 65536"/>
                <a:gd name="T11" fmla="*/ 0 60000 65536"/>
                <a:gd name="T12" fmla="*/ 0 60000 65536"/>
                <a:gd name="T13" fmla="*/ 0 60000 65536"/>
                <a:gd name="T14" fmla="*/ 0 60000 65536"/>
                <a:gd name="T15" fmla="*/ 0 w 123"/>
                <a:gd name="T16" fmla="*/ 0 h 28"/>
                <a:gd name="T17" fmla="*/ 123 w 123"/>
                <a:gd name="T18" fmla="*/ 28 h 28"/>
              </a:gdLst>
              <a:ahLst/>
              <a:cxnLst>
                <a:cxn ang="T10">
                  <a:pos x="T0" y="T1"/>
                </a:cxn>
                <a:cxn ang="T11">
                  <a:pos x="T2" y="T3"/>
                </a:cxn>
                <a:cxn ang="T12">
                  <a:pos x="T4" y="T5"/>
                </a:cxn>
                <a:cxn ang="T13">
                  <a:pos x="T6" y="T7"/>
                </a:cxn>
                <a:cxn ang="T14">
                  <a:pos x="T8" y="T9"/>
                </a:cxn>
              </a:cxnLst>
              <a:rect l="T15" t="T16" r="T17" b="T18"/>
              <a:pathLst>
                <a:path w="123" h="28">
                  <a:moveTo>
                    <a:pt x="120" y="0"/>
                  </a:moveTo>
                  <a:lnTo>
                    <a:pt x="0" y="28"/>
                  </a:lnTo>
                  <a:lnTo>
                    <a:pt x="123" y="28"/>
                  </a:lnTo>
                  <a:lnTo>
                    <a:pt x="12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1" name="Freeform 706"/>
            <p:cNvSpPr>
              <a:spLocks/>
            </p:cNvSpPr>
            <p:nvPr/>
          </p:nvSpPr>
          <p:spPr bwMode="auto">
            <a:xfrm>
              <a:off x="3073" y="2961"/>
              <a:ext cx="31" cy="13"/>
            </a:xfrm>
            <a:custGeom>
              <a:avLst/>
              <a:gdLst>
                <a:gd name="T0" fmla="*/ 29 w 91"/>
                <a:gd name="T1" fmla="*/ 0 h 40"/>
                <a:gd name="T2" fmla="*/ 0 w 91"/>
                <a:gd name="T3" fmla="*/ 10 h 40"/>
                <a:gd name="T4" fmla="*/ 31 w 91"/>
                <a:gd name="T5" fmla="*/ 13 h 40"/>
                <a:gd name="T6" fmla="*/ 29 w 91"/>
                <a:gd name="T7" fmla="*/ 0 h 40"/>
                <a:gd name="T8" fmla="*/ 29 w 91"/>
                <a:gd name="T9" fmla="*/ 0 h 40"/>
                <a:gd name="T10" fmla="*/ 0 60000 65536"/>
                <a:gd name="T11" fmla="*/ 0 60000 65536"/>
                <a:gd name="T12" fmla="*/ 0 60000 65536"/>
                <a:gd name="T13" fmla="*/ 0 60000 65536"/>
                <a:gd name="T14" fmla="*/ 0 60000 65536"/>
                <a:gd name="T15" fmla="*/ 0 w 91"/>
                <a:gd name="T16" fmla="*/ 0 h 40"/>
                <a:gd name="T17" fmla="*/ 91 w 91"/>
                <a:gd name="T18" fmla="*/ 40 h 40"/>
              </a:gdLst>
              <a:ahLst/>
              <a:cxnLst>
                <a:cxn ang="T10">
                  <a:pos x="T0" y="T1"/>
                </a:cxn>
                <a:cxn ang="T11">
                  <a:pos x="T2" y="T3"/>
                </a:cxn>
                <a:cxn ang="T12">
                  <a:pos x="T4" y="T5"/>
                </a:cxn>
                <a:cxn ang="T13">
                  <a:pos x="T6" y="T7"/>
                </a:cxn>
                <a:cxn ang="T14">
                  <a:pos x="T8" y="T9"/>
                </a:cxn>
              </a:cxnLst>
              <a:rect l="T15" t="T16" r="T17" b="T18"/>
              <a:pathLst>
                <a:path w="91" h="40">
                  <a:moveTo>
                    <a:pt x="84" y="0"/>
                  </a:moveTo>
                  <a:lnTo>
                    <a:pt x="0" y="32"/>
                  </a:lnTo>
                  <a:lnTo>
                    <a:pt x="91" y="40"/>
                  </a:lnTo>
                  <a:lnTo>
                    <a:pt x="84"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2" name="Freeform 707"/>
            <p:cNvSpPr>
              <a:spLocks/>
            </p:cNvSpPr>
            <p:nvPr/>
          </p:nvSpPr>
          <p:spPr bwMode="auto">
            <a:xfrm>
              <a:off x="3077" y="2978"/>
              <a:ext cx="31" cy="11"/>
            </a:xfrm>
            <a:custGeom>
              <a:avLst/>
              <a:gdLst>
                <a:gd name="T0" fmla="*/ 30 w 90"/>
                <a:gd name="T1" fmla="*/ 0 h 34"/>
                <a:gd name="T2" fmla="*/ 0 w 90"/>
                <a:gd name="T3" fmla="*/ 9 h 34"/>
                <a:gd name="T4" fmla="*/ 31 w 90"/>
                <a:gd name="T5" fmla="*/ 11 h 34"/>
                <a:gd name="T6" fmla="*/ 30 w 90"/>
                <a:gd name="T7" fmla="*/ 0 h 34"/>
                <a:gd name="T8" fmla="*/ 30 w 90"/>
                <a:gd name="T9" fmla="*/ 0 h 34"/>
                <a:gd name="T10" fmla="*/ 0 60000 65536"/>
                <a:gd name="T11" fmla="*/ 0 60000 65536"/>
                <a:gd name="T12" fmla="*/ 0 60000 65536"/>
                <a:gd name="T13" fmla="*/ 0 60000 65536"/>
                <a:gd name="T14" fmla="*/ 0 60000 65536"/>
                <a:gd name="T15" fmla="*/ 0 w 90"/>
                <a:gd name="T16" fmla="*/ 0 h 34"/>
                <a:gd name="T17" fmla="*/ 90 w 90"/>
                <a:gd name="T18" fmla="*/ 34 h 34"/>
              </a:gdLst>
              <a:ahLst/>
              <a:cxnLst>
                <a:cxn ang="T10">
                  <a:pos x="T0" y="T1"/>
                </a:cxn>
                <a:cxn ang="T11">
                  <a:pos x="T2" y="T3"/>
                </a:cxn>
                <a:cxn ang="T12">
                  <a:pos x="T4" y="T5"/>
                </a:cxn>
                <a:cxn ang="T13">
                  <a:pos x="T6" y="T7"/>
                </a:cxn>
                <a:cxn ang="T14">
                  <a:pos x="T8" y="T9"/>
                </a:cxn>
              </a:cxnLst>
              <a:rect l="T15" t="T16" r="T17" b="T18"/>
              <a:pathLst>
                <a:path w="90" h="34">
                  <a:moveTo>
                    <a:pt x="88" y="0"/>
                  </a:moveTo>
                  <a:lnTo>
                    <a:pt x="0" y="29"/>
                  </a:lnTo>
                  <a:lnTo>
                    <a:pt x="90" y="34"/>
                  </a:lnTo>
                  <a:lnTo>
                    <a:pt x="8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3" name="Freeform 708"/>
            <p:cNvSpPr>
              <a:spLocks/>
            </p:cNvSpPr>
            <p:nvPr/>
          </p:nvSpPr>
          <p:spPr bwMode="auto">
            <a:xfrm>
              <a:off x="3077" y="2991"/>
              <a:ext cx="33" cy="14"/>
            </a:xfrm>
            <a:custGeom>
              <a:avLst/>
              <a:gdLst>
                <a:gd name="T0" fmla="*/ 32 w 95"/>
                <a:gd name="T1" fmla="*/ 0 h 44"/>
                <a:gd name="T2" fmla="*/ 0 w 95"/>
                <a:gd name="T3" fmla="*/ 10 h 44"/>
                <a:gd name="T4" fmla="*/ 33 w 95"/>
                <a:gd name="T5" fmla="*/ 14 h 44"/>
                <a:gd name="T6" fmla="*/ 32 w 95"/>
                <a:gd name="T7" fmla="*/ 0 h 44"/>
                <a:gd name="T8" fmla="*/ 32 w 95"/>
                <a:gd name="T9" fmla="*/ 0 h 44"/>
                <a:gd name="T10" fmla="*/ 0 60000 65536"/>
                <a:gd name="T11" fmla="*/ 0 60000 65536"/>
                <a:gd name="T12" fmla="*/ 0 60000 65536"/>
                <a:gd name="T13" fmla="*/ 0 60000 65536"/>
                <a:gd name="T14" fmla="*/ 0 60000 65536"/>
                <a:gd name="T15" fmla="*/ 0 w 95"/>
                <a:gd name="T16" fmla="*/ 0 h 44"/>
                <a:gd name="T17" fmla="*/ 95 w 95"/>
                <a:gd name="T18" fmla="*/ 44 h 44"/>
              </a:gdLst>
              <a:ahLst/>
              <a:cxnLst>
                <a:cxn ang="T10">
                  <a:pos x="T0" y="T1"/>
                </a:cxn>
                <a:cxn ang="T11">
                  <a:pos x="T2" y="T3"/>
                </a:cxn>
                <a:cxn ang="T12">
                  <a:pos x="T4" y="T5"/>
                </a:cxn>
                <a:cxn ang="T13">
                  <a:pos x="T6" y="T7"/>
                </a:cxn>
                <a:cxn ang="T14">
                  <a:pos x="T8" y="T9"/>
                </a:cxn>
              </a:cxnLst>
              <a:rect l="T15" t="T16" r="T17" b="T18"/>
              <a:pathLst>
                <a:path w="95" h="44">
                  <a:moveTo>
                    <a:pt x="92" y="0"/>
                  </a:moveTo>
                  <a:lnTo>
                    <a:pt x="0" y="32"/>
                  </a:lnTo>
                  <a:lnTo>
                    <a:pt x="95" y="44"/>
                  </a:lnTo>
                  <a:lnTo>
                    <a:pt x="9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4" name="Freeform 709"/>
            <p:cNvSpPr>
              <a:spLocks/>
            </p:cNvSpPr>
            <p:nvPr/>
          </p:nvSpPr>
          <p:spPr bwMode="auto">
            <a:xfrm>
              <a:off x="3008" y="3033"/>
              <a:ext cx="29" cy="11"/>
            </a:xfrm>
            <a:custGeom>
              <a:avLst/>
              <a:gdLst>
                <a:gd name="T0" fmla="*/ 28 w 84"/>
                <a:gd name="T1" fmla="*/ 0 h 34"/>
                <a:gd name="T2" fmla="*/ 0 w 84"/>
                <a:gd name="T3" fmla="*/ 6 h 34"/>
                <a:gd name="T4" fmla="*/ 29 w 84"/>
                <a:gd name="T5" fmla="*/ 11 h 34"/>
                <a:gd name="T6" fmla="*/ 28 w 84"/>
                <a:gd name="T7" fmla="*/ 0 h 34"/>
                <a:gd name="T8" fmla="*/ 28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80" y="0"/>
                  </a:moveTo>
                  <a:lnTo>
                    <a:pt x="0" y="17"/>
                  </a:lnTo>
                  <a:lnTo>
                    <a:pt x="84" y="34"/>
                  </a:lnTo>
                  <a:lnTo>
                    <a:pt x="8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5" name="Freeform 710"/>
            <p:cNvSpPr>
              <a:spLocks/>
            </p:cNvSpPr>
            <p:nvPr/>
          </p:nvSpPr>
          <p:spPr bwMode="auto">
            <a:xfrm>
              <a:off x="2770" y="2908"/>
              <a:ext cx="84" cy="35"/>
            </a:xfrm>
            <a:custGeom>
              <a:avLst/>
              <a:gdLst>
                <a:gd name="T0" fmla="*/ 2 w 249"/>
                <a:gd name="T1" fmla="*/ 5 h 114"/>
                <a:gd name="T2" fmla="*/ 65 w 249"/>
                <a:gd name="T3" fmla="*/ 0 h 114"/>
                <a:gd name="T4" fmla="*/ 41 w 249"/>
                <a:gd name="T5" fmla="*/ 8 h 114"/>
                <a:gd name="T6" fmla="*/ 84 w 249"/>
                <a:gd name="T7" fmla="*/ 13 h 114"/>
                <a:gd name="T8" fmla="*/ 44 w 249"/>
                <a:gd name="T9" fmla="*/ 20 h 114"/>
                <a:gd name="T10" fmla="*/ 80 w 249"/>
                <a:gd name="T11" fmla="*/ 28 h 114"/>
                <a:gd name="T12" fmla="*/ 42 w 249"/>
                <a:gd name="T13" fmla="*/ 34 h 114"/>
                <a:gd name="T14" fmla="*/ 0 w 249"/>
                <a:gd name="T15" fmla="*/ 35 h 114"/>
                <a:gd name="T16" fmla="*/ 2 w 249"/>
                <a:gd name="T17" fmla="*/ 5 h 114"/>
                <a:gd name="T18" fmla="*/ 2 w 249"/>
                <a:gd name="T19" fmla="*/ 5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9"/>
                <a:gd name="T31" fmla="*/ 0 h 114"/>
                <a:gd name="T32" fmla="*/ 249 w 24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9" h="114">
                  <a:moveTo>
                    <a:pt x="7" y="17"/>
                  </a:moveTo>
                  <a:lnTo>
                    <a:pt x="194" y="0"/>
                  </a:lnTo>
                  <a:lnTo>
                    <a:pt x="123" y="25"/>
                  </a:lnTo>
                  <a:lnTo>
                    <a:pt x="249" y="42"/>
                  </a:lnTo>
                  <a:lnTo>
                    <a:pt x="131" y="65"/>
                  </a:lnTo>
                  <a:lnTo>
                    <a:pt x="237" y="91"/>
                  </a:lnTo>
                  <a:lnTo>
                    <a:pt x="125" y="110"/>
                  </a:lnTo>
                  <a:lnTo>
                    <a:pt x="0" y="114"/>
                  </a:lnTo>
                  <a:lnTo>
                    <a:pt x="7"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6" name="Freeform 711"/>
            <p:cNvSpPr>
              <a:spLocks/>
            </p:cNvSpPr>
            <p:nvPr/>
          </p:nvSpPr>
          <p:spPr bwMode="auto">
            <a:xfrm>
              <a:off x="2704" y="2976"/>
              <a:ext cx="82" cy="45"/>
            </a:xfrm>
            <a:custGeom>
              <a:avLst/>
              <a:gdLst>
                <a:gd name="T0" fmla="*/ 5 w 241"/>
                <a:gd name="T1" fmla="*/ 6 h 142"/>
                <a:gd name="T2" fmla="*/ 63 w 241"/>
                <a:gd name="T3" fmla="*/ 0 h 142"/>
                <a:gd name="T4" fmla="*/ 52 w 241"/>
                <a:gd name="T5" fmla="*/ 6 h 142"/>
                <a:gd name="T6" fmla="*/ 73 w 241"/>
                <a:gd name="T7" fmla="*/ 10 h 142"/>
                <a:gd name="T8" fmla="*/ 52 w 241"/>
                <a:gd name="T9" fmla="*/ 18 h 142"/>
                <a:gd name="T10" fmla="*/ 53 w 241"/>
                <a:gd name="T11" fmla="*/ 22 h 142"/>
                <a:gd name="T12" fmla="*/ 82 w 241"/>
                <a:gd name="T13" fmla="*/ 27 h 142"/>
                <a:gd name="T14" fmla="*/ 53 w 241"/>
                <a:gd name="T15" fmla="*/ 35 h 142"/>
                <a:gd name="T16" fmla="*/ 80 w 241"/>
                <a:gd name="T17" fmla="*/ 42 h 142"/>
                <a:gd name="T18" fmla="*/ 52 w 241"/>
                <a:gd name="T19" fmla="*/ 45 h 142"/>
                <a:gd name="T20" fmla="*/ 0 w 241"/>
                <a:gd name="T21" fmla="*/ 45 h 142"/>
                <a:gd name="T22" fmla="*/ 5 w 241"/>
                <a:gd name="T23" fmla="*/ 6 h 142"/>
                <a:gd name="T24" fmla="*/ 5 w 241"/>
                <a:gd name="T25" fmla="*/ 6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1"/>
                <a:gd name="T40" fmla="*/ 0 h 142"/>
                <a:gd name="T41" fmla="*/ 241 w 241"/>
                <a:gd name="T42" fmla="*/ 142 h 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1" h="142">
                  <a:moveTo>
                    <a:pt x="15" y="19"/>
                  </a:moveTo>
                  <a:lnTo>
                    <a:pt x="186" y="0"/>
                  </a:lnTo>
                  <a:lnTo>
                    <a:pt x="152" y="20"/>
                  </a:lnTo>
                  <a:lnTo>
                    <a:pt x="215" y="32"/>
                  </a:lnTo>
                  <a:lnTo>
                    <a:pt x="154" y="57"/>
                  </a:lnTo>
                  <a:lnTo>
                    <a:pt x="156" y="70"/>
                  </a:lnTo>
                  <a:lnTo>
                    <a:pt x="241" y="85"/>
                  </a:lnTo>
                  <a:lnTo>
                    <a:pt x="156" y="112"/>
                  </a:lnTo>
                  <a:lnTo>
                    <a:pt x="234" y="133"/>
                  </a:lnTo>
                  <a:lnTo>
                    <a:pt x="154" y="142"/>
                  </a:lnTo>
                  <a:lnTo>
                    <a:pt x="0" y="142"/>
                  </a:lnTo>
                  <a:lnTo>
                    <a:pt x="15"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7" name="Freeform 712"/>
            <p:cNvSpPr>
              <a:spLocks/>
            </p:cNvSpPr>
            <p:nvPr/>
          </p:nvSpPr>
          <p:spPr bwMode="auto">
            <a:xfrm>
              <a:off x="2995" y="2965"/>
              <a:ext cx="82" cy="50"/>
            </a:xfrm>
            <a:custGeom>
              <a:avLst/>
              <a:gdLst>
                <a:gd name="T0" fmla="*/ 4 w 243"/>
                <a:gd name="T1" fmla="*/ 9 h 161"/>
                <a:gd name="T2" fmla="*/ 73 w 243"/>
                <a:gd name="T3" fmla="*/ 0 h 161"/>
                <a:gd name="T4" fmla="*/ 50 w 243"/>
                <a:gd name="T5" fmla="*/ 11 h 161"/>
                <a:gd name="T6" fmla="*/ 82 w 243"/>
                <a:gd name="T7" fmla="*/ 15 h 161"/>
                <a:gd name="T8" fmla="*/ 53 w 243"/>
                <a:gd name="T9" fmla="*/ 24 h 161"/>
                <a:gd name="T10" fmla="*/ 82 w 243"/>
                <a:gd name="T11" fmla="*/ 30 h 161"/>
                <a:gd name="T12" fmla="*/ 60 w 243"/>
                <a:gd name="T13" fmla="*/ 38 h 161"/>
                <a:gd name="T14" fmla="*/ 75 w 243"/>
                <a:gd name="T15" fmla="*/ 42 h 161"/>
                <a:gd name="T16" fmla="*/ 0 w 243"/>
                <a:gd name="T17" fmla="*/ 50 h 161"/>
                <a:gd name="T18" fmla="*/ 4 w 243"/>
                <a:gd name="T19" fmla="*/ 9 h 161"/>
                <a:gd name="T20" fmla="*/ 4 w 243"/>
                <a:gd name="T21" fmla="*/ 9 h 1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
                <a:gd name="T34" fmla="*/ 0 h 161"/>
                <a:gd name="T35" fmla="*/ 243 w 243"/>
                <a:gd name="T36" fmla="*/ 161 h 1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 h="161">
                  <a:moveTo>
                    <a:pt x="13" y="30"/>
                  </a:moveTo>
                  <a:lnTo>
                    <a:pt x="217" y="0"/>
                  </a:lnTo>
                  <a:lnTo>
                    <a:pt x="148" y="36"/>
                  </a:lnTo>
                  <a:lnTo>
                    <a:pt x="242" y="47"/>
                  </a:lnTo>
                  <a:lnTo>
                    <a:pt x="158" y="77"/>
                  </a:lnTo>
                  <a:lnTo>
                    <a:pt x="243" y="95"/>
                  </a:lnTo>
                  <a:lnTo>
                    <a:pt x="177" y="121"/>
                  </a:lnTo>
                  <a:lnTo>
                    <a:pt x="221" y="136"/>
                  </a:lnTo>
                  <a:lnTo>
                    <a:pt x="0" y="161"/>
                  </a:lnTo>
                  <a:lnTo>
                    <a:pt x="13" y="3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8" name="Freeform 713"/>
            <p:cNvSpPr>
              <a:spLocks/>
            </p:cNvSpPr>
            <p:nvPr/>
          </p:nvSpPr>
          <p:spPr bwMode="auto">
            <a:xfrm>
              <a:off x="2838" y="2964"/>
              <a:ext cx="133" cy="61"/>
            </a:xfrm>
            <a:custGeom>
              <a:avLst/>
              <a:gdLst>
                <a:gd name="T0" fmla="*/ 7 w 394"/>
                <a:gd name="T1" fmla="*/ 14 h 195"/>
                <a:gd name="T2" fmla="*/ 0 w 394"/>
                <a:gd name="T3" fmla="*/ 61 h 195"/>
                <a:gd name="T4" fmla="*/ 133 w 394"/>
                <a:gd name="T5" fmla="*/ 56 h 195"/>
                <a:gd name="T6" fmla="*/ 89 w 394"/>
                <a:gd name="T7" fmla="*/ 48 h 195"/>
                <a:gd name="T8" fmla="*/ 131 w 394"/>
                <a:gd name="T9" fmla="*/ 37 h 195"/>
                <a:gd name="T10" fmla="*/ 83 w 394"/>
                <a:gd name="T11" fmla="*/ 30 h 195"/>
                <a:gd name="T12" fmla="*/ 130 w 394"/>
                <a:gd name="T13" fmla="*/ 19 h 195"/>
                <a:gd name="T14" fmla="*/ 82 w 394"/>
                <a:gd name="T15" fmla="*/ 15 h 195"/>
                <a:gd name="T16" fmla="*/ 127 w 394"/>
                <a:gd name="T17" fmla="*/ 0 h 195"/>
                <a:gd name="T18" fmla="*/ 68 w 394"/>
                <a:gd name="T19" fmla="*/ 5 h 195"/>
                <a:gd name="T20" fmla="*/ 7 w 394"/>
                <a:gd name="T21" fmla="*/ 14 h 195"/>
                <a:gd name="T22" fmla="*/ 7 w 394"/>
                <a:gd name="T23" fmla="*/ 14 h 1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4"/>
                <a:gd name="T37" fmla="*/ 0 h 195"/>
                <a:gd name="T38" fmla="*/ 394 w 394"/>
                <a:gd name="T39" fmla="*/ 195 h 1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4" h="195">
                  <a:moveTo>
                    <a:pt x="21" y="45"/>
                  </a:moveTo>
                  <a:lnTo>
                    <a:pt x="0" y="195"/>
                  </a:lnTo>
                  <a:lnTo>
                    <a:pt x="394" y="180"/>
                  </a:lnTo>
                  <a:lnTo>
                    <a:pt x="263" y="152"/>
                  </a:lnTo>
                  <a:lnTo>
                    <a:pt x="388" y="119"/>
                  </a:lnTo>
                  <a:lnTo>
                    <a:pt x="246" y="97"/>
                  </a:lnTo>
                  <a:lnTo>
                    <a:pt x="386" y="62"/>
                  </a:lnTo>
                  <a:lnTo>
                    <a:pt x="242" y="47"/>
                  </a:lnTo>
                  <a:lnTo>
                    <a:pt x="377" y="0"/>
                  </a:lnTo>
                  <a:lnTo>
                    <a:pt x="200" y="17"/>
                  </a:lnTo>
                  <a:lnTo>
                    <a:pt x="21" y="4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9" name="Freeform 714"/>
            <p:cNvSpPr>
              <a:spLocks/>
            </p:cNvSpPr>
            <p:nvPr/>
          </p:nvSpPr>
          <p:spPr bwMode="auto">
            <a:xfrm>
              <a:off x="2844" y="2973"/>
              <a:ext cx="89" cy="47"/>
            </a:xfrm>
            <a:custGeom>
              <a:avLst/>
              <a:gdLst>
                <a:gd name="T0" fmla="*/ 5 w 267"/>
                <a:gd name="T1" fmla="*/ 10 h 150"/>
                <a:gd name="T2" fmla="*/ 74 w 267"/>
                <a:gd name="T3" fmla="*/ 0 h 150"/>
                <a:gd name="T4" fmla="*/ 60 w 267"/>
                <a:gd name="T5" fmla="*/ 9 h 150"/>
                <a:gd name="T6" fmla="*/ 87 w 267"/>
                <a:gd name="T7" fmla="*/ 12 h 150"/>
                <a:gd name="T8" fmla="*/ 59 w 267"/>
                <a:gd name="T9" fmla="*/ 21 h 150"/>
                <a:gd name="T10" fmla="*/ 89 w 267"/>
                <a:gd name="T11" fmla="*/ 29 h 150"/>
                <a:gd name="T12" fmla="*/ 61 w 267"/>
                <a:gd name="T13" fmla="*/ 34 h 150"/>
                <a:gd name="T14" fmla="*/ 87 w 267"/>
                <a:gd name="T15" fmla="*/ 45 h 150"/>
                <a:gd name="T16" fmla="*/ 0 w 267"/>
                <a:gd name="T17" fmla="*/ 47 h 150"/>
                <a:gd name="T18" fmla="*/ 5 w 267"/>
                <a:gd name="T19" fmla="*/ 10 h 150"/>
                <a:gd name="T20" fmla="*/ 5 w 267"/>
                <a:gd name="T21" fmla="*/ 10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7"/>
                <a:gd name="T34" fmla="*/ 0 h 150"/>
                <a:gd name="T35" fmla="*/ 267 w 267"/>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7" h="150">
                  <a:moveTo>
                    <a:pt x="14" y="32"/>
                  </a:moveTo>
                  <a:lnTo>
                    <a:pt x="221" y="0"/>
                  </a:lnTo>
                  <a:lnTo>
                    <a:pt x="179" y="30"/>
                  </a:lnTo>
                  <a:lnTo>
                    <a:pt x="261" y="38"/>
                  </a:lnTo>
                  <a:lnTo>
                    <a:pt x="177" y="68"/>
                  </a:lnTo>
                  <a:lnTo>
                    <a:pt x="267" y="93"/>
                  </a:lnTo>
                  <a:lnTo>
                    <a:pt x="183" y="108"/>
                  </a:lnTo>
                  <a:lnTo>
                    <a:pt x="261" y="143"/>
                  </a:lnTo>
                  <a:lnTo>
                    <a:pt x="0" y="150"/>
                  </a:lnTo>
                  <a:lnTo>
                    <a:pt x="14" y="32"/>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0" name="Freeform 715"/>
            <p:cNvSpPr>
              <a:spLocks/>
            </p:cNvSpPr>
            <p:nvPr/>
          </p:nvSpPr>
          <p:spPr bwMode="auto">
            <a:xfrm>
              <a:off x="2935" y="2967"/>
              <a:ext cx="36" cy="13"/>
            </a:xfrm>
            <a:custGeom>
              <a:avLst/>
              <a:gdLst>
                <a:gd name="T0" fmla="*/ 34 w 105"/>
                <a:gd name="T1" fmla="*/ 0 h 42"/>
                <a:gd name="T2" fmla="*/ 0 w 105"/>
                <a:gd name="T3" fmla="*/ 10 h 42"/>
                <a:gd name="T4" fmla="*/ 36 w 105"/>
                <a:gd name="T5" fmla="*/ 13 h 42"/>
                <a:gd name="T6" fmla="*/ 34 w 105"/>
                <a:gd name="T7" fmla="*/ 0 h 42"/>
                <a:gd name="T8" fmla="*/ 34 w 105"/>
                <a:gd name="T9" fmla="*/ 0 h 42"/>
                <a:gd name="T10" fmla="*/ 0 60000 65536"/>
                <a:gd name="T11" fmla="*/ 0 60000 65536"/>
                <a:gd name="T12" fmla="*/ 0 60000 65536"/>
                <a:gd name="T13" fmla="*/ 0 60000 65536"/>
                <a:gd name="T14" fmla="*/ 0 60000 65536"/>
                <a:gd name="T15" fmla="*/ 0 w 105"/>
                <a:gd name="T16" fmla="*/ 0 h 42"/>
                <a:gd name="T17" fmla="*/ 105 w 105"/>
                <a:gd name="T18" fmla="*/ 42 h 42"/>
              </a:gdLst>
              <a:ahLst/>
              <a:cxnLst>
                <a:cxn ang="T10">
                  <a:pos x="T0" y="T1"/>
                </a:cxn>
                <a:cxn ang="T11">
                  <a:pos x="T2" y="T3"/>
                </a:cxn>
                <a:cxn ang="T12">
                  <a:pos x="T4" y="T5"/>
                </a:cxn>
                <a:cxn ang="T13">
                  <a:pos x="T6" y="T7"/>
                </a:cxn>
                <a:cxn ang="T14">
                  <a:pos x="T8" y="T9"/>
                </a:cxn>
              </a:cxnLst>
              <a:rect l="T15" t="T16" r="T17" b="T18"/>
              <a:pathLst>
                <a:path w="105" h="42">
                  <a:moveTo>
                    <a:pt x="99" y="0"/>
                  </a:moveTo>
                  <a:lnTo>
                    <a:pt x="0" y="31"/>
                  </a:lnTo>
                  <a:lnTo>
                    <a:pt x="105" y="42"/>
                  </a:lnTo>
                  <a:lnTo>
                    <a:pt x="99"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1" name="Freeform 716"/>
            <p:cNvSpPr>
              <a:spLocks/>
            </p:cNvSpPr>
            <p:nvPr/>
          </p:nvSpPr>
          <p:spPr bwMode="auto">
            <a:xfrm>
              <a:off x="2944" y="2988"/>
              <a:ext cx="27" cy="10"/>
            </a:xfrm>
            <a:custGeom>
              <a:avLst/>
              <a:gdLst>
                <a:gd name="T0" fmla="*/ 25 w 84"/>
                <a:gd name="T1" fmla="*/ 0 h 34"/>
                <a:gd name="T2" fmla="*/ 0 w 84"/>
                <a:gd name="T3" fmla="*/ 4 h 34"/>
                <a:gd name="T4" fmla="*/ 27 w 84"/>
                <a:gd name="T5" fmla="*/ 10 h 34"/>
                <a:gd name="T6" fmla="*/ 25 w 84"/>
                <a:gd name="T7" fmla="*/ 0 h 34"/>
                <a:gd name="T8" fmla="*/ 25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78" y="0"/>
                  </a:moveTo>
                  <a:lnTo>
                    <a:pt x="0" y="15"/>
                  </a:lnTo>
                  <a:lnTo>
                    <a:pt x="84" y="34"/>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2" name="Freeform 717"/>
            <p:cNvSpPr>
              <a:spLocks/>
            </p:cNvSpPr>
            <p:nvPr/>
          </p:nvSpPr>
          <p:spPr bwMode="auto">
            <a:xfrm>
              <a:off x="2946" y="3004"/>
              <a:ext cx="29" cy="12"/>
            </a:xfrm>
            <a:custGeom>
              <a:avLst/>
              <a:gdLst>
                <a:gd name="T0" fmla="*/ 27 w 83"/>
                <a:gd name="T1" fmla="*/ 0 h 38"/>
                <a:gd name="T2" fmla="*/ 0 w 83"/>
                <a:gd name="T3" fmla="*/ 7 h 38"/>
                <a:gd name="T4" fmla="*/ 29 w 83"/>
                <a:gd name="T5" fmla="*/ 12 h 38"/>
                <a:gd name="T6" fmla="*/ 27 w 83"/>
                <a:gd name="T7" fmla="*/ 0 h 38"/>
                <a:gd name="T8" fmla="*/ 27 w 83"/>
                <a:gd name="T9" fmla="*/ 0 h 38"/>
                <a:gd name="T10" fmla="*/ 0 60000 65536"/>
                <a:gd name="T11" fmla="*/ 0 60000 65536"/>
                <a:gd name="T12" fmla="*/ 0 60000 65536"/>
                <a:gd name="T13" fmla="*/ 0 60000 65536"/>
                <a:gd name="T14" fmla="*/ 0 60000 65536"/>
                <a:gd name="T15" fmla="*/ 0 w 83"/>
                <a:gd name="T16" fmla="*/ 0 h 38"/>
                <a:gd name="T17" fmla="*/ 83 w 83"/>
                <a:gd name="T18" fmla="*/ 38 h 38"/>
              </a:gdLst>
              <a:ahLst/>
              <a:cxnLst>
                <a:cxn ang="T10">
                  <a:pos x="T0" y="T1"/>
                </a:cxn>
                <a:cxn ang="T11">
                  <a:pos x="T2" y="T3"/>
                </a:cxn>
                <a:cxn ang="T12">
                  <a:pos x="T4" y="T5"/>
                </a:cxn>
                <a:cxn ang="T13">
                  <a:pos x="T6" y="T7"/>
                </a:cxn>
                <a:cxn ang="T14">
                  <a:pos x="T8" y="T9"/>
                </a:cxn>
              </a:cxnLst>
              <a:rect l="T15" t="T16" r="T17" b="T18"/>
              <a:pathLst>
                <a:path w="83" h="38">
                  <a:moveTo>
                    <a:pt x="76" y="0"/>
                  </a:moveTo>
                  <a:lnTo>
                    <a:pt x="0" y="23"/>
                  </a:lnTo>
                  <a:lnTo>
                    <a:pt x="83" y="38"/>
                  </a:lnTo>
                  <a:lnTo>
                    <a:pt x="7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3" name="Freeform 718"/>
            <p:cNvSpPr>
              <a:spLocks/>
            </p:cNvSpPr>
            <p:nvPr/>
          </p:nvSpPr>
          <p:spPr bwMode="auto">
            <a:xfrm>
              <a:off x="3149" y="3031"/>
              <a:ext cx="31" cy="12"/>
            </a:xfrm>
            <a:custGeom>
              <a:avLst/>
              <a:gdLst>
                <a:gd name="T0" fmla="*/ 29 w 95"/>
                <a:gd name="T1" fmla="*/ 0 h 38"/>
                <a:gd name="T2" fmla="*/ 0 w 95"/>
                <a:gd name="T3" fmla="*/ 8 h 38"/>
                <a:gd name="T4" fmla="*/ 31 w 95"/>
                <a:gd name="T5" fmla="*/ 12 h 38"/>
                <a:gd name="T6" fmla="*/ 29 w 95"/>
                <a:gd name="T7" fmla="*/ 0 h 38"/>
                <a:gd name="T8" fmla="*/ 29 w 95"/>
                <a:gd name="T9" fmla="*/ 0 h 38"/>
                <a:gd name="T10" fmla="*/ 0 60000 65536"/>
                <a:gd name="T11" fmla="*/ 0 60000 65536"/>
                <a:gd name="T12" fmla="*/ 0 60000 65536"/>
                <a:gd name="T13" fmla="*/ 0 60000 65536"/>
                <a:gd name="T14" fmla="*/ 0 60000 65536"/>
                <a:gd name="T15" fmla="*/ 0 w 95"/>
                <a:gd name="T16" fmla="*/ 0 h 38"/>
                <a:gd name="T17" fmla="*/ 95 w 95"/>
                <a:gd name="T18" fmla="*/ 38 h 38"/>
              </a:gdLst>
              <a:ahLst/>
              <a:cxnLst>
                <a:cxn ang="T10">
                  <a:pos x="T0" y="T1"/>
                </a:cxn>
                <a:cxn ang="T11">
                  <a:pos x="T2" y="T3"/>
                </a:cxn>
                <a:cxn ang="T12">
                  <a:pos x="T4" y="T5"/>
                </a:cxn>
                <a:cxn ang="T13">
                  <a:pos x="T6" y="T7"/>
                </a:cxn>
                <a:cxn ang="T14">
                  <a:pos x="T8" y="T9"/>
                </a:cxn>
              </a:cxnLst>
              <a:rect l="T15" t="T16" r="T17" b="T18"/>
              <a:pathLst>
                <a:path w="95" h="38">
                  <a:moveTo>
                    <a:pt x="88" y="0"/>
                  </a:moveTo>
                  <a:lnTo>
                    <a:pt x="0" y="25"/>
                  </a:lnTo>
                  <a:lnTo>
                    <a:pt x="95" y="38"/>
                  </a:lnTo>
                  <a:lnTo>
                    <a:pt x="8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4" name="Freeform 719"/>
            <p:cNvSpPr>
              <a:spLocks/>
            </p:cNvSpPr>
            <p:nvPr/>
          </p:nvSpPr>
          <p:spPr bwMode="auto">
            <a:xfrm>
              <a:off x="2763" y="2875"/>
              <a:ext cx="149" cy="12"/>
            </a:xfrm>
            <a:custGeom>
              <a:avLst/>
              <a:gdLst>
                <a:gd name="T0" fmla="*/ 0 w 441"/>
                <a:gd name="T1" fmla="*/ 12 h 39"/>
                <a:gd name="T2" fmla="*/ 1 w 441"/>
                <a:gd name="T3" fmla="*/ 3 h 39"/>
                <a:gd name="T4" fmla="*/ 9 w 441"/>
                <a:gd name="T5" fmla="*/ 0 h 39"/>
                <a:gd name="T6" fmla="*/ 21 w 441"/>
                <a:gd name="T7" fmla="*/ 0 h 39"/>
                <a:gd name="T8" fmla="*/ 36 w 441"/>
                <a:gd name="T9" fmla="*/ 3 h 39"/>
                <a:gd name="T10" fmla="*/ 53 w 441"/>
                <a:gd name="T11" fmla="*/ 7 h 39"/>
                <a:gd name="T12" fmla="*/ 67 w 441"/>
                <a:gd name="T13" fmla="*/ 5 h 39"/>
                <a:gd name="T14" fmla="*/ 77 w 441"/>
                <a:gd name="T15" fmla="*/ 5 h 39"/>
                <a:gd name="T16" fmla="*/ 90 w 441"/>
                <a:gd name="T17" fmla="*/ 7 h 39"/>
                <a:gd name="T18" fmla="*/ 101 w 441"/>
                <a:gd name="T19" fmla="*/ 8 h 39"/>
                <a:gd name="T20" fmla="*/ 113 w 441"/>
                <a:gd name="T21" fmla="*/ 8 h 39"/>
                <a:gd name="T22" fmla="*/ 123 w 441"/>
                <a:gd name="T23" fmla="*/ 5 h 39"/>
                <a:gd name="T24" fmla="*/ 137 w 441"/>
                <a:gd name="T25" fmla="*/ 0 h 39"/>
                <a:gd name="T26" fmla="*/ 146 w 441"/>
                <a:gd name="T27" fmla="*/ 0 h 39"/>
                <a:gd name="T28" fmla="*/ 149 w 441"/>
                <a:gd name="T29" fmla="*/ 5 h 39"/>
                <a:gd name="T30" fmla="*/ 148 w 441"/>
                <a:gd name="T31" fmla="*/ 10 h 39"/>
                <a:gd name="T32" fmla="*/ 138 w 441"/>
                <a:gd name="T33" fmla="*/ 12 h 39"/>
                <a:gd name="T34" fmla="*/ 117 w 441"/>
                <a:gd name="T35" fmla="*/ 12 h 39"/>
                <a:gd name="T36" fmla="*/ 62 w 441"/>
                <a:gd name="T37" fmla="*/ 12 h 39"/>
                <a:gd name="T38" fmla="*/ 20 w 441"/>
                <a:gd name="T39" fmla="*/ 12 h 39"/>
                <a:gd name="T40" fmla="*/ 0 w 441"/>
                <a:gd name="T41" fmla="*/ 12 h 39"/>
                <a:gd name="T42" fmla="*/ 0 w 441"/>
                <a:gd name="T43" fmla="*/ 12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1"/>
                <a:gd name="T67" fmla="*/ 0 h 39"/>
                <a:gd name="T68" fmla="*/ 441 w 441"/>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1" h="39">
                  <a:moveTo>
                    <a:pt x="0" y="39"/>
                  </a:moveTo>
                  <a:lnTo>
                    <a:pt x="2" y="9"/>
                  </a:lnTo>
                  <a:lnTo>
                    <a:pt x="28" y="1"/>
                  </a:lnTo>
                  <a:lnTo>
                    <a:pt x="63" y="0"/>
                  </a:lnTo>
                  <a:lnTo>
                    <a:pt x="108" y="9"/>
                  </a:lnTo>
                  <a:lnTo>
                    <a:pt x="158" y="22"/>
                  </a:lnTo>
                  <a:lnTo>
                    <a:pt x="198" y="17"/>
                  </a:lnTo>
                  <a:lnTo>
                    <a:pt x="228" y="17"/>
                  </a:lnTo>
                  <a:lnTo>
                    <a:pt x="266" y="24"/>
                  </a:lnTo>
                  <a:lnTo>
                    <a:pt x="300" y="26"/>
                  </a:lnTo>
                  <a:lnTo>
                    <a:pt x="333" y="26"/>
                  </a:lnTo>
                  <a:lnTo>
                    <a:pt x="363" y="17"/>
                  </a:lnTo>
                  <a:lnTo>
                    <a:pt x="405" y="0"/>
                  </a:lnTo>
                  <a:lnTo>
                    <a:pt x="431" y="0"/>
                  </a:lnTo>
                  <a:lnTo>
                    <a:pt x="441" y="15"/>
                  </a:lnTo>
                  <a:lnTo>
                    <a:pt x="437" y="32"/>
                  </a:lnTo>
                  <a:lnTo>
                    <a:pt x="407" y="39"/>
                  </a:lnTo>
                  <a:lnTo>
                    <a:pt x="346" y="38"/>
                  </a:lnTo>
                  <a:lnTo>
                    <a:pt x="184" y="39"/>
                  </a:lnTo>
                  <a:lnTo>
                    <a:pt x="59" y="39"/>
                  </a:lnTo>
                  <a:lnTo>
                    <a:pt x="0" y="39"/>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5" name="Freeform 720"/>
            <p:cNvSpPr>
              <a:spLocks/>
            </p:cNvSpPr>
            <p:nvPr/>
          </p:nvSpPr>
          <p:spPr bwMode="auto">
            <a:xfrm>
              <a:off x="2765" y="2878"/>
              <a:ext cx="85" cy="7"/>
            </a:xfrm>
            <a:custGeom>
              <a:avLst/>
              <a:gdLst>
                <a:gd name="T0" fmla="*/ 85 w 249"/>
                <a:gd name="T1" fmla="*/ 6 h 25"/>
                <a:gd name="T2" fmla="*/ 77 w 249"/>
                <a:gd name="T3" fmla="*/ 5 h 25"/>
                <a:gd name="T4" fmla="*/ 69 w 249"/>
                <a:gd name="T5" fmla="*/ 3 h 25"/>
                <a:gd name="T6" fmla="*/ 59 w 249"/>
                <a:gd name="T7" fmla="*/ 4 h 25"/>
                <a:gd name="T8" fmla="*/ 54 w 249"/>
                <a:gd name="T9" fmla="*/ 6 h 25"/>
                <a:gd name="T10" fmla="*/ 47 w 249"/>
                <a:gd name="T11" fmla="*/ 5 h 25"/>
                <a:gd name="T12" fmla="*/ 39 w 249"/>
                <a:gd name="T13" fmla="*/ 3 h 25"/>
                <a:gd name="T14" fmla="*/ 26 w 249"/>
                <a:gd name="T15" fmla="*/ 1 h 25"/>
                <a:gd name="T16" fmla="*/ 17 w 249"/>
                <a:gd name="T17" fmla="*/ 0 h 25"/>
                <a:gd name="T18" fmla="*/ 8 w 249"/>
                <a:gd name="T19" fmla="*/ 0 h 25"/>
                <a:gd name="T20" fmla="*/ 0 w 249"/>
                <a:gd name="T21" fmla="*/ 2 h 25"/>
                <a:gd name="T22" fmla="*/ 0 w 249"/>
                <a:gd name="T23" fmla="*/ 5 h 25"/>
                <a:gd name="T24" fmla="*/ 2 w 249"/>
                <a:gd name="T25" fmla="*/ 6 h 25"/>
                <a:gd name="T26" fmla="*/ 13 w 249"/>
                <a:gd name="T27" fmla="*/ 6 h 25"/>
                <a:gd name="T28" fmla="*/ 23 w 249"/>
                <a:gd name="T29" fmla="*/ 5 h 25"/>
                <a:gd name="T30" fmla="*/ 32 w 249"/>
                <a:gd name="T31" fmla="*/ 5 h 25"/>
                <a:gd name="T32" fmla="*/ 38 w 249"/>
                <a:gd name="T33" fmla="*/ 6 h 25"/>
                <a:gd name="T34" fmla="*/ 43 w 249"/>
                <a:gd name="T35" fmla="*/ 7 h 25"/>
                <a:gd name="T36" fmla="*/ 53 w 249"/>
                <a:gd name="T37" fmla="*/ 7 h 25"/>
                <a:gd name="T38" fmla="*/ 60 w 249"/>
                <a:gd name="T39" fmla="*/ 6 h 25"/>
                <a:gd name="T40" fmla="*/ 67 w 249"/>
                <a:gd name="T41" fmla="*/ 5 h 25"/>
                <a:gd name="T42" fmla="*/ 73 w 249"/>
                <a:gd name="T43" fmla="*/ 6 h 25"/>
                <a:gd name="T44" fmla="*/ 79 w 249"/>
                <a:gd name="T45" fmla="*/ 7 h 25"/>
                <a:gd name="T46" fmla="*/ 85 w 249"/>
                <a:gd name="T47" fmla="*/ 6 h 25"/>
                <a:gd name="T48" fmla="*/ 85 w 249"/>
                <a:gd name="T49" fmla="*/ 6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9"/>
                <a:gd name="T76" fmla="*/ 0 h 25"/>
                <a:gd name="T77" fmla="*/ 249 w 249"/>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9" h="25">
                  <a:moveTo>
                    <a:pt x="249" y="21"/>
                  </a:moveTo>
                  <a:lnTo>
                    <a:pt x="226" y="17"/>
                  </a:lnTo>
                  <a:lnTo>
                    <a:pt x="203" y="11"/>
                  </a:lnTo>
                  <a:lnTo>
                    <a:pt x="174" y="15"/>
                  </a:lnTo>
                  <a:lnTo>
                    <a:pt x="157" y="21"/>
                  </a:lnTo>
                  <a:lnTo>
                    <a:pt x="138" y="19"/>
                  </a:lnTo>
                  <a:lnTo>
                    <a:pt x="115" y="11"/>
                  </a:lnTo>
                  <a:lnTo>
                    <a:pt x="77" y="4"/>
                  </a:lnTo>
                  <a:lnTo>
                    <a:pt x="51" y="0"/>
                  </a:lnTo>
                  <a:lnTo>
                    <a:pt x="24" y="0"/>
                  </a:lnTo>
                  <a:lnTo>
                    <a:pt x="1" y="8"/>
                  </a:lnTo>
                  <a:lnTo>
                    <a:pt x="0" y="17"/>
                  </a:lnTo>
                  <a:lnTo>
                    <a:pt x="7" y="23"/>
                  </a:lnTo>
                  <a:lnTo>
                    <a:pt x="38" y="23"/>
                  </a:lnTo>
                  <a:lnTo>
                    <a:pt x="66" y="17"/>
                  </a:lnTo>
                  <a:lnTo>
                    <a:pt x="93" y="17"/>
                  </a:lnTo>
                  <a:lnTo>
                    <a:pt x="110" y="21"/>
                  </a:lnTo>
                  <a:lnTo>
                    <a:pt x="125" y="25"/>
                  </a:lnTo>
                  <a:lnTo>
                    <a:pt x="154" y="25"/>
                  </a:lnTo>
                  <a:lnTo>
                    <a:pt x="176" y="21"/>
                  </a:lnTo>
                  <a:lnTo>
                    <a:pt x="195" y="19"/>
                  </a:lnTo>
                  <a:lnTo>
                    <a:pt x="214" y="23"/>
                  </a:lnTo>
                  <a:lnTo>
                    <a:pt x="231" y="25"/>
                  </a:lnTo>
                  <a:lnTo>
                    <a:pt x="249" y="21"/>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pic>
        <p:nvPicPr>
          <p:cNvPr id="39942" name="Picture 722"/>
          <p:cNvPicPr>
            <a:picLocks noChangeAspect="1" noChangeArrowheads="1"/>
          </p:cNvPicPr>
          <p:nvPr/>
        </p:nvPicPr>
        <p:blipFill>
          <a:blip r:embed="rId2" cstate="print"/>
          <a:srcRect/>
          <a:stretch>
            <a:fillRect/>
          </a:stretch>
        </p:blipFill>
        <p:spPr bwMode="auto">
          <a:xfrm>
            <a:off x="6973456" y="4277322"/>
            <a:ext cx="131330" cy="18901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eaLnBrk="1" hangingPunct="1">
              <a:defRPr/>
            </a:pPr>
            <a:r>
              <a:rPr lang="en-US"/>
              <a:t>The Knapsack Problem</a:t>
            </a:r>
          </a:p>
        </p:txBody>
      </p:sp>
      <p:sp>
        <p:nvSpPr>
          <p:cNvPr id="40963" name="Rectangle 3"/>
          <p:cNvSpPr>
            <a:spLocks noGrp="1" noChangeArrowheads="1"/>
          </p:cNvSpPr>
          <p:nvPr>
            <p:ph type="body" idx="1"/>
          </p:nvPr>
        </p:nvSpPr>
        <p:spPr>
          <a:xfrm>
            <a:off x="457490" y="1052215"/>
            <a:ext cx="8229023" cy="5089922"/>
          </a:xfrm>
        </p:spPr>
        <p:txBody>
          <a:bodyPr/>
          <a:lstStyle/>
          <a:p>
            <a:pPr eaLnBrk="1" hangingPunct="1"/>
            <a:r>
              <a:rPr lang="en-US"/>
              <a:t>More formally, the </a:t>
            </a:r>
            <a:r>
              <a:rPr lang="en-US" i="1">
                <a:solidFill>
                  <a:schemeClr val="tx2"/>
                </a:solidFill>
              </a:rPr>
              <a:t>0-1 knapsack problem</a:t>
            </a:r>
            <a:r>
              <a:rPr lang="en-US"/>
              <a:t>:</a:t>
            </a:r>
          </a:p>
          <a:p>
            <a:pPr lvl="1" eaLnBrk="1" hangingPunct="1"/>
            <a:r>
              <a:rPr lang="en-US"/>
              <a:t>The thief must choose among </a:t>
            </a:r>
            <a:r>
              <a:rPr lang="en-US" i="1"/>
              <a:t>n</a:t>
            </a:r>
            <a:r>
              <a:rPr lang="en-US"/>
              <a:t> items, where the </a:t>
            </a:r>
            <a:r>
              <a:rPr lang="en-US" i="1"/>
              <a:t>i</a:t>
            </a:r>
            <a:r>
              <a:rPr lang="en-US"/>
              <a:t>th item worth </a:t>
            </a:r>
            <a:r>
              <a:rPr lang="en-US" i="1"/>
              <a:t>v</a:t>
            </a:r>
            <a:r>
              <a:rPr lang="en-US" i="1" baseline="-25000"/>
              <a:t>i</a:t>
            </a:r>
            <a:r>
              <a:rPr lang="en-US" i="1"/>
              <a:t> </a:t>
            </a:r>
            <a:r>
              <a:rPr lang="en-US"/>
              <a:t>dollars and weighs </a:t>
            </a:r>
            <a:r>
              <a:rPr lang="en-US" i="1"/>
              <a:t>w</a:t>
            </a:r>
            <a:r>
              <a:rPr lang="en-US" i="1" baseline="-25000"/>
              <a:t>i</a:t>
            </a:r>
            <a:r>
              <a:rPr lang="en-US"/>
              <a:t> pounds</a:t>
            </a:r>
          </a:p>
          <a:p>
            <a:pPr lvl="1" eaLnBrk="1" hangingPunct="1"/>
            <a:r>
              <a:rPr lang="en-US"/>
              <a:t>Carrying at most </a:t>
            </a:r>
            <a:r>
              <a:rPr lang="en-US" i="1"/>
              <a:t>W</a:t>
            </a:r>
            <a:r>
              <a:rPr lang="en-US"/>
              <a:t> pounds, maximize value</a:t>
            </a:r>
          </a:p>
          <a:p>
            <a:pPr lvl="2" eaLnBrk="1" hangingPunct="1"/>
            <a:r>
              <a:rPr lang="en-US"/>
              <a:t>Note: assume </a:t>
            </a:r>
            <a:r>
              <a:rPr lang="en-US" i="1"/>
              <a:t>v</a:t>
            </a:r>
            <a:r>
              <a:rPr lang="en-US" i="1" baseline="-25000"/>
              <a:t>i</a:t>
            </a:r>
            <a:r>
              <a:rPr lang="en-US" i="1"/>
              <a:t>, w</a:t>
            </a:r>
            <a:r>
              <a:rPr lang="en-US" i="1" baseline="-25000"/>
              <a:t>i</a:t>
            </a:r>
            <a:r>
              <a:rPr lang="en-US" i="1"/>
              <a:t>, </a:t>
            </a:r>
            <a:r>
              <a:rPr lang="en-US"/>
              <a:t>and </a:t>
            </a:r>
            <a:r>
              <a:rPr lang="en-US" i="1"/>
              <a:t>W </a:t>
            </a:r>
            <a:r>
              <a:rPr lang="en-US"/>
              <a:t>are all integers</a:t>
            </a:r>
          </a:p>
          <a:p>
            <a:pPr lvl="2" eaLnBrk="1" hangingPunct="1"/>
            <a:r>
              <a:rPr lang="en-US"/>
              <a:t>“0-1” because each item must be taken or left in entirety</a:t>
            </a:r>
          </a:p>
          <a:p>
            <a:pPr eaLnBrk="1" hangingPunct="1"/>
            <a:endParaRPr lang="en-US"/>
          </a:p>
          <a:p>
            <a:pPr eaLnBrk="1" hangingPunct="1"/>
            <a:r>
              <a:rPr lang="en-US"/>
              <a:t>A variation, the </a:t>
            </a:r>
            <a:r>
              <a:rPr lang="en-US" i="1">
                <a:solidFill>
                  <a:schemeClr val="tx2"/>
                </a:solidFill>
              </a:rPr>
              <a:t>fractional knapsack problem</a:t>
            </a:r>
            <a:r>
              <a:rPr lang="en-US"/>
              <a:t>:</a:t>
            </a:r>
          </a:p>
          <a:p>
            <a:pPr lvl="1" eaLnBrk="1" hangingPunct="1"/>
            <a:r>
              <a:rPr lang="en-US"/>
              <a:t>Thief can take fractions of items</a:t>
            </a:r>
          </a:p>
          <a:p>
            <a:pPr eaLnBrk="1" hangingPunct="1"/>
            <a:r>
              <a:rPr lang="en-US"/>
              <a:t>Think of items in 0-1 problem as gold ingots, in fractional problem as buckets of gold dust.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eaLnBrk="1" hangingPunct="1">
              <a:defRPr/>
            </a:pPr>
            <a:r>
              <a:rPr lang="en-US"/>
              <a:t>Optimal Substructure Property</a:t>
            </a:r>
          </a:p>
        </p:txBody>
      </p:sp>
      <p:sp>
        <p:nvSpPr>
          <p:cNvPr id="41987" name="Rectangle 3"/>
          <p:cNvSpPr>
            <a:spLocks noGrp="1" noChangeArrowheads="1"/>
          </p:cNvSpPr>
          <p:nvPr>
            <p:ph type="body" idx="1"/>
          </p:nvPr>
        </p:nvSpPr>
        <p:spPr>
          <a:xfrm>
            <a:off x="457490" y="1172767"/>
            <a:ext cx="8229023" cy="4344293"/>
          </a:xfrm>
        </p:spPr>
        <p:txBody>
          <a:bodyPr/>
          <a:lstStyle/>
          <a:p>
            <a:pPr eaLnBrk="1" hangingPunct="1"/>
            <a:r>
              <a:rPr lang="en-US" sz="2400" dirty="0"/>
              <a:t>Both problems exhibit the optimal substructure property.</a:t>
            </a:r>
          </a:p>
          <a:p>
            <a:pPr eaLnBrk="1" hangingPunct="1"/>
            <a:r>
              <a:rPr lang="en-US" sz="2400" dirty="0"/>
              <a:t>To show this for both the problems, consider the most valuable load weighing at most </a:t>
            </a:r>
            <a:r>
              <a:rPr lang="en-US" sz="2400" i="1" dirty="0"/>
              <a:t>W</a:t>
            </a:r>
            <a:r>
              <a:rPr lang="en-US" sz="2400" dirty="0"/>
              <a:t> pounds</a:t>
            </a:r>
          </a:p>
          <a:p>
            <a:pPr lvl="1" eaLnBrk="1" hangingPunct="1"/>
            <a:r>
              <a:rPr lang="en-US" sz="2200" dirty="0"/>
              <a:t>Q: If we remove item </a:t>
            </a:r>
            <a:r>
              <a:rPr lang="en-US" sz="2200" i="1" dirty="0"/>
              <a:t>j</a:t>
            </a:r>
            <a:r>
              <a:rPr lang="en-US" sz="2200" dirty="0"/>
              <a:t> from the load, what do we know about the remaining load?</a:t>
            </a:r>
          </a:p>
          <a:p>
            <a:pPr lvl="1" eaLnBrk="1" hangingPunct="1"/>
            <a:r>
              <a:rPr lang="en-US" sz="2200" dirty="0"/>
              <a:t>A: The remaining load must be the most valuable load weighing at most </a:t>
            </a:r>
            <a:r>
              <a:rPr lang="en-US" sz="2200" i="1" dirty="0"/>
              <a:t>W</a:t>
            </a:r>
            <a:r>
              <a:rPr lang="en-US" sz="2200" dirty="0"/>
              <a:t> - </a:t>
            </a:r>
            <a:r>
              <a:rPr lang="en-US" sz="2200" i="1" dirty="0" err="1"/>
              <a:t>w</a:t>
            </a:r>
            <a:r>
              <a:rPr lang="en-US" sz="2200" i="1" baseline="-25000" dirty="0" err="1"/>
              <a:t>j</a:t>
            </a:r>
            <a:r>
              <a:rPr lang="en-US" sz="2200" i="1" dirty="0"/>
              <a:t> </a:t>
            </a:r>
            <a:r>
              <a:rPr lang="en-US" sz="2200" dirty="0"/>
              <a:t>that the thief could take from the </a:t>
            </a:r>
            <a:r>
              <a:rPr lang="en-US" sz="2200" i="1" dirty="0"/>
              <a:t>n</a:t>
            </a:r>
            <a:r>
              <a:rPr lang="en-US" sz="2200" dirty="0"/>
              <a:t>-1 original items excluding item </a:t>
            </a:r>
            <a:r>
              <a:rPr lang="en-US" sz="2200" i="1" dirty="0"/>
              <a:t>j</a:t>
            </a:r>
            <a:r>
              <a:rPr lang="en-US" sz="2200" dirty="0"/>
              <a:t>.</a:t>
            </a:r>
          </a:p>
        </p:txBody>
      </p:sp>
      <p:grpSp>
        <p:nvGrpSpPr>
          <p:cNvPr id="2" name="Group 154"/>
          <p:cNvGrpSpPr>
            <a:grpSpLocks/>
          </p:cNvGrpSpPr>
          <p:nvPr/>
        </p:nvGrpSpPr>
        <p:grpSpPr bwMode="auto">
          <a:xfrm>
            <a:off x="525318" y="4585396"/>
            <a:ext cx="2649682" cy="1510605"/>
            <a:chOff x="778" y="1529"/>
            <a:chExt cx="1836" cy="1015"/>
          </a:xfrm>
        </p:grpSpPr>
        <p:grpSp>
          <p:nvGrpSpPr>
            <p:cNvPr id="3" name="Group 155"/>
            <p:cNvGrpSpPr>
              <a:grpSpLocks/>
            </p:cNvGrpSpPr>
            <p:nvPr/>
          </p:nvGrpSpPr>
          <p:grpSpPr bwMode="auto">
            <a:xfrm>
              <a:off x="1632" y="1529"/>
              <a:ext cx="982" cy="1015"/>
              <a:chOff x="3975" y="1304"/>
              <a:chExt cx="982" cy="1015"/>
            </a:xfrm>
          </p:grpSpPr>
          <p:sp>
            <p:nvSpPr>
              <p:cNvPr id="42240" name="Freeform 156"/>
              <p:cNvSpPr>
                <a:spLocks/>
              </p:cNvSpPr>
              <p:nvPr/>
            </p:nvSpPr>
            <p:spPr bwMode="auto">
              <a:xfrm>
                <a:off x="4286" y="2218"/>
                <a:ext cx="164" cy="87"/>
              </a:xfrm>
              <a:custGeom>
                <a:avLst/>
                <a:gdLst>
                  <a:gd name="T0" fmla="*/ 0 w 329"/>
                  <a:gd name="T1" fmla="*/ 12 h 173"/>
                  <a:gd name="T2" fmla="*/ 153 w 329"/>
                  <a:gd name="T3" fmla="*/ 0 h 173"/>
                  <a:gd name="T4" fmla="*/ 164 w 329"/>
                  <a:gd name="T5" fmla="*/ 69 h 173"/>
                  <a:gd name="T6" fmla="*/ 8 w 329"/>
                  <a:gd name="T7" fmla="*/ 87 h 173"/>
                  <a:gd name="T8" fmla="*/ 0 w 329"/>
                  <a:gd name="T9" fmla="*/ 43 h 173"/>
                  <a:gd name="T10" fmla="*/ 0 w 329"/>
                  <a:gd name="T11" fmla="*/ 12 h 173"/>
                  <a:gd name="T12" fmla="*/ 0 w 329"/>
                  <a:gd name="T13" fmla="*/ 12 h 173"/>
                  <a:gd name="T14" fmla="*/ 0 60000 65536"/>
                  <a:gd name="T15" fmla="*/ 0 60000 65536"/>
                  <a:gd name="T16" fmla="*/ 0 60000 65536"/>
                  <a:gd name="T17" fmla="*/ 0 60000 65536"/>
                  <a:gd name="T18" fmla="*/ 0 60000 65536"/>
                  <a:gd name="T19" fmla="*/ 0 60000 65536"/>
                  <a:gd name="T20" fmla="*/ 0 60000 65536"/>
                  <a:gd name="T21" fmla="*/ 0 w 329"/>
                  <a:gd name="T22" fmla="*/ 0 h 173"/>
                  <a:gd name="T23" fmla="*/ 329 w 329"/>
                  <a:gd name="T24" fmla="*/ 173 h 1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9" h="173">
                    <a:moveTo>
                      <a:pt x="0" y="23"/>
                    </a:moveTo>
                    <a:lnTo>
                      <a:pt x="306" y="0"/>
                    </a:lnTo>
                    <a:lnTo>
                      <a:pt x="329" y="137"/>
                    </a:lnTo>
                    <a:lnTo>
                      <a:pt x="16" y="173"/>
                    </a:lnTo>
                    <a:lnTo>
                      <a:pt x="0" y="86"/>
                    </a:lnTo>
                    <a:lnTo>
                      <a:pt x="0" y="23"/>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1" name="Freeform 157"/>
              <p:cNvSpPr>
                <a:spLocks/>
              </p:cNvSpPr>
              <p:nvPr/>
            </p:nvSpPr>
            <p:spPr bwMode="auto">
              <a:xfrm>
                <a:off x="4229" y="2053"/>
                <a:ext cx="57" cy="216"/>
              </a:xfrm>
              <a:custGeom>
                <a:avLst/>
                <a:gdLst>
                  <a:gd name="T0" fmla="*/ 7 w 114"/>
                  <a:gd name="T1" fmla="*/ 0 h 433"/>
                  <a:gd name="T2" fmla="*/ 0 w 114"/>
                  <a:gd name="T3" fmla="*/ 47 h 433"/>
                  <a:gd name="T4" fmla="*/ 13 w 114"/>
                  <a:gd name="T5" fmla="*/ 141 h 433"/>
                  <a:gd name="T6" fmla="*/ 48 w 114"/>
                  <a:gd name="T7" fmla="*/ 216 h 433"/>
                  <a:gd name="T8" fmla="*/ 57 w 114"/>
                  <a:gd name="T9" fmla="*/ 162 h 433"/>
                  <a:gd name="T10" fmla="*/ 7 w 114"/>
                  <a:gd name="T11" fmla="*/ 0 h 433"/>
                  <a:gd name="T12" fmla="*/ 7 w 114"/>
                  <a:gd name="T13" fmla="*/ 0 h 433"/>
                  <a:gd name="T14" fmla="*/ 0 60000 65536"/>
                  <a:gd name="T15" fmla="*/ 0 60000 65536"/>
                  <a:gd name="T16" fmla="*/ 0 60000 65536"/>
                  <a:gd name="T17" fmla="*/ 0 60000 65536"/>
                  <a:gd name="T18" fmla="*/ 0 60000 65536"/>
                  <a:gd name="T19" fmla="*/ 0 60000 65536"/>
                  <a:gd name="T20" fmla="*/ 0 60000 65536"/>
                  <a:gd name="T21" fmla="*/ 0 w 114"/>
                  <a:gd name="T22" fmla="*/ 0 h 433"/>
                  <a:gd name="T23" fmla="*/ 114 w 114"/>
                  <a:gd name="T24" fmla="*/ 433 h 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433">
                    <a:moveTo>
                      <a:pt x="14" y="0"/>
                    </a:moveTo>
                    <a:lnTo>
                      <a:pt x="0" y="95"/>
                    </a:lnTo>
                    <a:lnTo>
                      <a:pt x="25" y="283"/>
                    </a:lnTo>
                    <a:lnTo>
                      <a:pt x="95" y="433"/>
                    </a:lnTo>
                    <a:lnTo>
                      <a:pt x="114" y="325"/>
                    </a:lnTo>
                    <a:lnTo>
                      <a:pt x="14" y="0"/>
                    </a:lnTo>
                    <a:close/>
                  </a:path>
                </a:pathLst>
              </a:custGeom>
              <a:solidFill>
                <a:srgbClr val="BF663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2" name="Freeform 158"/>
              <p:cNvSpPr>
                <a:spLocks/>
              </p:cNvSpPr>
              <p:nvPr/>
            </p:nvSpPr>
            <p:spPr bwMode="auto">
              <a:xfrm>
                <a:off x="4236" y="2049"/>
                <a:ext cx="208" cy="181"/>
              </a:xfrm>
              <a:custGeom>
                <a:avLst/>
                <a:gdLst>
                  <a:gd name="T0" fmla="*/ 0 w 416"/>
                  <a:gd name="T1" fmla="*/ 0 h 363"/>
                  <a:gd name="T2" fmla="*/ 50 w 416"/>
                  <a:gd name="T3" fmla="*/ 181 h 363"/>
                  <a:gd name="T4" fmla="*/ 208 w 416"/>
                  <a:gd name="T5" fmla="*/ 171 h 363"/>
                  <a:gd name="T6" fmla="*/ 199 w 416"/>
                  <a:gd name="T7" fmla="*/ 83 h 363"/>
                  <a:gd name="T8" fmla="*/ 142 w 416"/>
                  <a:gd name="T9" fmla="*/ 100 h 363"/>
                  <a:gd name="T10" fmla="*/ 42 w 416"/>
                  <a:gd name="T11" fmla="*/ 13 h 363"/>
                  <a:gd name="T12" fmla="*/ 0 w 416"/>
                  <a:gd name="T13" fmla="*/ 0 h 363"/>
                  <a:gd name="T14" fmla="*/ 0 w 416"/>
                  <a:gd name="T15" fmla="*/ 0 h 363"/>
                  <a:gd name="T16" fmla="*/ 0 60000 65536"/>
                  <a:gd name="T17" fmla="*/ 0 60000 65536"/>
                  <a:gd name="T18" fmla="*/ 0 60000 65536"/>
                  <a:gd name="T19" fmla="*/ 0 60000 65536"/>
                  <a:gd name="T20" fmla="*/ 0 60000 65536"/>
                  <a:gd name="T21" fmla="*/ 0 60000 65536"/>
                  <a:gd name="T22" fmla="*/ 0 60000 65536"/>
                  <a:gd name="T23" fmla="*/ 0 60000 65536"/>
                  <a:gd name="T24" fmla="*/ 0 w 416"/>
                  <a:gd name="T25" fmla="*/ 0 h 363"/>
                  <a:gd name="T26" fmla="*/ 416 w 416"/>
                  <a:gd name="T27" fmla="*/ 363 h 3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6" h="363">
                    <a:moveTo>
                      <a:pt x="0" y="0"/>
                    </a:moveTo>
                    <a:lnTo>
                      <a:pt x="100" y="363"/>
                    </a:lnTo>
                    <a:lnTo>
                      <a:pt x="416" y="342"/>
                    </a:lnTo>
                    <a:lnTo>
                      <a:pt x="397" y="167"/>
                    </a:lnTo>
                    <a:lnTo>
                      <a:pt x="283" y="201"/>
                    </a:lnTo>
                    <a:lnTo>
                      <a:pt x="83" y="27"/>
                    </a:lnTo>
                    <a:lnTo>
                      <a:pt x="0" y="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3" name="Freeform 159"/>
              <p:cNvSpPr>
                <a:spLocks/>
              </p:cNvSpPr>
              <p:nvPr/>
            </p:nvSpPr>
            <p:spPr bwMode="auto">
              <a:xfrm>
                <a:off x="4366" y="2020"/>
                <a:ext cx="128" cy="133"/>
              </a:xfrm>
              <a:custGeom>
                <a:avLst/>
                <a:gdLst>
                  <a:gd name="T0" fmla="*/ 0 w 255"/>
                  <a:gd name="T1" fmla="*/ 44 h 266"/>
                  <a:gd name="T2" fmla="*/ 120 w 255"/>
                  <a:gd name="T3" fmla="*/ 0 h 266"/>
                  <a:gd name="T4" fmla="*/ 128 w 255"/>
                  <a:gd name="T5" fmla="*/ 86 h 266"/>
                  <a:gd name="T6" fmla="*/ 9 w 255"/>
                  <a:gd name="T7" fmla="*/ 133 h 266"/>
                  <a:gd name="T8" fmla="*/ 0 w 255"/>
                  <a:gd name="T9" fmla="*/ 44 h 266"/>
                  <a:gd name="T10" fmla="*/ 0 w 255"/>
                  <a:gd name="T11" fmla="*/ 44 h 266"/>
                  <a:gd name="T12" fmla="*/ 0 60000 65536"/>
                  <a:gd name="T13" fmla="*/ 0 60000 65536"/>
                  <a:gd name="T14" fmla="*/ 0 60000 65536"/>
                  <a:gd name="T15" fmla="*/ 0 60000 65536"/>
                  <a:gd name="T16" fmla="*/ 0 60000 65536"/>
                  <a:gd name="T17" fmla="*/ 0 60000 65536"/>
                  <a:gd name="T18" fmla="*/ 0 w 255"/>
                  <a:gd name="T19" fmla="*/ 0 h 266"/>
                  <a:gd name="T20" fmla="*/ 255 w 255"/>
                  <a:gd name="T21" fmla="*/ 266 h 266"/>
                </a:gdLst>
                <a:ahLst/>
                <a:cxnLst>
                  <a:cxn ang="T12">
                    <a:pos x="T0" y="T1"/>
                  </a:cxn>
                  <a:cxn ang="T13">
                    <a:pos x="T2" y="T3"/>
                  </a:cxn>
                  <a:cxn ang="T14">
                    <a:pos x="T4" y="T5"/>
                  </a:cxn>
                  <a:cxn ang="T15">
                    <a:pos x="T6" y="T7"/>
                  </a:cxn>
                  <a:cxn ang="T16">
                    <a:pos x="T8" y="T9"/>
                  </a:cxn>
                  <a:cxn ang="T17">
                    <a:pos x="T10" y="T11"/>
                  </a:cxn>
                </a:cxnLst>
                <a:rect l="T18" t="T19" r="T20" b="T21"/>
                <a:pathLst>
                  <a:path w="255" h="266">
                    <a:moveTo>
                      <a:pt x="0" y="89"/>
                    </a:moveTo>
                    <a:lnTo>
                      <a:pt x="239" y="0"/>
                    </a:lnTo>
                    <a:lnTo>
                      <a:pt x="255" y="173"/>
                    </a:lnTo>
                    <a:lnTo>
                      <a:pt x="17" y="266"/>
                    </a:lnTo>
                    <a:lnTo>
                      <a:pt x="0" y="89"/>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4" name="Freeform 160"/>
              <p:cNvSpPr>
                <a:spLocks/>
              </p:cNvSpPr>
              <p:nvPr/>
            </p:nvSpPr>
            <p:spPr bwMode="auto">
              <a:xfrm>
                <a:off x="4216" y="1941"/>
                <a:ext cx="165" cy="205"/>
              </a:xfrm>
              <a:custGeom>
                <a:avLst/>
                <a:gdLst>
                  <a:gd name="T0" fmla="*/ 0 w 328"/>
                  <a:gd name="T1" fmla="*/ 0 h 411"/>
                  <a:gd name="T2" fmla="*/ 5 w 328"/>
                  <a:gd name="T3" fmla="*/ 89 h 411"/>
                  <a:gd name="T4" fmla="*/ 165 w 328"/>
                  <a:gd name="T5" fmla="*/ 205 h 411"/>
                  <a:gd name="T6" fmla="*/ 155 w 328"/>
                  <a:gd name="T7" fmla="*/ 124 h 411"/>
                  <a:gd name="T8" fmla="*/ 0 w 328"/>
                  <a:gd name="T9" fmla="*/ 0 h 411"/>
                  <a:gd name="T10" fmla="*/ 0 w 328"/>
                  <a:gd name="T11" fmla="*/ 0 h 411"/>
                  <a:gd name="T12" fmla="*/ 0 60000 65536"/>
                  <a:gd name="T13" fmla="*/ 0 60000 65536"/>
                  <a:gd name="T14" fmla="*/ 0 60000 65536"/>
                  <a:gd name="T15" fmla="*/ 0 60000 65536"/>
                  <a:gd name="T16" fmla="*/ 0 60000 65536"/>
                  <a:gd name="T17" fmla="*/ 0 60000 65536"/>
                  <a:gd name="T18" fmla="*/ 0 w 328"/>
                  <a:gd name="T19" fmla="*/ 0 h 411"/>
                  <a:gd name="T20" fmla="*/ 328 w 328"/>
                  <a:gd name="T21" fmla="*/ 411 h 411"/>
                </a:gdLst>
                <a:ahLst/>
                <a:cxnLst>
                  <a:cxn ang="T12">
                    <a:pos x="T0" y="T1"/>
                  </a:cxn>
                  <a:cxn ang="T13">
                    <a:pos x="T2" y="T3"/>
                  </a:cxn>
                  <a:cxn ang="T14">
                    <a:pos x="T4" y="T5"/>
                  </a:cxn>
                  <a:cxn ang="T15">
                    <a:pos x="T6" y="T7"/>
                  </a:cxn>
                  <a:cxn ang="T16">
                    <a:pos x="T8" y="T9"/>
                  </a:cxn>
                  <a:cxn ang="T17">
                    <a:pos x="T10" y="T11"/>
                  </a:cxn>
                </a:cxnLst>
                <a:rect l="T18" t="T19" r="T20" b="T21"/>
                <a:pathLst>
                  <a:path w="328" h="411">
                    <a:moveTo>
                      <a:pt x="0" y="0"/>
                    </a:moveTo>
                    <a:lnTo>
                      <a:pt x="9" y="179"/>
                    </a:lnTo>
                    <a:lnTo>
                      <a:pt x="328" y="411"/>
                    </a:lnTo>
                    <a:lnTo>
                      <a:pt x="309" y="249"/>
                    </a:lnTo>
                    <a:lnTo>
                      <a:pt x="0" y="0"/>
                    </a:lnTo>
                    <a:close/>
                  </a:path>
                </a:pathLst>
              </a:custGeom>
              <a:solidFill>
                <a:srgbClr val="BF663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5" name="Freeform 161"/>
              <p:cNvSpPr>
                <a:spLocks/>
              </p:cNvSpPr>
              <p:nvPr/>
            </p:nvSpPr>
            <p:spPr bwMode="auto">
              <a:xfrm>
                <a:off x="4216" y="1872"/>
                <a:ext cx="270" cy="196"/>
              </a:xfrm>
              <a:custGeom>
                <a:avLst/>
                <a:gdLst>
                  <a:gd name="T0" fmla="*/ 0 w 539"/>
                  <a:gd name="T1" fmla="*/ 59 h 391"/>
                  <a:gd name="T2" fmla="*/ 125 w 539"/>
                  <a:gd name="T3" fmla="*/ 0 h 391"/>
                  <a:gd name="T4" fmla="*/ 270 w 539"/>
                  <a:gd name="T5" fmla="*/ 144 h 391"/>
                  <a:gd name="T6" fmla="*/ 150 w 539"/>
                  <a:gd name="T7" fmla="*/ 196 h 391"/>
                  <a:gd name="T8" fmla="*/ 0 w 539"/>
                  <a:gd name="T9" fmla="*/ 59 h 391"/>
                  <a:gd name="T10" fmla="*/ 0 w 539"/>
                  <a:gd name="T11" fmla="*/ 59 h 391"/>
                  <a:gd name="T12" fmla="*/ 0 60000 65536"/>
                  <a:gd name="T13" fmla="*/ 0 60000 65536"/>
                  <a:gd name="T14" fmla="*/ 0 60000 65536"/>
                  <a:gd name="T15" fmla="*/ 0 60000 65536"/>
                  <a:gd name="T16" fmla="*/ 0 60000 65536"/>
                  <a:gd name="T17" fmla="*/ 0 60000 65536"/>
                  <a:gd name="T18" fmla="*/ 0 w 539"/>
                  <a:gd name="T19" fmla="*/ 0 h 391"/>
                  <a:gd name="T20" fmla="*/ 539 w 539"/>
                  <a:gd name="T21" fmla="*/ 391 h 391"/>
                </a:gdLst>
                <a:ahLst/>
                <a:cxnLst>
                  <a:cxn ang="T12">
                    <a:pos x="T0" y="T1"/>
                  </a:cxn>
                  <a:cxn ang="T13">
                    <a:pos x="T2" y="T3"/>
                  </a:cxn>
                  <a:cxn ang="T14">
                    <a:pos x="T4" y="T5"/>
                  </a:cxn>
                  <a:cxn ang="T15">
                    <a:pos x="T6" y="T7"/>
                  </a:cxn>
                  <a:cxn ang="T16">
                    <a:pos x="T8" y="T9"/>
                  </a:cxn>
                  <a:cxn ang="T17">
                    <a:pos x="T10" y="T11"/>
                  </a:cxn>
                </a:cxnLst>
                <a:rect l="T18" t="T19" r="T20" b="T21"/>
                <a:pathLst>
                  <a:path w="539" h="391">
                    <a:moveTo>
                      <a:pt x="0" y="117"/>
                    </a:moveTo>
                    <a:lnTo>
                      <a:pt x="249" y="0"/>
                    </a:lnTo>
                    <a:lnTo>
                      <a:pt x="539" y="288"/>
                    </a:lnTo>
                    <a:lnTo>
                      <a:pt x="300" y="391"/>
                    </a:lnTo>
                    <a:lnTo>
                      <a:pt x="0" y="117"/>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6" name="Freeform 162"/>
              <p:cNvSpPr>
                <a:spLocks/>
              </p:cNvSpPr>
              <p:nvPr/>
            </p:nvSpPr>
            <p:spPr bwMode="auto">
              <a:xfrm>
                <a:off x="4034" y="1764"/>
                <a:ext cx="316" cy="267"/>
              </a:xfrm>
              <a:custGeom>
                <a:avLst/>
                <a:gdLst>
                  <a:gd name="T0" fmla="*/ 0 w 633"/>
                  <a:gd name="T1" fmla="*/ 27 h 534"/>
                  <a:gd name="T2" fmla="*/ 19 w 633"/>
                  <a:gd name="T3" fmla="*/ 121 h 534"/>
                  <a:gd name="T4" fmla="*/ 45 w 633"/>
                  <a:gd name="T5" fmla="*/ 220 h 534"/>
                  <a:gd name="T6" fmla="*/ 65 w 633"/>
                  <a:gd name="T7" fmla="*/ 243 h 534"/>
                  <a:gd name="T8" fmla="*/ 110 w 633"/>
                  <a:gd name="T9" fmla="*/ 262 h 534"/>
                  <a:gd name="T10" fmla="*/ 160 w 633"/>
                  <a:gd name="T11" fmla="*/ 267 h 534"/>
                  <a:gd name="T12" fmla="*/ 186 w 633"/>
                  <a:gd name="T13" fmla="*/ 259 h 534"/>
                  <a:gd name="T14" fmla="*/ 187 w 633"/>
                  <a:gd name="T15" fmla="*/ 160 h 534"/>
                  <a:gd name="T16" fmla="*/ 303 w 633"/>
                  <a:gd name="T17" fmla="*/ 112 h 534"/>
                  <a:gd name="T18" fmla="*/ 291 w 633"/>
                  <a:gd name="T19" fmla="*/ 62 h 534"/>
                  <a:gd name="T20" fmla="*/ 313 w 633"/>
                  <a:gd name="T21" fmla="*/ 53 h 534"/>
                  <a:gd name="T22" fmla="*/ 316 w 633"/>
                  <a:gd name="T23" fmla="*/ 0 h 534"/>
                  <a:gd name="T24" fmla="*/ 280 w 633"/>
                  <a:gd name="T25" fmla="*/ 31 h 534"/>
                  <a:gd name="T26" fmla="*/ 199 w 633"/>
                  <a:gd name="T27" fmla="*/ 58 h 534"/>
                  <a:gd name="T28" fmla="*/ 123 w 633"/>
                  <a:gd name="T29" fmla="*/ 62 h 534"/>
                  <a:gd name="T30" fmla="*/ 71 w 633"/>
                  <a:gd name="T31" fmla="*/ 61 h 534"/>
                  <a:gd name="T32" fmla="*/ 33 w 633"/>
                  <a:gd name="T33" fmla="*/ 48 h 534"/>
                  <a:gd name="T34" fmla="*/ 0 w 633"/>
                  <a:gd name="T35" fmla="*/ 27 h 534"/>
                  <a:gd name="T36" fmla="*/ 0 w 633"/>
                  <a:gd name="T37" fmla="*/ 27 h 5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3"/>
                  <a:gd name="T58" fmla="*/ 0 h 534"/>
                  <a:gd name="T59" fmla="*/ 633 w 633"/>
                  <a:gd name="T60" fmla="*/ 534 h 5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3" h="534">
                    <a:moveTo>
                      <a:pt x="0" y="55"/>
                    </a:moveTo>
                    <a:lnTo>
                      <a:pt x="38" y="243"/>
                    </a:lnTo>
                    <a:lnTo>
                      <a:pt x="91" y="441"/>
                    </a:lnTo>
                    <a:lnTo>
                      <a:pt x="131" y="486"/>
                    </a:lnTo>
                    <a:lnTo>
                      <a:pt x="220" y="524"/>
                    </a:lnTo>
                    <a:lnTo>
                      <a:pt x="321" y="534"/>
                    </a:lnTo>
                    <a:lnTo>
                      <a:pt x="372" y="517"/>
                    </a:lnTo>
                    <a:lnTo>
                      <a:pt x="374" y="321"/>
                    </a:lnTo>
                    <a:lnTo>
                      <a:pt x="606" y="224"/>
                    </a:lnTo>
                    <a:lnTo>
                      <a:pt x="583" y="125"/>
                    </a:lnTo>
                    <a:lnTo>
                      <a:pt x="627" y="106"/>
                    </a:lnTo>
                    <a:lnTo>
                      <a:pt x="633" y="0"/>
                    </a:lnTo>
                    <a:lnTo>
                      <a:pt x="560" y="63"/>
                    </a:lnTo>
                    <a:lnTo>
                      <a:pt x="399" y="116"/>
                    </a:lnTo>
                    <a:lnTo>
                      <a:pt x="247" y="125"/>
                    </a:lnTo>
                    <a:lnTo>
                      <a:pt x="142" y="123"/>
                    </a:lnTo>
                    <a:lnTo>
                      <a:pt x="66" y="97"/>
                    </a:lnTo>
                    <a:lnTo>
                      <a:pt x="0" y="55"/>
                    </a:lnTo>
                    <a:close/>
                  </a:path>
                </a:pathLst>
              </a:custGeom>
              <a:solidFill>
                <a:srgbClr val="B8B8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7" name="Freeform 163"/>
              <p:cNvSpPr>
                <a:spLocks/>
              </p:cNvSpPr>
              <p:nvPr/>
            </p:nvSpPr>
            <p:spPr bwMode="auto">
              <a:xfrm>
                <a:off x="4020" y="1687"/>
                <a:ext cx="327" cy="142"/>
              </a:xfrm>
              <a:custGeom>
                <a:avLst/>
                <a:gdLst>
                  <a:gd name="T0" fmla="*/ 0 w 656"/>
                  <a:gd name="T1" fmla="*/ 85 h 283"/>
                  <a:gd name="T2" fmla="*/ 2 w 656"/>
                  <a:gd name="T3" fmla="*/ 58 h 283"/>
                  <a:gd name="T4" fmla="*/ 29 w 656"/>
                  <a:gd name="T5" fmla="*/ 28 h 283"/>
                  <a:gd name="T6" fmla="*/ 87 w 656"/>
                  <a:gd name="T7" fmla="*/ 5 h 283"/>
                  <a:gd name="T8" fmla="*/ 163 w 656"/>
                  <a:gd name="T9" fmla="*/ 0 h 283"/>
                  <a:gd name="T10" fmla="*/ 231 w 656"/>
                  <a:gd name="T11" fmla="*/ 1 h 283"/>
                  <a:gd name="T12" fmla="*/ 292 w 656"/>
                  <a:gd name="T13" fmla="*/ 17 h 283"/>
                  <a:gd name="T14" fmla="*/ 322 w 656"/>
                  <a:gd name="T15" fmla="*/ 43 h 283"/>
                  <a:gd name="T16" fmla="*/ 327 w 656"/>
                  <a:gd name="T17" fmla="*/ 69 h 283"/>
                  <a:gd name="T18" fmla="*/ 313 w 656"/>
                  <a:gd name="T19" fmla="*/ 95 h 283"/>
                  <a:gd name="T20" fmla="*/ 277 w 656"/>
                  <a:gd name="T21" fmla="*/ 118 h 283"/>
                  <a:gd name="T22" fmla="*/ 201 w 656"/>
                  <a:gd name="T23" fmla="*/ 138 h 283"/>
                  <a:gd name="T24" fmla="*/ 140 w 656"/>
                  <a:gd name="T25" fmla="*/ 142 h 283"/>
                  <a:gd name="T26" fmla="*/ 89 w 656"/>
                  <a:gd name="T27" fmla="*/ 142 h 283"/>
                  <a:gd name="T28" fmla="*/ 25 w 656"/>
                  <a:gd name="T29" fmla="*/ 112 h 283"/>
                  <a:gd name="T30" fmla="*/ 0 w 656"/>
                  <a:gd name="T31" fmla="*/ 85 h 283"/>
                  <a:gd name="T32" fmla="*/ 0 w 656"/>
                  <a:gd name="T33" fmla="*/ 85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6"/>
                  <a:gd name="T52" fmla="*/ 0 h 283"/>
                  <a:gd name="T53" fmla="*/ 656 w 656"/>
                  <a:gd name="T54" fmla="*/ 283 h 2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6" h="283">
                    <a:moveTo>
                      <a:pt x="0" y="169"/>
                    </a:moveTo>
                    <a:lnTo>
                      <a:pt x="4" y="116"/>
                    </a:lnTo>
                    <a:lnTo>
                      <a:pt x="59" y="55"/>
                    </a:lnTo>
                    <a:lnTo>
                      <a:pt x="175" y="9"/>
                    </a:lnTo>
                    <a:lnTo>
                      <a:pt x="327" y="0"/>
                    </a:lnTo>
                    <a:lnTo>
                      <a:pt x="464" y="2"/>
                    </a:lnTo>
                    <a:lnTo>
                      <a:pt x="586" y="34"/>
                    </a:lnTo>
                    <a:lnTo>
                      <a:pt x="646" y="85"/>
                    </a:lnTo>
                    <a:lnTo>
                      <a:pt x="656" y="137"/>
                    </a:lnTo>
                    <a:lnTo>
                      <a:pt x="627" y="190"/>
                    </a:lnTo>
                    <a:lnTo>
                      <a:pt x="555" y="236"/>
                    </a:lnTo>
                    <a:lnTo>
                      <a:pt x="403" y="275"/>
                    </a:lnTo>
                    <a:lnTo>
                      <a:pt x="281" y="283"/>
                    </a:lnTo>
                    <a:lnTo>
                      <a:pt x="179" y="283"/>
                    </a:lnTo>
                    <a:lnTo>
                      <a:pt x="50" y="224"/>
                    </a:lnTo>
                    <a:lnTo>
                      <a:pt x="0" y="169"/>
                    </a:lnTo>
                    <a:close/>
                  </a:path>
                </a:pathLst>
              </a:custGeom>
              <a:solidFill>
                <a:srgbClr val="8989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8" name="Freeform 164"/>
              <p:cNvSpPr>
                <a:spLocks/>
              </p:cNvSpPr>
              <p:nvPr/>
            </p:nvSpPr>
            <p:spPr bwMode="auto">
              <a:xfrm>
                <a:off x="4075" y="1750"/>
                <a:ext cx="238" cy="79"/>
              </a:xfrm>
              <a:custGeom>
                <a:avLst/>
                <a:gdLst>
                  <a:gd name="T0" fmla="*/ 0 w 478"/>
                  <a:gd name="T1" fmla="*/ 67 h 160"/>
                  <a:gd name="T2" fmla="*/ 27 w 478"/>
                  <a:gd name="T3" fmla="*/ 41 h 160"/>
                  <a:gd name="T4" fmla="*/ 34 w 478"/>
                  <a:gd name="T5" fmla="*/ 18 h 160"/>
                  <a:gd name="T6" fmla="*/ 69 w 478"/>
                  <a:gd name="T7" fmla="*/ 0 h 160"/>
                  <a:gd name="T8" fmla="*/ 93 w 478"/>
                  <a:gd name="T9" fmla="*/ 4 h 160"/>
                  <a:gd name="T10" fmla="*/ 117 w 478"/>
                  <a:gd name="T11" fmla="*/ 25 h 160"/>
                  <a:gd name="T12" fmla="*/ 133 w 478"/>
                  <a:gd name="T13" fmla="*/ 11 h 160"/>
                  <a:gd name="T14" fmla="*/ 162 w 478"/>
                  <a:gd name="T15" fmla="*/ 13 h 160"/>
                  <a:gd name="T16" fmla="*/ 180 w 478"/>
                  <a:gd name="T17" fmla="*/ 30 h 160"/>
                  <a:gd name="T18" fmla="*/ 211 w 478"/>
                  <a:gd name="T19" fmla="*/ 28 h 160"/>
                  <a:gd name="T20" fmla="*/ 231 w 478"/>
                  <a:gd name="T21" fmla="*/ 34 h 160"/>
                  <a:gd name="T22" fmla="*/ 238 w 478"/>
                  <a:gd name="T23" fmla="*/ 44 h 160"/>
                  <a:gd name="T24" fmla="*/ 187 w 478"/>
                  <a:gd name="T25" fmla="*/ 66 h 160"/>
                  <a:gd name="T26" fmla="*/ 105 w 478"/>
                  <a:gd name="T27" fmla="*/ 79 h 160"/>
                  <a:gd name="T28" fmla="*/ 60 w 478"/>
                  <a:gd name="T29" fmla="*/ 78 h 160"/>
                  <a:gd name="T30" fmla="*/ 0 w 478"/>
                  <a:gd name="T31" fmla="*/ 67 h 160"/>
                  <a:gd name="T32" fmla="*/ 0 w 478"/>
                  <a:gd name="T33" fmla="*/ 67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8"/>
                  <a:gd name="T52" fmla="*/ 0 h 160"/>
                  <a:gd name="T53" fmla="*/ 478 w 478"/>
                  <a:gd name="T54" fmla="*/ 160 h 1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8" h="160">
                    <a:moveTo>
                      <a:pt x="0" y="135"/>
                    </a:moveTo>
                    <a:lnTo>
                      <a:pt x="54" y="84"/>
                    </a:lnTo>
                    <a:lnTo>
                      <a:pt x="69" y="36"/>
                    </a:lnTo>
                    <a:lnTo>
                      <a:pt x="139" y="0"/>
                    </a:lnTo>
                    <a:lnTo>
                      <a:pt x="187" y="8"/>
                    </a:lnTo>
                    <a:lnTo>
                      <a:pt x="234" y="50"/>
                    </a:lnTo>
                    <a:lnTo>
                      <a:pt x="268" y="23"/>
                    </a:lnTo>
                    <a:lnTo>
                      <a:pt x="325" y="27"/>
                    </a:lnTo>
                    <a:lnTo>
                      <a:pt x="362" y="61"/>
                    </a:lnTo>
                    <a:lnTo>
                      <a:pt x="424" y="57"/>
                    </a:lnTo>
                    <a:lnTo>
                      <a:pt x="464" y="69"/>
                    </a:lnTo>
                    <a:lnTo>
                      <a:pt x="478" y="90"/>
                    </a:lnTo>
                    <a:lnTo>
                      <a:pt x="375" y="133"/>
                    </a:lnTo>
                    <a:lnTo>
                      <a:pt x="211" y="160"/>
                    </a:lnTo>
                    <a:lnTo>
                      <a:pt x="120" y="158"/>
                    </a:lnTo>
                    <a:lnTo>
                      <a:pt x="0" y="135"/>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9" name="Freeform 165"/>
              <p:cNvSpPr>
                <a:spLocks/>
              </p:cNvSpPr>
              <p:nvPr/>
            </p:nvSpPr>
            <p:spPr bwMode="auto">
              <a:xfrm>
                <a:off x="4325" y="1827"/>
                <a:ext cx="257" cy="167"/>
              </a:xfrm>
              <a:custGeom>
                <a:avLst/>
                <a:gdLst>
                  <a:gd name="T0" fmla="*/ 0 w 515"/>
                  <a:gd name="T1" fmla="*/ 0 h 335"/>
                  <a:gd name="T2" fmla="*/ 240 w 515"/>
                  <a:gd name="T3" fmla="*/ 16 h 335"/>
                  <a:gd name="T4" fmla="*/ 257 w 515"/>
                  <a:gd name="T5" fmla="*/ 150 h 335"/>
                  <a:gd name="T6" fmla="*/ 248 w 515"/>
                  <a:gd name="T7" fmla="*/ 162 h 335"/>
                  <a:gd name="T8" fmla="*/ 138 w 515"/>
                  <a:gd name="T9" fmla="*/ 167 h 335"/>
                  <a:gd name="T10" fmla="*/ 60 w 515"/>
                  <a:gd name="T11" fmla="*/ 83 h 335"/>
                  <a:gd name="T12" fmla="*/ 22 w 515"/>
                  <a:gd name="T13" fmla="*/ 49 h 335"/>
                  <a:gd name="T14" fmla="*/ 3 w 515"/>
                  <a:gd name="T15" fmla="*/ 52 h 335"/>
                  <a:gd name="T16" fmla="*/ 0 w 515"/>
                  <a:gd name="T17" fmla="*/ 0 h 335"/>
                  <a:gd name="T18" fmla="*/ 0 w 515"/>
                  <a:gd name="T19" fmla="*/ 0 h 3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5"/>
                  <a:gd name="T31" fmla="*/ 0 h 335"/>
                  <a:gd name="T32" fmla="*/ 515 w 515"/>
                  <a:gd name="T33" fmla="*/ 335 h 3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5" h="335">
                    <a:moveTo>
                      <a:pt x="0" y="0"/>
                    </a:moveTo>
                    <a:lnTo>
                      <a:pt x="481" y="33"/>
                    </a:lnTo>
                    <a:lnTo>
                      <a:pt x="515" y="301"/>
                    </a:lnTo>
                    <a:lnTo>
                      <a:pt x="496" y="325"/>
                    </a:lnTo>
                    <a:lnTo>
                      <a:pt x="276" y="335"/>
                    </a:lnTo>
                    <a:lnTo>
                      <a:pt x="120" y="166"/>
                    </a:lnTo>
                    <a:lnTo>
                      <a:pt x="44" y="99"/>
                    </a:lnTo>
                    <a:lnTo>
                      <a:pt x="6" y="105"/>
                    </a:lnTo>
                    <a:lnTo>
                      <a:pt x="0" y="0"/>
                    </a:lnTo>
                    <a:close/>
                  </a:path>
                </a:pathLst>
              </a:custGeom>
              <a:solidFill>
                <a:srgbClr val="BF663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0" name="Freeform 166"/>
              <p:cNvSpPr>
                <a:spLocks/>
              </p:cNvSpPr>
              <p:nvPr/>
            </p:nvSpPr>
            <p:spPr bwMode="auto">
              <a:xfrm>
                <a:off x="4503" y="1867"/>
                <a:ext cx="48" cy="95"/>
              </a:xfrm>
              <a:custGeom>
                <a:avLst/>
                <a:gdLst>
                  <a:gd name="T0" fmla="*/ 0 w 95"/>
                  <a:gd name="T1" fmla="*/ 0 h 190"/>
                  <a:gd name="T2" fmla="*/ 12 w 95"/>
                  <a:gd name="T3" fmla="*/ 95 h 190"/>
                  <a:gd name="T4" fmla="*/ 48 w 95"/>
                  <a:gd name="T5" fmla="*/ 95 h 190"/>
                  <a:gd name="T6" fmla="*/ 32 w 95"/>
                  <a:gd name="T7" fmla="*/ 0 h 190"/>
                  <a:gd name="T8" fmla="*/ 0 w 95"/>
                  <a:gd name="T9" fmla="*/ 0 h 190"/>
                  <a:gd name="T10" fmla="*/ 0 w 95"/>
                  <a:gd name="T11" fmla="*/ 0 h 190"/>
                  <a:gd name="T12" fmla="*/ 0 60000 65536"/>
                  <a:gd name="T13" fmla="*/ 0 60000 65536"/>
                  <a:gd name="T14" fmla="*/ 0 60000 65536"/>
                  <a:gd name="T15" fmla="*/ 0 60000 65536"/>
                  <a:gd name="T16" fmla="*/ 0 60000 65536"/>
                  <a:gd name="T17" fmla="*/ 0 60000 65536"/>
                  <a:gd name="T18" fmla="*/ 0 w 95"/>
                  <a:gd name="T19" fmla="*/ 0 h 190"/>
                  <a:gd name="T20" fmla="*/ 95 w 95"/>
                  <a:gd name="T21" fmla="*/ 190 h 190"/>
                </a:gdLst>
                <a:ahLst/>
                <a:cxnLst>
                  <a:cxn ang="T12">
                    <a:pos x="T0" y="T1"/>
                  </a:cxn>
                  <a:cxn ang="T13">
                    <a:pos x="T2" y="T3"/>
                  </a:cxn>
                  <a:cxn ang="T14">
                    <a:pos x="T4" y="T5"/>
                  </a:cxn>
                  <a:cxn ang="T15">
                    <a:pos x="T6" y="T7"/>
                  </a:cxn>
                  <a:cxn ang="T16">
                    <a:pos x="T8" y="T9"/>
                  </a:cxn>
                  <a:cxn ang="T17">
                    <a:pos x="T10" y="T11"/>
                  </a:cxn>
                </a:cxnLst>
                <a:rect l="T18" t="T19" r="T20" b="T21"/>
                <a:pathLst>
                  <a:path w="95" h="190">
                    <a:moveTo>
                      <a:pt x="0" y="0"/>
                    </a:moveTo>
                    <a:lnTo>
                      <a:pt x="24" y="190"/>
                    </a:lnTo>
                    <a:lnTo>
                      <a:pt x="95" y="190"/>
                    </a:lnTo>
                    <a:lnTo>
                      <a:pt x="64" y="0"/>
                    </a:lnTo>
                    <a:lnTo>
                      <a:pt x="0" y="0"/>
                    </a:lnTo>
                    <a:close/>
                  </a:path>
                </a:pathLst>
              </a:custGeom>
              <a:solidFill>
                <a:srgbClr val="B24C1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1" name="Freeform 167"/>
              <p:cNvSpPr>
                <a:spLocks/>
              </p:cNvSpPr>
              <p:nvPr/>
            </p:nvSpPr>
            <p:spPr bwMode="auto">
              <a:xfrm>
                <a:off x="4436" y="1864"/>
                <a:ext cx="42" cy="102"/>
              </a:xfrm>
              <a:custGeom>
                <a:avLst/>
                <a:gdLst>
                  <a:gd name="T0" fmla="*/ 0 w 83"/>
                  <a:gd name="T1" fmla="*/ 0 h 206"/>
                  <a:gd name="T2" fmla="*/ 9 w 83"/>
                  <a:gd name="T3" fmla="*/ 97 h 206"/>
                  <a:gd name="T4" fmla="*/ 42 w 83"/>
                  <a:gd name="T5" fmla="*/ 102 h 206"/>
                  <a:gd name="T6" fmla="*/ 31 w 83"/>
                  <a:gd name="T7" fmla="*/ 2 h 206"/>
                  <a:gd name="T8" fmla="*/ 0 w 83"/>
                  <a:gd name="T9" fmla="*/ 0 h 206"/>
                  <a:gd name="T10" fmla="*/ 0 w 83"/>
                  <a:gd name="T11" fmla="*/ 0 h 206"/>
                  <a:gd name="T12" fmla="*/ 0 60000 65536"/>
                  <a:gd name="T13" fmla="*/ 0 60000 65536"/>
                  <a:gd name="T14" fmla="*/ 0 60000 65536"/>
                  <a:gd name="T15" fmla="*/ 0 60000 65536"/>
                  <a:gd name="T16" fmla="*/ 0 60000 65536"/>
                  <a:gd name="T17" fmla="*/ 0 60000 65536"/>
                  <a:gd name="T18" fmla="*/ 0 w 83"/>
                  <a:gd name="T19" fmla="*/ 0 h 206"/>
                  <a:gd name="T20" fmla="*/ 83 w 83"/>
                  <a:gd name="T21" fmla="*/ 206 h 206"/>
                </a:gdLst>
                <a:ahLst/>
                <a:cxnLst>
                  <a:cxn ang="T12">
                    <a:pos x="T0" y="T1"/>
                  </a:cxn>
                  <a:cxn ang="T13">
                    <a:pos x="T2" y="T3"/>
                  </a:cxn>
                  <a:cxn ang="T14">
                    <a:pos x="T4" y="T5"/>
                  </a:cxn>
                  <a:cxn ang="T15">
                    <a:pos x="T6" y="T7"/>
                  </a:cxn>
                  <a:cxn ang="T16">
                    <a:pos x="T8" y="T9"/>
                  </a:cxn>
                  <a:cxn ang="T17">
                    <a:pos x="T10" y="T11"/>
                  </a:cxn>
                </a:cxnLst>
                <a:rect l="T18" t="T19" r="T20" b="T21"/>
                <a:pathLst>
                  <a:path w="83" h="206">
                    <a:moveTo>
                      <a:pt x="0" y="0"/>
                    </a:moveTo>
                    <a:lnTo>
                      <a:pt x="17" y="196"/>
                    </a:lnTo>
                    <a:lnTo>
                      <a:pt x="83" y="206"/>
                    </a:lnTo>
                    <a:lnTo>
                      <a:pt x="62" y="4"/>
                    </a:lnTo>
                    <a:lnTo>
                      <a:pt x="0" y="0"/>
                    </a:lnTo>
                    <a:close/>
                  </a:path>
                </a:pathLst>
              </a:custGeom>
              <a:solidFill>
                <a:srgbClr val="B24C1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2" name="Freeform 168"/>
              <p:cNvSpPr>
                <a:spLocks/>
              </p:cNvSpPr>
              <p:nvPr/>
            </p:nvSpPr>
            <p:spPr bwMode="auto">
              <a:xfrm>
                <a:off x="4364" y="1860"/>
                <a:ext cx="40" cy="69"/>
              </a:xfrm>
              <a:custGeom>
                <a:avLst/>
                <a:gdLst>
                  <a:gd name="T0" fmla="*/ 0 w 80"/>
                  <a:gd name="T1" fmla="*/ 0 h 139"/>
                  <a:gd name="T2" fmla="*/ 3 w 80"/>
                  <a:gd name="T3" fmla="*/ 35 h 139"/>
                  <a:gd name="T4" fmla="*/ 40 w 80"/>
                  <a:gd name="T5" fmla="*/ 69 h 139"/>
                  <a:gd name="T6" fmla="*/ 37 w 80"/>
                  <a:gd name="T7" fmla="*/ 2 h 139"/>
                  <a:gd name="T8" fmla="*/ 0 w 80"/>
                  <a:gd name="T9" fmla="*/ 0 h 139"/>
                  <a:gd name="T10" fmla="*/ 0 w 80"/>
                  <a:gd name="T11" fmla="*/ 0 h 139"/>
                  <a:gd name="T12" fmla="*/ 0 60000 65536"/>
                  <a:gd name="T13" fmla="*/ 0 60000 65536"/>
                  <a:gd name="T14" fmla="*/ 0 60000 65536"/>
                  <a:gd name="T15" fmla="*/ 0 60000 65536"/>
                  <a:gd name="T16" fmla="*/ 0 60000 65536"/>
                  <a:gd name="T17" fmla="*/ 0 60000 65536"/>
                  <a:gd name="T18" fmla="*/ 0 w 80"/>
                  <a:gd name="T19" fmla="*/ 0 h 139"/>
                  <a:gd name="T20" fmla="*/ 80 w 80"/>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80" h="139">
                    <a:moveTo>
                      <a:pt x="0" y="0"/>
                    </a:moveTo>
                    <a:lnTo>
                      <a:pt x="6" y="70"/>
                    </a:lnTo>
                    <a:lnTo>
                      <a:pt x="80" y="139"/>
                    </a:lnTo>
                    <a:lnTo>
                      <a:pt x="74" y="5"/>
                    </a:lnTo>
                    <a:lnTo>
                      <a:pt x="0" y="0"/>
                    </a:lnTo>
                    <a:close/>
                  </a:path>
                </a:pathLst>
              </a:custGeom>
              <a:solidFill>
                <a:srgbClr val="B24C1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3" name="Freeform 169"/>
              <p:cNvSpPr>
                <a:spLocks/>
              </p:cNvSpPr>
              <p:nvPr/>
            </p:nvSpPr>
            <p:spPr bwMode="auto">
              <a:xfrm>
                <a:off x="4561" y="1707"/>
                <a:ext cx="134" cy="250"/>
              </a:xfrm>
              <a:custGeom>
                <a:avLst/>
                <a:gdLst>
                  <a:gd name="T0" fmla="*/ 109 w 268"/>
                  <a:gd name="T1" fmla="*/ 0 h 500"/>
                  <a:gd name="T2" fmla="*/ 134 w 268"/>
                  <a:gd name="T3" fmla="*/ 120 h 500"/>
                  <a:gd name="T4" fmla="*/ 28 w 268"/>
                  <a:gd name="T5" fmla="*/ 250 h 500"/>
                  <a:gd name="T6" fmla="*/ 0 w 268"/>
                  <a:gd name="T7" fmla="*/ 130 h 500"/>
                  <a:gd name="T8" fmla="*/ 109 w 268"/>
                  <a:gd name="T9" fmla="*/ 0 h 500"/>
                  <a:gd name="T10" fmla="*/ 109 w 268"/>
                  <a:gd name="T11" fmla="*/ 0 h 500"/>
                  <a:gd name="T12" fmla="*/ 0 60000 65536"/>
                  <a:gd name="T13" fmla="*/ 0 60000 65536"/>
                  <a:gd name="T14" fmla="*/ 0 60000 65536"/>
                  <a:gd name="T15" fmla="*/ 0 60000 65536"/>
                  <a:gd name="T16" fmla="*/ 0 60000 65536"/>
                  <a:gd name="T17" fmla="*/ 0 60000 65536"/>
                  <a:gd name="T18" fmla="*/ 0 w 268"/>
                  <a:gd name="T19" fmla="*/ 0 h 500"/>
                  <a:gd name="T20" fmla="*/ 268 w 268"/>
                  <a:gd name="T21" fmla="*/ 500 h 500"/>
                </a:gdLst>
                <a:ahLst/>
                <a:cxnLst>
                  <a:cxn ang="T12">
                    <a:pos x="T0" y="T1"/>
                  </a:cxn>
                  <a:cxn ang="T13">
                    <a:pos x="T2" y="T3"/>
                  </a:cxn>
                  <a:cxn ang="T14">
                    <a:pos x="T4" y="T5"/>
                  </a:cxn>
                  <a:cxn ang="T15">
                    <a:pos x="T6" y="T7"/>
                  </a:cxn>
                  <a:cxn ang="T16">
                    <a:pos x="T8" y="T9"/>
                  </a:cxn>
                  <a:cxn ang="T17">
                    <a:pos x="T10" y="T11"/>
                  </a:cxn>
                </a:cxnLst>
                <a:rect l="T18" t="T19" r="T20" b="T21"/>
                <a:pathLst>
                  <a:path w="268" h="500">
                    <a:moveTo>
                      <a:pt x="218" y="0"/>
                    </a:moveTo>
                    <a:lnTo>
                      <a:pt x="268" y="239"/>
                    </a:lnTo>
                    <a:lnTo>
                      <a:pt x="57" y="500"/>
                    </a:lnTo>
                    <a:lnTo>
                      <a:pt x="0" y="260"/>
                    </a:lnTo>
                    <a:lnTo>
                      <a:pt x="218" y="0"/>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4" name="Freeform 170"/>
              <p:cNvSpPr>
                <a:spLocks/>
              </p:cNvSpPr>
              <p:nvPr/>
            </p:nvSpPr>
            <p:spPr bwMode="auto">
              <a:xfrm>
                <a:off x="4332" y="1697"/>
                <a:ext cx="342" cy="141"/>
              </a:xfrm>
              <a:custGeom>
                <a:avLst/>
                <a:gdLst>
                  <a:gd name="T0" fmla="*/ 0 w 684"/>
                  <a:gd name="T1" fmla="*/ 128 h 281"/>
                  <a:gd name="T2" fmla="*/ 223 w 684"/>
                  <a:gd name="T3" fmla="*/ 141 h 281"/>
                  <a:gd name="T4" fmla="*/ 342 w 684"/>
                  <a:gd name="T5" fmla="*/ 10 h 281"/>
                  <a:gd name="T6" fmla="*/ 189 w 684"/>
                  <a:gd name="T7" fmla="*/ 0 h 281"/>
                  <a:gd name="T8" fmla="*/ 163 w 684"/>
                  <a:gd name="T9" fmla="*/ 2 h 281"/>
                  <a:gd name="T10" fmla="*/ 130 w 684"/>
                  <a:gd name="T11" fmla="*/ 12 h 281"/>
                  <a:gd name="T12" fmla="*/ 82 w 684"/>
                  <a:gd name="T13" fmla="*/ 53 h 281"/>
                  <a:gd name="T14" fmla="*/ 0 w 684"/>
                  <a:gd name="T15" fmla="*/ 128 h 281"/>
                  <a:gd name="T16" fmla="*/ 0 w 684"/>
                  <a:gd name="T17" fmla="*/ 128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4"/>
                  <a:gd name="T28" fmla="*/ 0 h 281"/>
                  <a:gd name="T29" fmla="*/ 684 w 684"/>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4" h="281">
                    <a:moveTo>
                      <a:pt x="0" y="256"/>
                    </a:moveTo>
                    <a:lnTo>
                      <a:pt x="446" y="281"/>
                    </a:lnTo>
                    <a:lnTo>
                      <a:pt x="684" y="19"/>
                    </a:lnTo>
                    <a:lnTo>
                      <a:pt x="378" y="0"/>
                    </a:lnTo>
                    <a:lnTo>
                      <a:pt x="325" y="4"/>
                    </a:lnTo>
                    <a:lnTo>
                      <a:pt x="260" y="23"/>
                    </a:lnTo>
                    <a:lnTo>
                      <a:pt x="163" y="106"/>
                    </a:lnTo>
                    <a:lnTo>
                      <a:pt x="0" y="256"/>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5" name="Freeform 171"/>
              <p:cNvSpPr>
                <a:spLocks/>
              </p:cNvSpPr>
              <p:nvPr/>
            </p:nvSpPr>
            <p:spPr bwMode="auto">
              <a:xfrm>
                <a:off x="4198" y="1376"/>
                <a:ext cx="452" cy="51"/>
              </a:xfrm>
              <a:custGeom>
                <a:avLst/>
                <a:gdLst>
                  <a:gd name="T0" fmla="*/ 4 w 902"/>
                  <a:gd name="T1" fmla="*/ 51 h 101"/>
                  <a:gd name="T2" fmla="*/ 452 w 902"/>
                  <a:gd name="T3" fmla="*/ 46 h 101"/>
                  <a:gd name="T4" fmla="*/ 452 w 902"/>
                  <a:gd name="T5" fmla="*/ 22 h 101"/>
                  <a:gd name="T6" fmla="*/ 441 w 902"/>
                  <a:gd name="T7" fmla="*/ 2 h 101"/>
                  <a:gd name="T8" fmla="*/ 403 w 902"/>
                  <a:gd name="T9" fmla="*/ 3 h 101"/>
                  <a:gd name="T10" fmla="*/ 364 w 902"/>
                  <a:gd name="T11" fmla="*/ 0 h 101"/>
                  <a:gd name="T12" fmla="*/ 320 w 902"/>
                  <a:gd name="T13" fmla="*/ 9 h 101"/>
                  <a:gd name="T14" fmla="*/ 283 w 902"/>
                  <a:gd name="T15" fmla="*/ 20 h 101"/>
                  <a:gd name="T16" fmla="*/ 257 w 902"/>
                  <a:gd name="T17" fmla="*/ 16 h 101"/>
                  <a:gd name="T18" fmla="*/ 227 w 902"/>
                  <a:gd name="T19" fmla="*/ 4 h 101"/>
                  <a:gd name="T20" fmla="*/ 169 w 902"/>
                  <a:gd name="T21" fmla="*/ 19 h 101"/>
                  <a:gd name="T22" fmla="*/ 129 w 902"/>
                  <a:gd name="T23" fmla="*/ 16 h 101"/>
                  <a:gd name="T24" fmla="*/ 36 w 902"/>
                  <a:gd name="T25" fmla="*/ 9 h 101"/>
                  <a:gd name="T26" fmla="*/ 18 w 902"/>
                  <a:gd name="T27" fmla="*/ 4 h 101"/>
                  <a:gd name="T28" fmla="*/ 0 w 902"/>
                  <a:gd name="T29" fmla="*/ 19 h 101"/>
                  <a:gd name="T30" fmla="*/ 4 w 902"/>
                  <a:gd name="T31" fmla="*/ 51 h 101"/>
                  <a:gd name="T32" fmla="*/ 4 w 902"/>
                  <a:gd name="T33" fmla="*/ 51 h 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2"/>
                  <a:gd name="T52" fmla="*/ 0 h 101"/>
                  <a:gd name="T53" fmla="*/ 902 w 902"/>
                  <a:gd name="T54" fmla="*/ 101 h 10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2" h="101">
                    <a:moveTo>
                      <a:pt x="7" y="101"/>
                    </a:moveTo>
                    <a:lnTo>
                      <a:pt x="902" y="92"/>
                    </a:lnTo>
                    <a:lnTo>
                      <a:pt x="902" y="44"/>
                    </a:lnTo>
                    <a:lnTo>
                      <a:pt x="880" y="4"/>
                    </a:lnTo>
                    <a:lnTo>
                      <a:pt x="805" y="6"/>
                    </a:lnTo>
                    <a:lnTo>
                      <a:pt x="726" y="0"/>
                    </a:lnTo>
                    <a:lnTo>
                      <a:pt x="638" y="18"/>
                    </a:lnTo>
                    <a:lnTo>
                      <a:pt x="564" y="40"/>
                    </a:lnTo>
                    <a:lnTo>
                      <a:pt x="513" y="31"/>
                    </a:lnTo>
                    <a:lnTo>
                      <a:pt x="452" y="8"/>
                    </a:lnTo>
                    <a:lnTo>
                      <a:pt x="338" y="37"/>
                    </a:lnTo>
                    <a:lnTo>
                      <a:pt x="258" y="31"/>
                    </a:lnTo>
                    <a:lnTo>
                      <a:pt x="72" y="18"/>
                    </a:lnTo>
                    <a:lnTo>
                      <a:pt x="36" y="8"/>
                    </a:lnTo>
                    <a:lnTo>
                      <a:pt x="0" y="38"/>
                    </a:lnTo>
                    <a:lnTo>
                      <a:pt x="7" y="101"/>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6" name="Freeform 172"/>
              <p:cNvSpPr>
                <a:spLocks/>
              </p:cNvSpPr>
              <p:nvPr/>
            </p:nvSpPr>
            <p:spPr bwMode="auto">
              <a:xfrm>
                <a:off x="4187" y="1644"/>
                <a:ext cx="216" cy="117"/>
              </a:xfrm>
              <a:custGeom>
                <a:avLst/>
                <a:gdLst>
                  <a:gd name="T0" fmla="*/ 0 w 431"/>
                  <a:gd name="T1" fmla="*/ 8 h 234"/>
                  <a:gd name="T2" fmla="*/ 212 w 431"/>
                  <a:gd name="T3" fmla="*/ 0 h 234"/>
                  <a:gd name="T4" fmla="*/ 216 w 431"/>
                  <a:gd name="T5" fmla="*/ 116 h 234"/>
                  <a:gd name="T6" fmla="*/ 172 w 431"/>
                  <a:gd name="T7" fmla="*/ 117 h 234"/>
                  <a:gd name="T8" fmla="*/ 162 w 431"/>
                  <a:gd name="T9" fmla="*/ 95 h 234"/>
                  <a:gd name="T10" fmla="*/ 138 w 431"/>
                  <a:gd name="T11" fmla="*/ 65 h 234"/>
                  <a:gd name="T12" fmla="*/ 97 w 431"/>
                  <a:gd name="T13" fmla="*/ 52 h 234"/>
                  <a:gd name="T14" fmla="*/ 47 w 431"/>
                  <a:gd name="T15" fmla="*/ 44 h 234"/>
                  <a:gd name="T16" fmla="*/ 3 w 431"/>
                  <a:gd name="T17" fmla="*/ 40 h 234"/>
                  <a:gd name="T18" fmla="*/ 0 w 431"/>
                  <a:gd name="T19" fmla="*/ 8 h 234"/>
                  <a:gd name="T20" fmla="*/ 0 w 431"/>
                  <a:gd name="T21" fmla="*/ 8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1"/>
                  <a:gd name="T34" fmla="*/ 0 h 234"/>
                  <a:gd name="T35" fmla="*/ 431 w 431"/>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1" h="234">
                    <a:moveTo>
                      <a:pt x="0" y="16"/>
                    </a:moveTo>
                    <a:lnTo>
                      <a:pt x="424" y="0"/>
                    </a:lnTo>
                    <a:lnTo>
                      <a:pt x="431" y="232"/>
                    </a:lnTo>
                    <a:lnTo>
                      <a:pt x="344" y="234"/>
                    </a:lnTo>
                    <a:lnTo>
                      <a:pt x="323" y="189"/>
                    </a:lnTo>
                    <a:lnTo>
                      <a:pt x="275" y="130"/>
                    </a:lnTo>
                    <a:lnTo>
                      <a:pt x="194" y="103"/>
                    </a:lnTo>
                    <a:lnTo>
                      <a:pt x="93" y="88"/>
                    </a:lnTo>
                    <a:lnTo>
                      <a:pt x="5" y="80"/>
                    </a:lnTo>
                    <a:lnTo>
                      <a:pt x="0" y="16"/>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7" name="Freeform 173"/>
              <p:cNvSpPr>
                <a:spLocks/>
              </p:cNvSpPr>
              <p:nvPr/>
            </p:nvSpPr>
            <p:spPr bwMode="auto">
              <a:xfrm>
                <a:off x="4398" y="1634"/>
                <a:ext cx="236" cy="122"/>
              </a:xfrm>
              <a:custGeom>
                <a:avLst/>
                <a:gdLst>
                  <a:gd name="T0" fmla="*/ 1 w 473"/>
                  <a:gd name="T1" fmla="*/ 16 h 246"/>
                  <a:gd name="T2" fmla="*/ 236 w 473"/>
                  <a:gd name="T3" fmla="*/ 0 h 246"/>
                  <a:gd name="T4" fmla="*/ 235 w 473"/>
                  <a:gd name="T5" fmla="*/ 70 h 246"/>
                  <a:gd name="T6" fmla="*/ 110 w 473"/>
                  <a:gd name="T7" fmla="*/ 62 h 246"/>
                  <a:gd name="T8" fmla="*/ 83 w 473"/>
                  <a:gd name="T9" fmla="*/ 70 h 246"/>
                  <a:gd name="T10" fmla="*/ 41 w 473"/>
                  <a:gd name="T11" fmla="*/ 95 h 246"/>
                  <a:gd name="T12" fmla="*/ 11 w 473"/>
                  <a:gd name="T13" fmla="*/ 122 h 246"/>
                  <a:gd name="T14" fmla="*/ 0 w 473"/>
                  <a:gd name="T15" fmla="*/ 122 h 246"/>
                  <a:gd name="T16" fmla="*/ 1 w 473"/>
                  <a:gd name="T17" fmla="*/ 16 h 246"/>
                  <a:gd name="T18" fmla="*/ 1 w 473"/>
                  <a:gd name="T19" fmla="*/ 16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
                  <a:gd name="T31" fmla="*/ 0 h 246"/>
                  <a:gd name="T32" fmla="*/ 473 w 473"/>
                  <a:gd name="T33" fmla="*/ 246 h 2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 h="246">
                    <a:moveTo>
                      <a:pt x="2" y="33"/>
                    </a:moveTo>
                    <a:lnTo>
                      <a:pt x="473" y="0"/>
                    </a:lnTo>
                    <a:lnTo>
                      <a:pt x="471" y="141"/>
                    </a:lnTo>
                    <a:lnTo>
                      <a:pt x="220" y="126"/>
                    </a:lnTo>
                    <a:lnTo>
                      <a:pt x="167" y="141"/>
                    </a:lnTo>
                    <a:lnTo>
                      <a:pt x="83" y="192"/>
                    </a:lnTo>
                    <a:lnTo>
                      <a:pt x="23" y="246"/>
                    </a:lnTo>
                    <a:lnTo>
                      <a:pt x="0" y="246"/>
                    </a:lnTo>
                    <a:lnTo>
                      <a:pt x="2" y="3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8" name="Freeform 174"/>
              <p:cNvSpPr>
                <a:spLocks/>
              </p:cNvSpPr>
              <p:nvPr/>
            </p:nvSpPr>
            <p:spPr bwMode="auto">
              <a:xfrm>
                <a:off x="4632" y="1616"/>
                <a:ext cx="222" cy="137"/>
              </a:xfrm>
              <a:custGeom>
                <a:avLst/>
                <a:gdLst>
                  <a:gd name="T0" fmla="*/ 3 w 445"/>
                  <a:gd name="T1" fmla="*/ 23 h 274"/>
                  <a:gd name="T2" fmla="*/ 215 w 445"/>
                  <a:gd name="T3" fmla="*/ 0 h 274"/>
                  <a:gd name="T4" fmla="*/ 222 w 445"/>
                  <a:gd name="T5" fmla="*/ 127 h 274"/>
                  <a:gd name="T6" fmla="*/ 49 w 445"/>
                  <a:gd name="T7" fmla="*/ 137 h 274"/>
                  <a:gd name="T8" fmla="*/ 41 w 445"/>
                  <a:gd name="T9" fmla="*/ 91 h 274"/>
                  <a:gd name="T10" fmla="*/ 0 w 445"/>
                  <a:gd name="T11" fmla="*/ 91 h 274"/>
                  <a:gd name="T12" fmla="*/ 3 w 445"/>
                  <a:gd name="T13" fmla="*/ 23 h 274"/>
                  <a:gd name="T14" fmla="*/ 3 w 445"/>
                  <a:gd name="T15" fmla="*/ 23 h 274"/>
                  <a:gd name="T16" fmla="*/ 0 60000 65536"/>
                  <a:gd name="T17" fmla="*/ 0 60000 65536"/>
                  <a:gd name="T18" fmla="*/ 0 60000 65536"/>
                  <a:gd name="T19" fmla="*/ 0 60000 65536"/>
                  <a:gd name="T20" fmla="*/ 0 60000 65536"/>
                  <a:gd name="T21" fmla="*/ 0 60000 65536"/>
                  <a:gd name="T22" fmla="*/ 0 60000 65536"/>
                  <a:gd name="T23" fmla="*/ 0 60000 65536"/>
                  <a:gd name="T24" fmla="*/ 0 w 445"/>
                  <a:gd name="T25" fmla="*/ 0 h 274"/>
                  <a:gd name="T26" fmla="*/ 445 w 445"/>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5" h="274">
                    <a:moveTo>
                      <a:pt x="6" y="46"/>
                    </a:moveTo>
                    <a:lnTo>
                      <a:pt x="430" y="0"/>
                    </a:lnTo>
                    <a:lnTo>
                      <a:pt x="445" y="255"/>
                    </a:lnTo>
                    <a:lnTo>
                      <a:pt x="99" y="274"/>
                    </a:lnTo>
                    <a:lnTo>
                      <a:pt x="82" y="183"/>
                    </a:lnTo>
                    <a:lnTo>
                      <a:pt x="0" y="183"/>
                    </a:lnTo>
                    <a:lnTo>
                      <a:pt x="6" y="46"/>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9" name="Freeform 175"/>
              <p:cNvSpPr>
                <a:spLocks/>
              </p:cNvSpPr>
              <p:nvPr/>
            </p:nvSpPr>
            <p:spPr bwMode="auto">
              <a:xfrm>
                <a:off x="4533" y="1510"/>
                <a:ext cx="212" cy="129"/>
              </a:xfrm>
              <a:custGeom>
                <a:avLst/>
                <a:gdLst>
                  <a:gd name="T0" fmla="*/ 0 w 423"/>
                  <a:gd name="T1" fmla="*/ 14 h 259"/>
                  <a:gd name="T2" fmla="*/ 195 w 423"/>
                  <a:gd name="T3" fmla="*/ 0 h 259"/>
                  <a:gd name="T4" fmla="*/ 212 w 423"/>
                  <a:gd name="T5" fmla="*/ 112 h 259"/>
                  <a:gd name="T6" fmla="*/ 3 w 423"/>
                  <a:gd name="T7" fmla="*/ 129 h 259"/>
                  <a:gd name="T8" fmla="*/ 0 w 423"/>
                  <a:gd name="T9" fmla="*/ 14 h 259"/>
                  <a:gd name="T10" fmla="*/ 0 w 423"/>
                  <a:gd name="T11" fmla="*/ 14 h 259"/>
                  <a:gd name="T12" fmla="*/ 0 60000 65536"/>
                  <a:gd name="T13" fmla="*/ 0 60000 65536"/>
                  <a:gd name="T14" fmla="*/ 0 60000 65536"/>
                  <a:gd name="T15" fmla="*/ 0 60000 65536"/>
                  <a:gd name="T16" fmla="*/ 0 60000 65536"/>
                  <a:gd name="T17" fmla="*/ 0 60000 65536"/>
                  <a:gd name="T18" fmla="*/ 0 w 423"/>
                  <a:gd name="T19" fmla="*/ 0 h 259"/>
                  <a:gd name="T20" fmla="*/ 423 w 42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23" h="259">
                    <a:moveTo>
                      <a:pt x="0" y="29"/>
                    </a:moveTo>
                    <a:lnTo>
                      <a:pt x="389" y="0"/>
                    </a:lnTo>
                    <a:lnTo>
                      <a:pt x="423" y="225"/>
                    </a:lnTo>
                    <a:lnTo>
                      <a:pt x="5" y="259"/>
                    </a:lnTo>
                    <a:lnTo>
                      <a:pt x="0" y="29"/>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0" name="Freeform 176"/>
              <p:cNvSpPr>
                <a:spLocks/>
              </p:cNvSpPr>
              <p:nvPr/>
            </p:nvSpPr>
            <p:spPr bwMode="auto">
              <a:xfrm>
                <a:off x="4309" y="1521"/>
                <a:ext cx="238" cy="129"/>
              </a:xfrm>
              <a:custGeom>
                <a:avLst/>
                <a:gdLst>
                  <a:gd name="T0" fmla="*/ 9 w 475"/>
                  <a:gd name="T1" fmla="*/ 10 h 259"/>
                  <a:gd name="T2" fmla="*/ 238 w 475"/>
                  <a:gd name="T3" fmla="*/ 0 h 259"/>
                  <a:gd name="T4" fmla="*/ 226 w 475"/>
                  <a:gd name="T5" fmla="*/ 114 h 259"/>
                  <a:gd name="T6" fmla="*/ 0 w 475"/>
                  <a:gd name="T7" fmla="*/ 129 h 259"/>
                  <a:gd name="T8" fmla="*/ 9 w 475"/>
                  <a:gd name="T9" fmla="*/ 10 h 259"/>
                  <a:gd name="T10" fmla="*/ 9 w 475"/>
                  <a:gd name="T11" fmla="*/ 10 h 259"/>
                  <a:gd name="T12" fmla="*/ 0 60000 65536"/>
                  <a:gd name="T13" fmla="*/ 0 60000 65536"/>
                  <a:gd name="T14" fmla="*/ 0 60000 65536"/>
                  <a:gd name="T15" fmla="*/ 0 60000 65536"/>
                  <a:gd name="T16" fmla="*/ 0 60000 65536"/>
                  <a:gd name="T17" fmla="*/ 0 60000 65536"/>
                  <a:gd name="T18" fmla="*/ 0 w 475"/>
                  <a:gd name="T19" fmla="*/ 0 h 259"/>
                  <a:gd name="T20" fmla="*/ 475 w 475"/>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75" h="259">
                    <a:moveTo>
                      <a:pt x="17" y="21"/>
                    </a:moveTo>
                    <a:lnTo>
                      <a:pt x="475" y="0"/>
                    </a:lnTo>
                    <a:lnTo>
                      <a:pt x="452" y="228"/>
                    </a:lnTo>
                    <a:lnTo>
                      <a:pt x="0" y="259"/>
                    </a:lnTo>
                    <a:lnTo>
                      <a:pt x="17" y="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1" name="Freeform 177"/>
              <p:cNvSpPr>
                <a:spLocks/>
              </p:cNvSpPr>
              <p:nvPr/>
            </p:nvSpPr>
            <p:spPr bwMode="auto">
              <a:xfrm>
                <a:off x="4102" y="1524"/>
                <a:ext cx="216" cy="126"/>
              </a:xfrm>
              <a:custGeom>
                <a:avLst/>
                <a:gdLst>
                  <a:gd name="T0" fmla="*/ 0 w 431"/>
                  <a:gd name="T1" fmla="*/ 20 h 253"/>
                  <a:gd name="T2" fmla="*/ 216 w 431"/>
                  <a:gd name="T3" fmla="*/ 0 h 253"/>
                  <a:gd name="T4" fmla="*/ 212 w 431"/>
                  <a:gd name="T5" fmla="*/ 126 h 253"/>
                  <a:gd name="T6" fmla="*/ 6 w 431"/>
                  <a:gd name="T7" fmla="*/ 125 h 253"/>
                  <a:gd name="T8" fmla="*/ 0 w 431"/>
                  <a:gd name="T9" fmla="*/ 20 h 253"/>
                  <a:gd name="T10" fmla="*/ 0 w 431"/>
                  <a:gd name="T11" fmla="*/ 20 h 253"/>
                  <a:gd name="T12" fmla="*/ 0 60000 65536"/>
                  <a:gd name="T13" fmla="*/ 0 60000 65536"/>
                  <a:gd name="T14" fmla="*/ 0 60000 65536"/>
                  <a:gd name="T15" fmla="*/ 0 60000 65536"/>
                  <a:gd name="T16" fmla="*/ 0 60000 65536"/>
                  <a:gd name="T17" fmla="*/ 0 60000 65536"/>
                  <a:gd name="T18" fmla="*/ 0 w 431"/>
                  <a:gd name="T19" fmla="*/ 0 h 253"/>
                  <a:gd name="T20" fmla="*/ 431 w 431"/>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431" h="253">
                    <a:moveTo>
                      <a:pt x="0" y="40"/>
                    </a:moveTo>
                    <a:lnTo>
                      <a:pt x="431" y="0"/>
                    </a:lnTo>
                    <a:lnTo>
                      <a:pt x="423" y="253"/>
                    </a:lnTo>
                    <a:lnTo>
                      <a:pt x="11" y="251"/>
                    </a:lnTo>
                    <a:lnTo>
                      <a:pt x="0" y="4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2" name="Freeform 178"/>
              <p:cNvSpPr>
                <a:spLocks/>
              </p:cNvSpPr>
              <p:nvPr/>
            </p:nvSpPr>
            <p:spPr bwMode="auto">
              <a:xfrm>
                <a:off x="4418" y="1419"/>
                <a:ext cx="233" cy="106"/>
              </a:xfrm>
              <a:custGeom>
                <a:avLst/>
                <a:gdLst>
                  <a:gd name="T0" fmla="*/ 2 w 465"/>
                  <a:gd name="T1" fmla="*/ 11 h 213"/>
                  <a:gd name="T2" fmla="*/ 221 w 465"/>
                  <a:gd name="T3" fmla="*/ 0 h 213"/>
                  <a:gd name="T4" fmla="*/ 233 w 465"/>
                  <a:gd name="T5" fmla="*/ 94 h 213"/>
                  <a:gd name="T6" fmla="*/ 0 w 465"/>
                  <a:gd name="T7" fmla="*/ 106 h 213"/>
                  <a:gd name="T8" fmla="*/ 2 w 465"/>
                  <a:gd name="T9" fmla="*/ 11 h 213"/>
                  <a:gd name="T10" fmla="*/ 2 w 465"/>
                  <a:gd name="T11" fmla="*/ 11 h 213"/>
                  <a:gd name="T12" fmla="*/ 0 60000 65536"/>
                  <a:gd name="T13" fmla="*/ 0 60000 65536"/>
                  <a:gd name="T14" fmla="*/ 0 60000 65536"/>
                  <a:gd name="T15" fmla="*/ 0 60000 65536"/>
                  <a:gd name="T16" fmla="*/ 0 60000 65536"/>
                  <a:gd name="T17" fmla="*/ 0 60000 65536"/>
                  <a:gd name="T18" fmla="*/ 0 w 465"/>
                  <a:gd name="T19" fmla="*/ 0 h 213"/>
                  <a:gd name="T20" fmla="*/ 465 w 465"/>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465" h="213">
                    <a:moveTo>
                      <a:pt x="3" y="23"/>
                    </a:moveTo>
                    <a:lnTo>
                      <a:pt x="441" y="0"/>
                    </a:lnTo>
                    <a:lnTo>
                      <a:pt x="465" y="188"/>
                    </a:lnTo>
                    <a:lnTo>
                      <a:pt x="0" y="213"/>
                    </a:lnTo>
                    <a:lnTo>
                      <a:pt x="3" y="23"/>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3" name="Freeform 179"/>
              <p:cNvSpPr>
                <a:spLocks/>
              </p:cNvSpPr>
              <p:nvPr/>
            </p:nvSpPr>
            <p:spPr bwMode="auto">
              <a:xfrm>
                <a:off x="4199" y="1419"/>
                <a:ext cx="228" cy="108"/>
              </a:xfrm>
              <a:custGeom>
                <a:avLst/>
                <a:gdLst>
                  <a:gd name="T0" fmla="*/ 0 w 457"/>
                  <a:gd name="T1" fmla="*/ 6 h 217"/>
                  <a:gd name="T2" fmla="*/ 1 w 457"/>
                  <a:gd name="T3" fmla="*/ 105 h 217"/>
                  <a:gd name="T4" fmla="*/ 137 w 457"/>
                  <a:gd name="T5" fmla="*/ 108 h 217"/>
                  <a:gd name="T6" fmla="*/ 228 w 457"/>
                  <a:gd name="T7" fmla="*/ 102 h 217"/>
                  <a:gd name="T8" fmla="*/ 224 w 457"/>
                  <a:gd name="T9" fmla="*/ 0 h 217"/>
                  <a:gd name="T10" fmla="*/ 0 w 457"/>
                  <a:gd name="T11" fmla="*/ 6 h 217"/>
                  <a:gd name="T12" fmla="*/ 0 w 457"/>
                  <a:gd name="T13" fmla="*/ 6 h 217"/>
                  <a:gd name="T14" fmla="*/ 0 60000 65536"/>
                  <a:gd name="T15" fmla="*/ 0 60000 65536"/>
                  <a:gd name="T16" fmla="*/ 0 60000 65536"/>
                  <a:gd name="T17" fmla="*/ 0 60000 65536"/>
                  <a:gd name="T18" fmla="*/ 0 60000 65536"/>
                  <a:gd name="T19" fmla="*/ 0 60000 65536"/>
                  <a:gd name="T20" fmla="*/ 0 60000 65536"/>
                  <a:gd name="T21" fmla="*/ 0 w 457"/>
                  <a:gd name="T22" fmla="*/ 0 h 217"/>
                  <a:gd name="T23" fmla="*/ 457 w 457"/>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7" h="217">
                    <a:moveTo>
                      <a:pt x="0" y="13"/>
                    </a:moveTo>
                    <a:lnTo>
                      <a:pt x="2" y="211"/>
                    </a:lnTo>
                    <a:lnTo>
                      <a:pt x="274" y="217"/>
                    </a:lnTo>
                    <a:lnTo>
                      <a:pt x="457" y="205"/>
                    </a:lnTo>
                    <a:lnTo>
                      <a:pt x="449" y="0"/>
                    </a:lnTo>
                    <a:lnTo>
                      <a:pt x="0" y="1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4" name="Freeform 180"/>
              <p:cNvSpPr>
                <a:spLocks/>
              </p:cNvSpPr>
              <p:nvPr/>
            </p:nvSpPr>
            <p:spPr bwMode="auto">
              <a:xfrm>
                <a:off x="4227" y="2127"/>
                <a:ext cx="120" cy="192"/>
              </a:xfrm>
              <a:custGeom>
                <a:avLst/>
                <a:gdLst>
                  <a:gd name="T0" fmla="*/ 14 w 239"/>
                  <a:gd name="T1" fmla="*/ 100 h 384"/>
                  <a:gd name="T2" fmla="*/ 5 w 239"/>
                  <a:gd name="T3" fmla="*/ 75 h 384"/>
                  <a:gd name="T4" fmla="*/ 2 w 239"/>
                  <a:gd name="T5" fmla="*/ 48 h 384"/>
                  <a:gd name="T6" fmla="*/ 0 w 239"/>
                  <a:gd name="T7" fmla="*/ 12 h 384"/>
                  <a:gd name="T8" fmla="*/ 17 w 239"/>
                  <a:gd name="T9" fmla="*/ 6 h 384"/>
                  <a:gd name="T10" fmla="*/ 22 w 239"/>
                  <a:gd name="T11" fmla="*/ 29 h 384"/>
                  <a:gd name="T12" fmla="*/ 29 w 239"/>
                  <a:gd name="T13" fmla="*/ 66 h 384"/>
                  <a:gd name="T14" fmla="*/ 37 w 239"/>
                  <a:gd name="T15" fmla="*/ 98 h 384"/>
                  <a:gd name="T16" fmla="*/ 44 w 239"/>
                  <a:gd name="T17" fmla="*/ 116 h 384"/>
                  <a:gd name="T18" fmla="*/ 45 w 239"/>
                  <a:gd name="T19" fmla="*/ 102 h 384"/>
                  <a:gd name="T20" fmla="*/ 44 w 239"/>
                  <a:gd name="T21" fmla="*/ 89 h 384"/>
                  <a:gd name="T22" fmla="*/ 38 w 239"/>
                  <a:gd name="T23" fmla="*/ 60 h 384"/>
                  <a:gd name="T24" fmla="*/ 30 w 239"/>
                  <a:gd name="T25" fmla="*/ 33 h 384"/>
                  <a:gd name="T26" fmla="*/ 24 w 239"/>
                  <a:gd name="T27" fmla="*/ 5 h 384"/>
                  <a:gd name="T28" fmla="*/ 40 w 239"/>
                  <a:gd name="T29" fmla="*/ 0 h 384"/>
                  <a:gd name="T30" fmla="*/ 63 w 239"/>
                  <a:gd name="T31" fmla="*/ 98 h 384"/>
                  <a:gd name="T32" fmla="*/ 109 w 239"/>
                  <a:gd name="T33" fmla="*/ 95 h 384"/>
                  <a:gd name="T34" fmla="*/ 114 w 239"/>
                  <a:gd name="T35" fmla="*/ 105 h 384"/>
                  <a:gd name="T36" fmla="*/ 72 w 239"/>
                  <a:gd name="T37" fmla="*/ 107 h 384"/>
                  <a:gd name="T38" fmla="*/ 73 w 239"/>
                  <a:gd name="T39" fmla="*/ 165 h 384"/>
                  <a:gd name="T40" fmla="*/ 114 w 239"/>
                  <a:gd name="T41" fmla="*/ 163 h 384"/>
                  <a:gd name="T42" fmla="*/ 120 w 239"/>
                  <a:gd name="T43" fmla="*/ 182 h 384"/>
                  <a:gd name="T44" fmla="*/ 93 w 239"/>
                  <a:gd name="T45" fmla="*/ 188 h 384"/>
                  <a:gd name="T46" fmla="*/ 67 w 239"/>
                  <a:gd name="T47" fmla="*/ 192 h 384"/>
                  <a:gd name="T48" fmla="*/ 59 w 239"/>
                  <a:gd name="T49" fmla="*/ 179 h 384"/>
                  <a:gd name="T50" fmla="*/ 50 w 239"/>
                  <a:gd name="T51" fmla="*/ 165 h 384"/>
                  <a:gd name="T52" fmla="*/ 42 w 239"/>
                  <a:gd name="T53" fmla="*/ 148 h 384"/>
                  <a:gd name="T54" fmla="*/ 32 w 239"/>
                  <a:gd name="T55" fmla="*/ 132 h 384"/>
                  <a:gd name="T56" fmla="*/ 24 w 239"/>
                  <a:gd name="T57" fmla="*/ 117 h 384"/>
                  <a:gd name="T58" fmla="*/ 14 w 239"/>
                  <a:gd name="T59" fmla="*/ 100 h 384"/>
                  <a:gd name="T60" fmla="*/ 14 w 239"/>
                  <a:gd name="T61" fmla="*/ 100 h 38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9"/>
                  <a:gd name="T94" fmla="*/ 0 h 384"/>
                  <a:gd name="T95" fmla="*/ 239 w 239"/>
                  <a:gd name="T96" fmla="*/ 384 h 38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9" h="384">
                    <a:moveTo>
                      <a:pt x="28" y="201"/>
                    </a:moveTo>
                    <a:lnTo>
                      <a:pt x="9" y="150"/>
                    </a:lnTo>
                    <a:lnTo>
                      <a:pt x="3" y="95"/>
                    </a:lnTo>
                    <a:lnTo>
                      <a:pt x="0" y="25"/>
                    </a:lnTo>
                    <a:lnTo>
                      <a:pt x="34" y="13"/>
                    </a:lnTo>
                    <a:lnTo>
                      <a:pt x="43" y="59"/>
                    </a:lnTo>
                    <a:lnTo>
                      <a:pt x="57" y="131"/>
                    </a:lnTo>
                    <a:lnTo>
                      <a:pt x="74" y="197"/>
                    </a:lnTo>
                    <a:lnTo>
                      <a:pt x="87" y="232"/>
                    </a:lnTo>
                    <a:lnTo>
                      <a:pt x="89" y="205"/>
                    </a:lnTo>
                    <a:lnTo>
                      <a:pt x="87" y="177"/>
                    </a:lnTo>
                    <a:lnTo>
                      <a:pt x="76" y="121"/>
                    </a:lnTo>
                    <a:lnTo>
                      <a:pt x="60" y="66"/>
                    </a:lnTo>
                    <a:lnTo>
                      <a:pt x="47" y="9"/>
                    </a:lnTo>
                    <a:lnTo>
                      <a:pt x="79" y="0"/>
                    </a:lnTo>
                    <a:lnTo>
                      <a:pt x="125" y="197"/>
                    </a:lnTo>
                    <a:lnTo>
                      <a:pt x="218" y="190"/>
                    </a:lnTo>
                    <a:lnTo>
                      <a:pt x="228" y="211"/>
                    </a:lnTo>
                    <a:lnTo>
                      <a:pt x="144" y="215"/>
                    </a:lnTo>
                    <a:lnTo>
                      <a:pt x="146" y="329"/>
                    </a:lnTo>
                    <a:lnTo>
                      <a:pt x="228" y="325"/>
                    </a:lnTo>
                    <a:lnTo>
                      <a:pt x="239" y="363"/>
                    </a:lnTo>
                    <a:lnTo>
                      <a:pt x="186" y="376"/>
                    </a:lnTo>
                    <a:lnTo>
                      <a:pt x="133" y="384"/>
                    </a:lnTo>
                    <a:lnTo>
                      <a:pt x="117" y="357"/>
                    </a:lnTo>
                    <a:lnTo>
                      <a:pt x="100" y="329"/>
                    </a:lnTo>
                    <a:lnTo>
                      <a:pt x="83" y="296"/>
                    </a:lnTo>
                    <a:lnTo>
                      <a:pt x="64" y="264"/>
                    </a:lnTo>
                    <a:lnTo>
                      <a:pt x="47" y="235"/>
                    </a:lnTo>
                    <a:lnTo>
                      <a:pt x="28" y="201"/>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5" name="Freeform 181"/>
              <p:cNvSpPr>
                <a:spLocks/>
              </p:cNvSpPr>
              <p:nvPr/>
            </p:nvSpPr>
            <p:spPr bwMode="auto">
              <a:xfrm>
                <a:off x="4332" y="2132"/>
                <a:ext cx="121" cy="178"/>
              </a:xfrm>
              <a:custGeom>
                <a:avLst/>
                <a:gdLst>
                  <a:gd name="T0" fmla="*/ 9 w 241"/>
                  <a:gd name="T1" fmla="*/ 178 h 358"/>
                  <a:gd name="T2" fmla="*/ 6 w 241"/>
                  <a:gd name="T3" fmla="*/ 158 h 358"/>
                  <a:gd name="T4" fmla="*/ 109 w 241"/>
                  <a:gd name="T5" fmla="*/ 149 h 358"/>
                  <a:gd name="T6" fmla="*/ 99 w 241"/>
                  <a:gd name="T7" fmla="*/ 98 h 358"/>
                  <a:gd name="T8" fmla="*/ 4 w 241"/>
                  <a:gd name="T9" fmla="*/ 100 h 358"/>
                  <a:gd name="T10" fmla="*/ 0 w 241"/>
                  <a:gd name="T11" fmla="*/ 90 h 358"/>
                  <a:gd name="T12" fmla="*/ 101 w 241"/>
                  <a:gd name="T13" fmla="*/ 78 h 358"/>
                  <a:gd name="T14" fmla="*/ 98 w 241"/>
                  <a:gd name="T15" fmla="*/ 44 h 358"/>
                  <a:gd name="T16" fmla="*/ 95 w 241"/>
                  <a:gd name="T17" fmla="*/ 9 h 358"/>
                  <a:gd name="T18" fmla="*/ 108 w 241"/>
                  <a:gd name="T19" fmla="*/ 0 h 358"/>
                  <a:gd name="T20" fmla="*/ 113 w 241"/>
                  <a:gd name="T21" fmla="*/ 40 h 358"/>
                  <a:gd name="T22" fmla="*/ 121 w 241"/>
                  <a:gd name="T23" fmla="*/ 162 h 358"/>
                  <a:gd name="T24" fmla="*/ 9 w 241"/>
                  <a:gd name="T25" fmla="*/ 178 h 358"/>
                  <a:gd name="T26" fmla="*/ 9 w 241"/>
                  <a:gd name="T27" fmla="*/ 178 h 3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1"/>
                  <a:gd name="T43" fmla="*/ 0 h 358"/>
                  <a:gd name="T44" fmla="*/ 241 w 241"/>
                  <a:gd name="T45" fmla="*/ 358 h 3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1" h="358">
                    <a:moveTo>
                      <a:pt x="17" y="358"/>
                    </a:moveTo>
                    <a:lnTo>
                      <a:pt x="11" y="318"/>
                    </a:lnTo>
                    <a:lnTo>
                      <a:pt x="218" y="299"/>
                    </a:lnTo>
                    <a:lnTo>
                      <a:pt x="197" y="198"/>
                    </a:lnTo>
                    <a:lnTo>
                      <a:pt x="7" y="202"/>
                    </a:lnTo>
                    <a:lnTo>
                      <a:pt x="0" y="181"/>
                    </a:lnTo>
                    <a:lnTo>
                      <a:pt x="201" y="156"/>
                    </a:lnTo>
                    <a:lnTo>
                      <a:pt x="195" y="88"/>
                    </a:lnTo>
                    <a:lnTo>
                      <a:pt x="190" y="19"/>
                    </a:lnTo>
                    <a:lnTo>
                      <a:pt x="216" y="0"/>
                    </a:lnTo>
                    <a:lnTo>
                      <a:pt x="226" y="80"/>
                    </a:lnTo>
                    <a:lnTo>
                      <a:pt x="241" y="325"/>
                    </a:lnTo>
                    <a:lnTo>
                      <a:pt x="17" y="35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6" name="Freeform 182"/>
              <p:cNvSpPr>
                <a:spLocks/>
              </p:cNvSpPr>
              <p:nvPr/>
            </p:nvSpPr>
            <p:spPr bwMode="auto">
              <a:xfrm>
                <a:off x="4278" y="1992"/>
                <a:ext cx="215" cy="174"/>
              </a:xfrm>
              <a:custGeom>
                <a:avLst/>
                <a:gdLst>
                  <a:gd name="T0" fmla="*/ 0 w 430"/>
                  <a:gd name="T1" fmla="*/ 86 h 348"/>
                  <a:gd name="T2" fmla="*/ 5 w 430"/>
                  <a:gd name="T3" fmla="*/ 77 h 348"/>
                  <a:gd name="T4" fmla="*/ 13 w 430"/>
                  <a:gd name="T5" fmla="*/ 70 h 348"/>
                  <a:gd name="T6" fmla="*/ 93 w 430"/>
                  <a:gd name="T7" fmla="*/ 134 h 348"/>
                  <a:gd name="T8" fmla="*/ 94 w 430"/>
                  <a:gd name="T9" fmla="*/ 123 h 348"/>
                  <a:gd name="T10" fmla="*/ 93 w 430"/>
                  <a:gd name="T11" fmla="*/ 114 h 348"/>
                  <a:gd name="T12" fmla="*/ 89 w 430"/>
                  <a:gd name="T13" fmla="*/ 96 h 348"/>
                  <a:gd name="T14" fmla="*/ 80 w 430"/>
                  <a:gd name="T15" fmla="*/ 80 h 348"/>
                  <a:gd name="T16" fmla="*/ 69 w 430"/>
                  <a:gd name="T17" fmla="*/ 67 h 348"/>
                  <a:gd name="T18" fmla="*/ 55 w 430"/>
                  <a:gd name="T19" fmla="*/ 53 h 348"/>
                  <a:gd name="T20" fmla="*/ 40 w 430"/>
                  <a:gd name="T21" fmla="*/ 42 h 348"/>
                  <a:gd name="T22" fmla="*/ 25 w 430"/>
                  <a:gd name="T23" fmla="*/ 29 h 348"/>
                  <a:gd name="T24" fmla="*/ 11 w 430"/>
                  <a:gd name="T25" fmla="*/ 17 h 348"/>
                  <a:gd name="T26" fmla="*/ 15 w 430"/>
                  <a:gd name="T27" fmla="*/ 0 h 348"/>
                  <a:gd name="T28" fmla="*/ 27 w 430"/>
                  <a:gd name="T29" fmla="*/ 11 h 348"/>
                  <a:gd name="T30" fmla="*/ 37 w 430"/>
                  <a:gd name="T31" fmla="*/ 20 h 348"/>
                  <a:gd name="T32" fmla="*/ 60 w 430"/>
                  <a:gd name="T33" fmla="*/ 39 h 348"/>
                  <a:gd name="T34" fmla="*/ 82 w 430"/>
                  <a:gd name="T35" fmla="*/ 56 h 348"/>
                  <a:gd name="T36" fmla="*/ 103 w 430"/>
                  <a:gd name="T37" fmla="*/ 72 h 348"/>
                  <a:gd name="T38" fmla="*/ 106 w 430"/>
                  <a:gd name="T39" fmla="*/ 107 h 348"/>
                  <a:gd name="T40" fmla="*/ 110 w 430"/>
                  <a:gd name="T41" fmla="*/ 144 h 348"/>
                  <a:gd name="T42" fmla="*/ 208 w 430"/>
                  <a:gd name="T43" fmla="*/ 108 h 348"/>
                  <a:gd name="T44" fmla="*/ 215 w 430"/>
                  <a:gd name="T45" fmla="*/ 119 h 348"/>
                  <a:gd name="T46" fmla="*/ 203 w 430"/>
                  <a:gd name="T47" fmla="*/ 126 h 348"/>
                  <a:gd name="T48" fmla="*/ 189 w 430"/>
                  <a:gd name="T49" fmla="*/ 133 h 348"/>
                  <a:gd name="T50" fmla="*/ 173 w 430"/>
                  <a:gd name="T51" fmla="*/ 141 h 348"/>
                  <a:gd name="T52" fmla="*/ 158 w 430"/>
                  <a:gd name="T53" fmla="*/ 148 h 348"/>
                  <a:gd name="T54" fmla="*/ 142 w 430"/>
                  <a:gd name="T55" fmla="*/ 154 h 348"/>
                  <a:gd name="T56" fmla="*/ 126 w 430"/>
                  <a:gd name="T57" fmla="*/ 161 h 348"/>
                  <a:gd name="T58" fmla="*/ 111 w 430"/>
                  <a:gd name="T59" fmla="*/ 167 h 348"/>
                  <a:gd name="T60" fmla="*/ 97 w 430"/>
                  <a:gd name="T61" fmla="*/ 174 h 348"/>
                  <a:gd name="T62" fmla="*/ 87 w 430"/>
                  <a:gd name="T63" fmla="*/ 163 h 348"/>
                  <a:gd name="T64" fmla="*/ 75 w 430"/>
                  <a:gd name="T65" fmla="*/ 151 h 348"/>
                  <a:gd name="T66" fmla="*/ 63 w 430"/>
                  <a:gd name="T67" fmla="*/ 139 h 348"/>
                  <a:gd name="T68" fmla="*/ 51 w 430"/>
                  <a:gd name="T69" fmla="*/ 127 h 348"/>
                  <a:gd name="T70" fmla="*/ 38 w 430"/>
                  <a:gd name="T71" fmla="*/ 116 h 348"/>
                  <a:gd name="T72" fmla="*/ 25 w 430"/>
                  <a:gd name="T73" fmla="*/ 105 h 348"/>
                  <a:gd name="T74" fmla="*/ 13 w 430"/>
                  <a:gd name="T75" fmla="*/ 95 h 348"/>
                  <a:gd name="T76" fmla="*/ 0 w 430"/>
                  <a:gd name="T77" fmla="*/ 86 h 348"/>
                  <a:gd name="T78" fmla="*/ 0 w 430"/>
                  <a:gd name="T79" fmla="*/ 86 h 3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0"/>
                  <a:gd name="T121" fmla="*/ 0 h 348"/>
                  <a:gd name="T122" fmla="*/ 430 w 430"/>
                  <a:gd name="T123" fmla="*/ 348 h 3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0" h="348">
                    <a:moveTo>
                      <a:pt x="0" y="171"/>
                    </a:moveTo>
                    <a:lnTo>
                      <a:pt x="10" y="154"/>
                    </a:lnTo>
                    <a:lnTo>
                      <a:pt x="25" y="139"/>
                    </a:lnTo>
                    <a:lnTo>
                      <a:pt x="186" y="268"/>
                    </a:lnTo>
                    <a:lnTo>
                      <a:pt x="188" y="247"/>
                    </a:lnTo>
                    <a:lnTo>
                      <a:pt x="186" y="228"/>
                    </a:lnTo>
                    <a:lnTo>
                      <a:pt x="177" y="192"/>
                    </a:lnTo>
                    <a:lnTo>
                      <a:pt x="160" y="160"/>
                    </a:lnTo>
                    <a:lnTo>
                      <a:pt x="137" y="133"/>
                    </a:lnTo>
                    <a:lnTo>
                      <a:pt x="110" y="106"/>
                    </a:lnTo>
                    <a:lnTo>
                      <a:pt x="80" y="84"/>
                    </a:lnTo>
                    <a:lnTo>
                      <a:pt x="50" y="59"/>
                    </a:lnTo>
                    <a:lnTo>
                      <a:pt x="21" y="34"/>
                    </a:lnTo>
                    <a:lnTo>
                      <a:pt x="31" y="0"/>
                    </a:lnTo>
                    <a:lnTo>
                      <a:pt x="53" y="21"/>
                    </a:lnTo>
                    <a:lnTo>
                      <a:pt x="74" y="40"/>
                    </a:lnTo>
                    <a:lnTo>
                      <a:pt x="120" y="78"/>
                    </a:lnTo>
                    <a:lnTo>
                      <a:pt x="164" y="112"/>
                    </a:lnTo>
                    <a:lnTo>
                      <a:pt x="205" y="144"/>
                    </a:lnTo>
                    <a:lnTo>
                      <a:pt x="211" y="215"/>
                    </a:lnTo>
                    <a:lnTo>
                      <a:pt x="221" y="287"/>
                    </a:lnTo>
                    <a:lnTo>
                      <a:pt x="416" y="217"/>
                    </a:lnTo>
                    <a:lnTo>
                      <a:pt x="430" y="239"/>
                    </a:lnTo>
                    <a:lnTo>
                      <a:pt x="405" y="253"/>
                    </a:lnTo>
                    <a:lnTo>
                      <a:pt x="377" y="266"/>
                    </a:lnTo>
                    <a:lnTo>
                      <a:pt x="346" y="281"/>
                    </a:lnTo>
                    <a:lnTo>
                      <a:pt x="316" y="295"/>
                    </a:lnTo>
                    <a:lnTo>
                      <a:pt x="283" y="308"/>
                    </a:lnTo>
                    <a:lnTo>
                      <a:pt x="253" y="321"/>
                    </a:lnTo>
                    <a:lnTo>
                      <a:pt x="223" y="334"/>
                    </a:lnTo>
                    <a:lnTo>
                      <a:pt x="194" y="348"/>
                    </a:lnTo>
                    <a:lnTo>
                      <a:pt x="173" y="325"/>
                    </a:lnTo>
                    <a:lnTo>
                      <a:pt x="150" y="302"/>
                    </a:lnTo>
                    <a:lnTo>
                      <a:pt x="126" y="277"/>
                    </a:lnTo>
                    <a:lnTo>
                      <a:pt x="101" y="255"/>
                    </a:lnTo>
                    <a:lnTo>
                      <a:pt x="76" y="232"/>
                    </a:lnTo>
                    <a:lnTo>
                      <a:pt x="50" y="211"/>
                    </a:lnTo>
                    <a:lnTo>
                      <a:pt x="25" y="190"/>
                    </a:lnTo>
                    <a:lnTo>
                      <a:pt x="0" y="171"/>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7" name="Freeform 183"/>
              <p:cNvSpPr>
                <a:spLocks/>
              </p:cNvSpPr>
              <p:nvPr/>
            </p:nvSpPr>
            <p:spPr bwMode="auto">
              <a:xfrm>
                <a:off x="4223" y="2030"/>
                <a:ext cx="44" cy="113"/>
              </a:xfrm>
              <a:custGeom>
                <a:avLst/>
                <a:gdLst>
                  <a:gd name="T0" fmla="*/ 4 w 87"/>
                  <a:gd name="T1" fmla="*/ 113 h 226"/>
                  <a:gd name="T2" fmla="*/ 0 w 87"/>
                  <a:gd name="T3" fmla="*/ 0 h 226"/>
                  <a:gd name="T4" fmla="*/ 29 w 87"/>
                  <a:gd name="T5" fmla="*/ 25 h 226"/>
                  <a:gd name="T6" fmla="*/ 44 w 87"/>
                  <a:gd name="T7" fmla="*/ 102 h 226"/>
                  <a:gd name="T8" fmla="*/ 29 w 87"/>
                  <a:gd name="T9" fmla="*/ 107 h 226"/>
                  <a:gd name="T10" fmla="*/ 14 w 87"/>
                  <a:gd name="T11" fmla="*/ 49 h 226"/>
                  <a:gd name="T12" fmla="*/ 22 w 87"/>
                  <a:gd name="T13" fmla="*/ 109 h 226"/>
                  <a:gd name="T14" fmla="*/ 4 w 87"/>
                  <a:gd name="T15" fmla="*/ 113 h 226"/>
                  <a:gd name="T16" fmla="*/ 4 w 87"/>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226"/>
                  <a:gd name="T29" fmla="*/ 87 w 87"/>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226">
                    <a:moveTo>
                      <a:pt x="8" y="226"/>
                    </a:moveTo>
                    <a:lnTo>
                      <a:pt x="0" y="0"/>
                    </a:lnTo>
                    <a:lnTo>
                      <a:pt x="57" y="49"/>
                    </a:lnTo>
                    <a:lnTo>
                      <a:pt x="87" y="203"/>
                    </a:lnTo>
                    <a:lnTo>
                      <a:pt x="57" y="213"/>
                    </a:lnTo>
                    <a:lnTo>
                      <a:pt x="27" y="97"/>
                    </a:lnTo>
                    <a:lnTo>
                      <a:pt x="44" y="217"/>
                    </a:lnTo>
                    <a:lnTo>
                      <a:pt x="8" y="226"/>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8" name="Freeform 184"/>
              <p:cNvSpPr>
                <a:spLocks/>
              </p:cNvSpPr>
              <p:nvPr/>
            </p:nvSpPr>
            <p:spPr bwMode="auto">
              <a:xfrm>
                <a:off x="4323" y="1869"/>
                <a:ext cx="180" cy="247"/>
              </a:xfrm>
              <a:custGeom>
                <a:avLst/>
                <a:gdLst>
                  <a:gd name="T0" fmla="*/ 164 w 361"/>
                  <a:gd name="T1" fmla="*/ 247 h 492"/>
                  <a:gd name="T2" fmla="*/ 158 w 361"/>
                  <a:gd name="T3" fmla="*/ 162 h 492"/>
                  <a:gd name="T4" fmla="*/ 133 w 361"/>
                  <a:gd name="T5" fmla="*/ 170 h 492"/>
                  <a:gd name="T6" fmla="*/ 105 w 361"/>
                  <a:gd name="T7" fmla="*/ 180 h 492"/>
                  <a:gd name="T8" fmla="*/ 92 w 361"/>
                  <a:gd name="T9" fmla="*/ 187 h 492"/>
                  <a:gd name="T10" fmla="*/ 77 w 361"/>
                  <a:gd name="T11" fmla="*/ 193 h 492"/>
                  <a:gd name="T12" fmla="*/ 65 w 361"/>
                  <a:gd name="T13" fmla="*/ 198 h 492"/>
                  <a:gd name="T14" fmla="*/ 53 w 361"/>
                  <a:gd name="T15" fmla="*/ 204 h 492"/>
                  <a:gd name="T16" fmla="*/ 46 w 361"/>
                  <a:gd name="T17" fmla="*/ 191 h 492"/>
                  <a:gd name="T18" fmla="*/ 58 w 361"/>
                  <a:gd name="T19" fmla="*/ 185 h 492"/>
                  <a:gd name="T20" fmla="*/ 72 w 361"/>
                  <a:gd name="T21" fmla="*/ 179 h 492"/>
                  <a:gd name="T22" fmla="*/ 86 w 361"/>
                  <a:gd name="T23" fmla="*/ 174 h 492"/>
                  <a:gd name="T24" fmla="*/ 100 w 361"/>
                  <a:gd name="T25" fmla="*/ 168 h 492"/>
                  <a:gd name="T26" fmla="*/ 128 w 361"/>
                  <a:gd name="T27" fmla="*/ 157 h 492"/>
                  <a:gd name="T28" fmla="*/ 154 w 361"/>
                  <a:gd name="T29" fmla="*/ 148 h 492"/>
                  <a:gd name="T30" fmla="*/ 148 w 361"/>
                  <a:gd name="T31" fmla="*/ 138 h 492"/>
                  <a:gd name="T32" fmla="*/ 140 w 361"/>
                  <a:gd name="T33" fmla="*/ 129 h 492"/>
                  <a:gd name="T34" fmla="*/ 124 w 361"/>
                  <a:gd name="T35" fmla="*/ 110 h 492"/>
                  <a:gd name="T36" fmla="*/ 108 w 361"/>
                  <a:gd name="T37" fmla="*/ 93 h 492"/>
                  <a:gd name="T38" fmla="*/ 91 w 361"/>
                  <a:gd name="T39" fmla="*/ 77 h 492"/>
                  <a:gd name="T40" fmla="*/ 74 w 361"/>
                  <a:gd name="T41" fmla="*/ 61 h 492"/>
                  <a:gd name="T42" fmla="*/ 56 w 361"/>
                  <a:gd name="T43" fmla="*/ 45 h 492"/>
                  <a:gd name="T44" fmla="*/ 38 w 361"/>
                  <a:gd name="T45" fmla="*/ 30 h 492"/>
                  <a:gd name="T46" fmla="*/ 20 w 361"/>
                  <a:gd name="T47" fmla="*/ 13 h 492"/>
                  <a:gd name="T48" fmla="*/ 4 w 361"/>
                  <a:gd name="T49" fmla="*/ 16 h 492"/>
                  <a:gd name="T50" fmla="*/ 0 w 361"/>
                  <a:gd name="T51" fmla="*/ 6 h 492"/>
                  <a:gd name="T52" fmla="*/ 13 w 361"/>
                  <a:gd name="T53" fmla="*/ 0 h 492"/>
                  <a:gd name="T54" fmla="*/ 26 w 361"/>
                  <a:gd name="T55" fmla="*/ 0 h 492"/>
                  <a:gd name="T56" fmla="*/ 44 w 361"/>
                  <a:gd name="T57" fmla="*/ 18 h 492"/>
                  <a:gd name="T58" fmla="*/ 62 w 361"/>
                  <a:gd name="T59" fmla="*/ 36 h 492"/>
                  <a:gd name="T60" fmla="*/ 80 w 361"/>
                  <a:gd name="T61" fmla="*/ 55 h 492"/>
                  <a:gd name="T62" fmla="*/ 98 w 361"/>
                  <a:gd name="T63" fmla="*/ 73 h 492"/>
                  <a:gd name="T64" fmla="*/ 116 w 361"/>
                  <a:gd name="T65" fmla="*/ 92 h 492"/>
                  <a:gd name="T66" fmla="*/ 134 w 361"/>
                  <a:gd name="T67" fmla="*/ 110 h 492"/>
                  <a:gd name="T68" fmla="*/ 153 w 361"/>
                  <a:gd name="T69" fmla="*/ 130 h 492"/>
                  <a:gd name="T70" fmla="*/ 171 w 361"/>
                  <a:gd name="T71" fmla="*/ 148 h 492"/>
                  <a:gd name="T72" fmla="*/ 180 w 361"/>
                  <a:gd name="T73" fmla="*/ 238 h 492"/>
                  <a:gd name="T74" fmla="*/ 164 w 361"/>
                  <a:gd name="T75" fmla="*/ 247 h 492"/>
                  <a:gd name="T76" fmla="*/ 164 w 361"/>
                  <a:gd name="T77" fmla="*/ 247 h 4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1"/>
                  <a:gd name="T118" fmla="*/ 0 h 492"/>
                  <a:gd name="T119" fmla="*/ 361 w 361"/>
                  <a:gd name="T120" fmla="*/ 492 h 49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1" h="492">
                    <a:moveTo>
                      <a:pt x="328" y="492"/>
                    </a:moveTo>
                    <a:lnTo>
                      <a:pt x="317" y="323"/>
                    </a:lnTo>
                    <a:lnTo>
                      <a:pt x="266" y="338"/>
                    </a:lnTo>
                    <a:lnTo>
                      <a:pt x="211" y="359"/>
                    </a:lnTo>
                    <a:lnTo>
                      <a:pt x="184" y="372"/>
                    </a:lnTo>
                    <a:lnTo>
                      <a:pt x="155" y="384"/>
                    </a:lnTo>
                    <a:lnTo>
                      <a:pt x="131" y="395"/>
                    </a:lnTo>
                    <a:lnTo>
                      <a:pt x="106" y="407"/>
                    </a:lnTo>
                    <a:lnTo>
                      <a:pt x="93" y="380"/>
                    </a:lnTo>
                    <a:lnTo>
                      <a:pt x="117" y="368"/>
                    </a:lnTo>
                    <a:lnTo>
                      <a:pt x="144" y="357"/>
                    </a:lnTo>
                    <a:lnTo>
                      <a:pt x="173" y="346"/>
                    </a:lnTo>
                    <a:lnTo>
                      <a:pt x="201" y="334"/>
                    </a:lnTo>
                    <a:lnTo>
                      <a:pt x="256" y="313"/>
                    </a:lnTo>
                    <a:lnTo>
                      <a:pt x="309" y="294"/>
                    </a:lnTo>
                    <a:lnTo>
                      <a:pt x="296" y="275"/>
                    </a:lnTo>
                    <a:lnTo>
                      <a:pt x="281" y="256"/>
                    </a:lnTo>
                    <a:lnTo>
                      <a:pt x="249" y="220"/>
                    </a:lnTo>
                    <a:lnTo>
                      <a:pt x="216" y="186"/>
                    </a:lnTo>
                    <a:lnTo>
                      <a:pt x="182" y="154"/>
                    </a:lnTo>
                    <a:lnTo>
                      <a:pt x="148" y="121"/>
                    </a:lnTo>
                    <a:lnTo>
                      <a:pt x="112" y="89"/>
                    </a:lnTo>
                    <a:lnTo>
                      <a:pt x="76" y="59"/>
                    </a:lnTo>
                    <a:lnTo>
                      <a:pt x="41" y="26"/>
                    </a:lnTo>
                    <a:lnTo>
                      <a:pt x="9" y="32"/>
                    </a:lnTo>
                    <a:lnTo>
                      <a:pt x="0" y="11"/>
                    </a:lnTo>
                    <a:lnTo>
                      <a:pt x="26" y="0"/>
                    </a:lnTo>
                    <a:lnTo>
                      <a:pt x="53" y="0"/>
                    </a:lnTo>
                    <a:lnTo>
                      <a:pt x="89" y="36"/>
                    </a:lnTo>
                    <a:lnTo>
                      <a:pt x="125" y="72"/>
                    </a:lnTo>
                    <a:lnTo>
                      <a:pt x="161" y="110"/>
                    </a:lnTo>
                    <a:lnTo>
                      <a:pt x="197" y="146"/>
                    </a:lnTo>
                    <a:lnTo>
                      <a:pt x="233" y="184"/>
                    </a:lnTo>
                    <a:lnTo>
                      <a:pt x="269" y="220"/>
                    </a:lnTo>
                    <a:lnTo>
                      <a:pt x="306" y="258"/>
                    </a:lnTo>
                    <a:lnTo>
                      <a:pt x="342" y="294"/>
                    </a:lnTo>
                    <a:lnTo>
                      <a:pt x="361" y="475"/>
                    </a:lnTo>
                    <a:lnTo>
                      <a:pt x="328" y="49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9" name="Freeform 185"/>
              <p:cNvSpPr>
                <a:spLocks/>
              </p:cNvSpPr>
              <p:nvPr/>
            </p:nvSpPr>
            <p:spPr bwMode="auto">
              <a:xfrm>
                <a:off x="4205" y="1873"/>
                <a:ext cx="126" cy="212"/>
              </a:xfrm>
              <a:custGeom>
                <a:avLst/>
                <a:gdLst>
                  <a:gd name="T0" fmla="*/ 83 w 253"/>
                  <a:gd name="T1" fmla="*/ 212 h 424"/>
                  <a:gd name="T2" fmla="*/ 77 w 253"/>
                  <a:gd name="T3" fmla="*/ 208 h 424"/>
                  <a:gd name="T4" fmla="*/ 66 w 253"/>
                  <a:gd name="T5" fmla="*/ 201 h 424"/>
                  <a:gd name="T6" fmla="*/ 54 w 253"/>
                  <a:gd name="T7" fmla="*/ 192 h 424"/>
                  <a:gd name="T8" fmla="*/ 41 w 253"/>
                  <a:gd name="T9" fmla="*/ 184 h 424"/>
                  <a:gd name="T10" fmla="*/ 27 w 253"/>
                  <a:gd name="T11" fmla="*/ 175 h 424"/>
                  <a:gd name="T12" fmla="*/ 15 w 253"/>
                  <a:gd name="T13" fmla="*/ 167 h 424"/>
                  <a:gd name="T14" fmla="*/ 2 w 253"/>
                  <a:gd name="T15" fmla="*/ 157 h 424"/>
                  <a:gd name="T16" fmla="*/ 0 w 253"/>
                  <a:gd name="T17" fmla="*/ 101 h 424"/>
                  <a:gd name="T18" fmla="*/ 2 w 253"/>
                  <a:gd name="T19" fmla="*/ 46 h 424"/>
                  <a:gd name="T20" fmla="*/ 16 w 253"/>
                  <a:gd name="T21" fmla="*/ 39 h 424"/>
                  <a:gd name="T22" fmla="*/ 31 w 253"/>
                  <a:gd name="T23" fmla="*/ 34 h 424"/>
                  <a:gd name="T24" fmla="*/ 46 w 253"/>
                  <a:gd name="T25" fmla="*/ 28 h 424"/>
                  <a:gd name="T26" fmla="*/ 62 w 253"/>
                  <a:gd name="T27" fmla="*/ 22 h 424"/>
                  <a:gd name="T28" fmla="*/ 94 w 253"/>
                  <a:gd name="T29" fmla="*/ 11 h 424"/>
                  <a:gd name="T30" fmla="*/ 123 w 253"/>
                  <a:gd name="T31" fmla="*/ 0 h 424"/>
                  <a:gd name="T32" fmla="*/ 126 w 253"/>
                  <a:gd name="T33" fmla="*/ 11 h 424"/>
                  <a:gd name="T34" fmla="*/ 29 w 253"/>
                  <a:gd name="T35" fmla="*/ 64 h 424"/>
                  <a:gd name="T36" fmla="*/ 95 w 253"/>
                  <a:gd name="T37" fmla="*/ 125 h 424"/>
                  <a:gd name="T38" fmla="*/ 90 w 253"/>
                  <a:gd name="T39" fmla="*/ 143 h 424"/>
                  <a:gd name="T40" fmla="*/ 57 w 253"/>
                  <a:gd name="T41" fmla="*/ 115 h 424"/>
                  <a:gd name="T42" fmla="*/ 17 w 253"/>
                  <a:gd name="T43" fmla="*/ 94 h 424"/>
                  <a:gd name="T44" fmla="*/ 25 w 253"/>
                  <a:gd name="T45" fmla="*/ 138 h 424"/>
                  <a:gd name="T46" fmla="*/ 92 w 253"/>
                  <a:gd name="T47" fmla="*/ 194 h 424"/>
                  <a:gd name="T48" fmla="*/ 83 w 253"/>
                  <a:gd name="T49" fmla="*/ 212 h 424"/>
                  <a:gd name="T50" fmla="*/ 83 w 253"/>
                  <a:gd name="T51" fmla="*/ 212 h 4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3"/>
                  <a:gd name="T79" fmla="*/ 0 h 424"/>
                  <a:gd name="T80" fmla="*/ 253 w 253"/>
                  <a:gd name="T81" fmla="*/ 424 h 4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3" h="424">
                    <a:moveTo>
                      <a:pt x="167" y="424"/>
                    </a:moveTo>
                    <a:lnTo>
                      <a:pt x="154" y="415"/>
                    </a:lnTo>
                    <a:lnTo>
                      <a:pt x="133" y="401"/>
                    </a:lnTo>
                    <a:lnTo>
                      <a:pt x="108" y="384"/>
                    </a:lnTo>
                    <a:lnTo>
                      <a:pt x="82" y="367"/>
                    </a:lnTo>
                    <a:lnTo>
                      <a:pt x="55" y="350"/>
                    </a:lnTo>
                    <a:lnTo>
                      <a:pt x="30" y="333"/>
                    </a:lnTo>
                    <a:lnTo>
                      <a:pt x="4" y="314"/>
                    </a:lnTo>
                    <a:lnTo>
                      <a:pt x="0" y="202"/>
                    </a:lnTo>
                    <a:lnTo>
                      <a:pt x="4" y="92"/>
                    </a:lnTo>
                    <a:lnTo>
                      <a:pt x="32" y="78"/>
                    </a:lnTo>
                    <a:lnTo>
                      <a:pt x="63" y="67"/>
                    </a:lnTo>
                    <a:lnTo>
                      <a:pt x="93" y="56"/>
                    </a:lnTo>
                    <a:lnTo>
                      <a:pt x="125" y="44"/>
                    </a:lnTo>
                    <a:lnTo>
                      <a:pt x="188" y="21"/>
                    </a:lnTo>
                    <a:lnTo>
                      <a:pt x="247" y="0"/>
                    </a:lnTo>
                    <a:lnTo>
                      <a:pt x="253" y="21"/>
                    </a:lnTo>
                    <a:lnTo>
                      <a:pt x="59" y="128"/>
                    </a:lnTo>
                    <a:lnTo>
                      <a:pt x="190" y="251"/>
                    </a:lnTo>
                    <a:lnTo>
                      <a:pt x="180" y="285"/>
                    </a:lnTo>
                    <a:lnTo>
                      <a:pt x="114" y="230"/>
                    </a:lnTo>
                    <a:lnTo>
                      <a:pt x="34" y="187"/>
                    </a:lnTo>
                    <a:lnTo>
                      <a:pt x="51" y="276"/>
                    </a:lnTo>
                    <a:lnTo>
                      <a:pt x="184" y="388"/>
                    </a:lnTo>
                    <a:lnTo>
                      <a:pt x="167" y="424"/>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0" name="Freeform 186"/>
              <p:cNvSpPr>
                <a:spLocks/>
              </p:cNvSpPr>
              <p:nvPr/>
            </p:nvSpPr>
            <p:spPr bwMode="auto">
              <a:xfrm>
                <a:off x="4402" y="1825"/>
                <a:ext cx="299" cy="174"/>
              </a:xfrm>
              <a:custGeom>
                <a:avLst/>
                <a:gdLst>
                  <a:gd name="T0" fmla="*/ 71 w 599"/>
                  <a:gd name="T1" fmla="*/ 174 h 348"/>
                  <a:gd name="T2" fmla="*/ 64 w 599"/>
                  <a:gd name="T3" fmla="*/ 169 h 348"/>
                  <a:gd name="T4" fmla="*/ 58 w 599"/>
                  <a:gd name="T5" fmla="*/ 163 h 348"/>
                  <a:gd name="T6" fmla="*/ 174 w 599"/>
                  <a:gd name="T7" fmla="*/ 157 h 348"/>
                  <a:gd name="T8" fmla="*/ 155 w 599"/>
                  <a:gd name="T9" fmla="*/ 23 h 348"/>
                  <a:gd name="T10" fmla="*/ 0 w 599"/>
                  <a:gd name="T11" fmla="*/ 12 h 348"/>
                  <a:gd name="T12" fmla="*/ 2 w 599"/>
                  <a:gd name="T13" fmla="*/ 1 h 348"/>
                  <a:gd name="T14" fmla="*/ 151 w 599"/>
                  <a:gd name="T15" fmla="*/ 9 h 348"/>
                  <a:gd name="T16" fmla="*/ 157 w 599"/>
                  <a:gd name="T17" fmla="*/ 5 h 348"/>
                  <a:gd name="T18" fmla="*/ 170 w 599"/>
                  <a:gd name="T19" fmla="*/ 15 h 348"/>
                  <a:gd name="T20" fmla="*/ 174 w 599"/>
                  <a:gd name="T21" fmla="*/ 38 h 348"/>
                  <a:gd name="T22" fmla="*/ 180 w 599"/>
                  <a:gd name="T23" fmla="*/ 62 h 348"/>
                  <a:gd name="T24" fmla="*/ 187 w 599"/>
                  <a:gd name="T25" fmla="*/ 86 h 348"/>
                  <a:gd name="T26" fmla="*/ 197 w 599"/>
                  <a:gd name="T27" fmla="*/ 109 h 348"/>
                  <a:gd name="T28" fmla="*/ 289 w 599"/>
                  <a:gd name="T29" fmla="*/ 0 h 348"/>
                  <a:gd name="T30" fmla="*/ 299 w 599"/>
                  <a:gd name="T31" fmla="*/ 9 h 348"/>
                  <a:gd name="T32" fmla="*/ 292 w 599"/>
                  <a:gd name="T33" fmla="*/ 19 h 348"/>
                  <a:gd name="T34" fmla="*/ 284 w 599"/>
                  <a:gd name="T35" fmla="*/ 28 h 348"/>
                  <a:gd name="T36" fmla="*/ 276 w 599"/>
                  <a:gd name="T37" fmla="*/ 39 h 348"/>
                  <a:gd name="T38" fmla="*/ 269 w 599"/>
                  <a:gd name="T39" fmla="*/ 49 h 348"/>
                  <a:gd name="T40" fmla="*/ 261 w 599"/>
                  <a:gd name="T41" fmla="*/ 60 h 348"/>
                  <a:gd name="T42" fmla="*/ 254 w 599"/>
                  <a:gd name="T43" fmla="*/ 71 h 348"/>
                  <a:gd name="T44" fmla="*/ 246 w 599"/>
                  <a:gd name="T45" fmla="*/ 80 h 348"/>
                  <a:gd name="T46" fmla="*/ 238 w 599"/>
                  <a:gd name="T47" fmla="*/ 90 h 348"/>
                  <a:gd name="T48" fmla="*/ 231 w 599"/>
                  <a:gd name="T49" fmla="*/ 101 h 348"/>
                  <a:gd name="T50" fmla="*/ 222 w 599"/>
                  <a:gd name="T51" fmla="*/ 110 h 348"/>
                  <a:gd name="T52" fmla="*/ 215 w 599"/>
                  <a:gd name="T53" fmla="*/ 121 h 348"/>
                  <a:gd name="T54" fmla="*/ 207 w 599"/>
                  <a:gd name="T55" fmla="*/ 132 h 348"/>
                  <a:gd name="T56" fmla="*/ 199 w 599"/>
                  <a:gd name="T57" fmla="*/ 141 h 348"/>
                  <a:gd name="T58" fmla="*/ 191 w 599"/>
                  <a:gd name="T59" fmla="*/ 152 h 348"/>
                  <a:gd name="T60" fmla="*/ 175 w 599"/>
                  <a:gd name="T61" fmla="*/ 171 h 348"/>
                  <a:gd name="T62" fmla="*/ 71 w 599"/>
                  <a:gd name="T63" fmla="*/ 174 h 348"/>
                  <a:gd name="T64" fmla="*/ 71 w 599"/>
                  <a:gd name="T65" fmla="*/ 174 h 3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9"/>
                  <a:gd name="T100" fmla="*/ 0 h 348"/>
                  <a:gd name="T101" fmla="*/ 599 w 599"/>
                  <a:gd name="T102" fmla="*/ 348 h 3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9" h="348">
                    <a:moveTo>
                      <a:pt x="143" y="348"/>
                    </a:moveTo>
                    <a:lnTo>
                      <a:pt x="128" y="337"/>
                    </a:lnTo>
                    <a:lnTo>
                      <a:pt x="116" y="325"/>
                    </a:lnTo>
                    <a:lnTo>
                      <a:pt x="348" y="314"/>
                    </a:lnTo>
                    <a:lnTo>
                      <a:pt x="310" y="46"/>
                    </a:lnTo>
                    <a:lnTo>
                      <a:pt x="0" y="25"/>
                    </a:lnTo>
                    <a:lnTo>
                      <a:pt x="4" y="2"/>
                    </a:lnTo>
                    <a:lnTo>
                      <a:pt x="303" y="18"/>
                    </a:lnTo>
                    <a:lnTo>
                      <a:pt x="314" y="10"/>
                    </a:lnTo>
                    <a:lnTo>
                      <a:pt x="341" y="31"/>
                    </a:lnTo>
                    <a:lnTo>
                      <a:pt x="348" y="76"/>
                    </a:lnTo>
                    <a:lnTo>
                      <a:pt x="360" y="124"/>
                    </a:lnTo>
                    <a:lnTo>
                      <a:pt x="375" y="172"/>
                    </a:lnTo>
                    <a:lnTo>
                      <a:pt x="394" y="219"/>
                    </a:lnTo>
                    <a:lnTo>
                      <a:pt x="578" y="0"/>
                    </a:lnTo>
                    <a:lnTo>
                      <a:pt x="599" y="18"/>
                    </a:lnTo>
                    <a:lnTo>
                      <a:pt x="584" y="37"/>
                    </a:lnTo>
                    <a:lnTo>
                      <a:pt x="569" y="57"/>
                    </a:lnTo>
                    <a:lnTo>
                      <a:pt x="553" y="78"/>
                    </a:lnTo>
                    <a:lnTo>
                      <a:pt x="538" y="99"/>
                    </a:lnTo>
                    <a:lnTo>
                      <a:pt x="523" y="120"/>
                    </a:lnTo>
                    <a:lnTo>
                      <a:pt x="508" y="141"/>
                    </a:lnTo>
                    <a:lnTo>
                      <a:pt x="493" y="160"/>
                    </a:lnTo>
                    <a:lnTo>
                      <a:pt x="477" y="181"/>
                    </a:lnTo>
                    <a:lnTo>
                      <a:pt x="462" y="202"/>
                    </a:lnTo>
                    <a:lnTo>
                      <a:pt x="445" y="221"/>
                    </a:lnTo>
                    <a:lnTo>
                      <a:pt x="430" y="242"/>
                    </a:lnTo>
                    <a:lnTo>
                      <a:pt x="415" y="263"/>
                    </a:lnTo>
                    <a:lnTo>
                      <a:pt x="398" y="282"/>
                    </a:lnTo>
                    <a:lnTo>
                      <a:pt x="382" y="303"/>
                    </a:lnTo>
                    <a:lnTo>
                      <a:pt x="350" y="341"/>
                    </a:lnTo>
                    <a:lnTo>
                      <a:pt x="143" y="34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1" name="Freeform 187"/>
              <p:cNvSpPr>
                <a:spLocks/>
              </p:cNvSpPr>
              <p:nvPr/>
            </p:nvSpPr>
            <p:spPr bwMode="auto">
              <a:xfrm>
                <a:off x="4443" y="1865"/>
                <a:ext cx="46" cy="110"/>
              </a:xfrm>
              <a:custGeom>
                <a:avLst/>
                <a:gdLst>
                  <a:gd name="T0" fmla="*/ 5 w 93"/>
                  <a:gd name="T1" fmla="*/ 110 h 221"/>
                  <a:gd name="T2" fmla="*/ 0 w 93"/>
                  <a:gd name="T3" fmla="*/ 93 h 221"/>
                  <a:gd name="T4" fmla="*/ 29 w 93"/>
                  <a:gd name="T5" fmla="*/ 91 h 221"/>
                  <a:gd name="T6" fmla="*/ 24 w 93"/>
                  <a:gd name="T7" fmla="*/ 46 h 221"/>
                  <a:gd name="T8" fmla="*/ 18 w 93"/>
                  <a:gd name="T9" fmla="*/ 3 h 221"/>
                  <a:gd name="T10" fmla="*/ 31 w 93"/>
                  <a:gd name="T11" fmla="*/ 0 h 221"/>
                  <a:gd name="T12" fmla="*/ 46 w 93"/>
                  <a:gd name="T13" fmla="*/ 109 h 221"/>
                  <a:gd name="T14" fmla="*/ 5 w 93"/>
                  <a:gd name="T15" fmla="*/ 110 h 221"/>
                  <a:gd name="T16" fmla="*/ 5 w 93"/>
                  <a:gd name="T17" fmla="*/ 11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3"/>
                  <a:gd name="T28" fmla="*/ 0 h 221"/>
                  <a:gd name="T29" fmla="*/ 93 w 93"/>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3" h="221">
                    <a:moveTo>
                      <a:pt x="11" y="221"/>
                    </a:moveTo>
                    <a:lnTo>
                      <a:pt x="0" y="187"/>
                    </a:lnTo>
                    <a:lnTo>
                      <a:pt x="59" y="183"/>
                    </a:lnTo>
                    <a:lnTo>
                      <a:pt x="49" y="93"/>
                    </a:lnTo>
                    <a:lnTo>
                      <a:pt x="36" y="6"/>
                    </a:lnTo>
                    <a:lnTo>
                      <a:pt x="63" y="0"/>
                    </a:lnTo>
                    <a:lnTo>
                      <a:pt x="93" y="219"/>
                    </a:lnTo>
                    <a:lnTo>
                      <a:pt x="11" y="221"/>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2" name="Freeform 188"/>
              <p:cNvSpPr>
                <a:spLocks/>
              </p:cNvSpPr>
              <p:nvPr/>
            </p:nvSpPr>
            <p:spPr bwMode="auto">
              <a:xfrm>
                <a:off x="4496" y="1858"/>
                <a:ext cx="61" cy="113"/>
              </a:xfrm>
              <a:custGeom>
                <a:avLst/>
                <a:gdLst>
                  <a:gd name="T0" fmla="*/ 14 w 122"/>
                  <a:gd name="T1" fmla="*/ 113 h 226"/>
                  <a:gd name="T2" fmla="*/ 0 w 122"/>
                  <a:gd name="T3" fmla="*/ 0 h 226"/>
                  <a:gd name="T4" fmla="*/ 15 w 122"/>
                  <a:gd name="T5" fmla="*/ 20 h 226"/>
                  <a:gd name="T6" fmla="*/ 30 w 122"/>
                  <a:gd name="T7" fmla="*/ 101 h 226"/>
                  <a:gd name="T8" fmla="*/ 52 w 122"/>
                  <a:gd name="T9" fmla="*/ 101 h 226"/>
                  <a:gd name="T10" fmla="*/ 61 w 122"/>
                  <a:gd name="T11" fmla="*/ 110 h 226"/>
                  <a:gd name="T12" fmla="*/ 14 w 122"/>
                  <a:gd name="T13" fmla="*/ 113 h 226"/>
                  <a:gd name="T14" fmla="*/ 14 w 122"/>
                  <a:gd name="T15" fmla="*/ 113 h 226"/>
                  <a:gd name="T16" fmla="*/ 0 60000 65536"/>
                  <a:gd name="T17" fmla="*/ 0 60000 65536"/>
                  <a:gd name="T18" fmla="*/ 0 60000 65536"/>
                  <a:gd name="T19" fmla="*/ 0 60000 65536"/>
                  <a:gd name="T20" fmla="*/ 0 60000 65536"/>
                  <a:gd name="T21" fmla="*/ 0 60000 65536"/>
                  <a:gd name="T22" fmla="*/ 0 60000 65536"/>
                  <a:gd name="T23" fmla="*/ 0 60000 65536"/>
                  <a:gd name="T24" fmla="*/ 0 w 122"/>
                  <a:gd name="T25" fmla="*/ 0 h 226"/>
                  <a:gd name="T26" fmla="*/ 122 w 122"/>
                  <a:gd name="T27" fmla="*/ 226 h 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 h="226">
                    <a:moveTo>
                      <a:pt x="27" y="226"/>
                    </a:moveTo>
                    <a:lnTo>
                      <a:pt x="0" y="0"/>
                    </a:lnTo>
                    <a:lnTo>
                      <a:pt x="31" y="40"/>
                    </a:lnTo>
                    <a:lnTo>
                      <a:pt x="59" y="201"/>
                    </a:lnTo>
                    <a:lnTo>
                      <a:pt x="103" y="201"/>
                    </a:lnTo>
                    <a:lnTo>
                      <a:pt x="122" y="220"/>
                    </a:lnTo>
                    <a:lnTo>
                      <a:pt x="27" y="226"/>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3" name="Freeform 189"/>
              <p:cNvSpPr>
                <a:spLocks/>
              </p:cNvSpPr>
              <p:nvPr/>
            </p:nvSpPr>
            <p:spPr bwMode="auto">
              <a:xfrm>
                <a:off x="4495" y="1858"/>
                <a:ext cx="64" cy="110"/>
              </a:xfrm>
              <a:custGeom>
                <a:avLst/>
                <a:gdLst>
                  <a:gd name="T0" fmla="*/ 47 w 129"/>
                  <a:gd name="T1" fmla="*/ 110 h 220"/>
                  <a:gd name="T2" fmla="*/ 30 w 129"/>
                  <a:gd name="T3" fmla="*/ 18 h 220"/>
                  <a:gd name="T4" fmla="*/ 7 w 129"/>
                  <a:gd name="T5" fmla="*/ 19 h 220"/>
                  <a:gd name="T6" fmla="*/ 3 w 129"/>
                  <a:gd name="T7" fmla="*/ 10 h 220"/>
                  <a:gd name="T8" fmla="*/ 0 w 129"/>
                  <a:gd name="T9" fmla="*/ 0 h 220"/>
                  <a:gd name="T10" fmla="*/ 47 w 129"/>
                  <a:gd name="T11" fmla="*/ 2 h 220"/>
                  <a:gd name="T12" fmla="*/ 64 w 129"/>
                  <a:gd name="T13" fmla="*/ 110 h 220"/>
                  <a:gd name="T14" fmla="*/ 47 w 129"/>
                  <a:gd name="T15" fmla="*/ 110 h 220"/>
                  <a:gd name="T16" fmla="*/ 47 w 129"/>
                  <a:gd name="T17" fmla="*/ 11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
                  <a:gd name="T28" fmla="*/ 0 h 220"/>
                  <a:gd name="T29" fmla="*/ 129 w 129"/>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 h="220">
                    <a:moveTo>
                      <a:pt x="95" y="220"/>
                    </a:moveTo>
                    <a:lnTo>
                      <a:pt x="60" y="36"/>
                    </a:lnTo>
                    <a:lnTo>
                      <a:pt x="15" y="38"/>
                    </a:lnTo>
                    <a:lnTo>
                      <a:pt x="7" y="19"/>
                    </a:lnTo>
                    <a:lnTo>
                      <a:pt x="0" y="0"/>
                    </a:lnTo>
                    <a:lnTo>
                      <a:pt x="95" y="4"/>
                    </a:lnTo>
                    <a:lnTo>
                      <a:pt x="129" y="220"/>
                    </a:lnTo>
                    <a:lnTo>
                      <a:pt x="95" y="22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4" name="Freeform 190"/>
              <p:cNvSpPr>
                <a:spLocks/>
              </p:cNvSpPr>
              <p:nvPr/>
            </p:nvSpPr>
            <p:spPr bwMode="auto">
              <a:xfrm>
                <a:off x="4430" y="1859"/>
                <a:ext cx="45" cy="116"/>
              </a:xfrm>
              <a:custGeom>
                <a:avLst/>
                <a:gdLst>
                  <a:gd name="T0" fmla="*/ 22 w 90"/>
                  <a:gd name="T1" fmla="*/ 116 h 232"/>
                  <a:gd name="T2" fmla="*/ 2 w 90"/>
                  <a:gd name="T3" fmla="*/ 102 h 232"/>
                  <a:gd name="T4" fmla="*/ 0 w 90"/>
                  <a:gd name="T5" fmla="*/ 0 h 232"/>
                  <a:gd name="T6" fmla="*/ 44 w 90"/>
                  <a:gd name="T7" fmla="*/ 1 h 232"/>
                  <a:gd name="T8" fmla="*/ 45 w 90"/>
                  <a:gd name="T9" fmla="*/ 14 h 232"/>
                  <a:gd name="T10" fmla="*/ 14 w 90"/>
                  <a:gd name="T11" fmla="*/ 14 h 232"/>
                  <a:gd name="T12" fmla="*/ 22 w 90"/>
                  <a:gd name="T13" fmla="*/ 116 h 232"/>
                  <a:gd name="T14" fmla="*/ 22 w 90"/>
                  <a:gd name="T15" fmla="*/ 116 h 232"/>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32"/>
                  <a:gd name="T26" fmla="*/ 90 w 90"/>
                  <a:gd name="T27" fmla="*/ 232 h 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32">
                    <a:moveTo>
                      <a:pt x="44" y="232"/>
                    </a:moveTo>
                    <a:lnTo>
                      <a:pt x="4" y="203"/>
                    </a:lnTo>
                    <a:lnTo>
                      <a:pt x="0" y="0"/>
                    </a:lnTo>
                    <a:lnTo>
                      <a:pt x="88" y="2"/>
                    </a:lnTo>
                    <a:lnTo>
                      <a:pt x="90" y="28"/>
                    </a:lnTo>
                    <a:lnTo>
                      <a:pt x="29" y="27"/>
                    </a:lnTo>
                    <a:lnTo>
                      <a:pt x="44" y="2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5" name="Freeform 191"/>
              <p:cNvSpPr>
                <a:spLocks/>
              </p:cNvSpPr>
              <p:nvPr/>
            </p:nvSpPr>
            <p:spPr bwMode="auto">
              <a:xfrm>
                <a:off x="4362" y="1853"/>
                <a:ext cx="52" cy="89"/>
              </a:xfrm>
              <a:custGeom>
                <a:avLst/>
                <a:gdLst>
                  <a:gd name="T0" fmla="*/ 52 w 105"/>
                  <a:gd name="T1" fmla="*/ 89 h 177"/>
                  <a:gd name="T2" fmla="*/ 34 w 105"/>
                  <a:gd name="T3" fmla="*/ 72 h 177"/>
                  <a:gd name="T4" fmla="*/ 31 w 105"/>
                  <a:gd name="T5" fmla="*/ 15 h 177"/>
                  <a:gd name="T6" fmla="*/ 14 w 105"/>
                  <a:gd name="T7" fmla="*/ 12 h 177"/>
                  <a:gd name="T8" fmla="*/ 15 w 105"/>
                  <a:gd name="T9" fmla="*/ 55 h 177"/>
                  <a:gd name="T10" fmla="*/ 2 w 105"/>
                  <a:gd name="T11" fmla="*/ 43 h 177"/>
                  <a:gd name="T12" fmla="*/ 0 w 105"/>
                  <a:gd name="T13" fmla="*/ 0 h 177"/>
                  <a:gd name="T14" fmla="*/ 48 w 105"/>
                  <a:gd name="T15" fmla="*/ 4 h 177"/>
                  <a:gd name="T16" fmla="*/ 52 w 105"/>
                  <a:gd name="T17" fmla="*/ 89 h 177"/>
                  <a:gd name="T18" fmla="*/ 52 w 105"/>
                  <a:gd name="T19" fmla="*/ 89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177"/>
                  <a:gd name="T32" fmla="*/ 105 w 105"/>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177">
                    <a:moveTo>
                      <a:pt x="105" y="177"/>
                    </a:moveTo>
                    <a:lnTo>
                      <a:pt x="69" y="143"/>
                    </a:lnTo>
                    <a:lnTo>
                      <a:pt x="63" y="29"/>
                    </a:lnTo>
                    <a:lnTo>
                      <a:pt x="29" y="23"/>
                    </a:lnTo>
                    <a:lnTo>
                      <a:pt x="31" y="109"/>
                    </a:lnTo>
                    <a:lnTo>
                      <a:pt x="4" y="86"/>
                    </a:lnTo>
                    <a:lnTo>
                      <a:pt x="0" y="0"/>
                    </a:lnTo>
                    <a:lnTo>
                      <a:pt x="96" y="8"/>
                    </a:lnTo>
                    <a:lnTo>
                      <a:pt x="105" y="17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6" name="Freeform 192"/>
              <p:cNvSpPr>
                <a:spLocks/>
              </p:cNvSpPr>
              <p:nvPr/>
            </p:nvSpPr>
            <p:spPr bwMode="auto">
              <a:xfrm>
                <a:off x="4013" y="1679"/>
                <a:ext cx="150" cy="159"/>
              </a:xfrm>
              <a:custGeom>
                <a:avLst/>
                <a:gdLst>
                  <a:gd name="T0" fmla="*/ 145 w 300"/>
                  <a:gd name="T1" fmla="*/ 159 h 317"/>
                  <a:gd name="T2" fmla="*/ 79 w 300"/>
                  <a:gd name="T3" fmla="*/ 148 h 317"/>
                  <a:gd name="T4" fmla="*/ 33 w 300"/>
                  <a:gd name="T5" fmla="*/ 130 h 317"/>
                  <a:gd name="T6" fmla="*/ 7 w 300"/>
                  <a:gd name="T7" fmla="*/ 107 h 317"/>
                  <a:gd name="T8" fmla="*/ 0 w 300"/>
                  <a:gd name="T9" fmla="*/ 80 h 317"/>
                  <a:gd name="T10" fmla="*/ 3 w 300"/>
                  <a:gd name="T11" fmla="*/ 67 h 317"/>
                  <a:gd name="T12" fmla="*/ 11 w 300"/>
                  <a:gd name="T13" fmla="*/ 53 h 317"/>
                  <a:gd name="T14" fmla="*/ 23 w 300"/>
                  <a:gd name="T15" fmla="*/ 41 h 317"/>
                  <a:gd name="T16" fmla="*/ 31 w 300"/>
                  <a:gd name="T17" fmla="*/ 35 h 317"/>
                  <a:gd name="T18" fmla="*/ 41 w 300"/>
                  <a:gd name="T19" fmla="*/ 30 h 317"/>
                  <a:gd name="T20" fmla="*/ 50 w 300"/>
                  <a:gd name="T21" fmla="*/ 24 h 317"/>
                  <a:gd name="T22" fmla="*/ 61 w 300"/>
                  <a:gd name="T23" fmla="*/ 19 h 317"/>
                  <a:gd name="T24" fmla="*/ 86 w 300"/>
                  <a:gd name="T25" fmla="*/ 11 h 317"/>
                  <a:gd name="T26" fmla="*/ 117 w 300"/>
                  <a:gd name="T27" fmla="*/ 4 h 317"/>
                  <a:gd name="T28" fmla="*/ 150 w 300"/>
                  <a:gd name="T29" fmla="*/ 0 h 317"/>
                  <a:gd name="T30" fmla="*/ 147 w 300"/>
                  <a:gd name="T31" fmla="*/ 14 h 317"/>
                  <a:gd name="T32" fmla="*/ 88 w 300"/>
                  <a:gd name="T33" fmla="*/ 22 h 317"/>
                  <a:gd name="T34" fmla="*/ 47 w 300"/>
                  <a:gd name="T35" fmla="*/ 38 h 317"/>
                  <a:gd name="T36" fmla="*/ 23 w 300"/>
                  <a:gd name="T37" fmla="*/ 59 h 317"/>
                  <a:gd name="T38" fmla="*/ 15 w 300"/>
                  <a:gd name="T39" fmla="*/ 82 h 317"/>
                  <a:gd name="T40" fmla="*/ 18 w 300"/>
                  <a:gd name="T41" fmla="*/ 93 h 317"/>
                  <a:gd name="T42" fmla="*/ 24 w 300"/>
                  <a:gd name="T43" fmla="*/ 104 h 317"/>
                  <a:gd name="T44" fmla="*/ 35 w 300"/>
                  <a:gd name="T45" fmla="*/ 114 h 317"/>
                  <a:gd name="T46" fmla="*/ 50 w 300"/>
                  <a:gd name="T47" fmla="*/ 124 h 317"/>
                  <a:gd name="T48" fmla="*/ 69 w 300"/>
                  <a:gd name="T49" fmla="*/ 131 h 317"/>
                  <a:gd name="T50" fmla="*/ 91 w 300"/>
                  <a:gd name="T51" fmla="*/ 137 h 317"/>
                  <a:gd name="T52" fmla="*/ 149 w 300"/>
                  <a:gd name="T53" fmla="*/ 142 h 317"/>
                  <a:gd name="T54" fmla="*/ 145 w 300"/>
                  <a:gd name="T55" fmla="*/ 159 h 317"/>
                  <a:gd name="T56" fmla="*/ 145 w 300"/>
                  <a:gd name="T57" fmla="*/ 159 h 3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0"/>
                  <a:gd name="T88" fmla="*/ 0 h 317"/>
                  <a:gd name="T89" fmla="*/ 300 w 300"/>
                  <a:gd name="T90" fmla="*/ 317 h 3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0" h="317">
                    <a:moveTo>
                      <a:pt x="289" y="317"/>
                    </a:moveTo>
                    <a:lnTo>
                      <a:pt x="158" y="296"/>
                    </a:lnTo>
                    <a:lnTo>
                      <a:pt x="66" y="260"/>
                    </a:lnTo>
                    <a:lnTo>
                      <a:pt x="15" y="213"/>
                    </a:lnTo>
                    <a:lnTo>
                      <a:pt x="0" y="159"/>
                    </a:lnTo>
                    <a:lnTo>
                      <a:pt x="7" y="133"/>
                    </a:lnTo>
                    <a:lnTo>
                      <a:pt x="23" y="106"/>
                    </a:lnTo>
                    <a:lnTo>
                      <a:pt x="47" y="81"/>
                    </a:lnTo>
                    <a:lnTo>
                      <a:pt x="63" y="70"/>
                    </a:lnTo>
                    <a:lnTo>
                      <a:pt x="82" y="59"/>
                    </a:lnTo>
                    <a:lnTo>
                      <a:pt x="101" y="47"/>
                    </a:lnTo>
                    <a:lnTo>
                      <a:pt x="123" y="38"/>
                    </a:lnTo>
                    <a:lnTo>
                      <a:pt x="173" y="21"/>
                    </a:lnTo>
                    <a:lnTo>
                      <a:pt x="234" y="7"/>
                    </a:lnTo>
                    <a:lnTo>
                      <a:pt x="300" y="0"/>
                    </a:lnTo>
                    <a:lnTo>
                      <a:pt x="293" y="28"/>
                    </a:lnTo>
                    <a:lnTo>
                      <a:pt x="177" y="43"/>
                    </a:lnTo>
                    <a:lnTo>
                      <a:pt x="95" y="76"/>
                    </a:lnTo>
                    <a:lnTo>
                      <a:pt x="47" y="118"/>
                    </a:lnTo>
                    <a:lnTo>
                      <a:pt x="30" y="163"/>
                    </a:lnTo>
                    <a:lnTo>
                      <a:pt x="36" y="186"/>
                    </a:lnTo>
                    <a:lnTo>
                      <a:pt x="49" y="207"/>
                    </a:lnTo>
                    <a:lnTo>
                      <a:pt x="70" y="228"/>
                    </a:lnTo>
                    <a:lnTo>
                      <a:pt x="101" y="247"/>
                    </a:lnTo>
                    <a:lnTo>
                      <a:pt x="137" y="262"/>
                    </a:lnTo>
                    <a:lnTo>
                      <a:pt x="182" y="273"/>
                    </a:lnTo>
                    <a:lnTo>
                      <a:pt x="298" y="283"/>
                    </a:lnTo>
                    <a:lnTo>
                      <a:pt x="289" y="31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7" name="Freeform 193"/>
              <p:cNvSpPr>
                <a:spLocks/>
              </p:cNvSpPr>
              <p:nvPr/>
            </p:nvSpPr>
            <p:spPr bwMode="auto">
              <a:xfrm>
                <a:off x="4152" y="1681"/>
                <a:ext cx="207" cy="156"/>
              </a:xfrm>
              <a:custGeom>
                <a:avLst/>
                <a:gdLst>
                  <a:gd name="T0" fmla="*/ 1 w 415"/>
                  <a:gd name="T1" fmla="*/ 156 h 311"/>
                  <a:gd name="T2" fmla="*/ 7 w 415"/>
                  <a:gd name="T3" fmla="*/ 139 h 311"/>
                  <a:gd name="T4" fmla="*/ 85 w 415"/>
                  <a:gd name="T5" fmla="*/ 131 h 311"/>
                  <a:gd name="T6" fmla="*/ 143 w 415"/>
                  <a:gd name="T7" fmla="*/ 114 h 311"/>
                  <a:gd name="T8" fmla="*/ 163 w 415"/>
                  <a:gd name="T9" fmla="*/ 104 h 311"/>
                  <a:gd name="T10" fmla="*/ 178 w 415"/>
                  <a:gd name="T11" fmla="*/ 92 h 311"/>
                  <a:gd name="T12" fmla="*/ 189 w 415"/>
                  <a:gd name="T13" fmla="*/ 67 h 311"/>
                  <a:gd name="T14" fmla="*/ 186 w 415"/>
                  <a:gd name="T15" fmla="*/ 56 h 311"/>
                  <a:gd name="T16" fmla="*/ 178 w 415"/>
                  <a:gd name="T17" fmla="*/ 45 h 311"/>
                  <a:gd name="T18" fmla="*/ 171 w 415"/>
                  <a:gd name="T19" fmla="*/ 39 h 311"/>
                  <a:gd name="T20" fmla="*/ 163 w 415"/>
                  <a:gd name="T21" fmla="*/ 34 h 311"/>
                  <a:gd name="T22" fmla="*/ 143 w 415"/>
                  <a:gd name="T23" fmla="*/ 26 h 311"/>
                  <a:gd name="T24" fmla="*/ 116 w 415"/>
                  <a:gd name="T25" fmla="*/ 18 h 311"/>
                  <a:gd name="T26" fmla="*/ 84 w 415"/>
                  <a:gd name="T27" fmla="*/ 13 h 311"/>
                  <a:gd name="T28" fmla="*/ 0 w 415"/>
                  <a:gd name="T29" fmla="*/ 13 h 311"/>
                  <a:gd name="T30" fmla="*/ 0 w 415"/>
                  <a:gd name="T31" fmla="*/ 0 h 311"/>
                  <a:gd name="T32" fmla="*/ 85 w 415"/>
                  <a:gd name="T33" fmla="*/ 0 h 311"/>
                  <a:gd name="T34" fmla="*/ 149 w 415"/>
                  <a:gd name="T35" fmla="*/ 13 h 311"/>
                  <a:gd name="T36" fmla="*/ 173 w 415"/>
                  <a:gd name="T37" fmla="*/ 24 h 311"/>
                  <a:gd name="T38" fmla="*/ 190 w 415"/>
                  <a:gd name="T39" fmla="*/ 36 h 311"/>
                  <a:gd name="T40" fmla="*/ 207 w 415"/>
                  <a:gd name="T41" fmla="*/ 65 h 311"/>
                  <a:gd name="T42" fmla="*/ 206 w 415"/>
                  <a:gd name="T43" fmla="*/ 79 h 311"/>
                  <a:gd name="T44" fmla="*/ 199 w 415"/>
                  <a:gd name="T45" fmla="*/ 94 h 311"/>
                  <a:gd name="T46" fmla="*/ 184 w 415"/>
                  <a:gd name="T47" fmla="*/ 108 h 311"/>
                  <a:gd name="T48" fmla="*/ 175 w 415"/>
                  <a:gd name="T49" fmla="*/ 115 h 311"/>
                  <a:gd name="T50" fmla="*/ 162 w 415"/>
                  <a:gd name="T51" fmla="*/ 122 h 311"/>
                  <a:gd name="T52" fmla="*/ 149 w 415"/>
                  <a:gd name="T53" fmla="*/ 128 h 311"/>
                  <a:gd name="T54" fmla="*/ 134 w 415"/>
                  <a:gd name="T55" fmla="*/ 134 h 311"/>
                  <a:gd name="T56" fmla="*/ 117 w 415"/>
                  <a:gd name="T57" fmla="*/ 139 h 311"/>
                  <a:gd name="T58" fmla="*/ 98 w 415"/>
                  <a:gd name="T59" fmla="*/ 143 h 311"/>
                  <a:gd name="T60" fmla="*/ 53 w 415"/>
                  <a:gd name="T61" fmla="*/ 151 h 311"/>
                  <a:gd name="T62" fmla="*/ 1 w 415"/>
                  <a:gd name="T63" fmla="*/ 156 h 311"/>
                  <a:gd name="T64" fmla="*/ 1 w 415"/>
                  <a:gd name="T65" fmla="*/ 156 h 3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5"/>
                  <a:gd name="T100" fmla="*/ 0 h 311"/>
                  <a:gd name="T101" fmla="*/ 415 w 415"/>
                  <a:gd name="T102" fmla="*/ 311 h 3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5" h="311">
                    <a:moveTo>
                      <a:pt x="2" y="311"/>
                    </a:moveTo>
                    <a:lnTo>
                      <a:pt x="14" y="277"/>
                    </a:lnTo>
                    <a:lnTo>
                      <a:pt x="171" y="262"/>
                    </a:lnTo>
                    <a:lnTo>
                      <a:pt x="287" y="228"/>
                    </a:lnTo>
                    <a:lnTo>
                      <a:pt x="327" y="207"/>
                    </a:lnTo>
                    <a:lnTo>
                      <a:pt x="356" y="184"/>
                    </a:lnTo>
                    <a:lnTo>
                      <a:pt x="379" y="134"/>
                    </a:lnTo>
                    <a:lnTo>
                      <a:pt x="373" y="112"/>
                    </a:lnTo>
                    <a:lnTo>
                      <a:pt x="356" y="89"/>
                    </a:lnTo>
                    <a:lnTo>
                      <a:pt x="343" y="77"/>
                    </a:lnTo>
                    <a:lnTo>
                      <a:pt x="327" y="68"/>
                    </a:lnTo>
                    <a:lnTo>
                      <a:pt x="286" y="51"/>
                    </a:lnTo>
                    <a:lnTo>
                      <a:pt x="232" y="36"/>
                    </a:lnTo>
                    <a:lnTo>
                      <a:pt x="168" y="26"/>
                    </a:lnTo>
                    <a:lnTo>
                      <a:pt x="0" y="26"/>
                    </a:lnTo>
                    <a:lnTo>
                      <a:pt x="0" y="0"/>
                    </a:lnTo>
                    <a:lnTo>
                      <a:pt x="170" y="0"/>
                    </a:lnTo>
                    <a:lnTo>
                      <a:pt x="299" y="26"/>
                    </a:lnTo>
                    <a:lnTo>
                      <a:pt x="346" y="47"/>
                    </a:lnTo>
                    <a:lnTo>
                      <a:pt x="381" y="72"/>
                    </a:lnTo>
                    <a:lnTo>
                      <a:pt x="415" y="129"/>
                    </a:lnTo>
                    <a:lnTo>
                      <a:pt x="413" y="157"/>
                    </a:lnTo>
                    <a:lnTo>
                      <a:pt x="398" y="188"/>
                    </a:lnTo>
                    <a:lnTo>
                      <a:pt x="369" y="216"/>
                    </a:lnTo>
                    <a:lnTo>
                      <a:pt x="350" y="229"/>
                    </a:lnTo>
                    <a:lnTo>
                      <a:pt x="325" y="243"/>
                    </a:lnTo>
                    <a:lnTo>
                      <a:pt x="299" y="256"/>
                    </a:lnTo>
                    <a:lnTo>
                      <a:pt x="268" y="267"/>
                    </a:lnTo>
                    <a:lnTo>
                      <a:pt x="234" y="277"/>
                    </a:lnTo>
                    <a:lnTo>
                      <a:pt x="196" y="286"/>
                    </a:lnTo>
                    <a:lnTo>
                      <a:pt x="107" y="302"/>
                    </a:lnTo>
                    <a:lnTo>
                      <a:pt x="2" y="311"/>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8" name="Freeform 194"/>
              <p:cNvSpPr>
                <a:spLocks/>
              </p:cNvSpPr>
              <p:nvPr/>
            </p:nvSpPr>
            <p:spPr bwMode="auto">
              <a:xfrm>
                <a:off x="4069" y="1741"/>
                <a:ext cx="250" cy="81"/>
              </a:xfrm>
              <a:custGeom>
                <a:avLst/>
                <a:gdLst>
                  <a:gd name="T0" fmla="*/ 21 w 500"/>
                  <a:gd name="T1" fmla="*/ 79 h 162"/>
                  <a:gd name="T2" fmla="*/ 0 w 500"/>
                  <a:gd name="T3" fmla="*/ 72 h 162"/>
                  <a:gd name="T4" fmla="*/ 7 w 500"/>
                  <a:gd name="T5" fmla="*/ 57 h 162"/>
                  <a:gd name="T6" fmla="*/ 18 w 500"/>
                  <a:gd name="T7" fmla="*/ 45 h 162"/>
                  <a:gd name="T8" fmla="*/ 28 w 500"/>
                  <a:gd name="T9" fmla="*/ 38 h 162"/>
                  <a:gd name="T10" fmla="*/ 34 w 500"/>
                  <a:gd name="T11" fmla="*/ 27 h 162"/>
                  <a:gd name="T12" fmla="*/ 40 w 500"/>
                  <a:gd name="T13" fmla="*/ 17 h 162"/>
                  <a:gd name="T14" fmla="*/ 49 w 500"/>
                  <a:gd name="T15" fmla="*/ 10 h 162"/>
                  <a:gd name="T16" fmla="*/ 67 w 500"/>
                  <a:gd name="T17" fmla="*/ 2 h 162"/>
                  <a:gd name="T18" fmla="*/ 87 w 500"/>
                  <a:gd name="T19" fmla="*/ 0 h 162"/>
                  <a:gd name="T20" fmla="*/ 107 w 500"/>
                  <a:gd name="T21" fmla="*/ 5 h 162"/>
                  <a:gd name="T22" fmla="*/ 121 w 500"/>
                  <a:gd name="T23" fmla="*/ 18 h 162"/>
                  <a:gd name="T24" fmla="*/ 139 w 500"/>
                  <a:gd name="T25" fmla="*/ 14 h 162"/>
                  <a:gd name="T26" fmla="*/ 158 w 500"/>
                  <a:gd name="T27" fmla="*/ 14 h 162"/>
                  <a:gd name="T28" fmla="*/ 177 w 500"/>
                  <a:gd name="T29" fmla="*/ 18 h 162"/>
                  <a:gd name="T30" fmla="*/ 193 w 500"/>
                  <a:gd name="T31" fmla="*/ 28 h 162"/>
                  <a:gd name="T32" fmla="*/ 227 w 500"/>
                  <a:gd name="T33" fmla="*/ 30 h 162"/>
                  <a:gd name="T34" fmla="*/ 250 w 500"/>
                  <a:gd name="T35" fmla="*/ 49 h 162"/>
                  <a:gd name="T36" fmla="*/ 237 w 500"/>
                  <a:gd name="T37" fmla="*/ 60 h 162"/>
                  <a:gd name="T38" fmla="*/ 232 w 500"/>
                  <a:gd name="T39" fmla="*/ 52 h 162"/>
                  <a:gd name="T40" fmla="*/ 223 w 500"/>
                  <a:gd name="T41" fmla="*/ 45 h 162"/>
                  <a:gd name="T42" fmla="*/ 210 w 500"/>
                  <a:gd name="T43" fmla="*/ 43 h 162"/>
                  <a:gd name="T44" fmla="*/ 196 w 500"/>
                  <a:gd name="T45" fmla="*/ 45 h 162"/>
                  <a:gd name="T46" fmla="*/ 181 w 500"/>
                  <a:gd name="T47" fmla="*/ 59 h 162"/>
                  <a:gd name="T48" fmla="*/ 177 w 500"/>
                  <a:gd name="T49" fmla="*/ 44 h 162"/>
                  <a:gd name="T50" fmla="*/ 168 w 500"/>
                  <a:gd name="T51" fmla="*/ 33 h 162"/>
                  <a:gd name="T52" fmla="*/ 154 w 500"/>
                  <a:gd name="T53" fmla="*/ 28 h 162"/>
                  <a:gd name="T54" fmla="*/ 138 w 500"/>
                  <a:gd name="T55" fmla="*/ 34 h 162"/>
                  <a:gd name="T56" fmla="*/ 143 w 500"/>
                  <a:gd name="T57" fmla="*/ 47 h 162"/>
                  <a:gd name="T58" fmla="*/ 161 w 500"/>
                  <a:gd name="T59" fmla="*/ 66 h 162"/>
                  <a:gd name="T60" fmla="*/ 161 w 500"/>
                  <a:gd name="T61" fmla="*/ 74 h 162"/>
                  <a:gd name="T62" fmla="*/ 153 w 500"/>
                  <a:gd name="T63" fmla="*/ 78 h 162"/>
                  <a:gd name="T64" fmla="*/ 146 w 500"/>
                  <a:gd name="T65" fmla="*/ 68 h 162"/>
                  <a:gd name="T66" fmla="*/ 134 w 500"/>
                  <a:gd name="T67" fmla="*/ 65 h 162"/>
                  <a:gd name="T68" fmla="*/ 124 w 500"/>
                  <a:gd name="T69" fmla="*/ 70 h 162"/>
                  <a:gd name="T70" fmla="*/ 119 w 500"/>
                  <a:gd name="T71" fmla="*/ 81 h 162"/>
                  <a:gd name="T72" fmla="*/ 107 w 500"/>
                  <a:gd name="T73" fmla="*/ 81 h 162"/>
                  <a:gd name="T74" fmla="*/ 106 w 500"/>
                  <a:gd name="T75" fmla="*/ 68 h 162"/>
                  <a:gd name="T76" fmla="*/ 111 w 500"/>
                  <a:gd name="T77" fmla="*/ 59 h 162"/>
                  <a:gd name="T78" fmla="*/ 120 w 500"/>
                  <a:gd name="T79" fmla="*/ 47 h 162"/>
                  <a:gd name="T80" fmla="*/ 109 w 500"/>
                  <a:gd name="T81" fmla="*/ 29 h 162"/>
                  <a:gd name="T82" fmla="*/ 92 w 500"/>
                  <a:gd name="T83" fmla="*/ 24 h 162"/>
                  <a:gd name="T84" fmla="*/ 74 w 500"/>
                  <a:gd name="T85" fmla="*/ 25 h 162"/>
                  <a:gd name="T86" fmla="*/ 57 w 500"/>
                  <a:gd name="T87" fmla="*/ 31 h 162"/>
                  <a:gd name="T88" fmla="*/ 46 w 500"/>
                  <a:gd name="T89" fmla="*/ 43 h 162"/>
                  <a:gd name="T90" fmla="*/ 63 w 500"/>
                  <a:gd name="T91" fmla="*/ 50 h 162"/>
                  <a:gd name="T92" fmla="*/ 63 w 500"/>
                  <a:gd name="T93" fmla="*/ 58 h 162"/>
                  <a:gd name="T94" fmla="*/ 38 w 500"/>
                  <a:gd name="T95" fmla="*/ 60 h 162"/>
                  <a:gd name="T96" fmla="*/ 21 w 500"/>
                  <a:gd name="T97" fmla="*/ 79 h 162"/>
                  <a:gd name="T98" fmla="*/ 21 w 500"/>
                  <a:gd name="T99" fmla="*/ 79 h 1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0"/>
                  <a:gd name="T151" fmla="*/ 0 h 162"/>
                  <a:gd name="T152" fmla="*/ 500 w 500"/>
                  <a:gd name="T153" fmla="*/ 162 h 16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0" h="162">
                    <a:moveTo>
                      <a:pt x="42" y="158"/>
                    </a:moveTo>
                    <a:lnTo>
                      <a:pt x="0" y="143"/>
                    </a:lnTo>
                    <a:lnTo>
                      <a:pt x="13" y="114"/>
                    </a:lnTo>
                    <a:lnTo>
                      <a:pt x="36" y="91"/>
                    </a:lnTo>
                    <a:lnTo>
                      <a:pt x="55" y="76"/>
                    </a:lnTo>
                    <a:lnTo>
                      <a:pt x="68" y="55"/>
                    </a:lnTo>
                    <a:lnTo>
                      <a:pt x="80" y="33"/>
                    </a:lnTo>
                    <a:lnTo>
                      <a:pt x="97" y="19"/>
                    </a:lnTo>
                    <a:lnTo>
                      <a:pt x="133" y="4"/>
                    </a:lnTo>
                    <a:lnTo>
                      <a:pt x="173" y="0"/>
                    </a:lnTo>
                    <a:lnTo>
                      <a:pt x="213" y="10"/>
                    </a:lnTo>
                    <a:lnTo>
                      <a:pt x="241" y="36"/>
                    </a:lnTo>
                    <a:lnTo>
                      <a:pt x="278" y="29"/>
                    </a:lnTo>
                    <a:lnTo>
                      <a:pt x="316" y="29"/>
                    </a:lnTo>
                    <a:lnTo>
                      <a:pt x="354" y="36"/>
                    </a:lnTo>
                    <a:lnTo>
                      <a:pt x="386" y="57"/>
                    </a:lnTo>
                    <a:lnTo>
                      <a:pt x="454" y="61"/>
                    </a:lnTo>
                    <a:lnTo>
                      <a:pt x="500" y="99"/>
                    </a:lnTo>
                    <a:lnTo>
                      <a:pt x="473" y="120"/>
                    </a:lnTo>
                    <a:lnTo>
                      <a:pt x="464" y="105"/>
                    </a:lnTo>
                    <a:lnTo>
                      <a:pt x="445" y="91"/>
                    </a:lnTo>
                    <a:lnTo>
                      <a:pt x="420" y="86"/>
                    </a:lnTo>
                    <a:lnTo>
                      <a:pt x="392" y="91"/>
                    </a:lnTo>
                    <a:lnTo>
                      <a:pt x="361" y="118"/>
                    </a:lnTo>
                    <a:lnTo>
                      <a:pt x="354" y="88"/>
                    </a:lnTo>
                    <a:lnTo>
                      <a:pt x="335" y="65"/>
                    </a:lnTo>
                    <a:lnTo>
                      <a:pt x="308" y="57"/>
                    </a:lnTo>
                    <a:lnTo>
                      <a:pt x="276" y="67"/>
                    </a:lnTo>
                    <a:lnTo>
                      <a:pt x="285" y="95"/>
                    </a:lnTo>
                    <a:lnTo>
                      <a:pt x="321" y="131"/>
                    </a:lnTo>
                    <a:lnTo>
                      <a:pt x="321" y="148"/>
                    </a:lnTo>
                    <a:lnTo>
                      <a:pt x="306" y="156"/>
                    </a:lnTo>
                    <a:lnTo>
                      <a:pt x="291" y="135"/>
                    </a:lnTo>
                    <a:lnTo>
                      <a:pt x="268" y="129"/>
                    </a:lnTo>
                    <a:lnTo>
                      <a:pt x="247" y="139"/>
                    </a:lnTo>
                    <a:lnTo>
                      <a:pt x="238" y="162"/>
                    </a:lnTo>
                    <a:lnTo>
                      <a:pt x="213" y="162"/>
                    </a:lnTo>
                    <a:lnTo>
                      <a:pt x="211" y="135"/>
                    </a:lnTo>
                    <a:lnTo>
                      <a:pt x="221" y="118"/>
                    </a:lnTo>
                    <a:lnTo>
                      <a:pt x="240" y="95"/>
                    </a:lnTo>
                    <a:lnTo>
                      <a:pt x="217" y="59"/>
                    </a:lnTo>
                    <a:lnTo>
                      <a:pt x="184" y="48"/>
                    </a:lnTo>
                    <a:lnTo>
                      <a:pt x="148" y="50"/>
                    </a:lnTo>
                    <a:lnTo>
                      <a:pt x="114" y="63"/>
                    </a:lnTo>
                    <a:lnTo>
                      <a:pt x="91" y="86"/>
                    </a:lnTo>
                    <a:lnTo>
                      <a:pt x="125" y="101"/>
                    </a:lnTo>
                    <a:lnTo>
                      <a:pt x="127" y="116"/>
                    </a:lnTo>
                    <a:lnTo>
                      <a:pt x="76" y="120"/>
                    </a:lnTo>
                    <a:lnTo>
                      <a:pt x="42" y="15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9" name="Freeform 195"/>
              <p:cNvSpPr>
                <a:spLocks/>
              </p:cNvSpPr>
              <p:nvPr/>
            </p:nvSpPr>
            <p:spPr bwMode="auto">
              <a:xfrm>
                <a:off x="4101" y="1609"/>
                <a:ext cx="762" cy="150"/>
              </a:xfrm>
              <a:custGeom>
                <a:avLst/>
                <a:gdLst>
                  <a:gd name="T0" fmla="*/ 299 w 1522"/>
                  <a:gd name="T1" fmla="*/ 150 h 300"/>
                  <a:gd name="T2" fmla="*/ 293 w 1522"/>
                  <a:gd name="T3" fmla="*/ 101 h 300"/>
                  <a:gd name="T4" fmla="*/ 289 w 1522"/>
                  <a:gd name="T5" fmla="*/ 43 h 300"/>
                  <a:gd name="T6" fmla="*/ 105 w 1522"/>
                  <a:gd name="T7" fmla="*/ 55 h 300"/>
                  <a:gd name="T8" fmla="*/ 100 w 1522"/>
                  <a:gd name="T9" fmla="*/ 79 h 300"/>
                  <a:gd name="T10" fmla="*/ 80 w 1522"/>
                  <a:gd name="T11" fmla="*/ 78 h 300"/>
                  <a:gd name="T12" fmla="*/ 79 w 1522"/>
                  <a:gd name="T13" fmla="*/ 52 h 300"/>
                  <a:gd name="T14" fmla="*/ 0 w 1522"/>
                  <a:gd name="T15" fmla="*/ 52 h 300"/>
                  <a:gd name="T16" fmla="*/ 0 w 1522"/>
                  <a:gd name="T17" fmla="*/ 28 h 300"/>
                  <a:gd name="T18" fmla="*/ 75 w 1522"/>
                  <a:gd name="T19" fmla="*/ 33 h 300"/>
                  <a:gd name="T20" fmla="*/ 252 w 1522"/>
                  <a:gd name="T21" fmla="*/ 29 h 300"/>
                  <a:gd name="T22" fmla="*/ 546 w 1522"/>
                  <a:gd name="T23" fmla="*/ 13 h 300"/>
                  <a:gd name="T24" fmla="*/ 652 w 1522"/>
                  <a:gd name="T25" fmla="*/ 5 h 300"/>
                  <a:gd name="T26" fmla="*/ 754 w 1522"/>
                  <a:gd name="T27" fmla="*/ 0 h 300"/>
                  <a:gd name="T28" fmla="*/ 757 w 1522"/>
                  <a:gd name="T29" fmla="*/ 68 h 300"/>
                  <a:gd name="T30" fmla="*/ 762 w 1522"/>
                  <a:gd name="T31" fmla="*/ 135 h 300"/>
                  <a:gd name="T32" fmla="*/ 743 w 1522"/>
                  <a:gd name="T33" fmla="*/ 139 h 300"/>
                  <a:gd name="T34" fmla="*/ 734 w 1522"/>
                  <a:gd name="T35" fmla="*/ 19 h 300"/>
                  <a:gd name="T36" fmla="*/ 640 w 1522"/>
                  <a:gd name="T37" fmla="*/ 24 h 300"/>
                  <a:gd name="T38" fmla="*/ 546 w 1522"/>
                  <a:gd name="T39" fmla="*/ 38 h 300"/>
                  <a:gd name="T40" fmla="*/ 532 w 1522"/>
                  <a:gd name="T41" fmla="*/ 98 h 300"/>
                  <a:gd name="T42" fmla="*/ 521 w 1522"/>
                  <a:gd name="T43" fmla="*/ 31 h 300"/>
                  <a:gd name="T44" fmla="*/ 421 w 1522"/>
                  <a:gd name="T45" fmla="*/ 39 h 300"/>
                  <a:gd name="T46" fmla="*/ 369 w 1522"/>
                  <a:gd name="T47" fmla="*/ 46 h 300"/>
                  <a:gd name="T48" fmla="*/ 318 w 1522"/>
                  <a:gd name="T49" fmla="*/ 54 h 300"/>
                  <a:gd name="T50" fmla="*/ 299 w 1522"/>
                  <a:gd name="T51" fmla="*/ 150 h 300"/>
                  <a:gd name="T52" fmla="*/ 299 w 1522"/>
                  <a:gd name="T53" fmla="*/ 150 h 3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22"/>
                  <a:gd name="T82" fmla="*/ 0 h 300"/>
                  <a:gd name="T83" fmla="*/ 1522 w 1522"/>
                  <a:gd name="T84" fmla="*/ 300 h 3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22" h="300">
                    <a:moveTo>
                      <a:pt x="598" y="300"/>
                    </a:moveTo>
                    <a:lnTo>
                      <a:pt x="585" y="202"/>
                    </a:lnTo>
                    <a:lnTo>
                      <a:pt x="577" y="86"/>
                    </a:lnTo>
                    <a:lnTo>
                      <a:pt x="209" y="110"/>
                    </a:lnTo>
                    <a:lnTo>
                      <a:pt x="199" y="158"/>
                    </a:lnTo>
                    <a:lnTo>
                      <a:pt x="159" y="156"/>
                    </a:lnTo>
                    <a:lnTo>
                      <a:pt x="157" y="105"/>
                    </a:lnTo>
                    <a:lnTo>
                      <a:pt x="0" y="105"/>
                    </a:lnTo>
                    <a:lnTo>
                      <a:pt x="0" y="57"/>
                    </a:lnTo>
                    <a:lnTo>
                      <a:pt x="150" y="65"/>
                    </a:lnTo>
                    <a:lnTo>
                      <a:pt x="503" y="59"/>
                    </a:lnTo>
                    <a:lnTo>
                      <a:pt x="1091" y="27"/>
                    </a:lnTo>
                    <a:lnTo>
                      <a:pt x="1302" y="10"/>
                    </a:lnTo>
                    <a:lnTo>
                      <a:pt x="1507" y="0"/>
                    </a:lnTo>
                    <a:lnTo>
                      <a:pt x="1513" y="135"/>
                    </a:lnTo>
                    <a:lnTo>
                      <a:pt x="1522" y="270"/>
                    </a:lnTo>
                    <a:lnTo>
                      <a:pt x="1484" y="278"/>
                    </a:lnTo>
                    <a:lnTo>
                      <a:pt x="1467" y="38"/>
                    </a:lnTo>
                    <a:lnTo>
                      <a:pt x="1279" y="49"/>
                    </a:lnTo>
                    <a:lnTo>
                      <a:pt x="1091" y="76"/>
                    </a:lnTo>
                    <a:lnTo>
                      <a:pt x="1062" y="196"/>
                    </a:lnTo>
                    <a:lnTo>
                      <a:pt x="1041" y="63"/>
                    </a:lnTo>
                    <a:lnTo>
                      <a:pt x="840" y="78"/>
                    </a:lnTo>
                    <a:lnTo>
                      <a:pt x="737" y="93"/>
                    </a:lnTo>
                    <a:lnTo>
                      <a:pt x="636" y="108"/>
                    </a:lnTo>
                    <a:lnTo>
                      <a:pt x="598" y="30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0" name="Freeform 196"/>
              <p:cNvSpPr>
                <a:spLocks/>
              </p:cNvSpPr>
              <p:nvPr/>
            </p:nvSpPr>
            <p:spPr bwMode="auto">
              <a:xfrm>
                <a:off x="4095" y="1506"/>
                <a:ext cx="654" cy="143"/>
              </a:xfrm>
              <a:custGeom>
                <a:avLst/>
                <a:gdLst>
                  <a:gd name="T0" fmla="*/ 222 w 1310"/>
                  <a:gd name="T1" fmla="*/ 140 h 285"/>
                  <a:gd name="T2" fmla="*/ 216 w 1310"/>
                  <a:gd name="T3" fmla="*/ 140 h 285"/>
                  <a:gd name="T4" fmla="*/ 210 w 1310"/>
                  <a:gd name="T5" fmla="*/ 32 h 285"/>
                  <a:gd name="T6" fmla="*/ 122 w 1310"/>
                  <a:gd name="T7" fmla="*/ 36 h 285"/>
                  <a:gd name="T8" fmla="*/ 33 w 1310"/>
                  <a:gd name="T9" fmla="*/ 48 h 285"/>
                  <a:gd name="T10" fmla="*/ 24 w 1310"/>
                  <a:gd name="T11" fmla="*/ 94 h 285"/>
                  <a:gd name="T12" fmla="*/ 18 w 1310"/>
                  <a:gd name="T13" fmla="*/ 143 h 285"/>
                  <a:gd name="T14" fmla="*/ 13 w 1310"/>
                  <a:gd name="T15" fmla="*/ 140 h 285"/>
                  <a:gd name="T16" fmla="*/ 7 w 1310"/>
                  <a:gd name="T17" fmla="*/ 138 h 285"/>
                  <a:gd name="T18" fmla="*/ 0 w 1310"/>
                  <a:gd name="T19" fmla="*/ 32 h 285"/>
                  <a:gd name="T20" fmla="*/ 12 w 1310"/>
                  <a:gd name="T21" fmla="*/ 25 h 285"/>
                  <a:gd name="T22" fmla="*/ 32 w 1310"/>
                  <a:gd name="T23" fmla="*/ 20 h 285"/>
                  <a:gd name="T24" fmla="*/ 89 w 1310"/>
                  <a:gd name="T25" fmla="*/ 13 h 285"/>
                  <a:gd name="T26" fmla="*/ 246 w 1310"/>
                  <a:gd name="T27" fmla="*/ 7 h 285"/>
                  <a:gd name="T28" fmla="*/ 516 w 1310"/>
                  <a:gd name="T29" fmla="*/ 5 h 285"/>
                  <a:gd name="T30" fmla="*/ 582 w 1310"/>
                  <a:gd name="T31" fmla="*/ 0 h 285"/>
                  <a:gd name="T32" fmla="*/ 647 w 1310"/>
                  <a:gd name="T33" fmla="*/ 2 h 285"/>
                  <a:gd name="T34" fmla="*/ 654 w 1310"/>
                  <a:gd name="T35" fmla="*/ 116 h 285"/>
                  <a:gd name="T36" fmla="*/ 645 w 1310"/>
                  <a:gd name="T37" fmla="*/ 117 h 285"/>
                  <a:gd name="T38" fmla="*/ 623 w 1310"/>
                  <a:gd name="T39" fmla="*/ 12 h 285"/>
                  <a:gd name="T40" fmla="*/ 538 w 1310"/>
                  <a:gd name="T41" fmla="*/ 21 h 285"/>
                  <a:gd name="T42" fmla="*/ 455 w 1310"/>
                  <a:gd name="T43" fmla="*/ 32 h 285"/>
                  <a:gd name="T44" fmla="*/ 448 w 1310"/>
                  <a:gd name="T45" fmla="*/ 129 h 285"/>
                  <a:gd name="T46" fmla="*/ 439 w 1310"/>
                  <a:gd name="T47" fmla="*/ 130 h 285"/>
                  <a:gd name="T48" fmla="*/ 430 w 1310"/>
                  <a:gd name="T49" fmla="*/ 23 h 285"/>
                  <a:gd name="T50" fmla="*/ 332 w 1310"/>
                  <a:gd name="T51" fmla="*/ 31 h 285"/>
                  <a:gd name="T52" fmla="*/ 235 w 1310"/>
                  <a:gd name="T53" fmla="*/ 49 h 285"/>
                  <a:gd name="T54" fmla="*/ 222 w 1310"/>
                  <a:gd name="T55" fmla="*/ 140 h 285"/>
                  <a:gd name="T56" fmla="*/ 222 w 1310"/>
                  <a:gd name="T57" fmla="*/ 140 h 2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0"/>
                  <a:gd name="T88" fmla="*/ 0 h 285"/>
                  <a:gd name="T89" fmla="*/ 1310 w 1310"/>
                  <a:gd name="T90" fmla="*/ 285 h 2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0" h="285">
                    <a:moveTo>
                      <a:pt x="445" y="279"/>
                    </a:moveTo>
                    <a:lnTo>
                      <a:pt x="432" y="279"/>
                    </a:lnTo>
                    <a:lnTo>
                      <a:pt x="420" y="63"/>
                    </a:lnTo>
                    <a:lnTo>
                      <a:pt x="244" y="72"/>
                    </a:lnTo>
                    <a:lnTo>
                      <a:pt x="67" y="95"/>
                    </a:lnTo>
                    <a:lnTo>
                      <a:pt x="48" y="188"/>
                    </a:lnTo>
                    <a:lnTo>
                      <a:pt x="36" y="285"/>
                    </a:lnTo>
                    <a:lnTo>
                      <a:pt x="27" y="279"/>
                    </a:lnTo>
                    <a:lnTo>
                      <a:pt x="14" y="275"/>
                    </a:lnTo>
                    <a:lnTo>
                      <a:pt x="0" y="63"/>
                    </a:lnTo>
                    <a:lnTo>
                      <a:pt x="25" y="49"/>
                    </a:lnTo>
                    <a:lnTo>
                      <a:pt x="65" y="40"/>
                    </a:lnTo>
                    <a:lnTo>
                      <a:pt x="179" y="26"/>
                    </a:lnTo>
                    <a:lnTo>
                      <a:pt x="493" y="13"/>
                    </a:lnTo>
                    <a:lnTo>
                      <a:pt x="1034" y="9"/>
                    </a:lnTo>
                    <a:lnTo>
                      <a:pt x="1166" y="0"/>
                    </a:lnTo>
                    <a:lnTo>
                      <a:pt x="1295" y="4"/>
                    </a:lnTo>
                    <a:lnTo>
                      <a:pt x="1310" y="232"/>
                    </a:lnTo>
                    <a:lnTo>
                      <a:pt x="1291" y="234"/>
                    </a:lnTo>
                    <a:lnTo>
                      <a:pt x="1247" y="23"/>
                    </a:lnTo>
                    <a:lnTo>
                      <a:pt x="1078" y="42"/>
                    </a:lnTo>
                    <a:lnTo>
                      <a:pt x="911" y="64"/>
                    </a:lnTo>
                    <a:lnTo>
                      <a:pt x="898" y="258"/>
                    </a:lnTo>
                    <a:lnTo>
                      <a:pt x="879" y="260"/>
                    </a:lnTo>
                    <a:lnTo>
                      <a:pt x="861" y="45"/>
                    </a:lnTo>
                    <a:lnTo>
                      <a:pt x="666" y="61"/>
                    </a:lnTo>
                    <a:lnTo>
                      <a:pt x="470" y="97"/>
                    </a:lnTo>
                    <a:lnTo>
                      <a:pt x="445" y="27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1" name="Freeform 197"/>
              <p:cNvSpPr>
                <a:spLocks/>
              </p:cNvSpPr>
              <p:nvPr/>
            </p:nvSpPr>
            <p:spPr bwMode="auto">
              <a:xfrm>
                <a:off x="4073" y="1343"/>
                <a:ext cx="44" cy="195"/>
              </a:xfrm>
              <a:custGeom>
                <a:avLst/>
                <a:gdLst>
                  <a:gd name="T0" fmla="*/ 28 w 89"/>
                  <a:gd name="T1" fmla="*/ 195 h 390"/>
                  <a:gd name="T2" fmla="*/ 21 w 89"/>
                  <a:gd name="T3" fmla="*/ 101 h 390"/>
                  <a:gd name="T4" fmla="*/ 14 w 89"/>
                  <a:gd name="T5" fmla="*/ 54 h 390"/>
                  <a:gd name="T6" fmla="*/ 8 w 89"/>
                  <a:gd name="T7" fmla="*/ 31 h 390"/>
                  <a:gd name="T8" fmla="*/ 0 w 89"/>
                  <a:gd name="T9" fmla="*/ 10 h 390"/>
                  <a:gd name="T10" fmla="*/ 18 w 89"/>
                  <a:gd name="T11" fmla="*/ 0 h 390"/>
                  <a:gd name="T12" fmla="*/ 31 w 89"/>
                  <a:gd name="T13" fmla="*/ 47 h 390"/>
                  <a:gd name="T14" fmla="*/ 38 w 89"/>
                  <a:gd name="T15" fmla="*/ 96 h 390"/>
                  <a:gd name="T16" fmla="*/ 44 w 89"/>
                  <a:gd name="T17" fmla="*/ 195 h 390"/>
                  <a:gd name="T18" fmla="*/ 28 w 89"/>
                  <a:gd name="T19" fmla="*/ 195 h 390"/>
                  <a:gd name="T20" fmla="*/ 28 w 89"/>
                  <a:gd name="T21" fmla="*/ 195 h 3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390"/>
                  <a:gd name="T35" fmla="*/ 89 w 89"/>
                  <a:gd name="T36" fmla="*/ 390 h 3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390">
                    <a:moveTo>
                      <a:pt x="57" y="390"/>
                    </a:moveTo>
                    <a:lnTo>
                      <a:pt x="43" y="203"/>
                    </a:lnTo>
                    <a:lnTo>
                      <a:pt x="28" y="108"/>
                    </a:lnTo>
                    <a:lnTo>
                      <a:pt x="17" y="63"/>
                    </a:lnTo>
                    <a:lnTo>
                      <a:pt x="0" y="19"/>
                    </a:lnTo>
                    <a:lnTo>
                      <a:pt x="36" y="0"/>
                    </a:lnTo>
                    <a:lnTo>
                      <a:pt x="62" y="93"/>
                    </a:lnTo>
                    <a:lnTo>
                      <a:pt x="76" y="192"/>
                    </a:lnTo>
                    <a:lnTo>
                      <a:pt x="89" y="390"/>
                    </a:lnTo>
                    <a:lnTo>
                      <a:pt x="57" y="39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2" name="Freeform 198"/>
              <p:cNvSpPr>
                <a:spLocks/>
              </p:cNvSpPr>
              <p:nvPr/>
            </p:nvSpPr>
            <p:spPr bwMode="auto">
              <a:xfrm>
                <a:off x="4123" y="1359"/>
                <a:ext cx="29" cy="178"/>
              </a:xfrm>
              <a:custGeom>
                <a:avLst/>
                <a:gdLst>
                  <a:gd name="T0" fmla="*/ 9 w 57"/>
                  <a:gd name="T1" fmla="*/ 177 h 356"/>
                  <a:gd name="T2" fmla="*/ 5 w 57"/>
                  <a:gd name="T3" fmla="*/ 90 h 356"/>
                  <a:gd name="T4" fmla="*/ 0 w 57"/>
                  <a:gd name="T5" fmla="*/ 3 h 356"/>
                  <a:gd name="T6" fmla="*/ 14 w 57"/>
                  <a:gd name="T7" fmla="*/ 0 h 356"/>
                  <a:gd name="T8" fmla="*/ 29 w 57"/>
                  <a:gd name="T9" fmla="*/ 178 h 356"/>
                  <a:gd name="T10" fmla="*/ 9 w 57"/>
                  <a:gd name="T11" fmla="*/ 177 h 356"/>
                  <a:gd name="T12" fmla="*/ 9 w 57"/>
                  <a:gd name="T13" fmla="*/ 177 h 356"/>
                  <a:gd name="T14" fmla="*/ 0 60000 65536"/>
                  <a:gd name="T15" fmla="*/ 0 60000 65536"/>
                  <a:gd name="T16" fmla="*/ 0 60000 65536"/>
                  <a:gd name="T17" fmla="*/ 0 60000 65536"/>
                  <a:gd name="T18" fmla="*/ 0 60000 65536"/>
                  <a:gd name="T19" fmla="*/ 0 60000 65536"/>
                  <a:gd name="T20" fmla="*/ 0 60000 65536"/>
                  <a:gd name="T21" fmla="*/ 0 w 57"/>
                  <a:gd name="T22" fmla="*/ 0 h 356"/>
                  <a:gd name="T23" fmla="*/ 57 w 57"/>
                  <a:gd name="T24" fmla="*/ 356 h 3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356">
                    <a:moveTo>
                      <a:pt x="17" y="354"/>
                    </a:moveTo>
                    <a:lnTo>
                      <a:pt x="10" y="181"/>
                    </a:lnTo>
                    <a:lnTo>
                      <a:pt x="0" y="6"/>
                    </a:lnTo>
                    <a:lnTo>
                      <a:pt x="27" y="0"/>
                    </a:lnTo>
                    <a:lnTo>
                      <a:pt x="57" y="356"/>
                    </a:lnTo>
                    <a:lnTo>
                      <a:pt x="17" y="354"/>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3" name="Freeform 199"/>
              <p:cNvSpPr>
                <a:spLocks/>
              </p:cNvSpPr>
              <p:nvPr/>
            </p:nvSpPr>
            <p:spPr bwMode="auto">
              <a:xfrm>
                <a:off x="4159" y="1304"/>
                <a:ext cx="23" cy="232"/>
              </a:xfrm>
              <a:custGeom>
                <a:avLst/>
                <a:gdLst>
                  <a:gd name="T0" fmla="*/ 3 w 45"/>
                  <a:gd name="T1" fmla="*/ 229 h 464"/>
                  <a:gd name="T2" fmla="*/ 0 w 45"/>
                  <a:gd name="T3" fmla="*/ 114 h 464"/>
                  <a:gd name="T4" fmla="*/ 3 w 45"/>
                  <a:gd name="T5" fmla="*/ 55 h 464"/>
                  <a:gd name="T6" fmla="*/ 8 w 45"/>
                  <a:gd name="T7" fmla="*/ 28 h 464"/>
                  <a:gd name="T8" fmla="*/ 14 w 45"/>
                  <a:gd name="T9" fmla="*/ 0 h 464"/>
                  <a:gd name="T10" fmla="*/ 23 w 45"/>
                  <a:gd name="T11" fmla="*/ 0 h 464"/>
                  <a:gd name="T12" fmla="*/ 13 w 45"/>
                  <a:gd name="T13" fmla="*/ 116 h 464"/>
                  <a:gd name="T14" fmla="*/ 13 w 45"/>
                  <a:gd name="T15" fmla="*/ 146 h 464"/>
                  <a:gd name="T16" fmla="*/ 14 w 45"/>
                  <a:gd name="T17" fmla="*/ 176 h 464"/>
                  <a:gd name="T18" fmla="*/ 19 w 45"/>
                  <a:gd name="T19" fmla="*/ 232 h 464"/>
                  <a:gd name="T20" fmla="*/ 3 w 45"/>
                  <a:gd name="T21" fmla="*/ 229 h 464"/>
                  <a:gd name="T22" fmla="*/ 3 w 45"/>
                  <a:gd name="T23" fmla="*/ 229 h 4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464"/>
                  <a:gd name="T38" fmla="*/ 45 w 45"/>
                  <a:gd name="T39" fmla="*/ 464 h 4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464">
                    <a:moveTo>
                      <a:pt x="5" y="458"/>
                    </a:moveTo>
                    <a:lnTo>
                      <a:pt x="0" y="228"/>
                    </a:lnTo>
                    <a:lnTo>
                      <a:pt x="5" y="110"/>
                    </a:lnTo>
                    <a:lnTo>
                      <a:pt x="15" y="55"/>
                    </a:lnTo>
                    <a:lnTo>
                      <a:pt x="28" y="0"/>
                    </a:lnTo>
                    <a:lnTo>
                      <a:pt x="45" y="0"/>
                    </a:lnTo>
                    <a:lnTo>
                      <a:pt x="26" y="232"/>
                    </a:lnTo>
                    <a:lnTo>
                      <a:pt x="26" y="291"/>
                    </a:lnTo>
                    <a:lnTo>
                      <a:pt x="28" y="352"/>
                    </a:lnTo>
                    <a:lnTo>
                      <a:pt x="38" y="464"/>
                    </a:lnTo>
                    <a:lnTo>
                      <a:pt x="5" y="45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4" name="Freeform 200"/>
              <p:cNvSpPr>
                <a:spLocks/>
              </p:cNvSpPr>
              <p:nvPr/>
            </p:nvSpPr>
            <p:spPr bwMode="auto">
              <a:xfrm>
                <a:off x="4189" y="1413"/>
                <a:ext cx="472" cy="120"/>
              </a:xfrm>
              <a:custGeom>
                <a:avLst/>
                <a:gdLst>
                  <a:gd name="T0" fmla="*/ 7 w 944"/>
                  <a:gd name="T1" fmla="*/ 120 h 239"/>
                  <a:gd name="T2" fmla="*/ 0 w 944"/>
                  <a:gd name="T3" fmla="*/ 8 h 239"/>
                  <a:gd name="T4" fmla="*/ 62 w 944"/>
                  <a:gd name="T5" fmla="*/ 3 h 239"/>
                  <a:gd name="T6" fmla="*/ 180 w 944"/>
                  <a:gd name="T7" fmla="*/ 3 h 239"/>
                  <a:gd name="T8" fmla="*/ 383 w 944"/>
                  <a:gd name="T9" fmla="*/ 4 h 239"/>
                  <a:gd name="T10" fmla="*/ 429 w 944"/>
                  <a:gd name="T11" fmla="*/ 0 h 239"/>
                  <a:gd name="T12" fmla="*/ 472 w 944"/>
                  <a:gd name="T13" fmla="*/ 2 h 239"/>
                  <a:gd name="T14" fmla="*/ 466 w 944"/>
                  <a:gd name="T15" fmla="*/ 101 h 239"/>
                  <a:gd name="T16" fmla="*/ 457 w 944"/>
                  <a:gd name="T17" fmla="*/ 102 h 239"/>
                  <a:gd name="T18" fmla="*/ 437 w 944"/>
                  <a:gd name="T19" fmla="*/ 13 h 239"/>
                  <a:gd name="T20" fmla="*/ 250 w 944"/>
                  <a:gd name="T21" fmla="*/ 29 h 239"/>
                  <a:gd name="T22" fmla="*/ 240 w 944"/>
                  <a:gd name="T23" fmla="*/ 114 h 239"/>
                  <a:gd name="T24" fmla="*/ 232 w 944"/>
                  <a:gd name="T25" fmla="*/ 113 h 239"/>
                  <a:gd name="T26" fmla="*/ 223 w 944"/>
                  <a:gd name="T27" fmla="*/ 19 h 239"/>
                  <a:gd name="T28" fmla="*/ 28 w 944"/>
                  <a:gd name="T29" fmla="*/ 31 h 239"/>
                  <a:gd name="T30" fmla="*/ 18 w 944"/>
                  <a:gd name="T31" fmla="*/ 120 h 239"/>
                  <a:gd name="T32" fmla="*/ 7 w 944"/>
                  <a:gd name="T33" fmla="*/ 120 h 239"/>
                  <a:gd name="T34" fmla="*/ 7 w 944"/>
                  <a:gd name="T35" fmla="*/ 120 h 2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4"/>
                  <a:gd name="T55" fmla="*/ 0 h 239"/>
                  <a:gd name="T56" fmla="*/ 944 w 944"/>
                  <a:gd name="T57" fmla="*/ 239 h 2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4" h="239">
                    <a:moveTo>
                      <a:pt x="15" y="239"/>
                    </a:moveTo>
                    <a:lnTo>
                      <a:pt x="0" y="15"/>
                    </a:lnTo>
                    <a:lnTo>
                      <a:pt x="125" y="5"/>
                    </a:lnTo>
                    <a:lnTo>
                      <a:pt x="359" y="5"/>
                    </a:lnTo>
                    <a:lnTo>
                      <a:pt x="766" y="7"/>
                    </a:lnTo>
                    <a:lnTo>
                      <a:pt x="857" y="0"/>
                    </a:lnTo>
                    <a:lnTo>
                      <a:pt x="944" y="3"/>
                    </a:lnTo>
                    <a:lnTo>
                      <a:pt x="931" y="201"/>
                    </a:lnTo>
                    <a:lnTo>
                      <a:pt x="914" y="203"/>
                    </a:lnTo>
                    <a:lnTo>
                      <a:pt x="874" y="26"/>
                    </a:lnTo>
                    <a:lnTo>
                      <a:pt x="501" y="57"/>
                    </a:lnTo>
                    <a:lnTo>
                      <a:pt x="480" y="228"/>
                    </a:lnTo>
                    <a:lnTo>
                      <a:pt x="463" y="226"/>
                    </a:lnTo>
                    <a:lnTo>
                      <a:pt x="446" y="38"/>
                    </a:lnTo>
                    <a:lnTo>
                      <a:pt x="55" y="62"/>
                    </a:lnTo>
                    <a:lnTo>
                      <a:pt x="36" y="239"/>
                    </a:lnTo>
                    <a:lnTo>
                      <a:pt x="15" y="23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5" name="Freeform 201"/>
              <p:cNvSpPr>
                <a:spLocks/>
              </p:cNvSpPr>
              <p:nvPr/>
            </p:nvSpPr>
            <p:spPr bwMode="auto">
              <a:xfrm>
                <a:off x="4043" y="1480"/>
                <a:ext cx="160" cy="31"/>
              </a:xfrm>
              <a:custGeom>
                <a:avLst/>
                <a:gdLst>
                  <a:gd name="T0" fmla="*/ 0 w 319"/>
                  <a:gd name="T1" fmla="*/ 31 h 62"/>
                  <a:gd name="T2" fmla="*/ 0 w 319"/>
                  <a:gd name="T3" fmla="*/ 15 h 62"/>
                  <a:gd name="T4" fmla="*/ 155 w 319"/>
                  <a:gd name="T5" fmla="*/ 0 h 62"/>
                  <a:gd name="T6" fmla="*/ 160 w 319"/>
                  <a:gd name="T7" fmla="*/ 14 h 62"/>
                  <a:gd name="T8" fmla="*/ 0 w 319"/>
                  <a:gd name="T9" fmla="*/ 31 h 62"/>
                  <a:gd name="T10" fmla="*/ 0 w 319"/>
                  <a:gd name="T11" fmla="*/ 31 h 62"/>
                  <a:gd name="T12" fmla="*/ 0 60000 65536"/>
                  <a:gd name="T13" fmla="*/ 0 60000 65536"/>
                  <a:gd name="T14" fmla="*/ 0 60000 65536"/>
                  <a:gd name="T15" fmla="*/ 0 60000 65536"/>
                  <a:gd name="T16" fmla="*/ 0 60000 65536"/>
                  <a:gd name="T17" fmla="*/ 0 60000 65536"/>
                  <a:gd name="T18" fmla="*/ 0 w 319"/>
                  <a:gd name="T19" fmla="*/ 0 h 62"/>
                  <a:gd name="T20" fmla="*/ 319 w 319"/>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319" h="62">
                    <a:moveTo>
                      <a:pt x="0" y="62"/>
                    </a:moveTo>
                    <a:lnTo>
                      <a:pt x="0" y="30"/>
                    </a:lnTo>
                    <a:lnTo>
                      <a:pt x="310" y="0"/>
                    </a:lnTo>
                    <a:lnTo>
                      <a:pt x="319" y="28"/>
                    </a:lnTo>
                    <a:lnTo>
                      <a:pt x="0" y="6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6" name="Freeform 202"/>
              <p:cNvSpPr>
                <a:spLocks/>
              </p:cNvSpPr>
              <p:nvPr/>
            </p:nvSpPr>
            <p:spPr bwMode="auto">
              <a:xfrm>
                <a:off x="4188" y="1371"/>
                <a:ext cx="471" cy="58"/>
              </a:xfrm>
              <a:custGeom>
                <a:avLst/>
                <a:gdLst>
                  <a:gd name="T0" fmla="*/ 0 w 942"/>
                  <a:gd name="T1" fmla="*/ 58 h 118"/>
                  <a:gd name="T2" fmla="*/ 2 w 942"/>
                  <a:gd name="T3" fmla="*/ 36 h 118"/>
                  <a:gd name="T4" fmla="*/ 10 w 942"/>
                  <a:gd name="T5" fmla="*/ 17 h 118"/>
                  <a:gd name="T6" fmla="*/ 16 w 942"/>
                  <a:gd name="T7" fmla="*/ 9 h 118"/>
                  <a:gd name="T8" fmla="*/ 25 w 942"/>
                  <a:gd name="T9" fmla="*/ 4 h 118"/>
                  <a:gd name="T10" fmla="*/ 47 w 942"/>
                  <a:gd name="T11" fmla="*/ 5 h 118"/>
                  <a:gd name="T12" fmla="*/ 62 w 942"/>
                  <a:gd name="T13" fmla="*/ 12 h 118"/>
                  <a:gd name="T14" fmla="*/ 80 w 942"/>
                  <a:gd name="T15" fmla="*/ 15 h 118"/>
                  <a:gd name="T16" fmla="*/ 113 w 942"/>
                  <a:gd name="T17" fmla="*/ 13 h 118"/>
                  <a:gd name="T18" fmla="*/ 147 w 942"/>
                  <a:gd name="T19" fmla="*/ 10 h 118"/>
                  <a:gd name="T20" fmla="*/ 181 w 942"/>
                  <a:gd name="T21" fmla="*/ 16 h 118"/>
                  <a:gd name="T22" fmla="*/ 203 w 942"/>
                  <a:gd name="T23" fmla="*/ 8 h 118"/>
                  <a:gd name="T24" fmla="*/ 227 w 942"/>
                  <a:gd name="T25" fmla="*/ 4 h 118"/>
                  <a:gd name="T26" fmla="*/ 250 w 942"/>
                  <a:gd name="T27" fmla="*/ 5 h 118"/>
                  <a:gd name="T28" fmla="*/ 273 w 942"/>
                  <a:gd name="T29" fmla="*/ 14 h 118"/>
                  <a:gd name="T30" fmla="*/ 290 w 942"/>
                  <a:gd name="T31" fmla="*/ 19 h 118"/>
                  <a:gd name="T32" fmla="*/ 308 w 942"/>
                  <a:gd name="T33" fmla="*/ 16 h 118"/>
                  <a:gd name="T34" fmla="*/ 325 w 942"/>
                  <a:gd name="T35" fmla="*/ 7 h 118"/>
                  <a:gd name="T36" fmla="*/ 342 w 942"/>
                  <a:gd name="T37" fmla="*/ 3 h 118"/>
                  <a:gd name="T38" fmla="*/ 377 w 942"/>
                  <a:gd name="T39" fmla="*/ 1 h 118"/>
                  <a:gd name="T40" fmla="*/ 412 w 942"/>
                  <a:gd name="T41" fmla="*/ 4 h 118"/>
                  <a:gd name="T42" fmla="*/ 447 w 942"/>
                  <a:gd name="T43" fmla="*/ 0 h 118"/>
                  <a:gd name="T44" fmla="*/ 469 w 942"/>
                  <a:gd name="T45" fmla="*/ 17 h 118"/>
                  <a:gd name="T46" fmla="*/ 471 w 942"/>
                  <a:gd name="T47" fmla="*/ 46 h 118"/>
                  <a:gd name="T48" fmla="*/ 455 w 942"/>
                  <a:gd name="T49" fmla="*/ 45 h 118"/>
                  <a:gd name="T50" fmla="*/ 453 w 942"/>
                  <a:gd name="T51" fmla="*/ 27 h 118"/>
                  <a:gd name="T52" fmla="*/ 448 w 942"/>
                  <a:gd name="T53" fmla="*/ 18 h 118"/>
                  <a:gd name="T54" fmla="*/ 430 w 942"/>
                  <a:gd name="T55" fmla="*/ 18 h 118"/>
                  <a:gd name="T56" fmla="*/ 408 w 942"/>
                  <a:gd name="T57" fmla="*/ 24 h 118"/>
                  <a:gd name="T58" fmla="*/ 386 w 942"/>
                  <a:gd name="T59" fmla="*/ 17 h 118"/>
                  <a:gd name="T60" fmla="*/ 349 w 942"/>
                  <a:gd name="T61" fmla="*/ 22 h 118"/>
                  <a:gd name="T62" fmla="*/ 313 w 942"/>
                  <a:gd name="T63" fmla="*/ 30 h 118"/>
                  <a:gd name="T64" fmla="*/ 276 w 942"/>
                  <a:gd name="T65" fmla="*/ 32 h 118"/>
                  <a:gd name="T66" fmla="*/ 238 w 942"/>
                  <a:gd name="T67" fmla="*/ 18 h 118"/>
                  <a:gd name="T68" fmla="*/ 200 w 942"/>
                  <a:gd name="T69" fmla="*/ 29 h 118"/>
                  <a:gd name="T70" fmla="*/ 181 w 942"/>
                  <a:gd name="T71" fmla="*/ 32 h 118"/>
                  <a:gd name="T72" fmla="*/ 157 w 942"/>
                  <a:gd name="T73" fmla="*/ 30 h 118"/>
                  <a:gd name="T74" fmla="*/ 88 w 942"/>
                  <a:gd name="T75" fmla="*/ 24 h 118"/>
                  <a:gd name="T76" fmla="*/ 26 w 942"/>
                  <a:gd name="T77" fmla="*/ 21 h 118"/>
                  <a:gd name="T78" fmla="*/ 18 w 942"/>
                  <a:gd name="T79" fmla="*/ 58 h 118"/>
                  <a:gd name="T80" fmla="*/ 0 w 942"/>
                  <a:gd name="T81" fmla="*/ 58 h 118"/>
                  <a:gd name="T82" fmla="*/ 0 w 942"/>
                  <a:gd name="T83" fmla="*/ 58 h 1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2"/>
                  <a:gd name="T127" fmla="*/ 0 h 118"/>
                  <a:gd name="T128" fmla="*/ 942 w 942"/>
                  <a:gd name="T129" fmla="*/ 118 h 1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2" h="118">
                    <a:moveTo>
                      <a:pt x="0" y="118"/>
                    </a:moveTo>
                    <a:lnTo>
                      <a:pt x="3" y="74"/>
                    </a:lnTo>
                    <a:lnTo>
                      <a:pt x="19" y="34"/>
                    </a:lnTo>
                    <a:lnTo>
                      <a:pt x="32" y="19"/>
                    </a:lnTo>
                    <a:lnTo>
                      <a:pt x="49" y="8"/>
                    </a:lnTo>
                    <a:lnTo>
                      <a:pt x="93" y="10"/>
                    </a:lnTo>
                    <a:lnTo>
                      <a:pt x="125" y="25"/>
                    </a:lnTo>
                    <a:lnTo>
                      <a:pt x="159" y="30"/>
                    </a:lnTo>
                    <a:lnTo>
                      <a:pt x="226" y="27"/>
                    </a:lnTo>
                    <a:lnTo>
                      <a:pt x="294" y="21"/>
                    </a:lnTo>
                    <a:lnTo>
                      <a:pt x="361" y="32"/>
                    </a:lnTo>
                    <a:lnTo>
                      <a:pt x="406" y="17"/>
                    </a:lnTo>
                    <a:lnTo>
                      <a:pt x="454" y="8"/>
                    </a:lnTo>
                    <a:lnTo>
                      <a:pt x="500" y="10"/>
                    </a:lnTo>
                    <a:lnTo>
                      <a:pt x="545" y="29"/>
                    </a:lnTo>
                    <a:lnTo>
                      <a:pt x="579" y="38"/>
                    </a:lnTo>
                    <a:lnTo>
                      <a:pt x="615" y="32"/>
                    </a:lnTo>
                    <a:lnTo>
                      <a:pt x="650" y="15"/>
                    </a:lnTo>
                    <a:lnTo>
                      <a:pt x="684" y="6"/>
                    </a:lnTo>
                    <a:lnTo>
                      <a:pt x="754" y="2"/>
                    </a:lnTo>
                    <a:lnTo>
                      <a:pt x="823" y="8"/>
                    </a:lnTo>
                    <a:lnTo>
                      <a:pt x="893" y="0"/>
                    </a:lnTo>
                    <a:lnTo>
                      <a:pt x="937" y="34"/>
                    </a:lnTo>
                    <a:lnTo>
                      <a:pt x="942" y="93"/>
                    </a:lnTo>
                    <a:lnTo>
                      <a:pt x="910" y="91"/>
                    </a:lnTo>
                    <a:lnTo>
                      <a:pt x="906" y="55"/>
                    </a:lnTo>
                    <a:lnTo>
                      <a:pt x="895" y="36"/>
                    </a:lnTo>
                    <a:lnTo>
                      <a:pt x="859" y="36"/>
                    </a:lnTo>
                    <a:lnTo>
                      <a:pt x="815" y="49"/>
                    </a:lnTo>
                    <a:lnTo>
                      <a:pt x="771" y="34"/>
                    </a:lnTo>
                    <a:lnTo>
                      <a:pt x="697" y="44"/>
                    </a:lnTo>
                    <a:lnTo>
                      <a:pt x="625" y="61"/>
                    </a:lnTo>
                    <a:lnTo>
                      <a:pt x="551" y="65"/>
                    </a:lnTo>
                    <a:lnTo>
                      <a:pt x="477" y="36"/>
                    </a:lnTo>
                    <a:lnTo>
                      <a:pt x="399" y="59"/>
                    </a:lnTo>
                    <a:lnTo>
                      <a:pt x="361" y="65"/>
                    </a:lnTo>
                    <a:lnTo>
                      <a:pt x="313" y="61"/>
                    </a:lnTo>
                    <a:lnTo>
                      <a:pt x="176" y="49"/>
                    </a:lnTo>
                    <a:lnTo>
                      <a:pt x="51" y="42"/>
                    </a:lnTo>
                    <a:lnTo>
                      <a:pt x="36" y="118"/>
                    </a:lnTo>
                    <a:lnTo>
                      <a:pt x="0" y="11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7" name="Freeform 203"/>
              <p:cNvSpPr>
                <a:spLocks/>
              </p:cNvSpPr>
              <p:nvPr/>
            </p:nvSpPr>
            <p:spPr bwMode="auto">
              <a:xfrm>
                <a:off x="4257" y="1930"/>
                <a:ext cx="23" cy="24"/>
              </a:xfrm>
              <a:custGeom>
                <a:avLst/>
                <a:gdLst>
                  <a:gd name="T0" fmla="*/ 12 w 46"/>
                  <a:gd name="T1" fmla="*/ 0 h 48"/>
                  <a:gd name="T2" fmla="*/ 23 w 46"/>
                  <a:gd name="T3" fmla="*/ 12 h 48"/>
                  <a:gd name="T4" fmla="*/ 20 w 46"/>
                  <a:gd name="T5" fmla="*/ 20 h 48"/>
                  <a:gd name="T6" fmla="*/ 12 w 46"/>
                  <a:gd name="T7" fmla="*/ 24 h 48"/>
                  <a:gd name="T8" fmla="*/ 0 w 46"/>
                  <a:gd name="T9" fmla="*/ 12 h 48"/>
                  <a:gd name="T10" fmla="*/ 3 w 46"/>
                  <a:gd name="T11" fmla="*/ 4 h 48"/>
                  <a:gd name="T12" fmla="*/ 12 w 46"/>
                  <a:gd name="T13" fmla="*/ 0 h 48"/>
                  <a:gd name="T14" fmla="*/ 12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5"/>
                    </a:lnTo>
                    <a:lnTo>
                      <a:pt x="40" y="40"/>
                    </a:lnTo>
                    <a:lnTo>
                      <a:pt x="23" y="48"/>
                    </a:lnTo>
                    <a:lnTo>
                      <a:pt x="0" y="25"/>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8" name="Freeform 204"/>
              <p:cNvSpPr>
                <a:spLocks/>
              </p:cNvSpPr>
              <p:nvPr/>
            </p:nvSpPr>
            <p:spPr bwMode="auto">
              <a:xfrm>
                <a:off x="4290" y="1959"/>
                <a:ext cx="22" cy="23"/>
              </a:xfrm>
              <a:custGeom>
                <a:avLst/>
                <a:gdLst>
                  <a:gd name="T0" fmla="*/ 11 w 46"/>
                  <a:gd name="T1" fmla="*/ 0 h 46"/>
                  <a:gd name="T2" fmla="*/ 22 w 46"/>
                  <a:gd name="T3" fmla="*/ 12 h 46"/>
                  <a:gd name="T4" fmla="*/ 19 w 46"/>
                  <a:gd name="T5" fmla="*/ 20 h 46"/>
                  <a:gd name="T6" fmla="*/ 11 w 46"/>
                  <a:gd name="T7" fmla="*/ 23 h 46"/>
                  <a:gd name="T8" fmla="*/ 0 w 46"/>
                  <a:gd name="T9" fmla="*/ 12 h 46"/>
                  <a:gd name="T10" fmla="*/ 3 w 46"/>
                  <a:gd name="T11" fmla="*/ 4 h 46"/>
                  <a:gd name="T12" fmla="*/ 11 w 46"/>
                  <a:gd name="T13" fmla="*/ 0 h 46"/>
                  <a:gd name="T14" fmla="*/ 11 w 46"/>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6"/>
                  <a:gd name="T26" fmla="*/ 46 w 46"/>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6">
                    <a:moveTo>
                      <a:pt x="23" y="0"/>
                    </a:moveTo>
                    <a:lnTo>
                      <a:pt x="46" y="23"/>
                    </a:lnTo>
                    <a:lnTo>
                      <a:pt x="40" y="40"/>
                    </a:lnTo>
                    <a:lnTo>
                      <a:pt x="23" y="46"/>
                    </a:lnTo>
                    <a:lnTo>
                      <a:pt x="0" y="23"/>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9" name="Freeform 205"/>
              <p:cNvSpPr>
                <a:spLocks/>
              </p:cNvSpPr>
              <p:nvPr/>
            </p:nvSpPr>
            <p:spPr bwMode="auto">
              <a:xfrm>
                <a:off x="4325" y="1942"/>
                <a:ext cx="22" cy="23"/>
              </a:xfrm>
              <a:custGeom>
                <a:avLst/>
                <a:gdLst>
                  <a:gd name="T0" fmla="*/ 11 w 46"/>
                  <a:gd name="T1" fmla="*/ 0 h 48"/>
                  <a:gd name="T2" fmla="*/ 22 w 46"/>
                  <a:gd name="T3" fmla="*/ 11 h 48"/>
                  <a:gd name="T4" fmla="*/ 18 w 46"/>
                  <a:gd name="T5" fmla="*/ 19 h 48"/>
                  <a:gd name="T6" fmla="*/ 11 w 46"/>
                  <a:gd name="T7" fmla="*/ 23 h 48"/>
                  <a:gd name="T8" fmla="*/ 0 w 46"/>
                  <a:gd name="T9" fmla="*/ 11 h 48"/>
                  <a:gd name="T10" fmla="*/ 3 w 46"/>
                  <a:gd name="T11" fmla="*/ 4 h 48"/>
                  <a:gd name="T12" fmla="*/ 11 w 46"/>
                  <a:gd name="T13" fmla="*/ 0 h 48"/>
                  <a:gd name="T14" fmla="*/ 11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3"/>
                    </a:lnTo>
                    <a:lnTo>
                      <a:pt x="38" y="40"/>
                    </a:lnTo>
                    <a:lnTo>
                      <a:pt x="23" y="48"/>
                    </a:lnTo>
                    <a:lnTo>
                      <a:pt x="0" y="23"/>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0" name="Freeform 206"/>
              <p:cNvSpPr>
                <a:spLocks/>
              </p:cNvSpPr>
              <p:nvPr/>
            </p:nvSpPr>
            <p:spPr bwMode="auto">
              <a:xfrm>
                <a:off x="4363" y="1925"/>
                <a:ext cx="22" cy="24"/>
              </a:xfrm>
              <a:custGeom>
                <a:avLst/>
                <a:gdLst>
                  <a:gd name="T0" fmla="*/ 11 w 46"/>
                  <a:gd name="T1" fmla="*/ 0 h 47"/>
                  <a:gd name="T2" fmla="*/ 22 w 46"/>
                  <a:gd name="T3" fmla="*/ 12 h 47"/>
                  <a:gd name="T4" fmla="*/ 18 w 46"/>
                  <a:gd name="T5" fmla="*/ 20 h 47"/>
                  <a:gd name="T6" fmla="*/ 11 w 46"/>
                  <a:gd name="T7" fmla="*/ 24 h 47"/>
                  <a:gd name="T8" fmla="*/ 0 w 46"/>
                  <a:gd name="T9" fmla="*/ 12 h 47"/>
                  <a:gd name="T10" fmla="*/ 3 w 46"/>
                  <a:gd name="T11" fmla="*/ 4 h 47"/>
                  <a:gd name="T12" fmla="*/ 11 w 46"/>
                  <a:gd name="T13" fmla="*/ 0 h 47"/>
                  <a:gd name="T14" fmla="*/ 11 w 46"/>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7"/>
                  <a:gd name="T26" fmla="*/ 46 w 46"/>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7">
                    <a:moveTo>
                      <a:pt x="23" y="0"/>
                    </a:moveTo>
                    <a:lnTo>
                      <a:pt x="46" y="23"/>
                    </a:lnTo>
                    <a:lnTo>
                      <a:pt x="38" y="40"/>
                    </a:lnTo>
                    <a:lnTo>
                      <a:pt x="23" y="47"/>
                    </a:lnTo>
                    <a:lnTo>
                      <a:pt x="0" y="23"/>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1" name="Freeform 207"/>
              <p:cNvSpPr>
                <a:spLocks/>
              </p:cNvSpPr>
              <p:nvPr/>
            </p:nvSpPr>
            <p:spPr bwMode="auto">
              <a:xfrm>
                <a:off x="4321" y="1987"/>
                <a:ext cx="23" cy="23"/>
              </a:xfrm>
              <a:custGeom>
                <a:avLst/>
                <a:gdLst>
                  <a:gd name="T0" fmla="*/ 12 w 45"/>
                  <a:gd name="T1" fmla="*/ 0 h 46"/>
                  <a:gd name="T2" fmla="*/ 23 w 45"/>
                  <a:gd name="T3" fmla="*/ 12 h 46"/>
                  <a:gd name="T4" fmla="*/ 20 w 45"/>
                  <a:gd name="T5" fmla="*/ 19 h 46"/>
                  <a:gd name="T6" fmla="*/ 12 w 45"/>
                  <a:gd name="T7" fmla="*/ 23 h 46"/>
                  <a:gd name="T8" fmla="*/ 0 w 45"/>
                  <a:gd name="T9" fmla="*/ 12 h 46"/>
                  <a:gd name="T10" fmla="*/ 4 w 45"/>
                  <a:gd name="T11" fmla="*/ 3 h 46"/>
                  <a:gd name="T12" fmla="*/ 12 w 45"/>
                  <a:gd name="T13" fmla="*/ 0 h 46"/>
                  <a:gd name="T14" fmla="*/ 12 w 4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6"/>
                  <a:gd name="T26" fmla="*/ 45 w 4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6">
                    <a:moveTo>
                      <a:pt x="23" y="0"/>
                    </a:moveTo>
                    <a:lnTo>
                      <a:pt x="45" y="23"/>
                    </a:lnTo>
                    <a:lnTo>
                      <a:pt x="40" y="38"/>
                    </a:lnTo>
                    <a:lnTo>
                      <a:pt x="23" y="46"/>
                    </a:lnTo>
                    <a:lnTo>
                      <a:pt x="0" y="23"/>
                    </a:lnTo>
                    <a:lnTo>
                      <a:pt x="7" y="6"/>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2" name="Freeform 208"/>
              <p:cNvSpPr>
                <a:spLocks/>
              </p:cNvSpPr>
              <p:nvPr/>
            </p:nvSpPr>
            <p:spPr bwMode="auto">
              <a:xfrm>
                <a:off x="4359" y="1971"/>
                <a:ext cx="23" cy="23"/>
              </a:xfrm>
              <a:custGeom>
                <a:avLst/>
                <a:gdLst>
                  <a:gd name="T0" fmla="*/ 12 w 45"/>
                  <a:gd name="T1" fmla="*/ 0 h 46"/>
                  <a:gd name="T2" fmla="*/ 23 w 45"/>
                  <a:gd name="T3" fmla="*/ 12 h 46"/>
                  <a:gd name="T4" fmla="*/ 20 w 45"/>
                  <a:gd name="T5" fmla="*/ 19 h 46"/>
                  <a:gd name="T6" fmla="*/ 12 w 45"/>
                  <a:gd name="T7" fmla="*/ 23 h 46"/>
                  <a:gd name="T8" fmla="*/ 0 w 45"/>
                  <a:gd name="T9" fmla="*/ 12 h 46"/>
                  <a:gd name="T10" fmla="*/ 4 w 45"/>
                  <a:gd name="T11" fmla="*/ 3 h 46"/>
                  <a:gd name="T12" fmla="*/ 12 w 45"/>
                  <a:gd name="T13" fmla="*/ 0 h 46"/>
                  <a:gd name="T14" fmla="*/ 12 w 4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6"/>
                  <a:gd name="T26" fmla="*/ 45 w 4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6">
                    <a:moveTo>
                      <a:pt x="23" y="0"/>
                    </a:moveTo>
                    <a:lnTo>
                      <a:pt x="45" y="23"/>
                    </a:lnTo>
                    <a:lnTo>
                      <a:pt x="40" y="38"/>
                    </a:lnTo>
                    <a:lnTo>
                      <a:pt x="23" y="46"/>
                    </a:lnTo>
                    <a:lnTo>
                      <a:pt x="0" y="23"/>
                    </a:lnTo>
                    <a:lnTo>
                      <a:pt x="7" y="6"/>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3" name="Freeform 209"/>
              <p:cNvSpPr>
                <a:spLocks/>
              </p:cNvSpPr>
              <p:nvPr/>
            </p:nvSpPr>
            <p:spPr bwMode="auto">
              <a:xfrm>
                <a:off x="4396" y="1952"/>
                <a:ext cx="23" cy="24"/>
              </a:xfrm>
              <a:custGeom>
                <a:avLst/>
                <a:gdLst>
                  <a:gd name="T0" fmla="*/ 12 w 46"/>
                  <a:gd name="T1" fmla="*/ 0 h 48"/>
                  <a:gd name="T2" fmla="*/ 23 w 46"/>
                  <a:gd name="T3" fmla="*/ 12 h 48"/>
                  <a:gd name="T4" fmla="*/ 20 w 46"/>
                  <a:gd name="T5" fmla="*/ 20 h 48"/>
                  <a:gd name="T6" fmla="*/ 12 w 46"/>
                  <a:gd name="T7" fmla="*/ 24 h 48"/>
                  <a:gd name="T8" fmla="*/ 0 w 46"/>
                  <a:gd name="T9" fmla="*/ 12 h 48"/>
                  <a:gd name="T10" fmla="*/ 3 w 46"/>
                  <a:gd name="T11" fmla="*/ 4 h 48"/>
                  <a:gd name="T12" fmla="*/ 12 w 46"/>
                  <a:gd name="T13" fmla="*/ 0 h 48"/>
                  <a:gd name="T14" fmla="*/ 12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5"/>
                    </a:lnTo>
                    <a:lnTo>
                      <a:pt x="40" y="40"/>
                    </a:lnTo>
                    <a:lnTo>
                      <a:pt x="23" y="48"/>
                    </a:lnTo>
                    <a:lnTo>
                      <a:pt x="0" y="25"/>
                    </a:lnTo>
                    <a:lnTo>
                      <a:pt x="7"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4" name="Freeform 210"/>
              <p:cNvSpPr>
                <a:spLocks/>
              </p:cNvSpPr>
              <p:nvPr/>
            </p:nvSpPr>
            <p:spPr bwMode="auto">
              <a:xfrm>
                <a:off x="4362" y="2018"/>
                <a:ext cx="23" cy="23"/>
              </a:xfrm>
              <a:custGeom>
                <a:avLst/>
                <a:gdLst>
                  <a:gd name="T0" fmla="*/ 12 w 46"/>
                  <a:gd name="T1" fmla="*/ 0 h 48"/>
                  <a:gd name="T2" fmla="*/ 23 w 46"/>
                  <a:gd name="T3" fmla="*/ 12 h 48"/>
                  <a:gd name="T4" fmla="*/ 19 w 46"/>
                  <a:gd name="T5" fmla="*/ 19 h 48"/>
                  <a:gd name="T6" fmla="*/ 12 w 46"/>
                  <a:gd name="T7" fmla="*/ 23 h 48"/>
                  <a:gd name="T8" fmla="*/ 0 w 46"/>
                  <a:gd name="T9" fmla="*/ 12 h 48"/>
                  <a:gd name="T10" fmla="*/ 3 w 46"/>
                  <a:gd name="T11" fmla="*/ 4 h 48"/>
                  <a:gd name="T12" fmla="*/ 12 w 46"/>
                  <a:gd name="T13" fmla="*/ 0 h 48"/>
                  <a:gd name="T14" fmla="*/ 12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5"/>
                    </a:lnTo>
                    <a:lnTo>
                      <a:pt x="38" y="40"/>
                    </a:lnTo>
                    <a:lnTo>
                      <a:pt x="23" y="48"/>
                    </a:lnTo>
                    <a:lnTo>
                      <a:pt x="0" y="25"/>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5" name="Freeform 211"/>
              <p:cNvSpPr>
                <a:spLocks/>
              </p:cNvSpPr>
              <p:nvPr/>
            </p:nvSpPr>
            <p:spPr bwMode="auto">
              <a:xfrm>
                <a:off x="4295" y="2191"/>
                <a:ext cx="23" cy="22"/>
              </a:xfrm>
              <a:custGeom>
                <a:avLst/>
                <a:gdLst>
                  <a:gd name="T0" fmla="*/ 12 w 46"/>
                  <a:gd name="T1" fmla="*/ 0 h 46"/>
                  <a:gd name="T2" fmla="*/ 23 w 46"/>
                  <a:gd name="T3" fmla="*/ 11 h 46"/>
                  <a:gd name="T4" fmla="*/ 20 w 46"/>
                  <a:gd name="T5" fmla="*/ 19 h 46"/>
                  <a:gd name="T6" fmla="*/ 12 w 46"/>
                  <a:gd name="T7" fmla="*/ 22 h 46"/>
                  <a:gd name="T8" fmla="*/ 0 w 46"/>
                  <a:gd name="T9" fmla="*/ 11 h 46"/>
                  <a:gd name="T10" fmla="*/ 4 w 46"/>
                  <a:gd name="T11" fmla="*/ 4 h 46"/>
                  <a:gd name="T12" fmla="*/ 12 w 46"/>
                  <a:gd name="T13" fmla="*/ 0 h 46"/>
                  <a:gd name="T14" fmla="*/ 12 w 46"/>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6"/>
                  <a:gd name="T26" fmla="*/ 46 w 46"/>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6">
                    <a:moveTo>
                      <a:pt x="23" y="0"/>
                    </a:moveTo>
                    <a:lnTo>
                      <a:pt x="46" y="23"/>
                    </a:lnTo>
                    <a:lnTo>
                      <a:pt x="40" y="40"/>
                    </a:lnTo>
                    <a:lnTo>
                      <a:pt x="23" y="46"/>
                    </a:lnTo>
                    <a:lnTo>
                      <a:pt x="0" y="23"/>
                    </a:lnTo>
                    <a:lnTo>
                      <a:pt x="8"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6" name="Freeform 212"/>
              <p:cNvSpPr>
                <a:spLocks/>
              </p:cNvSpPr>
              <p:nvPr/>
            </p:nvSpPr>
            <p:spPr bwMode="auto">
              <a:xfrm>
                <a:off x="4284" y="2148"/>
                <a:ext cx="24" cy="24"/>
              </a:xfrm>
              <a:custGeom>
                <a:avLst/>
                <a:gdLst>
                  <a:gd name="T0" fmla="*/ 12 w 47"/>
                  <a:gd name="T1" fmla="*/ 0 h 47"/>
                  <a:gd name="T2" fmla="*/ 24 w 47"/>
                  <a:gd name="T3" fmla="*/ 12 h 47"/>
                  <a:gd name="T4" fmla="*/ 20 w 47"/>
                  <a:gd name="T5" fmla="*/ 20 h 47"/>
                  <a:gd name="T6" fmla="*/ 12 w 47"/>
                  <a:gd name="T7" fmla="*/ 24 h 47"/>
                  <a:gd name="T8" fmla="*/ 0 w 47"/>
                  <a:gd name="T9" fmla="*/ 12 h 47"/>
                  <a:gd name="T10" fmla="*/ 4 w 47"/>
                  <a:gd name="T11" fmla="*/ 4 h 47"/>
                  <a:gd name="T12" fmla="*/ 12 w 47"/>
                  <a:gd name="T13" fmla="*/ 0 h 47"/>
                  <a:gd name="T14" fmla="*/ 12 w 47"/>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47"/>
                  <a:gd name="T26" fmla="*/ 47 w 47"/>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47">
                    <a:moveTo>
                      <a:pt x="24" y="0"/>
                    </a:moveTo>
                    <a:lnTo>
                      <a:pt x="47" y="24"/>
                    </a:lnTo>
                    <a:lnTo>
                      <a:pt x="40" y="40"/>
                    </a:lnTo>
                    <a:lnTo>
                      <a:pt x="24" y="47"/>
                    </a:lnTo>
                    <a:lnTo>
                      <a:pt x="0" y="24"/>
                    </a:lnTo>
                    <a:lnTo>
                      <a:pt x="7" y="7"/>
                    </a:lnTo>
                    <a:lnTo>
                      <a:pt x="2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7" name="Freeform 213"/>
              <p:cNvSpPr>
                <a:spLocks/>
              </p:cNvSpPr>
              <p:nvPr/>
            </p:nvSpPr>
            <p:spPr bwMode="auto">
              <a:xfrm>
                <a:off x="4275" y="2105"/>
                <a:ext cx="23" cy="23"/>
              </a:xfrm>
              <a:custGeom>
                <a:avLst/>
                <a:gdLst>
                  <a:gd name="T0" fmla="*/ 12 w 46"/>
                  <a:gd name="T1" fmla="*/ 0 h 46"/>
                  <a:gd name="T2" fmla="*/ 23 w 46"/>
                  <a:gd name="T3" fmla="*/ 12 h 46"/>
                  <a:gd name="T4" fmla="*/ 20 w 46"/>
                  <a:gd name="T5" fmla="*/ 20 h 46"/>
                  <a:gd name="T6" fmla="*/ 12 w 46"/>
                  <a:gd name="T7" fmla="*/ 23 h 46"/>
                  <a:gd name="T8" fmla="*/ 0 w 46"/>
                  <a:gd name="T9" fmla="*/ 12 h 46"/>
                  <a:gd name="T10" fmla="*/ 4 w 46"/>
                  <a:gd name="T11" fmla="*/ 3 h 46"/>
                  <a:gd name="T12" fmla="*/ 12 w 46"/>
                  <a:gd name="T13" fmla="*/ 0 h 46"/>
                  <a:gd name="T14" fmla="*/ 12 w 46"/>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6"/>
                  <a:gd name="T26" fmla="*/ 46 w 46"/>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6">
                    <a:moveTo>
                      <a:pt x="23" y="0"/>
                    </a:moveTo>
                    <a:lnTo>
                      <a:pt x="46" y="23"/>
                    </a:lnTo>
                    <a:lnTo>
                      <a:pt x="40" y="40"/>
                    </a:lnTo>
                    <a:lnTo>
                      <a:pt x="23" y="46"/>
                    </a:lnTo>
                    <a:lnTo>
                      <a:pt x="0" y="23"/>
                    </a:lnTo>
                    <a:lnTo>
                      <a:pt x="8" y="6"/>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8" name="Freeform 214"/>
              <p:cNvSpPr>
                <a:spLocks/>
              </p:cNvSpPr>
              <p:nvPr/>
            </p:nvSpPr>
            <p:spPr bwMode="auto">
              <a:xfrm>
                <a:off x="4335" y="2148"/>
                <a:ext cx="24" cy="24"/>
              </a:xfrm>
              <a:custGeom>
                <a:avLst/>
                <a:gdLst>
                  <a:gd name="T0" fmla="*/ 12 w 48"/>
                  <a:gd name="T1" fmla="*/ 0 h 47"/>
                  <a:gd name="T2" fmla="*/ 24 w 48"/>
                  <a:gd name="T3" fmla="*/ 12 h 47"/>
                  <a:gd name="T4" fmla="*/ 20 w 48"/>
                  <a:gd name="T5" fmla="*/ 20 h 47"/>
                  <a:gd name="T6" fmla="*/ 12 w 48"/>
                  <a:gd name="T7" fmla="*/ 24 h 47"/>
                  <a:gd name="T8" fmla="*/ 0 w 48"/>
                  <a:gd name="T9" fmla="*/ 12 h 47"/>
                  <a:gd name="T10" fmla="*/ 4 w 48"/>
                  <a:gd name="T11" fmla="*/ 4 h 47"/>
                  <a:gd name="T12" fmla="*/ 12 w 48"/>
                  <a:gd name="T13" fmla="*/ 0 h 47"/>
                  <a:gd name="T14" fmla="*/ 12 w 48"/>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47"/>
                  <a:gd name="T26" fmla="*/ 48 w 48"/>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47">
                    <a:moveTo>
                      <a:pt x="23" y="0"/>
                    </a:moveTo>
                    <a:lnTo>
                      <a:pt x="48" y="24"/>
                    </a:lnTo>
                    <a:lnTo>
                      <a:pt x="40" y="40"/>
                    </a:lnTo>
                    <a:lnTo>
                      <a:pt x="23" y="47"/>
                    </a:lnTo>
                    <a:lnTo>
                      <a:pt x="0" y="24"/>
                    </a:lnTo>
                    <a:lnTo>
                      <a:pt x="8" y="7"/>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9" name="Freeform 215"/>
              <p:cNvSpPr>
                <a:spLocks/>
              </p:cNvSpPr>
              <p:nvPr/>
            </p:nvSpPr>
            <p:spPr bwMode="auto">
              <a:xfrm>
                <a:off x="4349" y="2184"/>
                <a:ext cx="23" cy="23"/>
              </a:xfrm>
              <a:custGeom>
                <a:avLst/>
                <a:gdLst>
                  <a:gd name="T0" fmla="*/ 12 w 45"/>
                  <a:gd name="T1" fmla="*/ 0 h 45"/>
                  <a:gd name="T2" fmla="*/ 23 w 45"/>
                  <a:gd name="T3" fmla="*/ 12 h 45"/>
                  <a:gd name="T4" fmla="*/ 19 w 45"/>
                  <a:gd name="T5" fmla="*/ 20 h 45"/>
                  <a:gd name="T6" fmla="*/ 12 w 45"/>
                  <a:gd name="T7" fmla="*/ 23 h 45"/>
                  <a:gd name="T8" fmla="*/ 0 w 45"/>
                  <a:gd name="T9" fmla="*/ 12 h 45"/>
                  <a:gd name="T10" fmla="*/ 3 w 45"/>
                  <a:gd name="T11" fmla="*/ 3 h 45"/>
                  <a:gd name="T12" fmla="*/ 12 w 45"/>
                  <a:gd name="T13" fmla="*/ 0 h 45"/>
                  <a:gd name="T14" fmla="*/ 12 w 45"/>
                  <a:gd name="T15" fmla="*/ 0 h 45"/>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5"/>
                  <a:gd name="T26" fmla="*/ 45 w 45"/>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5">
                    <a:moveTo>
                      <a:pt x="23" y="0"/>
                    </a:moveTo>
                    <a:lnTo>
                      <a:pt x="45" y="23"/>
                    </a:lnTo>
                    <a:lnTo>
                      <a:pt x="38" y="40"/>
                    </a:lnTo>
                    <a:lnTo>
                      <a:pt x="23" y="45"/>
                    </a:lnTo>
                    <a:lnTo>
                      <a:pt x="0" y="23"/>
                    </a:lnTo>
                    <a:lnTo>
                      <a:pt x="5" y="6"/>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0" name="Freeform 216"/>
              <p:cNvSpPr>
                <a:spLocks/>
              </p:cNvSpPr>
              <p:nvPr/>
            </p:nvSpPr>
            <p:spPr bwMode="auto">
              <a:xfrm>
                <a:off x="4400" y="2179"/>
                <a:ext cx="23" cy="24"/>
              </a:xfrm>
              <a:custGeom>
                <a:avLst/>
                <a:gdLst>
                  <a:gd name="T0" fmla="*/ 12 w 46"/>
                  <a:gd name="T1" fmla="*/ 0 h 48"/>
                  <a:gd name="T2" fmla="*/ 23 w 46"/>
                  <a:gd name="T3" fmla="*/ 12 h 48"/>
                  <a:gd name="T4" fmla="*/ 20 w 46"/>
                  <a:gd name="T5" fmla="*/ 20 h 48"/>
                  <a:gd name="T6" fmla="*/ 12 w 46"/>
                  <a:gd name="T7" fmla="*/ 24 h 48"/>
                  <a:gd name="T8" fmla="*/ 0 w 46"/>
                  <a:gd name="T9" fmla="*/ 12 h 48"/>
                  <a:gd name="T10" fmla="*/ 3 w 46"/>
                  <a:gd name="T11" fmla="*/ 4 h 48"/>
                  <a:gd name="T12" fmla="*/ 12 w 46"/>
                  <a:gd name="T13" fmla="*/ 0 h 48"/>
                  <a:gd name="T14" fmla="*/ 12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5"/>
                    </a:lnTo>
                    <a:lnTo>
                      <a:pt x="39" y="40"/>
                    </a:lnTo>
                    <a:lnTo>
                      <a:pt x="23" y="48"/>
                    </a:lnTo>
                    <a:lnTo>
                      <a:pt x="0" y="25"/>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1" name="Freeform 217"/>
              <p:cNvSpPr>
                <a:spLocks/>
              </p:cNvSpPr>
              <p:nvPr/>
            </p:nvSpPr>
            <p:spPr bwMode="auto">
              <a:xfrm>
                <a:off x="4395" y="2002"/>
                <a:ext cx="24" cy="23"/>
              </a:xfrm>
              <a:custGeom>
                <a:avLst/>
                <a:gdLst>
                  <a:gd name="T0" fmla="*/ 12 w 48"/>
                  <a:gd name="T1" fmla="*/ 0 h 45"/>
                  <a:gd name="T2" fmla="*/ 24 w 48"/>
                  <a:gd name="T3" fmla="*/ 12 h 45"/>
                  <a:gd name="T4" fmla="*/ 20 w 48"/>
                  <a:gd name="T5" fmla="*/ 20 h 45"/>
                  <a:gd name="T6" fmla="*/ 12 w 48"/>
                  <a:gd name="T7" fmla="*/ 23 h 45"/>
                  <a:gd name="T8" fmla="*/ 0 w 48"/>
                  <a:gd name="T9" fmla="*/ 12 h 45"/>
                  <a:gd name="T10" fmla="*/ 4 w 48"/>
                  <a:gd name="T11" fmla="*/ 3 h 45"/>
                  <a:gd name="T12" fmla="*/ 12 w 48"/>
                  <a:gd name="T13" fmla="*/ 0 h 45"/>
                  <a:gd name="T14" fmla="*/ 12 w 48"/>
                  <a:gd name="T15" fmla="*/ 0 h 45"/>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45"/>
                  <a:gd name="T26" fmla="*/ 48 w 48"/>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45">
                    <a:moveTo>
                      <a:pt x="25" y="0"/>
                    </a:moveTo>
                    <a:lnTo>
                      <a:pt x="48" y="23"/>
                    </a:lnTo>
                    <a:lnTo>
                      <a:pt x="40" y="40"/>
                    </a:lnTo>
                    <a:lnTo>
                      <a:pt x="25" y="45"/>
                    </a:lnTo>
                    <a:lnTo>
                      <a:pt x="0" y="23"/>
                    </a:lnTo>
                    <a:lnTo>
                      <a:pt x="8" y="6"/>
                    </a:lnTo>
                    <a:lnTo>
                      <a:pt x="25"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2" name="Freeform 218"/>
              <p:cNvSpPr>
                <a:spLocks/>
              </p:cNvSpPr>
              <p:nvPr/>
            </p:nvSpPr>
            <p:spPr bwMode="auto">
              <a:xfrm>
                <a:off x="4427" y="1987"/>
                <a:ext cx="23" cy="23"/>
              </a:xfrm>
              <a:custGeom>
                <a:avLst/>
                <a:gdLst>
                  <a:gd name="T0" fmla="*/ 12 w 45"/>
                  <a:gd name="T1" fmla="*/ 0 h 46"/>
                  <a:gd name="T2" fmla="*/ 23 w 45"/>
                  <a:gd name="T3" fmla="*/ 12 h 46"/>
                  <a:gd name="T4" fmla="*/ 20 w 45"/>
                  <a:gd name="T5" fmla="*/ 20 h 46"/>
                  <a:gd name="T6" fmla="*/ 12 w 45"/>
                  <a:gd name="T7" fmla="*/ 23 h 46"/>
                  <a:gd name="T8" fmla="*/ 0 w 45"/>
                  <a:gd name="T9" fmla="*/ 12 h 46"/>
                  <a:gd name="T10" fmla="*/ 4 w 45"/>
                  <a:gd name="T11" fmla="*/ 3 h 46"/>
                  <a:gd name="T12" fmla="*/ 12 w 45"/>
                  <a:gd name="T13" fmla="*/ 0 h 46"/>
                  <a:gd name="T14" fmla="*/ 12 w 4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6"/>
                  <a:gd name="T26" fmla="*/ 45 w 4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6">
                    <a:moveTo>
                      <a:pt x="24" y="0"/>
                    </a:moveTo>
                    <a:lnTo>
                      <a:pt x="45" y="23"/>
                    </a:lnTo>
                    <a:lnTo>
                      <a:pt x="40" y="40"/>
                    </a:lnTo>
                    <a:lnTo>
                      <a:pt x="24" y="46"/>
                    </a:lnTo>
                    <a:lnTo>
                      <a:pt x="0" y="23"/>
                    </a:lnTo>
                    <a:lnTo>
                      <a:pt x="7" y="6"/>
                    </a:lnTo>
                    <a:lnTo>
                      <a:pt x="2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3" name="Freeform 219"/>
              <p:cNvSpPr>
                <a:spLocks/>
              </p:cNvSpPr>
              <p:nvPr/>
            </p:nvSpPr>
            <p:spPr bwMode="auto">
              <a:xfrm>
                <a:off x="4293" y="1912"/>
                <a:ext cx="23" cy="24"/>
              </a:xfrm>
              <a:custGeom>
                <a:avLst/>
                <a:gdLst>
                  <a:gd name="T0" fmla="*/ 11 w 45"/>
                  <a:gd name="T1" fmla="*/ 0 h 48"/>
                  <a:gd name="T2" fmla="*/ 23 w 45"/>
                  <a:gd name="T3" fmla="*/ 12 h 48"/>
                  <a:gd name="T4" fmla="*/ 19 w 45"/>
                  <a:gd name="T5" fmla="*/ 20 h 48"/>
                  <a:gd name="T6" fmla="*/ 11 w 45"/>
                  <a:gd name="T7" fmla="*/ 24 h 48"/>
                  <a:gd name="T8" fmla="*/ 0 w 45"/>
                  <a:gd name="T9" fmla="*/ 12 h 48"/>
                  <a:gd name="T10" fmla="*/ 3 w 45"/>
                  <a:gd name="T11" fmla="*/ 4 h 48"/>
                  <a:gd name="T12" fmla="*/ 11 w 45"/>
                  <a:gd name="T13" fmla="*/ 0 h 48"/>
                  <a:gd name="T14" fmla="*/ 11 w 45"/>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8"/>
                  <a:gd name="T26" fmla="*/ 45 w 45"/>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8">
                    <a:moveTo>
                      <a:pt x="22" y="0"/>
                    </a:moveTo>
                    <a:lnTo>
                      <a:pt x="45" y="23"/>
                    </a:lnTo>
                    <a:lnTo>
                      <a:pt x="38" y="40"/>
                    </a:lnTo>
                    <a:lnTo>
                      <a:pt x="22" y="48"/>
                    </a:lnTo>
                    <a:lnTo>
                      <a:pt x="0" y="23"/>
                    </a:lnTo>
                    <a:lnTo>
                      <a:pt x="5" y="8"/>
                    </a:lnTo>
                    <a:lnTo>
                      <a:pt x="22"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4" name="Freeform 220"/>
              <p:cNvSpPr>
                <a:spLocks/>
              </p:cNvSpPr>
              <p:nvPr/>
            </p:nvSpPr>
            <p:spPr bwMode="auto">
              <a:xfrm>
                <a:off x="4326" y="1894"/>
                <a:ext cx="23" cy="23"/>
              </a:xfrm>
              <a:custGeom>
                <a:avLst/>
                <a:gdLst>
                  <a:gd name="T0" fmla="*/ 12 w 48"/>
                  <a:gd name="T1" fmla="*/ 0 h 46"/>
                  <a:gd name="T2" fmla="*/ 23 w 48"/>
                  <a:gd name="T3" fmla="*/ 12 h 46"/>
                  <a:gd name="T4" fmla="*/ 19 w 48"/>
                  <a:gd name="T5" fmla="*/ 20 h 46"/>
                  <a:gd name="T6" fmla="*/ 12 w 48"/>
                  <a:gd name="T7" fmla="*/ 23 h 46"/>
                  <a:gd name="T8" fmla="*/ 0 w 48"/>
                  <a:gd name="T9" fmla="*/ 12 h 46"/>
                  <a:gd name="T10" fmla="*/ 4 w 48"/>
                  <a:gd name="T11" fmla="*/ 4 h 46"/>
                  <a:gd name="T12" fmla="*/ 12 w 48"/>
                  <a:gd name="T13" fmla="*/ 0 h 46"/>
                  <a:gd name="T14" fmla="*/ 12 w 48"/>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46"/>
                  <a:gd name="T26" fmla="*/ 48 w 48"/>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46">
                    <a:moveTo>
                      <a:pt x="25" y="0"/>
                    </a:moveTo>
                    <a:lnTo>
                      <a:pt x="48" y="23"/>
                    </a:lnTo>
                    <a:lnTo>
                      <a:pt x="40" y="40"/>
                    </a:lnTo>
                    <a:lnTo>
                      <a:pt x="25" y="46"/>
                    </a:lnTo>
                    <a:lnTo>
                      <a:pt x="0" y="23"/>
                    </a:lnTo>
                    <a:lnTo>
                      <a:pt x="8" y="8"/>
                    </a:lnTo>
                    <a:lnTo>
                      <a:pt x="25"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5" name="Freeform 221"/>
              <p:cNvSpPr>
                <a:spLocks/>
              </p:cNvSpPr>
              <p:nvPr/>
            </p:nvSpPr>
            <p:spPr bwMode="auto">
              <a:xfrm>
                <a:off x="4264" y="1907"/>
                <a:ext cx="61" cy="60"/>
              </a:xfrm>
              <a:custGeom>
                <a:avLst/>
                <a:gdLst>
                  <a:gd name="T0" fmla="*/ 3 w 121"/>
                  <a:gd name="T1" fmla="*/ 16 h 120"/>
                  <a:gd name="T2" fmla="*/ 11 w 121"/>
                  <a:gd name="T3" fmla="*/ 11 h 120"/>
                  <a:gd name="T4" fmla="*/ 23 w 121"/>
                  <a:gd name="T5" fmla="*/ 3 h 120"/>
                  <a:gd name="T6" fmla="*/ 30 w 121"/>
                  <a:gd name="T7" fmla="*/ 0 h 120"/>
                  <a:gd name="T8" fmla="*/ 33 w 121"/>
                  <a:gd name="T9" fmla="*/ 4 h 120"/>
                  <a:gd name="T10" fmla="*/ 28 w 121"/>
                  <a:gd name="T11" fmla="*/ 11 h 120"/>
                  <a:gd name="T12" fmla="*/ 26 w 121"/>
                  <a:gd name="T13" fmla="*/ 18 h 120"/>
                  <a:gd name="T14" fmla="*/ 30 w 121"/>
                  <a:gd name="T15" fmla="*/ 25 h 120"/>
                  <a:gd name="T16" fmla="*/ 33 w 121"/>
                  <a:gd name="T17" fmla="*/ 29 h 120"/>
                  <a:gd name="T18" fmla="*/ 39 w 121"/>
                  <a:gd name="T19" fmla="*/ 30 h 120"/>
                  <a:gd name="T20" fmla="*/ 46 w 121"/>
                  <a:gd name="T21" fmla="*/ 30 h 120"/>
                  <a:gd name="T22" fmla="*/ 51 w 121"/>
                  <a:gd name="T23" fmla="*/ 26 h 120"/>
                  <a:gd name="T24" fmla="*/ 61 w 121"/>
                  <a:gd name="T25" fmla="*/ 36 h 120"/>
                  <a:gd name="T26" fmla="*/ 57 w 121"/>
                  <a:gd name="T27" fmla="*/ 41 h 120"/>
                  <a:gd name="T28" fmla="*/ 57 w 121"/>
                  <a:gd name="T29" fmla="*/ 48 h 120"/>
                  <a:gd name="T30" fmla="*/ 61 w 121"/>
                  <a:gd name="T31" fmla="*/ 55 h 120"/>
                  <a:gd name="T32" fmla="*/ 50 w 121"/>
                  <a:gd name="T33" fmla="*/ 60 h 120"/>
                  <a:gd name="T34" fmla="*/ 45 w 121"/>
                  <a:gd name="T35" fmla="*/ 49 h 120"/>
                  <a:gd name="T36" fmla="*/ 38 w 121"/>
                  <a:gd name="T37" fmla="*/ 48 h 120"/>
                  <a:gd name="T38" fmla="*/ 30 w 121"/>
                  <a:gd name="T39" fmla="*/ 49 h 120"/>
                  <a:gd name="T40" fmla="*/ 26 w 121"/>
                  <a:gd name="T41" fmla="*/ 54 h 120"/>
                  <a:gd name="T42" fmla="*/ 16 w 121"/>
                  <a:gd name="T43" fmla="*/ 42 h 120"/>
                  <a:gd name="T44" fmla="*/ 19 w 121"/>
                  <a:gd name="T45" fmla="*/ 37 h 120"/>
                  <a:gd name="T46" fmla="*/ 17 w 121"/>
                  <a:gd name="T47" fmla="*/ 29 h 120"/>
                  <a:gd name="T48" fmla="*/ 12 w 121"/>
                  <a:gd name="T49" fmla="*/ 22 h 120"/>
                  <a:gd name="T50" fmla="*/ 8 w 121"/>
                  <a:gd name="T51" fmla="*/ 20 h 120"/>
                  <a:gd name="T52" fmla="*/ 0 w 121"/>
                  <a:gd name="T53" fmla="*/ 20 h 120"/>
                  <a:gd name="T54" fmla="*/ 1 w 121"/>
                  <a:gd name="T55" fmla="*/ 17 h 120"/>
                  <a:gd name="T56" fmla="*/ 3 w 121"/>
                  <a:gd name="T57" fmla="*/ 16 h 120"/>
                  <a:gd name="T58" fmla="*/ 3 w 121"/>
                  <a:gd name="T59" fmla="*/ 16 h 12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1"/>
                  <a:gd name="T91" fmla="*/ 0 h 120"/>
                  <a:gd name="T92" fmla="*/ 121 w 121"/>
                  <a:gd name="T93" fmla="*/ 120 h 12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1" h="120">
                    <a:moveTo>
                      <a:pt x="5" y="32"/>
                    </a:moveTo>
                    <a:lnTo>
                      <a:pt x="22" y="21"/>
                    </a:lnTo>
                    <a:lnTo>
                      <a:pt x="45" y="6"/>
                    </a:lnTo>
                    <a:lnTo>
                      <a:pt x="59" y="0"/>
                    </a:lnTo>
                    <a:lnTo>
                      <a:pt x="66" y="7"/>
                    </a:lnTo>
                    <a:lnTo>
                      <a:pt x="55" y="21"/>
                    </a:lnTo>
                    <a:lnTo>
                      <a:pt x="51" y="36"/>
                    </a:lnTo>
                    <a:lnTo>
                      <a:pt x="59" y="49"/>
                    </a:lnTo>
                    <a:lnTo>
                      <a:pt x="66" y="57"/>
                    </a:lnTo>
                    <a:lnTo>
                      <a:pt x="78" y="59"/>
                    </a:lnTo>
                    <a:lnTo>
                      <a:pt x="91" y="61"/>
                    </a:lnTo>
                    <a:lnTo>
                      <a:pt x="102" y="51"/>
                    </a:lnTo>
                    <a:lnTo>
                      <a:pt x="121" y="72"/>
                    </a:lnTo>
                    <a:lnTo>
                      <a:pt x="114" y="82"/>
                    </a:lnTo>
                    <a:lnTo>
                      <a:pt x="114" y="95"/>
                    </a:lnTo>
                    <a:lnTo>
                      <a:pt x="121" y="110"/>
                    </a:lnTo>
                    <a:lnTo>
                      <a:pt x="100" y="120"/>
                    </a:lnTo>
                    <a:lnTo>
                      <a:pt x="89" y="97"/>
                    </a:lnTo>
                    <a:lnTo>
                      <a:pt x="76" y="95"/>
                    </a:lnTo>
                    <a:lnTo>
                      <a:pt x="59" y="97"/>
                    </a:lnTo>
                    <a:lnTo>
                      <a:pt x="51" y="108"/>
                    </a:lnTo>
                    <a:lnTo>
                      <a:pt x="32" y="83"/>
                    </a:lnTo>
                    <a:lnTo>
                      <a:pt x="38" y="74"/>
                    </a:lnTo>
                    <a:lnTo>
                      <a:pt x="34" y="57"/>
                    </a:lnTo>
                    <a:lnTo>
                      <a:pt x="24" y="44"/>
                    </a:lnTo>
                    <a:lnTo>
                      <a:pt x="15" y="40"/>
                    </a:lnTo>
                    <a:lnTo>
                      <a:pt x="0" y="40"/>
                    </a:lnTo>
                    <a:lnTo>
                      <a:pt x="2" y="34"/>
                    </a:lnTo>
                    <a:lnTo>
                      <a:pt x="5" y="3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6" name="Freeform 222"/>
              <p:cNvSpPr>
                <a:spLocks/>
              </p:cNvSpPr>
              <p:nvPr/>
            </p:nvSpPr>
            <p:spPr bwMode="auto">
              <a:xfrm>
                <a:off x="4296" y="1894"/>
                <a:ext cx="81" cy="53"/>
              </a:xfrm>
              <a:custGeom>
                <a:avLst/>
                <a:gdLst>
                  <a:gd name="T0" fmla="*/ 0 w 162"/>
                  <a:gd name="T1" fmla="*/ 11 h 107"/>
                  <a:gd name="T2" fmla="*/ 3 w 162"/>
                  <a:gd name="T3" fmla="*/ 16 h 107"/>
                  <a:gd name="T4" fmla="*/ 10 w 162"/>
                  <a:gd name="T5" fmla="*/ 16 h 107"/>
                  <a:gd name="T6" fmla="*/ 18 w 162"/>
                  <a:gd name="T7" fmla="*/ 19 h 107"/>
                  <a:gd name="T8" fmla="*/ 21 w 162"/>
                  <a:gd name="T9" fmla="*/ 23 h 107"/>
                  <a:gd name="T10" fmla="*/ 23 w 162"/>
                  <a:gd name="T11" fmla="*/ 28 h 107"/>
                  <a:gd name="T12" fmla="*/ 21 w 162"/>
                  <a:gd name="T13" fmla="*/ 33 h 107"/>
                  <a:gd name="T14" fmla="*/ 20 w 162"/>
                  <a:gd name="T15" fmla="*/ 37 h 107"/>
                  <a:gd name="T16" fmla="*/ 29 w 162"/>
                  <a:gd name="T17" fmla="*/ 47 h 107"/>
                  <a:gd name="T18" fmla="*/ 35 w 162"/>
                  <a:gd name="T19" fmla="*/ 45 h 107"/>
                  <a:gd name="T20" fmla="*/ 41 w 162"/>
                  <a:gd name="T21" fmla="*/ 45 h 107"/>
                  <a:gd name="T22" fmla="*/ 45 w 162"/>
                  <a:gd name="T23" fmla="*/ 46 h 107"/>
                  <a:gd name="T24" fmla="*/ 48 w 162"/>
                  <a:gd name="T25" fmla="*/ 48 h 107"/>
                  <a:gd name="T26" fmla="*/ 51 w 162"/>
                  <a:gd name="T27" fmla="*/ 53 h 107"/>
                  <a:gd name="T28" fmla="*/ 64 w 162"/>
                  <a:gd name="T29" fmla="*/ 47 h 107"/>
                  <a:gd name="T30" fmla="*/ 62 w 162"/>
                  <a:gd name="T31" fmla="*/ 43 h 107"/>
                  <a:gd name="T32" fmla="*/ 64 w 162"/>
                  <a:gd name="T33" fmla="*/ 36 h 107"/>
                  <a:gd name="T34" fmla="*/ 68 w 162"/>
                  <a:gd name="T35" fmla="*/ 31 h 107"/>
                  <a:gd name="T36" fmla="*/ 75 w 162"/>
                  <a:gd name="T37" fmla="*/ 27 h 107"/>
                  <a:gd name="T38" fmla="*/ 77 w 162"/>
                  <a:gd name="T39" fmla="*/ 27 h 107"/>
                  <a:gd name="T40" fmla="*/ 81 w 162"/>
                  <a:gd name="T41" fmla="*/ 21 h 107"/>
                  <a:gd name="T42" fmla="*/ 62 w 162"/>
                  <a:gd name="T43" fmla="*/ 4 h 107"/>
                  <a:gd name="T44" fmla="*/ 54 w 162"/>
                  <a:gd name="T45" fmla="*/ 9 h 107"/>
                  <a:gd name="T46" fmla="*/ 54 w 162"/>
                  <a:gd name="T47" fmla="*/ 16 h 107"/>
                  <a:gd name="T48" fmla="*/ 48 w 162"/>
                  <a:gd name="T49" fmla="*/ 23 h 107"/>
                  <a:gd name="T50" fmla="*/ 39 w 162"/>
                  <a:gd name="T51" fmla="*/ 26 h 107"/>
                  <a:gd name="T52" fmla="*/ 30 w 162"/>
                  <a:gd name="T53" fmla="*/ 21 h 107"/>
                  <a:gd name="T54" fmla="*/ 27 w 162"/>
                  <a:gd name="T55" fmla="*/ 16 h 107"/>
                  <a:gd name="T56" fmla="*/ 27 w 162"/>
                  <a:gd name="T57" fmla="*/ 8 h 107"/>
                  <a:gd name="T58" fmla="*/ 29 w 162"/>
                  <a:gd name="T59" fmla="*/ 3 h 107"/>
                  <a:gd name="T60" fmla="*/ 20 w 162"/>
                  <a:gd name="T61" fmla="*/ 0 h 107"/>
                  <a:gd name="T62" fmla="*/ 0 w 162"/>
                  <a:gd name="T63" fmla="*/ 11 h 107"/>
                  <a:gd name="T64" fmla="*/ 0 w 162"/>
                  <a:gd name="T65" fmla="*/ 11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07"/>
                  <a:gd name="T101" fmla="*/ 162 w 162"/>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07">
                    <a:moveTo>
                      <a:pt x="0" y="23"/>
                    </a:moveTo>
                    <a:lnTo>
                      <a:pt x="6" y="33"/>
                    </a:lnTo>
                    <a:lnTo>
                      <a:pt x="21" y="33"/>
                    </a:lnTo>
                    <a:lnTo>
                      <a:pt x="36" y="38"/>
                    </a:lnTo>
                    <a:lnTo>
                      <a:pt x="42" y="46"/>
                    </a:lnTo>
                    <a:lnTo>
                      <a:pt x="46" y="57"/>
                    </a:lnTo>
                    <a:lnTo>
                      <a:pt x="42" y="67"/>
                    </a:lnTo>
                    <a:lnTo>
                      <a:pt x="40" y="74"/>
                    </a:lnTo>
                    <a:lnTo>
                      <a:pt x="59" y="95"/>
                    </a:lnTo>
                    <a:lnTo>
                      <a:pt x="69" y="91"/>
                    </a:lnTo>
                    <a:lnTo>
                      <a:pt x="82" y="90"/>
                    </a:lnTo>
                    <a:lnTo>
                      <a:pt x="90" y="93"/>
                    </a:lnTo>
                    <a:lnTo>
                      <a:pt x="97" y="97"/>
                    </a:lnTo>
                    <a:lnTo>
                      <a:pt x="103" y="107"/>
                    </a:lnTo>
                    <a:lnTo>
                      <a:pt x="128" y="95"/>
                    </a:lnTo>
                    <a:lnTo>
                      <a:pt x="124" y="86"/>
                    </a:lnTo>
                    <a:lnTo>
                      <a:pt x="128" y="72"/>
                    </a:lnTo>
                    <a:lnTo>
                      <a:pt x="135" y="63"/>
                    </a:lnTo>
                    <a:lnTo>
                      <a:pt x="149" y="55"/>
                    </a:lnTo>
                    <a:lnTo>
                      <a:pt x="154" y="55"/>
                    </a:lnTo>
                    <a:lnTo>
                      <a:pt x="162" y="42"/>
                    </a:lnTo>
                    <a:lnTo>
                      <a:pt x="124" y="8"/>
                    </a:lnTo>
                    <a:lnTo>
                      <a:pt x="109" y="19"/>
                    </a:lnTo>
                    <a:lnTo>
                      <a:pt x="109" y="33"/>
                    </a:lnTo>
                    <a:lnTo>
                      <a:pt x="97" y="46"/>
                    </a:lnTo>
                    <a:lnTo>
                      <a:pt x="78" y="52"/>
                    </a:lnTo>
                    <a:lnTo>
                      <a:pt x="61" y="42"/>
                    </a:lnTo>
                    <a:lnTo>
                      <a:pt x="54" y="33"/>
                    </a:lnTo>
                    <a:lnTo>
                      <a:pt x="55" y="17"/>
                    </a:lnTo>
                    <a:lnTo>
                      <a:pt x="59" y="6"/>
                    </a:lnTo>
                    <a:lnTo>
                      <a:pt x="40" y="0"/>
                    </a:lnTo>
                    <a:lnTo>
                      <a:pt x="0" y="23"/>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7" name="Freeform 223"/>
              <p:cNvSpPr>
                <a:spLocks/>
              </p:cNvSpPr>
              <p:nvPr/>
            </p:nvSpPr>
            <p:spPr bwMode="auto">
              <a:xfrm>
                <a:off x="4318" y="1884"/>
                <a:ext cx="36" cy="17"/>
              </a:xfrm>
              <a:custGeom>
                <a:avLst/>
                <a:gdLst>
                  <a:gd name="T0" fmla="*/ 0 w 72"/>
                  <a:gd name="T1" fmla="*/ 9 h 35"/>
                  <a:gd name="T2" fmla="*/ 9 w 72"/>
                  <a:gd name="T3" fmla="*/ 13 h 35"/>
                  <a:gd name="T4" fmla="*/ 13 w 72"/>
                  <a:gd name="T5" fmla="*/ 9 h 35"/>
                  <a:gd name="T6" fmla="*/ 19 w 72"/>
                  <a:gd name="T7" fmla="*/ 8 h 35"/>
                  <a:gd name="T8" fmla="*/ 23 w 72"/>
                  <a:gd name="T9" fmla="*/ 8 h 35"/>
                  <a:gd name="T10" fmla="*/ 26 w 72"/>
                  <a:gd name="T11" fmla="*/ 10 h 35"/>
                  <a:gd name="T12" fmla="*/ 30 w 72"/>
                  <a:gd name="T13" fmla="*/ 14 h 35"/>
                  <a:gd name="T14" fmla="*/ 31 w 72"/>
                  <a:gd name="T15" fmla="*/ 17 h 35"/>
                  <a:gd name="T16" fmla="*/ 36 w 72"/>
                  <a:gd name="T17" fmla="*/ 13 h 35"/>
                  <a:gd name="T18" fmla="*/ 29 w 72"/>
                  <a:gd name="T19" fmla="*/ 6 h 35"/>
                  <a:gd name="T20" fmla="*/ 23 w 72"/>
                  <a:gd name="T21" fmla="*/ 0 h 35"/>
                  <a:gd name="T22" fmla="*/ 16 w 72"/>
                  <a:gd name="T23" fmla="*/ 1 h 35"/>
                  <a:gd name="T24" fmla="*/ 0 w 72"/>
                  <a:gd name="T25" fmla="*/ 9 h 35"/>
                  <a:gd name="T26" fmla="*/ 0 w 72"/>
                  <a:gd name="T27" fmla="*/ 9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35"/>
                  <a:gd name="T44" fmla="*/ 72 w 72"/>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35">
                    <a:moveTo>
                      <a:pt x="0" y="19"/>
                    </a:moveTo>
                    <a:lnTo>
                      <a:pt x="17" y="27"/>
                    </a:lnTo>
                    <a:lnTo>
                      <a:pt x="27" y="19"/>
                    </a:lnTo>
                    <a:lnTo>
                      <a:pt x="38" y="16"/>
                    </a:lnTo>
                    <a:lnTo>
                      <a:pt x="46" y="17"/>
                    </a:lnTo>
                    <a:lnTo>
                      <a:pt x="53" y="21"/>
                    </a:lnTo>
                    <a:lnTo>
                      <a:pt x="61" y="29"/>
                    </a:lnTo>
                    <a:lnTo>
                      <a:pt x="63" y="35"/>
                    </a:lnTo>
                    <a:lnTo>
                      <a:pt x="72" y="27"/>
                    </a:lnTo>
                    <a:lnTo>
                      <a:pt x="59" y="12"/>
                    </a:lnTo>
                    <a:lnTo>
                      <a:pt x="46" y="0"/>
                    </a:lnTo>
                    <a:lnTo>
                      <a:pt x="32" y="2"/>
                    </a:lnTo>
                    <a:lnTo>
                      <a:pt x="0"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8" name="Freeform 224"/>
              <p:cNvSpPr>
                <a:spLocks/>
              </p:cNvSpPr>
              <p:nvPr/>
            </p:nvSpPr>
            <p:spPr bwMode="auto">
              <a:xfrm>
                <a:off x="4237" y="1925"/>
                <a:ext cx="51" cy="56"/>
              </a:xfrm>
              <a:custGeom>
                <a:avLst/>
                <a:gdLst>
                  <a:gd name="T0" fmla="*/ 24 w 101"/>
                  <a:gd name="T1" fmla="*/ 0 h 112"/>
                  <a:gd name="T2" fmla="*/ 25 w 101"/>
                  <a:gd name="T3" fmla="*/ 5 h 112"/>
                  <a:gd name="T4" fmla="*/ 20 w 101"/>
                  <a:gd name="T5" fmla="*/ 9 h 112"/>
                  <a:gd name="T6" fmla="*/ 18 w 101"/>
                  <a:gd name="T7" fmla="*/ 14 h 112"/>
                  <a:gd name="T8" fmla="*/ 18 w 101"/>
                  <a:gd name="T9" fmla="*/ 20 h 112"/>
                  <a:gd name="T10" fmla="*/ 21 w 101"/>
                  <a:gd name="T11" fmla="*/ 26 h 112"/>
                  <a:gd name="T12" fmla="*/ 25 w 101"/>
                  <a:gd name="T13" fmla="*/ 30 h 112"/>
                  <a:gd name="T14" fmla="*/ 30 w 101"/>
                  <a:gd name="T15" fmla="*/ 31 h 112"/>
                  <a:gd name="T16" fmla="*/ 35 w 101"/>
                  <a:gd name="T17" fmla="*/ 31 h 112"/>
                  <a:gd name="T18" fmla="*/ 41 w 101"/>
                  <a:gd name="T19" fmla="*/ 28 h 112"/>
                  <a:gd name="T20" fmla="*/ 51 w 101"/>
                  <a:gd name="T21" fmla="*/ 39 h 112"/>
                  <a:gd name="T22" fmla="*/ 50 w 101"/>
                  <a:gd name="T23" fmla="*/ 44 h 112"/>
                  <a:gd name="T24" fmla="*/ 50 w 101"/>
                  <a:gd name="T25" fmla="*/ 49 h 112"/>
                  <a:gd name="T26" fmla="*/ 51 w 101"/>
                  <a:gd name="T27" fmla="*/ 53 h 112"/>
                  <a:gd name="T28" fmla="*/ 47 w 101"/>
                  <a:gd name="T29" fmla="*/ 56 h 112"/>
                  <a:gd name="T30" fmla="*/ 19 w 101"/>
                  <a:gd name="T31" fmla="*/ 31 h 112"/>
                  <a:gd name="T32" fmla="*/ 0 w 101"/>
                  <a:gd name="T33" fmla="*/ 14 h 112"/>
                  <a:gd name="T34" fmla="*/ 24 w 101"/>
                  <a:gd name="T35" fmla="*/ 0 h 112"/>
                  <a:gd name="T36" fmla="*/ 24 w 101"/>
                  <a:gd name="T37" fmla="*/ 0 h 1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1"/>
                  <a:gd name="T58" fmla="*/ 0 h 112"/>
                  <a:gd name="T59" fmla="*/ 101 w 101"/>
                  <a:gd name="T60" fmla="*/ 112 h 1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1" h="112">
                    <a:moveTo>
                      <a:pt x="48" y="0"/>
                    </a:moveTo>
                    <a:lnTo>
                      <a:pt x="50" y="10"/>
                    </a:lnTo>
                    <a:lnTo>
                      <a:pt x="40" y="17"/>
                    </a:lnTo>
                    <a:lnTo>
                      <a:pt x="35" y="27"/>
                    </a:lnTo>
                    <a:lnTo>
                      <a:pt x="35" y="40"/>
                    </a:lnTo>
                    <a:lnTo>
                      <a:pt x="42" y="51"/>
                    </a:lnTo>
                    <a:lnTo>
                      <a:pt x="50" y="61"/>
                    </a:lnTo>
                    <a:lnTo>
                      <a:pt x="59" y="63"/>
                    </a:lnTo>
                    <a:lnTo>
                      <a:pt x="69" y="63"/>
                    </a:lnTo>
                    <a:lnTo>
                      <a:pt x="82" y="55"/>
                    </a:lnTo>
                    <a:lnTo>
                      <a:pt x="101" y="78"/>
                    </a:lnTo>
                    <a:lnTo>
                      <a:pt x="99" y="87"/>
                    </a:lnTo>
                    <a:lnTo>
                      <a:pt x="99" y="97"/>
                    </a:lnTo>
                    <a:lnTo>
                      <a:pt x="101" y="105"/>
                    </a:lnTo>
                    <a:lnTo>
                      <a:pt x="94" y="112"/>
                    </a:lnTo>
                    <a:lnTo>
                      <a:pt x="38" y="63"/>
                    </a:lnTo>
                    <a:lnTo>
                      <a:pt x="0" y="27"/>
                    </a:lnTo>
                    <a:lnTo>
                      <a:pt x="48"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9" name="Freeform 225"/>
              <p:cNvSpPr>
                <a:spLocks/>
              </p:cNvSpPr>
              <p:nvPr/>
            </p:nvSpPr>
            <p:spPr bwMode="auto">
              <a:xfrm>
                <a:off x="4286" y="1967"/>
                <a:ext cx="44" cy="34"/>
              </a:xfrm>
              <a:custGeom>
                <a:avLst/>
                <a:gdLst>
                  <a:gd name="T0" fmla="*/ 28 w 90"/>
                  <a:gd name="T1" fmla="*/ 1 h 68"/>
                  <a:gd name="T2" fmla="*/ 28 w 90"/>
                  <a:gd name="T3" fmla="*/ 5 h 68"/>
                  <a:gd name="T4" fmla="*/ 25 w 90"/>
                  <a:gd name="T5" fmla="*/ 11 h 68"/>
                  <a:gd name="T6" fmla="*/ 22 w 90"/>
                  <a:gd name="T7" fmla="*/ 16 h 68"/>
                  <a:gd name="T8" fmla="*/ 14 w 90"/>
                  <a:gd name="T9" fmla="*/ 16 h 68"/>
                  <a:gd name="T10" fmla="*/ 7 w 90"/>
                  <a:gd name="T11" fmla="*/ 14 h 68"/>
                  <a:gd name="T12" fmla="*/ 4 w 90"/>
                  <a:gd name="T13" fmla="*/ 12 h 68"/>
                  <a:gd name="T14" fmla="*/ 0 w 90"/>
                  <a:gd name="T15" fmla="*/ 15 h 68"/>
                  <a:gd name="T16" fmla="*/ 21 w 90"/>
                  <a:gd name="T17" fmla="*/ 34 h 68"/>
                  <a:gd name="T18" fmla="*/ 33 w 90"/>
                  <a:gd name="T19" fmla="*/ 34 h 68"/>
                  <a:gd name="T20" fmla="*/ 32 w 90"/>
                  <a:gd name="T21" fmla="*/ 29 h 68"/>
                  <a:gd name="T22" fmla="*/ 35 w 90"/>
                  <a:gd name="T23" fmla="*/ 22 h 68"/>
                  <a:gd name="T24" fmla="*/ 38 w 90"/>
                  <a:gd name="T25" fmla="*/ 19 h 68"/>
                  <a:gd name="T26" fmla="*/ 44 w 90"/>
                  <a:gd name="T27" fmla="*/ 17 h 68"/>
                  <a:gd name="T28" fmla="*/ 32 w 90"/>
                  <a:gd name="T29" fmla="*/ 0 h 68"/>
                  <a:gd name="T30" fmla="*/ 28 w 90"/>
                  <a:gd name="T31" fmla="*/ 1 h 68"/>
                  <a:gd name="T32" fmla="*/ 28 w 90"/>
                  <a:gd name="T33" fmla="*/ 1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
                  <a:gd name="T52" fmla="*/ 0 h 68"/>
                  <a:gd name="T53" fmla="*/ 90 w 90"/>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 h="68">
                    <a:moveTo>
                      <a:pt x="57" y="1"/>
                    </a:moveTo>
                    <a:lnTo>
                      <a:pt x="57" y="11"/>
                    </a:lnTo>
                    <a:lnTo>
                      <a:pt x="52" y="22"/>
                    </a:lnTo>
                    <a:lnTo>
                      <a:pt x="44" y="32"/>
                    </a:lnTo>
                    <a:lnTo>
                      <a:pt x="29" y="32"/>
                    </a:lnTo>
                    <a:lnTo>
                      <a:pt x="14" y="28"/>
                    </a:lnTo>
                    <a:lnTo>
                      <a:pt x="8" y="24"/>
                    </a:lnTo>
                    <a:lnTo>
                      <a:pt x="0" y="30"/>
                    </a:lnTo>
                    <a:lnTo>
                      <a:pt x="42" y="68"/>
                    </a:lnTo>
                    <a:lnTo>
                      <a:pt x="67" y="68"/>
                    </a:lnTo>
                    <a:lnTo>
                      <a:pt x="65" y="58"/>
                    </a:lnTo>
                    <a:lnTo>
                      <a:pt x="71" y="45"/>
                    </a:lnTo>
                    <a:lnTo>
                      <a:pt x="78" y="38"/>
                    </a:lnTo>
                    <a:lnTo>
                      <a:pt x="90" y="34"/>
                    </a:lnTo>
                    <a:lnTo>
                      <a:pt x="65" y="0"/>
                    </a:lnTo>
                    <a:lnTo>
                      <a:pt x="57" y="1"/>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0" name="Freeform 226"/>
              <p:cNvSpPr>
                <a:spLocks/>
              </p:cNvSpPr>
              <p:nvPr/>
            </p:nvSpPr>
            <p:spPr bwMode="auto">
              <a:xfrm>
                <a:off x="4320" y="1946"/>
                <a:ext cx="46" cy="45"/>
              </a:xfrm>
              <a:custGeom>
                <a:avLst/>
                <a:gdLst>
                  <a:gd name="T0" fmla="*/ 0 w 93"/>
                  <a:gd name="T1" fmla="*/ 20 h 89"/>
                  <a:gd name="T2" fmla="*/ 11 w 93"/>
                  <a:gd name="T3" fmla="*/ 38 h 89"/>
                  <a:gd name="T4" fmla="*/ 19 w 93"/>
                  <a:gd name="T5" fmla="*/ 40 h 89"/>
                  <a:gd name="T6" fmla="*/ 22 w 93"/>
                  <a:gd name="T7" fmla="*/ 42 h 89"/>
                  <a:gd name="T8" fmla="*/ 24 w 93"/>
                  <a:gd name="T9" fmla="*/ 45 h 89"/>
                  <a:gd name="T10" fmla="*/ 30 w 93"/>
                  <a:gd name="T11" fmla="*/ 39 h 89"/>
                  <a:gd name="T12" fmla="*/ 28 w 93"/>
                  <a:gd name="T13" fmla="*/ 30 h 89"/>
                  <a:gd name="T14" fmla="*/ 38 w 93"/>
                  <a:gd name="T15" fmla="*/ 28 h 89"/>
                  <a:gd name="T16" fmla="*/ 46 w 93"/>
                  <a:gd name="T17" fmla="*/ 21 h 89"/>
                  <a:gd name="T18" fmla="*/ 36 w 93"/>
                  <a:gd name="T19" fmla="*/ 0 h 89"/>
                  <a:gd name="T20" fmla="*/ 27 w 93"/>
                  <a:gd name="T21" fmla="*/ 2 h 89"/>
                  <a:gd name="T22" fmla="*/ 29 w 93"/>
                  <a:gd name="T23" fmla="*/ 11 h 89"/>
                  <a:gd name="T24" fmla="*/ 25 w 93"/>
                  <a:gd name="T25" fmla="*/ 16 h 89"/>
                  <a:gd name="T26" fmla="*/ 20 w 93"/>
                  <a:gd name="T27" fmla="*/ 20 h 89"/>
                  <a:gd name="T28" fmla="*/ 13 w 93"/>
                  <a:gd name="T29" fmla="*/ 20 h 89"/>
                  <a:gd name="T30" fmla="*/ 6 w 93"/>
                  <a:gd name="T31" fmla="*/ 17 h 89"/>
                  <a:gd name="T32" fmla="*/ 0 w 93"/>
                  <a:gd name="T33" fmla="*/ 20 h 89"/>
                  <a:gd name="T34" fmla="*/ 0 w 93"/>
                  <a:gd name="T35" fmla="*/ 20 h 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3"/>
                  <a:gd name="T55" fmla="*/ 0 h 89"/>
                  <a:gd name="T56" fmla="*/ 93 w 93"/>
                  <a:gd name="T57" fmla="*/ 89 h 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3" h="89">
                    <a:moveTo>
                      <a:pt x="0" y="40"/>
                    </a:moveTo>
                    <a:lnTo>
                      <a:pt x="23" y="76"/>
                    </a:lnTo>
                    <a:lnTo>
                      <a:pt x="38" y="80"/>
                    </a:lnTo>
                    <a:lnTo>
                      <a:pt x="44" y="83"/>
                    </a:lnTo>
                    <a:lnTo>
                      <a:pt x="49" y="89"/>
                    </a:lnTo>
                    <a:lnTo>
                      <a:pt x="61" y="78"/>
                    </a:lnTo>
                    <a:lnTo>
                      <a:pt x="57" y="59"/>
                    </a:lnTo>
                    <a:lnTo>
                      <a:pt x="76" y="55"/>
                    </a:lnTo>
                    <a:lnTo>
                      <a:pt x="93" y="42"/>
                    </a:lnTo>
                    <a:lnTo>
                      <a:pt x="72" y="0"/>
                    </a:lnTo>
                    <a:lnTo>
                      <a:pt x="55" y="4"/>
                    </a:lnTo>
                    <a:lnTo>
                      <a:pt x="59" y="21"/>
                    </a:lnTo>
                    <a:lnTo>
                      <a:pt x="51" y="32"/>
                    </a:lnTo>
                    <a:lnTo>
                      <a:pt x="40" y="40"/>
                    </a:lnTo>
                    <a:lnTo>
                      <a:pt x="26" y="40"/>
                    </a:lnTo>
                    <a:lnTo>
                      <a:pt x="13" y="34"/>
                    </a:lnTo>
                    <a:lnTo>
                      <a:pt x="0" y="4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1" name="Freeform 227"/>
              <p:cNvSpPr>
                <a:spLocks/>
              </p:cNvSpPr>
              <p:nvPr/>
            </p:nvSpPr>
            <p:spPr bwMode="auto">
              <a:xfrm>
                <a:off x="4358" y="1944"/>
                <a:ext cx="42" cy="39"/>
              </a:xfrm>
              <a:custGeom>
                <a:avLst/>
                <a:gdLst>
                  <a:gd name="T0" fmla="*/ 0 w 83"/>
                  <a:gd name="T1" fmla="*/ 2 h 80"/>
                  <a:gd name="T2" fmla="*/ 4 w 83"/>
                  <a:gd name="T3" fmla="*/ 11 h 80"/>
                  <a:gd name="T4" fmla="*/ 16 w 83"/>
                  <a:gd name="T5" fmla="*/ 14 h 80"/>
                  <a:gd name="T6" fmla="*/ 13 w 83"/>
                  <a:gd name="T7" fmla="*/ 24 h 80"/>
                  <a:gd name="T8" fmla="*/ 20 w 83"/>
                  <a:gd name="T9" fmla="*/ 26 h 80"/>
                  <a:gd name="T10" fmla="*/ 25 w 83"/>
                  <a:gd name="T11" fmla="*/ 32 h 80"/>
                  <a:gd name="T12" fmla="*/ 26 w 83"/>
                  <a:gd name="T13" fmla="*/ 39 h 80"/>
                  <a:gd name="T14" fmla="*/ 42 w 83"/>
                  <a:gd name="T15" fmla="*/ 30 h 80"/>
                  <a:gd name="T16" fmla="*/ 34 w 83"/>
                  <a:gd name="T17" fmla="*/ 24 h 80"/>
                  <a:gd name="T18" fmla="*/ 37 w 83"/>
                  <a:gd name="T19" fmla="*/ 13 h 80"/>
                  <a:gd name="T20" fmla="*/ 37 w 83"/>
                  <a:gd name="T21" fmla="*/ 6 h 80"/>
                  <a:gd name="T22" fmla="*/ 26 w 83"/>
                  <a:gd name="T23" fmla="*/ 4 h 80"/>
                  <a:gd name="T24" fmla="*/ 20 w 83"/>
                  <a:gd name="T25" fmla="*/ 7 h 80"/>
                  <a:gd name="T26" fmla="*/ 10 w 83"/>
                  <a:gd name="T27" fmla="*/ 7 h 80"/>
                  <a:gd name="T28" fmla="*/ 3 w 83"/>
                  <a:gd name="T29" fmla="*/ 0 h 80"/>
                  <a:gd name="T30" fmla="*/ 0 w 83"/>
                  <a:gd name="T31" fmla="*/ 2 h 80"/>
                  <a:gd name="T32" fmla="*/ 0 w 83"/>
                  <a:gd name="T33" fmla="*/ 2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80"/>
                  <a:gd name="T53" fmla="*/ 83 w 83"/>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80">
                    <a:moveTo>
                      <a:pt x="0" y="4"/>
                    </a:moveTo>
                    <a:lnTo>
                      <a:pt x="7" y="23"/>
                    </a:lnTo>
                    <a:lnTo>
                      <a:pt x="32" y="29"/>
                    </a:lnTo>
                    <a:lnTo>
                      <a:pt x="25" y="49"/>
                    </a:lnTo>
                    <a:lnTo>
                      <a:pt x="40" y="53"/>
                    </a:lnTo>
                    <a:lnTo>
                      <a:pt x="49" y="65"/>
                    </a:lnTo>
                    <a:lnTo>
                      <a:pt x="51" y="80"/>
                    </a:lnTo>
                    <a:lnTo>
                      <a:pt x="83" y="61"/>
                    </a:lnTo>
                    <a:lnTo>
                      <a:pt x="68" y="49"/>
                    </a:lnTo>
                    <a:lnTo>
                      <a:pt x="74" y="27"/>
                    </a:lnTo>
                    <a:lnTo>
                      <a:pt x="74" y="13"/>
                    </a:lnTo>
                    <a:lnTo>
                      <a:pt x="51" y="8"/>
                    </a:lnTo>
                    <a:lnTo>
                      <a:pt x="40" y="15"/>
                    </a:lnTo>
                    <a:lnTo>
                      <a:pt x="19" y="15"/>
                    </a:lnTo>
                    <a:lnTo>
                      <a:pt x="6" y="0"/>
                    </a:lnTo>
                    <a:lnTo>
                      <a:pt x="0" y="4"/>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2" name="Freeform 228"/>
              <p:cNvSpPr>
                <a:spLocks/>
              </p:cNvSpPr>
              <p:nvPr/>
            </p:nvSpPr>
            <p:spPr bwMode="auto">
              <a:xfrm>
                <a:off x="4375" y="1917"/>
                <a:ext cx="38" cy="37"/>
              </a:xfrm>
              <a:custGeom>
                <a:avLst/>
                <a:gdLst>
                  <a:gd name="T0" fmla="*/ 3 w 76"/>
                  <a:gd name="T1" fmla="*/ 0 h 74"/>
                  <a:gd name="T2" fmla="*/ 0 w 76"/>
                  <a:gd name="T3" fmla="*/ 5 h 74"/>
                  <a:gd name="T4" fmla="*/ 9 w 76"/>
                  <a:gd name="T5" fmla="*/ 10 h 74"/>
                  <a:gd name="T6" fmla="*/ 12 w 76"/>
                  <a:gd name="T7" fmla="*/ 16 h 74"/>
                  <a:gd name="T8" fmla="*/ 12 w 76"/>
                  <a:gd name="T9" fmla="*/ 22 h 74"/>
                  <a:gd name="T10" fmla="*/ 10 w 76"/>
                  <a:gd name="T11" fmla="*/ 28 h 74"/>
                  <a:gd name="T12" fmla="*/ 22 w 76"/>
                  <a:gd name="T13" fmla="*/ 31 h 74"/>
                  <a:gd name="T14" fmla="*/ 23 w 76"/>
                  <a:gd name="T15" fmla="*/ 37 h 74"/>
                  <a:gd name="T16" fmla="*/ 26 w 76"/>
                  <a:gd name="T17" fmla="*/ 33 h 74"/>
                  <a:gd name="T18" fmla="*/ 34 w 76"/>
                  <a:gd name="T19" fmla="*/ 33 h 74"/>
                  <a:gd name="T20" fmla="*/ 37 w 76"/>
                  <a:gd name="T21" fmla="*/ 34 h 74"/>
                  <a:gd name="T22" fmla="*/ 38 w 76"/>
                  <a:gd name="T23" fmla="*/ 31 h 74"/>
                  <a:gd name="T24" fmla="*/ 9 w 76"/>
                  <a:gd name="T25" fmla="*/ 5 h 74"/>
                  <a:gd name="T26" fmla="*/ 3 w 76"/>
                  <a:gd name="T27" fmla="*/ 0 h 74"/>
                  <a:gd name="T28" fmla="*/ 3 w 76"/>
                  <a:gd name="T29" fmla="*/ 0 h 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
                  <a:gd name="T46" fmla="*/ 0 h 74"/>
                  <a:gd name="T47" fmla="*/ 76 w 76"/>
                  <a:gd name="T48" fmla="*/ 74 h 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 h="74">
                    <a:moveTo>
                      <a:pt x="6" y="0"/>
                    </a:moveTo>
                    <a:lnTo>
                      <a:pt x="0" y="11"/>
                    </a:lnTo>
                    <a:lnTo>
                      <a:pt x="17" y="21"/>
                    </a:lnTo>
                    <a:lnTo>
                      <a:pt x="25" y="32"/>
                    </a:lnTo>
                    <a:lnTo>
                      <a:pt x="25" y="45"/>
                    </a:lnTo>
                    <a:lnTo>
                      <a:pt x="21" y="57"/>
                    </a:lnTo>
                    <a:lnTo>
                      <a:pt x="44" y="63"/>
                    </a:lnTo>
                    <a:lnTo>
                      <a:pt x="46" y="74"/>
                    </a:lnTo>
                    <a:lnTo>
                      <a:pt x="53" y="66"/>
                    </a:lnTo>
                    <a:lnTo>
                      <a:pt x="67" y="66"/>
                    </a:lnTo>
                    <a:lnTo>
                      <a:pt x="74" y="68"/>
                    </a:lnTo>
                    <a:lnTo>
                      <a:pt x="76" y="63"/>
                    </a:lnTo>
                    <a:lnTo>
                      <a:pt x="17" y="11"/>
                    </a:lnTo>
                    <a:lnTo>
                      <a:pt x="6"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3" name="Freeform 229"/>
              <p:cNvSpPr>
                <a:spLocks/>
              </p:cNvSpPr>
              <p:nvPr/>
            </p:nvSpPr>
            <p:spPr bwMode="auto">
              <a:xfrm>
                <a:off x="4309" y="1977"/>
                <a:ext cx="68" cy="49"/>
              </a:xfrm>
              <a:custGeom>
                <a:avLst/>
                <a:gdLst>
                  <a:gd name="T0" fmla="*/ 48 w 135"/>
                  <a:gd name="T1" fmla="*/ 0 h 98"/>
                  <a:gd name="T2" fmla="*/ 41 w 135"/>
                  <a:gd name="T3" fmla="*/ 0 h 98"/>
                  <a:gd name="T4" fmla="*/ 44 w 135"/>
                  <a:gd name="T5" fmla="*/ 10 h 98"/>
                  <a:gd name="T6" fmla="*/ 36 w 135"/>
                  <a:gd name="T7" fmla="*/ 16 h 98"/>
                  <a:gd name="T8" fmla="*/ 37 w 135"/>
                  <a:gd name="T9" fmla="*/ 23 h 98"/>
                  <a:gd name="T10" fmla="*/ 37 w 135"/>
                  <a:gd name="T11" fmla="*/ 30 h 98"/>
                  <a:gd name="T12" fmla="*/ 33 w 135"/>
                  <a:gd name="T13" fmla="*/ 33 h 98"/>
                  <a:gd name="T14" fmla="*/ 26 w 135"/>
                  <a:gd name="T15" fmla="*/ 36 h 98"/>
                  <a:gd name="T16" fmla="*/ 14 w 135"/>
                  <a:gd name="T17" fmla="*/ 33 h 98"/>
                  <a:gd name="T18" fmla="*/ 9 w 135"/>
                  <a:gd name="T19" fmla="*/ 26 h 98"/>
                  <a:gd name="T20" fmla="*/ 0 w 135"/>
                  <a:gd name="T21" fmla="*/ 26 h 98"/>
                  <a:gd name="T22" fmla="*/ 21 w 135"/>
                  <a:gd name="T23" fmla="*/ 44 h 98"/>
                  <a:gd name="T24" fmla="*/ 34 w 135"/>
                  <a:gd name="T25" fmla="*/ 43 h 98"/>
                  <a:gd name="T26" fmla="*/ 43 w 135"/>
                  <a:gd name="T27" fmla="*/ 43 h 98"/>
                  <a:gd name="T28" fmla="*/ 47 w 135"/>
                  <a:gd name="T29" fmla="*/ 49 h 98"/>
                  <a:gd name="T30" fmla="*/ 52 w 135"/>
                  <a:gd name="T31" fmla="*/ 42 h 98"/>
                  <a:gd name="T32" fmla="*/ 59 w 135"/>
                  <a:gd name="T33" fmla="*/ 39 h 98"/>
                  <a:gd name="T34" fmla="*/ 68 w 135"/>
                  <a:gd name="T35" fmla="*/ 40 h 98"/>
                  <a:gd name="T36" fmla="*/ 59 w 135"/>
                  <a:gd name="T37" fmla="*/ 29 h 98"/>
                  <a:gd name="T38" fmla="*/ 64 w 135"/>
                  <a:gd name="T39" fmla="*/ 20 h 98"/>
                  <a:gd name="T40" fmla="*/ 55 w 135"/>
                  <a:gd name="T41" fmla="*/ 19 h 98"/>
                  <a:gd name="T42" fmla="*/ 50 w 135"/>
                  <a:gd name="T43" fmla="*/ 15 h 98"/>
                  <a:gd name="T44" fmla="*/ 47 w 135"/>
                  <a:gd name="T45" fmla="*/ 9 h 98"/>
                  <a:gd name="T46" fmla="*/ 48 w 135"/>
                  <a:gd name="T47" fmla="*/ 0 h 98"/>
                  <a:gd name="T48" fmla="*/ 48 w 135"/>
                  <a:gd name="T49" fmla="*/ 0 h 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5"/>
                  <a:gd name="T76" fmla="*/ 0 h 98"/>
                  <a:gd name="T77" fmla="*/ 135 w 135"/>
                  <a:gd name="T78" fmla="*/ 98 h 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5" h="98">
                    <a:moveTo>
                      <a:pt x="95" y="0"/>
                    </a:moveTo>
                    <a:lnTo>
                      <a:pt x="82" y="0"/>
                    </a:lnTo>
                    <a:lnTo>
                      <a:pt x="87" y="19"/>
                    </a:lnTo>
                    <a:lnTo>
                      <a:pt x="72" y="32"/>
                    </a:lnTo>
                    <a:lnTo>
                      <a:pt x="74" y="45"/>
                    </a:lnTo>
                    <a:lnTo>
                      <a:pt x="74" y="60"/>
                    </a:lnTo>
                    <a:lnTo>
                      <a:pt x="66" y="66"/>
                    </a:lnTo>
                    <a:lnTo>
                      <a:pt x="51" y="72"/>
                    </a:lnTo>
                    <a:lnTo>
                      <a:pt x="27" y="66"/>
                    </a:lnTo>
                    <a:lnTo>
                      <a:pt x="17" y="53"/>
                    </a:lnTo>
                    <a:lnTo>
                      <a:pt x="0" y="53"/>
                    </a:lnTo>
                    <a:lnTo>
                      <a:pt x="42" y="87"/>
                    </a:lnTo>
                    <a:lnTo>
                      <a:pt x="68" y="85"/>
                    </a:lnTo>
                    <a:lnTo>
                      <a:pt x="85" y="85"/>
                    </a:lnTo>
                    <a:lnTo>
                      <a:pt x="93" y="98"/>
                    </a:lnTo>
                    <a:lnTo>
                      <a:pt x="104" y="83"/>
                    </a:lnTo>
                    <a:lnTo>
                      <a:pt x="118" y="77"/>
                    </a:lnTo>
                    <a:lnTo>
                      <a:pt x="135" y="79"/>
                    </a:lnTo>
                    <a:lnTo>
                      <a:pt x="118" y="58"/>
                    </a:lnTo>
                    <a:lnTo>
                      <a:pt x="127" y="39"/>
                    </a:lnTo>
                    <a:lnTo>
                      <a:pt x="110" y="38"/>
                    </a:lnTo>
                    <a:lnTo>
                      <a:pt x="99" y="30"/>
                    </a:lnTo>
                    <a:lnTo>
                      <a:pt x="93" y="17"/>
                    </a:lnTo>
                    <a:lnTo>
                      <a:pt x="95"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4" name="Freeform 230"/>
              <p:cNvSpPr>
                <a:spLocks/>
              </p:cNvSpPr>
              <p:nvPr/>
            </p:nvSpPr>
            <p:spPr bwMode="auto">
              <a:xfrm>
                <a:off x="4372" y="1980"/>
                <a:ext cx="32" cy="45"/>
              </a:xfrm>
              <a:custGeom>
                <a:avLst/>
                <a:gdLst>
                  <a:gd name="T0" fmla="*/ 12 w 63"/>
                  <a:gd name="T1" fmla="*/ 6 h 91"/>
                  <a:gd name="T2" fmla="*/ 10 w 63"/>
                  <a:gd name="T3" fmla="*/ 10 h 91"/>
                  <a:gd name="T4" fmla="*/ 4 w 63"/>
                  <a:gd name="T5" fmla="*/ 15 h 91"/>
                  <a:gd name="T6" fmla="*/ 0 w 63"/>
                  <a:gd name="T7" fmla="*/ 26 h 91"/>
                  <a:gd name="T8" fmla="*/ 9 w 63"/>
                  <a:gd name="T9" fmla="*/ 36 h 91"/>
                  <a:gd name="T10" fmla="*/ 8 w 63"/>
                  <a:gd name="T11" fmla="*/ 39 h 91"/>
                  <a:gd name="T12" fmla="*/ 13 w 63"/>
                  <a:gd name="T13" fmla="*/ 43 h 91"/>
                  <a:gd name="T14" fmla="*/ 14 w 63"/>
                  <a:gd name="T15" fmla="*/ 45 h 91"/>
                  <a:gd name="T16" fmla="*/ 22 w 63"/>
                  <a:gd name="T17" fmla="*/ 40 h 91"/>
                  <a:gd name="T18" fmla="*/ 20 w 63"/>
                  <a:gd name="T19" fmla="*/ 34 h 91"/>
                  <a:gd name="T20" fmla="*/ 21 w 63"/>
                  <a:gd name="T21" fmla="*/ 27 h 91"/>
                  <a:gd name="T22" fmla="*/ 25 w 63"/>
                  <a:gd name="T23" fmla="*/ 23 h 91"/>
                  <a:gd name="T24" fmla="*/ 32 w 63"/>
                  <a:gd name="T25" fmla="*/ 20 h 91"/>
                  <a:gd name="T26" fmla="*/ 23 w 63"/>
                  <a:gd name="T27" fmla="*/ 12 h 91"/>
                  <a:gd name="T28" fmla="*/ 22 w 63"/>
                  <a:gd name="T29" fmla="*/ 0 h 91"/>
                  <a:gd name="T30" fmla="*/ 12 w 63"/>
                  <a:gd name="T31" fmla="*/ 6 h 91"/>
                  <a:gd name="T32" fmla="*/ 12 w 63"/>
                  <a:gd name="T33" fmla="*/ 6 h 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91"/>
                  <a:gd name="T53" fmla="*/ 63 w 63"/>
                  <a:gd name="T54" fmla="*/ 91 h 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91">
                    <a:moveTo>
                      <a:pt x="23" y="12"/>
                    </a:moveTo>
                    <a:lnTo>
                      <a:pt x="19" y="21"/>
                    </a:lnTo>
                    <a:lnTo>
                      <a:pt x="8" y="31"/>
                    </a:lnTo>
                    <a:lnTo>
                      <a:pt x="0" y="53"/>
                    </a:lnTo>
                    <a:lnTo>
                      <a:pt x="17" y="72"/>
                    </a:lnTo>
                    <a:lnTo>
                      <a:pt x="16" y="78"/>
                    </a:lnTo>
                    <a:lnTo>
                      <a:pt x="25" y="86"/>
                    </a:lnTo>
                    <a:lnTo>
                      <a:pt x="27" y="91"/>
                    </a:lnTo>
                    <a:lnTo>
                      <a:pt x="44" y="80"/>
                    </a:lnTo>
                    <a:lnTo>
                      <a:pt x="40" y="69"/>
                    </a:lnTo>
                    <a:lnTo>
                      <a:pt x="42" y="55"/>
                    </a:lnTo>
                    <a:lnTo>
                      <a:pt x="50" y="46"/>
                    </a:lnTo>
                    <a:lnTo>
                      <a:pt x="63" y="40"/>
                    </a:lnTo>
                    <a:lnTo>
                      <a:pt x="46" y="25"/>
                    </a:lnTo>
                    <a:lnTo>
                      <a:pt x="44" y="0"/>
                    </a:lnTo>
                    <a:lnTo>
                      <a:pt x="23" y="1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5" name="Freeform 231"/>
              <p:cNvSpPr>
                <a:spLocks/>
              </p:cNvSpPr>
              <p:nvPr/>
            </p:nvSpPr>
            <p:spPr bwMode="auto">
              <a:xfrm>
                <a:off x="4396" y="1951"/>
                <a:ext cx="47" cy="59"/>
              </a:xfrm>
              <a:custGeom>
                <a:avLst/>
                <a:gdLst>
                  <a:gd name="T0" fmla="*/ 0 w 95"/>
                  <a:gd name="T1" fmla="*/ 27 h 118"/>
                  <a:gd name="T2" fmla="*/ 1 w 95"/>
                  <a:gd name="T3" fmla="*/ 40 h 118"/>
                  <a:gd name="T4" fmla="*/ 11 w 95"/>
                  <a:gd name="T5" fmla="*/ 49 h 118"/>
                  <a:gd name="T6" fmla="*/ 15 w 95"/>
                  <a:gd name="T7" fmla="*/ 50 h 118"/>
                  <a:gd name="T8" fmla="*/ 20 w 95"/>
                  <a:gd name="T9" fmla="*/ 53 h 118"/>
                  <a:gd name="T10" fmla="*/ 23 w 95"/>
                  <a:gd name="T11" fmla="*/ 55 h 118"/>
                  <a:gd name="T12" fmla="*/ 23 w 95"/>
                  <a:gd name="T13" fmla="*/ 59 h 118"/>
                  <a:gd name="T14" fmla="*/ 32 w 95"/>
                  <a:gd name="T15" fmla="*/ 56 h 118"/>
                  <a:gd name="T16" fmla="*/ 29 w 95"/>
                  <a:gd name="T17" fmla="*/ 53 h 118"/>
                  <a:gd name="T18" fmla="*/ 28 w 95"/>
                  <a:gd name="T19" fmla="*/ 45 h 118"/>
                  <a:gd name="T20" fmla="*/ 30 w 95"/>
                  <a:gd name="T21" fmla="*/ 39 h 118"/>
                  <a:gd name="T22" fmla="*/ 34 w 95"/>
                  <a:gd name="T23" fmla="*/ 36 h 118"/>
                  <a:gd name="T24" fmla="*/ 40 w 95"/>
                  <a:gd name="T25" fmla="*/ 33 h 118"/>
                  <a:gd name="T26" fmla="*/ 45 w 95"/>
                  <a:gd name="T27" fmla="*/ 33 h 118"/>
                  <a:gd name="T28" fmla="*/ 47 w 95"/>
                  <a:gd name="T29" fmla="*/ 27 h 118"/>
                  <a:gd name="T30" fmla="*/ 24 w 95"/>
                  <a:gd name="T31" fmla="*/ 4 h 118"/>
                  <a:gd name="T32" fmla="*/ 19 w 95"/>
                  <a:gd name="T33" fmla="*/ 0 h 118"/>
                  <a:gd name="T34" fmla="*/ 18 w 95"/>
                  <a:gd name="T35" fmla="*/ 1 h 118"/>
                  <a:gd name="T36" fmla="*/ 23 w 95"/>
                  <a:gd name="T37" fmla="*/ 6 h 118"/>
                  <a:gd name="T38" fmla="*/ 24 w 95"/>
                  <a:gd name="T39" fmla="*/ 14 h 118"/>
                  <a:gd name="T40" fmla="*/ 23 w 95"/>
                  <a:gd name="T41" fmla="*/ 21 h 118"/>
                  <a:gd name="T42" fmla="*/ 18 w 95"/>
                  <a:gd name="T43" fmla="*/ 26 h 118"/>
                  <a:gd name="T44" fmla="*/ 13 w 95"/>
                  <a:gd name="T45" fmla="*/ 27 h 118"/>
                  <a:gd name="T46" fmla="*/ 5 w 95"/>
                  <a:gd name="T47" fmla="*/ 27 h 118"/>
                  <a:gd name="T48" fmla="*/ 3 w 95"/>
                  <a:gd name="T49" fmla="*/ 25 h 118"/>
                  <a:gd name="T50" fmla="*/ 0 w 95"/>
                  <a:gd name="T51" fmla="*/ 27 h 118"/>
                  <a:gd name="T52" fmla="*/ 0 w 95"/>
                  <a:gd name="T53" fmla="*/ 27 h 1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118"/>
                  <a:gd name="T83" fmla="*/ 95 w 95"/>
                  <a:gd name="T84" fmla="*/ 118 h 1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118">
                    <a:moveTo>
                      <a:pt x="0" y="53"/>
                    </a:moveTo>
                    <a:lnTo>
                      <a:pt x="2" y="80"/>
                    </a:lnTo>
                    <a:lnTo>
                      <a:pt x="23" y="97"/>
                    </a:lnTo>
                    <a:lnTo>
                      <a:pt x="30" y="99"/>
                    </a:lnTo>
                    <a:lnTo>
                      <a:pt x="40" y="105"/>
                    </a:lnTo>
                    <a:lnTo>
                      <a:pt x="46" y="110"/>
                    </a:lnTo>
                    <a:lnTo>
                      <a:pt x="47" y="118"/>
                    </a:lnTo>
                    <a:lnTo>
                      <a:pt x="65" y="112"/>
                    </a:lnTo>
                    <a:lnTo>
                      <a:pt x="59" y="105"/>
                    </a:lnTo>
                    <a:lnTo>
                      <a:pt x="57" y="90"/>
                    </a:lnTo>
                    <a:lnTo>
                      <a:pt x="61" y="78"/>
                    </a:lnTo>
                    <a:lnTo>
                      <a:pt x="68" y="71"/>
                    </a:lnTo>
                    <a:lnTo>
                      <a:pt x="80" y="65"/>
                    </a:lnTo>
                    <a:lnTo>
                      <a:pt x="91" y="65"/>
                    </a:lnTo>
                    <a:lnTo>
                      <a:pt x="95" y="53"/>
                    </a:lnTo>
                    <a:lnTo>
                      <a:pt x="49" y="8"/>
                    </a:lnTo>
                    <a:lnTo>
                      <a:pt x="38" y="0"/>
                    </a:lnTo>
                    <a:lnTo>
                      <a:pt x="36" y="2"/>
                    </a:lnTo>
                    <a:lnTo>
                      <a:pt x="46" y="12"/>
                    </a:lnTo>
                    <a:lnTo>
                      <a:pt x="49" y="27"/>
                    </a:lnTo>
                    <a:lnTo>
                      <a:pt x="47" y="42"/>
                    </a:lnTo>
                    <a:lnTo>
                      <a:pt x="36" y="52"/>
                    </a:lnTo>
                    <a:lnTo>
                      <a:pt x="27" y="53"/>
                    </a:lnTo>
                    <a:lnTo>
                      <a:pt x="11" y="53"/>
                    </a:lnTo>
                    <a:lnTo>
                      <a:pt x="6" y="50"/>
                    </a:lnTo>
                    <a:lnTo>
                      <a:pt x="0" y="53"/>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6" name="Freeform 232"/>
              <p:cNvSpPr>
                <a:spLocks/>
              </p:cNvSpPr>
              <p:nvPr/>
            </p:nvSpPr>
            <p:spPr bwMode="auto">
              <a:xfrm>
                <a:off x="4332" y="2022"/>
                <a:ext cx="54" cy="33"/>
              </a:xfrm>
              <a:custGeom>
                <a:avLst/>
                <a:gdLst>
                  <a:gd name="T0" fmla="*/ 0 w 108"/>
                  <a:gd name="T1" fmla="*/ 0 h 64"/>
                  <a:gd name="T2" fmla="*/ 19 w 108"/>
                  <a:gd name="T3" fmla="*/ 0 h 64"/>
                  <a:gd name="T4" fmla="*/ 22 w 108"/>
                  <a:gd name="T5" fmla="*/ 6 h 64"/>
                  <a:gd name="T6" fmla="*/ 27 w 108"/>
                  <a:gd name="T7" fmla="*/ 6 h 64"/>
                  <a:gd name="T8" fmla="*/ 27 w 108"/>
                  <a:gd name="T9" fmla="*/ 12 h 64"/>
                  <a:gd name="T10" fmla="*/ 29 w 108"/>
                  <a:gd name="T11" fmla="*/ 17 h 64"/>
                  <a:gd name="T12" fmla="*/ 33 w 108"/>
                  <a:gd name="T13" fmla="*/ 20 h 64"/>
                  <a:gd name="T14" fmla="*/ 39 w 108"/>
                  <a:gd name="T15" fmla="*/ 22 h 64"/>
                  <a:gd name="T16" fmla="*/ 46 w 108"/>
                  <a:gd name="T17" fmla="*/ 21 h 64"/>
                  <a:gd name="T18" fmla="*/ 54 w 108"/>
                  <a:gd name="T19" fmla="*/ 27 h 64"/>
                  <a:gd name="T20" fmla="*/ 41 w 108"/>
                  <a:gd name="T21" fmla="*/ 33 h 64"/>
                  <a:gd name="T22" fmla="*/ 0 w 108"/>
                  <a:gd name="T23" fmla="*/ 0 h 64"/>
                  <a:gd name="T24" fmla="*/ 0 w 108"/>
                  <a:gd name="T25" fmla="*/ 0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
                  <a:gd name="T40" fmla="*/ 0 h 64"/>
                  <a:gd name="T41" fmla="*/ 108 w 108"/>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 h="64">
                    <a:moveTo>
                      <a:pt x="0" y="0"/>
                    </a:moveTo>
                    <a:lnTo>
                      <a:pt x="38" y="0"/>
                    </a:lnTo>
                    <a:lnTo>
                      <a:pt x="43" y="11"/>
                    </a:lnTo>
                    <a:lnTo>
                      <a:pt x="53" y="11"/>
                    </a:lnTo>
                    <a:lnTo>
                      <a:pt x="55" y="24"/>
                    </a:lnTo>
                    <a:lnTo>
                      <a:pt x="58" y="32"/>
                    </a:lnTo>
                    <a:lnTo>
                      <a:pt x="66" y="38"/>
                    </a:lnTo>
                    <a:lnTo>
                      <a:pt x="77" y="42"/>
                    </a:lnTo>
                    <a:lnTo>
                      <a:pt x="91" y="40"/>
                    </a:lnTo>
                    <a:lnTo>
                      <a:pt x="108" y="53"/>
                    </a:lnTo>
                    <a:lnTo>
                      <a:pt x="81" y="64"/>
                    </a:lnTo>
                    <a:lnTo>
                      <a:pt x="0"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7" name="Freeform 233"/>
              <p:cNvSpPr>
                <a:spLocks/>
              </p:cNvSpPr>
              <p:nvPr/>
            </p:nvSpPr>
            <p:spPr bwMode="auto">
              <a:xfrm>
                <a:off x="4382" y="2021"/>
                <a:ext cx="32" cy="26"/>
              </a:xfrm>
              <a:custGeom>
                <a:avLst/>
                <a:gdLst>
                  <a:gd name="T0" fmla="*/ 5 w 65"/>
                  <a:gd name="T1" fmla="*/ 6 h 51"/>
                  <a:gd name="T2" fmla="*/ 5 w 65"/>
                  <a:gd name="T3" fmla="*/ 11 h 51"/>
                  <a:gd name="T4" fmla="*/ 3 w 65"/>
                  <a:gd name="T5" fmla="*/ 15 h 51"/>
                  <a:gd name="T6" fmla="*/ 0 w 65"/>
                  <a:gd name="T7" fmla="*/ 20 h 51"/>
                  <a:gd name="T8" fmla="*/ 6 w 65"/>
                  <a:gd name="T9" fmla="*/ 26 h 51"/>
                  <a:gd name="T10" fmla="*/ 32 w 65"/>
                  <a:gd name="T11" fmla="*/ 16 h 51"/>
                  <a:gd name="T12" fmla="*/ 20 w 65"/>
                  <a:gd name="T13" fmla="*/ 8 h 51"/>
                  <a:gd name="T14" fmla="*/ 21 w 65"/>
                  <a:gd name="T15" fmla="*/ 5 h 51"/>
                  <a:gd name="T16" fmla="*/ 13 w 65"/>
                  <a:gd name="T17" fmla="*/ 0 h 51"/>
                  <a:gd name="T18" fmla="*/ 5 w 65"/>
                  <a:gd name="T19" fmla="*/ 6 h 51"/>
                  <a:gd name="T20" fmla="*/ 5 w 65"/>
                  <a:gd name="T21" fmla="*/ 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51"/>
                  <a:gd name="T35" fmla="*/ 65 w 65"/>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51">
                    <a:moveTo>
                      <a:pt x="10" y="11"/>
                    </a:moveTo>
                    <a:lnTo>
                      <a:pt x="10" y="21"/>
                    </a:lnTo>
                    <a:lnTo>
                      <a:pt x="6" y="30"/>
                    </a:lnTo>
                    <a:lnTo>
                      <a:pt x="0" y="40"/>
                    </a:lnTo>
                    <a:lnTo>
                      <a:pt x="12" y="51"/>
                    </a:lnTo>
                    <a:lnTo>
                      <a:pt x="65" y="32"/>
                    </a:lnTo>
                    <a:lnTo>
                      <a:pt x="40" y="15"/>
                    </a:lnTo>
                    <a:lnTo>
                      <a:pt x="42" y="9"/>
                    </a:lnTo>
                    <a:lnTo>
                      <a:pt x="27" y="0"/>
                    </a:lnTo>
                    <a:lnTo>
                      <a:pt x="10" y="11"/>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8" name="Freeform 234"/>
              <p:cNvSpPr>
                <a:spLocks/>
              </p:cNvSpPr>
              <p:nvPr/>
            </p:nvSpPr>
            <p:spPr bwMode="auto">
              <a:xfrm>
                <a:off x="4405" y="2009"/>
                <a:ext cx="46" cy="27"/>
              </a:xfrm>
              <a:custGeom>
                <a:avLst/>
                <a:gdLst>
                  <a:gd name="T0" fmla="*/ 1 w 91"/>
                  <a:gd name="T1" fmla="*/ 18 h 53"/>
                  <a:gd name="T2" fmla="*/ 0 w 91"/>
                  <a:gd name="T3" fmla="*/ 20 h 53"/>
                  <a:gd name="T4" fmla="*/ 11 w 91"/>
                  <a:gd name="T5" fmla="*/ 27 h 53"/>
                  <a:gd name="T6" fmla="*/ 46 w 91"/>
                  <a:gd name="T7" fmla="*/ 15 h 53"/>
                  <a:gd name="T8" fmla="*/ 42 w 91"/>
                  <a:gd name="T9" fmla="*/ 0 h 53"/>
                  <a:gd name="T10" fmla="*/ 37 w 91"/>
                  <a:gd name="T11" fmla="*/ 3 h 53"/>
                  <a:gd name="T12" fmla="*/ 31 w 91"/>
                  <a:gd name="T13" fmla="*/ 3 h 53"/>
                  <a:gd name="T14" fmla="*/ 23 w 91"/>
                  <a:gd name="T15" fmla="*/ 0 h 53"/>
                  <a:gd name="T16" fmla="*/ 15 w 91"/>
                  <a:gd name="T17" fmla="*/ 3 h 53"/>
                  <a:gd name="T18" fmla="*/ 15 w 91"/>
                  <a:gd name="T19" fmla="*/ 8 h 53"/>
                  <a:gd name="T20" fmla="*/ 13 w 91"/>
                  <a:gd name="T21" fmla="*/ 14 h 53"/>
                  <a:gd name="T22" fmla="*/ 7 w 91"/>
                  <a:gd name="T23" fmla="*/ 16 h 53"/>
                  <a:gd name="T24" fmla="*/ 1 w 91"/>
                  <a:gd name="T25" fmla="*/ 18 h 53"/>
                  <a:gd name="T26" fmla="*/ 1 w 91"/>
                  <a:gd name="T27" fmla="*/ 18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1"/>
                  <a:gd name="T43" fmla="*/ 0 h 53"/>
                  <a:gd name="T44" fmla="*/ 91 w 91"/>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1" h="53">
                    <a:moveTo>
                      <a:pt x="2" y="36"/>
                    </a:moveTo>
                    <a:lnTo>
                      <a:pt x="0" y="40"/>
                    </a:lnTo>
                    <a:lnTo>
                      <a:pt x="21" y="53"/>
                    </a:lnTo>
                    <a:lnTo>
                      <a:pt x="91" y="29"/>
                    </a:lnTo>
                    <a:lnTo>
                      <a:pt x="84" y="0"/>
                    </a:lnTo>
                    <a:lnTo>
                      <a:pt x="74" y="6"/>
                    </a:lnTo>
                    <a:lnTo>
                      <a:pt x="61" y="6"/>
                    </a:lnTo>
                    <a:lnTo>
                      <a:pt x="46" y="0"/>
                    </a:lnTo>
                    <a:lnTo>
                      <a:pt x="30" y="6"/>
                    </a:lnTo>
                    <a:lnTo>
                      <a:pt x="30" y="15"/>
                    </a:lnTo>
                    <a:lnTo>
                      <a:pt x="25" y="27"/>
                    </a:lnTo>
                    <a:lnTo>
                      <a:pt x="13" y="32"/>
                    </a:lnTo>
                    <a:lnTo>
                      <a:pt x="2" y="36"/>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9" name="Freeform 235"/>
              <p:cNvSpPr>
                <a:spLocks/>
              </p:cNvSpPr>
              <p:nvPr/>
            </p:nvSpPr>
            <p:spPr bwMode="auto">
              <a:xfrm>
                <a:off x="4444" y="1981"/>
                <a:ext cx="30" cy="40"/>
              </a:xfrm>
              <a:custGeom>
                <a:avLst/>
                <a:gdLst>
                  <a:gd name="T0" fmla="*/ 1 w 59"/>
                  <a:gd name="T1" fmla="*/ 0 h 82"/>
                  <a:gd name="T2" fmla="*/ 0 w 59"/>
                  <a:gd name="T3" fmla="*/ 4 h 82"/>
                  <a:gd name="T4" fmla="*/ 6 w 59"/>
                  <a:gd name="T5" fmla="*/ 9 h 82"/>
                  <a:gd name="T6" fmla="*/ 9 w 59"/>
                  <a:gd name="T7" fmla="*/ 15 h 82"/>
                  <a:gd name="T8" fmla="*/ 8 w 59"/>
                  <a:gd name="T9" fmla="*/ 20 h 82"/>
                  <a:gd name="T10" fmla="*/ 6 w 59"/>
                  <a:gd name="T11" fmla="*/ 27 h 82"/>
                  <a:gd name="T12" fmla="*/ 9 w 59"/>
                  <a:gd name="T13" fmla="*/ 40 h 82"/>
                  <a:gd name="T14" fmla="*/ 30 w 59"/>
                  <a:gd name="T15" fmla="*/ 34 h 82"/>
                  <a:gd name="T16" fmla="*/ 15 w 59"/>
                  <a:gd name="T17" fmla="*/ 18 h 82"/>
                  <a:gd name="T18" fmla="*/ 7 w 59"/>
                  <a:gd name="T19" fmla="*/ 7 h 82"/>
                  <a:gd name="T20" fmla="*/ 1 w 59"/>
                  <a:gd name="T21" fmla="*/ 0 h 82"/>
                  <a:gd name="T22" fmla="*/ 1 w 59"/>
                  <a:gd name="T23" fmla="*/ 0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82"/>
                  <a:gd name="T38" fmla="*/ 59 w 59"/>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82">
                    <a:moveTo>
                      <a:pt x="2" y="0"/>
                    </a:moveTo>
                    <a:lnTo>
                      <a:pt x="0" y="8"/>
                    </a:lnTo>
                    <a:lnTo>
                      <a:pt x="11" y="19"/>
                    </a:lnTo>
                    <a:lnTo>
                      <a:pt x="17" y="31"/>
                    </a:lnTo>
                    <a:lnTo>
                      <a:pt x="15" y="42"/>
                    </a:lnTo>
                    <a:lnTo>
                      <a:pt x="11" y="55"/>
                    </a:lnTo>
                    <a:lnTo>
                      <a:pt x="17" y="82"/>
                    </a:lnTo>
                    <a:lnTo>
                      <a:pt x="59" y="70"/>
                    </a:lnTo>
                    <a:lnTo>
                      <a:pt x="30" y="36"/>
                    </a:lnTo>
                    <a:lnTo>
                      <a:pt x="13" y="15"/>
                    </a:lnTo>
                    <a:lnTo>
                      <a:pt x="2"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0" name="Freeform 236"/>
              <p:cNvSpPr>
                <a:spLocks/>
              </p:cNvSpPr>
              <p:nvPr/>
            </p:nvSpPr>
            <p:spPr bwMode="auto">
              <a:xfrm>
                <a:off x="4271" y="1912"/>
                <a:ext cx="50" cy="51"/>
              </a:xfrm>
              <a:custGeom>
                <a:avLst/>
                <a:gdLst>
                  <a:gd name="T0" fmla="*/ 0 w 99"/>
                  <a:gd name="T1" fmla="*/ 11 h 103"/>
                  <a:gd name="T2" fmla="*/ 8 w 99"/>
                  <a:gd name="T3" fmla="*/ 7 h 103"/>
                  <a:gd name="T4" fmla="*/ 15 w 99"/>
                  <a:gd name="T5" fmla="*/ 2 h 103"/>
                  <a:gd name="T6" fmla="*/ 22 w 99"/>
                  <a:gd name="T7" fmla="*/ 0 h 103"/>
                  <a:gd name="T8" fmla="*/ 17 w 99"/>
                  <a:gd name="T9" fmla="*/ 5 h 103"/>
                  <a:gd name="T10" fmla="*/ 16 w 99"/>
                  <a:gd name="T11" fmla="*/ 14 h 103"/>
                  <a:gd name="T12" fmla="*/ 18 w 99"/>
                  <a:gd name="T13" fmla="*/ 20 h 103"/>
                  <a:gd name="T14" fmla="*/ 24 w 99"/>
                  <a:gd name="T15" fmla="*/ 26 h 103"/>
                  <a:gd name="T16" fmla="*/ 33 w 99"/>
                  <a:gd name="T17" fmla="*/ 28 h 103"/>
                  <a:gd name="T18" fmla="*/ 39 w 99"/>
                  <a:gd name="T19" fmla="*/ 28 h 103"/>
                  <a:gd name="T20" fmla="*/ 44 w 99"/>
                  <a:gd name="T21" fmla="*/ 25 h 103"/>
                  <a:gd name="T22" fmla="*/ 50 w 99"/>
                  <a:gd name="T23" fmla="*/ 31 h 103"/>
                  <a:gd name="T24" fmla="*/ 47 w 99"/>
                  <a:gd name="T25" fmla="*/ 36 h 103"/>
                  <a:gd name="T26" fmla="*/ 46 w 99"/>
                  <a:gd name="T27" fmla="*/ 40 h 103"/>
                  <a:gd name="T28" fmla="*/ 48 w 99"/>
                  <a:gd name="T29" fmla="*/ 49 h 103"/>
                  <a:gd name="T30" fmla="*/ 45 w 99"/>
                  <a:gd name="T31" fmla="*/ 51 h 103"/>
                  <a:gd name="T32" fmla="*/ 42 w 99"/>
                  <a:gd name="T33" fmla="*/ 45 h 103"/>
                  <a:gd name="T34" fmla="*/ 37 w 99"/>
                  <a:gd name="T35" fmla="*/ 41 h 103"/>
                  <a:gd name="T36" fmla="*/ 31 w 99"/>
                  <a:gd name="T37" fmla="*/ 39 h 103"/>
                  <a:gd name="T38" fmla="*/ 26 w 99"/>
                  <a:gd name="T39" fmla="*/ 39 h 103"/>
                  <a:gd name="T40" fmla="*/ 17 w 99"/>
                  <a:gd name="T41" fmla="*/ 44 h 103"/>
                  <a:gd name="T42" fmla="*/ 13 w 99"/>
                  <a:gd name="T43" fmla="*/ 38 h 103"/>
                  <a:gd name="T44" fmla="*/ 14 w 99"/>
                  <a:gd name="T45" fmla="*/ 32 h 103"/>
                  <a:gd name="T46" fmla="*/ 14 w 99"/>
                  <a:gd name="T47" fmla="*/ 24 h 103"/>
                  <a:gd name="T48" fmla="*/ 10 w 99"/>
                  <a:gd name="T49" fmla="*/ 18 h 103"/>
                  <a:gd name="T50" fmla="*/ 6 w 99"/>
                  <a:gd name="T51" fmla="*/ 14 h 103"/>
                  <a:gd name="T52" fmla="*/ 0 w 99"/>
                  <a:gd name="T53" fmla="*/ 12 h 103"/>
                  <a:gd name="T54" fmla="*/ 0 w 99"/>
                  <a:gd name="T55" fmla="*/ 11 h 103"/>
                  <a:gd name="T56" fmla="*/ 0 w 99"/>
                  <a:gd name="T57" fmla="*/ 11 h 10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103"/>
                  <a:gd name="T89" fmla="*/ 99 w 99"/>
                  <a:gd name="T90" fmla="*/ 103 h 10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103">
                    <a:moveTo>
                      <a:pt x="0" y="23"/>
                    </a:moveTo>
                    <a:lnTo>
                      <a:pt x="15" y="14"/>
                    </a:lnTo>
                    <a:lnTo>
                      <a:pt x="30" y="4"/>
                    </a:lnTo>
                    <a:lnTo>
                      <a:pt x="44" y="0"/>
                    </a:lnTo>
                    <a:lnTo>
                      <a:pt x="34" y="10"/>
                    </a:lnTo>
                    <a:lnTo>
                      <a:pt x="32" y="29"/>
                    </a:lnTo>
                    <a:lnTo>
                      <a:pt x="36" y="40"/>
                    </a:lnTo>
                    <a:lnTo>
                      <a:pt x="47" y="52"/>
                    </a:lnTo>
                    <a:lnTo>
                      <a:pt x="65" y="57"/>
                    </a:lnTo>
                    <a:lnTo>
                      <a:pt x="78" y="57"/>
                    </a:lnTo>
                    <a:lnTo>
                      <a:pt x="87" y="50"/>
                    </a:lnTo>
                    <a:lnTo>
                      <a:pt x="99" y="63"/>
                    </a:lnTo>
                    <a:lnTo>
                      <a:pt x="93" y="73"/>
                    </a:lnTo>
                    <a:lnTo>
                      <a:pt x="91" y="80"/>
                    </a:lnTo>
                    <a:lnTo>
                      <a:pt x="95" y="99"/>
                    </a:lnTo>
                    <a:lnTo>
                      <a:pt x="89" y="103"/>
                    </a:lnTo>
                    <a:lnTo>
                      <a:pt x="84" y="90"/>
                    </a:lnTo>
                    <a:lnTo>
                      <a:pt x="74" y="82"/>
                    </a:lnTo>
                    <a:lnTo>
                      <a:pt x="61" y="78"/>
                    </a:lnTo>
                    <a:lnTo>
                      <a:pt x="51" y="78"/>
                    </a:lnTo>
                    <a:lnTo>
                      <a:pt x="34" y="88"/>
                    </a:lnTo>
                    <a:lnTo>
                      <a:pt x="25" y="76"/>
                    </a:lnTo>
                    <a:lnTo>
                      <a:pt x="28" y="65"/>
                    </a:lnTo>
                    <a:lnTo>
                      <a:pt x="27" y="48"/>
                    </a:lnTo>
                    <a:lnTo>
                      <a:pt x="19" y="36"/>
                    </a:lnTo>
                    <a:lnTo>
                      <a:pt x="11" y="29"/>
                    </a:lnTo>
                    <a:lnTo>
                      <a:pt x="0" y="25"/>
                    </a:lnTo>
                    <a:lnTo>
                      <a:pt x="0" y="23"/>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1" name="Freeform 237"/>
              <p:cNvSpPr>
                <a:spLocks/>
              </p:cNvSpPr>
              <p:nvPr/>
            </p:nvSpPr>
            <p:spPr bwMode="auto">
              <a:xfrm>
                <a:off x="4300" y="1897"/>
                <a:ext cx="72" cy="46"/>
              </a:xfrm>
              <a:custGeom>
                <a:avLst/>
                <a:gdLst>
                  <a:gd name="T0" fmla="*/ 0 w 144"/>
                  <a:gd name="T1" fmla="*/ 10 h 91"/>
                  <a:gd name="T2" fmla="*/ 15 w 144"/>
                  <a:gd name="T3" fmla="*/ 0 h 91"/>
                  <a:gd name="T4" fmla="*/ 22 w 144"/>
                  <a:gd name="T5" fmla="*/ 2 h 91"/>
                  <a:gd name="T6" fmla="*/ 20 w 144"/>
                  <a:gd name="T7" fmla="*/ 7 h 91"/>
                  <a:gd name="T8" fmla="*/ 21 w 144"/>
                  <a:gd name="T9" fmla="*/ 14 h 91"/>
                  <a:gd name="T10" fmla="*/ 23 w 144"/>
                  <a:gd name="T11" fmla="*/ 19 h 91"/>
                  <a:gd name="T12" fmla="*/ 28 w 144"/>
                  <a:gd name="T13" fmla="*/ 24 h 91"/>
                  <a:gd name="T14" fmla="*/ 33 w 144"/>
                  <a:gd name="T15" fmla="*/ 26 h 91"/>
                  <a:gd name="T16" fmla="*/ 40 w 144"/>
                  <a:gd name="T17" fmla="*/ 26 h 91"/>
                  <a:gd name="T18" fmla="*/ 45 w 144"/>
                  <a:gd name="T19" fmla="*/ 24 h 91"/>
                  <a:gd name="T20" fmla="*/ 50 w 144"/>
                  <a:gd name="T21" fmla="*/ 20 h 91"/>
                  <a:gd name="T22" fmla="*/ 54 w 144"/>
                  <a:gd name="T23" fmla="*/ 16 h 91"/>
                  <a:gd name="T24" fmla="*/ 54 w 144"/>
                  <a:gd name="T25" fmla="*/ 8 h 91"/>
                  <a:gd name="T26" fmla="*/ 58 w 144"/>
                  <a:gd name="T27" fmla="*/ 6 h 91"/>
                  <a:gd name="T28" fmla="*/ 72 w 144"/>
                  <a:gd name="T29" fmla="*/ 18 h 91"/>
                  <a:gd name="T30" fmla="*/ 71 w 144"/>
                  <a:gd name="T31" fmla="*/ 22 h 91"/>
                  <a:gd name="T32" fmla="*/ 61 w 144"/>
                  <a:gd name="T33" fmla="*/ 25 h 91"/>
                  <a:gd name="T34" fmla="*/ 57 w 144"/>
                  <a:gd name="T35" fmla="*/ 30 h 91"/>
                  <a:gd name="T36" fmla="*/ 55 w 144"/>
                  <a:gd name="T37" fmla="*/ 34 h 91"/>
                  <a:gd name="T38" fmla="*/ 55 w 144"/>
                  <a:gd name="T39" fmla="*/ 39 h 91"/>
                  <a:gd name="T40" fmla="*/ 55 w 144"/>
                  <a:gd name="T41" fmla="*/ 44 h 91"/>
                  <a:gd name="T42" fmla="*/ 49 w 144"/>
                  <a:gd name="T43" fmla="*/ 46 h 91"/>
                  <a:gd name="T44" fmla="*/ 44 w 144"/>
                  <a:gd name="T45" fmla="*/ 41 h 91"/>
                  <a:gd name="T46" fmla="*/ 37 w 144"/>
                  <a:gd name="T47" fmla="*/ 39 h 91"/>
                  <a:gd name="T48" fmla="*/ 28 w 144"/>
                  <a:gd name="T49" fmla="*/ 39 h 91"/>
                  <a:gd name="T50" fmla="*/ 24 w 144"/>
                  <a:gd name="T51" fmla="*/ 39 h 91"/>
                  <a:gd name="T52" fmla="*/ 21 w 144"/>
                  <a:gd name="T53" fmla="*/ 34 h 91"/>
                  <a:gd name="T54" fmla="*/ 23 w 144"/>
                  <a:gd name="T55" fmla="*/ 28 h 91"/>
                  <a:gd name="T56" fmla="*/ 21 w 144"/>
                  <a:gd name="T57" fmla="*/ 19 h 91"/>
                  <a:gd name="T58" fmla="*/ 15 w 144"/>
                  <a:gd name="T59" fmla="*/ 11 h 91"/>
                  <a:gd name="T60" fmla="*/ 7 w 144"/>
                  <a:gd name="T61" fmla="*/ 10 h 91"/>
                  <a:gd name="T62" fmla="*/ 2 w 144"/>
                  <a:gd name="T63" fmla="*/ 12 h 91"/>
                  <a:gd name="T64" fmla="*/ 0 w 144"/>
                  <a:gd name="T65" fmla="*/ 10 h 91"/>
                  <a:gd name="T66" fmla="*/ 0 w 144"/>
                  <a:gd name="T67" fmla="*/ 10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4"/>
                  <a:gd name="T103" fmla="*/ 0 h 91"/>
                  <a:gd name="T104" fmla="*/ 144 w 144"/>
                  <a:gd name="T105" fmla="*/ 91 h 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4" h="91">
                    <a:moveTo>
                      <a:pt x="0" y="19"/>
                    </a:moveTo>
                    <a:lnTo>
                      <a:pt x="30" y="0"/>
                    </a:lnTo>
                    <a:lnTo>
                      <a:pt x="44" y="4"/>
                    </a:lnTo>
                    <a:lnTo>
                      <a:pt x="40" y="13"/>
                    </a:lnTo>
                    <a:lnTo>
                      <a:pt x="42" y="28"/>
                    </a:lnTo>
                    <a:lnTo>
                      <a:pt x="47" y="38"/>
                    </a:lnTo>
                    <a:lnTo>
                      <a:pt x="57" y="47"/>
                    </a:lnTo>
                    <a:lnTo>
                      <a:pt x="66" y="51"/>
                    </a:lnTo>
                    <a:lnTo>
                      <a:pt x="80" y="51"/>
                    </a:lnTo>
                    <a:lnTo>
                      <a:pt x="91" y="47"/>
                    </a:lnTo>
                    <a:lnTo>
                      <a:pt x="101" y="40"/>
                    </a:lnTo>
                    <a:lnTo>
                      <a:pt x="108" y="32"/>
                    </a:lnTo>
                    <a:lnTo>
                      <a:pt x="108" y="15"/>
                    </a:lnTo>
                    <a:lnTo>
                      <a:pt x="116" y="11"/>
                    </a:lnTo>
                    <a:lnTo>
                      <a:pt x="144" y="36"/>
                    </a:lnTo>
                    <a:lnTo>
                      <a:pt x="141" y="44"/>
                    </a:lnTo>
                    <a:lnTo>
                      <a:pt x="123" y="49"/>
                    </a:lnTo>
                    <a:lnTo>
                      <a:pt x="114" y="59"/>
                    </a:lnTo>
                    <a:lnTo>
                      <a:pt x="110" y="68"/>
                    </a:lnTo>
                    <a:lnTo>
                      <a:pt x="110" y="78"/>
                    </a:lnTo>
                    <a:lnTo>
                      <a:pt x="110" y="87"/>
                    </a:lnTo>
                    <a:lnTo>
                      <a:pt x="99" y="91"/>
                    </a:lnTo>
                    <a:lnTo>
                      <a:pt x="89" y="82"/>
                    </a:lnTo>
                    <a:lnTo>
                      <a:pt x="74" y="78"/>
                    </a:lnTo>
                    <a:lnTo>
                      <a:pt x="57" y="78"/>
                    </a:lnTo>
                    <a:lnTo>
                      <a:pt x="49" y="78"/>
                    </a:lnTo>
                    <a:lnTo>
                      <a:pt x="42" y="68"/>
                    </a:lnTo>
                    <a:lnTo>
                      <a:pt x="46" y="55"/>
                    </a:lnTo>
                    <a:lnTo>
                      <a:pt x="42" y="38"/>
                    </a:lnTo>
                    <a:lnTo>
                      <a:pt x="30" y="21"/>
                    </a:lnTo>
                    <a:lnTo>
                      <a:pt x="15" y="19"/>
                    </a:lnTo>
                    <a:lnTo>
                      <a:pt x="4" y="23"/>
                    </a:lnTo>
                    <a:lnTo>
                      <a:pt x="0" y="19"/>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2" name="Freeform 238"/>
              <p:cNvSpPr>
                <a:spLocks/>
              </p:cNvSpPr>
              <p:nvPr/>
            </p:nvSpPr>
            <p:spPr bwMode="auto">
              <a:xfrm>
                <a:off x="4324" y="1886"/>
                <a:ext cx="24" cy="7"/>
              </a:xfrm>
              <a:custGeom>
                <a:avLst/>
                <a:gdLst>
                  <a:gd name="T0" fmla="*/ 0 w 50"/>
                  <a:gd name="T1" fmla="*/ 6 h 15"/>
                  <a:gd name="T2" fmla="*/ 11 w 50"/>
                  <a:gd name="T3" fmla="*/ 0 h 15"/>
                  <a:gd name="T4" fmla="*/ 15 w 50"/>
                  <a:gd name="T5" fmla="*/ 0 h 15"/>
                  <a:gd name="T6" fmla="*/ 24 w 50"/>
                  <a:gd name="T7" fmla="*/ 7 h 15"/>
                  <a:gd name="T8" fmla="*/ 16 w 50"/>
                  <a:gd name="T9" fmla="*/ 4 h 15"/>
                  <a:gd name="T10" fmla="*/ 9 w 50"/>
                  <a:gd name="T11" fmla="*/ 4 h 15"/>
                  <a:gd name="T12" fmla="*/ 3 w 50"/>
                  <a:gd name="T13" fmla="*/ 6 h 15"/>
                  <a:gd name="T14" fmla="*/ 0 w 50"/>
                  <a:gd name="T15" fmla="*/ 6 h 15"/>
                  <a:gd name="T16" fmla="*/ 0 w 50"/>
                  <a:gd name="T17" fmla="*/ 6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15"/>
                  <a:gd name="T29" fmla="*/ 50 w 50"/>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15">
                    <a:moveTo>
                      <a:pt x="0" y="13"/>
                    </a:moveTo>
                    <a:lnTo>
                      <a:pt x="23" y="0"/>
                    </a:lnTo>
                    <a:lnTo>
                      <a:pt x="31" y="0"/>
                    </a:lnTo>
                    <a:lnTo>
                      <a:pt x="50" y="15"/>
                    </a:lnTo>
                    <a:lnTo>
                      <a:pt x="33" y="8"/>
                    </a:lnTo>
                    <a:lnTo>
                      <a:pt x="18" y="8"/>
                    </a:lnTo>
                    <a:lnTo>
                      <a:pt x="6" y="13"/>
                    </a:lnTo>
                    <a:lnTo>
                      <a:pt x="0" y="13"/>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3" name="Freeform 239"/>
              <p:cNvSpPr>
                <a:spLocks/>
              </p:cNvSpPr>
              <p:nvPr/>
            </p:nvSpPr>
            <p:spPr bwMode="auto">
              <a:xfrm>
                <a:off x="4241" y="1929"/>
                <a:ext cx="16" cy="22"/>
              </a:xfrm>
              <a:custGeom>
                <a:avLst/>
                <a:gdLst>
                  <a:gd name="T0" fmla="*/ 0 w 32"/>
                  <a:gd name="T1" fmla="*/ 9 h 43"/>
                  <a:gd name="T2" fmla="*/ 16 w 32"/>
                  <a:gd name="T3" fmla="*/ 0 h 43"/>
                  <a:gd name="T4" fmla="*/ 10 w 32"/>
                  <a:gd name="T5" fmla="*/ 8 h 43"/>
                  <a:gd name="T6" fmla="*/ 10 w 32"/>
                  <a:gd name="T7" fmla="*/ 18 h 43"/>
                  <a:gd name="T8" fmla="*/ 13 w 32"/>
                  <a:gd name="T9" fmla="*/ 22 h 43"/>
                  <a:gd name="T10" fmla="*/ 0 w 32"/>
                  <a:gd name="T11" fmla="*/ 9 h 43"/>
                  <a:gd name="T12" fmla="*/ 0 w 32"/>
                  <a:gd name="T13" fmla="*/ 9 h 43"/>
                  <a:gd name="T14" fmla="*/ 0 60000 65536"/>
                  <a:gd name="T15" fmla="*/ 0 60000 65536"/>
                  <a:gd name="T16" fmla="*/ 0 60000 65536"/>
                  <a:gd name="T17" fmla="*/ 0 60000 65536"/>
                  <a:gd name="T18" fmla="*/ 0 60000 65536"/>
                  <a:gd name="T19" fmla="*/ 0 60000 65536"/>
                  <a:gd name="T20" fmla="*/ 0 60000 65536"/>
                  <a:gd name="T21" fmla="*/ 0 w 32"/>
                  <a:gd name="T22" fmla="*/ 0 h 43"/>
                  <a:gd name="T23" fmla="*/ 32 w 3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43">
                    <a:moveTo>
                      <a:pt x="0" y="17"/>
                    </a:moveTo>
                    <a:lnTo>
                      <a:pt x="32" y="0"/>
                    </a:lnTo>
                    <a:lnTo>
                      <a:pt x="21" y="15"/>
                    </a:lnTo>
                    <a:lnTo>
                      <a:pt x="21" y="36"/>
                    </a:lnTo>
                    <a:lnTo>
                      <a:pt x="27" y="43"/>
                    </a:lnTo>
                    <a:lnTo>
                      <a:pt x="0" y="17"/>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4" name="Freeform 240"/>
              <p:cNvSpPr>
                <a:spLocks/>
              </p:cNvSpPr>
              <p:nvPr/>
            </p:nvSpPr>
            <p:spPr bwMode="auto">
              <a:xfrm>
                <a:off x="4261" y="1955"/>
                <a:ext cx="24" cy="23"/>
              </a:xfrm>
              <a:custGeom>
                <a:avLst/>
                <a:gdLst>
                  <a:gd name="T0" fmla="*/ 0 w 48"/>
                  <a:gd name="T1" fmla="*/ 1 h 45"/>
                  <a:gd name="T2" fmla="*/ 6 w 48"/>
                  <a:gd name="T3" fmla="*/ 4 h 45"/>
                  <a:gd name="T4" fmla="*/ 10 w 48"/>
                  <a:gd name="T5" fmla="*/ 3 h 45"/>
                  <a:gd name="T6" fmla="*/ 17 w 48"/>
                  <a:gd name="T7" fmla="*/ 0 h 45"/>
                  <a:gd name="T8" fmla="*/ 23 w 48"/>
                  <a:gd name="T9" fmla="*/ 9 h 45"/>
                  <a:gd name="T10" fmla="*/ 23 w 48"/>
                  <a:gd name="T11" fmla="*/ 13 h 45"/>
                  <a:gd name="T12" fmla="*/ 24 w 48"/>
                  <a:gd name="T13" fmla="*/ 21 h 45"/>
                  <a:gd name="T14" fmla="*/ 22 w 48"/>
                  <a:gd name="T15" fmla="*/ 23 h 45"/>
                  <a:gd name="T16" fmla="*/ 10 w 48"/>
                  <a:gd name="T17" fmla="*/ 11 h 45"/>
                  <a:gd name="T18" fmla="*/ 0 w 48"/>
                  <a:gd name="T19" fmla="*/ 1 h 45"/>
                  <a:gd name="T20" fmla="*/ 0 w 48"/>
                  <a:gd name="T21" fmla="*/ 1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5"/>
                  <a:gd name="T35" fmla="*/ 48 w 4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5">
                    <a:moveTo>
                      <a:pt x="0" y="2"/>
                    </a:moveTo>
                    <a:lnTo>
                      <a:pt x="11" y="7"/>
                    </a:lnTo>
                    <a:lnTo>
                      <a:pt x="19" y="6"/>
                    </a:lnTo>
                    <a:lnTo>
                      <a:pt x="34" y="0"/>
                    </a:lnTo>
                    <a:lnTo>
                      <a:pt x="46" y="17"/>
                    </a:lnTo>
                    <a:lnTo>
                      <a:pt x="46" y="26"/>
                    </a:lnTo>
                    <a:lnTo>
                      <a:pt x="48" y="42"/>
                    </a:lnTo>
                    <a:lnTo>
                      <a:pt x="44" y="45"/>
                    </a:lnTo>
                    <a:lnTo>
                      <a:pt x="19" y="21"/>
                    </a:lnTo>
                    <a:lnTo>
                      <a:pt x="0" y="2"/>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5" name="Freeform 241"/>
              <p:cNvSpPr>
                <a:spLocks/>
              </p:cNvSpPr>
              <p:nvPr/>
            </p:nvSpPr>
            <p:spPr bwMode="auto">
              <a:xfrm>
                <a:off x="4292" y="1970"/>
                <a:ext cx="35" cy="28"/>
              </a:xfrm>
              <a:custGeom>
                <a:avLst/>
                <a:gdLst>
                  <a:gd name="T0" fmla="*/ 25 w 68"/>
                  <a:gd name="T1" fmla="*/ 0 h 55"/>
                  <a:gd name="T2" fmla="*/ 35 w 68"/>
                  <a:gd name="T3" fmla="*/ 13 h 55"/>
                  <a:gd name="T4" fmla="*/ 31 w 68"/>
                  <a:gd name="T5" fmla="*/ 14 h 55"/>
                  <a:gd name="T6" fmla="*/ 27 w 68"/>
                  <a:gd name="T7" fmla="*/ 17 h 55"/>
                  <a:gd name="T8" fmla="*/ 25 w 68"/>
                  <a:gd name="T9" fmla="*/ 20 h 55"/>
                  <a:gd name="T10" fmla="*/ 23 w 68"/>
                  <a:gd name="T11" fmla="*/ 25 h 55"/>
                  <a:gd name="T12" fmla="*/ 23 w 68"/>
                  <a:gd name="T13" fmla="*/ 28 h 55"/>
                  <a:gd name="T14" fmla="*/ 14 w 68"/>
                  <a:gd name="T15" fmla="*/ 28 h 55"/>
                  <a:gd name="T16" fmla="*/ 0 w 68"/>
                  <a:gd name="T17" fmla="*/ 15 h 55"/>
                  <a:gd name="T18" fmla="*/ 5 w 68"/>
                  <a:gd name="T19" fmla="*/ 17 h 55"/>
                  <a:gd name="T20" fmla="*/ 11 w 68"/>
                  <a:gd name="T21" fmla="*/ 17 h 55"/>
                  <a:gd name="T22" fmla="*/ 19 w 68"/>
                  <a:gd name="T23" fmla="*/ 16 h 55"/>
                  <a:gd name="T24" fmla="*/ 22 w 68"/>
                  <a:gd name="T25" fmla="*/ 13 h 55"/>
                  <a:gd name="T26" fmla="*/ 25 w 68"/>
                  <a:gd name="T27" fmla="*/ 6 h 55"/>
                  <a:gd name="T28" fmla="*/ 25 w 68"/>
                  <a:gd name="T29" fmla="*/ 0 h 55"/>
                  <a:gd name="T30" fmla="*/ 25 w 68"/>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8"/>
                  <a:gd name="T49" fmla="*/ 0 h 55"/>
                  <a:gd name="T50" fmla="*/ 68 w 68"/>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8" h="55">
                    <a:moveTo>
                      <a:pt x="49" y="0"/>
                    </a:moveTo>
                    <a:lnTo>
                      <a:pt x="68" y="25"/>
                    </a:lnTo>
                    <a:lnTo>
                      <a:pt x="61" y="27"/>
                    </a:lnTo>
                    <a:lnTo>
                      <a:pt x="53" y="34"/>
                    </a:lnTo>
                    <a:lnTo>
                      <a:pt x="49" y="40"/>
                    </a:lnTo>
                    <a:lnTo>
                      <a:pt x="45" y="50"/>
                    </a:lnTo>
                    <a:lnTo>
                      <a:pt x="45" y="55"/>
                    </a:lnTo>
                    <a:lnTo>
                      <a:pt x="28" y="55"/>
                    </a:lnTo>
                    <a:lnTo>
                      <a:pt x="0" y="29"/>
                    </a:lnTo>
                    <a:lnTo>
                      <a:pt x="9" y="33"/>
                    </a:lnTo>
                    <a:lnTo>
                      <a:pt x="21" y="33"/>
                    </a:lnTo>
                    <a:lnTo>
                      <a:pt x="36" y="31"/>
                    </a:lnTo>
                    <a:lnTo>
                      <a:pt x="43" y="25"/>
                    </a:lnTo>
                    <a:lnTo>
                      <a:pt x="49" y="12"/>
                    </a:lnTo>
                    <a:lnTo>
                      <a:pt x="49"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6" name="Freeform 242"/>
              <p:cNvSpPr>
                <a:spLocks/>
              </p:cNvSpPr>
              <p:nvPr/>
            </p:nvSpPr>
            <p:spPr bwMode="auto">
              <a:xfrm>
                <a:off x="4325" y="1950"/>
                <a:ext cx="38" cy="34"/>
              </a:xfrm>
              <a:custGeom>
                <a:avLst/>
                <a:gdLst>
                  <a:gd name="T0" fmla="*/ 1 w 76"/>
                  <a:gd name="T1" fmla="*/ 17 h 69"/>
                  <a:gd name="T2" fmla="*/ 10 w 76"/>
                  <a:gd name="T3" fmla="*/ 19 h 69"/>
                  <a:gd name="T4" fmla="*/ 15 w 76"/>
                  <a:gd name="T5" fmla="*/ 19 h 69"/>
                  <a:gd name="T6" fmla="*/ 21 w 76"/>
                  <a:gd name="T7" fmla="*/ 16 h 69"/>
                  <a:gd name="T8" fmla="*/ 26 w 76"/>
                  <a:gd name="T9" fmla="*/ 13 h 69"/>
                  <a:gd name="T10" fmla="*/ 27 w 76"/>
                  <a:gd name="T11" fmla="*/ 8 h 69"/>
                  <a:gd name="T12" fmla="*/ 27 w 76"/>
                  <a:gd name="T13" fmla="*/ 0 h 69"/>
                  <a:gd name="T14" fmla="*/ 29 w 76"/>
                  <a:gd name="T15" fmla="*/ 0 h 69"/>
                  <a:gd name="T16" fmla="*/ 38 w 76"/>
                  <a:gd name="T17" fmla="*/ 16 h 69"/>
                  <a:gd name="T18" fmla="*/ 33 w 76"/>
                  <a:gd name="T19" fmla="*/ 21 h 69"/>
                  <a:gd name="T20" fmla="*/ 21 w 76"/>
                  <a:gd name="T21" fmla="*/ 23 h 69"/>
                  <a:gd name="T22" fmla="*/ 19 w 76"/>
                  <a:gd name="T23" fmla="*/ 27 h 69"/>
                  <a:gd name="T24" fmla="*/ 22 w 76"/>
                  <a:gd name="T25" fmla="*/ 33 h 69"/>
                  <a:gd name="T26" fmla="*/ 19 w 76"/>
                  <a:gd name="T27" fmla="*/ 34 h 69"/>
                  <a:gd name="T28" fmla="*/ 13 w 76"/>
                  <a:gd name="T29" fmla="*/ 31 h 69"/>
                  <a:gd name="T30" fmla="*/ 8 w 76"/>
                  <a:gd name="T31" fmla="*/ 30 h 69"/>
                  <a:gd name="T32" fmla="*/ 0 w 76"/>
                  <a:gd name="T33" fmla="*/ 18 h 69"/>
                  <a:gd name="T34" fmla="*/ 1 w 76"/>
                  <a:gd name="T35" fmla="*/ 17 h 69"/>
                  <a:gd name="T36" fmla="*/ 1 w 76"/>
                  <a:gd name="T37" fmla="*/ 17 h 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69"/>
                  <a:gd name="T59" fmla="*/ 76 w 76"/>
                  <a:gd name="T60" fmla="*/ 69 h 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69">
                    <a:moveTo>
                      <a:pt x="2" y="35"/>
                    </a:moveTo>
                    <a:lnTo>
                      <a:pt x="19" y="38"/>
                    </a:lnTo>
                    <a:lnTo>
                      <a:pt x="31" y="38"/>
                    </a:lnTo>
                    <a:lnTo>
                      <a:pt x="42" y="33"/>
                    </a:lnTo>
                    <a:lnTo>
                      <a:pt x="52" y="27"/>
                    </a:lnTo>
                    <a:lnTo>
                      <a:pt x="55" y="16"/>
                    </a:lnTo>
                    <a:lnTo>
                      <a:pt x="54" y="0"/>
                    </a:lnTo>
                    <a:lnTo>
                      <a:pt x="59" y="0"/>
                    </a:lnTo>
                    <a:lnTo>
                      <a:pt x="76" y="33"/>
                    </a:lnTo>
                    <a:lnTo>
                      <a:pt x="65" y="42"/>
                    </a:lnTo>
                    <a:lnTo>
                      <a:pt x="42" y="46"/>
                    </a:lnTo>
                    <a:lnTo>
                      <a:pt x="38" y="54"/>
                    </a:lnTo>
                    <a:lnTo>
                      <a:pt x="44" y="67"/>
                    </a:lnTo>
                    <a:lnTo>
                      <a:pt x="38" y="69"/>
                    </a:lnTo>
                    <a:lnTo>
                      <a:pt x="27" y="63"/>
                    </a:lnTo>
                    <a:lnTo>
                      <a:pt x="16" y="61"/>
                    </a:lnTo>
                    <a:lnTo>
                      <a:pt x="0" y="36"/>
                    </a:lnTo>
                    <a:lnTo>
                      <a:pt x="2" y="35"/>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7" name="Freeform 243"/>
              <p:cNvSpPr>
                <a:spLocks/>
              </p:cNvSpPr>
              <p:nvPr/>
            </p:nvSpPr>
            <p:spPr bwMode="auto">
              <a:xfrm>
                <a:off x="4325" y="1991"/>
                <a:ext cx="44" cy="29"/>
              </a:xfrm>
              <a:custGeom>
                <a:avLst/>
                <a:gdLst>
                  <a:gd name="T0" fmla="*/ 29 w 90"/>
                  <a:gd name="T1" fmla="*/ 0 h 59"/>
                  <a:gd name="T2" fmla="*/ 23 w 90"/>
                  <a:gd name="T3" fmla="*/ 4 h 59"/>
                  <a:gd name="T4" fmla="*/ 24 w 90"/>
                  <a:gd name="T5" fmla="*/ 9 h 59"/>
                  <a:gd name="T6" fmla="*/ 23 w 90"/>
                  <a:gd name="T7" fmla="*/ 15 h 59"/>
                  <a:gd name="T8" fmla="*/ 22 w 90"/>
                  <a:gd name="T9" fmla="*/ 21 h 59"/>
                  <a:gd name="T10" fmla="*/ 18 w 90"/>
                  <a:gd name="T11" fmla="*/ 23 h 59"/>
                  <a:gd name="T12" fmla="*/ 12 w 90"/>
                  <a:gd name="T13" fmla="*/ 24 h 59"/>
                  <a:gd name="T14" fmla="*/ 8 w 90"/>
                  <a:gd name="T15" fmla="*/ 24 h 59"/>
                  <a:gd name="T16" fmla="*/ 0 w 90"/>
                  <a:gd name="T17" fmla="*/ 22 h 59"/>
                  <a:gd name="T18" fmla="*/ 8 w 90"/>
                  <a:gd name="T19" fmla="*/ 27 h 59"/>
                  <a:gd name="T20" fmla="*/ 28 w 90"/>
                  <a:gd name="T21" fmla="*/ 24 h 59"/>
                  <a:gd name="T22" fmla="*/ 32 w 90"/>
                  <a:gd name="T23" fmla="*/ 29 h 59"/>
                  <a:gd name="T24" fmla="*/ 36 w 90"/>
                  <a:gd name="T25" fmla="*/ 24 h 59"/>
                  <a:gd name="T26" fmla="*/ 40 w 90"/>
                  <a:gd name="T27" fmla="*/ 23 h 59"/>
                  <a:gd name="T28" fmla="*/ 44 w 90"/>
                  <a:gd name="T29" fmla="*/ 22 h 59"/>
                  <a:gd name="T30" fmla="*/ 39 w 90"/>
                  <a:gd name="T31" fmla="*/ 15 h 59"/>
                  <a:gd name="T32" fmla="*/ 41 w 90"/>
                  <a:gd name="T33" fmla="*/ 8 h 59"/>
                  <a:gd name="T34" fmla="*/ 33 w 90"/>
                  <a:gd name="T35" fmla="*/ 5 h 59"/>
                  <a:gd name="T36" fmla="*/ 29 w 90"/>
                  <a:gd name="T37" fmla="*/ 0 h 59"/>
                  <a:gd name="T38" fmla="*/ 29 w 90"/>
                  <a:gd name="T39" fmla="*/ 0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59"/>
                  <a:gd name="T62" fmla="*/ 90 w 90"/>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59">
                    <a:moveTo>
                      <a:pt x="59" y="0"/>
                    </a:moveTo>
                    <a:lnTo>
                      <a:pt x="48" y="8"/>
                    </a:lnTo>
                    <a:lnTo>
                      <a:pt x="50" y="19"/>
                    </a:lnTo>
                    <a:lnTo>
                      <a:pt x="48" y="30"/>
                    </a:lnTo>
                    <a:lnTo>
                      <a:pt x="44" y="42"/>
                    </a:lnTo>
                    <a:lnTo>
                      <a:pt x="36" y="46"/>
                    </a:lnTo>
                    <a:lnTo>
                      <a:pt x="25" y="48"/>
                    </a:lnTo>
                    <a:lnTo>
                      <a:pt x="16" y="48"/>
                    </a:lnTo>
                    <a:lnTo>
                      <a:pt x="0" y="44"/>
                    </a:lnTo>
                    <a:lnTo>
                      <a:pt x="16" y="55"/>
                    </a:lnTo>
                    <a:lnTo>
                      <a:pt x="57" y="49"/>
                    </a:lnTo>
                    <a:lnTo>
                      <a:pt x="65" y="59"/>
                    </a:lnTo>
                    <a:lnTo>
                      <a:pt x="73" y="49"/>
                    </a:lnTo>
                    <a:lnTo>
                      <a:pt x="82" y="46"/>
                    </a:lnTo>
                    <a:lnTo>
                      <a:pt x="90" y="44"/>
                    </a:lnTo>
                    <a:lnTo>
                      <a:pt x="80" y="30"/>
                    </a:lnTo>
                    <a:lnTo>
                      <a:pt x="84" y="17"/>
                    </a:lnTo>
                    <a:lnTo>
                      <a:pt x="67" y="10"/>
                    </a:lnTo>
                    <a:lnTo>
                      <a:pt x="59"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8" name="Freeform 244"/>
              <p:cNvSpPr>
                <a:spLocks/>
              </p:cNvSpPr>
              <p:nvPr/>
            </p:nvSpPr>
            <p:spPr bwMode="auto">
              <a:xfrm>
                <a:off x="4375" y="1983"/>
                <a:ext cx="23" cy="38"/>
              </a:xfrm>
              <a:custGeom>
                <a:avLst/>
                <a:gdLst>
                  <a:gd name="T0" fmla="*/ 5 w 46"/>
                  <a:gd name="T1" fmla="*/ 11 h 76"/>
                  <a:gd name="T2" fmla="*/ 0 w 46"/>
                  <a:gd name="T3" fmla="*/ 22 h 76"/>
                  <a:gd name="T4" fmla="*/ 9 w 46"/>
                  <a:gd name="T5" fmla="*/ 30 h 76"/>
                  <a:gd name="T6" fmla="*/ 7 w 46"/>
                  <a:gd name="T7" fmla="*/ 34 h 76"/>
                  <a:gd name="T8" fmla="*/ 12 w 46"/>
                  <a:gd name="T9" fmla="*/ 38 h 76"/>
                  <a:gd name="T10" fmla="*/ 15 w 46"/>
                  <a:gd name="T11" fmla="*/ 36 h 76"/>
                  <a:gd name="T12" fmla="*/ 14 w 46"/>
                  <a:gd name="T13" fmla="*/ 30 h 76"/>
                  <a:gd name="T14" fmla="*/ 15 w 46"/>
                  <a:gd name="T15" fmla="*/ 22 h 76"/>
                  <a:gd name="T16" fmla="*/ 18 w 46"/>
                  <a:gd name="T17" fmla="*/ 17 h 76"/>
                  <a:gd name="T18" fmla="*/ 23 w 46"/>
                  <a:gd name="T19" fmla="*/ 15 h 76"/>
                  <a:gd name="T20" fmla="*/ 17 w 46"/>
                  <a:gd name="T21" fmla="*/ 11 h 76"/>
                  <a:gd name="T22" fmla="*/ 16 w 46"/>
                  <a:gd name="T23" fmla="*/ 0 h 76"/>
                  <a:gd name="T24" fmla="*/ 11 w 46"/>
                  <a:gd name="T25" fmla="*/ 3 h 76"/>
                  <a:gd name="T26" fmla="*/ 10 w 46"/>
                  <a:gd name="T27" fmla="*/ 10 h 76"/>
                  <a:gd name="T28" fmla="*/ 5 w 46"/>
                  <a:gd name="T29" fmla="*/ 11 h 76"/>
                  <a:gd name="T30" fmla="*/ 5 w 46"/>
                  <a:gd name="T31" fmla="*/ 11 h 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
                  <a:gd name="T49" fmla="*/ 0 h 76"/>
                  <a:gd name="T50" fmla="*/ 46 w 46"/>
                  <a:gd name="T51" fmla="*/ 76 h 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 h="76">
                    <a:moveTo>
                      <a:pt x="10" y="23"/>
                    </a:moveTo>
                    <a:lnTo>
                      <a:pt x="0" y="44"/>
                    </a:lnTo>
                    <a:lnTo>
                      <a:pt x="17" y="61"/>
                    </a:lnTo>
                    <a:lnTo>
                      <a:pt x="15" y="68"/>
                    </a:lnTo>
                    <a:lnTo>
                      <a:pt x="23" y="76"/>
                    </a:lnTo>
                    <a:lnTo>
                      <a:pt x="30" y="72"/>
                    </a:lnTo>
                    <a:lnTo>
                      <a:pt x="29" y="61"/>
                    </a:lnTo>
                    <a:lnTo>
                      <a:pt x="30" y="45"/>
                    </a:lnTo>
                    <a:lnTo>
                      <a:pt x="36" y="34"/>
                    </a:lnTo>
                    <a:lnTo>
                      <a:pt x="46" y="30"/>
                    </a:lnTo>
                    <a:lnTo>
                      <a:pt x="34" y="23"/>
                    </a:lnTo>
                    <a:lnTo>
                      <a:pt x="32" y="0"/>
                    </a:lnTo>
                    <a:lnTo>
                      <a:pt x="21" y="7"/>
                    </a:lnTo>
                    <a:lnTo>
                      <a:pt x="19" y="21"/>
                    </a:lnTo>
                    <a:lnTo>
                      <a:pt x="10" y="23"/>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9" name="Freeform 245"/>
              <p:cNvSpPr>
                <a:spLocks/>
              </p:cNvSpPr>
              <p:nvPr/>
            </p:nvSpPr>
            <p:spPr bwMode="auto">
              <a:xfrm>
                <a:off x="4369" y="1950"/>
                <a:ext cx="25" cy="30"/>
              </a:xfrm>
              <a:custGeom>
                <a:avLst/>
                <a:gdLst>
                  <a:gd name="T0" fmla="*/ 0 w 49"/>
                  <a:gd name="T1" fmla="*/ 3 h 59"/>
                  <a:gd name="T2" fmla="*/ 10 w 49"/>
                  <a:gd name="T3" fmla="*/ 3 h 59"/>
                  <a:gd name="T4" fmla="*/ 14 w 49"/>
                  <a:gd name="T5" fmla="*/ 0 h 59"/>
                  <a:gd name="T6" fmla="*/ 24 w 49"/>
                  <a:gd name="T7" fmla="*/ 3 h 59"/>
                  <a:gd name="T8" fmla="*/ 21 w 49"/>
                  <a:gd name="T9" fmla="*/ 11 h 59"/>
                  <a:gd name="T10" fmla="*/ 20 w 49"/>
                  <a:gd name="T11" fmla="*/ 18 h 59"/>
                  <a:gd name="T12" fmla="*/ 25 w 49"/>
                  <a:gd name="T13" fmla="*/ 24 h 59"/>
                  <a:gd name="T14" fmla="*/ 16 w 49"/>
                  <a:gd name="T15" fmla="*/ 30 h 59"/>
                  <a:gd name="T16" fmla="*/ 16 w 49"/>
                  <a:gd name="T17" fmla="*/ 23 h 59"/>
                  <a:gd name="T18" fmla="*/ 11 w 49"/>
                  <a:gd name="T19" fmla="*/ 18 h 59"/>
                  <a:gd name="T20" fmla="*/ 4 w 49"/>
                  <a:gd name="T21" fmla="*/ 17 h 59"/>
                  <a:gd name="T22" fmla="*/ 9 w 49"/>
                  <a:gd name="T23" fmla="*/ 8 h 59"/>
                  <a:gd name="T24" fmla="*/ 0 w 49"/>
                  <a:gd name="T25" fmla="*/ 3 h 59"/>
                  <a:gd name="T26" fmla="*/ 0 w 49"/>
                  <a:gd name="T27" fmla="*/ 3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
                  <a:gd name="T43" fmla="*/ 0 h 59"/>
                  <a:gd name="T44" fmla="*/ 49 w 49"/>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 h="59">
                    <a:moveTo>
                      <a:pt x="0" y="6"/>
                    </a:moveTo>
                    <a:lnTo>
                      <a:pt x="19" y="6"/>
                    </a:lnTo>
                    <a:lnTo>
                      <a:pt x="28" y="0"/>
                    </a:lnTo>
                    <a:lnTo>
                      <a:pt x="47" y="6"/>
                    </a:lnTo>
                    <a:lnTo>
                      <a:pt x="41" y="21"/>
                    </a:lnTo>
                    <a:lnTo>
                      <a:pt x="40" y="36"/>
                    </a:lnTo>
                    <a:lnTo>
                      <a:pt x="49" y="48"/>
                    </a:lnTo>
                    <a:lnTo>
                      <a:pt x="32" y="59"/>
                    </a:lnTo>
                    <a:lnTo>
                      <a:pt x="32" y="46"/>
                    </a:lnTo>
                    <a:lnTo>
                      <a:pt x="21" y="35"/>
                    </a:lnTo>
                    <a:lnTo>
                      <a:pt x="7" y="33"/>
                    </a:lnTo>
                    <a:lnTo>
                      <a:pt x="17" y="16"/>
                    </a:lnTo>
                    <a:lnTo>
                      <a:pt x="0" y="6"/>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0" name="Freeform 246"/>
              <p:cNvSpPr>
                <a:spLocks/>
              </p:cNvSpPr>
              <p:nvPr/>
            </p:nvSpPr>
            <p:spPr bwMode="auto">
              <a:xfrm>
                <a:off x="4400" y="1963"/>
                <a:ext cx="39" cy="42"/>
              </a:xfrm>
              <a:custGeom>
                <a:avLst/>
                <a:gdLst>
                  <a:gd name="T0" fmla="*/ 24 w 78"/>
                  <a:gd name="T1" fmla="*/ 0 h 86"/>
                  <a:gd name="T2" fmla="*/ 24 w 78"/>
                  <a:gd name="T3" fmla="*/ 6 h 86"/>
                  <a:gd name="T4" fmla="*/ 21 w 78"/>
                  <a:gd name="T5" fmla="*/ 13 h 86"/>
                  <a:gd name="T6" fmla="*/ 17 w 78"/>
                  <a:gd name="T7" fmla="*/ 16 h 86"/>
                  <a:gd name="T8" fmla="*/ 10 w 78"/>
                  <a:gd name="T9" fmla="*/ 18 h 86"/>
                  <a:gd name="T10" fmla="*/ 4 w 78"/>
                  <a:gd name="T11" fmla="*/ 18 h 86"/>
                  <a:gd name="T12" fmla="*/ 0 w 78"/>
                  <a:gd name="T13" fmla="*/ 17 h 86"/>
                  <a:gd name="T14" fmla="*/ 0 w 78"/>
                  <a:gd name="T15" fmla="*/ 27 h 86"/>
                  <a:gd name="T16" fmla="*/ 8 w 78"/>
                  <a:gd name="T17" fmla="*/ 33 h 86"/>
                  <a:gd name="T18" fmla="*/ 13 w 78"/>
                  <a:gd name="T19" fmla="*/ 34 h 86"/>
                  <a:gd name="T20" fmla="*/ 23 w 78"/>
                  <a:gd name="T21" fmla="*/ 42 h 86"/>
                  <a:gd name="T22" fmla="*/ 24 w 78"/>
                  <a:gd name="T23" fmla="*/ 41 h 86"/>
                  <a:gd name="T24" fmla="*/ 21 w 78"/>
                  <a:gd name="T25" fmla="*/ 35 h 86"/>
                  <a:gd name="T26" fmla="*/ 24 w 78"/>
                  <a:gd name="T27" fmla="*/ 26 h 86"/>
                  <a:gd name="T28" fmla="*/ 29 w 78"/>
                  <a:gd name="T29" fmla="*/ 21 h 86"/>
                  <a:gd name="T30" fmla="*/ 36 w 78"/>
                  <a:gd name="T31" fmla="*/ 17 h 86"/>
                  <a:gd name="T32" fmla="*/ 39 w 78"/>
                  <a:gd name="T33" fmla="*/ 17 h 86"/>
                  <a:gd name="T34" fmla="*/ 38 w 78"/>
                  <a:gd name="T35" fmla="*/ 12 h 86"/>
                  <a:gd name="T36" fmla="*/ 30 w 78"/>
                  <a:gd name="T37" fmla="*/ 6 h 86"/>
                  <a:gd name="T38" fmla="*/ 24 w 78"/>
                  <a:gd name="T39" fmla="*/ 0 h 86"/>
                  <a:gd name="T40" fmla="*/ 24 w 78"/>
                  <a:gd name="T41" fmla="*/ 0 h 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8"/>
                  <a:gd name="T64" fmla="*/ 0 h 86"/>
                  <a:gd name="T65" fmla="*/ 78 w 78"/>
                  <a:gd name="T66" fmla="*/ 86 h 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8" h="86">
                    <a:moveTo>
                      <a:pt x="48" y="0"/>
                    </a:moveTo>
                    <a:lnTo>
                      <a:pt x="48" y="13"/>
                    </a:lnTo>
                    <a:lnTo>
                      <a:pt x="42" y="27"/>
                    </a:lnTo>
                    <a:lnTo>
                      <a:pt x="33" y="32"/>
                    </a:lnTo>
                    <a:lnTo>
                      <a:pt x="20" y="36"/>
                    </a:lnTo>
                    <a:lnTo>
                      <a:pt x="8" y="36"/>
                    </a:lnTo>
                    <a:lnTo>
                      <a:pt x="0" y="34"/>
                    </a:lnTo>
                    <a:lnTo>
                      <a:pt x="0" y="55"/>
                    </a:lnTo>
                    <a:lnTo>
                      <a:pt x="16" y="67"/>
                    </a:lnTo>
                    <a:lnTo>
                      <a:pt x="27" y="70"/>
                    </a:lnTo>
                    <a:lnTo>
                      <a:pt x="46" y="86"/>
                    </a:lnTo>
                    <a:lnTo>
                      <a:pt x="48" y="84"/>
                    </a:lnTo>
                    <a:lnTo>
                      <a:pt x="42" y="72"/>
                    </a:lnTo>
                    <a:lnTo>
                      <a:pt x="48" y="53"/>
                    </a:lnTo>
                    <a:lnTo>
                      <a:pt x="58" y="42"/>
                    </a:lnTo>
                    <a:lnTo>
                      <a:pt x="71" y="34"/>
                    </a:lnTo>
                    <a:lnTo>
                      <a:pt x="78" y="34"/>
                    </a:lnTo>
                    <a:lnTo>
                      <a:pt x="75" y="25"/>
                    </a:lnTo>
                    <a:lnTo>
                      <a:pt x="61" y="13"/>
                    </a:lnTo>
                    <a:lnTo>
                      <a:pt x="48"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1" name="Freeform 247"/>
              <p:cNvSpPr>
                <a:spLocks/>
              </p:cNvSpPr>
              <p:nvPr/>
            </p:nvSpPr>
            <p:spPr bwMode="auto">
              <a:xfrm>
                <a:off x="4453" y="1996"/>
                <a:ext cx="16" cy="22"/>
              </a:xfrm>
              <a:custGeom>
                <a:avLst/>
                <a:gdLst>
                  <a:gd name="T0" fmla="*/ 3 w 32"/>
                  <a:gd name="T1" fmla="*/ 0 h 43"/>
                  <a:gd name="T2" fmla="*/ 2 w 32"/>
                  <a:gd name="T3" fmla="*/ 5 h 43"/>
                  <a:gd name="T4" fmla="*/ 1 w 32"/>
                  <a:gd name="T5" fmla="*/ 11 h 43"/>
                  <a:gd name="T6" fmla="*/ 0 w 32"/>
                  <a:gd name="T7" fmla="*/ 14 h 43"/>
                  <a:gd name="T8" fmla="*/ 3 w 32"/>
                  <a:gd name="T9" fmla="*/ 22 h 43"/>
                  <a:gd name="T10" fmla="*/ 16 w 32"/>
                  <a:gd name="T11" fmla="*/ 18 h 43"/>
                  <a:gd name="T12" fmla="*/ 6 w 32"/>
                  <a:gd name="T13" fmla="*/ 8 h 43"/>
                  <a:gd name="T14" fmla="*/ 3 w 32"/>
                  <a:gd name="T15" fmla="*/ 0 h 43"/>
                  <a:gd name="T16" fmla="*/ 3 w 32"/>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43"/>
                  <a:gd name="T29" fmla="*/ 32 w 32"/>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43">
                    <a:moveTo>
                      <a:pt x="6" y="0"/>
                    </a:moveTo>
                    <a:lnTo>
                      <a:pt x="4" y="9"/>
                    </a:lnTo>
                    <a:lnTo>
                      <a:pt x="2" y="22"/>
                    </a:lnTo>
                    <a:lnTo>
                      <a:pt x="0" y="28"/>
                    </a:lnTo>
                    <a:lnTo>
                      <a:pt x="6" y="43"/>
                    </a:lnTo>
                    <a:lnTo>
                      <a:pt x="32" y="36"/>
                    </a:lnTo>
                    <a:lnTo>
                      <a:pt x="13" y="15"/>
                    </a:lnTo>
                    <a:lnTo>
                      <a:pt x="6"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2" name="Freeform 248"/>
              <p:cNvSpPr>
                <a:spLocks/>
              </p:cNvSpPr>
              <p:nvPr/>
            </p:nvSpPr>
            <p:spPr bwMode="auto">
              <a:xfrm>
                <a:off x="4410" y="2013"/>
                <a:ext cx="38" cy="20"/>
              </a:xfrm>
              <a:custGeom>
                <a:avLst/>
                <a:gdLst>
                  <a:gd name="T0" fmla="*/ 13 w 76"/>
                  <a:gd name="T1" fmla="*/ 1 h 40"/>
                  <a:gd name="T2" fmla="*/ 20 w 76"/>
                  <a:gd name="T3" fmla="*/ 0 h 40"/>
                  <a:gd name="T4" fmla="*/ 23 w 76"/>
                  <a:gd name="T5" fmla="*/ 2 h 40"/>
                  <a:gd name="T6" fmla="*/ 28 w 76"/>
                  <a:gd name="T7" fmla="*/ 3 h 40"/>
                  <a:gd name="T8" fmla="*/ 35 w 76"/>
                  <a:gd name="T9" fmla="*/ 2 h 40"/>
                  <a:gd name="T10" fmla="*/ 37 w 76"/>
                  <a:gd name="T11" fmla="*/ 0 h 40"/>
                  <a:gd name="T12" fmla="*/ 38 w 76"/>
                  <a:gd name="T13" fmla="*/ 10 h 40"/>
                  <a:gd name="T14" fmla="*/ 14 w 76"/>
                  <a:gd name="T15" fmla="*/ 18 h 40"/>
                  <a:gd name="T16" fmla="*/ 8 w 76"/>
                  <a:gd name="T17" fmla="*/ 20 h 40"/>
                  <a:gd name="T18" fmla="*/ 0 w 76"/>
                  <a:gd name="T19" fmla="*/ 16 h 40"/>
                  <a:gd name="T20" fmla="*/ 8 w 76"/>
                  <a:gd name="T21" fmla="*/ 13 h 40"/>
                  <a:gd name="T22" fmla="*/ 11 w 76"/>
                  <a:gd name="T23" fmla="*/ 10 h 40"/>
                  <a:gd name="T24" fmla="*/ 13 w 76"/>
                  <a:gd name="T25" fmla="*/ 5 h 40"/>
                  <a:gd name="T26" fmla="*/ 13 w 76"/>
                  <a:gd name="T27" fmla="*/ 1 h 40"/>
                  <a:gd name="T28" fmla="*/ 13 w 76"/>
                  <a:gd name="T29" fmla="*/ 1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
                  <a:gd name="T46" fmla="*/ 0 h 40"/>
                  <a:gd name="T47" fmla="*/ 76 w 76"/>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 h="40">
                    <a:moveTo>
                      <a:pt x="27" y="2"/>
                    </a:moveTo>
                    <a:lnTo>
                      <a:pt x="40" y="0"/>
                    </a:lnTo>
                    <a:lnTo>
                      <a:pt x="46" y="4"/>
                    </a:lnTo>
                    <a:lnTo>
                      <a:pt x="57" y="5"/>
                    </a:lnTo>
                    <a:lnTo>
                      <a:pt x="69" y="4"/>
                    </a:lnTo>
                    <a:lnTo>
                      <a:pt x="73" y="0"/>
                    </a:lnTo>
                    <a:lnTo>
                      <a:pt x="76" y="19"/>
                    </a:lnTo>
                    <a:lnTo>
                      <a:pt x="29" y="36"/>
                    </a:lnTo>
                    <a:lnTo>
                      <a:pt x="16" y="40"/>
                    </a:lnTo>
                    <a:lnTo>
                      <a:pt x="0" y="32"/>
                    </a:lnTo>
                    <a:lnTo>
                      <a:pt x="16" y="26"/>
                    </a:lnTo>
                    <a:lnTo>
                      <a:pt x="23" y="19"/>
                    </a:lnTo>
                    <a:lnTo>
                      <a:pt x="27" y="11"/>
                    </a:lnTo>
                    <a:lnTo>
                      <a:pt x="27" y="2"/>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3" name="Freeform 249"/>
              <p:cNvSpPr>
                <a:spLocks/>
              </p:cNvSpPr>
              <p:nvPr/>
            </p:nvSpPr>
            <p:spPr bwMode="auto">
              <a:xfrm>
                <a:off x="4385" y="2024"/>
                <a:ext cx="24" cy="21"/>
              </a:xfrm>
              <a:custGeom>
                <a:avLst/>
                <a:gdLst>
                  <a:gd name="T0" fmla="*/ 4 w 48"/>
                  <a:gd name="T1" fmla="*/ 5 h 41"/>
                  <a:gd name="T2" fmla="*/ 3 w 48"/>
                  <a:gd name="T3" fmla="*/ 8 h 41"/>
                  <a:gd name="T4" fmla="*/ 1 w 48"/>
                  <a:gd name="T5" fmla="*/ 13 h 41"/>
                  <a:gd name="T6" fmla="*/ 0 w 48"/>
                  <a:gd name="T7" fmla="*/ 16 h 41"/>
                  <a:gd name="T8" fmla="*/ 2 w 48"/>
                  <a:gd name="T9" fmla="*/ 21 h 41"/>
                  <a:gd name="T10" fmla="*/ 16 w 48"/>
                  <a:gd name="T11" fmla="*/ 14 h 41"/>
                  <a:gd name="T12" fmla="*/ 24 w 48"/>
                  <a:gd name="T13" fmla="*/ 12 h 41"/>
                  <a:gd name="T14" fmla="*/ 13 w 48"/>
                  <a:gd name="T15" fmla="*/ 8 h 41"/>
                  <a:gd name="T16" fmla="*/ 13 w 48"/>
                  <a:gd name="T17" fmla="*/ 3 h 41"/>
                  <a:gd name="T18" fmla="*/ 10 w 48"/>
                  <a:gd name="T19" fmla="*/ 0 h 41"/>
                  <a:gd name="T20" fmla="*/ 4 w 48"/>
                  <a:gd name="T21" fmla="*/ 5 h 41"/>
                  <a:gd name="T22" fmla="*/ 4 w 48"/>
                  <a:gd name="T23" fmla="*/ 5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41"/>
                  <a:gd name="T38" fmla="*/ 48 w 48"/>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41">
                    <a:moveTo>
                      <a:pt x="8" y="9"/>
                    </a:moveTo>
                    <a:lnTo>
                      <a:pt x="6" y="15"/>
                    </a:lnTo>
                    <a:lnTo>
                      <a:pt x="2" y="26"/>
                    </a:lnTo>
                    <a:lnTo>
                      <a:pt x="0" y="32"/>
                    </a:lnTo>
                    <a:lnTo>
                      <a:pt x="4" y="41"/>
                    </a:lnTo>
                    <a:lnTo>
                      <a:pt x="32" y="28"/>
                    </a:lnTo>
                    <a:lnTo>
                      <a:pt x="48" y="24"/>
                    </a:lnTo>
                    <a:lnTo>
                      <a:pt x="27" y="15"/>
                    </a:lnTo>
                    <a:lnTo>
                      <a:pt x="27" y="5"/>
                    </a:lnTo>
                    <a:lnTo>
                      <a:pt x="19" y="0"/>
                    </a:lnTo>
                    <a:lnTo>
                      <a:pt x="8" y="9"/>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4" name="Freeform 250"/>
              <p:cNvSpPr>
                <a:spLocks/>
              </p:cNvSpPr>
              <p:nvPr/>
            </p:nvSpPr>
            <p:spPr bwMode="auto">
              <a:xfrm>
                <a:off x="4340" y="2024"/>
                <a:ext cx="42" cy="29"/>
              </a:xfrm>
              <a:custGeom>
                <a:avLst/>
                <a:gdLst>
                  <a:gd name="T0" fmla="*/ 0 w 83"/>
                  <a:gd name="T1" fmla="*/ 2 h 57"/>
                  <a:gd name="T2" fmla="*/ 9 w 83"/>
                  <a:gd name="T3" fmla="*/ 0 h 57"/>
                  <a:gd name="T4" fmla="*/ 12 w 83"/>
                  <a:gd name="T5" fmla="*/ 5 h 57"/>
                  <a:gd name="T6" fmla="*/ 16 w 83"/>
                  <a:gd name="T7" fmla="*/ 6 h 57"/>
                  <a:gd name="T8" fmla="*/ 17 w 83"/>
                  <a:gd name="T9" fmla="*/ 10 h 57"/>
                  <a:gd name="T10" fmla="*/ 20 w 83"/>
                  <a:gd name="T11" fmla="*/ 14 h 57"/>
                  <a:gd name="T12" fmla="*/ 25 w 83"/>
                  <a:gd name="T13" fmla="*/ 19 h 57"/>
                  <a:gd name="T14" fmla="*/ 30 w 83"/>
                  <a:gd name="T15" fmla="*/ 22 h 57"/>
                  <a:gd name="T16" fmla="*/ 37 w 83"/>
                  <a:gd name="T17" fmla="*/ 21 h 57"/>
                  <a:gd name="T18" fmla="*/ 42 w 83"/>
                  <a:gd name="T19" fmla="*/ 24 h 57"/>
                  <a:gd name="T20" fmla="*/ 34 w 83"/>
                  <a:gd name="T21" fmla="*/ 29 h 57"/>
                  <a:gd name="T22" fmla="*/ 23 w 83"/>
                  <a:gd name="T23" fmla="*/ 20 h 57"/>
                  <a:gd name="T24" fmla="*/ 9 w 83"/>
                  <a:gd name="T25" fmla="*/ 8 h 57"/>
                  <a:gd name="T26" fmla="*/ 0 w 83"/>
                  <a:gd name="T27" fmla="*/ 2 h 57"/>
                  <a:gd name="T28" fmla="*/ 0 w 83"/>
                  <a:gd name="T29" fmla="*/ 2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57"/>
                  <a:gd name="T47" fmla="*/ 83 w 83"/>
                  <a:gd name="T48" fmla="*/ 57 h 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57">
                    <a:moveTo>
                      <a:pt x="0" y="3"/>
                    </a:moveTo>
                    <a:lnTo>
                      <a:pt x="17" y="0"/>
                    </a:lnTo>
                    <a:lnTo>
                      <a:pt x="23" y="9"/>
                    </a:lnTo>
                    <a:lnTo>
                      <a:pt x="32" y="11"/>
                    </a:lnTo>
                    <a:lnTo>
                      <a:pt x="34" y="20"/>
                    </a:lnTo>
                    <a:lnTo>
                      <a:pt x="40" y="28"/>
                    </a:lnTo>
                    <a:lnTo>
                      <a:pt x="49" y="38"/>
                    </a:lnTo>
                    <a:lnTo>
                      <a:pt x="59" y="43"/>
                    </a:lnTo>
                    <a:lnTo>
                      <a:pt x="74" y="41"/>
                    </a:lnTo>
                    <a:lnTo>
                      <a:pt x="83" y="47"/>
                    </a:lnTo>
                    <a:lnTo>
                      <a:pt x="68" y="57"/>
                    </a:lnTo>
                    <a:lnTo>
                      <a:pt x="45" y="39"/>
                    </a:lnTo>
                    <a:lnTo>
                      <a:pt x="17" y="15"/>
                    </a:lnTo>
                    <a:lnTo>
                      <a:pt x="0" y="3"/>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5" name="Freeform 251"/>
              <p:cNvSpPr>
                <a:spLocks/>
              </p:cNvSpPr>
              <p:nvPr/>
            </p:nvSpPr>
            <p:spPr bwMode="auto">
              <a:xfrm>
                <a:off x="4385" y="2035"/>
                <a:ext cx="95" cy="94"/>
              </a:xfrm>
              <a:custGeom>
                <a:avLst/>
                <a:gdLst>
                  <a:gd name="T0" fmla="*/ 0 w 190"/>
                  <a:gd name="T1" fmla="*/ 42 h 189"/>
                  <a:gd name="T2" fmla="*/ 43 w 190"/>
                  <a:gd name="T3" fmla="*/ 22 h 189"/>
                  <a:gd name="T4" fmla="*/ 91 w 190"/>
                  <a:gd name="T5" fmla="*/ 0 h 189"/>
                  <a:gd name="T6" fmla="*/ 95 w 190"/>
                  <a:gd name="T7" fmla="*/ 64 h 189"/>
                  <a:gd name="T8" fmla="*/ 5 w 190"/>
                  <a:gd name="T9" fmla="*/ 94 h 189"/>
                  <a:gd name="T10" fmla="*/ 0 w 190"/>
                  <a:gd name="T11" fmla="*/ 42 h 189"/>
                  <a:gd name="T12" fmla="*/ 0 w 190"/>
                  <a:gd name="T13" fmla="*/ 42 h 189"/>
                  <a:gd name="T14" fmla="*/ 0 60000 65536"/>
                  <a:gd name="T15" fmla="*/ 0 60000 65536"/>
                  <a:gd name="T16" fmla="*/ 0 60000 65536"/>
                  <a:gd name="T17" fmla="*/ 0 60000 65536"/>
                  <a:gd name="T18" fmla="*/ 0 60000 65536"/>
                  <a:gd name="T19" fmla="*/ 0 60000 65536"/>
                  <a:gd name="T20" fmla="*/ 0 60000 65536"/>
                  <a:gd name="T21" fmla="*/ 0 w 190"/>
                  <a:gd name="T22" fmla="*/ 0 h 189"/>
                  <a:gd name="T23" fmla="*/ 190 w 190"/>
                  <a:gd name="T24" fmla="*/ 189 h 1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89">
                    <a:moveTo>
                      <a:pt x="0" y="84"/>
                    </a:moveTo>
                    <a:lnTo>
                      <a:pt x="86" y="44"/>
                    </a:lnTo>
                    <a:lnTo>
                      <a:pt x="181" y="0"/>
                    </a:lnTo>
                    <a:lnTo>
                      <a:pt x="190" y="128"/>
                    </a:lnTo>
                    <a:lnTo>
                      <a:pt x="10" y="189"/>
                    </a:lnTo>
                    <a:lnTo>
                      <a:pt x="0" y="84"/>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6" name="Freeform 252"/>
              <p:cNvSpPr>
                <a:spLocks/>
              </p:cNvSpPr>
              <p:nvPr/>
            </p:nvSpPr>
            <p:spPr bwMode="auto">
              <a:xfrm>
                <a:off x="4386" y="2049"/>
                <a:ext cx="80" cy="76"/>
              </a:xfrm>
              <a:custGeom>
                <a:avLst/>
                <a:gdLst>
                  <a:gd name="T0" fmla="*/ 0 w 160"/>
                  <a:gd name="T1" fmla="*/ 29 h 152"/>
                  <a:gd name="T2" fmla="*/ 66 w 160"/>
                  <a:gd name="T3" fmla="*/ 0 h 152"/>
                  <a:gd name="T4" fmla="*/ 50 w 160"/>
                  <a:gd name="T5" fmla="*/ 18 h 152"/>
                  <a:gd name="T6" fmla="*/ 69 w 160"/>
                  <a:gd name="T7" fmla="*/ 19 h 152"/>
                  <a:gd name="T8" fmla="*/ 54 w 160"/>
                  <a:gd name="T9" fmla="*/ 31 h 152"/>
                  <a:gd name="T10" fmla="*/ 72 w 160"/>
                  <a:gd name="T11" fmla="*/ 34 h 152"/>
                  <a:gd name="T12" fmla="*/ 58 w 160"/>
                  <a:gd name="T13" fmla="*/ 46 h 152"/>
                  <a:gd name="T14" fmla="*/ 80 w 160"/>
                  <a:gd name="T15" fmla="*/ 49 h 152"/>
                  <a:gd name="T16" fmla="*/ 5 w 160"/>
                  <a:gd name="T17" fmla="*/ 76 h 152"/>
                  <a:gd name="T18" fmla="*/ 0 w 160"/>
                  <a:gd name="T19" fmla="*/ 29 h 152"/>
                  <a:gd name="T20" fmla="*/ 0 w 160"/>
                  <a:gd name="T21" fmla="*/ 29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0"/>
                  <a:gd name="T34" fmla="*/ 0 h 152"/>
                  <a:gd name="T35" fmla="*/ 160 w 160"/>
                  <a:gd name="T36" fmla="*/ 152 h 1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0" h="152">
                    <a:moveTo>
                      <a:pt x="0" y="59"/>
                    </a:moveTo>
                    <a:lnTo>
                      <a:pt x="131" y="0"/>
                    </a:lnTo>
                    <a:lnTo>
                      <a:pt x="101" y="36"/>
                    </a:lnTo>
                    <a:lnTo>
                      <a:pt x="137" y="38"/>
                    </a:lnTo>
                    <a:lnTo>
                      <a:pt x="108" y="63"/>
                    </a:lnTo>
                    <a:lnTo>
                      <a:pt x="144" y="67"/>
                    </a:lnTo>
                    <a:lnTo>
                      <a:pt x="116" y="93"/>
                    </a:lnTo>
                    <a:lnTo>
                      <a:pt x="160" y="99"/>
                    </a:lnTo>
                    <a:lnTo>
                      <a:pt x="11" y="152"/>
                    </a:lnTo>
                    <a:lnTo>
                      <a:pt x="0" y="5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7" name="Freeform 253"/>
              <p:cNvSpPr>
                <a:spLocks/>
              </p:cNvSpPr>
              <p:nvPr/>
            </p:nvSpPr>
            <p:spPr bwMode="auto">
              <a:xfrm>
                <a:off x="4389" y="2070"/>
                <a:ext cx="46" cy="53"/>
              </a:xfrm>
              <a:custGeom>
                <a:avLst/>
                <a:gdLst>
                  <a:gd name="T0" fmla="*/ 0 w 91"/>
                  <a:gd name="T1" fmla="*/ 10 h 106"/>
                  <a:gd name="T2" fmla="*/ 4 w 91"/>
                  <a:gd name="T3" fmla="*/ 53 h 106"/>
                  <a:gd name="T4" fmla="*/ 46 w 91"/>
                  <a:gd name="T5" fmla="*/ 37 h 106"/>
                  <a:gd name="T6" fmla="*/ 30 w 91"/>
                  <a:gd name="T7" fmla="*/ 33 h 106"/>
                  <a:gd name="T8" fmla="*/ 34 w 91"/>
                  <a:gd name="T9" fmla="*/ 24 h 106"/>
                  <a:gd name="T10" fmla="*/ 22 w 91"/>
                  <a:gd name="T11" fmla="*/ 23 h 106"/>
                  <a:gd name="T12" fmla="*/ 28 w 91"/>
                  <a:gd name="T13" fmla="*/ 10 h 106"/>
                  <a:gd name="T14" fmla="*/ 17 w 91"/>
                  <a:gd name="T15" fmla="*/ 10 h 106"/>
                  <a:gd name="T16" fmla="*/ 24 w 91"/>
                  <a:gd name="T17" fmla="*/ 0 h 106"/>
                  <a:gd name="T18" fmla="*/ 0 w 91"/>
                  <a:gd name="T19" fmla="*/ 10 h 106"/>
                  <a:gd name="T20" fmla="*/ 0 w 91"/>
                  <a:gd name="T21" fmla="*/ 1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06"/>
                  <a:gd name="T35" fmla="*/ 91 w 91"/>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06">
                    <a:moveTo>
                      <a:pt x="0" y="19"/>
                    </a:moveTo>
                    <a:lnTo>
                      <a:pt x="7" y="106"/>
                    </a:lnTo>
                    <a:lnTo>
                      <a:pt x="91" y="74"/>
                    </a:lnTo>
                    <a:lnTo>
                      <a:pt x="59" y="66"/>
                    </a:lnTo>
                    <a:lnTo>
                      <a:pt x="68" y="47"/>
                    </a:lnTo>
                    <a:lnTo>
                      <a:pt x="43" y="45"/>
                    </a:lnTo>
                    <a:lnTo>
                      <a:pt x="55" y="19"/>
                    </a:lnTo>
                    <a:lnTo>
                      <a:pt x="34" y="19"/>
                    </a:lnTo>
                    <a:lnTo>
                      <a:pt x="47" y="0"/>
                    </a:lnTo>
                    <a:lnTo>
                      <a:pt x="0"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8" name="Freeform 254"/>
              <p:cNvSpPr>
                <a:spLocks/>
              </p:cNvSpPr>
              <p:nvPr/>
            </p:nvSpPr>
            <p:spPr bwMode="auto">
              <a:xfrm>
                <a:off x="4225" y="1970"/>
                <a:ext cx="122" cy="110"/>
              </a:xfrm>
              <a:custGeom>
                <a:avLst/>
                <a:gdLst>
                  <a:gd name="T0" fmla="*/ 0 w 243"/>
                  <a:gd name="T1" fmla="*/ 0 h 221"/>
                  <a:gd name="T2" fmla="*/ 24 w 243"/>
                  <a:gd name="T3" fmla="*/ 14 h 221"/>
                  <a:gd name="T4" fmla="*/ 46 w 243"/>
                  <a:gd name="T5" fmla="*/ 31 h 221"/>
                  <a:gd name="T6" fmla="*/ 103 w 243"/>
                  <a:gd name="T7" fmla="*/ 76 h 221"/>
                  <a:gd name="T8" fmla="*/ 122 w 243"/>
                  <a:gd name="T9" fmla="*/ 92 h 221"/>
                  <a:gd name="T10" fmla="*/ 88 w 243"/>
                  <a:gd name="T11" fmla="*/ 78 h 221"/>
                  <a:gd name="T12" fmla="*/ 106 w 243"/>
                  <a:gd name="T13" fmla="*/ 100 h 221"/>
                  <a:gd name="T14" fmla="*/ 82 w 243"/>
                  <a:gd name="T15" fmla="*/ 90 h 221"/>
                  <a:gd name="T16" fmla="*/ 94 w 243"/>
                  <a:gd name="T17" fmla="*/ 110 h 221"/>
                  <a:gd name="T18" fmla="*/ 69 w 243"/>
                  <a:gd name="T19" fmla="*/ 90 h 221"/>
                  <a:gd name="T20" fmla="*/ 27 w 243"/>
                  <a:gd name="T21" fmla="*/ 55 h 221"/>
                  <a:gd name="T22" fmla="*/ 9 w 243"/>
                  <a:gd name="T23" fmla="*/ 39 h 221"/>
                  <a:gd name="T24" fmla="*/ 0 w 243"/>
                  <a:gd name="T25" fmla="*/ 0 h 221"/>
                  <a:gd name="T26" fmla="*/ 0 w 243"/>
                  <a:gd name="T27" fmla="*/ 0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3"/>
                  <a:gd name="T43" fmla="*/ 0 h 221"/>
                  <a:gd name="T44" fmla="*/ 243 w 243"/>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3" h="221">
                    <a:moveTo>
                      <a:pt x="0" y="0"/>
                    </a:moveTo>
                    <a:lnTo>
                      <a:pt x="47" y="29"/>
                    </a:lnTo>
                    <a:lnTo>
                      <a:pt x="91" y="63"/>
                    </a:lnTo>
                    <a:lnTo>
                      <a:pt x="205" y="152"/>
                    </a:lnTo>
                    <a:lnTo>
                      <a:pt x="243" y="185"/>
                    </a:lnTo>
                    <a:lnTo>
                      <a:pt x="175" y="156"/>
                    </a:lnTo>
                    <a:lnTo>
                      <a:pt x="211" y="200"/>
                    </a:lnTo>
                    <a:lnTo>
                      <a:pt x="163" y="181"/>
                    </a:lnTo>
                    <a:lnTo>
                      <a:pt x="188" y="221"/>
                    </a:lnTo>
                    <a:lnTo>
                      <a:pt x="137" y="181"/>
                    </a:lnTo>
                    <a:lnTo>
                      <a:pt x="53" y="110"/>
                    </a:lnTo>
                    <a:lnTo>
                      <a:pt x="17" y="78"/>
                    </a:lnTo>
                    <a:lnTo>
                      <a:pt x="0" y="0"/>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9" name="Freeform 255"/>
              <p:cNvSpPr>
                <a:spLocks/>
              </p:cNvSpPr>
              <p:nvPr/>
            </p:nvSpPr>
            <p:spPr bwMode="auto">
              <a:xfrm>
                <a:off x="4230" y="1979"/>
                <a:ext cx="65" cy="65"/>
              </a:xfrm>
              <a:custGeom>
                <a:avLst/>
                <a:gdLst>
                  <a:gd name="T0" fmla="*/ 0 w 131"/>
                  <a:gd name="T1" fmla="*/ 0 h 131"/>
                  <a:gd name="T2" fmla="*/ 45 w 131"/>
                  <a:gd name="T3" fmla="*/ 30 h 131"/>
                  <a:gd name="T4" fmla="*/ 65 w 131"/>
                  <a:gd name="T5" fmla="*/ 46 h 131"/>
                  <a:gd name="T6" fmla="*/ 47 w 131"/>
                  <a:gd name="T7" fmla="*/ 40 h 131"/>
                  <a:gd name="T8" fmla="*/ 59 w 131"/>
                  <a:gd name="T9" fmla="*/ 56 h 131"/>
                  <a:gd name="T10" fmla="*/ 44 w 131"/>
                  <a:gd name="T11" fmla="*/ 49 h 131"/>
                  <a:gd name="T12" fmla="*/ 56 w 131"/>
                  <a:gd name="T13" fmla="*/ 65 h 131"/>
                  <a:gd name="T14" fmla="*/ 38 w 131"/>
                  <a:gd name="T15" fmla="*/ 56 h 131"/>
                  <a:gd name="T16" fmla="*/ 5 w 131"/>
                  <a:gd name="T17" fmla="*/ 28 h 131"/>
                  <a:gd name="T18" fmla="*/ 0 w 131"/>
                  <a:gd name="T19" fmla="*/ 0 h 131"/>
                  <a:gd name="T20" fmla="*/ 0 w 13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31"/>
                  <a:gd name="T35" fmla="*/ 131 w 13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31">
                    <a:moveTo>
                      <a:pt x="0" y="0"/>
                    </a:moveTo>
                    <a:lnTo>
                      <a:pt x="90" y="61"/>
                    </a:lnTo>
                    <a:lnTo>
                      <a:pt x="131" y="93"/>
                    </a:lnTo>
                    <a:lnTo>
                      <a:pt x="95" y="80"/>
                    </a:lnTo>
                    <a:lnTo>
                      <a:pt x="118" y="112"/>
                    </a:lnTo>
                    <a:lnTo>
                      <a:pt x="88" y="99"/>
                    </a:lnTo>
                    <a:lnTo>
                      <a:pt x="112" y="131"/>
                    </a:lnTo>
                    <a:lnTo>
                      <a:pt x="76" y="112"/>
                    </a:lnTo>
                    <a:lnTo>
                      <a:pt x="10" y="57"/>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0" name="Freeform 256"/>
              <p:cNvSpPr>
                <a:spLocks/>
              </p:cNvSpPr>
              <p:nvPr/>
            </p:nvSpPr>
            <p:spPr bwMode="auto">
              <a:xfrm>
                <a:off x="4279" y="2155"/>
                <a:ext cx="64" cy="44"/>
              </a:xfrm>
              <a:custGeom>
                <a:avLst/>
                <a:gdLst>
                  <a:gd name="T0" fmla="*/ 0 w 127"/>
                  <a:gd name="T1" fmla="*/ 13 h 87"/>
                  <a:gd name="T2" fmla="*/ 7 w 127"/>
                  <a:gd name="T3" fmla="*/ 43 h 87"/>
                  <a:gd name="T4" fmla="*/ 14 w 127"/>
                  <a:gd name="T5" fmla="*/ 44 h 87"/>
                  <a:gd name="T6" fmla="*/ 16 w 127"/>
                  <a:gd name="T7" fmla="*/ 35 h 87"/>
                  <a:gd name="T8" fmla="*/ 24 w 127"/>
                  <a:gd name="T9" fmla="*/ 32 h 87"/>
                  <a:gd name="T10" fmla="*/ 35 w 127"/>
                  <a:gd name="T11" fmla="*/ 32 h 87"/>
                  <a:gd name="T12" fmla="*/ 39 w 127"/>
                  <a:gd name="T13" fmla="*/ 36 h 87"/>
                  <a:gd name="T14" fmla="*/ 41 w 127"/>
                  <a:gd name="T15" fmla="*/ 43 h 87"/>
                  <a:gd name="T16" fmla="*/ 54 w 127"/>
                  <a:gd name="T17" fmla="*/ 43 h 87"/>
                  <a:gd name="T18" fmla="*/ 54 w 127"/>
                  <a:gd name="T19" fmla="*/ 32 h 87"/>
                  <a:gd name="T20" fmla="*/ 64 w 127"/>
                  <a:gd name="T21" fmla="*/ 18 h 87"/>
                  <a:gd name="T22" fmla="*/ 56 w 127"/>
                  <a:gd name="T23" fmla="*/ 14 h 87"/>
                  <a:gd name="T24" fmla="*/ 52 w 127"/>
                  <a:gd name="T25" fmla="*/ 6 h 87"/>
                  <a:gd name="T26" fmla="*/ 52 w 127"/>
                  <a:gd name="T27" fmla="*/ 0 h 87"/>
                  <a:gd name="T28" fmla="*/ 32 w 127"/>
                  <a:gd name="T29" fmla="*/ 6 h 87"/>
                  <a:gd name="T30" fmla="*/ 30 w 127"/>
                  <a:gd name="T31" fmla="*/ 13 h 87"/>
                  <a:gd name="T32" fmla="*/ 24 w 127"/>
                  <a:gd name="T33" fmla="*/ 18 h 87"/>
                  <a:gd name="T34" fmla="*/ 11 w 127"/>
                  <a:gd name="T35" fmla="*/ 19 h 87"/>
                  <a:gd name="T36" fmla="*/ 3 w 127"/>
                  <a:gd name="T37" fmla="*/ 11 h 87"/>
                  <a:gd name="T38" fmla="*/ 0 w 127"/>
                  <a:gd name="T39" fmla="*/ 13 h 87"/>
                  <a:gd name="T40" fmla="*/ 0 w 127"/>
                  <a:gd name="T41" fmla="*/ 13 h 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7"/>
                  <a:gd name="T64" fmla="*/ 0 h 87"/>
                  <a:gd name="T65" fmla="*/ 127 w 127"/>
                  <a:gd name="T66" fmla="*/ 87 h 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7" h="87">
                    <a:moveTo>
                      <a:pt x="0" y="25"/>
                    </a:moveTo>
                    <a:lnTo>
                      <a:pt x="13" y="85"/>
                    </a:lnTo>
                    <a:lnTo>
                      <a:pt x="27" y="87"/>
                    </a:lnTo>
                    <a:lnTo>
                      <a:pt x="32" y="70"/>
                    </a:lnTo>
                    <a:lnTo>
                      <a:pt x="48" y="64"/>
                    </a:lnTo>
                    <a:lnTo>
                      <a:pt x="69" y="64"/>
                    </a:lnTo>
                    <a:lnTo>
                      <a:pt x="78" y="72"/>
                    </a:lnTo>
                    <a:lnTo>
                      <a:pt x="82" y="85"/>
                    </a:lnTo>
                    <a:lnTo>
                      <a:pt x="108" y="85"/>
                    </a:lnTo>
                    <a:lnTo>
                      <a:pt x="108" y="64"/>
                    </a:lnTo>
                    <a:lnTo>
                      <a:pt x="127" y="36"/>
                    </a:lnTo>
                    <a:lnTo>
                      <a:pt x="112" y="28"/>
                    </a:lnTo>
                    <a:lnTo>
                      <a:pt x="103" y="11"/>
                    </a:lnTo>
                    <a:lnTo>
                      <a:pt x="103" y="0"/>
                    </a:lnTo>
                    <a:lnTo>
                      <a:pt x="63" y="11"/>
                    </a:lnTo>
                    <a:lnTo>
                      <a:pt x="59" y="26"/>
                    </a:lnTo>
                    <a:lnTo>
                      <a:pt x="48" y="36"/>
                    </a:lnTo>
                    <a:lnTo>
                      <a:pt x="21" y="38"/>
                    </a:lnTo>
                    <a:lnTo>
                      <a:pt x="6" y="21"/>
                    </a:lnTo>
                    <a:lnTo>
                      <a:pt x="0" y="2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1" name="Freeform 257"/>
              <p:cNvSpPr>
                <a:spLocks/>
              </p:cNvSpPr>
              <p:nvPr/>
            </p:nvSpPr>
            <p:spPr bwMode="auto">
              <a:xfrm>
                <a:off x="4287" y="2177"/>
                <a:ext cx="67" cy="46"/>
              </a:xfrm>
              <a:custGeom>
                <a:avLst/>
                <a:gdLst>
                  <a:gd name="T0" fmla="*/ 58 w 135"/>
                  <a:gd name="T1" fmla="*/ 0 h 91"/>
                  <a:gd name="T2" fmla="*/ 47 w 135"/>
                  <a:gd name="T3" fmla="*/ 12 h 91"/>
                  <a:gd name="T4" fmla="*/ 50 w 135"/>
                  <a:gd name="T5" fmla="*/ 23 h 91"/>
                  <a:gd name="T6" fmla="*/ 34 w 135"/>
                  <a:gd name="T7" fmla="*/ 25 h 91"/>
                  <a:gd name="T8" fmla="*/ 33 w 135"/>
                  <a:gd name="T9" fmla="*/ 31 h 91"/>
                  <a:gd name="T10" fmla="*/ 28 w 135"/>
                  <a:gd name="T11" fmla="*/ 35 h 91"/>
                  <a:gd name="T12" fmla="*/ 20 w 135"/>
                  <a:gd name="T13" fmla="*/ 39 h 91"/>
                  <a:gd name="T14" fmla="*/ 14 w 135"/>
                  <a:gd name="T15" fmla="*/ 37 h 91"/>
                  <a:gd name="T16" fmla="*/ 6 w 135"/>
                  <a:gd name="T17" fmla="*/ 33 h 91"/>
                  <a:gd name="T18" fmla="*/ 5 w 135"/>
                  <a:gd name="T19" fmla="*/ 25 h 91"/>
                  <a:gd name="T20" fmla="*/ 0 w 135"/>
                  <a:gd name="T21" fmla="*/ 23 h 91"/>
                  <a:gd name="T22" fmla="*/ 4 w 135"/>
                  <a:gd name="T23" fmla="*/ 46 h 91"/>
                  <a:gd name="T24" fmla="*/ 61 w 135"/>
                  <a:gd name="T25" fmla="*/ 40 h 91"/>
                  <a:gd name="T26" fmla="*/ 67 w 135"/>
                  <a:gd name="T27" fmla="*/ 30 h 91"/>
                  <a:gd name="T28" fmla="*/ 63 w 135"/>
                  <a:gd name="T29" fmla="*/ 28 h 91"/>
                  <a:gd name="T30" fmla="*/ 60 w 135"/>
                  <a:gd name="T31" fmla="*/ 21 h 91"/>
                  <a:gd name="T32" fmla="*/ 60 w 135"/>
                  <a:gd name="T33" fmla="*/ 11 h 91"/>
                  <a:gd name="T34" fmla="*/ 65 w 135"/>
                  <a:gd name="T35" fmla="*/ 6 h 91"/>
                  <a:gd name="T36" fmla="*/ 58 w 135"/>
                  <a:gd name="T37" fmla="*/ 0 h 91"/>
                  <a:gd name="T38" fmla="*/ 58 w 135"/>
                  <a:gd name="T39" fmla="*/ 0 h 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5"/>
                  <a:gd name="T61" fmla="*/ 0 h 91"/>
                  <a:gd name="T62" fmla="*/ 135 w 135"/>
                  <a:gd name="T63" fmla="*/ 91 h 9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5" h="91">
                    <a:moveTo>
                      <a:pt x="116" y="0"/>
                    </a:moveTo>
                    <a:lnTo>
                      <a:pt x="95" y="24"/>
                    </a:lnTo>
                    <a:lnTo>
                      <a:pt x="101" y="45"/>
                    </a:lnTo>
                    <a:lnTo>
                      <a:pt x="69" y="49"/>
                    </a:lnTo>
                    <a:lnTo>
                      <a:pt x="67" y="62"/>
                    </a:lnTo>
                    <a:lnTo>
                      <a:pt x="57" y="70"/>
                    </a:lnTo>
                    <a:lnTo>
                      <a:pt x="40" y="77"/>
                    </a:lnTo>
                    <a:lnTo>
                      <a:pt x="29" y="74"/>
                    </a:lnTo>
                    <a:lnTo>
                      <a:pt x="12" y="66"/>
                    </a:lnTo>
                    <a:lnTo>
                      <a:pt x="10" y="49"/>
                    </a:lnTo>
                    <a:lnTo>
                      <a:pt x="0" y="45"/>
                    </a:lnTo>
                    <a:lnTo>
                      <a:pt x="8" y="91"/>
                    </a:lnTo>
                    <a:lnTo>
                      <a:pt x="122" y="79"/>
                    </a:lnTo>
                    <a:lnTo>
                      <a:pt x="135" y="60"/>
                    </a:lnTo>
                    <a:lnTo>
                      <a:pt x="126" y="55"/>
                    </a:lnTo>
                    <a:lnTo>
                      <a:pt x="120" y="41"/>
                    </a:lnTo>
                    <a:lnTo>
                      <a:pt x="120" y="22"/>
                    </a:lnTo>
                    <a:lnTo>
                      <a:pt x="131" y="11"/>
                    </a:lnTo>
                    <a:lnTo>
                      <a:pt x="116"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2" name="Freeform 258"/>
              <p:cNvSpPr>
                <a:spLocks/>
              </p:cNvSpPr>
              <p:nvPr/>
            </p:nvSpPr>
            <p:spPr bwMode="auto">
              <a:xfrm>
                <a:off x="4347" y="2155"/>
                <a:ext cx="63" cy="47"/>
              </a:xfrm>
              <a:custGeom>
                <a:avLst/>
                <a:gdLst>
                  <a:gd name="T0" fmla="*/ 14 w 125"/>
                  <a:gd name="T1" fmla="*/ 1 h 93"/>
                  <a:gd name="T2" fmla="*/ 14 w 125"/>
                  <a:gd name="T3" fmla="*/ 9 h 93"/>
                  <a:gd name="T4" fmla="*/ 10 w 125"/>
                  <a:gd name="T5" fmla="*/ 14 h 93"/>
                  <a:gd name="T6" fmla="*/ 5 w 125"/>
                  <a:gd name="T7" fmla="*/ 17 h 93"/>
                  <a:gd name="T8" fmla="*/ 0 w 125"/>
                  <a:gd name="T9" fmla="*/ 19 h 93"/>
                  <a:gd name="T10" fmla="*/ 8 w 125"/>
                  <a:gd name="T11" fmla="*/ 28 h 93"/>
                  <a:gd name="T12" fmla="*/ 15 w 125"/>
                  <a:gd name="T13" fmla="*/ 26 h 93"/>
                  <a:gd name="T14" fmla="*/ 22 w 125"/>
                  <a:gd name="T15" fmla="*/ 27 h 93"/>
                  <a:gd name="T16" fmla="*/ 28 w 125"/>
                  <a:gd name="T17" fmla="*/ 32 h 93"/>
                  <a:gd name="T18" fmla="*/ 28 w 125"/>
                  <a:gd name="T19" fmla="*/ 40 h 93"/>
                  <a:gd name="T20" fmla="*/ 33 w 125"/>
                  <a:gd name="T21" fmla="*/ 47 h 93"/>
                  <a:gd name="T22" fmla="*/ 50 w 125"/>
                  <a:gd name="T23" fmla="*/ 32 h 93"/>
                  <a:gd name="T24" fmla="*/ 53 w 125"/>
                  <a:gd name="T25" fmla="*/ 26 h 93"/>
                  <a:gd name="T26" fmla="*/ 59 w 125"/>
                  <a:gd name="T27" fmla="*/ 22 h 93"/>
                  <a:gd name="T28" fmla="*/ 63 w 125"/>
                  <a:gd name="T29" fmla="*/ 22 h 93"/>
                  <a:gd name="T30" fmla="*/ 48 w 125"/>
                  <a:gd name="T31" fmla="*/ 4 h 93"/>
                  <a:gd name="T32" fmla="*/ 28 w 125"/>
                  <a:gd name="T33" fmla="*/ 13 h 93"/>
                  <a:gd name="T34" fmla="*/ 16 w 125"/>
                  <a:gd name="T35" fmla="*/ 0 h 93"/>
                  <a:gd name="T36" fmla="*/ 14 w 125"/>
                  <a:gd name="T37" fmla="*/ 1 h 93"/>
                  <a:gd name="T38" fmla="*/ 14 w 125"/>
                  <a:gd name="T39" fmla="*/ 1 h 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5"/>
                  <a:gd name="T61" fmla="*/ 0 h 93"/>
                  <a:gd name="T62" fmla="*/ 125 w 125"/>
                  <a:gd name="T63" fmla="*/ 93 h 9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5" h="93">
                    <a:moveTo>
                      <a:pt x="27" y="2"/>
                    </a:moveTo>
                    <a:lnTo>
                      <a:pt x="28" y="17"/>
                    </a:lnTo>
                    <a:lnTo>
                      <a:pt x="19" y="28"/>
                    </a:lnTo>
                    <a:lnTo>
                      <a:pt x="9" y="34"/>
                    </a:lnTo>
                    <a:lnTo>
                      <a:pt x="0" y="38"/>
                    </a:lnTo>
                    <a:lnTo>
                      <a:pt x="15" y="55"/>
                    </a:lnTo>
                    <a:lnTo>
                      <a:pt x="30" y="51"/>
                    </a:lnTo>
                    <a:lnTo>
                      <a:pt x="44" y="53"/>
                    </a:lnTo>
                    <a:lnTo>
                      <a:pt x="55" y="64"/>
                    </a:lnTo>
                    <a:lnTo>
                      <a:pt x="55" y="80"/>
                    </a:lnTo>
                    <a:lnTo>
                      <a:pt x="66" y="93"/>
                    </a:lnTo>
                    <a:lnTo>
                      <a:pt x="99" y="64"/>
                    </a:lnTo>
                    <a:lnTo>
                      <a:pt x="106" y="51"/>
                    </a:lnTo>
                    <a:lnTo>
                      <a:pt x="118" y="44"/>
                    </a:lnTo>
                    <a:lnTo>
                      <a:pt x="125" y="44"/>
                    </a:lnTo>
                    <a:lnTo>
                      <a:pt x="95" y="7"/>
                    </a:lnTo>
                    <a:lnTo>
                      <a:pt x="55" y="26"/>
                    </a:lnTo>
                    <a:lnTo>
                      <a:pt x="32" y="0"/>
                    </a:lnTo>
                    <a:lnTo>
                      <a:pt x="27" y="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3" name="Freeform 259"/>
              <p:cNvSpPr>
                <a:spLocks/>
              </p:cNvSpPr>
              <p:nvPr/>
            </p:nvSpPr>
            <p:spPr bwMode="auto">
              <a:xfrm>
                <a:off x="4398" y="2148"/>
                <a:ext cx="33" cy="62"/>
              </a:xfrm>
              <a:custGeom>
                <a:avLst/>
                <a:gdLst>
                  <a:gd name="T0" fmla="*/ 0 w 66"/>
                  <a:gd name="T1" fmla="*/ 11 h 123"/>
                  <a:gd name="T2" fmla="*/ 17 w 66"/>
                  <a:gd name="T3" fmla="*/ 30 h 123"/>
                  <a:gd name="T4" fmla="*/ 22 w 66"/>
                  <a:gd name="T5" fmla="*/ 33 h 123"/>
                  <a:gd name="T6" fmla="*/ 25 w 66"/>
                  <a:gd name="T7" fmla="*/ 38 h 123"/>
                  <a:gd name="T8" fmla="*/ 27 w 66"/>
                  <a:gd name="T9" fmla="*/ 43 h 123"/>
                  <a:gd name="T10" fmla="*/ 26 w 66"/>
                  <a:gd name="T11" fmla="*/ 49 h 123"/>
                  <a:gd name="T12" fmla="*/ 24 w 66"/>
                  <a:gd name="T13" fmla="*/ 53 h 123"/>
                  <a:gd name="T14" fmla="*/ 19 w 66"/>
                  <a:gd name="T15" fmla="*/ 56 h 123"/>
                  <a:gd name="T16" fmla="*/ 13 w 66"/>
                  <a:gd name="T17" fmla="*/ 57 h 123"/>
                  <a:gd name="T18" fmla="*/ 15 w 66"/>
                  <a:gd name="T19" fmla="*/ 62 h 123"/>
                  <a:gd name="T20" fmla="*/ 33 w 66"/>
                  <a:gd name="T21" fmla="*/ 61 h 123"/>
                  <a:gd name="T22" fmla="*/ 33 w 66"/>
                  <a:gd name="T23" fmla="*/ 48 h 123"/>
                  <a:gd name="T24" fmla="*/ 28 w 66"/>
                  <a:gd name="T25" fmla="*/ 23 h 123"/>
                  <a:gd name="T26" fmla="*/ 25 w 66"/>
                  <a:gd name="T27" fmla="*/ 0 h 123"/>
                  <a:gd name="T28" fmla="*/ 0 w 66"/>
                  <a:gd name="T29" fmla="*/ 11 h 123"/>
                  <a:gd name="T30" fmla="*/ 0 w 66"/>
                  <a:gd name="T31" fmla="*/ 11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
                  <a:gd name="T49" fmla="*/ 0 h 123"/>
                  <a:gd name="T50" fmla="*/ 66 w 66"/>
                  <a:gd name="T51" fmla="*/ 123 h 1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 h="123">
                    <a:moveTo>
                      <a:pt x="0" y="22"/>
                    </a:moveTo>
                    <a:lnTo>
                      <a:pt x="34" y="59"/>
                    </a:lnTo>
                    <a:lnTo>
                      <a:pt x="45" y="66"/>
                    </a:lnTo>
                    <a:lnTo>
                      <a:pt x="51" y="76"/>
                    </a:lnTo>
                    <a:lnTo>
                      <a:pt x="55" y="85"/>
                    </a:lnTo>
                    <a:lnTo>
                      <a:pt x="53" y="97"/>
                    </a:lnTo>
                    <a:lnTo>
                      <a:pt x="49" y="106"/>
                    </a:lnTo>
                    <a:lnTo>
                      <a:pt x="38" y="112"/>
                    </a:lnTo>
                    <a:lnTo>
                      <a:pt x="26" y="114"/>
                    </a:lnTo>
                    <a:lnTo>
                      <a:pt x="30" y="123"/>
                    </a:lnTo>
                    <a:lnTo>
                      <a:pt x="66" y="121"/>
                    </a:lnTo>
                    <a:lnTo>
                      <a:pt x="66" y="95"/>
                    </a:lnTo>
                    <a:lnTo>
                      <a:pt x="57" y="45"/>
                    </a:lnTo>
                    <a:lnTo>
                      <a:pt x="51" y="0"/>
                    </a:lnTo>
                    <a:lnTo>
                      <a:pt x="0" y="2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4" name="Freeform 260"/>
              <p:cNvSpPr>
                <a:spLocks/>
              </p:cNvSpPr>
              <p:nvPr/>
            </p:nvSpPr>
            <p:spPr bwMode="auto">
              <a:xfrm>
                <a:off x="4354" y="2192"/>
                <a:ext cx="56" cy="25"/>
              </a:xfrm>
              <a:custGeom>
                <a:avLst/>
                <a:gdLst>
                  <a:gd name="T0" fmla="*/ 42 w 112"/>
                  <a:gd name="T1" fmla="*/ 0 h 51"/>
                  <a:gd name="T2" fmla="*/ 44 w 112"/>
                  <a:gd name="T3" fmla="*/ 4 h 51"/>
                  <a:gd name="T4" fmla="*/ 47 w 112"/>
                  <a:gd name="T5" fmla="*/ 9 h 51"/>
                  <a:gd name="T6" fmla="*/ 52 w 112"/>
                  <a:gd name="T7" fmla="*/ 13 h 51"/>
                  <a:gd name="T8" fmla="*/ 56 w 112"/>
                  <a:gd name="T9" fmla="*/ 14 h 51"/>
                  <a:gd name="T10" fmla="*/ 56 w 112"/>
                  <a:gd name="T11" fmla="*/ 19 h 51"/>
                  <a:gd name="T12" fmla="*/ 0 w 112"/>
                  <a:gd name="T13" fmla="*/ 25 h 51"/>
                  <a:gd name="T14" fmla="*/ 3 w 112"/>
                  <a:gd name="T15" fmla="*/ 18 h 51"/>
                  <a:gd name="T16" fmla="*/ 10 w 112"/>
                  <a:gd name="T17" fmla="*/ 17 h 51"/>
                  <a:gd name="T18" fmla="*/ 15 w 112"/>
                  <a:gd name="T19" fmla="*/ 15 h 51"/>
                  <a:gd name="T20" fmla="*/ 18 w 112"/>
                  <a:gd name="T21" fmla="*/ 13 h 51"/>
                  <a:gd name="T22" fmla="*/ 21 w 112"/>
                  <a:gd name="T23" fmla="*/ 7 h 51"/>
                  <a:gd name="T24" fmla="*/ 24 w 112"/>
                  <a:gd name="T25" fmla="*/ 13 h 51"/>
                  <a:gd name="T26" fmla="*/ 29 w 112"/>
                  <a:gd name="T27" fmla="*/ 12 h 51"/>
                  <a:gd name="T28" fmla="*/ 42 w 112"/>
                  <a:gd name="T29" fmla="*/ 0 h 51"/>
                  <a:gd name="T30" fmla="*/ 42 w 112"/>
                  <a:gd name="T31" fmla="*/ 0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2"/>
                  <a:gd name="T49" fmla="*/ 0 h 51"/>
                  <a:gd name="T50" fmla="*/ 112 w 112"/>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2" h="51">
                    <a:moveTo>
                      <a:pt x="84" y="0"/>
                    </a:moveTo>
                    <a:lnTo>
                      <a:pt x="88" y="8"/>
                    </a:lnTo>
                    <a:lnTo>
                      <a:pt x="93" y="19"/>
                    </a:lnTo>
                    <a:lnTo>
                      <a:pt x="103" y="27"/>
                    </a:lnTo>
                    <a:lnTo>
                      <a:pt x="112" y="29"/>
                    </a:lnTo>
                    <a:lnTo>
                      <a:pt x="112" y="38"/>
                    </a:lnTo>
                    <a:lnTo>
                      <a:pt x="0" y="51"/>
                    </a:lnTo>
                    <a:lnTo>
                      <a:pt x="6" y="36"/>
                    </a:lnTo>
                    <a:lnTo>
                      <a:pt x="19" y="34"/>
                    </a:lnTo>
                    <a:lnTo>
                      <a:pt x="31" y="30"/>
                    </a:lnTo>
                    <a:lnTo>
                      <a:pt x="36" y="27"/>
                    </a:lnTo>
                    <a:lnTo>
                      <a:pt x="42" y="15"/>
                    </a:lnTo>
                    <a:lnTo>
                      <a:pt x="48" y="27"/>
                    </a:lnTo>
                    <a:lnTo>
                      <a:pt x="59" y="25"/>
                    </a:lnTo>
                    <a:lnTo>
                      <a:pt x="84"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5" name="Freeform 261"/>
              <p:cNvSpPr>
                <a:spLocks/>
              </p:cNvSpPr>
              <p:nvPr/>
            </p:nvSpPr>
            <p:spPr bwMode="auto">
              <a:xfrm>
                <a:off x="4289" y="2111"/>
                <a:ext cx="63" cy="46"/>
              </a:xfrm>
              <a:custGeom>
                <a:avLst/>
                <a:gdLst>
                  <a:gd name="T0" fmla="*/ 44 w 127"/>
                  <a:gd name="T1" fmla="*/ 41 h 93"/>
                  <a:gd name="T2" fmla="*/ 47 w 127"/>
                  <a:gd name="T3" fmla="*/ 37 h 93"/>
                  <a:gd name="T4" fmla="*/ 53 w 127"/>
                  <a:gd name="T5" fmla="*/ 34 h 93"/>
                  <a:gd name="T6" fmla="*/ 59 w 127"/>
                  <a:gd name="T7" fmla="*/ 34 h 93"/>
                  <a:gd name="T8" fmla="*/ 63 w 127"/>
                  <a:gd name="T9" fmla="*/ 35 h 93"/>
                  <a:gd name="T10" fmla="*/ 25 w 127"/>
                  <a:gd name="T11" fmla="*/ 0 h 93"/>
                  <a:gd name="T12" fmla="*/ 20 w 127"/>
                  <a:gd name="T13" fmla="*/ 11 h 93"/>
                  <a:gd name="T14" fmla="*/ 10 w 127"/>
                  <a:gd name="T15" fmla="*/ 13 h 93"/>
                  <a:gd name="T16" fmla="*/ 6 w 127"/>
                  <a:gd name="T17" fmla="*/ 17 h 93"/>
                  <a:gd name="T18" fmla="*/ 0 w 127"/>
                  <a:gd name="T19" fmla="*/ 19 h 93"/>
                  <a:gd name="T20" fmla="*/ 3 w 127"/>
                  <a:gd name="T21" fmla="*/ 35 h 93"/>
                  <a:gd name="T22" fmla="*/ 8 w 127"/>
                  <a:gd name="T23" fmla="*/ 35 h 93"/>
                  <a:gd name="T24" fmla="*/ 14 w 127"/>
                  <a:gd name="T25" fmla="*/ 35 h 93"/>
                  <a:gd name="T26" fmla="*/ 18 w 127"/>
                  <a:gd name="T27" fmla="*/ 38 h 93"/>
                  <a:gd name="T28" fmla="*/ 22 w 127"/>
                  <a:gd name="T29" fmla="*/ 41 h 93"/>
                  <a:gd name="T30" fmla="*/ 23 w 127"/>
                  <a:gd name="T31" fmla="*/ 46 h 93"/>
                  <a:gd name="T32" fmla="*/ 44 w 127"/>
                  <a:gd name="T33" fmla="*/ 41 h 93"/>
                  <a:gd name="T34" fmla="*/ 44 w 127"/>
                  <a:gd name="T35" fmla="*/ 41 h 9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7"/>
                  <a:gd name="T55" fmla="*/ 0 h 93"/>
                  <a:gd name="T56" fmla="*/ 127 w 127"/>
                  <a:gd name="T57" fmla="*/ 93 h 9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7" h="93">
                    <a:moveTo>
                      <a:pt x="88" y="83"/>
                    </a:moveTo>
                    <a:lnTo>
                      <a:pt x="95" y="74"/>
                    </a:lnTo>
                    <a:lnTo>
                      <a:pt x="107" y="68"/>
                    </a:lnTo>
                    <a:lnTo>
                      <a:pt x="118" y="68"/>
                    </a:lnTo>
                    <a:lnTo>
                      <a:pt x="127" y="70"/>
                    </a:lnTo>
                    <a:lnTo>
                      <a:pt x="51" y="0"/>
                    </a:lnTo>
                    <a:lnTo>
                      <a:pt x="40" y="22"/>
                    </a:lnTo>
                    <a:lnTo>
                      <a:pt x="21" y="26"/>
                    </a:lnTo>
                    <a:lnTo>
                      <a:pt x="13" y="34"/>
                    </a:lnTo>
                    <a:lnTo>
                      <a:pt x="0" y="39"/>
                    </a:lnTo>
                    <a:lnTo>
                      <a:pt x="6" y="70"/>
                    </a:lnTo>
                    <a:lnTo>
                      <a:pt x="17" y="70"/>
                    </a:lnTo>
                    <a:lnTo>
                      <a:pt x="29" y="70"/>
                    </a:lnTo>
                    <a:lnTo>
                      <a:pt x="36" y="77"/>
                    </a:lnTo>
                    <a:lnTo>
                      <a:pt x="44" y="83"/>
                    </a:lnTo>
                    <a:lnTo>
                      <a:pt x="46" y="93"/>
                    </a:lnTo>
                    <a:lnTo>
                      <a:pt x="88" y="83"/>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6" name="Freeform 262"/>
              <p:cNvSpPr>
                <a:spLocks/>
              </p:cNvSpPr>
              <p:nvPr/>
            </p:nvSpPr>
            <p:spPr bwMode="auto">
              <a:xfrm>
                <a:off x="4265" y="2102"/>
                <a:ext cx="25" cy="63"/>
              </a:xfrm>
              <a:custGeom>
                <a:avLst/>
                <a:gdLst>
                  <a:gd name="T0" fmla="*/ 21 w 49"/>
                  <a:gd name="T1" fmla="*/ 29 h 126"/>
                  <a:gd name="T2" fmla="*/ 25 w 49"/>
                  <a:gd name="T3" fmla="*/ 44 h 126"/>
                  <a:gd name="T4" fmla="*/ 20 w 49"/>
                  <a:gd name="T5" fmla="*/ 47 h 126"/>
                  <a:gd name="T6" fmla="*/ 17 w 49"/>
                  <a:gd name="T7" fmla="*/ 50 h 126"/>
                  <a:gd name="T8" fmla="*/ 16 w 49"/>
                  <a:gd name="T9" fmla="*/ 55 h 126"/>
                  <a:gd name="T10" fmla="*/ 17 w 49"/>
                  <a:gd name="T11" fmla="*/ 62 h 126"/>
                  <a:gd name="T12" fmla="*/ 13 w 49"/>
                  <a:gd name="T13" fmla="*/ 63 h 126"/>
                  <a:gd name="T14" fmla="*/ 0 w 49"/>
                  <a:gd name="T15" fmla="*/ 12 h 126"/>
                  <a:gd name="T16" fmla="*/ 2 w 49"/>
                  <a:gd name="T17" fmla="*/ 1 h 126"/>
                  <a:gd name="T18" fmla="*/ 13 w 49"/>
                  <a:gd name="T19" fmla="*/ 0 h 126"/>
                  <a:gd name="T20" fmla="*/ 11 w 49"/>
                  <a:gd name="T21" fmla="*/ 4 h 126"/>
                  <a:gd name="T22" fmla="*/ 9 w 49"/>
                  <a:gd name="T23" fmla="*/ 9 h 126"/>
                  <a:gd name="T24" fmla="*/ 9 w 49"/>
                  <a:gd name="T25" fmla="*/ 17 h 126"/>
                  <a:gd name="T26" fmla="*/ 10 w 49"/>
                  <a:gd name="T27" fmla="*/ 23 h 126"/>
                  <a:gd name="T28" fmla="*/ 15 w 49"/>
                  <a:gd name="T29" fmla="*/ 27 h 126"/>
                  <a:gd name="T30" fmla="*/ 21 w 49"/>
                  <a:gd name="T31" fmla="*/ 29 h 126"/>
                  <a:gd name="T32" fmla="*/ 21 w 49"/>
                  <a:gd name="T33" fmla="*/ 29 h 1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126"/>
                  <a:gd name="T53" fmla="*/ 49 w 49"/>
                  <a:gd name="T54" fmla="*/ 126 h 1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126">
                    <a:moveTo>
                      <a:pt x="41" y="57"/>
                    </a:moveTo>
                    <a:lnTo>
                      <a:pt x="49" y="88"/>
                    </a:lnTo>
                    <a:lnTo>
                      <a:pt x="40" y="94"/>
                    </a:lnTo>
                    <a:lnTo>
                      <a:pt x="34" y="99"/>
                    </a:lnTo>
                    <a:lnTo>
                      <a:pt x="32" y="109"/>
                    </a:lnTo>
                    <a:lnTo>
                      <a:pt x="34" y="124"/>
                    </a:lnTo>
                    <a:lnTo>
                      <a:pt x="26" y="126"/>
                    </a:lnTo>
                    <a:lnTo>
                      <a:pt x="0" y="23"/>
                    </a:lnTo>
                    <a:lnTo>
                      <a:pt x="3" y="2"/>
                    </a:lnTo>
                    <a:lnTo>
                      <a:pt x="26" y="0"/>
                    </a:lnTo>
                    <a:lnTo>
                      <a:pt x="22" y="8"/>
                    </a:lnTo>
                    <a:lnTo>
                      <a:pt x="17" y="18"/>
                    </a:lnTo>
                    <a:lnTo>
                      <a:pt x="17" y="33"/>
                    </a:lnTo>
                    <a:lnTo>
                      <a:pt x="20" y="46"/>
                    </a:lnTo>
                    <a:lnTo>
                      <a:pt x="30" y="54"/>
                    </a:lnTo>
                    <a:lnTo>
                      <a:pt x="41" y="5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7" name="Freeform 263"/>
              <p:cNvSpPr>
                <a:spLocks/>
              </p:cNvSpPr>
              <p:nvPr/>
            </p:nvSpPr>
            <p:spPr bwMode="auto">
              <a:xfrm>
                <a:off x="4255" y="2066"/>
                <a:ext cx="56" cy="53"/>
              </a:xfrm>
              <a:custGeom>
                <a:avLst/>
                <a:gdLst>
                  <a:gd name="T0" fmla="*/ 46 w 112"/>
                  <a:gd name="T1" fmla="*/ 53 h 107"/>
                  <a:gd name="T2" fmla="*/ 53 w 112"/>
                  <a:gd name="T3" fmla="*/ 51 h 107"/>
                  <a:gd name="T4" fmla="*/ 56 w 112"/>
                  <a:gd name="T5" fmla="*/ 41 h 107"/>
                  <a:gd name="T6" fmla="*/ 30 w 112"/>
                  <a:gd name="T7" fmla="*/ 21 h 107"/>
                  <a:gd name="T8" fmla="*/ 0 w 112"/>
                  <a:gd name="T9" fmla="*/ 0 h 107"/>
                  <a:gd name="T10" fmla="*/ 9 w 112"/>
                  <a:gd name="T11" fmla="*/ 32 h 107"/>
                  <a:gd name="T12" fmla="*/ 27 w 112"/>
                  <a:gd name="T13" fmla="*/ 34 h 107"/>
                  <a:gd name="T14" fmla="*/ 27 w 112"/>
                  <a:gd name="T15" fmla="*/ 37 h 107"/>
                  <a:gd name="T16" fmla="*/ 30 w 112"/>
                  <a:gd name="T17" fmla="*/ 37 h 107"/>
                  <a:gd name="T18" fmla="*/ 36 w 112"/>
                  <a:gd name="T19" fmla="*/ 37 h 107"/>
                  <a:gd name="T20" fmla="*/ 42 w 112"/>
                  <a:gd name="T21" fmla="*/ 40 h 107"/>
                  <a:gd name="T22" fmla="*/ 46 w 112"/>
                  <a:gd name="T23" fmla="*/ 44 h 107"/>
                  <a:gd name="T24" fmla="*/ 46 w 112"/>
                  <a:gd name="T25" fmla="*/ 48 h 107"/>
                  <a:gd name="T26" fmla="*/ 46 w 112"/>
                  <a:gd name="T27" fmla="*/ 53 h 107"/>
                  <a:gd name="T28" fmla="*/ 46 w 112"/>
                  <a:gd name="T29" fmla="*/ 53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2"/>
                  <a:gd name="T46" fmla="*/ 0 h 107"/>
                  <a:gd name="T47" fmla="*/ 112 w 112"/>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2" h="107">
                    <a:moveTo>
                      <a:pt x="91" y="107"/>
                    </a:moveTo>
                    <a:lnTo>
                      <a:pt x="106" y="103"/>
                    </a:lnTo>
                    <a:lnTo>
                      <a:pt x="112" y="82"/>
                    </a:lnTo>
                    <a:lnTo>
                      <a:pt x="60" y="42"/>
                    </a:lnTo>
                    <a:lnTo>
                      <a:pt x="0" y="0"/>
                    </a:lnTo>
                    <a:lnTo>
                      <a:pt x="17" y="65"/>
                    </a:lnTo>
                    <a:lnTo>
                      <a:pt x="53" y="69"/>
                    </a:lnTo>
                    <a:lnTo>
                      <a:pt x="53" y="74"/>
                    </a:lnTo>
                    <a:lnTo>
                      <a:pt x="60" y="74"/>
                    </a:lnTo>
                    <a:lnTo>
                      <a:pt x="72" y="74"/>
                    </a:lnTo>
                    <a:lnTo>
                      <a:pt x="83" y="80"/>
                    </a:lnTo>
                    <a:lnTo>
                      <a:pt x="91" y="88"/>
                    </a:lnTo>
                    <a:lnTo>
                      <a:pt x="91" y="97"/>
                    </a:lnTo>
                    <a:lnTo>
                      <a:pt x="91" y="10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8" name="Freeform 264"/>
              <p:cNvSpPr>
                <a:spLocks/>
              </p:cNvSpPr>
              <p:nvPr/>
            </p:nvSpPr>
            <p:spPr bwMode="auto">
              <a:xfrm>
                <a:off x="4283" y="2161"/>
                <a:ext cx="56" cy="32"/>
              </a:xfrm>
              <a:custGeom>
                <a:avLst/>
                <a:gdLst>
                  <a:gd name="T0" fmla="*/ 0 w 112"/>
                  <a:gd name="T1" fmla="*/ 12 h 65"/>
                  <a:gd name="T2" fmla="*/ 5 w 112"/>
                  <a:gd name="T3" fmla="*/ 32 h 65"/>
                  <a:gd name="T4" fmla="*/ 10 w 112"/>
                  <a:gd name="T5" fmla="*/ 27 h 65"/>
                  <a:gd name="T6" fmla="*/ 17 w 112"/>
                  <a:gd name="T7" fmla="*/ 22 h 65"/>
                  <a:gd name="T8" fmla="*/ 27 w 112"/>
                  <a:gd name="T9" fmla="*/ 22 h 65"/>
                  <a:gd name="T10" fmla="*/ 34 w 112"/>
                  <a:gd name="T11" fmla="*/ 23 h 65"/>
                  <a:gd name="T12" fmla="*/ 40 w 112"/>
                  <a:gd name="T13" fmla="*/ 32 h 65"/>
                  <a:gd name="T14" fmla="*/ 44 w 112"/>
                  <a:gd name="T15" fmla="*/ 32 h 65"/>
                  <a:gd name="T16" fmla="*/ 47 w 112"/>
                  <a:gd name="T17" fmla="*/ 25 h 65"/>
                  <a:gd name="T18" fmla="*/ 56 w 112"/>
                  <a:gd name="T19" fmla="*/ 14 h 65"/>
                  <a:gd name="T20" fmla="*/ 47 w 112"/>
                  <a:gd name="T21" fmla="*/ 8 h 65"/>
                  <a:gd name="T22" fmla="*/ 44 w 112"/>
                  <a:gd name="T23" fmla="*/ 0 h 65"/>
                  <a:gd name="T24" fmla="*/ 32 w 112"/>
                  <a:gd name="T25" fmla="*/ 4 h 65"/>
                  <a:gd name="T26" fmla="*/ 28 w 112"/>
                  <a:gd name="T27" fmla="*/ 12 h 65"/>
                  <a:gd name="T28" fmla="*/ 19 w 112"/>
                  <a:gd name="T29" fmla="*/ 17 h 65"/>
                  <a:gd name="T30" fmla="*/ 10 w 112"/>
                  <a:gd name="T31" fmla="*/ 17 h 65"/>
                  <a:gd name="T32" fmla="*/ 0 w 112"/>
                  <a:gd name="T33" fmla="*/ 12 h 65"/>
                  <a:gd name="T34" fmla="*/ 0 w 112"/>
                  <a:gd name="T35" fmla="*/ 12 h 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2"/>
                  <a:gd name="T55" fmla="*/ 0 h 65"/>
                  <a:gd name="T56" fmla="*/ 112 w 112"/>
                  <a:gd name="T57" fmla="*/ 65 h 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2" h="65">
                    <a:moveTo>
                      <a:pt x="0" y="25"/>
                    </a:moveTo>
                    <a:lnTo>
                      <a:pt x="9" y="65"/>
                    </a:lnTo>
                    <a:lnTo>
                      <a:pt x="19" y="55"/>
                    </a:lnTo>
                    <a:lnTo>
                      <a:pt x="34" y="44"/>
                    </a:lnTo>
                    <a:lnTo>
                      <a:pt x="53" y="44"/>
                    </a:lnTo>
                    <a:lnTo>
                      <a:pt x="68" y="46"/>
                    </a:lnTo>
                    <a:lnTo>
                      <a:pt x="80" y="65"/>
                    </a:lnTo>
                    <a:lnTo>
                      <a:pt x="87" y="65"/>
                    </a:lnTo>
                    <a:lnTo>
                      <a:pt x="93" y="50"/>
                    </a:lnTo>
                    <a:lnTo>
                      <a:pt x="112" y="29"/>
                    </a:lnTo>
                    <a:lnTo>
                      <a:pt x="93" y="17"/>
                    </a:lnTo>
                    <a:lnTo>
                      <a:pt x="87" y="0"/>
                    </a:lnTo>
                    <a:lnTo>
                      <a:pt x="64" y="8"/>
                    </a:lnTo>
                    <a:lnTo>
                      <a:pt x="57" y="25"/>
                    </a:lnTo>
                    <a:lnTo>
                      <a:pt x="38" y="34"/>
                    </a:lnTo>
                    <a:lnTo>
                      <a:pt x="19" y="34"/>
                    </a:lnTo>
                    <a:lnTo>
                      <a:pt x="0" y="25"/>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9" name="Freeform 265"/>
              <p:cNvSpPr>
                <a:spLocks/>
              </p:cNvSpPr>
              <p:nvPr/>
            </p:nvSpPr>
            <p:spPr bwMode="auto">
              <a:xfrm>
                <a:off x="4354" y="2163"/>
                <a:ext cx="48" cy="33"/>
              </a:xfrm>
              <a:custGeom>
                <a:avLst/>
                <a:gdLst>
                  <a:gd name="T0" fmla="*/ 11 w 95"/>
                  <a:gd name="T1" fmla="*/ 0 h 67"/>
                  <a:gd name="T2" fmla="*/ 9 w 95"/>
                  <a:gd name="T3" fmla="*/ 5 h 67"/>
                  <a:gd name="T4" fmla="*/ 6 w 95"/>
                  <a:gd name="T5" fmla="*/ 9 h 67"/>
                  <a:gd name="T6" fmla="*/ 0 w 95"/>
                  <a:gd name="T7" fmla="*/ 13 h 67"/>
                  <a:gd name="T8" fmla="*/ 2 w 95"/>
                  <a:gd name="T9" fmla="*/ 16 h 67"/>
                  <a:gd name="T10" fmla="*/ 11 w 95"/>
                  <a:gd name="T11" fmla="*/ 14 h 67"/>
                  <a:gd name="T12" fmla="*/ 18 w 95"/>
                  <a:gd name="T13" fmla="*/ 16 h 67"/>
                  <a:gd name="T14" fmla="*/ 23 w 95"/>
                  <a:gd name="T15" fmla="*/ 20 h 67"/>
                  <a:gd name="T16" fmla="*/ 26 w 95"/>
                  <a:gd name="T17" fmla="*/ 23 h 67"/>
                  <a:gd name="T18" fmla="*/ 26 w 95"/>
                  <a:gd name="T19" fmla="*/ 31 h 67"/>
                  <a:gd name="T20" fmla="*/ 29 w 95"/>
                  <a:gd name="T21" fmla="*/ 33 h 67"/>
                  <a:gd name="T22" fmla="*/ 39 w 95"/>
                  <a:gd name="T23" fmla="*/ 23 h 67"/>
                  <a:gd name="T24" fmla="*/ 42 w 95"/>
                  <a:gd name="T25" fmla="*/ 15 h 67"/>
                  <a:gd name="T26" fmla="*/ 48 w 95"/>
                  <a:gd name="T27" fmla="*/ 11 h 67"/>
                  <a:gd name="T28" fmla="*/ 41 w 95"/>
                  <a:gd name="T29" fmla="*/ 1 h 67"/>
                  <a:gd name="T30" fmla="*/ 21 w 95"/>
                  <a:gd name="T31" fmla="*/ 9 h 67"/>
                  <a:gd name="T32" fmla="*/ 11 w 95"/>
                  <a:gd name="T33" fmla="*/ 0 h 67"/>
                  <a:gd name="T34" fmla="*/ 11 w 95"/>
                  <a:gd name="T35" fmla="*/ 0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5"/>
                  <a:gd name="T55" fmla="*/ 0 h 67"/>
                  <a:gd name="T56" fmla="*/ 95 w 95"/>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5" h="67">
                    <a:moveTo>
                      <a:pt x="21" y="0"/>
                    </a:moveTo>
                    <a:lnTo>
                      <a:pt x="17" y="10"/>
                    </a:lnTo>
                    <a:lnTo>
                      <a:pt x="12" y="19"/>
                    </a:lnTo>
                    <a:lnTo>
                      <a:pt x="0" y="27"/>
                    </a:lnTo>
                    <a:lnTo>
                      <a:pt x="4" y="32"/>
                    </a:lnTo>
                    <a:lnTo>
                      <a:pt x="21" y="29"/>
                    </a:lnTo>
                    <a:lnTo>
                      <a:pt x="36" y="32"/>
                    </a:lnTo>
                    <a:lnTo>
                      <a:pt x="46" y="40"/>
                    </a:lnTo>
                    <a:lnTo>
                      <a:pt x="52" y="46"/>
                    </a:lnTo>
                    <a:lnTo>
                      <a:pt x="52" y="63"/>
                    </a:lnTo>
                    <a:lnTo>
                      <a:pt x="57" y="67"/>
                    </a:lnTo>
                    <a:lnTo>
                      <a:pt x="78" y="46"/>
                    </a:lnTo>
                    <a:lnTo>
                      <a:pt x="84" y="30"/>
                    </a:lnTo>
                    <a:lnTo>
                      <a:pt x="95" y="23"/>
                    </a:lnTo>
                    <a:lnTo>
                      <a:pt x="82" y="2"/>
                    </a:lnTo>
                    <a:lnTo>
                      <a:pt x="42" y="19"/>
                    </a:lnTo>
                    <a:lnTo>
                      <a:pt x="21"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0" name="Freeform 266"/>
              <p:cNvSpPr>
                <a:spLocks/>
              </p:cNvSpPr>
              <p:nvPr/>
            </p:nvSpPr>
            <p:spPr bwMode="auto">
              <a:xfrm>
                <a:off x="4404" y="2154"/>
                <a:ext cx="21" cy="28"/>
              </a:xfrm>
              <a:custGeom>
                <a:avLst/>
                <a:gdLst>
                  <a:gd name="T0" fmla="*/ 0 w 44"/>
                  <a:gd name="T1" fmla="*/ 5 h 57"/>
                  <a:gd name="T2" fmla="*/ 12 w 44"/>
                  <a:gd name="T3" fmla="*/ 2 h 57"/>
                  <a:gd name="T4" fmla="*/ 16 w 44"/>
                  <a:gd name="T5" fmla="*/ 0 h 57"/>
                  <a:gd name="T6" fmla="*/ 21 w 44"/>
                  <a:gd name="T7" fmla="*/ 24 h 57"/>
                  <a:gd name="T8" fmla="*/ 20 w 44"/>
                  <a:gd name="T9" fmla="*/ 28 h 57"/>
                  <a:gd name="T10" fmla="*/ 15 w 44"/>
                  <a:gd name="T11" fmla="*/ 24 h 57"/>
                  <a:gd name="T12" fmla="*/ 12 w 44"/>
                  <a:gd name="T13" fmla="*/ 20 h 57"/>
                  <a:gd name="T14" fmla="*/ 5 w 44"/>
                  <a:gd name="T15" fmla="*/ 11 h 57"/>
                  <a:gd name="T16" fmla="*/ 0 w 44"/>
                  <a:gd name="T17" fmla="*/ 5 h 57"/>
                  <a:gd name="T18" fmla="*/ 0 w 44"/>
                  <a:gd name="T19" fmla="*/ 5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57"/>
                  <a:gd name="T32" fmla="*/ 44 w 4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57">
                    <a:moveTo>
                      <a:pt x="0" y="11"/>
                    </a:moveTo>
                    <a:lnTo>
                      <a:pt x="25" y="4"/>
                    </a:lnTo>
                    <a:lnTo>
                      <a:pt x="34" y="0"/>
                    </a:lnTo>
                    <a:lnTo>
                      <a:pt x="44" y="48"/>
                    </a:lnTo>
                    <a:lnTo>
                      <a:pt x="42" y="57"/>
                    </a:lnTo>
                    <a:lnTo>
                      <a:pt x="32" y="48"/>
                    </a:lnTo>
                    <a:lnTo>
                      <a:pt x="25" y="40"/>
                    </a:lnTo>
                    <a:lnTo>
                      <a:pt x="10" y="23"/>
                    </a:lnTo>
                    <a:lnTo>
                      <a:pt x="0" y="11"/>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1" name="Freeform 267"/>
              <p:cNvSpPr>
                <a:spLocks/>
              </p:cNvSpPr>
              <p:nvPr/>
            </p:nvSpPr>
            <p:spPr bwMode="auto">
              <a:xfrm>
                <a:off x="4416" y="2196"/>
                <a:ext cx="12" cy="11"/>
              </a:xfrm>
              <a:custGeom>
                <a:avLst/>
                <a:gdLst>
                  <a:gd name="T0" fmla="*/ 11 w 25"/>
                  <a:gd name="T1" fmla="*/ 0 h 20"/>
                  <a:gd name="T2" fmla="*/ 8 w 25"/>
                  <a:gd name="T3" fmla="*/ 6 h 20"/>
                  <a:gd name="T4" fmla="*/ 4 w 25"/>
                  <a:gd name="T5" fmla="*/ 10 h 20"/>
                  <a:gd name="T6" fmla="*/ 0 w 25"/>
                  <a:gd name="T7" fmla="*/ 11 h 20"/>
                  <a:gd name="T8" fmla="*/ 12 w 25"/>
                  <a:gd name="T9" fmla="*/ 11 h 20"/>
                  <a:gd name="T10" fmla="*/ 11 w 25"/>
                  <a:gd name="T11" fmla="*/ 0 h 20"/>
                  <a:gd name="T12" fmla="*/ 11 w 25"/>
                  <a:gd name="T13" fmla="*/ 0 h 20"/>
                  <a:gd name="T14" fmla="*/ 0 60000 65536"/>
                  <a:gd name="T15" fmla="*/ 0 60000 65536"/>
                  <a:gd name="T16" fmla="*/ 0 60000 65536"/>
                  <a:gd name="T17" fmla="*/ 0 60000 65536"/>
                  <a:gd name="T18" fmla="*/ 0 60000 65536"/>
                  <a:gd name="T19" fmla="*/ 0 60000 65536"/>
                  <a:gd name="T20" fmla="*/ 0 60000 65536"/>
                  <a:gd name="T21" fmla="*/ 0 w 25"/>
                  <a:gd name="T22" fmla="*/ 0 h 20"/>
                  <a:gd name="T23" fmla="*/ 25 w 25"/>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0">
                    <a:moveTo>
                      <a:pt x="23" y="0"/>
                    </a:moveTo>
                    <a:lnTo>
                      <a:pt x="17" y="11"/>
                    </a:lnTo>
                    <a:lnTo>
                      <a:pt x="9" y="19"/>
                    </a:lnTo>
                    <a:lnTo>
                      <a:pt x="0" y="20"/>
                    </a:lnTo>
                    <a:lnTo>
                      <a:pt x="25" y="20"/>
                    </a:lnTo>
                    <a:lnTo>
                      <a:pt x="23"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2" name="Freeform 268"/>
              <p:cNvSpPr>
                <a:spLocks/>
              </p:cNvSpPr>
              <p:nvPr/>
            </p:nvSpPr>
            <p:spPr bwMode="auto">
              <a:xfrm>
                <a:off x="4358" y="2197"/>
                <a:ext cx="48" cy="17"/>
              </a:xfrm>
              <a:custGeom>
                <a:avLst/>
                <a:gdLst>
                  <a:gd name="T0" fmla="*/ 37 w 97"/>
                  <a:gd name="T1" fmla="*/ 0 h 35"/>
                  <a:gd name="T2" fmla="*/ 29 w 97"/>
                  <a:gd name="T3" fmla="*/ 9 h 35"/>
                  <a:gd name="T4" fmla="*/ 22 w 97"/>
                  <a:gd name="T5" fmla="*/ 10 h 35"/>
                  <a:gd name="T6" fmla="*/ 17 w 97"/>
                  <a:gd name="T7" fmla="*/ 9 h 35"/>
                  <a:gd name="T8" fmla="*/ 11 w 97"/>
                  <a:gd name="T9" fmla="*/ 12 h 35"/>
                  <a:gd name="T10" fmla="*/ 3 w 97"/>
                  <a:gd name="T11" fmla="*/ 15 h 35"/>
                  <a:gd name="T12" fmla="*/ 0 w 97"/>
                  <a:gd name="T13" fmla="*/ 17 h 35"/>
                  <a:gd name="T14" fmla="*/ 18 w 97"/>
                  <a:gd name="T15" fmla="*/ 14 h 35"/>
                  <a:gd name="T16" fmla="*/ 48 w 97"/>
                  <a:gd name="T17" fmla="*/ 10 h 35"/>
                  <a:gd name="T18" fmla="*/ 47 w 97"/>
                  <a:gd name="T19" fmla="*/ 9 h 35"/>
                  <a:gd name="T20" fmla="*/ 42 w 97"/>
                  <a:gd name="T21" fmla="*/ 8 h 35"/>
                  <a:gd name="T22" fmla="*/ 39 w 97"/>
                  <a:gd name="T23" fmla="*/ 4 h 35"/>
                  <a:gd name="T24" fmla="*/ 37 w 97"/>
                  <a:gd name="T25" fmla="*/ 0 h 35"/>
                  <a:gd name="T26" fmla="*/ 37 w 97"/>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35"/>
                  <a:gd name="T44" fmla="*/ 97 w 97"/>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35">
                    <a:moveTo>
                      <a:pt x="74" y="0"/>
                    </a:moveTo>
                    <a:lnTo>
                      <a:pt x="59" y="18"/>
                    </a:lnTo>
                    <a:lnTo>
                      <a:pt x="44" y="21"/>
                    </a:lnTo>
                    <a:lnTo>
                      <a:pt x="34" y="19"/>
                    </a:lnTo>
                    <a:lnTo>
                      <a:pt x="23" y="25"/>
                    </a:lnTo>
                    <a:lnTo>
                      <a:pt x="6" y="31"/>
                    </a:lnTo>
                    <a:lnTo>
                      <a:pt x="0" y="35"/>
                    </a:lnTo>
                    <a:lnTo>
                      <a:pt x="36" y="29"/>
                    </a:lnTo>
                    <a:lnTo>
                      <a:pt x="97" y="21"/>
                    </a:lnTo>
                    <a:lnTo>
                      <a:pt x="95" y="19"/>
                    </a:lnTo>
                    <a:lnTo>
                      <a:pt x="85" y="16"/>
                    </a:lnTo>
                    <a:lnTo>
                      <a:pt x="78" y="8"/>
                    </a:lnTo>
                    <a:lnTo>
                      <a:pt x="74"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3" name="Freeform 269"/>
              <p:cNvSpPr>
                <a:spLocks/>
              </p:cNvSpPr>
              <p:nvPr/>
            </p:nvSpPr>
            <p:spPr bwMode="auto">
              <a:xfrm>
                <a:off x="4290" y="2181"/>
                <a:ext cx="60" cy="40"/>
              </a:xfrm>
              <a:custGeom>
                <a:avLst/>
                <a:gdLst>
                  <a:gd name="T0" fmla="*/ 54 w 122"/>
                  <a:gd name="T1" fmla="*/ 0 h 80"/>
                  <a:gd name="T2" fmla="*/ 49 w 122"/>
                  <a:gd name="T3" fmla="*/ 9 h 80"/>
                  <a:gd name="T4" fmla="*/ 48 w 122"/>
                  <a:gd name="T5" fmla="*/ 14 h 80"/>
                  <a:gd name="T6" fmla="*/ 50 w 122"/>
                  <a:gd name="T7" fmla="*/ 22 h 80"/>
                  <a:gd name="T8" fmla="*/ 34 w 122"/>
                  <a:gd name="T9" fmla="*/ 24 h 80"/>
                  <a:gd name="T10" fmla="*/ 32 w 122"/>
                  <a:gd name="T11" fmla="*/ 30 h 80"/>
                  <a:gd name="T12" fmla="*/ 26 w 122"/>
                  <a:gd name="T13" fmla="*/ 35 h 80"/>
                  <a:gd name="T14" fmla="*/ 22 w 122"/>
                  <a:gd name="T15" fmla="*/ 36 h 80"/>
                  <a:gd name="T16" fmla="*/ 17 w 122"/>
                  <a:gd name="T17" fmla="*/ 36 h 80"/>
                  <a:gd name="T18" fmla="*/ 10 w 122"/>
                  <a:gd name="T19" fmla="*/ 36 h 80"/>
                  <a:gd name="T20" fmla="*/ 4 w 122"/>
                  <a:gd name="T21" fmla="*/ 33 h 80"/>
                  <a:gd name="T22" fmla="*/ 0 w 122"/>
                  <a:gd name="T23" fmla="*/ 27 h 80"/>
                  <a:gd name="T24" fmla="*/ 3 w 122"/>
                  <a:gd name="T25" fmla="*/ 40 h 80"/>
                  <a:gd name="T26" fmla="*/ 23 w 122"/>
                  <a:gd name="T27" fmla="*/ 38 h 80"/>
                  <a:gd name="T28" fmla="*/ 56 w 122"/>
                  <a:gd name="T29" fmla="*/ 35 h 80"/>
                  <a:gd name="T30" fmla="*/ 60 w 122"/>
                  <a:gd name="T31" fmla="*/ 27 h 80"/>
                  <a:gd name="T32" fmla="*/ 55 w 122"/>
                  <a:gd name="T33" fmla="*/ 23 h 80"/>
                  <a:gd name="T34" fmla="*/ 53 w 122"/>
                  <a:gd name="T35" fmla="*/ 17 h 80"/>
                  <a:gd name="T36" fmla="*/ 53 w 122"/>
                  <a:gd name="T37" fmla="*/ 10 h 80"/>
                  <a:gd name="T38" fmla="*/ 55 w 122"/>
                  <a:gd name="T39" fmla="*/ 5 h 80"/>
                  <a:gd name="T40" fmla="*/ 57 w 122"/>
                  <a:gd name="T41" fmla="*/ 2 h 80"/>
                  <a:gd name="T42" fmla="*/ 54 w 122"/>
                  <a:gd name="T43" fmla="*/ 0 h 80"/>
                  <a:gd name="T44" fmla="*/ 54 w 122"/>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2"/>
                  <a:gd name="T70" fmla="*/ 0 h 80"/>
                  <a:gd name="T71" fmla="*/ 122 w 122"/>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2" h="80">
                    <a:moveTo>
                      <a:pt x="110" y="0"/>
                    </a:moveTo>
                    <a:lnTo>
                      <a:pt x="99" y="17"/>
                    </a:lnTo>
                    <a:lnTo>
                      <a:pt x="97" y="29"/>
                    </a:lnTo>
                    <a:lnTo>
                      <a:pt x="101" y="44"/>
                    </a:lnTo>
                    <a:lnTo>
                      <a:pt x="70" y="48"/>
                    </a:lnTo>
                    <a:lnTo>
                      <a:pt x="65" y="61"/>
                    </a:lnTo>
                    <a:lnTo>
                      <a:pt x="53" y="69"/>
                    </a:lnTo>
                    <a:lnTo>
                      <a:pt x="44" y="72"/>
                    </a:lnTo>
                    <a:lnTo>
                      <a:pt x="34" y="72"/>
                    </a:lnTo>
                    <a:lnTo>
                      <a:pt x="21" y="72"/>
                    </a:lnTo>
                    <a:lnTo>
                      <a:pt x="8" y="65"/>
                    </a:lnTo>
                    <a:lnTo>
                      <a:pt x="0" y="55"/>
                    </a:lnTo>
                    <a:lnTo>
                      <a:pt x="6" y="80"/>
                    </a:lnTo>
                    <a:lnTo>
                      <a:pt x="46" y="76"/>
                    </a:lnTo>
                    <a:lnTo>
                      <a:pt x="114" y="69"/>
                    </a:lnTo>
                    <a:lnTo>
                      <a:pt x="122" y="55"/>
                    </a:lnTo>
                    <a:lnTo>
                      <a:pt x="112" y="46"/>
                    </a:lnTo>
                    <a:lnTo>
                      <a:pt x="108" y="34"/>
                    </a:lnTo>
                    <a:lnTo>
                      <a:pt x="108" y="21"/>
                    </a:lnTo>
                    <a:lnTo>
                      <a:pt x="112" y="10"/>
                    </a:lnTo>
                    <a:lnTo>
                      <a:pt x="116" y="4"/>
                    </a:lnTo>
                    <a:lnTo>
                      <a:pt x="110"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4" name="Freeform 270"/>
              <p:cNvSpPr>
                <a:spLocks/>
              </p:cNvSpPr>
              <p:nvPr/>
            </p:nvSpPr>
            <p:spPr bwMode="auto">
              <a:xfrm>
                <a:off x="4260" y="2072"/>
                <a:ext cx="47" cy="43"/>
              </a:xfrm>
              <a:custGeom>
                <a:avLst/>
                <a:gdLst>
                  <a:gd name="T0" fmla="*/ 0 w 93"/>
                  <a:gd name="T1" fmla="*/ 0 h 85"/>
                  <a:gd name="T2" fmla="*/ 5 w 93"/>
                  <a:gd name="T3" fmla="*/ 24 h 85"/>
                  <a:gd name="T4" fmla="*/ 16 w 93"/>
                  <a:gd name="T5" fmla="*/ 25 h 85"/>
                  <a:gd name="T6" fmla="*/ 24 w 93"/>
                  <a:gd name="T7" fmla="*/ 25 h 85"/>
                  <a:gd name="T8" fmla="*/ 25 w 93"/>
                  <a:gd name="T9" fmla="*/ 28 h 85"/>
                  <a:gd name="T10" fmla="*/ 34 w 93"/>
                  <a:gd name="T11" fmla="*/ 30 h 85"/>
                  <a:gd name="T12" fmla="*/ 38 w 93"/>
                  <a:gd name="T13" fmla="*/ 30 h 85"/>
                  <a:gd name="T14" fmla="*/ 42 w 93"/>
                  <a:gd name="T15" fmla="*/ 33 h 85"/>
                  <a:gd name="T16" fmla="*/ 44 w 93"/>
                  <a:gd name="T17" fmla="*/ 43 h 85"/>
                  <a:gd name="T18" fmla="*/ 47 w 93"/>
                  <a:gd name="T19" fmla="*/ 34 h 85"/>
                  <a:gd name="T20" fmla="*/ 26 w 93"/>
                  <a:gd name="T21" fmla="*/ 18 h 85"/>
                  <a:gd name="T22" fmla="*/ 0 w 93"/>
                  <a:gd name="T23" fmla="*/ 0 h 85"/>
                  <a:gd name="T24" fmla="*/ 0 w 93"/>
                  <a:gd name="T25" fmla="*/ 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3"/>
                  <a:gd name="T40" fmla="*/ 0 h 85"/>
                  <a:gd name="T41" fmla="*/ 93 w 93"/>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3" h="85">
                    <a:moveTo>
                      <a:pt x="0" y="0"/>
                    </a:moveTo>
                    <a:lnTo>
                      <a:pt x="10" y="47"/>
                    </a:lnTo>
                    <a:lnTo>
                      <a:pt x="32" y="49"/>
                    </a:lnTo>
                    <a:lnTo>
                      <a:pt x="48" y="49"/>
                    </a:lnTo>
                    <a:lnTo>
                      <a:pt x="50" y="55"/>
                    </a:lnTo>
                    <a:lnTo>
                      <a:pt x="67" y="59"/>
                    </a:lnTo>
                    <a:lnTo>
                      <a:pt x="76" y="60"/>
                    </a:lnTo>
                    <a:lnTo>
                      <a:pt x="84" y="66"/>
                    </a:lnTo>
                    <a:lnTo>
                      <a:pt x="88" y="85"/>
                    </a:lnTo>
                    <a:lnTo>
                      <a:pt x="93" y="68"/>
                    </a:lnTo>
                    <a:lnTo>
                      <a:pt x="51" y="36"/>
                    </a:lnTo>
                    <a:lnTo>
                      <a:pt x="0"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5" name="Freeform 271"/>
              <p:cNvSpPr>
                <a:spLocks/>
              </p:cNvSpPr>
              <p:nvPr/>
            </p:nvSpPr>
            <p:spPr bwMode="auto">
              <a:xfrm>
                <a:off x="4293" y="2116"/>
                <a:ext cx="47" cy="38"/>
              </a:xfrm>
              <a:custGeom>
                <a:avLst/>
                <a:gdLst>
                  <a:gd name="T0" fmla="*/ 22 w 93"/>
                  <a:gd name="T1" fmla="*/ 0 h 74"/>
                  <a:gd name="T2" fmla="*/ 18 w 93"/>
                  <a:gd name="T3" fmla="*/ 10 h 74"/>
                  <a:gd name="T4" fmla="*/ 9 w 93"/>
                  <a:gd name="T5" fmla="*/ 12 h 74"/>
                  <a:gd name="T6" fmla="*/ 4 w 93"/>
                  <a:gd name="T7" fmla="*/ 15 h 74"/>
                  <a:gd name="T8" fmla="*/ 0 w 93"/>
                  <a:gd name="T9" fmla="*/ 16 h 74"/>
                  <a:gd name="T10" fmla="*/ 2 w 93"/>
                  <a:gd name="T11" fmla="*/ 25 h 74"/>
                  <a:gd name="T12" fmla="*/ 8 w 93"/>
                  <a:gd name="T13" fmla="*/ 27 h 74"/>
                  <a:gd name="T14" fmla="*/ 14 w 93"/>
                  <a:gd name="T15" fmla="*/ 29 h 74"/>
                  <a:gd name="T16" fmla="*/ 20 w 93"/>
                  <a:gd name="T17" fmla="*/ 34 h 74"/>
                  <a:gd name="T18" fmla="*/ 22 w 93"/>
                  <a:gd name="T19" fmla="*/ 38 h 74"/>
                  <a:gd name="T20" fmla="*/ 35 w 93"/>
                  <a:gd name="T21" fmla="*/ 35 h 74"/>
                  <a:gd name="T22" fmla="*/ 40 w 93"/>
                  <a:gd name="T23" fmla="*/ 28 h 74"/>
                  <a:gd name="T24" fmla="*/ 47 w 93"/>
                  <a:gd name="T25" fmla="*/ 24 h 74"/>
                  <a:gd name="T26" fmla="*/ 22 w 93"/>
                  <a:gd name="T27" fmla="*/ 0 h 74"/>
                  <a:gd name="T28" fmla="*/ 22 w 93"/>
                  <a:gd name="T29" fmla="*/ 0 h 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
                  <a:gd name="T46" fmla="*/ 0 h 74"/>
                  <a:gd name="T47" fmla="*/ 93 w 93"/>
                  <a:gd name="T48" fmla="*/ 74 h 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 h="74">
                    <a:moveTo>
                      <a:pt x="43" y="0"/>
                    </a:moveTo>
                    <a:lnTo>
                      <a:pt x="36" y="19"/>
                    </a:lnTo>
                    <a:lnTo>
                      <a:pt x="17" y="23"/>
                    </a:lnTo>
                    <a:lnTo>
                      <a:pt x="7" y="30"/>
                    </a:lnTo>
                    <a:lnTo>
                      <a:pt x="0" y="32"/>
                    </a:lnTo>
                    <a:lnTo>
                      <a:pt x="3" y="49"/>
                    </a:lnTo>
                    <a:lnTo>
                      <a:pt x="15" y="53"/>
                    </a:lnTo>
                    <a:lnTo>
                      <a:pt x="28" y="57"/>
                    </a:lnTo>
                    <a:lnTo>
                      <a:pt x="40" y="66"/>
                    </a:lnTo>
                    <a:lnTo>
                      <a:pt x="43" y="74"/>
                    </a:lnTo>
                    <a:lnTo>
                      <a:pt x="70" y="68"/>
                    </a:lnTo>
                    <a:lnTo>
                      <a:pt x="79" y="55"/>
                    </a:lnTo>
                    <a:lnTo>
                      <a:pt x="93" y="47"/>
                    </a:lnTo>
                    <a:lnTo>
                      <a:pt x="43"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6" name="Freeform 272"/>
              <p:cNvSpPr>
                <a:spLocks/>
              </p:cNvSpPr>
              <p:nvPr/>
            </p:nvSpPr>
            <p:spPr bwMode="auto">
              <a:xfrm>
                <a:off x="4268" y="2106"/>
                <a:ext cx="17" cy="48"/>
              </a:xfrm>
              <a:custGeom>
                <a:avLst/>
                <a:gdLst>
                  <a:gd name="T0" fmla="*/ 1 w 35"/>
                  <a:gd name="T1" fmla="*/ 0 h 97"/>
                  <a:gd name="T2" fmla="*/ 0 w 35"/>
                  <a:gd name="T3" fmla="*/ 8 h 97"/>
                  <a:gd name="T4" fmla="*/ 10 w 35"/>
                  <a:gd name="T5" fmla="*/ 48 h 97"/>
                  <a:gd name="T6" fmla="*/ 13 w 35"/>
                  <a:gd name="T7" fmla="*/ 42 h 97"/>
                  <a:gd name="T8" fmla="*/ 17 w 35"/>
                  <a:gd name="T9" fmla="*/ 38 h 97"/>
                  <a:gd name="T10" fmla="*/ 14 w 35"/>
                  <a:gd name="T11" fmla="*/ 26 h 97"/>
                  <a:gd name="T12" fmla="*/ 8 w 35"/>
                  <a:gd name="T13" fmla="*/ 24 h 97"/>
                  <a:gd name="T14" fmla="*/ 4 w 35"/>
                  <a:gd name="T15" fmla="*/ 17 h 97"/>
                  <a:gd name="T16" fmla="*/ 3 w 35"/>
                  <a:gd name="T17" fmla="*/ 8 h 97"/>
                  <a:gd name="T18" fmla="*/ 5 w 35"/>
                  <a:gd name="T19" fmla="*/ 0 h 97"/>
                  <a:gd name="T20" fmla="*/ 1 w 35"/>
                  <a:gd name="T21" fmla="*/ 0 h 97"/>
                  <a:gd name="T22" fmla="*/ 1 w 35"/>
                  <a:gd name="T23" fmla="*/ 0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97"/>
                  <a:gd name="T38" fmla="*/ 35 w 35"/>
                  <a:gd name="T39" fmla="*/ 97 h 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97">
                    <a:moveTo>
                      <a:pt x="2" y="0"/>
                    </a:moveTo>
                    <a:lnTo>
                      <a:pt x="0" y="17"/>
                    </a:lnTo>
                    <a:lnTo>
                      <a:pt x="21" y="97"/>
                    </a:lnTo>
                    <a:lnTo>
                      <a:pt x="27" y="84"/>
                    </a:lnTo>
                    <a:lnTo>
                      <a:pt x="35" y="76"/>
                    </a:lnTo>
                    <a:lnTo>
                      <a:pt x="29" y="53"/>
                    </a:lnTo>
                    <a:lnTo>
                      <a:pt x="17" y="48"/>
                    </a:lnTo>
                    <a:lnTo>
                      <a:pt x="8" y="34"/>
                    </a:lnTo>
                    <a:lnTo>
                      <a:pt x="6" y="17"/>
                    </a:lnTo>
                    <a:lnTo>
                      <a:pt x="10" y="0"/>
                    </a:lnTo>
                    <a:lnTo>
                      <a:pt x="2"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7" name="Freeform 273"/>
              <p:cNvSpPr>
                <a:spLocks/>
              </p:cNvSpPr>
              <p:nvPr/>
            </p:nvSpPr>
            <p:spPr bwMode="auto">
              <a:xfrm>
                <a:off x="4469" y="1705"/>
                <a:ext cx="146" cy="36"/>
              </a:xfrm>
              <a:custGeom>
                <a:avLst/>
                <a:gdLst>
                  <a:gd name="T0" fmla="*/ 37 w 293"/>
                  <a:gd name="T1" fmla="*/ 0 h 72"/>
                  <a:gd name="T2" fmla="*/ 22 w 293"/>
                  <a:gd name="T3" fmla="*/ 2 h 72"/>
                  <a:gd name="T4" fmla="*/ 12 w 293"/>
                  <a:gd name="T5" fmla="*/ 5 h 72"/>
                  <a:gd name="T6" fmla="*/ 0 w 293"/>
                  <a:gd name="T7" fmla="*/ 11 h 72"/>
                  <a:gd name="T8" fmla="*/ 31 w 293"/>
                  <a:gd name="T9" fmla="*/ 17 h 72"/>
                  <a:gd name="T10" fmla="*/ 97 w 293"/>
                  <a:gd name="T11" fmla="*/ 29 h 72"/>
                  <a:gd name="T12" fmla="*/ 119 w 293"/>
                  <a:gd name="T13" fmla="*/ 36 h 72"/>
                  <a:gd name="T14" fmla="*/ 107 w 293"/>
                  <a:gd name="T15" fmla="*/ 24 h 72"/>
                  <a:gd name="T16" fmla="*/ 131 w 293"/>
                  <a:gd name="T17" fmla="*/ 26 h 72"/>
                  <a:gd name="T18" fmla="*/ 121 w 293"/>
                  <a:gd name="T19" fmla="*/ 16 h 72"/>
                  <a:gd name="T20" fmla="*/ 146 w 293"/>
                  <a:gd name="T21" fmla="*/ 17 h 72"/>
                  <a:gd name="T22" fmla="*/ 133 w 293"/>
                  <a:gd name="T23" fmla="*/ 6 h 72"/>
                  <a:gd name="T24" fmla="*/ 62 w 293"/>
                  <a:gd name="T25" fmla="*/ 0 h 72"/>
                  <a:gd name="T26" fmla="*/ 37 w 293"/>
                  <a:gd name="T27" fmla="*/ 0 h 72"/>
                  <a:gd name="T28" fmla="*/ 37 w 293"/>
                  <a:gd name="T29" fmla="*/ 0 h 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3"/>
                  <a:gd name="T46" fmla="*/ 0 h 72"/>
                  <a:gd name="T47" fmla="*/ 293 w 293"/>
                  <a:gd name="T48" fmla="*/ 72 h 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3" h="72">
                    <a:moveTo>
                      <a:pt x="74" y="0"/>
                    </a:moveTo>
                    <a:lnTo>
                      <a:pt x="44" y="4"/>
                    </a:lnTo>
                    <a:lnTo>
                      <a:pt x="25" y="11"/>
                    </a:lnTo>
                    <a:lnTo>
                      <a:pt x="0" y="23"/>
                    </a:lnTo>
                    <a:lnTo>
                      <a:pt x="63" y="34"/>
                    </a:lnTo>
                    <a:lnTo>
                      <a:pt x="194" y="59"/>
                    </a:lnTo>
                    <a:lnTo>
                      <a:pt x="238" y="72"/>
                    </a:lnTo>
                    <a:lnTo>
                      <a:pt x="215" y="48"/>
                    </a:lnTo>
                    <a:lnTo>
                      <a:pt x="263" y="53"/>
                    </a:lnTo>
                    <a:lnTo>
                      <a:pt x="242" y="32"/>
                    </a:lnTo>
                    <a:lnTo>
                      <a:pt x="293" y="34"/>
                    </a:lnTo>
                    <a:lnTo>
                      <a:pt x="266" y="13"/>
                    </a:lnTo>
                    <a:lnTo>
                      <a:pt x="124" y="0"/>
                    </a:lnTo>
                    <a:lnTo>
                      <a:pt x="74"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8" name="Freeform 274"/>
              <p:cNvSpPr>
                <a:spLocks/>
              </p:cNvSpPr>
              <p:nvPr/>
            </p:nvSpPr>
            <p:spPr bwMode="auto">
              <a:xfrm>
                <a:off x="4419" y="1743"/>
                <a:ext cx="139" cy="44"/>
              </a:xfrm>
              <a:custGeom>
                <a:avLst/>
                <a:gdLst>
                  <a:gd name="T0" fmla="*/ 41 w 277"/>
                  <a:gd name="T1" fmla="*/ 1 h 87"/>
                  <a:gd name="T2" fmla="*/ 21 w 277"/>
                  <a:gd name="T3" fmla="*/ 5 h 87"/>
                  <a:gd name="T4" fmla="*/ 7 w 277"/>
                  <a:gd name="T5" fmla="*/ 12 h 87"/>
                  <a:gd name="T6" fmla="*/ 0 w 277"/>
                  <a:gd name="T7" fmla="*/ 19 h 87"/>
                  <a:gd name="T8" fmla="*/ 6 w 277"/>
                  <a:gd name="T9" fmla="*/ 22 h 87"/>
                  <a:gd name="T10" fmla="*/ 36 w 277"/>
                  <a:gd name="T11" fmla="*/ 27 h 87"/>
                  <a:gd name="T12" fmla="*/ 88 w 277"/>
                  <a:gd name="T13" fmla="*/ 36 h 87"/>
                  <a:gd name="T14" fmla="*/ 120 w 277"/>
                  <a:gd name="T15" fmla="*/ 44 h 87"/>
                  <a:gd name="T16" fmla="*/ 108 w 277"/>
                  <a:gd name="T17" fmla="*/ 31 h 87"/>
                  <a:gd name="T18" fmla="*/ 129 w 277"/>
                  <a:gd name="T19" fmla="*/ 29 h 87"/>
                  <a:gd name="T20" fmla="*/ 118 w 277"/>
                  <a:gd name="T21" fmla="*/ 19 h 87"/>
                  <a:gd name="T22" fmla="*/ 139 w 277"/>
                  <a:gd name="T23" fmla="*/ 16 h 87"/>
                  <a:gd name="T24" fmla="*/ 125 w 277"/>
                  <a:gd name="T25" fmla="*/ 6 h 87"/>
                  <a:gd name="T26" fmla="*/ 106 w 277"/>
                  <a:gd name="T27" fmla="*/ 4 h 87"/>
                  <a:gd name="T28" fmla="*/ 78 w 277"/>
                  <a:gd name="T29" fmla="*/ 2 h 87"/>
                  <a:gd name="T30" fmla="*/ 58 w 277"/>
                  <a:gd name="T31" fmla="*/ 0 h 87"/>
                  <a:gd name="T32" fmla="*/ 39 w 277"/>
                  <a:gd name="T33" fmla="*/ 0 h 87"/>
                  <a:gd name="T34" fmla="*/ 41 w 277"/>
                  <a:gd name="T35" fmla="*/ 1 h 87"/>
                  <a:gd name="T36" fmla="*/ 41 w 277"/>
                  <a:gd name="T37" fmla="*/ 1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7"/>
                  <a:gd name="T58" fmla="*/ 0 h 87"/>
                  <a:gd name="T59" fmla="*/ 277 w 277"/>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7" h="87">
                    <a:moveTo>
                      <a:pt x="81" y="2"/>
                    </a:moveTo>
                    <a:lnTo>
                      <a:pt x="41" y="10"/>
                    </a:lnTo>
                    <a:lnTo>
                      <a:pt x="13" y="23"/>
                    </a:lnTo>
                    <a:lnTo>
                      <a:pt x="0" y="38"/>
                    </a:lnTo>
                    <a:lnTo>
                      <a:pt x="11" y="44"/>
                    </a:lnTo>
                    <a:lnTo>
                      <a:pt x="72" y="53"/>
                    </a:lnTo>
                    <a:lnTo>
                      <a:pt x="176" y="72"/>
                    </a:lnTo>
                    <a:lnTo>
                      <a:pt x="239" y="87"/>
                    </a:lnTo>
                    <a:lnTo>
                      <a:pt x="216" y="61"/>
                    </a:lnTo>
                    <a:lnTo>
                      <a:pt x="258" y="57"/>
                    </a:lnTo>
                    <a:lnTo>
                      <a:pt x="235" y="38"/>
                    </a:lnTo>
                    <a:lnTo>
                      <a:pt x="277" y="32"/>
                    </a:lnTo>
                    <a:lnTo>
                      <a:pt x="250" y="11"/>
                    </a:lnTo>
                    <a:lnTo>
                      <a:pt x="211" y="8"/>
                    </a:lnTo>
                    <a:lnTo>
                      <a:pt x="155" y="4"/>
                    </a:lnTo>
                    <a:lnTo>
                      <a:pt x="115" y="0"/>
                    </a:lnTo>
                    <a:lnTo>
                      <a:pt x="77" y="0"/>
                    </a:lnTo>
                    <a:lnTo>
                      <a:pt x="81" y="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9" name="Freeform 275"/>
              <p:cNvSpPr>
                <a:spLocks/>
              </p:cNvSpPr>
              <p:nvPr/>
            </p:nvSpPr>
            <p:spPr bwMode="auto">
              <a:xfrm>
                <a:off x="4366" y="1793"/>
                <a:ext cx="165" cy="36"/>
              </a:xfrm>
              <a:custGeom>
                <a:avLst/>
                <a:gdLst>
                  <a:gd name="T0" fmla="*/ 23 w 329"/>
                  <a:gd name="T1" fmla="*/ 0 h 70"/>
                  <a:gd name="T2" fmla="*/ 108 w 329"/>
                  <a:gd name="T3" fmla="*/ 0 h 70"/>
                  <a:gd name="T4" fmla="*/ 153 w 329"/>
                  <a:gd name="T5" fmla="*/ 3 h 70"/>
                  <a:gd name="T6" fmla="*/ 165 w 329"/>
                  <a:gd name="T7" fmla="*/ 3 h 70"/>
                  <a:gd name="T8" fmla="*/ 144 w 329"/>
                  <a:gd name="T9" fmla="*/ 11 h 70"/>
                  <a:gd name="T10" fmla="*/ 153 w 329"/>
                  <a:gd name="T11" fmla="*/ 20 h 70"/>
                  <a:gd name="T12" fmla="*/ 135 w 329"/>
                  <a:gd name="T13" fmla="*/ 22 h 70"/>
                  <a:gd name="T14" fmla="*/ 145 w 329"/>
                  <a:gd name="T15" fmla="*/ 34 h 70"/>
                  <a:gd name="T16" fmla="*/ 127 w 329"/>
                  <a:gd name="T17" fmla="*/ 36 h 70"/>
                  <a:gd name="T18" fmla="*/ 90 w 329"/>
                  <a:gd name="T19" fmla="*/ 33 h 70"/>
                  <a:gd name="T20" fmla="*/ 46 w 329"/>
                  <a:gd name="T21" fmla="*/ 30 h 70"/>
                  <a:gd name="T22" fmla="*/ 0 w 329"/>
                  <a:gd name="T23" fmla="*/ 27 h 70"/>
                  <a:gd name="T24" fmla="*/ 23 w 329"/>
                  <a:gd name="T25" fmla="*/ 0 h 70"/>
                  <a:gd name="T26" fmla="*/ 23 w 329"/>
                  <a:gd name="T27" fmla="*/ 0 h 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9"/>
                  <a:gd name="T43" fmla="*/ 0 h 70"/>
                  <a:gd name="T44" fmla="*/ 329 w 329"/>
                  <a:gd name="T45" fmla="*/ 70 h 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9" h="70">
                    <a:moveTo>
                      <a:pt x="46" y="0"/>
                    </a:moveTo>
                    <a:lnTo>
                      <a:pt x="215" y="0"/>
                    </a:lnTo>
                    <a:lnTo>
                      <a:pt x="306" y="5"/>
                    </a:lnTo>
                    <a:lnTo>
                      <a:pt x="329" y="5"/>
                    </a:lnTo>
                    <a:lnTo>
                      <a:pt x="287" y="21"/>
                    </a:lnTo>
                    <a:lnTo>
                      <a:pt x="306" y="38"/>
                    </a:lnTo>
                    <a:lnTo>
                      <a:pt x="270" y="42"/>
                    </a:lnTo>
                    <a:lnTo>
                      <a:pt x="289" y="66"/>
                    </a:lnTo>
                    <a:lnTo>
                      <a:pt x="253" y="70"/>
                    </a:lnTo>
                    <a:lnTo>
                      <a:pt x="179" y="64"/>
                    </a:lnTo>
                    <a:lnTo>
                      <a:pt x="91" y="59"/>
                    </a:lnTo>
                    <a:lnTo>
                      <a:pt x="0" y="53"/>
                    </a:lnTo>
                    <a:lnTo>
                      <a:pt x="46"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0" name="Freeform 276"/>
              <p:cNvSpPr>
                <a:spLocks/>
              </p:cNvSpPr>
              <p:nvPr/>
            </p:nvSpPr>
            <p:spPr bwMode="auto">
              <a:xfrm>
                <a:off x="4528" y="1715"/>
                <a:ext cx="125" cy="114"/>
              </a:xfrm>
              <a:custGeom>
                <a:avLst/>
                <a:gdLst>
                  <a:gd name="T0" fmla="*/ 125 w 249"/>
                  <a:gd name="T1" fmla="*/ 1 h 228"/>
                  <a:gd name="T2" fmla="*/ 53 w 249"/>
                  <a:gd name="T3" fmla="*/ 82 h 228"/>
                  <a:gd name="T4" fmla="*/ 24 w 249"/>
                  <a:gd name="T5" fmla="*/ 114 h 228"/>
                  <a:gd name="T6" fmla="*/ 0 w 249"/>
                  <a:gd name="T7" fmla="*/ 113 h 228"/>
                  <a:gd name="T8" fmla="*/ 16 w 249"/>
                  <a:gd name="T9" fmla="*/ 104 h 228"/>
                  <a:gd name="T10" fmla="*/ 16 w 249"/>
                  <a:gd name="T11" fmla="*/ 94 h 228"/>
                  <a:gd name="T12" fmla="*/ 32 w 249"/>
                  <a:gd name="T13" fmla="*/ 88 h 228"/>
                  <a:gd name="T14" fmla="*/ 36 w 249"/>
                  <a:gd name="T15" fmla="*/ 71 h 228"/>
                  <a:gd name="T16" fmla="*/ 58 w 249"/>
                  <a:gd name="T17" fmla="*/ 61 h 228"/>
                  <a:gd name="T18" fmla="*/ 58 w 249"/>
                  <a:gd name="T19" fmla="*/ 45 h 228"/>
                  <a:gd name="T20" fmla="*/ 80 w 249"/>
                  <a:gd name="T21" fmla="*/ 35 h 228"/>
                  <a:gd name="T22" fmla="*/ 81 w 249"/>
                  <a:gd name="T23" fmla="*/ 21 h 228"/>
                  <a:gd name="T24" fmla="*/ 101 w 249"/>
                  <a:gd name="T25" fmla="*/ 14 h 228"/>
                  <a:gd name="T26" fmla="*/ 102 w 249"/>
                  <a:gd name="T27" fmla="*/ 0 h 228"/>
                  <a:gd name="T28" fmla="*/ 125 w 249"/>
                  <a:gd name="T29" fmla="*/ 1 h 228"/>
                  <a:gd name="T30" fmla="*/ 125 w 249"/>
                  <a:gd name="T31" fmla="*/ 1 h 2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9"/>
                  <a:gd name="T49" fmla="*/ 0 h 228"/>
                  <a:gd name="T50" fmla="*/ 249 w 249"/>
                  <a:gd name="T51" fmla="*/ 228 h 2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9" h="228">
                    <a:moveTo>
                      <a:pt x="249" y="2"/>
                    </a:moveTo>
                    <a:lnTo>
                      <a:pt x="105" y="163"/>
                    </a:lnTo>
                    <a:lnTo>
                      <a:pt x="48" y="228"/>
                    </a:lnTo>
                    <a:lnTo>
                      <a:pt x="0" y="226"/>
                    </a:lnTo>
                    <a:lnTo>
                      <a:pt x="31" y="207"/>
                    </a:lnTo>
                    <a:lnTo>
                      <a:pt x="31" y="188"/>
                    </a:lnTo>
                    <a:lnTo>
                      <a:pt x="63" y="175"/>
                    </a:lnTo>
                    <a:lnTo>
                      <a:pt x="72" y="141"/>
                    </a:lnTo>
                    <a:lnTo>
                      <a:pt x="116" y="122"/>
                    </a:lnTo>
                    <a:lnTo>
                      <a:pt x="116" y="89"/>
                    </a:lnTo>
                    <a:lnTo>
                      <a:pt x="160" y="70"/>
                    </a:lnTo>
                    <a:lnTo>
                      <a:pt x="162" y="42"/>
                    </a:lnTo>
                    <a:lnTo>
                      <a:pt x="202" y="27"/>
                    </a:lnTo>
                    <a:lnTo>
                      <a:pt x="203" y="0"/>
                    </a:lnTo>
                    <a:lnTo>
                      <a:pt x="249" y="2"/>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1" name="Freeform 277"/>
              <p:cNvSpPr>
                <a:spLocks/>
              </p:cNvSpPr>
              <p:nvPr/>
            </p:nvSpPr>
            <p:spPr bwMode="auto">
              <a:xfrm>
                <a:off x="4015" y="1923"/>
                <a:ext cx="18" cy="22"/>
              </a:xfrm>
              <a:custGeom>
                <a:avLst/>
                <a:gdLst>
                  <a:gd name="T0" fmla="*/ 1 w 36"/>
                  <a:gd name="T1" fmla="*/ 0 h 46"/>
                  <a:gd name="T2" fmla="*/ 0 w 36"/>
                  <a:gd name="T3" fmla="*/ 22 h 46"/>
                  <a:gd name="T4" fmla="*/ 18 w 36"/>
                  <a:gd name="T5" fmla="*/ 22 h 46"/>
                  <a:gd name="T6" fmla="*/ 1 w 36"/>
                  <a:gd name="T7" fmla="*/ 0 h 46"/>
                  <a:gd name="T8" fmla="*/ 1 w 36"/>
                  <a:gd name="T9" fmla="*/ 0 h 46"/>
                  <a:gd name="T10" fmla="*/ 0 60000 65536"/>
                  <a:gd name="T11" fmla="*/ 0 60000 65536"/>
                  <a:gd name="T12" fmla="*/ 0 60000 65536"/>
                  <a:gd name="T13" fmla="*/ 0 60000 65536"/>
                  <a:gd name="T14" fmla="*/ 0 60000 65536"/>
                  <a:gd name="T15" fmla="*/ 0 w 36"/>
                  <a:gd name="T16" fmla="*/ 0 h 46"/>
                  <a:gd name="T17" fmla="*/ 36 w 36"/>
                  <a:gd name="T18" fmla="*/ 46 h 46"/>
                </a:gdLst>
                <a:ahLst/>
                <a:cxnLst>
                  <a:cxn ang="T10">
                    <a:pos x="T0" y="T1"/>
                  </a:cxn>
                  <a:cxn ang="T11">
                    <a:pos x="T2" y="T3"/>
                  </a:cxn>
                  <a:cxn ang="T12">
                    <a:pos x="T4" y="T5"/>
                  </a:cxn>
                  <a:cxn ang="T13">
                    <a:pos x="T6" y="T7"/>
                  </a:cxn>
                  <a:cxn ang="T14">
                    <a:pos x="T8" y="T9"/>
                  </a:cxn>
                </a:cxnLst>
                <a:rect l="T15" t="T16" r="T17" b="T18"/>
                <a:pathLst>
                  <a:path w="36" h="46">
                    <a:moveTo>
                      <a:pt x="2" y="0"/>
                    </a:moveTo>
                    <a:lnTo>
                      <a:pt x="0" y="46"/>
                    </a:lnTo>
                    <a:lnTo>
                      <a:pt x="36" y="46"/>
                    </a:lnTo>
                    <a:lnTo>
                      <a:pt x="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2" name="Freeform 278"/>
              <p:cNvSpPr>
                <a:spLocks/>
              </p:cNvSpPr>
              <p:nvPr/>
            </p:nvSpPr>
            <p:spPr bwMode="auto">
              <a:xfrm>
                <a:off x="4002" y="1980"/>
                <a:ext cx="21" cy="38"/>
              </a:xfrm>
              <a:custGeom>
                <a:avLst/>
                <a:gdLst>
                  <a:gd name="T0" fmla="*/ 9 w 44"/>
                  <a:gd name="T1" fmla="*/ 0 h 76"/>
                  <a:gd name="T2" fmla="*/ 0 w 44"/>
                  <a:gd name="T3" fmla="*/ 36 h 76"/>
                  <a:gd name="T4" fmla="*/ 21 w 44"/>
                  <a:gd name="T5" fmla="*/ 38 h 76"/>
                  <a:gd name="T6" fmla="*/ 9 w 44"/>
                  <a:gd name="T7" fmla="*/ 0 h 76"/>
                  <a:gd name="T8" fmla="*/ 9 w 44"/>
                  <a:gd name="T9" fmla="*/ 0 h 76"/>
                  <a:gd name="T10" fmla="*/ 0 60000 65536"/>
                  <a:gd name="T11" fmla="*/ 0 60000 65536"/>
                  <a:gd name="T12" fmla="*/ 0 60000 65536"/>
                  <a:gd name="T13" fmla="*/ 0 60000 65536"/>
                  <a:gd name="T14" fmla="*/ 0 60000 65536"/>
                  <a:gd name="T15" fmla="*/ 0 w 44"/>
                  <a:gd name="T16" fmla="*/ 0 h 76"/>
                  <a:gd name="T17" fmla="*/ 44 w 44"/>
                  <a:gd name="T18" fmla="*/ 76 h 76"/>
                </a:gdLst>
                <a:ahLst/>
                <a:cxnLst>
                  <a:cxn ang="T10">
                    <a:pos x="T0" y="T1"/>
                  </a:cxn>
                  <a:cxn ang="T11">
                    <a:pos x="T2" y="T3"/>
                  </a:cxn>
                  <a:cxn ang="T12">
                    <a:pos x="T4" y="T5"/>
                  </a:cxn>
                  <a:cxn ang="T13">
                    <a:pos x="T6" y="T7"/>
                  </a:cxn>
                  <a:cxn ang="T14">
                    <a:pos x="T8" y="T9"/>
                  </a:cxn>
                </a:cxnLst>
                <a:rect l="T15" t="T16" r="T17" b="T18"/>
                <a:pathLst>
                  <a:path w="44" h="76">
                    <a:moveTo>
                      <a:pt x="19" y="0"/>
                    </a:moveTo>
                    <a:lnTo>
                      <a:pt x="0" y="71"/>
                    </a:lnTo>
                    <a:lnTo>
                      <a:pt x="44" y="76"/>
                    </a:lnTo>
                    <a:lnTo>
                      <a:pt x="19"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3" name="Freeform 279"/>
              <p:cNvSpPr>
                <a:spLocks/>
              </p:cNvSpPr>
              <p:nvPr/>
            </p:nvSpPr>
            <p:spPr bwMode="auto">
              <a:xfrm>
                <a:off x="3983" y="1939"/>
                <a:ext cx="19" cy="25"/>
              </a:xfrm>
              <a:custGeom>
                <a:avLst/>
                <a:gdLst>
                  <a:gd name="T0" fmla="*/ 0 w 40"/>
                  <a:gd name="T1" fmla="*/ 0 h 51"/>
                  <a:gd name="T2" fmla="*/ 0 w 40"/>
                  <a:gd name="T3" fmla="*/ 25 h 51"/>
                  <a:gd name="T4" fmla="*/ 19 w 40"/>
                  <a:gd name="T5" fmla="*/ 21 h 51"/>
                  <a:gd name="T6" fmla="*/ 0 w 40"/>
                  <a:gd name="T7" fmla="*/ 0 h 51"/>
                  <a:gd name="T8" fmla="*/ 0 w 40"/>
                  <a:gd name="T9" fmla="*/ 0 h 51"/>
                  <a:gd name="T10" fmla="*/ 0 60000 65536"/>
                  <a:gd name="T11" fmla="*/ 0 60000 65536"/>
                  <a:gd name="T12" fmla="*/ 0 60000 65536"/>
                  <a:gd name="T13" fmla="*/ 0 60000 65536"/>
                  <a:gd name="T14" fmla="*/ 0 60000 65536"/>
                  <a:gd name="T15" fmla="*/ 0 w 40"/>
                  <a:gd name="T16" fmla="*/ 0 h 51"/>
                  <a:gd name="T17" fmla="*/ 40 w 40"/>
                  <a:gd name="T18" fmla="*/ 51 h 51"/>
                </a:gdLst>
                <a:ahLst/>
                <a:cxnLst>
                  <a:cxn ang="T10">
                    <a:pos x="T0" y="T1"/>
                  </a:cxn>
                  <a:cxn ang="T11">
                    <a:pos x="T2" y="T3"/>
                  </a:cxn>
                  <a:cxn ang="T12">
                    <a:pos x="T4" y="T5"/>
                  </a:cxn>
                  <a:cxn ang="T13">
                    <a:pos x="T6" y="T7"/>
                  </a:cxn>
                  <a:cxn ang="T14">
                    <a:pos x="T8" y="T9"/>
                  </a:cxn>
                </a:cxnLst>
                <a:rect l="T15" t="T16" r="T17" b="T18"/>
                <a:pathLst>
                  <a:path w="40" h="51">
                    <a:moveTo>
                      <a:pt x="0" y="0"/>
                    </a:moveTo>
                    <a:lnTo>
                      <a:pt x="0" y="51"/>
                    </a:lnTo>
                    <a:lnTo>
                      <a:pt x="40" y="43"/>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4" name="Freeform 280"/>
              <p:cNvSpPr>
                <a:spLocks/>
              </p:cNvSpPr>
              <p:nvPr/>
            </p:nvSpPr>
            <p:spPr bwMode="auto">
              <a:xfrm>
                <a:off x="4036" y="1965"/>
                <a:ext cx="15" cy="36"/>
              </a:xfrm>
              <a:custGeom>
                <a:avLst/>
                <a:gdLst>
                  <a:gd name="T0" fmla="*/ 11 w 31"/>
                  <a:gd name="T1" fmla="*/ 0 h 70"/>
                  <a:gd name="T2" fmla="*/ 0 w 31"/>
                  <a:gd name="T3" fmla="*/ 16 h 70"/>
                  <a:gd name="T4" fmla="*/ 15 w 31"/>
                  <a:gd name="T5" fmla="*/ 36 h 70"/>
                  <a:gd name="T6" fmla="*/ 11 w 31"/>
                  <a:gd name="T7" fmla="*/ 0 h 70"/>
                  <a:gd name="T8" fmla="*/ 11 w 31"/>
                  <a:gd name="T9" fmla="*/ 0 h 70"/>
                  <a:gd name="T10" fmla="*/ 0 60000 65536"/>
                  <a:gd name="T11" fmla="*/ 0 60000 65536"/>
                  <a:gd name="T12" fmla="*/ 0 60000 65536"/>
                  <a:gd name="T13" fmla="*/ 0 60000 65536"/>
                  <a:gd name="T14" fmla="*/ 0 60000 65536"/>
                  <a:gd name="T15" fmla="*/ 0 w 31"/>
                  <a:gd name="T16" fmla="*/ 0 h 70"/>
                  <a:gd name="T17" fmla="*/ 31 w 31"/>
                  <a:gd name="T18" fmla="*/ 70 h 70"/>
                </a:gdLst>
                <a:ahLst/>
                <a:cxnLst>
                  <a:cxn ang="T10">
                    <a:pos x="T0" y="T1"/>
                  </a:cxn>
                  <a:cxn ang="T11">
                    <a:pos x="T2" y="T3"/>
                  </a:cxn>
                  <a:cxn ang="T12">
                    <a:pos x="T4" y="T5"/>
                  </a:cxn>
                  <a:cxn ang="T13">
                    <a:pos x="T6" y="T7"/>
                  </a:cxn>
                  <a:cxn ang="T14">
                    <a:pos x="T8" y="T9"/>
                  </a:cxn>
                </a:cxnLst>
                <a:rect l="T15" t="T16" r="T17" b="T18"/>
                <a:pathLst>
                  <a:path w="31" h="70">
                    <a:moveTo>
                      <a:pt x="23" y="0"/>
                    </a:moveTo>
                    <a:lnTo>
                      <a:pt x="0" y="32"/>
                    </a:lnTo>
                    <a:lnTo>
                      <a:pt x="31" y="70"/>
                    </a:lnTo>
                    <a:lnTo>
                      <a:pt x="2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5" name="Freeform 281"/>
              <p:cNvSpPr>
                <a:spLocks/>
              </p:cNvSpPr>
              <p:nvPr/>
            </p:nvSpPr>
            <p:spPr bwMode="auto">
              <a:xfrm>
                <a:off x="4021" y="2037"/>
                <a:ext cx="37" cy="40"/>
              </a:xfrm>
              <a:custGeom>
                <a:avLst/>
                <a:gdLst>
                  <a:gd name="T0" fmla="*/ 37 w 72"/>
                  <a:gd name="T1" fmla="*/ 0 h 80"/>
                  <a:gd name="T2" fmla="*/ 0 w 72"/>
                  <a:gd name="T3" fmla="*/ 19 h 80"/>
                  <a:gd name="T4" fmla="*/ 16 w 72"/>
                  <a:gd name="T5" fmla="*/ 40 h 80"/>
                  <a:gd name="T6" fmla="*/ 37 w 72"/>
                  <a:gd name="T7" fmla="*/ 0 h 80"/>
                  <a:gd name="T8" fmla="*/ 37 w 72"/>
                  <a:gd name="T9" fmla="*/ 0 h 80"/>
                  <a:gd name="T10" fmla="*/ 0 60000 65536"/>
                  <a:gd name="T11" fmla="*/ 0 60000 65536"/>
                  <a:gd name="T12" fmla="*/ 0 60000 65536"/>
                  <a:gd name="T13" fmla="*/ 0 60000 65536"/>
                  <a:gd name="T14" fmla="*/ 0 60000 65536"/>
                  <a:gd name="T15" fmla="*/ 0 w 72"/>
                  <a:gd name="T16" fmla="*/ 0 h 80"/>
                  <a:gd name="T17" fmla="*/ 72 w 72"/>
                  <a:gd name="T18" fmla="*/ 80 h 80"/>
                </a:gdLst>
                <a:ahLst/>
                <a:cxnLst>
                  <a:cxn ang="T10">
                    <a:pos x="T0" y="T1"/>
                  </a:cxn>
                  <a:cxn ang="T11">
                    <a:pos x="T2" y="T3"/>
                  </a:cxn>
                  <a:cxn ang="T12">
                    <a:pos x="T4" y="T5"/>
                  </a:cxn>
                  <a:cxn ang="T13">
                    <a:pos x="T6" y="T7"/>
                  </a:cxn>
                  <a:cxn ang="T14">
                    <a:pos x="T8" y="T9"/>
                  </a:cxn>
                </a:cxnLst>
                <a:rect l="T15" t="T16" r="T17" b="T18"/>
                <a:pathLst>
                  <a:path w="72" h="80">
                    <a:moveTo>
                      <a:pt x="72" y="0"/>
                    </a:moveTo>
                    <a:lnTo>
                      <a:pt x="0" y="38"/>
                    </a:lnTo>
                    <a:lnTo>
                      <a:pt x="32" y="80"/>
                    </a:lnTo>
                    <a:lnTo>
                      <a:pt x="7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6" name="Freeform 282"/>
              <p:cNvSpPr>
                <a:spLocks/>
              </p:cNvSpPr>
              <p:nvPr/>
            </p:nvSpPr>
            <p:spPr bwMode="auto">
              <a:xfrm>
                <a:off x="4073" y="2066"/>
                <a:ext cx="31" cy="22"/>
              </a:xfrm>
              <a:custGeom>
                <a:avLst/>
                <a:gdLst>
                  <a:gd name="T0" fmla="*/ 2 w 62"/>
                  <a:gd name="T1" fmla="*/ 0 h 44"/>
                  <a:gd name="T2" fmla="*/ 0 w 62"/>
                  <a:gd name="T3" fmla="*/ 12 h 44"/>
                  <a:gd name="T4" fmla="*/ 31 w 62"/>
                  <a:gd name="T5" fmla="*/ 22 h 44"/>
                  <a:gd name="T6" fmla="*/ 2 w 62"/>
                  <a:gd name="T7" fmla="*/ 0 h 44"/>
                  <a:gd name="T8" fmla="*/ 2 w 62"/>
                  <a:gd name="T9" fmla="*/ 0 h 44"/>
                  <a:gd name="T10" fmla="*/ 0 60000 65536"/>
                  <a:gd name="T11" fmla="*/ 0 60000 65536"/>
                  <a:gd name="T12" fmla="*/ 0 60000 65536"/>
                  <a:gd name="T13" fmla="*/ 0 60000 65536"/>
                  <a:gd name="T14" fmla="*/ 0 60000 65536"/>
                  <a:gd name="T15" fmla="*/ 0 w 62"/>
                  <a:gd name="T16" fmla="*/ 0 h 44"/>
                  <a:gd name="T17" fmla="*/ 62 w 62"/>
                  <a:gd name="T18" fmla="*/ 44 h 44"/>
                </a:gdLst>
                <a:ahLst/>
                <a:cxnLst>
                  <a:cxn ang="T10">
                    <a:pos x="T0" y="T1"/>
                  </a:cxn>
                  <a:cxn ang="T11">
                    <a:pos x="T2" y="T3"/>
                  </a:cxn>
                  <a:cxn ang="T12">
                    <a:pos x="T4" y="T5"/>
                  </a:cxn>
                  <a:cxn ang="T13">
                    <a:pos x="T6" y="T7"/>
                  </a:cxn>
                  <a:cxn ang="T14">
                    <a:pos x="T8" y="T9"/>
                  </a:cxn>
                </a:cxnLst>
                <a:rect l="T15" t="T16" r="T17" b="T18"/>
                <a:pathLst>
                  <a:path w="62" h="44">
                    <a:moveTo>
                      <a:pt x="3" y="0"/>
                    </a:moveTo>
                    <a:lnTo>
                      <a:pt x="0" y="25"/>
                    </a:lnTo>
                    <a:lnTo>
                      <a:pt x="62" y="44"/>
                    </a:lnTo>
                    <a:lnTo>
                      <a:pt x="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7" name="Freeform 283"/>
              <p:cNvSpPr>
                <a:spLocks/>
              </p:cNvSpPr>
              <p:nvPr/>
            </p:nvSpPr>
            <p:spPr bwMode="auto">
              <a:xfrm>
                <a:off x="4070" y="2099"/>
                <a:ext cx="21" cy="32"/>
              </a:xfrm>
              <a:custGeom>
                <a:avLst/>
                <a:gdLst>
                  <a:gd name="T0" fmla="*/ 20 w 42"/>
                  <a:gd name="T1" fmla="*/ 0 h 62"/>
                  <a:gd name="T2" fmla="*/ 0 w 42"/>
                  <a:gd name="T3" fmla="*/ 17 h 62"/>
                  <a:gd name="T4" fmla="*/ 21 w 42"/>
                  <a:gd name="T5" fmla="*/ 32 h 62"/>
                  <a:gd name="T6" fmla="*/ 20 w 42"/>
                  <a:gd name="T7" fmla="*/ 0 h 62"/>
                  <a:gd name="T8" fmla="*/ 20 w 42"/>
                  <a:gd name="T9" fmla="*/ 0 h 62"/>
                  <a:gd name="T10" fmla="*/ 0 60000 65536"/>
                  <a:gd name="T11" fmla="*/ 0 60000 65536"/>
                  <a:gd name="T12" fmla="*/ 0 60000 65536"/>
                  <a:gd name="T13" fmla="*/ 0 60000 65536"/>
                  <a:gd name="T14" fmla="*/ 0 60000 65536"/>
                  <a:gd name="T15" fmla="*/ 0 w 42"/>
                  <a:gd name="T16" fmla="*/ 0 h 62"/>
                  <a:gd name="T17" fmla="*/ 42 w 42"/>
                  <a:gd name="T18" fmla="*/ 62 h 62"/>
                </a:gdLst>
                <a:ahLst/>
                <a:cxnLst>
                  <a:cxn ang="T10">
                    <a:pos x="T0" y="T1"/>
                  </a:cxn>
                  <a:cxn ang="T11">
                    <a:pos x="T2" y="T3"/>
                  </a:cxn>
                  <a:cxn ang="T12">
                    <a:pos x="T4" y="T5"/>
                  </a:cxn>
                  <a:cxn ang="T13">
                    <a:pos x="T6" y="T7"/>
                  </a:cxn>
                  <a:cxn ang="T14">
                    <a:pos x="T8" y="T9"/>
                  </a:cxn>
                </a:cxnLst>
                <a:rect l="T15" t="T16" r="T17" b="T18"/>
                <a:pathLst>
                  <a:path w="42" h="62">
                    <a:moveTo>
                      <a:pt x="40" y="0"/>
                    </a:moveTo>
                    <a:lnTo>
                      <a:pt x="0" y="32"/>
                    </a:lnTo>
                    <a:lnTo>
                      <a:pt x="42" y="62"/>
                    </a:lnTo>
                    <a:lnTo>
                      <a:pt x="4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8" name="Freeform 284"/>
              <p:cNvSpPr>
                <a:spLocks/>
              </p:cNvSpPr>
              <p:nvPr/>
            </p:nvSpPr>
            <p:spPr bwMode="auto">
              <a:xfrm>
                <a:off x="4110" y="2104"/>
                <a:ext cx="35" cy="21"/>
              </a:xfrm>
              <a:custGeom>
                <a:avLst/>
                <a:gdLst>
                  <a:gd name="T0" fmla="*/ 35 w 70"/>
                  <a:gd name="T1" fmla="*/ 0 h 42"/>
                  <a:gd name="T2" fmla="*/ 0 w 70"/>
                  <a:gd name="T3" fmla="*/ 6 h 42"/>
                  <a:gd name="T4" fmla="*/ 31 w 70"/>
                  <a:gd name="T5" fmla="*/ 21 h 42"/>
                  <a:gd name="T6" fmla="*/ 35 w 70"/>
                  <a:gd name="T7" fmla="*/ 0 h 42"/>
                  <a:gd name="T8" fmla="*/ 35 w 70"/>
                  <a:gd name="T9" fmla="*/ 0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70" y="0"/>
                    </a:moveTo>
                    <a:lnTo>
                      <a:pt x="0" y="12"/>
                    </a:lnTo>
                    <a:lnTo>
                      <a:pt x="62" y="42"/>
                    </a:lnTo>
                    <a:lnTo>
                      <a:pt x="7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9" name="Freeform 285"/>
              <p:cNvSpPr>
                <a:spLocks/>
              </p:cNvSpPr>
              <p:nvPr/>
            </p:nvSpPr>
            <p:spPr bwMode="auto">
              <a:xfrm>
                <a:off x="4163" y="2093"/>
                <a:ext cx="15" cy="28"/>
              </a:xfrm>
              <a:custGeom>
                <a:avLst/>
                <a:gdLst>
                  <a:gd name="T0" fmla="*/ 0 w 31"/>
                  <a:gd name="T1" fmla="*/ 0 h 57"/>
                  <a:gd name="T2" fmla="*/ 4 w 31"/>
                  <a:gd name="T3" fmla="*/ 28 h 57"/>
                  <a:gd name="T4" fmla="*/ 15 w 31"/>
                  <a:gd name="T5" fmla="*/ 2 h 57"/>
                  <a:gd name="T6" fmla="*/ 0 w 31"/>
                  <a:gd name="T7" fmla="*/ 0 h 57"/>
                  <a:gd name="T8" fmla="*/ 0 w 31"/>
                  <a:gd name="T9" fmla="*/ 0 h 57"/>
                  <a:gd name="T10" fmla="*/ 0 60000 65536"/>
                  <a:gd name="T11" fmla="*/ 0 60000 65536"/>
                  <a:gd name="T12" fmla="*/ 0 60000 65536"/>
                  <a:gd name="T13" fmla="*/ 0 60000 65536"/>
                  <a:gd name="T14" fmla="*/ 0 60000 65536"/>
                  <a:gd name="T15" fmla="*/ 0 w 31"/>
                  <a:gd name="T16" fmla="*/ 0 h 57"/>
                  <a:gd name="T17" fmla="*/ 31 w 31"/>
                  <a:gd name="T18" fmla="*/ 57 h 57"/>
                </a:gdLst>
                <a:ahLst/>
                <a:cxnLst>
                  <a:cxn ang="T10">
                    <a:pos x="T0" y="T1"/>
                  </a:cxn>
                  <a:cxn ang="T11">
                    <a:pos x="T2" y="T3"/>
                  </a:cxn>
                  <a:cxn ang="T12">
                    <a:pos x="T4" y="T5"/>
                  </a:cxn>
                  <a:cxn ang="T13">
                    <a:pos x="T6" y="T7"/>
                  </a:cxn>
                  <a:cxn ang="T14">
                    <a:pos x="T8" y="T9"/>
                  </a:cxn>
                </a:cxnLst>
                <a:rect l="T15" t="T16" r="T17" b="T18"/>
                <a:pathLst>
                  <a:path w="31" h="57">
                    <a:moveTo>
                      <a:pt x="0" y="0"/>
                    </a:moveTo>
                    <a:lnTo>
                      <a:pt x="8" y="57"/>
                    </a:lnTo>
                    <a:lnTo>
                      <a:pt x="31" y="4"/>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0" name="Freeform 286"/>
              <p:cNvSpPr>
                <a:spLocks/>
              </p:cNvSpPr>
              <p:nvPr/>
            </p:nvSpPr>
            <p:spPr bwMode="auto">
              <a:xfrm>
                <a:off x="4133" y="2135"/>
                <a:ext cx="25" cy="27"/>
              </a:xfrm>
              <a:custGeom>
                <a:avLst/>
                <a:gdLst>
                  <a:gd name="T0" fmla="*/ 20 w 52"/>
                  <a:gd name="T1" fmla="*/ 0 h 53"/>
                  <a:gd name="T2" fmla="*/ 0 w 52"/>
                  <a:gd name="T3" fmla="*/ 15 h 53"/>
                  <a:gd name="T4" fmla="*/ 25 w 52"/>
                  <a:gd name="T5" fmla="*/ 27 h 53"/>
                  <a:gd name="T6" fmla="*/ 20 w 52"/>
                  <a:gd name="T7" fmla="*/ 0 h 53"/>
                  <a:gd name="T8" fmla="*/ 20 w 52"/>
                  <a:gd name="T9" fmla="*/ 0 h 53"/>
                  <a:gd name="T10" fmla="*/ 0 60000 65536"/>
                  <a:gd name="T11" fmla="*/ 0 60000 65536"/>
                  <a:gd name="T12" fmla="*/ 0 60000 65536"/>
                  <a:gd name="T13" fmla="*/ 0 60000 65536"/>
                  <a:gd name="T14" fmla="*/ 0 60000 65536"/>
                  <a:gd name="T15" fmla="*/ 0 w 52"/>
                  <a:gd name="T16" fmla="*/ 0 h 53"/>
                  <a:gd name="T17" fmla="*/ 52 w 52"/>
                  <a:gd name="T18" fmla="*/ 53 h 53"/>
                </a:gdLst>
                <a:ahLst/>
                <a:cxnLst>
                  <a:cxn ang="T10">
                    <a:pos x="T0" y="T1"/>
                  </a:cxn>
                  <a:cxn ang="T11">
                    <a:pos x="T2" y="T3"/>
                  </a:cxn>
                  <a:cxn ang="T12">
                    <a:pos x="T4" y="T5"/>
                  </a:cxn>
                  <a:cxn ang="T13">
                    <a:pos x="T6" y="T7"/>
                  </a:cxn>
                  <a:cxn ang="T14">
                    <a:pos x="T8" y="T9"/>
                  </a:cxn>
                </a:cxnLst>
                <a:rect l="T15" t="T16" r="T17" b="T18"/>
                <a:pathLst>
                  <a:path w="52" h="53">
                    <a:moveTo>
                      <a:pt x="42" y="0"/>
                    </a:moveTo>
                    <a:lnTo>
                      <a:pt x="0" y="30"/>
                    </a:lnTo>
                    <a:lnTo>
                      <a:pt x="52" y="53"/>
                    </a:lnTo>
                    <a:lnTo>
                      <a:pt x="4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1" name="Freeform 287"/>
              <p:cNvSpPr>
                <a:spLocks/>
              </p:cNvSpPr>
              <p:nvPr/>
            </p:nvSpPr>
            <p:spPr bwMode="auto">
              <a:xfrm>
                <a:off x="4172" y="2138"/>
                <a:ext cx="30" cy="21"/>
              </a:xfrm>
              <a:custGeom>
                <a:avLst/>
                <a:gdLst>
                  <a:gd name="T0" fmla="*/ 0 w 61"/>
                  <a:gd name="T1" fmla="*/ 0 h 41"/>
                  <a:gd name="T2" fmla="*/ 30 w 61"/>
                  <a:gd name="T3" fmla="*/ 0 h 41"/>
                  <a:gd name="T4" fmla="*/ 28 w 61"/>
                  <a:gd name="T5" fmla="*/ 21 h 41"/>
                  <a:gd name="T6" fmla="*/ 0 w 61"/>
                  <a:gd name="T7" fmla="*/ 0 h 41"/>
                  <a:gd name="T8" fmla="*/ 0 w 61"/>
                  <a:gd name="T9" fmla="*/ 0 h 41"/>
                  <a:gd name="T10" fmla="*/ 0 60000 65536"/>
                  <a:gd name="T11" fmla="*/ 0 60000 65536"/>
                  <a:gd name="T12" fmla="*/ 0 60000 65536"/>
                  <a:gd name="T13" fmla="*/ 0 60000 65536"/>
                  <a:gd name="T14" fmla="*/ 0 60000 65536"/>
                  <a:gd name="T15" fmla="*/ 0 w 61"/>
                  <a:gd name="T16" fmla="*/ 0 h 41"/>
                  <a:gd name="T17" fmla="*/ 61 w 61"/>
                  <a:gd name="T18" fmla="*/ 41 h 41"/>
                </a:gdLst>
                <a:ahLst/>
                <a:cxnLst>
                  <a:cxn ang="T10">
                    <a:pos x="T0" y="T1"/>
                  </a:cxn>
                  <a:cxn ang="T11">
                    <a:pos x="T2" y="T3"/>
                  </a:cxn>
                  <a:cxn ang="T12">
                    <a:pos x="T4" y="T5"/>
                  </a:cxn>
                  <a:cxn ang="T13">
                    <a:pos x="T6" y="T7"/>
                  </a:cxn>
                  <a:cxn ang="T14">
                    <a:pos x="T8" y="T9"/>
                  </a:cxn>
                </a:cxnLst>
                <a:rect l="T15" t="T16" r="T17" b="T18"/>
                <a:pathLst>
                  <a:path w="61" h="41">
                    <a:moveTo>
                      <a:pt x="0" y="0"/>
                    </a:moveTo>
                    <a:lnTo>
                      <a:pt x="61" y="0"/>
                    </a:lnTo>
                    <a:lnTo>
                      <a:pt x="57" y="41"/>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2" name="Freeform 288"/>
              <p:cNvSpPr>
                <a:spLocks/>
              </p:cNvSpPr>
              <p:nvPr/>
            </p:nvSpPr>
            <p:spPr bwMode="auto">
              <a:xfrm>
                <a:off x="4188" y="2098"/>
                <a:ext cx="29" cy="24"/>
              </a:xfrm>
              <a:custGeom>
                <a:avLst/>
                <a:gdLst>
                  <a:gd name="T0" fmla="*/ 0 w 59"/>
                  <a:gd name="T1" fmla="*/ 11 h 47"/>
                  <a:gd name="T2" fmla="*/ 11 w 59"/>
                  <a:gd name="T3" fmla="*/ 24 h 47"/>
                  <a:gd name="T4" fmla="*/ 29 w 59"/>
                  <a:gd name="T5" fmla="*/ 0 h 47"/>
                  <a:gd name="T6" fmla="*/ 0 w 59"/>
                  <a:gd name="T7" fmla="*/ 11 h 47"/>
                  <a:gd name="T8" fmla="*/ 0 w 59"/>
                  <a:gd name="T9" fmla="*/ 11 h 47"/>
                  <a:gd name="T10" fmla="*/ 0 60000 65536"/>
                  <a:gd name="T11" fmla="*/ 0 60000 65536"/>
                  <a:gd name="T12" fmla="*/ 0 60000 65536"/>
                  <a:gd name="T13" fmla="*/ 0 60000 65536"/>
                  <a:gd name="T14" fmla="*/ 0 60000 65536"/>
                  <a:gd name="T15" fmla="*/ 0 w 59"/>
                  <a:gd name="T16" fmla="*/ 0 h 47"/>
                  <a:gd name="T17" fmla="*/ 59 w 59"/>
                  <a:gd name="T18" fmla="*/ 47 h 47"/>
                </a:gdLst>
                <a:ahLst/>
                <a:cxnLst>
                  <a:cxn ang="T10">
                    <a:pos x="T0" y="T1"/>
                  </a:cxn>
                  <a:cxn ang="T11">
                    <a:pos x="T2" y="T3"/>
                  </a:cxn>
                  <a:cxn ang="T12">
                    <a:pos x="T4" y="T5"/>
                  </a:cxn>
                  <a:cxn ang="T13">
                    <a:pos x="T6" y="T7"/>
                  </a:cxn>
                  <a:cxn ang="T14">
                    <a:pos x="T8" y="T9"/>
                  </a:cxn>
                </a:cxnLst>
                <a:rect l="T15" t="T16" r="T17" b="T18"/>
                <a:pathLst>
                  <a:path w="59" h="47">
                    <a:moveTo>
                      <a:pt x="0" y="21"/>
                    </a:moveTo>
                    <a:lnTo>
                      <a:pt x="22" y="47"/>
                    </a:lnTo>
                    <a:lnTo>
                      <a:pt x="59" y="0"/>
                    </a:lnTo>
                    <a:lnTo>
                      <a:pt x="0" y="21"/>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3" name="Freeform 289"/>
              <p:cNvSpPr>
                <a:spLocks/>
              </p:cNvSpPr>
              <p:nvPr/>
            </p:nvSpPr>
            <p:spPr bwMode="auto">
              <a:xfrm>
                <a:off x="3994" y="1887"/>
                <a:ext cx="23" cy="35"/>
              </a:xfrm>
              <a:custGeom>
                <a:avLst/>
                <a:gdLst>
                  <a:gd name="T0" fmla="*/ 23 w 45"/>
                  <a:gd name="T1" fmla="*/ 0 h 70"/>
                  <a:gd name="T2" fmla="*/ 0 w 45"/>
                  <a:gd name="T3" fmla="*/ 18 h 70"/>
                  <a:gd name="T4" fmla="*/ 10 w 45"/>
                  <a:gd name="T5" fmla="*/ 35 h 70"/>
                  <a:gd name="T6" fmla="*/ 23 w 45"/>
                  <a:gd name="T7" fmla="*/ 0 h 70"/>
                  <a:gd name="T8" fmla="*/ 23 w 45"/>
                  <a:gd name="T9" fmla="*/ 0 h 70"/>
                  <a:gd name="T10" fmla="*/ 0 60000 65536"/>
                  <a:gd name="T11" fmla="*/ 0 60000 65536"/>
                  <a:gd name="T12" fmla="*/ 0 60000 65536"/>
                  <a:gd name="T13" fmla="*/ 0 60000 65536"/>
                  <a:gd name="T14" fmla="*/ 0 60000 65536"/>
                  <a:gd name="T15" fmla="*/ 0 w 45"/>
                  <a:gd name="T16" fmla="*/ 0 h 70"/>
                  <a:gd name="T17" fmla="*/ 45 w 45"/>
                  <a:gd name="T18" fmla="*/ 70 h 70"/>
                </a:gdLst>
                <a:ahLst/>
                <a:cxnLst>
                  <a:cxn ang="T10">
                    <a:pos x="T0" y="T1"/>
                  </a:cxn>
                  <a:cxn ang="T11">
                    <a:pos x="T2" y="T3"/>
                  </a:cxn>
                  <a:cxn ang="T12">
                    <a:pos x="T4" y="T5"/>
                  </a:cxn>
                  <a:cxn ang="T13">
                    <a:pos x="T6" y="T7"/>
                  </a:cxn>
                  <a:cxn ang="T14">
                    <a:pos x="T8" y="T9"/>
                  </a:cxn>
                </a:cxnLst>
                <a:rect l="T15" t="T16" r="T17" b="T18"/>
                <a:pathLst>
                  <a:path w="45" h="70">
                    <a:moveTo>
                      <a:pt x="45" y="0"/>
                    </a:moveTo>
                    <a:lnTo>
                      <a:pt x="0" y="36"/>
                    </a:lnTo>
                    <a:lnTo>
                      <a:pt x="19" y="70"/>
                    </a:lnTo>
                    <a:lnTo>
                      <a:pt x="45"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4" name="Freeform 290"/>
              <p:cNvSpPr>
                <a:spLocks/>
              </p:cNvSpPr>
              <p:nvPr/>
            </p:nvSpPr>
            <p:spPr bwMode="auto">
              <a:xfrm>
                <a:off x="4023" y="1891"/>
                <a:ext cx="14" cy="23"/>
              </a:xfrm>
              <a:custGeom>
                <a:avLst/>
                <a:gdLst>
                  <a:gd name="T0" fmla="*/ 14 w 26"/>
                  <a:gd name="T1" fmla="*/ 0 h 45"/>
                  <a:gd name="T2" fmla="*/ 0 w 26"/>
                  <a:gd name="T3" fmla="*/ 19 h 45"/>
                  <a:gd name="T4" fmla="*/ 14 w 26"/>
                  <a:gd name="T5" fmla="*/ 23 h 45"/>
                  <a:gd name="T6" fmla="*/ 14 w 26"/>
                  <a:gd name="T7" fmla="*/ 0 h 45"/>
                  <a:gd name="T8" fmla="*/ 14 w 26"/>
                  <a:gd name="T9" fmla="*/ 0 h 45"/>
                  <a:gd name="T10" fmla="*/ 0 60000 65536"/>
                  <a:gd name="T11" fmla="*/ 0 60000 65536"/>
                  <a:gd name="T12" fmla="*/ 0 60000 65536"/>
                  <a:gd name="T13" fmla="*/ 0 60000 65536"/>
                  <a:gd name="T14" fmla="*/ 0 60000 65536"/>
                  <a:gd name="T15" fmla="*/ 0 w 26"/>
                  <a:gd name="T16" fmla="*/ 0 h 45"/>
                  <a:gd name="T17" fmla="*/ 26 w 26"/>
                  <a:gd name="T18" fmla="*/ 45 h 45"/>
                </a:gdLst>
                <a:ahLst/>
                <a:cxnLst>
                  <a:cxn ang="T10">
                    <a:pos x="T0" y="T1"/>
                  </a:cxn>
                  <a:cxn ang="T11">
                    <a:pos x="T2" y="T3"/>
                  </a:cxn>
                  <a:cxn ang="T12">
                    <a:pos x="T4" y="T5"/>
                  </a:cxn>
                  <a:cxn ang="T13">
                    <a:pos x="T6" y="T7"/>
                  </a:cxn>
                  <a:cxn ang="T14">
                    <a:pos x="T8" y="T9"/>
                  </a:cxn>
                </a:cxnLst>
                <a:rect l="T15" t="T16" r="T17" b="T18"/>
                <a:pathLst>
                  <a:path w="26" h="45">
                    <a:moveTo>
                      <a:pt x="26" y="0"/>
                    </a:moveTo>
                    <a:lnTo>
                      <a:pt x="0" y="38"/>
                    </a:lnTo>
                    <a:lnTo>
                      <a:pt x="26" y="45"/>
                    </a:lnTo>
                    <a:lnTo>
                      <a:pt x="2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5" name="Freeform 291"/>
              <p:cNvSpPr>
                <a:spLocks/>
              </p:cNvSpPr>
              <p:nvPr/>
            </p:nvSpPr>
            <p:spPr bwMode="auto">
              <a:xfrm>
                <a:off x="4831" y="2074"/>
                <a:ext cx="47" cy="52"/>
              </a:xfrm>
              <a:custGeom>
                <a:avLst/>
                <a:gdLst>
                  <a:gd name="T0" fmla="*/ 0 w 94"/>
                  <a:gd name="T1" fmla="*/ 0 h 105"/>
                  <a:gd name="T2" fmla="*/ 47 w 94"/>
                  <a:gd name="T3" fmla="*/ 12 h 105"/>
                  <a:gd name="T4" fmla="*/ 4 w 94"/>
                  <a:gd name="T5" fmla="*/ 52 h 105"/>
                  <a:gd name="T6" fmla="*/ 5 w 94"/>
                  <a:gd name="T7" fmla="*/ 42 h 105"/>
                  <a:gd name="T8" fmla="*/ 30 w 94"/>
                  <a:gd name="T9" fmla="*/ 16 h 105"/>
                  <a:gd name="T10" fmla="*/ 1 w 94"/>
                  <a:gd name="T11" fmla="*/ 6 h 105"/>
                  <a:gd name="T12" fmla="*/ 0 w 94"/>
                  <a:gd name="T13" fmla="*/ 0 h 105"/>
                  <a:gd name="T14" fmla="*/ 0 w 94"/>
                  <a:gd name="T15" fmla="*/ 0 h 105"/>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105"/>
                  <a:gd name="T26" fmla="*/ 94 w 94"/>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105">
                    <a:moveTo>
                      <a:pt x="0" y="0"/>
                    </a:moveTo>
                    <a:lnTo>
                      <a:pt x="94" y="25"/>
                    </a:lnTo>
                    <a:lnTo>
                      <a:pt x="8" y="105"/>
                    </a:lnTo>
                    <a:lnTo>
                      <a:pt x="10" y="84"/>
                    </a:lnTo>
                    <a:lnTo>
                      <a:pt x="61" y="33"/>
                    </a:lnTo>
                    <a:lnTo>
                      <a:pt x="2" y="12"/>
                    </a:lnTo>
                    <a:lnTo>
                      <a:pt x="0" y="0"/>
                    </a:lnTo>
                    <a:close/>
                  </a:path>
                </a:pathLst>
              </a:custGeom>
              <a:solidFill>
                <a:srgbClr val="FFFF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6" name="Freeform 292"/>
              <p:cNvSpPr>
                <a:spLocks/>
              </p:cNvSpPr>
              <p:nvPr/>
            </p:nvSpPr>
            <p:spPr bwMode="auto">
              <a:xfrm>
                <a:off x="4812" y="1954"/>
                <a:ext cx="17" cy="84"/>
              </a:xfrm>
              <a:custGeom>
                <a:avLst/>
                <a:gdLst>
                  <a:gd name="T0" fmla="*/ 5 w 35"/>
                  <a:gd name="T1" fmla="*/ 1 h 167"/>
                  <a:gd name="T2" fmla="*/ 1 w 35"/>
                  <a:gd name="T3" fmla="*/ 13 h 167"/>
                  <a:gd name="T4" fmla="*/ 0 w 35"/>
                  <a:gd name="T5" fmla="*/ 27 h 167"/>
                  <a:gd name="T6" fmla="*/ 1 w 35"/>
                  <a:gd name="T7" fmla="*/ 36 h 167"/>
                  <a:gd name="T8" fmla="*/ 4 w 35"/>
                  <a:gd name="T9" fmla="*/ 48 h 167"/>
                  <a:gd name="T10" fmla="*/ 7 w 35"/>
                  <a:gd name="T11" fmla="*/ 58 h 167"/>
                  <a:gd name="T12" fmla="*/ 10 w 35"/>
                  <a:gd name="T13" fmla="*/ 71 h 167"/>
                  <a:gd name="T14" fmla="*/ 17 w 35"/>
                  <a:gd name="T15" fmla="*/ 84 h 167"/>
                  <a:gd name="T16" fmla="*/ 13 w 35"/>
                  <a:gd name="T17" fmla="*/ 71 h 167"/>
                  <a:gd name="T18" fmla="*/ 8 w 35"/>
                  <a:gd name="T19" fmla="*/ 51 h 167"/>
                  <a:gd name="T20" fmla="*/ 6 w 35"/>
                  <a:gd name="T21" fmla="*/ 33 h 167"/>
                  <a:gd name="T22" fmla="*/ 5 w 35"/>
                  <a:gd name="T23" fmla="*/ 18 h 167"/>
                  <a:gd name="T24" fmla="*/ 8 w 35"/>
                  <a:gd name="T25" fmla="*/ 11 h 167"/>
                  <a:gd name="T26" fmla="*/ 9 w 35"/>
                  <a:gd name="T27" fmla="*/ 5 h 167"/>
                  <a:gd name="T28" fmla="*/ 9 w 35"/>
                  <a:gd name="T29" fmla="*/ 0 h 167"/>
                  <a:gd name="T30" fmla="*/ 8 w 35"/>
                  <a:gd name="T31" fmla="*/ 0 h 167"/>
                  <a:gd name="T32" fmla="*/ 5 w 35"/>
                  <a:gd name="T33" fmla="*/ 1 h 167"/>
                  <a:gd name="T34" fmla="*/ 5 w 35"/>
                  <a:gd name="T35" fmla="*/ 1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167"/>
                  <a:gd name="T56" fmla="*/ 35 w 3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167">
                    <a:moveTo>
                      <a:pt x="10" y="2"/>
                    </a:moveTo>
                    <a:lnTo>
                      <a:pt x="2" y="25"/>
                    </a:lnTo>
                    <a:lnTo>
                      <a:pt x="0" y="53"/>
                    </a:lnTo>
                    <a:lnTo>
                      <a:pt x="2" y="72"/>
                    </a:lnTo>
                    <a:lnTo>
                      <a:pt x="8" y="95"/>
                    </a:lnTo>
                    <a:lnTo>
                      <a:pt x="14" y="116"/>
                    </a:lnTo>
                    <a:lnTo>
                      <a:pt x="21" y="141"/>
                    </a:lnTo>
                    <a:lnTo>
                      <a:pt x="35" y="167"/>
                    </a:lnTo>
                    <a:lnTo>
                      <a:pt x="27" y="142"/>
                    </a:lnTo>
                    <a:lnTo>
                      <a:pt x="16" y="101"/>
                    </a:lnTo>
                    <a:lnTo>
                      <a:pt x="12" y="66"/>
                    </a:lnTo>
                    <a:lnTo>
                      <a:pt x="10" y="36"/>
                    </a:lnTo>
                    <a:lnTo>
                      <a:pt x="16" y="21"/>
                    </a:lnTo>
                    <a:lnTo>
                      <a:pt x="19" y="9"/>
                    </a:lnTo>
                    <a:lnTo>
                      <a:pt x="19" y="0"/>
                    </a:lnTo>
                    <a:lnTo>
                      <a:pt x="16" y="0"/>
                    </a:lnTo>
                    <a:lnTo>
                      <a:pt x="10" y="2"/>
                    </a:lnTo>
                    <a:close/>
                  </a:path>
                </a:pathLst>
              </a:custGeom>
              <a:solidFill>
                <a:srgbClr val="E5E5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7" name="Freeform 293"/>
              <p:cNvSpPr>
                <a:spLocks/>
              </p:cNvSpPr>
              <p:nvPr/>
            </p:nvSpPr>
            <p:spPr bwMode="auto">
              <a:xfrm>
                <a:off x="4818" y="1925"/>
                <a:ext cx="32" cy="18"/>
              </a:xfrm>
              <a:custGeom>
                <a:avLst/>
                <a:gdLst>
                  <a:gd name="T0" fmla="*/ 9 w 64"/>
                  <a:gd name="T1" fmla="*/ 0 h 34"/>
                  <a:gd name="T2" fmla="*/ 4 w 64"/>
                  <a:gd name="T3" fmla="*/ 5 h 34"/>
                  <a:gd name="T4" fmla="*/ 0 w 64"/>
                  <a:gd name="T5" fmla="*/ 12 h 34"/>
                  <a:gd name="T6" fmla="*/ 8 w 64"/>
                  <a:gd name="T7" fmla="*/ 10 h 34"/>
                  <a:gd name="T8" fmla="*/ 15 w 64"/>
                  <a:gd name="T9" fmla="*/ 10 h 34"/>
                  <a:gd name="T10" fmla="*/ 21 w 64"/>
                  <a:gd name="T11" fmla="*/ 13 h 34"/>
                  <a:gd name="T12" fmla="*/ 27 w 64"/>
                  <a:gd name="T13" fmla="*/ 18 h 34"/>
                  <a:gd name="T14" fmla="*/ 32 w 64"/>
                  <a:gd name="T15" fmla="*/ 15 h 34"/>
                  <a:gd name="T16" fmla="*/ 32 w 64"/>
                  <a:gd name="T17" fmla="*/ 9 h 34"/>
                  <a:gd name="T18" fmla="*/ 25 w 64"/>
                  <a:gd name="T19" fmla="*/ 2 h 34"/>
                  <a:gd name="T20" fmla="*/ 17 w 64"/>
                  <a:gd name="T21" fmla="*/ 1 h 34"/>
                  <a:gd name="T22" fmla="*/ 9 w 64"/>
                  <a:gd name="T23" fmla="*/ 0 h 34"/>
                  <a:gd name="T24" fmla="*/ 9 w 64"/>
                  <a:gd name="T25" fmla="*/ 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34"/>
                  <a:gd name="T41" fmla="*/ 64 w 6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34">
                    <a:moveTo>
                      <a:pt x="19" y="0"/>
                    </a:moveTo>
                    <a:lnTo>
                      <a:pt x="9" y="9"/>
                    </a:lnTo>
                    <a:lnTo>
                      <a:pt x="0" y="23"/>
                    </a:lnTo>
                    <a:lnTo>
                      <a:pt x="17" y="19"/>
                    </a:lnTo>
                    <a:lnTo>
                      <a:pt x="30" y="19"/>
                    </a:lnTo>
                    <a:lnTo>
                      <a:pt x="42" y="25"/>
                    </a:lnTo>
                    <a:lnTo>
                      <a:pt x="55" y="34"/>
                    </a:lnTo>
                    <a:lnTo>
                      <a:pt x="64" y="28"/>
                    </a:lnTo>
                    <a:lnTo>
                      <a:pt x="64" y="17"/>
                    </a:lnTo>
                    <a:lnTo>
                      <a:pt x="51" y="4"/>
                    </a:lnTo>
                    <a:lnTo>
                      <a:pt x="34" y="2"/>
                    </a:lnTo>
                    <a:lnTo>
                      <a:pt x="19" y="0"/>
                    </a:lnTo>
                    <a:close/>
                  </a:path>
                </a:pathLst>
              </a:custGeom>
              <a:solidFill>
                <a:srgbClr val="FFFF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8" name="Freeform 294"/>
              <p:cNvSpPr>
                <a:spLocks/>
              </p:cNvSpPr>
              <p:nvPr/>
            </p:nvSpPr>
            <p:spPr bwMode="auto">
              <a:xfrm>
                <a:off x="4823" y="1928"/>
                <a:ext cx="21" cy="8"/>
              </a:xfrm>
              <a:custGeom>
                <a:avLst/>
                <a:gdLst>
                  <a:gd name="T0" fmla="*/ 6 w 42"/>
                  <a:gd name="T1" fmla="*/ 0 h 15"/>
                  <a:gd name="T2" fmla="*/ 0 w 42"/>
                  <a:gd name="T3" fmla="*/ 5 h 15"/>
                  <a:gd name="T4" fmla="*/ 7 w 42"/>
                  <a:gd name="T5" fmla="*/ 5 h 15"/>
                  <a:gd name="T6" fmla="*/ 12 w 42"/>
                  <a:gd name="T7" fmla="*/ 5 h 15"/>
                  <a:gd name="T8" fmla="*/ 18 w 42"/>
                  <a:gd name="T9" fmla="*/ 8 h 15"/>
                  <a:gd name="T10" fmla="*/ 21 w 42"/>
                  <a:gd name="T11" fmla="*/ 8 h 15"/>
                  <a:gd name="T12" fmla="*/ 18 w 42"/>
                  <a:gd name="T13" fmla="*/ 2 h 15"/>
                  <a:gd name="T14" fmla="*/ 11 w 42"/>
                  <a:gd name="T15" fmla="*/ 0 h 15"/>
                  <a:gd name="T16" fmla="*/ 6 w 42"/>
                  <a:gd name="T17" fmla="*/ 0 h 15"/>
                  <a:gd name="T18" fmla="*/ 6 w 42"/>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5"/>
                  <a:gd name="T32" fmla="*/ 42 w 42"/>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5">
                    <a:moveTo>
                      <a:pt x="12" y="0"/>
                    </a:moveTo>
                    <a:lnTo>
                      <a:pt x="0" y="9"/>
                    </a:lnTo>
                    <a:lnTo>
                      <a:pt x="14" y="9"/>
                    </a:lnTo>
                    <a:lnTo>
                      <a:pt x="25" y="9"/>
                    </a:lnTo>
                    <a:lnTo>
                      <a:pt x="35" y="15"/>
                    </a:lnTo>
                    <a:lnTo>
                      <a:pt x="42" y="15"/>
                    </a:lnTo>
                    <a:lnTo>
                      <a:pt x="35" y="3"/>
                    </a:lnTo>
                    <a:lnTo>
                      <a:pt x="23" y="0"/>
                    </a:lnTo>
                    <a:lnTo>
                      <a:pt x="12" y="0"/>
                    </a:lnTo>
                    <a:close/>
                  </a:path>
                </a:pathLst>
              </a:custGeom>
              <a:solidFill>
                <a:srgbClr val="FFFF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9" name="Freeform 295"/>
              <p:cNvSpPr>
                <a:spLocks/>
              </p:cNvSpPr>
              <p:nvPr/>
            </p:nvSpPr>
            <p:spPr bwMode="auto">
              <a:xfrm>
                <a:off x="4847" y="1940"/>
                <a:ext cx="12" cy="18"/>
              </a:xfrm>
              <a:custGeom>
                <a:avLst/>
                <a:gdLst>
                  <a:gd name="T0" fmla="*/ 8 w 23"/>
                  <a:gd name="T1" fmla="*/ 0 h 37"/>
                  <a:gd name="T2" fmla="*/ 2 w 23"/>
                  <a:gd name="T3" fmla="*/ 4 h 37"/>
                  <a:gd name="T4" fmla="*/ 0 w 23"/>
                  <a:gd name="T5" fmla="*/ 6 h 37"/>
                  <a:gd name="T6" fmla="*/ 4 w 23"/>
                  <a:gd name="T7" fmla="*/ 13 h 37"/>
                  <a:gd name="T8" fmla="*/ 4 w 23"/>
                  <a:gd name="T9" fmla="*/ 18 h 37"/>
                  <a:gd name="T10" fmla="*/ 9 w 23"/>
                  <a:gd name="T11" fmla="*/ 15 h 37"/>
                  <a:gd name="T12" fmla="*/ 12 w 23"/>
                  <a:gd name="T13" fmla="*/ 9 h 37"/>
                  <a:gd name="T14" fmla="*/ 8 w 23"/>
                  <a:gd name="T15" fmla="*/ 0 h 37"/>
                  <a:gd name="T16" fmla="*/ 8 w 23"/>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7"/>
                  <a:gd name="T29" fmla="*/ 23 w 23"/>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7">
                    <a:moveTo>
                      <a:pt x="15" y="0"/>
                    </a:moveTo>
                    <a:lnTo>
                      <a:pt x="4" y="8"/>
                    </a:lnTo>
                    <a:lnTo>
                      <a:pt x="0" y="12"/>
                    </a:lnTo>
                    <a:lnTo>
                      <a:pt x="7" y="27"/>
                    </a:lnTo>
                    <a:lnTo>
                      <a:pt x="7" y="37"/>
                    </a:lnTo>
                    <a:lnTo>
                      <a:pt x="17" y="31"/>
                    </a:lnTo>
                    <a:lnTo>
                      <a:pt x="23" y="19"/>
                    </a:lnTo>
                    <a:lnTo>
                      <a:pt x="15"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0" name="Freeform 296"/>
              <p:cNvSpPr>
                <a:spLocks/>
              </p:cNvSpPr>
              <p:nvPr/>
            </p:nvSpPr>
            <p:spPr bwMode="auto">
              <a:xfrm>
                <a:off x="4301" y="2233"/>
                <a:ext cx="123" cy="55"/>
              </a:xfrm>
              <a:custGeom>
                <a:avLst/>
                <a:gdLst>
                  <a:gd name="T0" fmla="*/ 1 w 247"/>
                  <a:gd name="T1" fmla="*/ 3 h 108"/>
                  <a:gd name="T2" fmla="*/ 122 w 247"/>
                  <a:gd name="T3" fmla="*/ 0 h 108"/>
                  <a:gd name="T4" fmla="*/ 92 w 247"/>
                  <a:gd name="T5" fmla="*/ 11 h 108"/>
                  <a:gd name="T6" fmla="*/ 120 w 247"/>
                  <a:gd name="T7" fmla="*/ 19 h 108"/>
                  <a:gd name="T8" fmla="*/ 95 w 247"/>
                  <a:gd name="T9" fmla="*/ 29 h 108"/>
                  <a:gd name="T10" fmla="*/ 123 w 247"/>
                  <a:gd name="T11" fmla="*/ 37 h 108"/>
                  <a:gd name="T12" fmla="*/ 97 w 247"/>
                  <a:gd name="T13" fmla="*/ 48 h 108"/>
                  <a:gd name="T14" fmla="*/ 36 w 247"/>
                  <a:gd name="T15" fmla="*/ 54 h 108"/>
                  <a:gd name="T16" fmla="*/ 0 w 247"/>
                  <a:gd name="T17" fmla="*/ 55 h 108"/>
                  <a:gd name="T18" fmla="*/ 1 w 247"/>
                  <a:gd name="T19" fmla="*/ 3 h 108"/>
                  <a:gd name="T20" fmla="*/ 1 w 247"/>
                  <a:gd name="T21" fmla="*/ 3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7"/>
                  <a:gd name="T34" fmla="*/ 0 h 108"/>
                  <a:gd name="T35" fmla="*/ 247 w 247"/>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7" h="108">
                    <a:moveTo>
                      <a:pt x="2" y="5"/>
                    </a:moveTo>
                    <a:lnTo>
                      <a:pt x="245" y="0"/>
                    </a:lnTo>
                    <a:lnTo>
                      <a:pt x="184" y="22"/>
                    </a:lnTo>
                    <a:lnTo>
                      <a:pt x="241" y="38"/>
                    </a:lnTo>
                    <a:lnTo>
                      <a:pt x="190" y="57"/>
                    </a:lnTo>
                    <a:lnTo>
                      <a:pt x="247" y="72"/>
                    </a:lnTo>
                    <a:lnTo>
                      <a:pt x="194" y="95"/>
                    </a:lnTo>
                    <a:lnTo>
                      <a:pt x="72" y="106"/>
                    </a:lnTo>
                    <a:lnTo>
                      <a:pt x="0" y="108"/>
                    </a:lnTo>
                    <a:lnTo>
                      <a:pt x="2" y="5"/>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1" name="Freeform 297"/>
              <p:cNvSpPr>
                <a:spLocks/>
              </p:cNvSpPr>
              <p:nvPr/>
            </p:nvSpPr>
            <p:spPr bwMode="auto">
              <a:xfrm>
                <a:off x="4304" y="2238"/>
                <a:ext cx="87" cy="44"/>
              </a:xfrm>
              <a:custGeom>
                <a:avLst/>
                <a:gdLst>
                  <a:gd name="T0" fmla="*/ 1 w 174"/>
                  <a:gd name="T1" fmla="*/ 2 h 88"/>
                  <a:gd name="T2" fmla="*/ 0 w 174"/>
                  <a:gd name="T3" fmla="*/ 44 h 88"/>
                  <a:gd name="T4" fmla="*/ 34 w 174"/>
                  <a:gd name="T5" fmla="*/ 44 h 88"/>
                  <a:gd name="T6" fmla="*/ 75 w 174"/>
                  <a:gd name="T7" fmla="*/ 41 h 88"/>
                  <a:gd name="T8" fmla="*/ 87 w 174"/>
                  <a:gd name="T9" fmla="*/ 39 h 88"/>
                  <a:gd name="T10" fmla="*/ 63 w 174"/>
                  <a:gd name="T11" fmla="*/ 30 h 88"/>
                  <a:gd name="T12" fmla="*/ 81 w 174"/>
                  <a:gd name="T13" fmla="*/ 22 h 88"/>
                  <a:gd name="T14" fmla="*/ 62 w 174"/>
                  <a:gd name="T15" fmla="*/ 11 h 88"/>
                  <a:gd name="T16" fmla="*/ 73 w 174"/>
                  <a:gd name="T17" fmla="*/ 0 h 88"/>
                  <a:gd name="T18" fmla="*/ 46 w 174"/>
                  <a:gd name="T19" fmla="*/ 0 h 88"/>
                  <a:gd name="T20" fmla="*/ 1 w 174"/>
                  <a:gd name="T21" fmla="*/ 2 h 88"/>
                  <a:gd name="T22" fmla="*/ 1 w 174"/>
                  <a:gd name="T23" fmla="*/ 2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4"/>
                  <a:gd name="T37" fmla="*/ 0 h 88"/>
                  <a:gd name="T38" fmla="*/ 174 w 17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4" h="88">
                    <a:moveTo>
                      <a:pt x="3" y="4"/>
                    </a:moveTo>
                    <a:lnTo>
                      <a:pt x="0" y="88"/>
                    </a:lnTo>
                    <a:lnTo>
                      <a:pt x="68" y="88"/>
                    </a:lnTo>
                    <a:lnTo>
                      <a:pt x="150" y="82"/>
                    </a:lnTo>
                    <a:lnTo>
                      <a:pt x="174" y="78"/>
                    </a:lnTo>
                    <a:lnTo>
                      <a:pt x="127" y="61"/>
                    </a:lnTo>
                    <a:lnTo>
                      <a:pt x="161" y="44"/>
                    </a:lnTo>
                    <a:lnTo>
                      <a:pt x="125" y="23"/>
                    </a:lnTo>
                    <a:lnTo>
                      <a:pt x="146" y="0"/>
                    </a:lnTo>
                    <a:lnTo>
                      <a:pt x="93" y="0"/>
                    </a:lnTo>
                    <a:lnTo>
                      <a:pt x="3" y="4"/>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2" name="Freeform 298"/>
              <p:cNvSpPr>
                <a:spLocks/>
              </p:cNvSpPr>
              <p:nvPr/>
            </p:nvSpPr>
            <p:spPr bwMode="auto">
              <a:xfrm>
                <a:off x="4064" y="1831"/>
                <a:ext cx="126" cy="181"/>
              </a:xfrm>
              <a:custGeom>
                <a:avLst/>
                <a:gdLst>
                  <a:gd name="T0" fmla="*/ 0 w 250"/>
                  <a:gd name="T1" fmla="*/ 0 h 361"/>
                  <a:gd name="T2" fmla="*/ 41 w 250"/>
                  <a:gd name="T3" fmla="*/ 8 h 361"/>
                  <a:gd name="T4" fmla="*/ 92 w 250"/>
                  <a:gd name="T5" fmla="*/ 16 h 361"/>
                  <a:gd name="T6" fmla="*/ 113 w 250"/>
                  <a:gd name="T7" fmla="*/ 16 h 361"/>
                  <a:gd name="T8" fmla="*/ 100 w 250"/>
                  <a:gd name="T9" fmla="*/ 35 h 361"/>
                  <a:gd name="T10" fmla="*/ 124 w 250"/>
                  <a:gd name="T11" fmla="*/ 62 h 361"/>
                  <a:gd name="T12" fmla="*/ 103 w 250"/>
                  <a:gd name="T13" fmla="*/ 89 h 361"/>
                  <a:gd name="T14" fmla="*/ 123 w 250"/>
                  <a:gd name="T15" fmla="*/ 112 h 361"/>
                  <a:gd name="T16" fmla="*/ 111 w 250"/>
                  <a:gd name="T17" fmla="*/ 136 h 361"/>
                  <a:gd name="T18" fmla="*/ 126 w 250"/>
                  <a:gd name="T19" fmla="*/ 156 h 361"/>
                  <a:gd name="T20" fmla="*/ 117 w 250"/>
                  <a:gd name="T21" fmla="*/ 181 h 361"/>
                  <a:gd name="T22" fmla="*/ 95 w 250"/>
                  <a:gd name="T23" fmla="*/ 181 h 361"/>
                  <a:gd name="T24" fmla="*/ 65 w 250"/>
                  <a:gd name="T25" fmla="*/ 174 h 361"/>
                  <a:gd name="T26" fmla="*/ 37 w 250"/>
                  <a:gd name="T27" fmla="*/ 157 h 361"/>
                  <a:gd name="T28" fmla="*/ 25 w 250"/>
                  <a:gd name="T29" fmla="*/ 127 h 361"/>
                  <a:gd name="T30" fmla="*/ 11 w 250"/>
                  <a:gd name="T31" fmla="*/ 87 h 361"/>
                  <a:gd name="T32" fmla="*/ 1 w 250"/>
                  <a:gd name="T33" fmla="*/ 30 h 361"/>
                  <a:gd name="T34" fmla="*/ 0 w 250"/>
                  <a:gd name="T35" fmla="*/ 0 h 361"/>
                  <a:gd name="T36" fmla="*/ 0 w 250"/>
                  <a:gd name="T37" fmla="*/ 0 h 3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0"/>
                  <a:gd name="T58" fmla="*/ 0 h 361"/>
                  <a:gd name="T59" fmla="*/ 250 w 250"/>
                  <a:gd name="T60" fmla="*/ 361 h 3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0" h="361">
                    <a:moveTo>
                      <a:pt x="0" y="0"/>
                    </a:moveTo>
                    <a:lnTo>
                      <a:pt x="81" y="15"/>
                    </a:lnTo>
                    <a:lnTo>
                      <a:pt x="182" y="32"/>
                    </a:lnTo>
                    <a:lnTo>
                      <a:pt x="224" y="32"/>
                    </a:lnTo>
                    <a:lnTo>
                      <a:pt x="199" y="70"/>
                    </a:lnTo>
                    <a:lnTo>
                      <a:pt x="247" y="123"/>
                    </a:lnTo>
                    <a:lnTo>
                      <a:pt x="205" y="178"/>
                    </a:lnTo>
                    <a:lnTo>
                      <a:pt x="245" y="224"/>
                    </a:lnTo>
                    <a:lnTo>
                      <a:pt x="220" y="272"/>
                    </a:lnTo>
                    <a:lnTo>
                      <a:pt x="250" y="311"/>
                    </a:lnTo>
                    <a:lnTo>
                      <a:pt x="233" y="361"/>
                    </a:lnTo>
                    <a:lnTo>
                      <a:pt x="188" y="361"/>
                    </a:lnTo>
                    <a:lnTo>
                      <a:pt x="129" y="348"/>
                    </a:lnTo>
                    <a:lnTo>
                      <a:pt x="74" y="313"/>
                    </a:lnTo>
                    <a:lnTo>
                      <a:pt x="49" y="253"/>
                    </a:lnTo>
                    <a:lnTo>
                      <a:pt x="22" y="173"/>
                    </a:lnTo>
                    <a:lnTo>
                      <a:pt x="1" y="59"/>
                    </a:lnTo>
                    <a:lnTo>
                      <a:pt x="0" y="0"/>
                    </a:lnTo>
                    <a:close/>
                  </a:path>
                </a:pathLst>
              </a:custGeom>
              <a:solidFill>
                <a:srgbClr val="E5E5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3" name="Freeform 299"/>
              <p:cNvSpPr>
                <a:spLocks/>
              </p:cNvSpPr>
              <p:nvPr/>
            </p:nvSpPr>
            <p:spPr bwMode="auto">
              <a:xfrm>
                <a:off x="4079" y="1846"/>
                <a:ext cx="72" cy="155"/>
              </a:xfrm>
              <a:custGeom>
                <a:avLst/>
                <a:gdLst>
                  <a:gd name="T0" fmla="*/ 0 w 142"/>
                  <a:gd name="T1" fmla="*/ 0 h 310"/>
                  <a:gd name="T2" fmla="*/ 8 w 142"/>
                  <a:gd name="T3" fmla="*/ 59 h 310"/>
                  <a:gd name="T4" fmla="*/ 21 w 142"/>
                  <a:gd name="T5" fmla="*/ 115 h 310"/>
                  <a:gd name="T6" fmla="*/ 33 w 142"/>
                  <a:gd name="T7" fmla="*/ 139 h 310"/>
                  <a:gd name="T8" fmla="*/ 54 w 142"/>
                  <a:gd name="T9" fmla="*/ 152 h 310"/>
                  <a:gd name="T10" fmla="*/ 72 w 142"/>
                  <a:gd name="T11" fmla="*/ 155 h 310"/>
                  <a:gd name="T12" fmla="*/ 60 w 142"/>
                  <a:gd name="T13" fmla="*/ 136 h 310"/>
                  <a:gd name="T14" fmla="*/ 69 w 142"/>
                  <a:gd name="T15" fmla="*/ 118 h 310"/>
                  <a:gd name="T16" fmla="*/ 54 w 142"/>
                  <a:gd name="T17" fmla="*/ 99 h 310"/>
                  <a:gd name="T18" fmla="*/ 54 w 142"/>
                  <a:gd name="T19" fmla="*/ 75 h 310"/>
                  <a:gd name="T20" fmla="*/ 40 w 142"/>
                  <a:gd name="T21" fmla="*/ 58 h 310"/>
                  <a:gd name="T22" fmla="*/ 41 w 142"/>
                  <a:gd name="T23" fmla="*/ 25 h 310"/>
                  <a:gd name="T24" fmla="*/ 32 w 142"/>
                  <a:gd name="T25" fmla="*/ 7 h 310"/>
                  <a:gd name="T26" fmla="*/ 0 w 142"/>
                  <a:gd name="T27" fmla="*/ 0 h 310"/>
                  <a:gd name="T28" fmla="*/ 0 w 142"/>
                  <a:gd name="T29" fmla="*/ 0 h 3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310"/>
                  <a:gd name="T47" fmla="*/ 142 w 142"/>
                  <a:gd name="T48" fmla="*/ 310 h 3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310">
                    <a:moveTo>
                      <a:pt x="0" y="0"/>
                    </a:moveTo>
                    <a:lnTo>
                      <a:pt x="15" y="118"/>
                    </a:lnTo>
                    <a:lnTo>
                      <a:pt x="42" y="230"/>
                    </a:lnTo>
                    <a:lnTo>
                      <a:pt x="66" y="278"/>
                    </a:lnTo>
                    <a:lnTo>
                      <a:pt x="106" y="304"/>
                    </a:lnTo>
                    <a:lnTo>
                      <a:pt x="142" y="310"/>
                    </a:lnTo>
                    <a:lnTo>
                      <a:pt x="118" y="272"/>
                    </a:lnTo>
                    <a:lnTo>
                      <a:pt x="137" y="236"/>
                    </a:lnTo>
                    <a:lnTo>
                      <a:pt x="106" y="198"/>
                    </a:lnTo>
                    <a:lnTo>
                      <a:pt x="106" y="149"/>
                    </a:lnTo>
                    <a:lnTo>
                      <a:pt x="78" y="116"/>
                    </a:lnTo>
                    <a:lnTo>
                      <a:pt x="80" y="50"/>
                    </a:lnTo>
                    <a:lnTo>
                      <a:pt x="63" y="15"/>
                    </a:lnTo>
                    <a:lnTo>
                      <a:pt x="0" y="0"/>
                    </a:lnTo>
                    <a:close/>
                  </a:path>
                </a:pathLst>
              </a:custGeom>
              <a:solidFill>
                <a:srgbClr val="FFFF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4" name="Freeform 300"/>
              <p:cNvSpPr>
                <a:spLocks/>
              </p:cNvSpPr>
              <p:nvPr/>
            </p:nvSpPr>
            <p:spPr bwMode="auto">
              <a:xfrm>
                <a:off x="4280" y="1796"/>
                <a:ext cx="57" cy="90"/>
              </a:xfrm>
              <a:custGeom>
                <a:avLst/>
                <a:gdLst>
                  <a:gd name="T0" fmla="*/ 53 w 114"/>
                  <a:gd name="T1" fmla="*/ 0 h 179"/>
                  <a:gd name="T2" fmla="*/ 33 w 114"/>
                  <a:gd name="T3" fmla="*/ 13 h 179"/>
                  <a:gd name="T4" fmla="*/ 0 w 114"/>
                  <a:gd name="T5" fmla="*/ 26 h 179"/>
                  <a:gd name="T6" fmla="*/ 11 w 114"/>
                  <a:gd name="T7" fmla="*/ 38 h 179"/>
                  <a:gd name="T8" fmla="*/ 0 w 114"/>
                  <a:gd name="T9" fmla="*/ 62 h 179"/>
                  <a:gd name="T10" fmla="*/ 14 w 114"/>
                  <a:gd name="T11" fmla="*/ 74 h 179"/>
                  <a:gd name="T12" fmla="*/ 4 w 114"/>
                  <a:gd name="T13" fmla="*/ 90 h 179"/>
                  <a:gd name="T14" fmla="*/ 37 w 114"/>
                  <a:gd name="T15" fmla="*/ 76 h 179"/>
                  <a:gd name="T16" fmla="*/ 34 w 114"/>
                  <a:gd name="T17" fmla="*/ 26 h 179"/>
                  <a:gd name="T18" fmla="*/ 57 w 114"/>
                  <a:gd name="T19" fmla="*/ 10 h 179"/>
                  <a:gd name="T20" fmla="*/ 53 w 114"/>
                  <a:gd name="T21" fmla="*/ 0 h 179"/>
                  <a:gd name="T22" fmla="*/ 53 w 114"/>
                  <a:gd name="T23" fmla="*/ 0 h 1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4"/>
                  <a:gd name="T37" fmla="*/ 0 h 179"/>
                  <a:gd name="T38" fmla="*/ 114 w 114"/>
                  <a:gd name="T39" fmla="*/ 179 h 1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4" h="179">
                    <a:moveTo>
                      <a:pt x="105" y="0"/>
                    </a:moveTo>
                    <a:lnTo>
                      <a:pt x="65" y="25"/>
                    </a:lnTo>
                    <a:lnTo>
                      <a:pt x="0" y="52"/>
                    </a:lnTo>
                    <a:lnTo>
                      <a:pt x="21" y="76"/>
                    </a:lnTo>
                    <a:lnTo>
                      <a:pt x="0" y="124"/>
                    </a:lnTo>
                    <a:lnTo>
                      <a:pt x="27" y="147"/>
                    </a:lnTo>
                    <a:lnTo>
                      <a:pt x="8" y="179"/>
                    </a:lnTo>
                    <a:lnTo>
                      <a:pt x="74" y="151"/>
                    </a:lnTo>
                    <a:lnTo>
                      <a:pt x="67" y="52"/>
                    </a:lnTo>
                    <a:lnTo>
                      <a:pt x="114" y="19"/>
                    </a:lnTo>
                    <a:lnTo>
                      <a:pt x="105" y="0"/>
                    </a:lnTo>
                    <a:close/>
                  </a:path>
                </a:pathLst>
              </a:custGeom>
              <a:solidFill>
                <a:srgbClr val="E5E5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5" name="Freeform 301"/>
              <p:cNvSpPr>
                <a:spLocks/>
              </p:cNvSpPr>
              <p:nvPr/>
            </p:nvSpPr>
            <p:spPr bwMode="auto">
              <a:xfrm>
                <a:off x="4247" y="1825"/>
                <a:ext cx="38" cy="70"/>
              </a:xfrm>
              <a:custGeom>
                <a:avLst/>
                <a:gdLst>
                  <a:gd name="T0" fmla="*/ 23 w 77"/>
                  <a:gd name="T1" fmla="*/ 0 h 141"/>
                  <a:gd name="T2" fmla="*/ 37 w 77"/>
                  <a:gd name="T3" fmla="*/ 11 h 141"/>
                  <a:gd name="T4" fmla="*/ 23 w 77"/>
                  <a:gd name="T5" fmla="*/ 30 h 141"/>
                  <a:gd name="T6" fmla="*/ 38 w 77"/>
                  <a:gd name="T7" fmla="*/ 46 h 141"/>
                  <a:gd name="T8" fmla="*/ 32 w 77"/>
                  <a:gd name="T9" fmla="*/ 63 h 141"/>
                  <a:gd name="T10" fmla="*/ 12 w 77"/>
                  <a:gd name="T11" fmla="*/ 70 h 141"/>
                  <a:gd name="T12" fmla="*/ 0 w 77"/>
                  <a:gd name="T13" fmla="*/ 36 h 141"/>
                  <a:gd name="T14" fmla="*/ 9 w 77"/>
                  <a:gd name="T15" fmla="*/ 17 h 141"/>
                  <a:gd name="T16" fmla="*/ 0 w 77"/>
                  <a:gd name="T17" fmla="*/ 4 h 141"/>
                  <a:gd name="T18" fmla="*/ 23 w 77"/>
                  <a:gd name="T19" fmla="*/ 0 h 141"/>
                  <a:gd name="T20" fmla="*/ 23 w 77"/>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41"/>
                  <a:gd name="T35" fmla="*/ 77 w 77"/>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41">
                    <a:moveTo>
                      <a:pt x="46" y="0"/>
                    </a:moveTo>
                    <a:lnTo>
                      <a:pt x="75" y="23"/>
                    </a:lnTo>
                    <a:lnTo>
                      <a:pt x="46" y="61"/>
                    </a:lnTo>
                    <a:lnTo>
                      <a:pt x="77" y="92"/>
                    </a:lnTo>
                    <a:lnTo>
                      <a:pt x="65" y="126"/>
                    </a:lnTo>
                    <a:lnTo>
                      <a:pt x="25" y="141"/>
                    </a:lnTo>
                    <a:lnTo>
                      <a:pt x="0" y="73"/>
                    </a:lnTo>
                    <a:lnTo>
                      <a:pt x="19" y="35"/>
                    </a:lnTo>
                    <a:lnTo>
                      <a:pt x="0" y="8"/>
                    </a:lnTo>
                    <a:lnTo>
                      <a:pt x="46" y="0"/>
                    </a:lnTo>
                    <a:close/>
                  </a:path>
                </a:pathLst>
              </a:custGeom>
              <a:solidFill>
                <a:srgbClr val="8989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6" name="Freeform 302"/>
              <p:cNvSpPr>
                <a:spLocks/>
              </p:cNvSpPr>
              <p:nvPr/>
            </p:nvSpPr>
            <p:spPr bwMode="auto">
              <a:xfrm>
                <a:off x="3980" y="1908"/>
                <a:ext cx="33" cy="50"/>
              </a:xfrm>
              <a:custGeom>
                <a:avLst/>
                <a:gdLst>
                  <a:gd name="T0" fmla="*/ 9 w 67"/>
                  <a:gd name="T1" fmla="*/ 0 h 99"/>
                  <a:gd name="T2" fmla="*/ 0 w 67"/>
                  <a:gd name="T3" fmla="*/ 22 h 99"/>
                  <a:gd name="T4" fmla="*/ 25 w 67"/>
                  <a:gd name="T5" fmla="*/ 50 h 99"/>
                  <a:gd name="T6" fmla="*/ 31 w 67"/>
                  <a:gd name="T7" fmla="*/ 39 h 99"/>
                  <a:gd name="T8" fmla="*/ 27 w 67"/>
                  <a:gd name="T9" fmla="*/ 23 h 99"/>
                  <a:gd name="T10" fmla="*/ 33 w 67"/>
                  <a:gd name="T11" fmla="*/ 11 h 99"/>
                  <a:gd name="T12" fmla="*/ 23 w 67"/>
                  <a:gd name="T13" fmla="*/ 19 h 99"/>
                  <a:gd name="T14" fmla="*/ 9 w 67"/>
                  <a:gd name="T15" fmla="*/ 0 h 99"/>
                  <a:gd name="T16" fmla="*/ 9 w 67"/>
                  <a:gd name="T17" fmla="*/ 0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99"/>
                  <a:gd name="T29" fmla="*/ 67 w 67"/>
                  <a:gd name="T30" fmla="*/ 99 h 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99">
                    <a:moveTo>
                      <a:pt x="19" y="0"/>
                    </a:moveTo>
                    <a:lnTo>
                      <a:pt x="0" y="43"/>
                    </a:lnTo>
                    <a:lnTo>
                      <a:pt x="50" y="99"/>
                    </a:lnTo>
                    <a:lnTo>
                      <a:pt x="63" y="78"/>
                    </a:lnTo>
                    <a:lnTo>
                      <a:pt x="55" y="45"/>
                    </a:lnTo>
                    <a:lnTo>
                      <a:pt x="67" y="21"/>
                    </a:lnTo>
                    <a:lnTo>
                      <a:pt x="46" y="38"/>
                    </a:lnTo>
                    <a:lnTo>
                      <a:pt x="19"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7" name="Freeform 303"/>
              <p:cNvSpPr>
                <a:spLocks/>
              </p:cNvSpPr>
              <p:nvPr/>
            </p:nvSpPr>
            <p:spPr bwMode="auto">
              <a:xfrm>
                <a:off x="3975" y="1963"/>
                <a:ext cx="46" cy="51"/>
              </a:xfrm>
              <a:custGeom>
                <a:avLst/>
                <a:gdLst>
                  <a:gd name="T0" fmla="*/ 0 w 91"/>
                  <a:gd name="T1" fmla="*/ 8 h 103"/>
                  <a:gd name="T2" fmla="*/ 26 w 91"/>
                  <a:gd name="T3" fmla="*/ 4 h 103"/>
                  <a:gd name="T4" fmla="*/ 40 w 91"/>
                  <a:gd name="T5" fmla="*/ 0 h 103"/>
                  <a:gd name="T6" fmla="*/ 46 w 91"/>
                  <a:gd name="T7" fmla="*/ 10 h 103"/>
                  <a:gd name="T8" fmla="*/ 32 w 91"/>
                  <a:gd name="T9" fmla="*/ 12 h 103"/>
                  <a:gd name="T10" fmla="*/ 20 w 91"/>
                  <a:gd name="T11" fmla="*/ 51 h 103"/>
                  <a:gd name="T12" fmla="*/ 8 w 91"/>
                  <a:gd name="T13" fmla="*/ 49 h 103"/>
                  <a:gd name="T14" fmla="*/ 18 w 91"/>
                  <a:gd name="T15" fmla="*/ 33 h 103"/>
                  <a:gd name="T16" fmla="*/ 5 w 91"/>
                  <a:gd name="T17" fmla="*/ 24 h 103"/>
                  <a:gd name="T18" fmla="*/ 7 w 91"/>
                  <a:gd name="T19" fmla="*/ 16 h 103"/>
                  <a:gd name="T20" fmla="*/ 0 w 91"/>
                  <a:gd name="T21" fmla="*/ 8 h 103"/>
                  <a:gd name="T22" fmla="*/ 0 w 91"/>
                  <a:gd name="T23" fmla="*/ 8 h 1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
                  <a:gd name="T37" fmla="*/ 0 h 103"/>
                  <a:gd name="T38" fmla="*/ 91 w 91"/>
                  <a:gd name="T39" fmla="*/ 103 h 1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 h="103">
                    <a:moveTo>
                      <a:pt x="0" y="17"/>
                    </a:moveTo>
                    <a:lnTo>
                      <a:pt x="51" y="8"/>
                    </a:lnTo>
                    <a:lnTo>
                      <a:pt x="80" y="0"/>
                    </a:lnTo>
                    <a:lnTo>
                      <a:pt x="91" y="21"/>
                    </a:lnTo>
                    <a:lnTo>
                      <a:pt x="64" y="25"/>
                    </a:lnTo>
                    <a:lnTo>
                      <a:pt x="40" y="103"/>
                    </a:lnTo>
                    <a:lnTo>
                      <a:pt x="15" y="99"/>
                    </a:lnTo>
                    <a:lnTo>
                      <a:pt x="36" y="67"/>
                    </a:lnTo>
                    <a:lnTo>
                      <a:pt x="9" y="48"/>
                    </a:lnTo>
                    <a:lnTo>
                      <a:pt x="13" y="32"/>
                    </a:lnTo>
                    <a:lnTo>
                      <a:pt x="0" y="17"/>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8" name="Freeform 304"/>
              <p:cNvSpPr>
                <a:spLocks/>
              </p:cNvSpPr>
              <p:nvPr/>
            </p:nvSpPr>
            <p:spPr bwMode="auto">
              <a:xfrm>
                <a:off x="4020" y="1918"/>
                <a:ext cx="36" cy="55"/>
              </a:xfrm>
              <a:custGeom>
                <a:avLst/>
                <a:gdLst>
                  <a:gd name="T0" fmla="*/ 0 w 72"/>
                  <a:gd name="T1" fmla="*/ 34 h 110"/>
                  <a:gd name="T2" fmla="*/ 22 w 72"/>
                  <a:gd name="T3" fmla="*/ 33 h 110"/>
                  <a:gd name="T4" fmla="*/ 4 w 72"/>
                  <a:gd name="T5" fmla="*/ 3 h 110"/>
                  <a:gd name="T6" fmla="*/ 21 w 72"/>
                  <a:gd name="T7" fmla="*/ 0 h 110"/>
                  <a:gd name="T8" fmla="*/ 18 w 72"/>
                  <a:gd name="T9" fmla="*/ 16 h 110"/>
                  <a:gd name="T10" fmla="*/ 30 w 72"/>
                  <a:gd name="T11" fmla="*/ 23 h 110"/>
                  <a:gd name="T12" fmla="*/ 36 w 72"/>
                  <a:gd name="T13" fmla="*/ 44 h 110"/>
                  <a:gd name="T14" fmla="*/ 23 w 72"/>
                  <a:gd name="T15" fmla="*/ 42 h 110"/>
                  <a:gd name="T16" fmla="*/ 15 w 72"/>
                  <a:gd name="T17" fmla="*/ 55 h 110"/>
                  <a:gd name="T18" fmla="*/ 6 w 72"/>
                  <a:gd name="T19" fmla="*/ 48 h 110"/>
                  <a:gd name="T20" fmla="*/ 11 w 72"/>
                  <a:gd name="T21" fmla="*/ 41 h 110"/>
                  <a:gd name="T22" fmla="*/ 0 w 72"/>
                  <a:gd name="T23" fmla="*/ 34 h 110"/>
                  <a:gd name="T24" fmla="*/ 0 w 72"/>
                  <a:gd name="T25" fmla="*/ 34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110"/>
                  <a:gd name="T41" fmla="*/ 72 w 72"/>
                  <a:gd name="T42" fmla="*/ 110 h 1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110">
                    <a:moveTo>
                      <a:pt x="0" y="68"/>
                    </a:moveTo>
                    <a:lnTo>
                      <a:pt x="44" y="66"/>
                    </a:lnTo>
                    <a:lnTo>
                      <a:pt x="8" y="7"/>
                    </a:lnTo>
                    <a:lnTo>
                      <a:pt x="42" y="0"/>
                    </a:lnTo>
                    <a:lnTo>
                      <a:pt x="36" y="32"/>
                    </a:lnTo>
                    <a:lnTo>
                      <a:pt x="61" y="45"/>
                    </a:lnTo>
                    <a:lnTo>
                      <a:pt x="72" y="87"/>
                    </a:lnTo>
                    <a:lnTo>
                      <a:pt x="46" y="83"/>
                    </a:lnTo>
                    <a:lnTo>
                      <a:pt x="31" y="110"/>
                    </a:lnTo>
                    <a:lnTo>
                      <a:pt x="12" y="95"/>
                    </a:lnTo>
                    <a:lnTo>
                      <a:pt x="23" y="81"/>
                    </a:lnTo>
                    <a:lnTo>
                      <a:pt x="0" y="68"/>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9" name="Freeform 305"/>
              <p:cNvSpPr>
                <a:spLocks/>
              </p:cNvSpPr>
              <p:nvPr/>
            </p:nvSpPr>
            <p:spPr bwMode="auto">
              <a:xfrm>
                <a:off x="4002" y="1875"/>
                <a:ext cx="34" cy="31"/>
              </a:xfrm>
              <a:custGeom>
                <a:avLst/>
                <a:gdLst>
                  <a:gd name="T0" fmla="*/ 11 w 68"/>
                  <a:gd name="T1" fmla="*/ 0 h 63"/>
                  <a:gd name="T2" fmla="*/ 0 w 68"/>
                  <a:gd name="T3" fmla="*/ 14 h 63"/>
                  <a:gd name="T4" fmla="*/ 22 w 68"/>
                  <a:gd name="T5" fmla="*/ 8 h 63"/>
                  <a:gd name="T6" fmla="*/ 15 w 68"/>
                  <a:gd name="T7" fmla="*/ 31 h 63"/>
                  <a:gd name="T8" fmla="*/ 34 w 68"/>
                  <a:gd name="T9" fmla="*/ 10 h 63"/>
                  <a:gd name="T10" fmla="*/ 30 w 68"/>
                  <a:gd name="T11" fmla="*/ 6 h 63"/>
                  <a:gd name="T12" fmla="*/ 11 w 68"/>
                  <a:gd name="T13" fmla="*/ 0 h 63"/>
                  <a:gd name="T14" fmla="*/ 11 w 68"/>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68"/>
                  <a:gd name="T25" fmla="*/ 0 h 63"/>
                  <a:gd name="T26" fmla="*/ 68 w 68"/>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 h="63">
                    <a:moveTo>
                      <a:pt x="23" y="0"/>
                    </a:moveTo>
                    <a:lnTo>
                      <a:pt x="0" y="29"/>
                    </a:lnTo>
                    <a:lnTo>
                      <a:pt x="44" y="17"/>
                    </a:lnTo>
                    <a:lnTo>
                      <a:pt x="30" y="63"/>
                    </a:lnTo>
                    <a:lnTo>
                      <a:pt x="68" y="21"/>
                    </a:lnTo>
                    <a:lnTo>
                      <a:pt x="61" y="12"/>
                    </a:lnTo>
                    <a:lnTo>
                      <a:pt x="23"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0" name="Freeform 306"/>
              <p:cNvSpPr>
                <a:spLocks/>
              </p:cNvSpPr>
              <p:nvPr/>
            </p:nvSpPr>
            <p:spPr bwMode="auto">
              <a:xfrm>
                <a:off x="4021" y="1979"/>
                <a:ext cx="45" cy="41"/>
              </a:xfrm>
              <a:custGeom>
                <a:avLst/>
                <a:gdLst>
                  <a:gd name="T0" fmla="*/ 0 w 91"/>
                  <a:gd name="T1" fmla="*/ 7 h 84"/>
                  <a:gd name="T2" fmla="*/ 8 w 91"/>
                  <a:gd name="T3" fmla="*/ 41 h 84"/>
                  <a:gd name="T4" fmla="*/ 30 w 91"/>
                  <a:gd name="T5" fmla="*/ 37 h 84"/>
                  <a:gd name="T6" fmla="*/ 45 w 91"/>
                  <a:gd name="T7" fmla="*/ 26 h 84"/>
                  <a:gd name="T8" fmla="*/ 39 w 91"/>
                  <a:gd name="T9" fmla="*/ 0 h 84"/>
                  <a:gd name="T10" fmla="*/ 31 w 91"/>
                  <a:gd name="T11" fmla="*/ 24 h 84"/>
                  <a:gd name="T12" fmla="*/ 23 w 91"/>
                  <a:gd name="T13" fmla="*/ 22 h 84"/>
                  <a:gd name="T14" fmla="*/ 11 w 91"/>
                  <a:gd name="T15" fmla="*/ 5 h 84"/>
                  <a:gd name="T16" fmla="*/ 0 w 91"/>
                  <a:gd name="T17" fmla="*/ 7 h 84"/>
                  <a:gd name="T18" fmla="*/ 0 w 91"/>
                  <a:gd name="T19" fmla="*/ 7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84"/>
                  <a:gd name="T32" fmla="*/ 91 w 91"/>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84">
                    <a:moveTo>
                      <a:pt x="0" y="14"/>
                    </a:moveTo>
                    <a:lnTo>
                      <a:pt x="17" y="84"/>
                    </a:lnTo>
                    <a:lnTo>
                      <a:pt x="61" y="76"/>
                    </a:lnTo>
                    <a:lnTo>
                      <a:pt x="91" y="54"/>
                    </a:lnTo>
                    <a:lnTo>
                      <a:pt x="78" y="0"/>
                    </a:lnTo>
                    <a:lnTo>
                      <a:pt x="63" y="50"/>
                    </a:lnTo>
                    <a:lnTo>
                      <a:pt x="46" y="46"/>
                    </a:lnTo>
                    <a:lnTo>
                      <a:pt x="23" y="10"/>
                    </a:lnTo>
                    <a:lnTo>
                      <a:pt x="0" y="1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1" name="Freeform 307"/>
              <p:cNvSpPr>
                <a:spLocks/>
              </p:cNvSpPr>
              <p:nvPr/>
            </p:nvSpPr>
            <p:spPr bwMode="auto">
              <a:xfrm>
                <a:off x="3982" y="2020"/>
                <a:ext cx="54" cy="29"/>
              </a:xfrm>
              <a:custGeom>
                <a:avLst/>
                <a:gdLst>
                  <a:gd name="T0" fmla="*/ 6 w 108"/>
                  <a:gd name="T1" fmla="*/ 0 h 57"/>
                  <a:gd name="T2" fmla="*/ 40 w 108"/>
                  <a:gd name="T3" fmla="*/ 1 h 57"/>
                  <a:gd name="T4" fmla="*/ 54 w 108"/>
                  <a:gd name="T5" fmla="*/ 19 h 57"/>
                  <a:gd name="T6" fmla="*/ 35 w 108"/>
                  <a:gd name="T7" fmla="*/ 14 h 57"/>
                  <a:gd name="T8" fmla="*/ 30 w 108"/>
                  <a:gd name="T9" fmla="*/ 29 h 57"/>
                  <a:gd name="T10" fmla="*/ 18 w 108"/>
                  <a:gd name="T11" fmla="*/ 17 h 57"/>
                  <a:gd name="T12" fmla="*/ 11 w 108"/>
                  <a:gd name="T13" fmla="*/ 20 h 57"/>
                  <a:gd name="T14" fmla="*/ 0 w 108"/>
                  <a:gd name="T15" fmla="*/ 2 h 57"/>
                  <a:gd name="T16" fmla="*/ 6 w 108"/>
                  <a:gd name="T17" fmla="*/ 0 h 57"/>
                  <a:gd name="T18" fmla="*/ 6 w 10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57"/>
                  <a:gd name="T32" fmla="*/ 108 w 108"/>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57">
                    <a:moveTo>
                      <a:pt x="12" y="0"/>
                    </a:moveTo>
                    <a:lnTo>
                      <a:pt x="80" y="2"/>
                    </a:lnTo>
                    <a:lnTo>
                      <a:pt x="108" y="38"/>
                    </a:lnTo>
                    <a:lnTo>
                      <a:pt x="70" y="27"/>
                    </a:lnTo>
                    <a:lnTo>
                      <a:pt x="61" y="57"/>
                    </a:lnTo>
                    <a:lnTo>
                      <a:pt x="36" y="34"/>
                    </a:lnTo>
                    <a:lnTo>
                      <a:pt x="21" y="40"/>
                    </a:lnTo>
                    <a:lnTo>
                      <a:pt x="0" y="4"/>
                    </a:lnTo>
                    <a:lnTo>
                      <a:pt x="12"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2" name="Freeform 308"/>
              <p:cNvSpPr>
                <a:spLocks/>
              </p:cNvSpPr>
              <p:nvPr/>
            </p:nvSpPr>
            <p:spPr bwMode="auto">
              <a:xfrm>
                <a:off x="4033" y="2018"/>
                <a:ext cx="44" cy="35"/>
              </a:xfrm>
              <a:custGeom>
                <a:avLst/>
                <a:gdLst>
                  <a:gd name="T0" fmla="*/ 0 w 87"/>
                  <a:gd name="T1" fmla="*/ 7 h 71"/>
                  <a:gd name="T2" fmla="*/ 10 w 87"/>
                  <a:gd name="T3" fmla="*/ 21 h 71"/>
                  <a:gd name="T4" fmla="*/ 31 w 87"/>
                  <a:gd name="T5" fmla="*/ 15 h 71"/>
                  <a:gd name="T6" fmla="*/ 22 w 87"/>
                  <a:gd name="T7" fmla="*/ 35 h 71"/>
                  <a:gd name="T8" fmla="*/ 44 w 87"/>
                  <a:gd name="T9" fmla="*/ 33 h 71"/>
                  <a:gd name="T10" fmla="*/ 38 w 87"/>
                  <a:gd name="T11" fmla="*/ 0 h 71"/>
                  <a:gd name="T12" fmla="*/ 22 w 87"/>
                  <a:gd name="T13" fmla="*/ 9 h 71"/>
                  <a:gd name="T14" fmla="*/ 0 w 87"/>
                  <a:gd name="T15" fmla="*/ 7 h 71"/>
                  <a:gd name="T16" fmla="*/ 0 w 87"/>
                  <a:gd name="T17" fmla="*/ 7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71"/>
                  <a:gd name="T29" fmla="*/ 87 w 87"/>
                  <a:gd name="T30" fmla="*/ 71 h 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71">
                    <a:moveTo>
                      <a:pt x="0" y="14"/>
                    </a:moveTo>
                    <a:lnTo>
                      <a:pt x="19" y="42"/>
                    </a:lnTo>
                    <a:lnTo>
                      <a:pt x="61" y="31"/>
                    </a:lnTo>
                    <a:lnTo>
                      <a:pt x="44" y="71"/>
                    </a:lnTo>
                    <a:lnTo>
                      <a:pt x="87" y="67"/>
                    </a:lnTo>
                    <a:lnTo>
                      <a:pt x="76" y="0"/>
                    </a:lnTo>
                    <a:lnTo>
                      <a:pt x="44" y="19"/>
                    </a:lnTo>
                    <a:lnTo>
                      <a:pt x="0" y="1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3" name="Freeform 309"/>
              <p:cNvSpPr>
                <a:spLocks/>
              </p:cNvSpPr>
              <p:nvPr/>
            </p:nvSpPr>
            <p:spPr bwMode="auto">
              <a:xfrm>
                <a:off x="4558" y="2106"/>
                <a:ext cx="11" cy="12"/>
              </a:xfrm>
              <a:custGeom>
                <a:avLst/>
                <a:gdLst>
                  <a:gd name="T0" fmla="*/ 11 w 23"/>
                  <a:gd name="T1" fmla="*/ 12 h 25"/>
                  <a:gd name="T2" fmla="*/ 10 w 23"/>
                  <a:gd name="T3" fmla="*/ 5 h 25"/>
                  <a:gd name="T4" fmla="*/ 6 w 23"/>
                  <a:gd name="T5" fmla="*/ 3 h 25"/>
                  <a:gd name="T6" fmla="*/ 1 w 23"/>
                  <a:gd name="T7" fmla="*/ 0 h 25"/>
                  <a:gd name="T8" fmla="*/ 0 w 23"/>
                  <a:gd name="T9" fmla="*/ 6 h 25"/>
                  <a:gd name="T10" fmla="*/ 5 w 23"/>
                  <a:gd name="T11" fmla="*/ 8 h 25"/>
                  <a:gd name="T12" fmla="*/ 11 w 23"/>
                  <a:gd name="T13" fmla="*/ 12 h 25"/>
                  <a:gd name="T14" fmla="*/ 11 w 23"/>
                  <a:gd name="T15" fmla="*/ 12 h 25"/>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25"/>
                  <a:gd name="T26" fmla="*/ 23 w 23"/>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25">
                    <a:moveTo>
                      <a:pt x="23" y="25"/>
                    </a:moveTo>
                    <a:lnTo>
                      <a:pt x="21" y="11"/>
                    </a:lnTo>
                    <a:lnTo>
                      <a:pt x="13" y="6"/>
                    </a:lnTo>
                    <a:lnTo>
                      <a:pt x="2" y="0"/>
                    </a:lnTo>
                    <a:lnTo>
                      <a:pt x="0" y="13"/>
                    </a:lnTo>
                    <a:lnTo>
                      <a:pt x="11" y="17"/>
                    </a:lnTo>
                    <a:lnTo>
                      <a:pt x="23" y="25"/>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4" name="Freeform 310"/>
              <p:cNvSpPr>
                <a:spLocks/>
              </p:cNvSpPr>
              <p:nvPr/>
            </p:nvSpPr>
            <p:spPr bwMode="auto">
              <a:xfrm>
                <a:off x="4424" y="1747"/>
                <a:ext cx="117" cy="25"/>
              </a:xfrm>
              <a:custGeom>
                <a:avLst/>
                <a:gdLst>
                  <a:gd name="T0" fmla="*/ 4 w 234"/>
                  <a:gd name="T1" fmla="*/ 10 h 51"/>
                  <a:gd name="T2" fmla="*/ 19 w 234"/>
                  <a:gd name="T3" fmla="*/ 1 h 51"/>
                  <a:gd name="T4" fmla="*/ 55 w 234"/>
                  <a:gd name="T5" fmla="*/ 0 h 51"/>
                  <a:gd name="T6" fmla="*/ 105 w 234"/>
                  <a:gd name="T7" fmla="*/ 3 h 51"/>
                  <a:gd name="T8" fmla="*/ 117 w 234"/>
                  <a:gd name="T9" fmla="*/ 7 h 51"/>
                  <a:gd name="T10" fmla="*/ 93 w 234"/>
                  <a:gd name="T11" fmla="*/ 9 h 51"/>
                  <a:gd name="T12" fmla="*/ 101 w 234"/>
                  <a:gd name="T13" fmla="*/ 16 h 51"/>
                  <a:gd name="T14" fmla="*/ 90 w 234"/>
                  <a:gd name="T15" fmla="*/ 20 h 51"/>
                  <a:gd name="T16" fmla="*/ 93 w 234"/>
                  <a:gd name="T17" fmla="*/ 25 h 51"/>
                  <a:gd name="T18" fmla="*/ 63 w 234"/>
                  <a:gd name="T19" fmla="*/ 21 h 51"/>
                  <a:gd name="T20" fmla="*/ 19 w 234"/>
                  <a:gd name="T21" fmla="*/ 15 h 51"/>
                  <a:gd name="T22" fmla="*/ 0 w 234"/>
                  <a:gd name="T23" fmla="*/ 14 h 51"/>
                  <a:gd name="T24" fmla="*/ 4 w 234"/>
                  <a:gd name="T25" fmla="*/ 10 h 51"/>
                  <a:gd name="T26" fmla="*/ 4 w 234"/>
                  <a:gd name="T27" fmla="*/ 10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4"/>
                  <a:gd name="T43" fmla="*/ 0 h 51"/>
                  <a:gd name="T44" fmla="*/ 234 w 234"/>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4" h="51">
                    <a:moveTo>
                      <a:pt x="8" y="21"/>
                    </a:moveTo>
                    <a:lnTo>
                      <a:pt x="38" y="3"/>
                    </a:lnTo>
                    <a:lnTo>
                      <a:pt x="110" y="0"/>
                    </a:lnTo>
                    <a:lnTo>
                      <a:pt x="209" y="7"/>
                    </a:lnTo>
                    <a:lnTo>
                      <a:pt x="234" y="15"/>
                    </a:lnTo>
                    <a:lnTo>
                      <a:pt x="186" y="19"/>
                    </a:lnTo>
                    <a:lnTo>
                      <a:pt x="201" y="32"/>
                    </a:lnTo>
                    <a:lnTo>
                      <a:pt x="179" y="41"/>
                    </a:lnTo>
                    <a:lnTo>
                      <a:pt x="186" y="51"/>
                    </a:lnTo>
                    <a:lnTo>
                      <a:pt x="127" y="43"/>
                    </a:lnTo>
                    <a:lnTo>
                      <a:pt x="38" y="30"/>
                    </a:lnTo>
                    <a:lnTo>
                      <a:pt x="0" y="28"/>
                    </a:lnTo>
                    <a:lnTo>
                      <a:pt x="8" y="21"/>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5" name="Freeform 311"/>
              <p:cNvSpPr>
                <a:spLocks/>
              </p:cNvSpPr>
              <p:nvPr/>
            </p:nvSpPr>
            <p:spPr bwMode="auto">
              <a:xfrm>
                <a:off x="4482" y="1708"/>
                <a:ext cx="97" cy="19"/>
              </a:xfrm>
              <a:custGeom>
                <a:avLst/>
                <a:gdLst>
                  <a:gd name="T0" fmla="*/ 0 w 194"/>
                  <a:gd name="T1" fmla="*/ 7 h 38"/>
                  <a:gd name="T2" fmla="*/ 13 w 194"/>
                  <a:gd name="T3" fmla="*/ 2 h 38"/>
                  <a:gd name="T4" fmla="*/ 31 w 194"/>
                  <a:gd name="T5" fmla="*/ 0 h 38"/>
                  <a:gd name="T6" fmla="*/ 58 w 194"/>
                  <a:gd name="T7" fmla="*/ 2 h 38"/>
                  <a:gd name="T8" fmla="*/ 97 w 194"/>
                  <a:gd name="T9" fmla="*/ 7 h 38"/>
                  <a:gd name="T10" fmla="*/ 82 w 194"/>
                  <a:gd name="T11" fmla="*/ 10 h 38"/>
                  <a:gd name="T12" fmla="*/ 88 w 194"/>
                  <a:gd name="T13" fmla="*/ 17 h 38"/>
                  <a:gd name="T14" fmla="*/ 75 w 194"/>
                  <a:gd name="T15" fmla="*/ 19 h 38"/>
                  <a:gd name="T16" fmla="*/ 49 w 194"/>
                  <a:gd name="T17" fmla="*/ 15 h 38"/>
                  <a:gd name="T18" fmla="*/ 17 w 194"/>
                  <a:gd name="T19" fmla="*/ 10 h 38"/>
                  <a:gd name="T20" fmla="*/ 0 w 194"/>
                  <a:gd name="T21" fmla="*/ 7 h 38"/>
                  <a:gd name="T22" fmla="*/ 0 w 194"/>
                  <a:gd name="T23" fmla="*/ 7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4"/>
                  <a:gd name="T37" fmla="*/ 0 h 38"/>
                  <a:gd name="T38" fmla="*/ 194 w 194"/>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4" h="38">
                    <a:moveTo>
                      <a:pt x="0" y="15"/>
                    </a:moveTo>
                    <a:lnTo>
                      <a:pt x="26" y="4"/>
                    </a:lnTo>
                    <a:lnTo>
                      <a:pt x="63" y="0"/>
                    </a:lnTo>
                    <a:lnTo>
                      <a:pt x="116" y="5"/>
                    </a:lnTo>
                    <a:lnTo>
                      <a:pt x="194" y="15"/>
                    </a:lnTo>
                    <a:lnTo>
                      <a:pt x="163" y="21"/>
                    </a:lnTo>
                    <a:lnTo>
                      <a:pt x="175" y="34"/>
                    </a:lnTo>
                    <a:lnTo>
                      <a:pt x="150" y="38"/>
                    </a:lnTo>
                    <a:lnTo>
                      <a:pt x="99" y="30"/>
                    </a:lnTo>
                    <a:lnTo>
                      <a:pt x="34" y="19"/>
                    </a:lnTo>
                    <a:lnTo>
                      <a:pt x="0" y="15"/>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6" name="Freeform 312"/>
              <p:cNvSpPr>
                <a:spLocks/>
              </p:cNvSpPr>
              <p:nvPr/>
            </p:nvSpPr>
            <p:spPr bwMode="auto">
              <a:xfrm>
                <a:off x="4376" y="1796"/>
                <a:ext cx="109" cy="26"/>
              </a:xfrm>
              <a:custGeom>
                <a:avLst/>
                <a:gdLst>
                  <a:gd name="T0" fmla="*/ 16 w 219"/>
                  <a:gd name="T1" fmla="*/ 3 h 52"/>
                  <a:gd name="T2" fmla="*/ 0 w 219"/>
                  <a:gd name="T3" fmla="*/ 19 h 52"/>
                  <a:gd name="T4" fmla="*/ 73 w 219"/>
                  <a:gd name="T5" fmla="*/ 24 h 52"/>
                  <a:gd name="T6" fmla="*/ 101 w 219"/>
                  <a:gd name="T7" fmla="*/ 26 h 52"/>
                  <a:gd name="T8" fmla="*/ 90 w 219"/>
                  <a:gd name="T9" fmla="*/ 19 h 52"/>
                  <a:gd name="T10" fmla="*/ 106 w 219"/>
                  <a:gd name="T11" fmla="*/ 13 h 52"/>
                  <a:gd name="T12" fmla="*/ 92 w 219"/>
                  <a:gd name="T13" fmla="*/ 6 h 52"/>
                  <a:gd name="T14" fmla="*/ 109 w 219"/>
                  <a:gd name="T15" fmla="*/ 1 h 52"/>
                  <a:gd name="T16" fmla="*/ 79 w 219"/>
                  <a:gd name="T17" fmla="*/ 1 h 52"/>
                  <a:gd name="T18" fmla="*/ 39 w 219"/>
                  <a:gd name="T19" fmla="*/ 0 h 52"/>
                  <a:gd name="T20" fmla="*/ 16 w 219"/>
                  <a:gd name="T21" fmla="*/ 3 h 52"/>
                  <a:gd name="T22" fmla="*/ 16 w 219"/>
                  <a:gd name="T23" fmla="*/ 3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52"/>
                  <a:gd name="T38" fmla="*/ 219 w 219"/>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52">
                    <a:moveTo>
                      <a:pt x="32" y="6"/>
                    </a:moveTo>
                    <a:lnTo>
                      <a:pt x="0" y="38"/>
                    </a:lnTo>
                    <a:lnTo>
                      <a:pt x="146" y="48"/>
                    </a:lnTo>
                    <a:lnTo>
                      <a:pt x="203" y="52"/>
                    </a:lnTo>
                    <a:lnTo>
                      <a:pt x="181" y="37"/>
                    </a:lnTo>
                    <a:lnTo>
                      <a:pt x="213" y="27"/>
                    </a:lnTo>
                    <a:lnTo>
                      <a:pt x="184" y="12"/>
                    </a:lnTo>
                    <a:lnTo>
                      <a:pt x="219" y="2"/>
                    </a:lnTo>
                    <a:lnTo>
                      <a:pt x="158" y="2"/>
                    </a:lnTo>
                    <a:lnTo>
                      <a:pt x="78" y="0"/>
                    </a:lnTo>
                    <a:lnTo>
                      <a:pt x="32" y="6"/>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7" name="Freeform 313"/>
              <p:cNvSpPr>
                <a:spLocks/>
              </p:cNvSpPr>
              <p:nvPr/>
            </p:nvSpPr>
            <p:spPr bwMode="auto">
              <a:xfrm>
                <a:off x="4168" y="1696"/>
                <a:ext cx="166" cy="84"/>
              </a:xfrm>
              <a:custGeom>
                <a:avLst/>
                <a:gdLst>
                  <a:gd name="T0" fmla="*/ 12 w 332"/>
                  <a:gd name="T1" fmla="*/ 0 h 167"/>
                  <a:gd name="T2" fmla="*/ 53 w 332"/>
                  <a:gd name="T3" fmla="*/ 0 h 167"/>
                  <a:gd name="T4" fmla="*/ 103 w 332"/>
                  <a:gd name="T5" fmla="*/ 9 h 167"/>
                  <a:gd name="T6" fmla="*/ 143 w 332"/>
                  <a:gd name="T7" fmla="*/ 20 h 167"/>
                  <a:gd name="T8" fmla="*/ 159 w 332"/>
                  <a:gd name="T9" fmla="*/ 33 h 167"/>
                  <a:gd name="T10" fmla="*/ 166 w 332"/>
                  <a:gd name="T11" fmla="*/ 43 h 167"/>
                  <a:gd name="T12" fmla="*/ 166 w 332"/>
                  <a:gd name="T13" fmla="*/ 58 h 167"/>
                  <a:gd name="T14" fmla="*/ 162 w 332"/>
                  <a:gd name="T15" fmla="*/ 71 h 167"/>
                  <a:gd name="T16" fmla="*/ 148 w 332"/>
                  <a:gd name="T17" fmla="*/ 84 h 167"/>
                  <a:gd name="T18" fmla="*/ 137 w 332"/>
                  <a:gd name="T19" fmla="*/ 72 h 167"/>
                  <a:gd name="T20" fmla="*/ 117 w 332"/>
                  <a:gd name="T21" fmla="*/ 68 h 167"/>
                  <a:gd name="T22" fmla="*/ 96 w 332"/>
                  <a:gd name="T23" fmla="*/ 70 h 167"/>
                  <a:gd name="T24" fmla="*/ 83 w 332"/>
                  <a:gd name="T25" fmla="*/ 58 h 167"/>
                  <a:gd name="T26" fmla="*/ 61 w 332"/>
                  <a:gd name="T27" fmla="*/ 54 h 167"/>
                  <a:gd name="T28" fmla="*/ 41 w 332"/>
                  <a:gd name="T29" fmla="*/ 54 h 167"/>
                  <a:gd name="T30" fmla="*/ 26 w 332"/>
                  <a:gd name="T31" fmla="*/ 55 h 167"/>
                  <a:gd name="T32" fmla="*/ 14 w 332"/>
                  <a:gd name="T33" fmla="*/ 48 h 167"/>
                  <a:gd name="T34" fmla="*/ 0 w 332"/>
                  <a:gd name="T35" fmla="*/ 39 h 167"/>
                  <a:gd name="T36" fmla="*/ 13 w 332"/>
                  <a:gd name="T37" fmla="*/ 31 h 167"/>
                  <a:gd name="T38" fmla="*/ 3 w 332"/>
                  <a:gd name="T39" fmla="*/ 16 h 167"/>
                  <a:gd name="T40" fmla="*/ 12 w 332"/>
                  <a:gd name="T41" fmla="*/ 0 h 167"/>
                  <a:gd name="T42" fmla="*/ 12 w 332"/>
                  <a:gd name="T43" fmla="*/ 0 h 1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32"/>
                  <a:gd name="T67" fmla="*/ 0 h 167"/>
                  <a:gd name="T68" fmla="*/ 332 w 332"/>
                  <a:gd name="T69" fmla="*/ 167 h 1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32" h="167">
                    <a:moveTo>
                      <a:pt x="24" y="0"/>
                    </a:moveTo>
                    <a:lnTo>
                      <a:pt x="106" y="0"/>
                    </a:lnTo>
                    <a:lnTo>
                      <a:pt x="207" y="17"/>
                    </a:lnTo>
                    <a:lnTo>
                      <a:pt x="285" y="40"/>
                    </a:lnTo>
                    <a:lnTo>
                      <a:pt x="317" y="65"/>
                    </a:lnTo>
                    <a:lnTo>
                      <a:pt x="332" y="85"/>
                    </a:lnTo>
                    <a:lnTo>
                      <a:pt x="332" y="116"/>
                    </a:lnTo>
                    <a:lnTo>
                      <a:pt x="323" y="142"/>
                    </a:lnTo>
                    <a:lnTo>
                      <a:pt x="296" y="167"/>
                    </a:lnTo>
                    <a:lnTo>
                      <a:pt x="273" y="144"/>
                    </a:lnTo>
                    <a:lnTo>
                      <a:pt x="235" y="135"/>
                    </a:lnTo>
                    <a:lnTo>
                      <a:pt x="192" y="139"/>
                    </a:lnTo>
                    <a:lnTo>
                      <a:pt x="167" y="116"/>
                    </a:lnTo>
                    <a:lnTo>
                      <a:pt x="123" y="108"/>
                    </a:lnTo>
                    <a:lnTo>
                      <a:pt x="81" y="108"/>
                    </a:lnTo>
                    <a:lnTo>
                      <a:pt x="53" y="110"/>
                    </a:lnTo>
                    <a:lnTo>
                      <a:pt x="28" y="95"/>
                    </a:lnTo>
                    <a:lnTo>
                      <a:pt x="0" y="78"/>
                    </a:lnTo>
                    <a:lnTo>
                      <a:pt x="26" y="61"/>
                    </a:lnTo>
                    <a:lnTo>
                      <a:pt x="7" y="32"/>
                    </a:lnTo>
                    <a:lnTo>
                      <a:pt x="24" y="0"/>
                    </a:lnTo>
                    <a:close/>
                  </a:path>
                </a:pathLst>
              </a:custGeom>
              <a:solidFill>
                <a:srgbClr val="B8B8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8" name="Freeform 314"/>
              <p:cNvSpPr>
                <a:spLocks/>
              </p:cNvSpPr>
              <p:nvPr/>
            </p:nvSpPr>
            <p:spPr bwMode="auto">
              <a:xfrm>
                <a:off x="4035" y="1710"/>
                <a:ext cx="67" cy="92"/>
              </a:xfrm>
              <a:custGeom>
                <a:avLst/>
                <a:gdLst>
                  <a:gd name="T0" fmla="*/ 32 w 135"/>
                  <a:gd name="T1" fmla="*/ 92 h 184"/>
                  <a:gd name="T2" fmla="*/ 15 w 135"/>
                  <a:gd name="T3" fmla="*/ 80 h 184"/>
                  <a:gd name="T4" fmla="*/ 2 w 135"/>
                  <a:gd name="T5" fmla="*/ 66 h 184"/>
                  <a:gd name="T6" fmla="*/ 0 w 135"/>
                  <a:gd name="T7" fmla="*/ 48 h 184"/>
                  <a:gd name="T8" fmla="*/ 2 w 135"/>
                  <a:gd name="T9" fmla="*/ 34 h 184"/>
                  <a:gd name="T10" fmla="*/ 10 w 135"/>
                  <a:gd name="T11" fmla="*/ 23 h 184"/>
                  <a:gd name="T12" fmla="*/ 27 w 135"/>
                  <a:gd name="T13" fmla="*/ 12 h 184"/>
                  <a:gd name="T14" fmla="*/ 53 w 135"/>
                  <a:gd name="T15" fmla="*/ 0 h 184"/>
                  <a:gd name="T16" fmla="*/ 49 w 135"/>
                  <a:gd name="T17" fmla="*/ 18 h 184"/>
                  <a:gd name="T18" fmla="*/ 60 w 135"/>
                  <a:gd name="T19" fmla="*/ 29 h 184"/>
                  <a:gd name="T20" fmla="*/ 60 w 135"/>
                  <a:gd name="T21" fmla="*/ 42 h 184"/>
                  <a:gd name="T22" fmla="*/ 67 w 135"/>
                  <a:gd name="T23" fmla="*/ 48 h 184"/>
                  <a:gd name="T24" fmla="*/ 60 w 135"/>
                  <a:gd name="T25" fmla="*/ 62 h 184"/>
                  <a:gd name="T26" fmla="*/ 53 w 135"/>
                  <a:gd name="T27" fmla="*/ 72 h 184"/>
                  <a:gd name="T28" fmla="*/ 43 w 135"/>
                  <a:gd name="T29" fmla="*/ 79 h 184"/>
                  <a:gd name="T30" fmla="*/ 32 w 135"/>
                  <a:gd name="T31" fmla="*/ 92 h 184"/>
                  <a:gd name="T32" fmla="*/ 32 w 135"/>
                  <a:gd name="T33" fmla="*/ 92 h 1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5"/>
                  <a:gd name="T52" fmla="*/ 0 h 184"/>
                  <a:gd name="T53" fmla="*/ 135 w 135"/>
                  <a:gd name="T54" fmla="*/ 184 h 1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5" h="184">
                    <a:moveTo>
                      <a:pt x="64" y="184"/>
                    </a:moveTo>
                    <a:lnTo>
                      <a:pt x="30" y="159"/>
                    </a:lnTo>
                    <a:lnTo>
                      <a:pt x="5" y="131"/>
                    </a:lnTo>
                    <a:lnTo>
                      <a:pt x="0" y="96"/>
                    </a:lnTo>
                    <a:lnTo>
                      <a:pt x="5" y="68"/>
                    </a:lnTo>
                    <a:lnTo>
                      <a:pt x="21" y="45"/>
                    </a:lnTo>
                    <a:lnTo>
                      <a:pt x="55" y="24"/>
                    </a:lnTo>
                    <a:lnTo>
                      <a:pt x="106" y="0"/>
                    </a:lnTo>
                    <a:lnTo>
                      <a:pt x="98" y="36"/>
                    </a:lnTo>
                    <a:lnTo>
                      <a:pt x="121" y="58"/>
                    </a:lnTo>
                    <a:lnTo>
                      <a:pt x="121" y="83"/>
                    </a:lnTo>
                    <a:lnTo>
                      <a:pt x="135" y="96"/>
                    </a:lnTo>
                    <a:lnTo>
                      <a:pt x="121" y="125"/>
                    </a:lnTo>
                    <a:lnTo>
                      <a:pt x="106" y="144"/>
                    </a:lnTo>
                    <a:lnTo>
                      <a:pt x="87" y="157"/>
                    </a:lnTo>
                    <a:lnTo>
                      <a:pt x="64" y="184"/>
                    </a:lnTo>
                    <a:close/>
                  </a:path>
                </a:pathLst>
              </a:custGeom>
              <a:solidFill>
                <a:srgbClr val="7D7D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9" name="Freeform 315"/>
              <p:cNvSpPr>
                <a:spLocks/>
              </p:cNvSpPr>
              <p:nvPr/>
            </p:nvSpPr>
            <p:spPr bwMode="auto">
              <a:xfrm>
                <a:off x="4256" y="1710"/>
                <a:ext cx="71" cy="62"/>
              </a:xfrm>
              <a:custGeom>
                <a:avLst/>
                <a:gdLst>
                  <a:gd name="T0" fmla="*/ 11 w 141"/>
                  <a:gd name="T1" fmla="*/ 0 h 125"/>
                  <a:gd name="T2" fmla="*/ 36 w 141"/>
                  <a:gd name="T3" fmla="*/ 5 h 125"/>
                  <a:gd name="T4" fmla="*/ 52 w 141"/>
                  <a:gd name="T5" fmla="*/ 11 h 125"/>
                  <a:gd name="T6" fmla="*/ 66 w 141"/>
                  <a:gd name="T7" fmla="*/ 21 h 125"/>
                  <a:gd name="T8" fmla="*/ 71 w 141"/>
                  <a:gd name="T9" fmla="*/ 32 h 125"/>
                  <a:gd name="T10" fmla="*/ 71 w 141"/>
                  <a:gd name="T11" fmla="*/ 45 h 125"/>
                  <a:gd name="T12" fmla="*/ 65 w 141"/>
                  <a:gd name="T13" fmla="*/ 57 h 125"/>
                  <a:gd name="T14" fmla="*/ 60 w 141"/>
                  <a:gd name="T15" fmla="*/ 62 h 125"/>
                  <a:gd name="T16" fmla="*/ 51 w 141"/>
                  <a:gd name="T17" fmla="*/ 56 h 125"/>
                  <a:gd name="T18" fmla="*/ 38 w 141"/>
                  <a:gd name="T19" fmla="*/ 51 h 125"/>
                  <a:gd name="T20" fmla="*/ 23 w 141"/>
                  <a:gd name="T21" fmla="*/ 48 h 125"/>
                  <a:gd name="T22" fmla="*/ 11 w 141"/>
                  <a:gd name="T23" fmla="*/ 48 h 125"/>
                  <a:gd name="T24" fmla="*/ 0 w 141"/>
                  <a:gd name="T25" fmla="*/ 40 h 125"/>
                  <a:gd name="T26" fmla="*/ 11 w 141"/>
                  <a:gd name="T27" fmla="*/ 29 h 125"/>
                  <a:gd name="T28" fmla="*/ 4 w 141"/>
                  <a:gd name="T29" fmla="*/ 14 h 125"/>
                  <a:gd name="T30" fmla="*/ 11 w 141"/>
                  <a:gd name="T31" fmla="*/ 0 h 125"/>
                  <a:gd name="T32" fmla="*/ 11 w 141"/>
                  <a:gd name="T33" fmla="*/ 0 h 1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1"/>
                  <a:gd name="T52" fmla="*/ 0 h 125"/>
                  <a:gd name="T53" fmla="*/ 141 w 141"/>
                  <a:gd name="T54" fmla="*/ 125 h 1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1" h="125">
                    <a:moveTo>
                      <a:pt x="21" y="0"/>
                    </a:moveTo>
                    <a:lnTo>
                      <a:pt x="71" y="11"/>
                    </a:lnTo>
                    <a:lnTo>
                      <a:pt x="103" y="22"/>
                    </a:lnTo>
                    <a:lnTo>
                      <a:pt x="132" y="43"/>
                    </a:lnTo>
                    <a:lnTo>
                      <a:pt x="141" y="64"/>
                    </a:lnTo>
                    <a:lnTo>
                      <a:pt x="141" y="91"/>
                    </a:lnTo>
                    <a:lnTo>
                      <a:pt x="130" y="114"/>
                    </a:lnTo>
                    <a:lnTo>
                      <a:pt x="120" y="125"/>
                    </a:lnTo>
                    <a:lnTo>
                      <a:pt x="101" y="112"/>
                    </a:lnTo>
                    <a:lnTo>
                      <a:pt x="75" y="102"/>
                    </a:lnTo>
                    <a:lnTo>
                      <a:pt x="46" y="96"/>
                    </a:lnTo>
                    <a:lnTo>
                      <a:pt x="21" y="96"/>
                    </a:lnTo>
                    <a:lnTo>
                      <a:pt x="0" y="81"/>
                    </a:lnTo>
                    <a:lnTo>
                      <a:pt x="21" y="58"/>
                    </a:lnTo>
                    <a:lnTo>
                      <a:pt x="8" y="28"/>
                    </a:lnTo>
                    <a:lnTo>
                      <a:pt x="21" y="0"/>
                    </a:lnTo>
                    <a:close/>
                  </a:path>
                </a:pathLst>
              </a:custGeom>
              <a:solidFill>
                <a:srgbClr val="CDCDE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0" name="Freeform 316"/>
              <p:cNvSpPr>
                <a:spLocks/>
              </p:cNvSpPr>
              <p:nvPr/>
            </p:nvSpPr>
            <p:spPr bwMode="auto">
              <a:xfrm>
                <a:off x="4577" y="1740"/>
                <a:ext cx="109" cy="187"/>
              </a:xfrm>
              <a:custGeom>
                <a:avLst/>
                <a:gdLst>
                  <a:gd name="T0" fmla="*/ 109 w 217"/>
                  <a:gd name="T1" fmla="*/ 88 h 375"/>
                  <a:gd name="T2" fmla="*/ 100 w 217"/>
                  <a:gd name="T3" fmla="*/ 47 h 375"/>
                  <a:gd name="T4" fmla="*/ 90 w 217"/>
                  <a:gd name="T5" fmla="*/ 0 h 375"/>
                  <a:gd name="T6" fmla="*/ 90 w 217"/>
                  <a:gd name="T7" fmla="*/ 21 h 375"/>
                  <a:gd name="T8" fmla="*/ 78 w 217"/>
                  <a:gd name="T9" fmla="*/ 18 h 375"/>
                  <a:gd name="T10" fmla="*/ 79 w 217"/>
                  <a:gd name="T11" fmla="*/ 30 h 375"/>
                  <a:gd name="T12" fmla="*/ 72 w 217"/>
                  <a:gd name="T13" fmla="*/ 27 h 375"/>
                  <a:gd name="T14" fmla="*/ 83 w 217"/>
                  <a:gd name="T15" fmla="*/ 86 h 375"/>
                  <a:gd name="T16" fmla="*/ 78 w 217"/>
                  <a:gd name="T17" fmla="*/ 109 h 375"/>
                  <a:gd name="T18" fmla="*/ 74 w 217"/>
                  <a:gd name="T19" fmla="*/ 105 h 375"/>
                  <a:gd name="T20" fmla="*/ 50 w 217"/>
                  <a:gd name="T21" fmla="*/ 54 h 375"/>
                  <a:gd name="T22" fmla="*/ 49 w 217"/>
                  <a:gd name="T23" fmla="*/ 66 h 375"/>
                  <a:gd name="T24" fmla="*/ 39 w 217"/>
                  <a:gd name="T25" fmla="*/ 64 h 375"/>
                  <a:gd name="T26" fmla="*/ 38 w 217"/>
                  <a:gd name="T27" fmla="*/ 74 h 375"/>
                  <a:gd name="T28" fmla="*/ 33 w 217"/>
                  <a:gd name="T29" fmla="*/ 73 h 375"/>
                  <a:gd name="T30" fmla="*/ 48 w 217"/>
                  <a:gd name="T31" fmla="*/ 130 h 375"/>
                  <a:gd name="T32" fmla="*/ 48 w 217"/>
                  <a:gd name="T33" fmla="*/ 146 h 375"/>
                  <a:gd name="T34" fmla="*/ 39 w 217"/>
                  <a:gd name="T35" fmla="*/ 157 h 375"/>
                  <a:gd name="T36" fmla="*/ 28 w 217"/>
                  <a:gd name="T37" fmla="*/ 141 h 375"/>
                  <a:gd name="T38" fmla="*/ 13 w 217"/>
                  <a:gd name="T39" fmla="*/ 101 h 375"/>
                  <a:gd name="T40" fmla="*/ 10 w 217"/>
                  <a:gd name="T41" fmla="*/ 113 h 375"/>
                  <a:gd name="T42" fmla="*/ 2 w 217"/>
                  <a:gd name="T43" fmla="*/ 104 h 375"/>
                  <a:gd name="T44" fmla="*/ 0 w 217"/>
                  <a:gd name="T45" fmla="*/ 117 h 375"/>
                  <a:gd name="T46" fmla="*/ 17 w 217"/>
                  <a:gd name="T47" fmla="*/ 178 h 375"/>
                  <a:gd name="T48" fmla="*/ 21 w 217"/>
                  <a:gd name="T49" fmla="*/ 187 h 375"/>
                  <a:gd name="T50" fmla="*/ 66 w 217"/>
                  <a:gd name="T51" fmla="*/ 134 h 375"/>
                  <a:gd name="T52" fmla="*/ 109 w 217"/>
                  <a:gd name="T53" fmla="*/ 88 h 375"/>
                  <a:gd name="T54" fmla="*/ 109 w 217"/>
                  <a:gd name="T55" fmla="*/ 88 h 3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7"/>
                  <a:gd name="T85" fmla="*/ 0 h 375"/>
                  <a:gd name="T86" fmla="*/ 217 w 217"/>
                  <a:gd name="T87" fmla="*/ 375 h 3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7" h="375">
                    <a:moveTo>
                      <a:pt x="217" y="177"/>
                    </a:moveTo>
                    <a:lnTo>
                      <a:pt x="200" y="95"/>
                    </a:lnTo>
                    <a:lnTo>
                      <a:pt x="179" y="0"/>
                    </a:lnTo>
                    <a:lnTo>
                      <a:pt x="179" y="42"/>
                    </a:lnTo>
                    <a:lnTo>
                      <a:pt x="156" y="36"/>
                    </a:lnTo>
                    <a:lnTo>
                      <a:pt x="158" y="61"/>
                    </a:lnTo>
                    <a:lnTo>
                      <a:pt x="144" y="54"/>
                    </a:lnTo>
                    <a:lnTo>
                      <a:pt x="165" y="173"/>
                    </a:lnTo>
                    <a:lnTo>
                      <a:pt x="156" y="219"/>
                    </a:lnTo>
                    <a:lnTo>
                      <a:pt x="148" y="211"/>
                    </a:lnTo>
                    <a:lnTo>
                      <a:pt x="99" y="109"/>
                    </a:lnTo>
                    <a:lnTo>
                      <a:pt x="97" y="133"/>
                    </a:lnTo>
                    <a:lnTo>
                      <a:pt x="78" y="128"/>
                    </a:lnTo>
                    <a:lnTo>
                      <a:pt x="76" y="149"/>
                    </a:lnTo>
                    <a:lnTo>
                      <a:pt x="65" y="147"/>
                    </a:lnTo>
                    <a:lnTo>
                      <a:pt x="95" y="261"/>
                    </a:lnTo>
                    <a:lnTo>
                      <a:pt x="95" y="293"/>
                    </a:lnTo>
                    <a:lnTo>
                      <a:pt x="78" y="314"/>
                    </a:lnTo>
                    <a:lnTo>
                      <a:pt x="55" y="282"/>
                    </a:lnTo>
                    <a:lnTo>
                      <a:pt x="25" y="202"/>
                    </a:lnTo>
                    <a:lnTo>
                      <a:pt x="19" y="226"/>
                    </a:lnTo>
                    <a:lnTo>
                      <a:pt x="4" y="209"/>
                    </a:lnTo>
                    <a:lnTo>
                      <a:pt x="0" y="234"/>
                    </a:lnTo>
                    <a:lnTo>
                      <a:pt x="34" y="356"/>
                    </a:lnTo>
                    <a:lnTo>
                      <a:pt x="42" y="375"/>
                    </a:lnTo>
                    <a:lnTo>
                      <a:pt x="131" y="268"/>
                    </a:lnTo>
                    <a:lnTo>
                      <a:pt x="217" y="177"/>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1" name="Freeform 317"/>
              <p:cNvSpPr>
                <a:spLocks/>
              </p:cNvSpPr>
              <p:nvPr/>
            </p:nvSpPr>
            <p:spPr bwMode="auto">
              <a:xfrm>
                <a:off x="4657" y="1767"/>
                <a:ext cx="25" cy="80"/>
              </a:xfrm>
              <a:custGeom>
                <a:avLst/>
                <a:gdLst>
                  <a:gd name="T0" fmla="*/ 25 w 49"/>
                  <a:gd name="T1" fmla="*/ 61 h 159"/>
                  <a:gd name="T2" fmla="*/ 14 w 49"/>
                  <a:gd name="T3" fmla="*/ 10 h 159"/>
                  <a:gd name="T4" fmla="*/ 12 w 49"/>
                  <a:gd name="T5" fmla="*/ 0 h 159"/>
                  <a:gd name="T6" fmla="*/ 8 w 49"/>
                  <a:gd name="T7" fmla="*/ 15 h 159"/>
                  <a:gd name="T8" fmla="*/ 2 w 49"/>
                  <a:gd name="T9" fmla="*/ 9 h 159"/>
                  <a:gd name="T10" fmla="*/ 0 w 49"/>
                  <a:gd name="T11" fmla="*/ 20 h 159"/>
                  <a:gd name="T12" fmla="*/ 3 w 49"/>
                  <a:gd name="T13" fmla="*/ 45 h 159"/>
                  <a:gd name="T14" fmla="*/ 6 w 49"/>
                  <a:gd name="T15" fmla="*/ 63 h 159"/>
                  <a:gd name="T16" fmla="*/ 6 w 49"/>
                  <a:gd name="T17" fmla="*/ 74 h 159"/>
                  <a:gd name="T18" fmla="*/ 7 w 49"/>
                  <a:gd name="T19" fmla="*/ 80 h 159"/>
                  <a:gd name="T20" fmla="*/ 25 w 49"/>
                  <a:gd name="T21" fmla="*/ 61 h 159"/>
                  <a:gd name="T22" fmla="*/ 25 w 49"/>
                  <a:gd name="T23" fmla="*/ 61 h 1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159"/>
                  <a:gd name="T38" fmla="*/ 49 w 49"/>
                  <a:gd name="T39" fmla="*/ 159 h 1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159">
                    <a:moveTo>
                      <a:pt x="49" y="121"/>
                    </a:moveTo>
                    <a:lnTo>
                      <a:pt x="28" y="19"/>
                    </a:lnTo>
                    <a:lnTo>
                      <a:pt x="24" y="0"/>
                    </a:lnTo>
                    <a:lnTo>
                      <a:pt x="15" y="30"/>
                    </a:lnTo>
                    <a:lnTo>
                      <a:pt x="3" y="17"/>
                    </a:lnTo>
                    <a:lnTo>
                      <a:pt x="0" y="39"/>
                    </a:lnTo>
                    <a:lnTo>
                      <a:pt x="5" y="89"/>
                    </a:lnTo>
                    <a:lnTo>
                      <a:pt x="11" y="125"/>
                    </a:lnTo>
                    <a:lnTo>
                      <a:pt x="11" y="148"/>
                    </a:lnTo>
                    <a:lnTo>
                      <a:pt x="13" y="159"/>
                    </a:lnTo>
                    <a:lnTo>
                      <a:pt x="49" y="1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2" name="Freeform 318"/>
              <p:cNvSpPr>
                <a:spLocks/>
              </p:cNvSpPr>
              <p:nvPr/>
            </p:nvSpPr>
            <p:spPr bwMode="auto">
              <a:xfrm>
                <a:off x="4616" y="1811"/>
                <a:ext cx="37" cy="74"/>
              </a:xfrm>
              <a:custGeom>
                <a:avLst/>
                <a:gdLst>
                  <a:gd name="T0" fmla="*/ 37 w 72"/>
                  <a:gd name="T1" fmla="*/ 49 h 146"/>
                  <a:gd name="T2" fmla="*/ 23 w 72"/>
                  <a:gd name="T3" fmla="*/ 19 h 146"/>
                  <a:gd name="T4" fmla="*/ 13 w 72"/>
                  <a:gd name="T5" fmla="*/ 0 h 146"/>
                  <a:gd name="T6" fmla="*/ 11 w 72"/>
                  <a:gd name="T7" fmla="*/ 10 h 146"/>
                  <a:gd name="T8" fmla="*/ 5 w 72"/>
                  <a:gd name="T9" fmla="*/ 6 h 146"/>
                  <a:gd name="T10" fmla="*/ 6 w 72"/>
                  <a:gd name="T11" fmla="*/ 17 h 146"/>
                  <a:gd name="T12" fmla="*/ 0 w 72"/>
                  <a:gd name="T13" fmla="*/ 13 h 146"/>
                  <a:gd name="T14" fmla="*/ 5 w 72"/>
                  <a:gd name="T15" fmla="*/ 38 h 146"/>
                  <a:gd name="T16" fmla="*/ 13 w 72"/>
                  <a:gd name="T17" fmla="*/ 64 h 146"/>
                  <a:gd name="T18" fmla="*/ 14 w 72"/>
                  <a:gd name="T19" fmla="*/ 74 h 146"/>
                  <a:gd name="T20" fmla="*/ 37 w 72"/>
                  <a:gd name="T21" fmla="*/ 49 h 146"/>
                  <a:gd name="T22" fmla="*/ 37 w 72"/>
                  <a:gd name="T23" fmla="*/ 49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2"/>
                  <a:gd name="T37" fmla="*/ 0 h 146"/>
                  <a:gd name="T38" fmla="*/ 72 w 72"/>
                  <a:gd name="T39" fmla="*/ 146 h 1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2" h="146">
                    <a:moveTo>
                      <a:pt x="72" y="97"/>
                    </a:moveTo>
                    <a:lnTo>
                      <a:pt x="44" y="38"/>
                    </a:lnTo>
                    <a:lnTo>
                      <a:pt x="26" y="0"/>
                    </a:lnTo>
                    <a:lnTo>
                      <a:pt x="21" y="19"/>
                    </a:lnTo>
                    <a:lnTo>
                      <a:pt x="9" y="11"/>
                    </a:lnTo>
                    <a:lnTo>
                      <a:pt x="11" y="34"/>
                    </a:lnTo>
                    <a:lnTo>
                      <a:pt x="0" y="25"/>
                    </a:lnTo>
                    <a:lnTo>
                      <a:pt x="9" y="74"/>
                    </a:lnTo>
                    <a:lnTo>
                      <a:pt x="25" y="127"/>
                    </a:lnTo>
                    <a:lnTo>
                      <a:pt x="28" y="146"/>
                    </a:lnTo>
                    <a:lnTo>
                      <a:pt x="72" y="97"/>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3" name="Freeform 319"/>
              <p:cNvSpPr>
                <a:spLocks/>
              </p:cNvSpPr>
              <p:nvPr/>
            </p:nvSpPr>
            <p:spPr bwMode="auto">
              <a:xfrm>
                <a:off x="4586" y="1860"/>
                <a:ext cx="27" cy="61"/>
              </a:xfrm>
              <a:custGeom>
                <a:avLst/>
                <a:gdLst>
                  <a:gd name="T0" fmla="*/ 27 w 53"/>
                  <a:gd name="T1" fmla="*/ 43 h 121"/>
                  <a:gd name="T2" fmla="*/ 14 w 53"/>
                  <a:gd name="T3" fmla="*/ 14 h 121"/>
                  <a:gd name="T4" fmla="*/ 7 w 53"/>
                  <a:gd name="T5" fmla="*/ 0 h 121"/>
                  <a:gd name="T6" fmla="*/ 6 w 53"/>
                  <a:gd name="T7" fmla="*/ 9 h 121"/>
                  <a:gd name="T8" fmla="*/ 1 w 53"/>
                  <a:gd name="T9" fmla="*/ 7 h 121"/>
                  <a:gd name="T10" fmla="*/ 0 w 53"/>
                  <a:gd name="T11" fmla="*/ 13 h 121"/>
                  <a:gd name="T12" fmla="*/ 3 w 53"/>
                  <a:gd name="T13" fmla="*/ 24 h 121"/>
                  <a:gd name="T14" fmla="*/ 13 w 53"/>
                  <a:gd name="T15" fmla="*/ 61 h 121"/>
                  <a:gd name="T16" fmla="*/ 27 w 53"/>
                  <a:gd name="T17" fmla="*/ 43 h 121"/>
                  <a:gd name="T18" fmla="*/ 27 w 53"/>
                  <a:gd name="T19" fmla="*/ 43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
                  <a:gd name="T31" fmla="*/ 0 h 121"/>
                  <a:gd name="T32" fmla="*/ 53 w 53"/>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 h="121">
                    <a:moveTo>
                      <a:pt x="53" y="85"/>
                    </a:moveTo>
                    <a:lnTo>
                      <a:pt x="27" y="28"/>
                    </a:lnTo>
                    <a:lnTo>
                      <a:pt x="13" y="0"/>
                    </a:lnTo>
                    <a:lnTo>
                      <a:pt x="11" y="17"/>
                    </a:lnTo>
                    <a:lnTo>
                      <a:pt x="2" y="13"/>
                    </a:lnTo>
                    <a:lnTo>
                      <a:pt x="0" y="26"/>
                    </a:lnTo>
                    <a:lnTo>
                      <a:pt x="6" y="47"/>
                    </a:lnTo>
                    <a:lnTo>
                      <a:pt x="25" y="121"/>
                    </a:lnTo>
                    <a:lnTo>
                      <a:pt x="53" y="85"/>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4" name="Freeform 320"/>
              <p:cNvSpPr>
                <a:spLocks/>
              </p:cNvSpPr>
              <p:nvPr/>
            </p:nvSpPr>
            <p:spPr bwMode="auto">
              <a:xfrm>
                <a:off x="4338" y="1840"/>
                <a:ext cx="234" cy="139"/>
              </a:xfrm>
              <a:custGeom>
                <a:avLst/>
                <a:gdLst>
                  <a:gd name="T0" fmla="*/ 136 w 468"/>
                  <a:gd name="T1" fmla="*/ 6 h 277"/>
                  <a:gd name="T2" fmla="*/ 214 w 468"/>
                  <a:gd name="T3" fmla="*/ 11 h 277"/>
                  <a:gd name="T4" fmla="*/ 234 w 468"/>
                  <a:gd name="T5" fmla="*/ 139 h 277"/>
                  <a:gd name="T6" fmla="*/ 225 w 468"/>
                  <a:gd name="T7" fmla="*/ 139 h 277"/>
                  <a:gd name="T8" fmla="*/ 206 w 468"/>
                  <a:gd name="T9" fmla="*/ 16 h 277"/>
                  <a:gd name="T10" fmla="*/ 124 w 468"/>
                  <a:gd name="T11" fmla="*/ 16 h 277"/>
                  <a:gd name="T12" fmla="*/ 19 w 468"/>
                  <a:gd name="T13" fmla="*/ 12 h 277"/>
                  <a:gd name="T14" fmla="*/ 23 w 468"/>
                  <a:gd name="T15" fmla="*/ 38 h 277"/>
                  <a:gd name="T16" fmla="*/ 11 w 468"/>
                  <a:gd name="T17" fmla="*/ 24 h 277"/>
                  <a:gd name="T18" fmla="*/ 3 w 468"/>
                  <a:gd name="T19" fmla="*/ 24 h 277"/>
                  <a:gd name="T20" fmla="*/ 0 w 468"/>
                  <a:gd name="T21" fmla="*/ 0 h 277"/>
                  <a:gd name="T22" fmla="*/ 136 w 468"/>
                  <a:gd name="T23" fmla="*/ 6 h 277"/>
                  <a:gd name="T24" fmla="*/ 136 w 468"/>
                  <a:gd name="T25" fmla="*/ 6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272" y="11"/>
                    </a:moveTo>
                    <a:lnTo>
                      <a:pt x="428" y="21"/>
                    </a:lnTo>
                    <a:lnTo>
                      <a:pt x="468" y="277"/>
                    </a:lnTo>
                    <a:lnTo>
                      <a:pt x="449" y="277"/>
                    </a:lnTo>
                    <a:lnTo>
                      <a:pt x="411" y="32"/>
                    </a:lnTo>
                    <a:lnTo>
                      <a:pt x="249" y="32"/>
                    </a:lnTo>
                    <a:lnTo>
                      <a:pt x="38" y="23"/>
                    </a:lnTo>
                    <a:lnTo>
                      <a:pt x="46" y="76"/>
                    </a:lnTo>
                    <a:lnTo>
                      <a:pt x="21" y="47"/>
                    </a:lnTo>
                    <a:lnTo>
                      <a:pt x="6" y="47"/>
                    </a:lnTo>
                    <a:lnTo>
                      <a:pt x="0" y="0"/>
                    </a:lnTo>
                    <a:lnTo>
                      <a:pt x="272" y="11"/>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5" name="Freeform 321"/>
              <p:cNvSpPr>
                <a:spLocks/>
              </p:cNvSpPr>
              <p:nvPr/>
            </p:nvSpPr>
            <p:spPr bwMode="auto">
              <a:xfrm>
                <a:off x="4477" y="1854"/>
                <a:ext cx="29" cy="129"/>
              </a:xfrm>
              <a:custGeom>
                <a:avLst/>
                <a:gdLst>
                  <a:gd name="T0" fmla="*/ 0 w 59"/>
                  <a:gd name="T1" fmla="*/ 0 h 259"/>
                  <a:gd name="T2" fmla="*/ 16 w 59"/>
                  <a:gd name="T3" fmla="*/ 129 h 259"/>
                  <a:gd name="T4" fmla="*/ 29 w 59"/>
                  <a:gd name="T5" fmla="*/ 126 h 259"/>
                  <a:gd name="T6" fmla="*/ 14 w 59"/>
                  <a:gd name="T7" fmla="*/ 0 h 259"/>
                  <a:gd name="T8" fmla="*/ 0 w 59"/>
                  <a:gd name="T9" fmla="*/ 0 h 259"/>
                  <a:gd name="T10" fmla="*/ 0 w 59"/>
                  <a:gd name="T11" fmla="*/ 0 h 259"/>
                  <a:gd name="T12" fmla="*/ 0 60000 65536"/>
                  <a:gd name="T13" fmla="*/ 0 60000 65536"/>
                  <a:gd name="T14" fmla="*/ 0 60000 65536"/>
                  <a:gd name="T15" fmla="*/ 0 60000 65536"/>
                  <a:gd name="T16" fmla="*/ 0 60000 65536"/>
                  <a:gd name="T17" fmla="*/ 0 60000 65536"/>
                  <a:gd name="T18" fmla="*/ 0 w 59"/>
                  <a:gd name="T19" fmla="*/ 0 h 259"/>
                  <a:gd name="T20" fmla="*/ 59 w 59"/>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59" h="259">
                    <a:moveTo>
                      <a:pt x="0" y="0"/>
                    </a:moveTo>
                    <a:lnTo>
                      <a:pt x="33" y="259"/>
                    </a:lnTo>
                    <a:lnTo>
                      <a:pt x="59" y="253"/>
                    </a:lnTo>
                    <a:lnTo>
                      <a:pt x="29" y="0"/>
                    </a:lnTo>
                    <a:lnTo>
                      <a:pt x="0" y="0"/>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6" name="Freeform 322"/>
              <p:cNvSpPr>
                <a:spLocks/>
              </p:cNvSpPr>
              <p:nvPr/>
            </p:nvSpPr>
            <p:spPr bwMode="auto">
              <a:xfrm>
                <a:off x="4412" y="1849"/>
                <a:ext cx="16" cy="97"/>
              </a:xfrm>
              <a:custGeom>
                <a:avLst/>
                <a:gdLst>
                  <a:gd name="T0" fmla="*/ 0 w 33"/>
                  <a:gd name="T1" fmla="*/ 3 h 194"/>
                  <a:gd name="T2" fmla="*/ 4 w 33"/>
                  <a:gd name="T3" fmla="*/ 85 h 194"/>
                  <a:gd name="T4" fmla="*/ 16 w 33"/>
                  <a:gd name="T5" fmla="*/ 97 h 194"/>
                  <a:gd name="T6" fmla="*/ 14 w 33"/>
                  <a:gd name="T7" fmla="*/ 0 h 194"/>
                  <a:gd name="T8" fmla="*/ 0 w 33"/>
                  <a:gd name="T9" fmla="*/ 3 h 194"/>
                  <a:gd name="T10" fmla="*/ 0 w 33"/>
                  <a:gd name="T11" fmla="*/ 3 h 194"/>
                  <a:gd name="T12" fmla="*/ 0 60000 65536"/>
                  <a:gd name="T13" fmla="*/ 0 60000 65536"/>
                  <a:gd name="T14" fmla="*/ 0 60000 65536"/>
                  <a:gd name="T15" fmla="*/ 0 60000 65536"/>
                  <a:gd name="T16" fmla="*/ 0 60000 65536"/>
                  <a:gd name="T17" fmla="*/ 0 60000 65536"/>
                  <a:gd name="T18" fmla="*/ 0 w 33"/>
                  <a:gd name="T19" fmla="*/ 0 h 194"/>
                  <a:gd name="T20" fmla="*/ 33 w 33"/>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33" h="194">
                    <a:moveTo>
                      <a:pt x="0" y="6"/>
                    </a:moveTo>
                    <a:lnTo>
                      <a:pt x="8" y="169"/>
                    </a:lnTo>
                    <a:lnTo>
                      <a:pt x="33" y="194"/>
                    </a:lnTo>
                    <a:lnTo>
                      <a:pt x="29" y="0"/>
                    </a:lnTo>
                    <a:lnTo>
                      <a:pt x="0" y="6"/>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7" name="Freeform 323"/>
              <p:cNvSpPr>
                <a:spLocks/>
              </p:cNvSpPr>
              <p:nvPr/>
            </p:nvSpPr>
            <p:spPr bwMode="auto">
              <a:xfrm>
                <a:off x="4460" y="1970"/>
                <a:ext cx="108" cy="14"/>
              </a:xfrm>
              <a:custGeom>
                <a:avLst/>
                <a:gdLst>
                  <a:gd name="T0" fmla="*/ 0 w 217"/>
                  <a:gd name="T1" fmla="*/ 7 h 29"/>
                  <a:gd name="T2" fmla="*/ 103 w 217"/>
                  <a:gd name="T3" fmla="*/ 0 h 29"/>
                  <a:gd name="T4" fmla="*/ 108 w 217"/>
                  <a:gd name="T5" fmla="*/ 8 h 29"/>
                  <a:gd name="T6" fmla="*/ 6 w 217"/>
                  <a:gd name="T7" fmla="*/ 14 h 29"/>
                  <a:gd name="T8" fmla="*/ 0 w 217"/>
                  <a:gd name="T9" fmla="*/ 7 h 29"/>
                  <a:gd name="T10" fmla="*/ 0 w 217"/>
                  <a:gd name="T11" fmla="*/ 7 h 29"/>
                  <a:gd name="T12" fmla="*/ 0 60000 65536"/>
                  <a:gd name="T13" fmla="*/ 0 60000 65536"/>
                  <a:gd name="T14" fmla="*/ 0 60000 65536"/>
                  <a:gd name="T15" fmla="*/ 0 60000 65536"/>
                  <a:gd name="T16" fmla="*/ 0 60000 65536"/>
                  <a:gd name="T17" fmla="*/ 0 60000 65536"/>
                  <a:gd name="T18" fmla="*/ 0 w 217"/>
                  <a:gd name="T19" fmla="*/ 0 h 29"/>
                  <a:gd name="T20" fmla="*/ 217 w 217"/>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17" h="29">
                    <a:moveTo>
                      <a:pt x="0" y="14"/>
                    </a:moveTo>
                    <a:lnTo>
                      <a:pt x="207" y="0"/>
                    </a:lnTo>
                    <a:lnTo>
                      <a:pt x="217" y="17"/>
                    </a:lnTo>
                    <a:lnTo>
                      <a:pt x="12" y="29"/>
                    </a:lnTo>
                    <a:lnTo>
                      <a:pt x="0" y="14"/>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8" name="Freeform 324"/>
              <p:cNvSpPr>
                <a:spLocks/>
              </p:cNvSpPr>
              <p:nvPr/>
            </p:nvSpPr>
            <p:spPr bwMode="auto">
              <a:xfrm>
                <a:off x="4342" y="1843"/>
                <a:ext cx="208" cy="25"/>
              </a:xfrm>
              <a:custGeom>
                <a:avLst/>
                <a:gdLst>
                  <a:gd name="T0" fmla="*/ 0 w 416"/>
                  <a:gd name="T1" fmla="*/ 0 h 49"/>
                  <a:gd name="T2" fmla="*/ 2 w 416"/>
                  <a:gd name="T3" fmla="*/ 17 h 49"/>
                  <a:gd name="T4" fmla="*/ 7 w 416"/>
                  <a:gd name="T5" fmla="*/ 17 h 49"/>
                  <a:gd name="T6" fmla="*/ 13 w 416"/>
                  <a:gd name="T7" fmla="*/ 25 h 49"/>
                  <a:gd name="T8" fmla="*/ 14 w 416"/>
                  <a:gd name="T9" fmla="*/ 7 h 49"/>
                  <a:gd name="T10" fmla="*/ 30 w 416"/>
                  <a:gd name="T11" fmla="*/ 7 h 49"/>
                  <a:gd name="T12" fmla="*/ 133 w 416"/>
                  <a:gd name="T13" fmla="*/ 10 h 49"/>
                  <a:gd name="T14" fmla="*/ 208 w 416"/>
                  <a:gd name="T15" fmla="*/ 12 h 49"/>
                  <a:gd name="T16" fmla="*/ 208 w 416"/>
                  <a:gd name="T17" fmla="*/ 10 h 49"/>
                  <a:gd name="T18" fmla="*/ 108 w 416"/>
                  <a:gd name="T19" fmla="*/ 4 h 49"/>
                  <a:gd name="T20" fmla="*/ 22 w 416"/>
                  <a:gd name="T21" fmla="*/ 2 h 49"/>
                  <a:gd name="T22" fmla="*/ 0 w 416"/>
                  <a:gd name="T23" fmla="*/ 0 h 49"/>
                  <a:gd name="T24" fmla="*/ 0 w 416"/>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49"/>
                  <a:gd name="T41" fmla="*/ 416 w 416"/>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49">
                    <a:moveTo>
                      <a:pt x="0" y="0"/>
                    </a:moveTo>
                    <a:lnTo>
                      <a:pt x="3" y="34"/>
                    </a:lnTo>
                    <a:lnTo>
                      <a:pt x="13" y="34"/>
                    </a:lnTo>
                    <a:lnTo>
                      <a:pt x="26" y="49"/>
                    </a:lnTo>
                    <a:lnTo>
                      <a:pt x="28" y="13"/>
                    </a:lnTo>
                    <a:lnTo>
                      <a:pt x="60" y="13"/>
                    </a:lnTo>
                    <a:lnTo>
                      <a:pt x="266" y="19"/>
                    </a:lnTo>
                    <a:lnTo>
                      <a:pt x="416" y="24"/>
                    </a:lnTo>
                    <a:lnTo>
                      <a:pt x="416" y="19"/>
                    </a:lnTo>
                    <a:lnTo>
                      <a:pt x="216" y="7"/>
                    </a:lnTo>
                    <a:lnTo>
                      <a:pt x="43" y="3"/>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9" name="Freeform 325"/>
              <p:cNvSpPr>
                <a:spLocks/>
              </p:cNvSpPr>
              <p:nvPr/>
            </p:nvSpPr>
            <p:spPr bwMode="auto">
              <a:xfrm>
                <a:off x="4416" y="1849"/>
                <a:ext cx="8" cy="90"/>
              </a:xfrm>
              <a:custGeom>
                <a:avLst/>
                <a:gdLst>
                  <a:gd name="T0" fmla="*/ 0 w 15"/>
                  <a:gd name="T1" fmla="*/ 0 h 179"/>
                  <a:gd name="T2" fmla="*/ 3 w 15"/>
                  <a:gd name="T3" fmla="*/ 85 h 179"/>
                  <a:gd name="T4" fmla="*/ 8 w 15"/>
                  <a:gd name="T5" fmla="*/ 90 h 179"/>
                  <a:gd name="T6" fmla="*/ 6 w 15"/>
                  <a:gd name="T7" fmla="*/ 0 h 179"/>
                  <a:gd name="T8" fmla="*/ 0 w 15"/>
                  <a:gd name="T9" fmla="*/ 0 h 179"/>
                  <a:gd name="T10" fmla="*/ 0 w 15"/>
                  <a:gd name="T11" fmla="*/ 0 h 179"/>
                  <a:gd name="T12" fmla="*/ 0 60000 65536"/>
                  <a:gd name="T13" fmla="*/ 0 60000 65536"/>
                  <a:gd name="T14" fmla="*/ 0 60000 65536"/>
                  <a:gd name="T15" fmla="*/ 0 60000 65536"/>
                  <a:gd name="T16" fmla="*/ 0 60000 65536"/>
                  <a:gd name="T17" fmla="*/ 0 60000 65536"/>
                  <a:gd name="T18" fmla="*/ 0 w 15"/>
                  <a:gd name="T19" fmla="*/ 0 h 179"/>
                  <a:gd name="T20" fmla="*/ 15 w 15"/>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15" h="179">
                    <a:moveTo>
                      <a:pt x="0" y="0"/>
                    </a:moveTo>
                    <a:lnTo>
                      <a:pt x="6" y="169"/>
                    </a:lnTo>
                    <a:lnTo>
                      <a:pt x="15" y="179"/>
                    </a:lnTo>
                    <a:lnTo>
                      <a:pt x="11" y="0"/>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0" name="Freeform 326"/>
              <p:cNvSpPr>
                <a:spLocks/>
              </p:cNvSpPr>
              <p:nvPr/>
            </p:nvSpPr>
            <p:spPr bwMode="auto">
              <a:xfrm>
                <a:off x="4478" y="1852"/>
                <a:ext cx="22" cy="127"/>
              </a:xfrm>
              <a:custGeom>
                <a:avLst/>
                <a:gdLst>
                  <a:gd name="T0" fmla="*/ 0 w 46"/>
                  <a:gd name="T1" fmla="*/ 0 h 252"/>
                  <a:gd name="T2" fmla="*/ 15 w 46"/>
                  <a:gd name="T3" fmla="*/ 127 h 252"/>
                  <a:gd name="T4" fmla="*/ 22 w 46"/>
                  <a:gd name="T5" fmla="*/ 127 h 252"/>
                  <a:gd name="T6" fmla="*/ 6 w 46"/>
                  <a:gd name="T7" fmla="*/ 0 h 252"/>
                  <a:gd name="T8" fmla="*/ 0 w 46"/>
                  <a:gd name="T9" fmla="*/ 0 h 252"/>
                  <a:gd name="T10" fmla="*/ 0 w 46"/>
                  <a:gd name="T11" fmla="*/ 0 h 252"/>
                  <a:gd name="T12" fmla="*/ 0 60000 65536"/>
                  <a:gd name="T13" fmla="*/ 0 60000 65536"/>
                  <a:gd name="T14" fmla="*/ 0 60000 65536"/>
                  <a:gd name="T15" fmla="*/ 0 60000 65536"/>
                  <a:gd name="T16" fmla="*/ 0 60000 65536"/>
                  <a:gd name="T17" fmla="*/ 0 60000 65536"/>
                  <a:gd name="T18" fmla="*/ 0 w 46"/>
                  <a:gd name="T19" fmla="*/ 0 h 252"/>
                  <a:gd name="T20" fmla="*/ 46 w 46"/>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46" h="252">
                    <a:moveTo>
                      <a:pt x="0" y="0"/>
                    </a:moveTo>
                    <a:lnTo>
                      <a:pt x="31" y="252"/>
                    </a:lnTo>
                    <a:lnTo>
                      <a:pt x="46" y="252"/>
                    </a:lnTo>
                    <a:lnTo>
                      <a:pt x="12" y="0"/>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1" name="Freeform 327"/>
              <p:cNvSpPr>
                <a:spLocks/>
              </p:cNvSpPr>
              <p:nvPr/>
            </p:nvSpPr>
            <p:spPr bwMode="auto">
              <a:xfrm>
                <a:off x="4546" y="1854"/>
                <a:ext cx="22" cy="122"/>
              </a:xfrm>
              <a:custGeom>
                <a:avLst/>
                <a:gdLst>
                  <a:gd name="T0" fmla="*/ 0 w 44"/>
                  <a:gd name="T1" fmla="*/ 0 h 244"/>
                  <a:gd name="T2" fmla="*/ 18 w 44"/>
                  <a:gd name="T3" fmla="*/ 121 h 244"/>
                  <a:gd name="T4" fmla="*/ 22 w 44"/>
                  <a:gd name="T5" fmla="*/ 122 h 244"/>
                  <a:gd name="T6" fmla="*/ 4 w 44"/>
                  <a:gd name="T7" fmla="*/ 1 h 244"/>
                  <a:gd name="T8" fmla="*/ 0 w 44"/>
                  <a:gd name="T9" fmla="*/ 0 h 244"/>
                  <a:gd name="T10" fmla="*/ 0 w 44"/>
                  <a:gd name="T11" fmla="*/ 0 h 244"/>
                  <a:gd name="T12" fmla="*/ 0 60000 65536"/>
                  <a:gd name="T13" fmla="*/ 0 60000 65536"/>
                  <a:gd name="T14" fmla="*/ 0 60000 65536"/>
                  <a:gd name="T15" fmla="*/ 0 60000 65536"/>
                  <a:gd name="T16" fmla="*/ 0 60000 65536"/>
                  <a:gd name="T17" fmla="*/ 0 60000 65536"/>
                  <a:gd name="T18" fmla="*/ 0 w 44"/>
                  <a:gd name="T19" fmla="*/ 0 h 244"/>
                  <a:gd name="T20" fmla="*/ 44 w 44"/>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44" h="244">
                    <a:moveTo>
                      <a:pt x="0" y="0"/>
                    </a:moveTo>
                    <a:lnTo>
                      <a:pt x="36" y="242"/>
                    </a:lnTo>
                    <a:lnTo>
                      <a:pt x="44" y="244"/>
                    </a:lnTo>
                    <a:lnTo>
                      <a:pt x="8" y="2"/>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2" name="Freeform 328"/>
              <p:cNvSpPr>
                <a:spLocks/>
              </p:cNvSpPr>
              <p:nvPr/>
            </p:nvSpPr>
            <p:spPr bwMode="auto">
              <a:xfrm>
                <a:off x="4465" y="1972"/>
                <a:ext cx="102" cy="10"/>
              </a:xfrm>
              <a:custGeom>
                <a:avLst/>
                <a:gdLst>
                  <a:gd name="T0" fmla="*/ 101 w 203"/>
                  <a:gd name="T1" fmla="*/ 0 h 19"/>
                  <a:gd name="T2" fmla="*/ 0 w 203"/>
                  <a:gd name="T3" fmla="*/ 7 h 19"/>
                  <a:gd name="T4" fmla="*/ 1 w 203"/>
                  <a:gd name="T5" fmla="*/ 10 h 19"/>
                  <a:gd name="T6" fmla="*/ 102 w 203"/>
                  <a:gd name="T7" fmla="*/ 4 h 19"/>
                  <a:gd name="T8" fmla="*/ 101 w 203"/>
                  <a:gd name="T9" fmla="*/ 0 h 19"/>
                  <a:gd name="T10" fmla="*/ 101 w 203"/>
                  <a:gd name="T11" fmla="*/ 0 h 19"/>
                  <a:gd name="T12" fmla="*/ 0 60000 65536"/>
                  <a:gd name="T13" fmla="*/ 0 60000 65536"/>
                  <a:gd name="T14" fmla="*/ 0 60000 65536"/>
                  <a:gd name="T15" fmla="*/ 0 60000 65536"/>
                  <a:gd name="T16" fmla="*/ 0 60000 65536"/>
                  <a:gd name="T17" fmla="*/ 0 60000 65536"/>
                  <a:gd name="T18" fmla="*/ 0 w 203"/>
                  <a:gd name="T19" fmla="*/ 0 h 19"/>
                  <a:gd name="T20" fmla="*/ 203 w 20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3" h="19">
                    <a:moveTo>
                      <a:pt x="201" y="0"/>
                    </a:moveTo>
                    <a:lnTo>
                      <a:pt x="0" y="13"/>
                    </a:lnTo>
                    <a:lnTo>
                      <a:pt x="2" y="19"/>
                    </a:lnTo>
                    <a:lnTo>
                      <a:pt x="203" y="8"/>
                    </a:lnTo>
                    <a:lnTo>
                      <a:pt x="201"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3" name="Freeform 329"/>
              <p:cNvSpPr>
                <a:spLocks/>
              </p:cNvSpPr>
              <p:nvPr/>
            </p:nvSpPr>
            <p:spPr bwMode="auto">
              <a:xfrm>
                <a:off x="4215" y="1438"/>
                <a:ext cx="185" cy="73"/>
              </a:xfrm>
              <a:custGeom>
                <a:avLst/>
                <a:gdLst>
                  <a:gd name="T0" fmla="*/ 6 w 368"/>
                  <a:gd name="T1" fmla="*/ 9 h 146"/>
                  <a:gd name="T2" fmla="*/ 60 w 368"/>
                  <a:gd name="T3" fmla="*/ 5 h 146"/>
                  <a:gd name="T4" fmla="*/ 185 w 368"/>
                  <a:gd name="T5" fmla="*/ 0 h 146"/>
                  <a:gd name="T6" fmla="*/ 103 w 368"/>
                  <a:gd name="T7" fmla="*/ 18 h 146"/>
                  <a:gd name="T8" fmla="*/ 180 w 368"/>
                  <a:gd name="T9" fmla="*/ 27 h 146"/>
                  <a:gd name="T10" fmla="*/ 102 w 368"/>
                  <a:gd name="T11" fmla="*/ 42 h 146"/>
                  <a:gd name="T12" fmla="*/ 178 w 368"/>
                  <a:gd name="T13" fmla="*/ 52 h 146"/>
                  <a:gd name="T14" fmla="*/ 108 w 368"/>
                  <a:gd name="T15" fmla="*/ 67 h 146"/>
                  <a:gd name="T16" fmla="*/ 0 w 368"/>
                  <a:gd name="T17" fmla="*/ 73 h 146"/>
                  <a:gd name="T18" fmla="*/ 6 w 368"/>
                  <a:gd name="T19" fmla="*/ 9 h 146"/>
                  <a:gd name="T20" fmla="*/ 6 w 368"/>
                  <a:gd name="T21" fmla="*/ 9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8"/>
                  <a:gd name="T34" fmla="*/ 0 h 146"/>
                  <a:gd name="T35" fmla="*/ 368 w 368"/>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8" h="146">
                    <a:moveTo>
                      <a:pt x="11" y="19"/>
                    </a:moveTo>
                    <a:lnTo>
                      <a:pt x="119" y="11"/>
                    </a:lnTo>
                    <a:lnTo>
                      <a:pt x="368" y="0"/>
                    </a:lnTo>
                    <a:lnTo>
                      <a:pt x="205" y="36"/>
                    </a:lnTo>
                    <a:lnTo>
                      <a:pt x="359" y="55"/>
                    </a:lnTo>
                    <a:lnTo>
                      <a:pt x="203" y="84"/>
                    </a:lnTo>
                    <a:lnTo>
                      <a:pt x="355" y="105"/>
                    </a:lnTo>
                    <a:lnTo>
                      <a:pt x="215" y="133"/>
                    </a:lnTo>
                    <a:lnTo>
                      <a:pt x="0" y="146"/>
                    </a:lnTo>
                    <a:lnTo>
                      <a:pt x="11" y="1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4" name="Freeform 330"/>
              <p:cNvSpPr>
                <a:spLocks/>
              </p:cNvSpPr>
              <p:nvPr/>
            </p:nvSpPr>
            <p:spPr bwMode="auto">
              <a:xfrm>
                <a:off x="4120" y="1544"/>
                <a:ext cx="173" cy="93"/>
              </a:xfrm>
              <a:custGeom>
                <a:avLst/>
                <a:gdLst>
                  <a:gd name="T0" fmla="*/ 7 w 346"/>
                  <a:gd name="T1" fmla="*/ 15 h 184"/>
                  <a:gd name="T2" fmla="*/ 172 w 346"/>
                  <a:gd name="T3" fmla="*/ 0 h 184"/>
                  <a:gd name="T4" fmla="*/ 103 w 346"/>
                  <a:gd name="T5" fmla="*/ 20 h 184"/>
                  <a:gd name="T6" fmla="*/ 173 w 346"/>
                  <a:gd name="T7" fmla="*/ 28 h 184"/>
                  <a:gd name="T8" fmla="*/ 99 w 346"/>
                  <a:gd name="T9" fmla="*/ 45 h 184"/>
                  <a:gd name="T10" fmla="*/ 172 w 346"/>
                  <a:gd name="T11" fmla="*/ 52 h 184"/>
                  <a:gd name="T12" fmla="*/ 100 w 346"/>
                  <a:gd name="T13" fmla="*/ 69 h 184"/>
                  <a:gd name="T14" fmla="*/ 169 w 346"/>
                  <a:gd name="T15" fmla="*/ 75 h 184"/>
                  <a:gd name="T16" fmla="*/ 99 w 346"/>
                  <a:gd name="T17" fmla="*/ 93 h 184"/>
                  <a:gd name="T18" fmla="*/ 0 w 346"/>
                  <a:gd name="T19" fmla="*/ 91 h 184"/>
                  <a:gd name="T20" fmla="*/ 7 w 346"/>
                  <a:gd name="T21" fmla="*/ 15 h 184"/>
                  <a:gd name="T22" fmla="*/ 7 w 346"/>
                  <a:gd name="T23" fmla="*/ 1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6"/>
                  <a:gd name="T37" fmla="*/ 0 h 184"/>
                  <a:gd name="T38" fmla="*/ 346 w 34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6" h="184">
                    <a:moveTo>
                      <a:pt x="15" y="30"/>
                    </a:moveTo>
                    <a:lnTo>
                      <a:pt x="344" y="0"/>
                    </a:lnTo>
                    <a:lnTo>
                      <a:pt x="207" y="40"/>
                    </a:lnTo>
                    <a:lnTo>
                      <a:pt x="346" y="55"/>
                    </a:lnTo>
                    <a:lnTo>
                      <a:pt x="199" y="89"/>
                    </a:lnTo>
                    <a:lnTo>
                      <a:pt x="344" y="102"/>
                    </a:lnTo>
                    <a:lnTo>
                      <a:pt x="201" y="137"/>
                    </a:lnTo>
                    <a:lnTo>
                      <a:pt x="338" y="148"/>
                    </a:lnTo>
                    <a:lnTo>
                      <a:pt x="199" y="184"/>
                    </a:lnTo>
                    <a:lnTo>
                      <a:pt x="0" y="180"/>
                    </a:lnTo>
                    <a:lnTo>
                      <a:pt x="15" y="3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5" name="Freeform 331"/>
              <p:cNvSpPr>
                <a:spLocks/>
              </p:cNvSpPr>
              <p:nvPr/>
            </p:nvSpPr>
            <p:spPr bwMode="auto">
              <a:xfrm>
                <a:off x="4549" y="1531"/>
                <a:ext cx="174" cy="95"/>
              </a:xfrm>
              <a:custGeom>
                <a:avLst/>
                <a:gdLst>
                  <a:gd name="T0" fmla="*/ 7 w 348"/>
                  <a:gd name="T1" fmla="*/ 14 h 190"/>
                  <a:gd name="T2" fmla="*/ 0 w 348"/>
                  <a:gd name="T3" fmla="*/ 95 h 190"/>
                  <a:gd name="T4" fmla="*/ 174 w 348"/>
                  <a:gd name="T5" fmla="*/ 76 h 190"/>
                  <a:gd name="T6" fmla="*/ 112 w 348"/>
                  <a:gd name="T7" fmla="*/ 68 h 190"/>
                  <a:gd name="T8" fmla="*/ 167 w 348"/>
                  <a:gd name="T9" fmla="*/ 49 h 190"/>
                  <a:gd name="T10" fmla="*/ 107 w 348"/>
                  <a:gd name="T11" fmla="*/ 47 h 190"/>
                  <a:gd name="T12" fmla="*/ 167 w 348"/>
                  <a:gd name="T13" fmla="*/ 26 h 190"/>
                  <a:gd name="T14" fmla="*/ 106 w 348"/>
                  <a:gd name="T15" fmla="*/ 20 h 190"/>
                  <a:gd name="T16" fmla="*/ 162 w 348"/>
                  <a:gd name="T17" fmla="*/ 2 h 190"/>
                  <a:gd name="T18" fmla="*/ 102 w 348"/>
                  <a:gd name="T19" fmla="*/ 0 h 190"/>
                  <a:gd name="T20" fmla="*/ 7 w 348"/>
                  <a:gd name="T21" fmla="*/ 14 h 190"/>
                  <a:gd name="T22" fmla="*/ 7 w 348"/>
                  <a:gd name="T23" fmla="*/ 14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8"/>
                  <a:gd name="T37" fmla="*/ 0 h 190"/>
                  <a:gd name="T38" fmla="*/ 348 w 348"/>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8" h="190">
                    <a:moveTo>
                      <a:pt x="15" y="29"/>
                    </a:moveTo>
                    <a:lnTo>
                      <a:pt x="0" y="190"/>
                    </a:lnTo>
                    <a:lnTo>
                      <a:pt x="348" y="152"/>
                    </a:lnTo>
                    <a:lnTo>
                      <a:pt x="224" y="135"/>
                    </a:lnTo>
                    <a:lnTo>
                      <a:pt x="333" y="99"/>
                    </a:lnTo>
                    <a:lnTo>
                      <a:pt x="215" y="93"/>
                    </a:lnTo>
                    <a:lnTo>
                      <a:pt x="334" y="53"/>
                    </a:lnTo>
                    <a:lnTo>
                      <a:pt x="213" y="40"/>
                    </a:lnTo>
                    <a:lnTo>
                      <a:pt x="323" y="4"/>
                    </a:lnTo>
                    <a:lnTo>
                      <a:pt x="205" y="0"/>
                    </a:lnTo>
                    <a:lnTo>
                      <a:pt x="15" y="2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6" name="Freeform 332"/>
              <p:cNvSpPr>
                <a:spLocks/>
              </p:cNvSpPr>
              <p:nvPr/>
            </p:nvSpPr>
            <p:spPr bwMode="auto">
              <a:xfrm>
                <a:off x="4409" y="1646"/>
                <a:ext cx="206" cy="93"/>
              </a:xfrm>
              <a:custGeom>
                <a:avLst/>
                <a:gdLst>
                  <a:gd name="T0" fmla="*/ 15 w 410"/>
                  <a:gd name="T1" fmla="*/ 23 h 186"/>
                  <a:gd name="T2" fmla="*/ 0 w 410"/>
                  <a:gd name="T3" fmla="*/ 93 h 186"/>
                  <a:gd name="T4" fmla="*/ 8 w 410"/>
                  <a:gd name="T5" fmla="*/ 89 h 186"/>
                  <a:gd name="T6" fmla="*/ 54 w 410"/>
                  <a:gd name="T7" fmla="*/ 53 h 186"/>
                  <a:gd name="T8" fmla="*/ 106 w 410"/>
                  <a:gd name="T9" fmla="*/ 38 h 186"/>
                  <a:gd name="T10" fmla="*/ 203 w 410"/>
                  <a:gd name="T11" fmla="*/ 43 h 186"/>
                  <a:gd name="T12" fmla="*/ 154 w 410"/>
                  <a:gd name="T13" fmla="*/ 27 h 186"/>
                  <a:gd name="T14" fmla="*/ 205 w 410"/>
                  <a:gd name="T15" fmla="*/ 22 h 186"/>
                  <a:gd name="T16" fmla="*/ 154 w 410"/>
                  <a:gd name="T17" fmla="*/ 11 h 186"/>
                  <a:gd name="T18" fmla="*/ 206 w 410"/>
                  <a:gd name="T19" fmla="*/ 0 h 186"/>
                  <a:gd name="T20" fmla="*/ 148 w 410"/>
                  <a:gd name="T21" fmla="*/ 1 h 186"/>
                  <a:gd name="T22" fmla="*/ 67 w 410"/>
                  <a:gd name="T23" fmla="*/ 14 h 186"/>
                  <a:gd name="T24" fmla="*/ 15 w 410"/>
                  <a:gd name="T25" fmla="*/ 23 h 186"/>
                  <a:gd name="T26" fmla="*/ 15 w 410"/>
                  <a:gd name="T27" fmla="*/ 23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0"/>
                  <a:gd name="T43" fmla="*/ 0 h 186"/>
                  <a:gd name="T44" fmla="*/ 410 w 410"/>
                  <a:gd name="T45" fmla="*/ 186 h 18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0" h="186">
                    <a:moveTo>
                      <a:pt x="30" y="46"/>
                    </a:moveTo>
                    <a:lnTo>
                      <a:pt x="0" y="186"/>
                    </a:lnTo>
                    <a:lnTo>
                      <a:pt x="15" y="177"/>
                    </a:lnTo>
                    <a:lnTo>
                      <a:pt x="108" y="107"/>
                    </a:lnTo>
                    <a:lnTo>
                      <a:pt x="210" y="76"/>
                    </a:lnTo>
                    <a:lnTo>
                      <a:pt x="404" y="86"/>
                    </a:lnTo>
                    <a:lnTo>
                      <a:pt x="307" y="55"/>
                    </a:lnTo>
                    <a:lnTo>
                      <a:pt x="408" y="44"/>
                    </a:lnTo>
                    <a:lnTo>
                      <a:pt x="307" y="21"/>
                    </a:lnTo>
                    <a:lnTo>
                      <a:pt x="410" y="0"/>
                    </a:lnTo>
                    <a:lnTo>
                      <a:pt x="294" y="2"/>
                    </a:lnTo>
                    <a:lnTo>
                      <a:pt x="133" y="29"/>
                    </a:lnTo>
                    <a:lnTo>
                      <a:pt x="30" y="46"/>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7" name="Freeform 333"/>
              <p:cNvSpPr>
                <a:spLocks/>
              </p:cNvSpPr>
              <p:nvPr/>
            </p:nvSpPr>
            <p:spPr bwMode="auto">
              <a:xfrm>
                <a:off x="4351" y="1442"/>
                <a:ext cx="59" cy="21"/>
              </a:xfrm>
              <a:custGeom>
                <a:avLst/>
                <a:gdLst>
                  <a:gd name="T0" fmla="*/ 56 w 117"/>
                  <a:gd name="T1" fmla="*/ 0 h 41"/>
                  <a:gd name="T2" fmla="*/ 0 w 117"/>
                  <a:gd name="T3" fmla="*/ 11 h 41"/>
                  <a:gd name="T4" fmla="*/ 59 w 117"/>
                  <a:gd name="T5" fmla="*/ 21 h 41"/>
                  <a:gd name="T6" fmla="*/ 56 w 117"/>
                  <a:gd name="T7" fmla="*/ 0 h 41"/>
                  <a:gd name="T8" fmla="*/ 56 w 117"/>
                  <a:gd name="T9" fmla="*/ 0 h 41"/>
                  <a:gd name="T10" fmla="*/ 0 60000 65536"/>
                  <a:gd name="T11" fmla="*/ 0 60000 65536"/>
                  <a:gd name="T12" fmla="*/ 0 60000 65536"/>
                  <a:gd name="T13" fmla="*/ 0 60000 65536"/>
                  <a:gd name="T14" fmla="*/ 0 60000 65536"/>
                  <a:gd name="T15" fmla="*/ 0 w 117"/>
                  <a:gd name="T16" fmla="*/ 0 h 41"/>
                  <a:gd name="T17" fmla="*/ 117 w 117"/>
                  <a:gd name="T18" fmla="*/ 41 h 41"/>
                </a:gdLst>
                <a:ahLst/>
                <a:cxnLst>
                  <a:cxn ang="T10">
                    <a:pos x="T0" y="T1"/>
                  </a:cxn>
                  <a:cxn ang="T11">
                    <a:pos x="T2" y="T3"/>
                  </a:cxn>
                  <a:cxn ang="T12">
                    <a:pos x="T4" y="T5"/>
                  </a:cxn>
                  <a:cxn ang="T13">
                    <a:pos x="T6" y="T7"/>
                  </a:cxn>
                  <a:cxn ang="T14">
                    <a:pos x="T8" y="T9"/>
                  </a:cxn>
                </a:cxnLst>
                <a:rect l="T15" t="T16" r="T17" b="T18"/>
                <a:pathLst>
                  <a:path w="117" h="41">
                    <a:moveTo>
                      <a:pt x="112" y="0"/>
                    </a:moveTo>
                    <a:lnTo>
                      <a:pt x="0" y="22"/>
                    </a:lnTo>
                    <a:lnTo>
                      <a:pt x="117" y="41"/>
                    </a:lnTo>
                    <a:lnTo>
                      <a:pt x="11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8" name="Freeform 334"/>
              <p:cNvSpPr>
                <a:spLocks/>
              </p:cNvSpPr>
              <p:nvPr/>
            </p:nvSpPr>
            <p:spPr bwMode="auto">
              <a:xfrm>
                <a:off x="4351" y="1467"/>
                <a:ext cx="61" cy="20"/>
              </a:xfrm>
              <a:custGeom>
                <a:avLst/>
                <a:gdLst>
                  <a:gd name="T0" fmla="*/ 61 w 121"/>
                  <a:gd name="T1" fmla="*/ 0 h 40"/>
                  <a:gd name="T2" fmla="*/ 0 w 121"/>
                  <a:gd name="T3" fmla="*/ 10 h 40"/>
                  <a:gd name="T4" fmla="*/ 60 w 121"/>
                  <a:gd name="T5" fmla="*/ 20 h 40"/>
                  <a:gd name="T6" fmla="*/ 61 w 121"/>
                  <a:gd name="T7" fmla="*/ 0 h 40"/>
                  <a:gd name="T8" fmla="*/ 61 w 121"/>
                  <a:gd name="T9" fmla="*/ 0 h 40"/>
                  <a:gd name="T10" fmla="*/ 0 60000 65536"/>
                  <a:gd name="T11" fmla="*/ 0 60000 65536"/>
                  <a:gd name="T12" fmla="*/ 0 60000 65536"/>
                  <a:gd name="T13" fmla="*/ 0 60000 65536"/>
                  <a:gd name="T14" fmla="*/ 0 60000 65536"/>
                  <a:gd name="T15" fmla="*/ 0 w 121"/>
                  <a:gd name="T16" fmla="*/ 0 h 40"/>
                  <a:gd name="T17" fmla="*/ 121 w 121"/>
                  <a:gd name="T18" fmla="*/ 40 h 40"/>
                </a:gdLst>
                <a:ahLst/>
                <a:cxnLst>
                  <a:cxn ang="T10">
                    <a:pos x="T0" y="T1"/>
                  </a:cxn>
                  <a:cxn ang="T11">
                    <a:pos x="T2" y="T3"/>
                  </a:cxn>
                  <a:cxn ang="T12">
                    <a:pos x="T4" y="T5"/>
                  </a:cxn>
                  <a:cxn ang="T13">
                    <a:pos x="T6" y="T7"/>
                  </a:cxn>
                  <a:cxn ang="T14">
                    <a:pos x="T8" y="T9"/>
                  </a:cxn>
                </a:cxnLst>
                <a:rect l="T15" t="T16" r="T17" b="T18"/>
                <a:pathLst>
                  <a:path w="121" h="40">
                    <a:moveTo>
                      <a:pt x="121" y="0"/>
                    </a:moveTo>
                    <a:lnTo>
                      <a:pt x="0" y="21"/>
                    </a:lnTo>
                    <a:lnTo>
                      <a:pt x="119" y="40"/>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9" name="Freeform 335"/>
              <p:cNvSpPr>
                <a:spLocks/>
              </p:cNvSpPr>
              <p:nvPr/>
            </p:nvSpPr>
            <p:spPr bwMode="auto">
              <a:xfrm>
                <a:off x="4349" y="1490"/>
                <a:ext cx="63" cy="18"/>
              </a:xfrm>
              <a:custGeom>
                <a:avLst/>
                <a:gdLst>
                  <a:gd name="T0" fmla="*/ 61 w 125"/>
                  <a:gd name="T1" fmla="*/ 0 h 36"/>
                  <a:gd name="T2" fmla="*/ 0 w 125"/>
                  <a:gd name="T3" fmla="*/ 13 h 36"/>
                  <a:gd name="T4" fmla="*/ 63 w 125"/>
                  <a:gd name="T5" fmla="*/ 18 h 36"/>
                  <a:gd name="T6" fmla="*/ 61 w 125"/>
                  <a:gd name="T7" fmla="*/ 0 h 36"/>
                  <a:gd name="T8" fmla="*/ 61 w 125"/>
                  <a:gd name="T9" fmla="*/ 0 h 36"/>
                  <a:gd name="T10" fmla="*/ 0 60000 65536"/>
                  <a:gd name="T11" fmla="*/ 0 60000 65536"/>
                  <a:gd name="T12" fmla="*/ 0 60000 65536"/>
                  <a:gd name="T13" fmla="*/ 0 60000 65536"/>
                  <a:gd name="T14" fmla="*/ 0 60000 65536"/>
                  <a:gd name="T15" fmla="*/ 0 w 125"/>
                  <a:gd name="T16" fmla="*/ 0 h 36"/>
                  <a:gd name="T17" fmla="*/ 125 w 125"/>
                  <a:gd name="T18" fmla="*/ 36 h 36"/>
                </a:gdLst>
                <a:ahLst/>
                <a:cxnLst>
                  <a:cxn ang="T10">
                    <a:pos x="T0" y="T1"/>
                  </a:cxn>
                  <a:cxn ang="T11">
                    <a:pos x="T2" y="T3"/>
                  </a:cxn>
                  <a:cxn ang="T12">
                    <a:pos x="T4" y="T5"/>
                  </a:cxn>
                  <a:cxn ang="T13">
                    <a:pos x="T6" y="T7"/>
                  </a:cxn>
                  <a:cxn ang="T14">
                    <a:pos x="T8" y="T9"/>
                  </a:cxn>
                </a:cxnLst>
                <a:rect l="T15" t="T16" r="T17" b="T18"/>
                <a:pathLst>
                  <a:path w="125" h="36">
                    <a:moveTo>
                      <a:pt x="121" y="0"/>
                    </a:moveTo>
                    <a:lnTo>
                      <a:pt x="0" y="26"/>
                    </a:lnTo>
                    <a:lnTo>
                      <a:pt x="125" y="36"/>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0" name="Freeform 336"/>
              <p:cNvSpPr>
                <a:spLocks/>
              </p:cNvSpPr>
              <p:nvPr/>
            </p:nvSpPr>
            <p:spPr bwMode="auto">
              <a:xfrm>
                <a:off x="4249" y="1546"/>
                <a:ext cx="52" cy="21"/>
              </a:xfrm>
              <a:custGeom>
                <a:avLst/>
                <a:gdLst>
                  <a:gd name="T0" fmla="*/ 48 w 105"/>
                  <a:gd name="T1" fmla="*/ 0 h 41"/>
                  <a:gd name="T2" fmla="*/ 0 w 105"/>
                  <a:gd name="T3" fmla="*/ 16 h 41"/>
                  <a:gd name="T4" fmla="*/ 52 w 105"/>
                  <a:gd name="T5" fmla="*/ 21 h 41"/>
                  <a:gd name="T6" fmla="*/ 48 w 105"/>
                  <a:gd name="T7" fmla="*/ 0 h 41"/>
                  <a:gd name="T8" fmla="*/ 48 w 105"/>
                  <a:gd name="T9" fmla="*/ 0 h 41"/>
                  <a:gd name="T10" fmla="*/ 0 60000 65536"/>
                  <a:gd name="T11" fmla="*/ 0 60000 65536"/>
                  <a:gd name="T12" fmla="*/ 0 60000 65536"/>
                  <a:gd name="T13" fmla="*/ 0 60000 65536"/>
                  <a:gd name="T14" fmla="*/ 0 60000 65536"/>
                  <a:gd name="T15" fmla="*/ 0 w 105"/>
                  <a:gd name="T16" fmla="*/ 0 h 41"/>
                  <a:gd name="T17" fmla="*/ 105 w 105"/>
                  <a:gd name="T18" fmla="*/ 41 h 41"/>
                </a:gdLst>
                <a:ahLst/>
                <a:cxnLst>
                  <a:cxn ang="T10">
                    <a:pos x="T0" y="T1"/>
                  </a:cxn>
                  <a:cxn ang="T11">
                    <a:pos x="T2" y="T3"/>
                  </a:cxn>
                  <a:cxn ang="T12">
                    <a:pos x="T4" y="T5"/>
                  </a:cxn>
                  <a:cxn ang="T13">
                    <a:pos x="T6" y="T7"/>
                  </a:cxn>
                  <a:cxn ang="T14">
                    <a:pos x="T8" y="T9"/>
                  </a:cxn>
                </a:cxnLst>
                <a:rect l="T15" t="T16" r="T17" b="T18"/>
                <a:pathLst>
                  <a:path w="105" h="41">
                    <a:moveTo>
                      <a:pt x="97" y="0"/>
                    </a:moveTo>
                    <a:lnTo>
                      <a:pt x="0" y="32"/>
                    </a:lnTo>
                    <a:lnTo>
                      <a:pt x="105" y="41"/>
                    </a:lnTo>
                    <a:lnTo>
                      <a:pt x="9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1" name="Freeform 337"/>
              <p:cNvSpPr>
                <a:spLocks/>
              </p:cNvSpPr>
              <p:nvPr/>
            </p:nvSpPr>
            <p:spPr bwMode="auto">
              <a:xfrm>
                <a:off x="4248" y="1575"/>
                <a:ext cx="54" cy="17"/>
              </a:xfrm>
              <a:custGeom>
                <a:avLst/>
                <a:gdLst>
                  <a:gd name="T0" fmla="*/ 53 w 109"/>
                  <a:gd name="T1" fmla="*/ 0 h 34"/>
                  <a:gd name="T2" fmla="*/ 0 w 109"/>
                  <a:gd name="T3" fmla="*/ 12 h 34"/>
                  <a:gd name="T4" fmla="*/ 54 w 109"/>
                  <a:gd name="T5" fmla="*/ 17 h 34"/>
                  <a:gd name="T6" fmla="*/ 53 w 109"/>
                  <a:gd name="T7" fmla="*/ 0 h 34"/>
                  <a:gd name="T8" fmla="*/ 53 w 109"/>
                  <a:gd name="T9" fmla="*/ 0 h 34"/>
                  <a:gd name="T10" fmla="*/ 0 60000 65536"/>
                  <a:gd name="T11" fmla="*/ 0 60000 65536"/>
                  <a:gd name="T12" fmla="*/ 0 60000 65536"/>
                  <a:gd name="T13" fmla="*/ 0 60000 65536"/>
                  <a:gd name="T14" fmla="*/ 0 60000 65536"/>
                  <a:gd name="T15" fmla="*/ 0 w 109"/>
                  <a:gd name="T16" fmla="*/ 0 h 34"/>
                  <a:gd name="T17" fmla="*/ 109 w 109"/>
                  <a:gd name="T18" fmla="*/ 34 h 34"/>
                </a:gdLst>
                <a:ahLst/>
                <a:cxnLst>
                  <a:cxn ang="T10">
                    <a:pos x="T0" y="T1"/>
                  </a:cxn>
                  <a:cxn ang="T11">
                    <a:pos x="T2" y="T3"/>
                  </a:cxn>
                  <a:cxn ang="T12">
                    <a:pos x="T4" y="T5"/>
                  </a:cxn>
                  <a:cxn ang="T13">
                    <a:pos x="T6" y="T7"/>
                  </a:cxn>
                  <a:cxn ang="T14">
                    <a:pos x="T8" y="T9"/>
                  </a:cxn>
                </a:cxnLst>
                <a:rect l="T15" t="T16" r="T17" b="T18"/>
                <a:pathLst>
                  <a:path w="109" h="34">
                    <a:moveTo>
                      <a:pt x="107" y="0"/>
                    </a:moveTo>
                    <a:lnTo>
                      <a:pt x="0" y="24"/>
                    </a:lnTo>
                    <a:lnTo>
                      <a:pt x="109" y="34"/>
                    </a:lnTo>
                    <a:lnTo>
                      <a:pt x="10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2" name="Freeform 338"/>
              <p:cNvSpPr>
                <a:spLocks/>
              </p:cNvSpPr>
              <p:nvPr/>
            </p:nvSpPr>
            <p:spPr bwMode="auto">
              <a:xfrm>
                <a:off x="4251" y="1599"/>
                <a:ext cx="53" cy="19"/>
              </a:xfrm>
              <a:custGeom>
                <a:avLst/>
                <a:gdLst>
                  <a:gd name="T0" fmla="*/ 51 w 107"/>
                  <a:gd name="T1" fmla="*/ 0 h 38"/>
                  <a:gd name="T2" fmla="*/ 0 w 107"/>
                  <a:gd name="T3" fmla="*/ 11 h 38"/>
                  <a:gd name="T4" fmla="*/ 53 w 107"/>
                  <a:gd name="T5" fmla="*/ 19 h 38"/>
                  <a:gd name="T6" fmla="*/ 51 w 107"/>
                  <a:gd name="T7" fmla="*/ 0 h 38"/>
                  <a:gd name="T8" fmla="*/ 51 w 107"/>
                  <a:gd name="T9" fmla="*/ 0 h 38"/>
                  <a:gd name="T10" fmla="*/ 0 60000 65536"/>
                  <a:gd name="T11" fmla="*/ 0 60000 65536"/>
                  <a:gd name="T12" fmla="*/ 0 60000 65536"/>
                  <a:gd name="T13" fmla="*/ 0 60000 65536"/>
                  <a:gd name="T14" fmla="*/ 0 60000 65536"/>
                  <a:gd name="T15" fmla="*/ 0 w 107"/>
                  <a:gd name="T16" fmla="*/ 0 h 38"/>
                  <a:gd name="T17" fmla="*/ 107 w 107"/>
                  <a:gd name="T18" fmla="*/ 38 h 38"/>
                </a:gdLst>
                <a:ahLst/>
                <a:cxnLst>
                  <a:cxn ang="T10">
                    <a:pos x="T0" y="T1"/>
                  </a:cxn>
                  <a:cxn ang="T11">
                    <a:pos x="T2" y="T3"/>
                  </a:cxn>
                  <a:cxn ang="T12">
                    <a:pos x="T4" y="T5"/>
                  </a:cxn>
                  <a:cxn ang="T13">
                    <a:pos x="T6" y="T7"/>
                  </a:cxn>
                  <a:cxn ang="T14">
                    <a:pos x="T8" y="T9"/>
                  </a:cxn>
                </a:cxnLst>
                <a:rect l="T15" t="T16" r="T17" b="T18"/>
                <a:pathLst>
                  <a:path w="107" h="38">
                    <a:moveTo>
                      <a:pt x="103" y="0"/>
                    </a:moveTo>
                    <a:lnTo>
                      <a:pt x="0" y="23"/>
                    </a:lnTo>
                    <a:lnTo>
                      <a:pt x="107" y="38"/>
                    </a:lnTo>
                    <a:lnTo>
                      <a:pt x="103"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3" name="Freeform 339"/>
              <p:cNvSpPr>
                <a:spLocks/>
              </p:cNvSpPr>
              <p:nvPr/>
            </p:nvSpPr>
            <p:spPr bwMode="auto">
              <a:xfrm>
                <a:off x="4243" y="1620"/>
                <a:ext cx="62" cy="15"/>
              </a:xfrm>
              <a:custGeom>
                <a:avLst/>
                <a:gdLst>
                  <a:gd name="T0" fmla="*/ 60 w 123"/>
                  <a:gd name="T1" fmla="*/ 0 h 28"/>
                  <a:gd name="T2" fmla="*/ 0 w 123"/>
                  <a:gd name="T3" fmla="*/ 15 h 28"/>
                  <a:gd name="T4" fmla="*/ 62 w 123"/>
                  <a:gd name="T5" fmla="*/ 15 h 28"/>
                  <a:gd name="T6" fmla="*/ 60 w 123"/>
                  <a:gd name="T7" fmla="*/ 0 h 28"/>
                  <a:gd name="T8" fmla="*/ 60 w 123"/>
                  <a:gd name="T9" fmla="*/ 0 h 28"/>
                  <a:gd name="T10" fmla="*/ 0 60000 65536"/>
                  <a:gd name="T11" fmla="*/ 0 60000 65536"/>
                  <a:gd name="T12" fmla="*/ 0 60000 65536"/>
                  <a:gd name="T13" fmla="*/ 0 60000 65536"/>
                  <a:gd name="T14" fmla="*/ 0 60000 65536"/>
                  <a:gd name="T15" fmla="*/ 0 w 123"/>
                  <a:gd name="T16" fmla="*/ 0 h 28"/>
                  <a:gd name="T17" fmla="*/ 123 w 123"/>
                  <a:gd name="T18" fmla="*/ 28 h 28"/>
                </a:gdLst>
                <a:ahLst/>
                <a:cxnLst>
                  <a:cxn ang="T10">
                    <a:pos x="T0" y="T1"/>
                  </a:cxn>
                  <a:cxn ang="T11">
                    <a:pos x="T2" y="T3"/>
                  </a:cxn>
                  <a:cxn ang="T12">
                    <a:pos x="T4" y="T5"/>
                  </a:cxn>
                  <a:cxn ang="T13">
                    <a:pos x="T6" y="T7"/>
                  </a:cxn>
                  <a:cxn ang="T14">
                    <a:pos x="T8" y="T9"/>
                  </a:cxn>
                </a:cxnLst>
                <a:rect l="T15" t="T16" r="T17" b="T18"/>
                <a:pathLst>
                  <a:path w="123" h="28">
                    <a:moveTo>
                      <a:pt x="120" y="0"/>
                    </a:moveTo>
                    <a:lnTo>
                      <a:pt x="0" y="28"/>
                    </a:lnTo>
                    <a:lnTo>
                      <a:pt x="123" y="28"/>
                    </a:lnTo>
                    <a:lnTo>
                      <a:pt x="12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4" name="Freeform 340"/>
              <p:cNvSpPr>
                <a:spLocks/>
              </p:cNvSpPr>
              <p:nvPr/>
            </p:nvSpPr>
            <p:spPr bwMode="auto">
              <a:xfrm>
                <a:off x="4673" y="1533"/>
                <a:ext cx="46" cy="20"/>
              </a:xfrm>
              <a:custGeom>
                <a:avLst/>
                <a:gdLst>
                  <a:gd name="T0" fmla="*/ 42 w 91"/>
                  <a:gd name="T1" fmla="*/ 0 h 40"/>
                  <a:gd name="T2" fmla="*/ 0 w 91"/>
                  <a:gd name="T3" fmla="*/ 16 h 40"/>
                  <a:gd name="T4" fmla="*/ 46 w 91"/>
                  <a:gd name="T5" fmla="*/ 20 h 40"/>
                  <a:gd name="T6" fmla="*/ 42 w 91"/>
                  <a:gd name="T7" fmla="*/ 0 h 40"/>
                  <a:gd name="T8" fmla="*/ 42 w 91"/>
                  <a:gd name="T9" fmla="*/ 0 h 40"/>
                  <a:gd name="T10" fmla="*/ 0 60000 65536"/>
                  <a:gd name="T11" fmla="*/ 0 60000 65536"/>
                  <a:gd name="T12" fmla="*/ 0 60000 65536"/>
                  <a:gd name="T13" fmla="*/ 0 60000 65536"/>
                  <a:gd name="T14" fmla="*/ 0 60000 65536"/>
                  <a:gd name="T15" fmla="*/ 0 w 91"/>
                  <a:gd name="T16" fmla="*/ 0 h 40"/>
                  <a:gd name="T17" fmla="*/ 91 w 91"/>
                  <a:gd name="T18" fmla="*/ 40 h 40"/>
                </a:gdLst>
                <a:ahLst/>
                <a:cxnLst>
                  <a:cxn ang="T10">
                    <a:pos x="T0" y="T1"/>
                  </a:cxn>
                  <a:cxn ang="T11">
                    <a:pos x="T2" y="T3"/>
                  </a:cxn>
                  <a:cxn ang="T12">
                    <a:pos x="T4" y="T5"/>
                  </a:cxn>
                  <a:cxn ang="T13">
                    <a:pos x="T6" y="T7"/>
                  </a:cxn>
                  <a:cxn ang="T14">
                    <a:pos x="T8" y="T9"/>
                  </a:cxn>
                </a:cxnLst>
                <a:rect l="T15" t="T16" r="T17" b="T18"/>
                <a:pathLst>
                  <a:path w="91" h="40">
                    <a:moveTo>
                      <a:pt x="84" y="0"/>
                    </a:moveTo>
                    <a:lnTo>
                      <a:pt x="0" y="32"/>
                    </a:lnTo>
                    <a:lnTo>
                      <a:pt x="91" y="40"/>
                    </a:lnTo>
                    <a:lnTo>
                      <a:pt x="84"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5" name="Freeform 341"/>
              <p:cNvSpPr>
                <a:spLocks/>
              </p:cNvSpPr>
              <p:nvPr/>
            </p:nvSpPr>
            <p:spPr bwMode="auto">
              <a:xfrm>
                <a:off x="4679" y="1560"/>
                <a:ext cx="45" cy="17"/>
              </a:xfrm>
              <a:custGeom>
                <a:avLst/>
                <a:gdLst>
                  <a:gd name="T0" fmla="*/ 44 w 90"/>
                  <a:gd name="T1" fmla="*/ 0 h 34"/>
                  <a:gd name="T2" fmla="*/ 0 w 90"/>
                  <a:gd name="T3" fmla="*/ 14 h 34"/>
                  <a:gd name="T4" fmla="*/ 45 w 90"/>
                  <a:gd name="T5" fmla="*/ 17 h 34"/>
                  <a:gd name="T6" fmla="*/ 44 w 90"/>
                  <a:gd name="T7" fmla="*/ 0 h 34"/>
                  <a:gd name="T8" fmla="*/ 44 w 90"/>
                  <a:gd name="T9" fmla="*/ 0 h 34"/>
                  <a:gd name="T10" fmla="*/ 0 60000 65536"/>
                  <a:gd name="T11" fmla="*/ 0 60000 65536"/>
                  <a:gd name="T12" fmla="*/ 0 60000 65536"/>
                  <a:gd name="T13" fmla="*/ 0 60000 65536"/>
                  <a:gd name="T14" fmla="*/ 0 60000 65536"/>
                  <a:gd name="T15" fmla="*/ 0 w 90"/>
                  <a:gd name="T16" fmla="*/ 0 h 34"/>
                  <a:gd name="T17" fmla="*/ 90 w 90"/>
                  <a:gd name="T18" fmla="*/ 34 h 34"/>
                </a:gdLst>
                <a:ahLst/>
                <a:cxnLst>
                  <a:cxn ang="T10">
                    <a:pos x="T0" y="T1"/>
                  </a:cxn>
                  <a:cxn ang="T11">
                    <a:pos x="T2" y="T3"/>
                  </a:cxn>
                  <a:cxn ang="T12">
                    <a:pos x="T4" y="T5"/>
                  </a:cxn>
                  <a:cxn ang="T13">
                    <a:pos x="T6" y="T7"/>
                  </a:cxn>
                  <a:cxn ang="T14">
                    <a:pos x="T8" y="T9"/>
                  </a:cxn>
                </a:cxnLst>
                <a:rect l="T15" t="T16" r="T17" b="T18"/>
                <a:pathLst>
                  <a:path w="90" h="34">
                    <a:moveTo>
                      <a:pt x="88" y="0"/>
                    </a:moveTo>
                    <a:lnTo>
                      <a:pt x="0" y="29"/>
                    </a:lnTo>
                    <a:lnTo>
                      <a:pt x="90" y="34"/>
                    </a:lnTo>
                    <a:lnTo>
                      <a:pt x="8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6" name="Freeform 342"/>
              <p:cNvSpPr>
                <a:spLocks/>
              </p:cNvSpPr>
              <p:nvPr/>
            </p:nvSpPr>
            <p:spPr bwMode="auto">
              <a:xfrm>
                <a:off x="4679" y="1581"/>
                <a:ext cx="48" cy="22"/>
              </a:xfrm>
              <a:custGeom>
                <a:avLst/>
                <a:gdLst>
                  <a:gd name="T0" fmla="*/ 46 w 95"/>
                  <a:gd name="T1" fmla="*/ 0 h 44"/>
                  <a:gd name="T2" fmla="*/ 0 w 95"/>
                  <a:gd name="T3" fmla="*/ 16 h 44"/>
                  <a:gd name="T4" fmla="*/ 48 w 95"/>
                  <a:gd name="T5" fmla="*/ 22 h 44"/>
                  <a:gd name="T6" fmla="*/ 46 w 95"/>
                  <a:gd name="T7" fmla="*/ 0 h 44"/>
                  <a:gd name="T8" fmla="*/ 46 w 95"/>
                  <a:gd name="T9" fmla="*/ 0 h 44"/>
                  <a:gd name="T10" fmla="*/ 0 60000 65536"/>
                  <a:gd name="T11" fmla="*/ 0 60000 65536"/>
                  <a:gd name="T12" fmla="*/ 0 60000 65536"/>
                  <a:gd name="T13" fmla="*/ 0 60000 65536"/>
                  <a:gd name="T14" fmla="*/ 0 60000 65536"/>
                  <a:gd name="T15" fmla="*/ 0 w 95"/>
                  <a:gd name="T16" fmla="*/ 0 h 44"/>
                  <a:gd name="T17" fmla="*/ 95 w 95"/>
                  <a:gd name="T18" fmla="*/ 44 h 44"/>
                </a:gdLst>
                <a:ahLst/>
                <a:cxnLst>
                  <a:cxn ang="T10">
                    <a:pos x="T0" y="T1"/>
                  </a:cxn>
                  <a:cxn ang="T11">
                    <a:pos x="T2" y="T3"/>
                  </a:cxn>
                  <a:cxn ang="T12">
                    <a:pos x="T4" y="T5"/>
                  </a:cxn>
                  <a:cxn ang="T13">
                    <a:pos x="T6" y="T7"/>
                  </a:cxn>
                  <a:cxn ang="T14">
                    <a:pos x="T8" y="T9"/>
                  </a:cxn>
                </a:cxnLst>
                <a:rect l="T15" t="T16" r="T17" b="T18"/>
                <a:pathLst>
                  <a:path w="95" h="44">
                    <a:moveTo>
                      <a:pt x="92" y="0"/>
                    </a:moveTo>
                    <a:lnTo>
                      <a:pt x="0" y="32"/>
                    </a:lnTo>
                    <a:lnTo>
                      <a:pt x="95" y="44"/>
                    </a:lnTo>
                    <a:lnTo>
                      <a:pt x="9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7" name="Freeform 343"/>
              <p:cNvSpPr>
                <a:spLocks/>
              </p:cNvSpPr>
              <p:nvPr/>
            </p:nvSpPr>
            <p:spPr bwMode="auto">
              <a:xfrm>
                <a:off x="4577" y="1648"/>
                <a:ext cx="42" cy="17"/>
              </a:xfrm>
              <a:custGeom>
                <a:avLst/>
                <a:gdLst>
                  <a:gd name="T0" fmla="*/ 40 w 84"/>
                  <a:gd name="T1" fmla="*/ 0 h 34"/>
                  <a:gd name="T2" fmla="*/ 0 w 84"/>
                  <a:gd name="T3" fmla="*/ 9 h 34"/>
                  <a:gd name="T4" fmla="*/ 42 w 84"/>
                  <a:gd name="T5" fmla="*/ 17 h 34"/>
                  <a:gd name="T6" fmla="*/ 40 w 84"/>
                  <a:gd name="T7" fmla="*/ 0 h 34"/>
                  <a:gd name="T8" fmla="*/ 40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80" y="0"/>
                    </a:moveTo>
                    <a:lnTo>
                      <a:pt x="0" y="17"/>
                    </a:lnTo>
                    <a:lnTo>
                      <a:pt x="84" y="34"/>
                    </a:lnTo>
                    <a:lnTo>
                      <a:pt x="8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8" name="Freeform 344"/>
              <p:cNvSpPr>
                <a:spLocks/>
              </p:cNvSpPr>
              <p:nvPr/>
            </p:nvSpPr>
            <p:spPr bwMode="auto">
              <a:xfrm>
                <a:off x="4582" y="1670"/>
                <a:ext cx="42" cy="21"/>
              </a:xfrm>
              <a:custGeom>
                <a:avLst/>
                <a:gdLst>
                  <a:gd name="T0" fmla="*/ 39 w 84"/>
                  <a:gd name="T1" fmla="*/ 0 h 42"/>
                  <a:gd name="T2" fmla="*/ 0 w 84"/>
                  <a:gd name="T3" fmla="*/ 3 h 42"/>
                  <a:gd name="T4" fmla="*/ 42 w 84"/>
                  <a:gd name="T5" fmla="*/ 21 h 42"/>
                  <a:gd name="T6" fmla="*/ 39 w 84"/>
                  <a:gd name="T7" fmla="*/ 0 h 42"/>
                  <a:gd name="T8" fmla="*/ 39 w 84"/>
                  <a:gd name="T9" fmla="*/ 0 h 42"/>
                  <a:gd name="T10" fmla="*/ 0 60000 65536"/>
                  <a:gd name="T11" fmla="*/ 0 60000 65536"/>
                  <a:gd name="T12" fmla="*/ 0 60000 65536"/>
                  <a:gd name="T13" fmla="*/ 0 60000 65536"/>
                  <a:gd name="T14" fmla="*/ 0 60000 65536"/>
                  <a:gd name="T15" fmla="*/ 0 w 84"/>
                  <a:gd name="T16" fmla="*/ 0 h 42"/>
                  <a:gd name="T17" fmla="*/ 84 w 84"/>
                  <a:gd name="T18" fmla="*/ 42 h 42"/>
                </a:gdLst>
                <a:ahLst/>
                <a:cxnLst>
                  <a:cxn ang="T10">
                    <a:pos x="T0" y="T1"/>
                  </a:cxn>
                  <a:cxn ang="T11">
                    <a:pos x="T2" y="T3"/>
                  </a:cxn>
                  <a:cxn ang="T12">
                    <a:pos x="T4" y="T5"/>
                  </a:cxn>
                  <a:cxn ang="T13">
                    <a:pos x="T6" y="T7"/>
                  </a:cxn>
                  <a:cxn ang="T14">
                    <a:pos x="T8" y="T9"/>
                  </a:cxn>
                </a:cxnLst>
                <a:rect l="T15" t="T16" r="T17" b="T18"/>
                <a:pathLst>
                  <a:path w="84" h="42">
                    <a:moveTo>
                      <a:pt x="78" y="0"/>
                    </a:moveTo>
                    <a:lnTo>
                      <a:pt x="0" y="7"/>
                    </a:lnTo>
                    <a:lnTo>
                      <a:pt x="84" y="42"/>
                    </a:lnTo>
                    <a:lnTo>
                      <a:pt x="7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9" name="Freeform 345"/>
              <p:cNvSpPr>
                <a:spLocks/>
              </p:cNvSpPr>
              <p:nvPr/>
            </p:nvSpPr>
            <p:spPr bwMode="auto">
              <a:xfrm>
                <a:off x="4224" y="1447"/>
                <a:ext cx="124" cy="57"/>
              </a:xfrm>
              <a:custGeom>
                <a:avLst/>
                <a:gdLst>
                  <a:gd name="T0" fmla="*/ 3 w 249"/>
                  <a:gd name="T1" fmla="*/ 9 h 114"/>
                  <a:gd name="T2" fmla="*/ 97 w 249"/>
                  <a:gd name="T3" fmla="*/ 0 h 114"/>
                  <a:gd name="T4" fmla="*/ 61 w 249"/>
                  <a:gd name="T5" fmla="*/ 13 h 114"/>
                  <a:gd name="T6" fmla="*/ 124 w 249"/>
                  <a:gd name="T7" fmla="*/ 21 h 114"/>
                  <a:gd name="T8" fmla="*/ 65 w 249"/>
                  <a:gd name="T9" fmla="*/ 33 h 114"/>
                  <a:gd name="T10" fmla="*/ 118 w 249"/>
                  <a:gd name="T11" fmla="*/ 46 h 114"/>
                  <a:gd name="T12" fmla="*/ 62 w 249"/>
                  <a:gd name="T13" fmla="*/ 55 h 114"/>
                  <a:gd name="T14" fmla="*/ 0 w 249"/>
                  <a:gd name="T15" fmla="*/ 57 h 114"/>
                  <a:gd name="T16" fmla="*/ 3 w 249"/>
                  <a:gd name="T17" fmla="*/ 9 h 114"/>
                  <a:gd name="T18" fmla="*/ 3 w 249"/>
                  <a:gd name="T19" fmla="*/ 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9"/>
                  <a:gd name="T31" fmla="*/ 0 h 114"/>
                  <a:gd name="T32" fmla="*/ 249 w 24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9" h="114">
                    <a:moveTo>
                      <a:pt x="7" y="17"/>
                    </a:moveTo>
                    <a:lnTo>
                      <a:pt x="194" y="0"/>
                    </a:lnTo>
                    <a:lnTo>
                      <a:pt x="123" y="25"/>
                    </a:lnTo>
                    <a:lnTo>
                      <a:pt x="249" y="42"/>
                    </a:lnTo>
                    <a:lnTo>
                      <a:pt x="131" y="65"/>
                    </a:lnTo>
                    <a:lnTo>
                      <a:pt x="237" y="91"/>
                    </a:lnTo>
                    <a:lnTo>
                      <a:pt x="125" y="110"/>
                    </a:lnTo>
                    <a:lnTo>
                      <a:pt x="0" y="114"/>
                    </a:lnTo>
                    <a:lnTo>
                      <a:pt x="7"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0" name="Freeform 346"/>
              <p:cNvSpPr>
                <a:spLocks/>
              </p:cNvSpPr>
              <p:nvPr/>
            </p:nvSpPr>
            <p:spPr bwMode="auto">
              <a:xfrm>
                <a:off x="4126" y="1557"/>
                <a:ext cx="121" cy="71"/>
              </a:xfrm>
              <a:custGeom>
                <a:avLst/>
                <a:gdLst>
                  <a:gd name="T0" fmla="*/ 8 w 241"/>
                  <a:gd name="T1" fmla="*/ 9 h 142"/>
                  <a:gd name="T2" fmla="*/ 93 w 241"/>
                  <a:gd name="T3" fmla="*/ 0 h 142"/>
                  <a:gd name="T4" fmla="*/ 76 w 241"/>
                  <a:gd name="T5" fmla="*/ 10 h 142"/>
                  <a:gd name="T6" fmla="*/ 108 w 241"/>
                  <a:gd name="T7" fmla="*/ 16 h 142"/>
                  <a:gd name="T8" fmla="*/ 77 w 241"/>
                  <a:gd name="T9" fmla="*/ 28 h 142"/>
                  <a:gd name="T10" fmla="*/ 78 w 241"/>
                  <a:gd name="T11" fmla="*/ 35 h 142"/>
                  <a:gd name="T12" fmla="*/ 121 w 241"/>
                  <a:gd name="T13" fmla="*/ 42 h 142"/>
                  <a:gd name="T14" fmla="*/ 78 w 241"/>
                  <a:gd name="T15" fmla="*/ 56 h 142"/>
                  <a:gd name="T16" fmla="*/ 117 w 241"/>
                  <a:gd name="T17" fmla="*/ 67 h 142"/>
                  <a:gd name="T18" fmla="*/ 77 w 241"/>
                  <a:gd name="T19" fmla="*/ 71 h 142"/>
                  <a:gd name="T20" fmla="*/ 0 w 241"/>
                  <a:gd name="T21" fmla="*/ 71 h 142"/>
                  <a:gd name="T22" fmla="*/ 8 w 241"/>
                  <a:gd name="T23" fmla="*/ 9 h 142"/>
                  <a:gd name="T24" fmla="*/ 8 w 241"/>
                  <a:gd name="T25" fmla="*/ 9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1"/>
                  <a:gd name="T40" fmla="*/ 0 h 142"/>
                  <a:gd name="T41" fmla="*/ 241 w 241"/>
                  <a:gd name="T42" fmla="*/ 142 h 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1" h="142">
                    <a:moveTo>
                      <a:pt x="15" y="19"/>
                    </a:moveTo>
                    <a:lnTo>
                      <a:pt x="186" y="0"/>
                    </a:lnTo>
                    <a:lnTo>
                      <a:pt x="152" y="20"/>
                    </a:lnTo>
                    <a:lnTo>
                      <a:pt x="215" y="32"/>
                    </a:lnTo>
                    <a:lnTo>
                      <a:pt x="154" y="57"/>
                    </a:lnTo>
                    <a:lnTo>
                      <a:pt x="156" y="70"/>
                    </a:lnTo>
                    <a:lnTo>
                      <a:pt x="241" y="85"/>
                    </a:lnTo>
                    <a:lnTo>
                      <a:pt x="156" y="112"/>
                    </a:lnTo>
                    <a:lnTo>
                      <a:pt x="234" y="133"/>
                    </a:lnTo>
                    <a:lnTo>
                      <a:pt x="154" y="142"/>
                    </a:lnTo>
                    <a:lnTo>
                      <a:pt x="0" y="142"/>
                    </a:lnTo>
                    <a:lnTo>
                      <a:pt x="15"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1" name="Freeform 347"/>
              <p:cNvSpPr>
                <a:spLocks/>
              </p:cNvSpPr>
              <p:nvPr/>
            </p:nvSpPr>
            <p:spPr bwMode="auto">
              <a:xfrm>
                <a:off x="4557" y="1538"/>
                <a:ext cx="121" cy="81"/>
              </a:xfrm>
              <a:custGeom>
                <a:avLst/>
                <a:gdLst>
                  <a:gd name="T0" fmla="*/ 6 w 243"/>
                  <a:gd name="T1" fmla="*/ 15 h 161"/>
                  <a:gd name="T2" fmla="*/ 108 w 243"/>
                  <a:gd name="T3" fmla="*/ 0 h 161"/>
                  <a:gd name="T4" fmla="*/ 74 w 243"/>
                  <a:gd name="T5" fmla="*/ 18 h 161"/>
                  <a:gd name="T6" fmla="*/ 121 w 243"/>
                  <a:gd name="T7" fmla="*/ 24 h 161"/>
                  <a:gd name="T8" fmla="*/ 79 w 243"/>
                  <a:gd name="T9" fmla="*/ 39 h 161"/>
                  <a:gd name="T10" fmla="*/ 121 w 243"/>
                  <a:gd name="T11" fmla="*/ 48 h 161"/>
                  <a:gd name="T12" fmla="*/ 88 w 243"/>
                  <a:gd name="T13" fmla="*/ 61 h 161"/>
                  <a:gd name="T14" fmla="*/ 110 w 243"/>
                  <a:gd name="T15" fmla="*/ 68 h 161"/>
                  <a:gd name="T16" fmla="*/ 0 w 243"/>
                  <a:gd name="T17" fmla="*/ 81 h 161"/>
                  <a:gd name="T18" fmla="*/ 6 w 243"/>
                  <a:gd name="T19" fmla="*/ 15 h 161"/>
                  <a:gd name="T20" fmla="*/ 6 w 243"/>
                  <a:gd name="T21" fmla="*/ 15 h 1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
                  <a:gd name="T34" fmla="*/ 0 h 161"/>
                  <a:gd name="T35" fmla="*/ 243 w 243"/>
                  <a:gd name="T36" fmla="*/ 161 h 1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 h="161">
                    <a:moveTo>
                      <a:pt x="13" y="30"/>
                    </a:moveTo>
                    <a:lnTo>
                      <a:pt x="217" y="0"/>
                    </a:lnTo>
                    <a:lnTo>
                      <a:pt x="148" y="36"/>
                    </a:lnTo>
                    <a:lnTo>
                      <a:pt x="242" y="47"/>
                    </a:lnTo>
                    <a:lnTo>
                      <a:pt x="158" y="77"/>
                    </a:lnTo>
                    <a:lnTo>
                      <a:pt x="243" y="95"/>
                    </a:lnTo>
                    <a:lnTo>
                      <a:pt x="177" y="121"/>
                    </a:lnTo>
                    <a:lnTo>
                      <a:pt x="221" y="136"/>
                    </a:lnTo>
                    <a:lnTo>
                      <a:pt x="0" y="161"/>
                    </a:lnTo>
                    <a:lnTo>
                      <a:pt x="13" y="3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2" name="Freeform 348"/>
              <p:cNvSpPr>
                <a:spLocks/>
              </p:cNvSpPr>
              <p:nvPr/>
            </p:nvSpPr>
            <p:spPr bwMode="auto">
              <a:xfrm>
                <a:off x="4420" y="1652"/>
                <a:ext cx="145" cy="70"/>
              </a:xfrm>
              <a:custGeom>
                <a:avLst/>
                <a:gdLst>
                  <a:gd name="T0" fmla="*/ 14 w 291"/>
                  <a:gd name="T1" fmla="*/ 21 h 140"/>
                  <a:gd name="T2" fmla="*/ 0 w 291"/>
                  <a:gd name="T3" fmla="*/ 70 h 140"/>
                  <a:gd name="T4" fmla="*/ 39 w 291"/>
                  <a:gd name="T5" fmla="*/ 42 h 140"/>
                  <a:gd name="T6" fmla="*/ 85 w 291"/>
                  <a:gd name="T7" fmla="*/ 28 h 140"/>
                  <a:gd name="T8" fmla="*/ 141 w 291"/>
                  <a:gd name="T9" fmla="*/ 28 h 140"/>
                  <a:gd name="T10" fmla="*/ 122 w 291"/>
                  <a:gd name="T11" fmla="*/ 19 h 140"/>
                  <a:gd name="T12" fmla="*/ 145 w 291"/>
                  <a:gd name="T13" fmla="*/ 14 h 140"/>
                  <a:gd name="T14" fmla="*/ 124 w 291"/>
                  <a:gd name="T15" fmla="*/ 5 h 140"/>
                  <a:gd name="T16" fmla="*/ 142 w 291"/>
                  <a:gd name="T17" fmla="*/ 0 h 140"/>
                  <a:gd name="T18" fmla="*/ 126 w 291"/>
                  <a:gd name="T19" fmla="*/ 0 h 140"/>
                  <a:gd name="T20" fmla="*/ 87 w 291"/>
                  <a:gd name="T21" fmla="*/ 6 h 140"/>
                  <a:gd name="T22" fmla="*/ 14 w 291"/>
                  <a:gd name="T23" fmla="*/ 21 h 140"/>
                  <a:gd name="T24" fmla="*/ 14 w 291"/>
                  <a:gd name="T25" fmla="*/ 21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1"/>
                  <a:gd name="T40" fmla="*/ 0 h 140"/>
                  <a:gd name="T41" fmla="*/ 291 w 291"/>
                  <a:gd name="T42" fmla="*/ 140 h 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1" h="140">
                    <a:moveTo>
                      <a:pt x="29" y="43"/>
                    </a:moveTo>
                    <a:lnTo>
                      <a:pt x="0" y="140"/>
                    </a:lnTo>
                    <a:lnTo>
                      <a:pt x="78" y="85"/>
                    </a:lnTo>
                    <a:lnTo>
                      <a:pt x="170" y="57"/>
                    </a:lnTo>
                    <a:lnTo>
                      <a:pt x="282" y="57"/>
                    </a:lnTo>
                    <a:lnTo>
                      <a:pt x="244" y="38"/>
                    </a:lnTo>
                    <a:lnTo>
                      <a:pt x="291" y="28"/>
                    </a:lnTo>
                    <a:lnTo>
                      <a:pt x="249" y="11"/>
                    </a:lnTo>
                    <a:lnTo>
                      <a:pt x="284" y="0"/>
                    </a:lnTo>
                    <a:lnTo>
                      <a:pt x="253" y="0"/>
                    </a:lnTo>
                    <a:lnTo>
                      <a:pt x="175" y="13"/>
                    </a:lnTo>
                    <a:lnTo>
                      <a:pt x="29" y="43"/>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3" name="Freeform 349"/>
              <p:cNvSpPr>
                <a:spLocks/>
              </p:cNvSpPr>
              <p:nvPr/>
            </p:nvSpPr>
            <p:spPr bwMode="auto">
              <a:xfrm>
                <a:off x="4437" y="1438"/>
                <a:ext cx="193" cy="70"/>
              </a:xfrm>
              <a:custGeom>
                <a:avLst/>
                <a:gdLst>
                  <a:gd name="T0" fmla="*/ 10 w 385"/>
                  <a:gd name="T1" fmla="*/ 7 h 141"/>
                  <a:gd name="T2" fmla="*/ 0 w 385"/>
                  <a:gd name="T3" fmla="*/ 70 h 141"/>
                  <a:gd name="T4" fmla="*/ 193 w 385"/>
                  <a:gd name="T5" fmla="*/ 66 h 141"/>
                  <a:gd name="T6" fmla="*/ 120 w 385"/>
                  <a:gd name="T7" fmla="*/ 54 h 141"/>
                  <a:gd name="T8" fmla="*/ 186 w 385"/>
                  <a:gd name="T9" fmla="*/ 37 h 141"/>
                  <a:gd name="T10" fmla="*/ 124 w 385"/>
                  <a:gd name="T11" fmla="*/ 27 h 141"/>
                  <a:gd name="T12" fmla="*/ 184 w 385"/>
                  <a:gd name="T13" fmla="*/ 7 h 141"/>
                  <a:gd name="T14" fmla="*/ 124 w 385"/>
                  <a:gd name="T15" fmla="*/ 0 h 141"/>
                  <a:gd name="T16" fmla="*/ 10 w 385"/>
                  <a:gd name="T17" fmla="*/ 7 h 141"/>
                  <a:gd name="T18" fmla="*/ 10 w 385"/>
                  <a:gd name="T19" fmla="*/ 7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41"/>
                  <a:gd name="T32" fmla="*/ 385 w 385"/>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41">
                    <a:moveTo>
                      <a:pt x="19" y="15"/>
                    </a:moveTo>
                    <a:lnTo>
                      <a:pt x="0" y="141"/>
                    </a:lnTo>
                    <a:lnTo>
                      <a:pt x="385" y="133"/>
                    </a:lnTo>
                    <a:lnTo>
                      <a:pt x="239" y="108"/>
                    </a:lnTo>
                    <a:lnTo>
                      <a:pt x="372" y="74"/>
                    </a:lnTo>
                    <a:lnTo>
                      <a:pt x="247" y="55"/>
                    </a:lnTo>
                    <a:lnTo>
                      <a:pt x="368" y="15"/>
                    </a:lnTo>
                    <a:lnTo>
                      <a:pt x="247" y="0"/>
                    </a:lnTo>
                    <a:lnTo>
                      <a:pt x="19" y="1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4" name="Freeform 350"/>
              <p:cNvSpPr>
                <a:spLocks/>
              </p:cNvSpPr>
              <p:nvPr/>
            </p:nvSpPr>
            <p:spPr bwMode="auto">
              <a:xfrm>
                <a:off x="4325" y="1537"/>
                <a:ext cx="196" cy="98"/>
              </a:xfrm>
              <a:custGeom>
                <a:avLst/>
                <a:gdLst>
                  <a:gd name="T0" fmla="*/ 10 w 394"/>
                  <a:gd name="T1" fmla="*/ 23 h 195"/>
                  <a:gd name="T2" fmla="*/ 0 w 394"/>
                  <a:gd name="T3" fmla="*/ 98 h 195"/>
                  <a:gd name="T4" fmla="*/ 196 w 394"/>
                  <a:gd name="T5" fmla="*/ 90 h 195"/>
                  <a:gd name="T6" fmla="*/ 131 w 394"/>
                  <a:gd name="T7" fmla="*/ 76 h 195"/>
                  <a:gd name="T8" fmla="*/ 193 w 394"/>
                  <a:gd name="T9" fmla="*/ 60 h 195"/>
                  <a:gd name="T10" fmla="*/ 122 w 394"/>
                  <a:gd name="T11" fmla="*/ 49 h 195"/>
                  <a:gd name="T12" fmla="*/ 192 w 394"/>
                  <a:gd name="T13" fmla="*/ 31 h 195"/>
                  <a:gd name="T14" fmla="*/ 120 w 394"/>
                  <a:gd name="T15" fmla="*/ 24 h 195"/>
                  <a:gd name="T16" fmla="*/ 188 w 394"/>
                  <a:gd name="T17" fmla="*/ 0 h 195"/>
                  <a:gd name="T18" fmla="*/ 99 w 394"/>
                  <a:gd name="T19" fmla="*/ 9 h 195"/>
                  <a:gd name="T20" fmla="*/ 10 w 394"/>
                  <a:gd name="T21" fmla="*/ 23 h 195"/>
                  <a:gd name="T22" fmla="*/ 10 w 394"/>
                  <a:gd name="T23" fmla="*/ 23 h 1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4"/>
                  <a:gd name="T37" fmla="*/ 0 h 195"/>
                  <a:gd name="T38" fmla="*/ 394 w 394"/>
                  <a:gd name="T39" fmla="*/ 195 h 1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4" h="195">
                    <a:moveTo>
                      <a:pt x="21" y="45"/>
                    </a:moveTo>
                    <a:lnTo>
                      <a:pt x="0" y="195"/>
                    </a:lnTo>
                    <a:lnTo>
                      <a:pt x="394" y="180"/>
                    </a:lnTo>
                    <a:lnTo>
                      <a:pt x="263" y="152"/>
                    </a:lnTo>
                    <a:lnTo>
                      <a:pt x="388" y="119"/>
                    </a:lnTo>
                    <a:lnTo>
                      <a:pt x="246" y="97"/>
                    </a:lnTo>
                    <a:lnTo>
                      <a:pt x="386" y="62"/>
                    </a:lnTo>
                    <a:lnTo>
                      <a:pt x="242" y="47"/>
                    </a:lnTo>
                    <a:lnTo>
                      <a:pt x="377" y="0"/>
                    </a:lnTo>
                    <a:lnTo>
                      <a:pt x="200" y="17"/>
                    </a:lnTo>
                    <a:lnTo>
                      <a:pt x="21" y="4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5" name="Freeform 351"/>
              <p:cNvSpPr>
                <a:spLocks/>
              </p:cNvSpPr>
              <p:nvPr/>
            </p:nvSpPr>
            <p:spPr bwMode="auto">
              <a:xfrm>
                <a:off x="4641" y="1635"/>
                <a:ext cx="196" cy="99"/>
              </a:xfrm>
              <a:custGeom>
                <a:avLst/>
                <a:gdLst>
                  <a:gd name="T0" fmla="*/ 12 w 392"/>
                  <a:gd name="T1" fmla="*/ 18 h 200"/>
                  <a:gd name="T2" fmla="*/ 0 w 392"/>
                  <a:gd name="T3" fmla="*/ 56 h 200"/>
                  <a:gd name="T4" fmla="*/ 51 w 392"/>
                  <a:gd name="T5" fmla="*/ 56 h 200"/>
                  <a:gd name="T6" fmla="*/ 52 w 392"/>
                  <a:gd name="T7" fmla="*/ 99 h 200"/>
                  <a:gd name="T8" fmla="*/ 196 w 392"/>
                  <a:gd name="T9" fmla="*/ 94 h 200"/>
                  <a:gd name="T10" fmla="*/ 131 w 392"/>
                  <a:gd name="T11" fmla="*/ 79 h 200"/>
                  <a:gd name="T12" fmla="*/ 194 w 392"/>
                  <a:gd name="T13" fmla="*/ 61 h 200"/>
                  <a:gd name="T14" fmla="*/ 124 w 392"/>
                  <a:gd name="T15" fmla="*/ 53 h 200"/>
                  <a:gd name="T16" fmla="*/ 193 w 392"/>
                  <a:gd name="T17" fmla="*/ 34 h 200"/>
                  <a:gd name="T18" fmla="*/ 123 w 392"/>
                  <a:gd name="T19" fmla="*/ 25 h 200"/>
                  <a:gd name="T20" fmla="*/ 191 w 392"/>
                  <a:gd name="T21" fmla="*/ 0 h 200"/>
                  <a:gd name="T22" fmla="*/ 105 w 392"/>
                  <a:gd name="T23" fmla="*/ 7 h 200"/>
                  <a:gd name="T24" fmla="*/ 12 w 392"/>
                  <a:gd name="T25" fmla="*/ 18 h 200"/>
                  <a:gd name="T26" fmla="*/ 12 w 392"/>
                  <a:gd name="T27" fmla="*/ 18 h 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2"/>
                  <a:gd name="T43" fmla="*/ 0 h 200"/>
                  <a:gd name="T44" fmla="*/ 392 w 392"/>
                  <a:gd name="T45" fmla="*/ 200 h 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2" h="200">
                    <a:moveTo>
                      <a:pt x="25" y="36"/>
                    </a:moveTo>
                    <a:lnTo>
                      <a:pt x="0" y="114"/>
                    </a:lnTo>
                    <a:lnTo>
                      <a:pt x="103" y="113"/>
                    </a:lnTo>
                    <a:lnTo>
                      <a:pt x="105" y="200"/>
                    </a:lnTo>
                    <a:lnTo>
                      <a:pt x="392" y="189"/>
                    </a:lnTo>
                    <a:lnTo>
                      <a:pt x="261" y="160"/>
                    </a:lnTo>
                    <a:lnTo>
                      <a:pt x="388" y="124"/>
                    </a:lnTo>
                    <a:lnTo>
                      <a:pt x="249" y="107"/>
                    </a:lnTo>
                    <a:lnTo>
                      <a:pt x="386" y="69"/>
                    </a:lnTo>
                    <a:lnTo>
                      <a:pt x="247" y="50"/>
                    </a:lnTo>
                    <a:lnTo>
                      <a:pt x="382" y="0"/>
                    </a:lnTo>
                    <a:lnTo>
                      <a:pt x="211" y="14"/>
                    </a:lnTo>
                    <a:lnTo>
                      <a:pt x="25" y="36"/>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6" name="Freeform 352"/>
              <p:cNvSpPr>
                <a:spLocks/>
              </p:cNvSpPr>
              <p:nvPr/>
            </p:nvSpPr>
            <p:spPr bwMode="auto">
              <a:xfrm>
                <a:off x="4209" y="1659"/>
                <a:ext cx="184" cy="89"/>
              </a:xfrm>
              <a:custGeom>
                <a:avLst/>
                <a:gdLst>
                  <a:gd name="T0" fmla="*/ 0 w 369"/>
                  <a:gd name="T1" fmla="*/ 9 h 177"/>
                  <a:gd name="T2" fmla="*/ 178 w 369"/>
                  <a:gd name="T3" fmla="*/ 0 h 177"/>
                  <a:gd name="T4" fmla="*/ 112 w 369"/>
                  <a:gd name="T5" fmla="*/ 21 h 177"/>
                  <a:gd name="T6" fmla="*/ 177 w 369"/>
                  <a:gd name="T7" fmla="*/ 32 h 177"/>
                  <a:gd name="T8" fmla="*/ 125 w 369"/>
                  <a:gd name="T9" fmla="*/ 43 h 177"/>
                  <a:gd name="T10" fmla="*/ 179 w 369"/>
                  <a:gd name="T11" fmla="*/ 61 h 177"/>
                  <a:gd name="T12" fmla="*/ 150 w 369"/>
                  <a:gd name="T13" fmla="*/ 70 h 177"/>
                  <a:gd name="T14" fmla="*/ 184 w 369"/>
                  <a:gd name="T15" fmla="*/ 87 h 177"/>
                  <a:gd name="T16" fmla="*/ 151 w 369"/>
                  <a:gd name="T17" fmla="*/ 89 h 177"/>
                  <a:gd name="T18" fmla="*/ 143 w 369"/>
                  <a:gd name="T19" fmla="*/ 63 h 177"/>
                  <a:gd name="T20" fmla="*/ 124 w 369"/>
                  <a:gd name="T21" fmla="*/ 48 h 177"/>
                  <a:gd name="T22" fmla="*/ 107 w 369"/>
                  <a:gd name="T23" fmla="*/ 33 h 177"/>
                  <a:gd name="T24" fmla="*/ 57 w 369"/>
                  <a:gd name="T25" fmla="*/ 23 h 177"/>
                  <a:gd name="T26" fmla="*/ 1 w 369"/>
                  <a:gd name="T27" fmla="*/ 17 h 177"/>
                  <a:gd name="T28" fmla="*/ 0 w 369"/>
                  <a:gd name="T29" fmla="*/ 9 h 177"/>
                  <a:gd name="T30" fmla="*/ 0 w 369"/>
                  <a:gd name="T31" fmla="*/ 9 h 1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9"/>
                  <a:gd name="T49" fmla="*/ 0 h 177"/>
                  <a:gd name="T50" fmla="*/ 369 w 369"/>
                  <a:gd name="T51" fmla="*/ 177 h 1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9" h="177">
                    <a:moveTo>
                      <a:pt x="0" y="17"/>
                    </a:moveTo>
                    <a:lnTo>
                      <a:pt x="356" y="0"/>
                    </a:lnTo>
                    <a:lnTo>
                      <a:pt x="225" y="42"/>
                    </a:lnTo>
                    <a:lnTo>
                      <a:pt x="354" y="63"/>
                    </a:lnTo>
                    <a:lnTo>
                      <a:pt x="251" y="85"/>
                    </a:lnTo>
                    <a:lnTo>
                      <a:pt x="358" y="121"/>
                    </a:lnTo>
                    <a:lnTo>
                      <a:pt x="301" y="139"/>
                    </a:lnTo>
                    <a:lnTo>
                      <a:pt x="369" y="173"/>
                    </a:lnTo>
                    <a:lnTo>
                      <a:pt x="303" y="177"/>
                    </a:lnTo>
                    <a:lnTo>
                      <a:pt x="287" y="125"/>
                    </a:lnTo>
                    <a:lnTo>
                      <a:pt x="249" y="95"/>
                    </a:lnTo>
                    <a:lnTo>
                      <a:pt x="215" y="66"/>
                    </a:lnTo>
                    <a:lnTo>
                      <a:pt x="114" y="45"/>
                    </a:lnTo>
                    <a:lnTo>
                      <a:pt x="2" y="34"/>
                    </a:lnTo>
                    <a:lnTo>
                      <a:pt x="0"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7" name="Freeform 353"/>
              <p:cNvSpPr>
                <a:spLocks/>
              </p:cNvSpPr>
              <p:nvPr/>
            </p:nvSpPr>
            <p:spPr bwMode="auto">
              <a:xfrm>
                <a:off x="4106" y="1652"/>
                <a:ext cx="14" cy="44"/>
              </a:xfrm>
              <a:custGeom>
                <a:avLst/>
                <a:gdLst>
                  <a:gd name="T0" fmla="*/ 0 w 29"/>
                  <a:gd name="T1" fmla="*/ 44 h 89"/>
                  <a:gd name="T2" fmla="*/ 14 w 29"/>
                  <a:gd name="T3" fmla="*/ 44 h 89"/>
                  <a:gd name="T4" fmla="*/ 14 w 29"/>
                  <a:gd name="T5" fmla="*/ 0 h 89"/>
                  <a:gd name="T6" fmla="*/ 0 w 29"/>
                  <a:gd name="T7" fmla="*/ 0 h 89"/>
                  <a:gd name="T8" fmla="*/ 0 w 29"/>
                  <a:gd name="T9" fmla="*/ 44 h 89"/>
                  <a:gd name="T10" fmla="*/ 0 w 29"/>
                  <a:gd name="T11" fmla="*/ 44 h 89"/>
                  <a:gd name="T12" fmla="*/ 0 60000 65536"/>
                  <a:gd name="T13" fmla="*/ 0 60000 65536"/>
                  <a:gd name="T14" fmla="*/ 0 60000 65536"/>
                  <a:gd name="T15" fmla="*/ 0 60000 65536"/>
                  <a:gd name="T16" fmla="*/ 0 60000 65536"/>
                  <a:gd name="T17" fmla="*/ 0 60000 65536"/>
                  <a:gd name="T18" fmla="*/ 0 w 29"/>
                  <a:gd name="T19" fmla="*/ 0 h 89"/>
                  <a:gd name="T20" fmla="*/ 29 w 29"/>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29" h="89">
                    <a:moveTo>
                      <a:pt x="0" y="89"/>
                    </a:moveTo>
                    <a:lnTo>
                      <a:pt x="29" y="89"/>
                    </a:lnTo>
                    <a:lnTo>
                      <a:pt x="29" y="0"/>
                    </a:lnTo>
                    <a:lnTo>
                      <a:pt x="0" y="0"/>
                    </a:lnTo>
                    <a:lnTo>
                      <a:pt x="0" y="8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8" name="Freeform 354"/>
              <p:cNvSpPr>
                <a:spLocks/>
              </p:cNvSpPr>
              <p:nvPr/>
            </p:nvSpPr>
            <p:spPr bwMode="auto">
              <a:xfrm>
                <a:off x="4136" y="1652"/>
                <a:ext cx="13" cy="39"/>
              </a:xfrm>
              <a:custGeom>
                <a:avLst/>
                <a:gdLst>
                  <a:gd name="T0" fmla="*/ 0 w 27"/>
                  <a:gd name="T1" fmla="*/ 39 h 78"/>
                  <a:gd name="T2" fmla="*/ 13 w 27"/>
                  <a:gd name="T3" fmla="*/ 39 h 78"/>
                  <a:gd name="T4" fmla="*/ 13 w 27"/>
                  <a:gd name="T5" fmla="*/ 0 h 78"/>
                  <a:gd name="T6" fmla="*/ 0 w 27"/>
                  <a:gd name="T7" fmla="*/ 0 h 78"/>
                  <a:gd name="T8" fmla="*/ 0 w 27"/>
                  <a:gd name="T9" fmla="*/ 39 h 78"/>
                  <a:gd name="T10" fmla="*/ 0 w 27"/>
                  <a:gd name="T11" fmla="*/ 39 h 78"/>
                  <a:gd name="T12" fmla="*/ 0 60000 65536"/>
                  <a:gd name="T13" fmla="*/ 0 60000 65536"/>
                  <a:gd name="T14" fmla="*/ 0 60000 65536"/>
                  <a:gd name="T15" fmla="*/ 0 60000 65536"/>
                  <a:gd name="T16" fmla="*/ 0 60000 65536"/>
                  <a:gd name="T17" fmla="*/ 0 60000 65536"/>
                  <a:gd name="T18" fmla="*/ 0 w 27"/>
                  <a:gd name="T19" fmla="*/ 0 h 78"/>
                  <a:gd name="T20" fmla="*/ 27 w 27"/>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7" h="78">
                    <a:moveTo>
                      <a:pt x="0" y="78"/>
                    </a:moveTo>
                    <a:lnTo>
                      <a:pt x="27" y="78"/>
                    </a:lnTo>
                    <a:lnTo>
                      <a:pt x="27" y="0"/>
                    </a:lnTo>
                    <a:lnTo>
                      <a:pt x="0" y="0"/>
                    </a:lnTo>
                    <a:lnTo>
                      <a:pt x="0" y="7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9" name="Freeform 355"/>
              <p:cNvSpPr>
                <a:spLocks/>
              </p:cNvSpPr>
              <p:nvPr/>
            </p:nvSpPr>
            <p:spPr bwMode="auto">
              <a:xfrm>
                <a:off x="4159" y="1650"/>
                <a:ext cx="15" cy="43"/>
              </a:xfrm>
              <a:custGeom>
                <a:avLst/>
                <a:gdLst>
                  <a:gd name="T0" fmla="*/ 0 w 28"/>
                  <a:gd name="T1" fmla="*/ 43 h 85"/>
                  <a:gd name="T2" fmla="*/ 15 w 28"/>
                  <a:gd name="T3" fmla="*/ 43 h 85"/>
                  <a:gd name="T4" fmla="*/ 15 w 28"/>
                  <a:gd name="T5" fmla="*/ 0 h 85"/>
                  <a:gd name="T6" fmla="*/ 0 w 28"/>
                  <a:gd name="T7" fmla="*/ 0 h 85"/>
                  <a:gd name="T8" fmla="*/ 0 w 28"/>
                  <a:gd name="T9" fmla="*/ 43 h 85"/>
                  <a:gd name="T10" fmla="*/ 0 w 28"/>
                  <a:gd name="T11" fmla="*/ 43 h 85"/>
                  <a:gd name="T12" fmla="*/ 0 60000 65536"/>
                  <a:gd name="T13" fmla="*/ 0 60000 65536"/>
                  <a:gd name="T14" fmla="*/ 0 60000 65536"/>
                  <a:gd name="T15" fmla="*/ 0 60000 65536"/>
                  <a:gd name="T16" fmla="*/ 0 60000 65536"/>
                  <a:gd name="T17" fmla="*/ 0 60000 65536"/>
                  <a:gd name="T18" fmla="*/ 0 w 28"/>
                  <a:gd name="T19" fmla="*/ 0 h 85"/>
                  <a:gd name="T20" fmla="*/ 28 w 28"/>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28" h="85">
                    <a:moveTo>
                      <a:pt x="0" y="85"/>
                    </a:moveTo>
                    <a:lnTo>
                      <a:pt x="28" y="85"/>
                    </a:lnTo>
                    <a:lnTo>
                      <a:pt x="28" y="0"/>
                    </a:lnTo>
                    <a:lnTo>
                      <a:pt x="0" y="0"/>
                    </a:lnTo>
                    <a:lnTo>
                      <a:pt x="0" y="85"/>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0" name="Freeform 356"/>
              <p:cNvSpPr>
                <a:spLocks/>
              </p:cNvSpPr>
              <p:nvPr/>
            </p:nvSpPr>
            <p:spPr bwMode="auto">
              <a:xfrm>
                <a:off x="4333" y="1552"/>
                <a:ext cx="133" cy="75"/>
              </a:xfrm>
              <a:custGeom>
                <a:avLst/>
                <a:gdLst>
                  <a:gd name="T0" fmla="*/ 7 w 267"/>
                  <a:gd name="T1" fmla="*/ 16 h 150"/>
                  <a:gd name="T2" fmla="*/ 110 w 267"/>
                  <a:gd name="T3" fmla="*/ 0 h 150"/>
                  <a:gd name="T4" fmla="*/ 89 w 267"/>
                  <a:gd name="T5" fmla="*/ 15 h 150"/>
                  <a:gd name="T6" fmla="*/ 130 w 267"/>
                  <a:gd name="T7" fmla="*/ 19 h 150"/>
                  <a:gd name="T8" fmla="*/ 88 w 267"/>
                  <a:gd name="T9" fmla="*/ 34 h 150"/>
                  <a:gd name="T10" fmla="*/ 133 w 267"/>
                  <a:gd name="T11" fmla="*/ 46 h 150"/>
                  <a:gd name="T12" fmla="*/ 91 w 267"/>
                  <a:gd name="T13" fmla="*/ 54 h 150"/>
                  <a:gd name="T14" fmla="*/ 130 w 267"/>
                  <a:gd name="T15" fmla="*/ 72 h 150"/>
                  <a:gd name="T16" fmla="*/ 0 w 267"/>
                  <a:gd name="T17" fmla="*/ 75 h 150"/>
                  <a:gd name="T18" fmla="*/ 7 w 267"/>
                  <a:gd name="T19" fmla="*/ 16 h 150"/>
                  <a:gd name="T20" fmla="*/ 7 w 267"/>
                  <a:gd name="T21" fmla="*/ 16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7"/>
                  <a:gd name="T34" fmla="*/ 0 h 150"/>
                  <a:gd name="T35" fmla="*/ 267 w 267"/>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7" h="150">
                    <a:moveTo>
                      <a:pt x="14" y="32"/>
                    </a:moveTo>
                    <a:lnTo>
                      <a:pt x="221" y="0"/>
                    </a:lnTo>
                    <a:lnTo>
                      <a:pt x="179" y="30"/>
                    </a:lnTo>
                    <a:lnTo>
                      <a:pt x="261" y="38"/>
                    </a:lnTo>
                    <a:lnTo>
                      <a:pt x="177" y="68"/>
                    </a:lnTo>
                    <a:lnTo>
                      <a:pt x="267" y="93"/>
                    </a:lnTo>
                    <a:lnTo>
                      <a:pt x="183" y="108"/>
                    </a:lnTo>
                    <a:lnTo>
                      <a:pt x="261" y="143"/>
                    </a:lnTo>
                    <a:lnTo>
                      <a:pt x="0" y="150"/>
                    </a:lnTo>
                    <a:lnTo>
                      <a:pt x="14" y="32"/>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1" name="Freeform 357"/>
              <p:cNvSpPr>
                <a:spLocks/>
              </p:cNvSpPr>
              <p:nvPr/>
            </p:nvSpPr>
            <p:spPr bwMode="auto">
              <a:xfrm>
                <a:off x="4444" y="1445"/>
                <a:ext cx="127" cy="58"/>
              </a:xfrm>
              <a:custGeom>
                <a:avLst/>
                <a:gdLst>
                  <a:gd name="T0" fmla="*/ 10 w 253"/>
                  <a:gd name="T1" fmla="*/ 9 h 116"/>
                  <a:gd name="T2" fmla="*/ 0 w 253"/>
                  <a:gd name="T3" fmla="*/ 58 h 116"/>
                  <a:gd name="T4" fmla="*/ 112 w 253"/>
                  <a:gd name="T5" fmla="*/ 56 h 116"/>
                  <a:gd name="T6" fmla="*/ 90 w 253"/>
                  <a:gd name="T7" fmla="*/ 43 h 116"/>
                  <a:gd name="T8" fmla="*/ 122 w 253"/>
                  <a:gd name="T9" fmla="*/ 33 h 116"/>
                  <a:gd name="T10" fmla="*/ 90 w 253"/>
                  <a:gd name="T11" fmla="*/ 21 h 116"/>
                  <a:gd name="T12" fmla="*/ 127 w 253"/>
                  <a:gd name="T13" fmla="*/ 6 h 116"/>
                  <a:gd name="T14" fmla="*/ 89 w 253"/>
                  <a:gd name="T15" fmla="*/ 0 h 116"/>
                  <a:gd name="T16" fmla="*/ 10 w 253"/>
                  <a:gd name="T17" fmla="*/ 9 h 116"/>
                  <a:gd name="T18" fmla="*/ 10 w 253"/>
                  <a:gd name="T19" fmla="*/ 9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116"/>
                  <a:gd name="T32" fmla="*/ 253 w 253"/>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116">
                    <a:moveTo>
                      <a:pt x="19" y="17"/>
                    </a:moveTo>
                    <a:lnTo>
                      <a:pt x="0" y="116"/>
                    </a:lnTo>
                    <a:lnTo>
                      <a:pt x="224" y="111"/>
                    </a:lnTo>
                    <a:lnTo>
                      <a:pt x="180" y="86"/>
                    </a:lnTo>
                    <a:lnTo>
                      <a:pt x="243" y="65"/>
                    </a:lnTo>
                    <a:lnTo>
                      <a:pt x="180" y="42"/>
                    </a:lnTo>
                    <a:lnTo>
                      <a:pt x="253" y="12"/>
                    </a:lnTo>
                    <a:lnTo>
                      <a:pt x="177" y="0"/>
                    </a:lnTo>
                    <a:lnTo>
                      <a:pt x="19" y="17"/>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2" name="Freeform 358"/>
              <p:cNvSpPr>
                <a:spLocks/>
              </p:cNvSpPr>
              <p:nvPr/>
            </p:nvSpPr>
            <p:spPr bwMode="auto">
              <a:xfrm>
                <a:off x="4653" y="1644"/>
                <a:ext cx="131" cy="82"/>
              </a:xfrm>
              <a:custGeom>
                <a:avLst/>
                <a:gdLst>
                  <a:gd name="T0" fmla="*/ 7 w 262"/>
                  <a:gd name="T1" fmla="*/ 14 h 164"/>
                  <a:gd name="T2" fmla="*/ 0 w 262"/>
                  <a:gd name="T3" fmla="*/ 42 h 164"/>
                  <a:gd name="T4" fmla="*/ 49 w 262"/>
                  <a:gd name="T5" fmla="*/ 39 h 164"/>
                  <a:gd name="T6" fmla="*/ 49 w 262"/>
                  <a:gd name="T7" fmla="*/ 82 h 164"/>
                  <a:gd name="T8" fmla="*/ 127 w 262"/>
                  <a:gd name="T9" fmla="*/ 78 h 164"/>
                  <a:gd name="T10" fmla="*/ 99 w 262"/>
                  <a:gd name="T11" fmla="*/ 67 h 164"/>
                  <a:gd name="T12" fmla="*/ 130 w 262"/>
                  <a:gd name="T13" fmla="*/ 57 h 164"/>
                  <a:gd name="T14" fmla="*/ 92 w 262"/>
                  <a:gd name="T15" fmla="*/ 47 h 164"/>
                  <a:gd name="T16" fmla="*/ 124 w 262"/>
                  <a:gd name="T17" fmla="*/ 31 h 164"/>
                  <a:gd name="T18" fmla="*/ 81 w 262"/>
                  <a:gd name="T19" fmla="*/ 18 h 164"/>
                  <a:gd name="T20" fmla="*/ 131 w 262"/>
                  <a:gd name="T21" fmla="*/ 0 h 164"/>
                  <a:gd name="T22" fmla="*/ 7 w 262"/>
                  <a:gd name="T23" fmla="*/ 14 h 164"/>
                  <a:gd name="T24" fmla="*/ 7 w 262"/>
                  <a:gd name="T25" fmla="*/ 14 h 1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2"/>
                  <a:gd name="T40" fmla="*/ 0 h 164"/>
                  <a:gd name="T41" fmla="*/ 262 w 262"/>
                  <a:gd name="T42" fmla="*/ 164 h 1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2" h="164">
                    <a:moveTo>
                      <a:pt x="15" y="29"/>
                    </a:moveTo>
                    <a:lnTo>
                      <a:pt x="0" y="84"/>
                    </a:lnTo>
                    <a:lnTo>
                      <a:pt x="99" y="78"/>
                    </a:lnTo>
                    <a:lnTo>
                      <a:pt x="99" y="164"/>
                    </a:lnTo>
                    <a:lnTo>
                      <a:pt x="255" y="156"/>
                    </a:lnTo>
                    <a:lnTo>
                      <a:pt x="198" y="133"/>
                    </a:lnTo>
                    <a:lnTo>
                      <a:pt x="259" y="114"/>
                    </a:lnTo>
                    <a:lnTo>
                      <a:pt x="184" y="95"/>
                    </a:lnTo>
                    <a:lnTo>
                      <a:pt x="249" y="63"/>
                    </a:lnTo>
                    <a:lnTo>
                      <a:pt x="162" y="36"/>
                    </a:lnTo>
                    <a:lnTo>
                      <a:pt x="262" y="0"/>
                    </a:lnTo>
                    <a:lnTo>
                      <a:pt x="15" y="29"/>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3" name="Freeform 359"/>
              <p:cNvSpPr>
                <a:spLocks/>
              </p:cNvSpPr>
              <p:nvPr/>
            </p:nvSpPr>
            <p:spPr bwMode="auto">
              <a:xfrm>
                <a:off x="4240" y="1667"/>
                <a:ext cx="107" cy="29"/>
              </a:xfrm>
              <a:custGeom>
                <a:avLst/>
                <a:gdLst>
                  <a:gd name="T0" fmla="*/ 37 w 215"/>
                  <a:gd name="T1" fmla="*/ 5 h 59"/>
                  <a:gd name="T2" fmla="*/ 88 w 215"/>
                  <a:gd name="T3" fmla="*/ 0 h 59"/>
                  <a:gd name="T4" fmla="*/ 66 w 215"/>
                  <a:gd name="T5" fmla="*/ 10 h 59"/>
                  <a:gd name="T6" fmla="*/ 107 w 215"/>
                  <a:gd name="T7" fmla="*/ 24 h 59"/>
                  <a:gd name="T8" fmla="*/ 92 w 215"/>
                  <a:gd name="T9" fmla="*/ 29 h 59"/>
                  <a:gd name="T10" fmla="*/ 76 w 215"/>
                  <a:gd name="T11" fmla="*/ 24 h 59"/>
                  <a:gd name="T12" fmla="*/ 44 w 215"/>
                  <a:gd name="T13" fmla="*/ 10 h 59"/>
                  <a:gd name="T14" fmla="*/ 0 w 215"/>
                  <a:gd name="T15" fmla="*/ 6 h 59"/>
                  <a:gd name="T16" fmla="*/ 37 w 215"/>
                  <a:gd name="T17" fmla="*/ 5 h 59"/>
                  <a:gd name="T18" fmla="*/ 37 w 215"/>
                  <a:gd name="T19" fmla="*/ 5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59"/>
                  <a:gd name="T32" fmla="*/ 215 w 215"/>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59">
                    <a:moveTo>
                      <a:pt x="74" y="11"/>
                    </a:moveTo>
                    <a:lnTo>
                      <a:pt x="177" y="0"/>
                    </a:lnTo>
                    <a:lnTo>
                      <a:pt x="133" y="21"/>
                    </a:lnTo>
                    <a:lnTo>
                      <a:pt x="215" y="48"/>
                    </a:lnTo>
                    <a:lnTo>
                      <a:pt x="185" y="59"/>
                    </a:lnTo>
                    <a:lnTo>
                      <a:pt x="152" y="48"/>
                    </a:lnTo>
                    <a:lnTo>
                      <a:pt x="88" y="21"/>
                    </a:lnTo>
                    <a:lnTo>
                      <a:pt x="0" y="13"/>
                    </a:lnTo>
                    <a:lnTo>
                      <a:pt x="74" y="11"/>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4" name="Freeform 360"/>
              <p:cNvSpPr>
                <a:spLocks/>
              </p:cNvSpPr>
              <p:nvPr/>
            </p:nvSpPr>
            <p:spPr bwMode="auto">
              <a:xfrm>
                <a:off x="4469" y="1542"/>
                <a:ext cx="52" cy="20"/>
              </a:xfrm>
              <a:custGeom>
                <a:avLst/>
                <a:gdLst>
                  <a:gd name="T0" fmla="*/ 49 w 105"/>
                  <a:gd name="T1" fmla="*/ 0 h 42"/>
                  <a:gd name="T2" fmla="*/ 0 w 105"/>
                  <a:gd name="T3" fmla="*/ 15 h 42"/>
                  <a:gd name="T4" fmla="*/ 52 w 105"/>
                  <a:gd name="T5" fmla="*/ 20 h 42"/>
                  <a:gd name="T6" fmla="*/ 49 w 105"/>
                  <a:gd name="T7" fmla="*/ 0 h 42"/>
                  <a:gd name="T8" fmla="*/ 49 w 105"/>
                  <a:gd name="T9" fmla="*/ 0 h 42"/>
                  <a:gd name="T10" fmla="*/ 0 60000 65536"/>
                  <a:gd name="T11" fmla="*/ 0 60000 65536"/>
                  <a:gd name="T12" fmla="*/ 0 60000 65536"/>
                  <a:gd name="T13" fmla="*/ 0 60000 65536"/>
                  <a:gd name="T14" fmla="*/ 0 60000 65536"/>
                  <a:gd name="T15" fmla="*/ 0 w 105"/>
                  <a:gd name="T16" fmla="*/ 0 h 42"/>
                  <a:gd name="T17" fmla="*/ 105 w 105"/>
                  <a:gd name="T18" fmla="*/ 42 h 42"/>
                </a:gdLst>
                <a:ahLst/>
                <a:cxnLst>
                  <a:cxn ang="T10">
                    <a:pos x="T0" y="T1"/>
                  </a:cxn>
                  <a:cxn ang="T11">
                    <a:pos x="T2" y="T3"/>
                  </a:cxn>
                  <a:cxn ang="T12">
                    <a:pos x="T4" y="T5"/>
                  </a:cxn>
                  <a:cxn ang="T13">
                    <a:pos x="T6" y="T7"/>
                  </a:cxn>
                  <a:cxn ang="T14">
                    <a:pos x="T8" y="T9"/>
                  </a:cxn>
                </a:cxnLst>
                <a:rect l="T15" t="T16" r="T17" b="T18"/>
                <a:pathLst>
                  <a:path w="105" h="42">
                    <a:moveTo>
                      <a:pt x="99" y="0"/>
                    </a:moveTo>
                    <a:lnTo>
                      <a:pt x="0" y="31"/>
                    </a:lnTo>
                    <a:lnTo>
                      <a:pt x="105" y="42"/>
                    </a:lnTo>
                    <a:lnTo>
                      <a:pt x="99"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5" name="Freeform 361"/>
              <p:cNvSpPr>
                <a:spLocks/>
              </p:cNvSpPr>
              <p:nvPr/>
            </p:nvSpPr>
            <p:spPr bwMode="auto">
              <a:xfrm>
                <a:off x="4481" y="1575"/>
                <a:ext cx="41" cy="17"/>
              </a:xfrm>
              <a:custGeom>
                <a:avLst/>
                <a:gdLst>
                  <a:gd name="T0" fmla="*/ 38 w 84"/>
                  <a:gd name="T1" fmla="*/ 0 h 34"/>
                  <a:gd name="T2" fmla="*/ 0 w 84"/>
                  <a:gd name="T3" fmla="*/ 7 h 34"/>
                  <a:gd name="T4" fmla="*/ 41 w 84"/>
                  <a:gd name="T5" fmla="*/ 17 h 34"/>
                  <a:gd name="T6" fmla="*/ 38 w 84"/>
                  <a:gd name="T7" fmla="*/ 0 h 34"/>
                  <a:gd name="T8" fmla="*/ 38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78" y="0"/>
                    </a:moveTo>
                    <a:lnTo>
                      <a:pt x="0" y="15"/>
                    </a:lnTo>
                    <a:lnTo>
                      <a:pt x="84" y="34"/>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6" name="Freeform 362"/>
              <p:cNvSpPr>
                <a:spLocks/>
              </p:cNvSpPr>
              <p:nvPr/>
            </p:nvSpPr>
            <p:spPr bwMode="auto">
              <a:xfrm>
                <a:off x="4485" y="1601"/>
                <a:ext cx="42" cy="19"/>
              </a:xfrm>
              <a:custGeom>
                <a:avLst/>
                <a:gdLst>
                  <a:gd name="T0" fmla="*/ 38 w 83"/>
                  <a:gd name="T1" fmla="*/ 0 h 38"/>
                  <a:gd name="T2" fmla="*/ 0 w 83"/>
                  <a:gd name="T3" fmla="*/ 11 h 38"/>
                  <a:gd name="T4" fmla="*/ 42 w 83"/>
                  <a:gd name="T5" fmla="*/ 19 h 38"/>
                  <a:gd name="T6" fmla="*/ 38 w 83"/>
                  <a:gd name="T7" fmla="*/ 0 h 38"/>
                  <a:gd name="T8" fmla="*/ 38 w 83"/>
                  <a:gd name="T9" fmla="*/ 0 h 38"/>
                  <a:gd name="T10" fmla="*/ 0 60000 65536"/>
                  <a:gd name="T11" fmla="*/ 0 60000 65536"/>
                  <a:gd name="T12" fmla="*/ 0 60000 65536"/>
                  <a:gd name="T13" fmla="*/ 0 60000 65536"/>
                  <a:gd name="T14" fmla="*/ 0 60000 65536"/>
                  <a:gd name="T15" fmla="*/ 0 w 83"/>
                  <a:gd name="T16" fmla="*/ 0 h 38"/>
                  <a:gd name="T17" fmla="*/ 83 w 83"/>
                  <a:gd name="T18" fmla="*/ 38 h 38"/>
                </a:gdLst>
                <a:ahLst/>
                <a:cxnLst>
                  <a:cxn ang="T10">
                    <a:pos x="T0" y="T1"/>
                  </a:cxn>
                  <a:cxn ang="T11">
                    <a:pos x="T2" y="T3"/>
                  </a:cxn>
                  <a:cxn ang="T12">
                    <a:pos x="T4" y="T5"/>
                  </a:cxn>
                  <a:cxn ang="T13">
                    <a:pos x="T6" y="T7"/>
                  </a:cxn>
                  <a:cxn ang="T14">
                    <a:pos x="T8" y="T9"/>
                  </a:cxn>
                </a:cxnLst>
                <a:rect l="T15" t="T16" r="T17" b="T18"/>
                <a:pathLst>
                  <a:path w="83" h="38">
                    <a:moveTo>
                      <a:pt x="76" y="0"/>
                    </a:moveTo>
                    <a:lnTo>
                      <a:pt x="0" y="23"/>
                    </a:lnTo>
                    <a:lnTo>
                      <a:pt x="83" y="38"/>
                    </a:lnTo>
                    <a:lnTo>
                      <a:pt x="7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7" name="Freeform 363"/>
              <p:cNvSpPr>
                <a:spLocks/>
              </p:cNvSpPr>
              <p:nvPr/>
            </p:nvSpPr>
            <p:spPr bwMode="auto">
              <a:xfrm>
                <a:off x="4583" y="1480"/>
                <a:ext cx="52" cy="22"/>
              </a:xfrm>
              <a:custGeom>
                <a:avLst/>
                <a:gdLst>
                  <a:gd name="T0" fmla="*/ 46 w 105"/>
                  <a:gd name="T1" fmla="*/ 0 h 43"/>
                  <a:gd name="T2" fmla="*/ 0 w 105"/>
                  <a:gd name="T3" fmla="*/ 11 h 43"/>
                  <a:gd name="T4" fmla="*/ 52 w 105"/>
                  <a:gd name="T5" fmla="*/ 22 h 43"/>
                  <a:gd name="T6" fmla="*/ 46 w 105"/>
                  <a:gd name="T7" fmla="*/ 0 h 43"/>
                  <a:gd name="T8" fmla="*/ 46 w 105"/>
                  <a:gd name="T9" fmla="*/ 0 h 43"/>
                  <a:gd name="T10" fmla="*/ 0 60000 65536"/>
                  <a:gd name="T11" fmla="*/ 0 60000 65536"/>
                  <a:gd name="T12" fmla="*/ 0 60000 65536"/>
                  <a:gd name="T13" fmla="*/ 0 60000 65536"/>
                  <a:gd name="T14" fmla="*/ 0 60000 65536"/>
                  <a:gd name="T15" fmla="*/ 0 w 105"/>
                  <a:gd name="T16" fmla="*/ 0 h 43"/>
                  <a:gd name="T17" fmla="*/ 105 w 105"/>
                  <a:gd name="T18" fmla="*/ 43 h 43"/>
                </a:gdLst>
                <a:ahLst/>
                <a:cxnLst>
                  <a:cxn ang="T10">
                    <a:pos x="T0" y="T1"/>
                  </a:cxn>
                  <a:cxn ang="T11">
                    <a:pos x="T2" y="T3"/>
                  </a:cxn>
                  <a:cxn ang="T12">
                    <a:pos x="T4" y="T5"/>
                  </a:cxn>
                  <a:cxn ang="T13">
                    <a:pos x="T6" y="T7"/>
                  </a:cxn>
                  <a:cxn ang="T14">
                    <a:pos x="T8" y="T9"/>
                  </a:cxn>
                </a:cxnLst>
                <a:rect l="T15" t="T16" r="T17" b="T18"/>
                <a:pathLst>
                  <a:path w="105" h="43">
                    <a:moveTo>
                      <a:pt x="92" y="0"/>
                    </a:moveTo>
                    <a:lnTo>
                      <a:pt x="0" y="21"/>
                    </a:lnTo>
                    <a:lnTo>
                      <a:pt x="105" y="43"/>
                    </a:lnTo>
                    <a:lnTo>
                      <a:pt x="92"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8" name="Freeform 364"/>
              <p:cNvSpPr>
                <a:spLocks/>
              </p:cNvSpPr>
              <p:nvPr/>
            </p:nvSpPr>
            <p:spPr bwMode="auto">
              <a:xfrm>
                <a:off x="4587" y="1449"/>
                <a:ext cx="40" cy="20"/>
              </a:xfrm>
              <a:custGeom>
                <a:avLst/>
                <a:gdLst>
                  <a:gd name="T0" fmla="*/ 39 w 80"/>
                  <a:gd name="T1" fmla="*/ 0 h 40"/>
                  <a:gd name="T2" fmla="*/ 0 w 80"/>
                  <a:gd name="T3" fmla="*/ 14 h 40"/>
                  <a:gd name="T4" fmla="*/ 40 w 80"/>
                  <a:gd name="T5" fmla="*/ 20 h 40"/>
                  <a:gd name="T6" fmla="*/ 39 w 80"/>
                  <a:gd name="T7" fmla="*/ 0 h 40"/>
                  <a:gd name="T8" fmla="*/ 39 w 80"/>
                  <a:gd name="T9" fmla="*/ 0 h 40"/>
                  <a:gd name="T10" fmla="*/ 0 60000 65536"/>
                  <a:gd name="T11" fmla="*/ 0 60000 65536"/>
                  <a:gd name="T12" fmla="*/ 0 60000 65536"/>
                  <a:gd name="T13" fmla="*/ 0 60000 65536"/>
                  <a:gd name="T14" fmla="*/ 0 60000 65536"/>
                  <a:gd name="T15" fmla="*/ 0 w 80"/>
                  <a:gd name="T16" fmla="*/ 0 h 40"/>
                  <a:gd name="T17" fmla="*/ 80 w 80"/>
                  <a:gd name="T18" fmla="*/ 40 h 40"/>
                </a:gdLst>
                <a:ahLst/>
                <a:cxnLst>
                  <a:cxn ang="T10">
                    <a:pos x="T0" y="T1"/>
                  </a:cxn>
                  <a:cxn ang="T11">
                    <a:pos x="T2" y="T3"/>
                  </a:cxn>
                  <a:cxn ang="T12">
                    <a:pos x="T4" y="T5"/>
                  </a:cxn>
                  <a:cxn ang="T13">
                    <a:pos x="T6" y="T7"/>
                  </a:cxn>
                  <a:cxn ang="T14">
                    <a:pos x="T8" y="T9"/>
                  </a:cxn>
                </a:cxnLst>
                <a:rect l="T15" t="T16" r="T17" b="T18"/>
                <a:pathLst>
                  <a:path w="80" h="40">
                    <a:moveTo>
                      <a:pt x="78" y="0"/>
                    </a:moveTo>
                    <a:lnTo>
                      <a:pt x="0" y="28"/>
                    </a:lnTo>
                    <a:lnTo>
                      <a:pt x="80" y="40"/>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9" name="Freeform 365"/>
              <p:cNvSpPr>
                <a:spLocks/>
              </p:cNvSpPr>
              <p:nvPr/>
            </p:nvSpPr>
            <p:spPr bwMode="auto">
              <a:xfrm>
                <a:off x="4785" y="1644"/>
                <a:ext cx="47" cy="19"/>
              </a:xfrm>
              <a:custGeom>
                <a:avLst/>
                <a:gdLst>
                  <a:gd name="T0" fmla="*/ 44 w 95"/>
                  <a:gd name="T1" fmla="*/ 0 h 38"/>
                  <a:gd name="T2" fmla="*/ 0 w 95"/>
                  <a:gd name="T3" fmla="*/ 12 h 38"/>
                  <a:gd name="T4" fmla="*/ 47 w 95"/>
                  <a:gd name="T5" fmla="*/ 19 h 38"/>
                  <a:gd name="T6" fmla="*/ 44 w 95"/>
                  <a:gd name="T7" fmla="*/ 0 h 38"/>
                  <a:gd name="T8" fmla="*/ 44 w 95"/>
                  <a:gd name="T9" fmla="*/ 0 h 38"/>
                  <a:gd name="T10" fmla="*/ 0 60000 65536"/>
                  <a:gd name="T11" fmla="*/ 0 60000 65536"/>
                  <a:gd name="T12" fmla="*/ 0 60000 65536"/>
                  <a:gd name="T13" fmla="*/ 0 60000 65536"/>
                  <a:gd name="T14" fmla="*/ 0 60000 65536"/>
                  <a:gd name="T15" fmla="*/ 0 w 95"/>
                  <a:gd name="T16" fmla="*/ 0 h 38"/>
                  <a:gd name="T17" fmla="*/ 95 w 95"/>
                  <a:gd name="T18" fmla="*/ 38 h 38"/>
                </a:gdLst>
                <a:ahLst/>
                <a:cxnLst>
                  <a:cxn ang="T10">
                    <a:pos x="T0" y="T1"/>
                  </a:cxn>
                  <a:cxn ang="T11">
                    <a:pos x="T2" y="T3"/>
                  </a:cxn>
                  <a:cxn ang="T12">
                    <a:pos x="T4" y="T5"/>
                  </a:cxn>
                  <a:cxn ang="T13">
                    <a:pos x="T6" y="T7"/>
                  </a:cxn>
                  <a:cxn ang="T14">
                    <a:pos x="T8" y="T9"/>
                  </a:cxn>
                </a:cxnLst>
                <a:rect l="T15" t="T16" r="T17" b="T18"/>
                <a:pathLst>
                  <a:path w="95" h="38">
                    <a:moveTo>
                      <a:pt x="88" y="0"/>
                    </a:moveTo>
                    <a:lnTo>
                      <a:pt x="0" y="25"/>
                    </a:lnTo>
                    <a:lnTo>
                      <a:pt x="95" y="38"/>
                    </a:lnTo>
                    <a:lnTo>
                      <a:pt x="8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0" name="Freeform 366"/>
              <p:cNvSpPr>
                <a:spLocks/>
              </p:cNvSpPr>
              <p:nvPr/>
            </p:nvSpPr>
            <p:spPr bwMode="auto">
              <a:xfrm>
                <a:off x="4790" y="1674"/>
                <a:ext cx="49" cy="19"/>
              </a:xfrm>
              <a:custGeom>
                <a:avLst/>
                <a:gdLst>
                  <a:gd name="T0" fmla="*/ 47 w 97"/>
                  <a:gd name="T1" fmla="*/ 0 h 38"/>
                  <a:gd name="T2" fmla="*/ 0 w 97"/>
                  <a:gd name="T3" fmla="*/ 12 h 38"/>
                  <a:gd name="T4" fmla="*/ 49 w 97"/>
                  <a:gd name="T5" fmla="*/ 19 h 38"/>
                  <a:gd name="T6" fmla="*/ 47 w 97"/>
                  <a:gd name="T7" fmla="*/ 0 h 38"/>
                  <a:gd name="T8" fmla="*/ 47 w 97"/>
                  <a:gd name="T9" fmla="*/ 0 h 38"/>
                  <a:gd name="T10" fmla="*/ 0 60000 65536"/>
                  <a:gd name="T11" fmla="*/ 0 60000 65536"/>
                  <a:gd name="T12" fmla="*/ 0 60000 65536"/>
                  <a:gd name="T13" fmla="*/ 0 60000 65536"/>
                  <a:gd name="T14" fmla="*/ 0 60000 65536"/>
                  <a:gd name="T15" fmla="*/ 0 w 97"/>
                  <a:gd name="T16" fmla="*/ 0 h 38"/>
                  <a:gd name="T17" fmla="*/ 97 w 97"/>
                  <a:gd name="T18" fmla="*/ 38 h 38"/>
                </a:gdLst>
                <a:ahLst/>
                <a:cxnLst>
                  <a:cxn ang="T10">
                    <a:pos x="T0" y="T1"/>
                  </a:cxn>
                  <a:cxn ang="T11">
                    <a:pos x="T2" y="T3"/>
                  </a:cxn>
                  <a:cxn ang="T12">
                    <a:pos x="T4" y="T5"/>
                  </a:cxn>
                  <a:cxn ang="T13">
                    <a:pos x="T6" y="T7"/>
                  </a:cxn>
                  <a:cxn ang="T14">
                    <a:pos x="T8" y="T9"/>
                  </a:cxn>
                </a:cxnLst>
                <a:rect l="T15" t="T16" r="T17" b="T18"/>
                <a:pathLst>
                  <a:path w="97" h="38">
                    <a:moveTo>
                      <a:pt x="93" y="0"/>
                    </a:moveTo>
                    <a:lnTo>
                      <a:pt x="0" y="25"/>
                    </a:lnTo>
                    <a:lnTo>
                      <a:pt x="97" y="38"/>
                    </a:lnTo>
                    <a:lnTo>
                      <a:pt x="93"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1" name="Freeform 367"/>
              <p:cNvSpPr>
                <a:spLocks/>
              </p:cNvSpPr>
              <p:nvPr/>
            </p:nvSpPr>
            <p:spPr bwMode="auto">
              <a:xfrm>
                <a:off x="4792" y="1703"/>
                <a:ext cx="43" cy="21"/>
              </a:xfrm>
              <a:custGeom>
                <a:avLst/>
                <a:gdLst>
                  <a:gd name="T0" fmla="*/ 43 w 85"/>
                  <a:gd name="T1" fmla="*/ 0 h 42"/>
                  <a:gd name="T2" fmla="*/ 0 w 85"/>
                  <a:gd name="T3" fmla="*/ 10 h 42"/>
                  <a:gd name="T4" fmla="*/ 43 w 85"/>
                  <a:gd name="T5" fmla="*/ 21 h 42"/>
                  <a:gd name="T6" fmla="*/ 43 w 85"/>
                  <a:gd name="T7" fmla="*/ 0 h 42"/>
                  <a:gd name="T8" fmla="*/ 43 w 85"/>
                  <a:gd name="T9" fmla="*/ 0 h 42"/>
                  <a:gd name="T10" fmla="*/ 0 60000 65536"/>
                  <a:gd name="T11" fmla="*/ 0 60000 65536"/>
                  <a:gd name="T12" fmla="*/ 0 60000 65536"/>
                  <a:gd name="T13" fmla="*/ 0 60000 65536"/>
                  <a:gd name="T14" fmla="*/ 0 60000 65536"/>
                  <a:gd name="T15" fmla="*/ 0 w 85"/>
                  <a:gd name="T16" fmla="*/ 0 h 42"/>
                  <a:gd name="T17" fmla="*/ 85 w 85"/>
                  <a:gd name="T18" fmla="*/ 42 h 42"/>
                </a:gdLst>
                <a:ahLst/>
                <a:cxnLst>
                  <a:cxn ang="T10">
                    <a:pos x="T0" y="T1"/>
                  </a:cxn>
                  <a:cxn ang="T11">
                    <a:pos x="T2" y="T3"/>
                  </a:cxn>
                  <a:cxn ang="T12">
                    <a:pos x="T4" y="T5"/>
                  </a:cxn>
                  <a:cxn ang="T13">
                    <a:pos x="T6" y="T7"/>
                  </a:cxn>
                  <a:cxn ang="T14">
                    <a:pos x="T8" y="T9"/>
                  </a:cxn>
                </a:cxnLst>
                <a:rect l="T15" t="T16" r="T17" b="T18"/>
                <a:pathLst>
                  <a:path w="85" h="42">
                    <a:moveTo>
                      <a:pt x="85" y="0"/>
                    </a:moveTo>
                    <a:lnTo>
                      <a:pt x="0" y="19"/>
                    </a:lnTo>
                    <a:lnTo>
                      <a:pt x="85" y="42"/>
                    </a:lnTo>
                    <a:lnTo>
                      <a:pt x="85"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2" name="Freeform 368"/>
              <p:cNvSpPr>
                <a:spLocks/>
              </p:cNvSpPr>
              <p:nvPr/>
            </p:nvSpPr>
            <p:spPr bwMode="auto">
              <a:xfrm>
                <a:off x="4338" y="1664"/>
                <a:ext cx="46" cy="22"/>
              </a:xfrm>
              <a:custGeom>
                <a:avLst/>
                <a:gdLst>
                  <a:gd name="T0" fmla="*/ 43 w 91"/>
                  <a:gd name="T1" fmla="*/ 0 h 44"/>
                  <a:gd name="T2" fmla="*/ 0 w 91"/>
                  <a:gd name="T3" fmla="*/ 14 h 44"/>
                  <a:gd name="T4" fmla="*/ 46 w 91"/>
                  <a:gd name="T5" fmla="*/ 22 h 44"/>
                  <a:gd name="T6" fmla="*/ 43 w 91"/>
                  <a:gd name="T7" fmla="*/ 0 h 44"/>
                  <a:gd name="T8" fmla="*/ 43 w 91"/>
                  <a:gd name="T9" fmla="*/ 0 h 44"/>
                  <a:gd name="T10" fmla="*/ 0 60000 65536"/>
                  <a:gd name="T11" fmla="*/ 0 60000 65536"/>
                  <a:gd name="T12" fmla="*/ 0 60000 65536"/>
                  <a:gd name="T13" fmla="*/ 0 60000 65536"/>
                  <a:gd name="T14" fmla="*/ 0 60000 65536"/>
                  <a:gd name="T15" fmla="*/ 0 w 91"/>
                  <a:gd name="T16" fmla="*/ 0 h 44"/>
                  <a:gd name="T17" fmla="*/ 91 w 91"/>
                  <a:gd name="T18" fmla="*/ 44 h 44"/>
                </a:gdLst>
                <a:ahLst/>
                <a:cxnLst>
                  <a:cxn ang="T10">
                    <a:pos x="T0" y="T1"/>
                  </a:cxn>
                  <a:cxn ang="T11">
                    <a:pos x="T2" y="T3"/>
                  </a:cxn>
                  <a:cxn ang="T12">
                    <a:pos x="T4" y="T5"/>
                  </a:cxn>
                  <a:cxn ang="T13">
                    <a:pos x="T6" y="T7"/>
                  </a:cxn>
                  <a:cxn ang="T14">
                    <a:pos x="T8" y="T9"/>
                  </a:cxn>
                </a:cxnLst>
                <a:rect l="T15" t="T16" r="T17" b="T18"/>
                <a:pathLst>
                  <a:path w="91" h="44">
                    <a:moveTo>
                      <a:pt x="85" y="0"/>
                    </a:moveTo>
                    <a:lnTo>
                      <a:pt x="0" y="29"/>
                    </a:lnTo>
                    <a:lnTo>
                      <a:pt x="91" y="44"/>
                    </a:lnTo>
                    <a:lnTo>
                      <a:pt x="85"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3" name="Freeform 369"/>
              <p:cNvSpPr>
                <a:spLocks/>
              </p:cNvSpPr>
              <p:nvPr/>
            </p:nvSpPr>
            <p:spPr bwMode="auto">
              <a:xfrm>
                <a:off x="4347" y="1699"/>
                <a:ext cx="41" cy="17"/>
              </a:xfrm>
              <a:custGeom>
                <a:avLst/>
                <a:gdLst>
                  <a:gd name="T0" fmla="*/ 40 w 82"/>
                  <a:gd name="T1" fmla="*/ 0 h 34"/>
                  <a:gd name="T2" fmla="*/ 0 w 82"/>
                  <a:gd name="T3" fmla="*/ 3 h 34"/>
                  <a:gd name="T4" fmla="*/ 41 w 82"/>
                  <a:gd name="T5" fmla="*/ 17 h 34"/>
                  <a:gd name="T6" fmla="*/ 40 w 82"/>
                  <a:gd name="T7" fmla="*/ 0 h 34"/>
                  <a:gd name="T8" fmla="*/ 40 w 82"/>
                  <a:gd name="T9" fmla="*/ 0 h 34"/>
                  <a:gd name="T10" fmla="*/ 0 60000 65536"/>
                  <a:gd name="T11" fmla="*/ 0 60000 65536"/>
                  <a:gd name="T12" fmla="*/ 0 60000 65536"/>
                  <a:gd name="T13" fmla="*/ 0 60000 65536"/>
                  <a:gd name="T14" fmla="*/ 0 60000 65536"/>
                  <a:gd name="T15" fmla="*/ 0 w 82"/>
                  <a:gd name="T16" fmla="*/ 0 h 34"/>
                  <a:gd name="T17" fmla="*/ 82 w 82"/>
                  <a:gd name="T18" fmla="*/ 34 h 34"/>
                </a:gdLst>
                <a:ahLst/>
                <a:cxnLst>
                  <a:cxn ang="T10">
                    <a:pos x="T0" y="T1"/>
                  </a:cxn>
                  <a:cxn ang="T11">
                    <a:pos x="T2" y="T3"/>
                  </a:cxn>
                  <a:cxn ang="T12">
                    <a:pos x="T4" y="T5"/>
                  </a:cxn>
                  <a:cxn ang="T13">
                    <a:pos x="T6" y="T7"/>
                  </a:cxn>
                  <a:cxn ang="T14">
                    <a:pos x="T8" y="T9"/>
                  </a:cxn>
                </a:cxnLst>
                <a:rect l="T15" t="T16" r="T17" b="T18"/>
                <a:pathLst>
                  <a:path w="82" h="34">
                    <a:moveTo>
                      <a:pt x="80" y="0"/>
                    </a:moveTo>
                    <a:lnTo>
                      <a:pt x="0" y="7"/>
                    </a:lnTo>
                    <a:lnTo>
                      <a:pt x="82" y="34"/>
                    </a:lnTo>
                    <a:lnTo>
                      <a:pt x="80"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4" name="Freeform 370"/>
              <p:cNvSpPr>
                <a:spLocks/>
              </p:cNvSpPr>
              <p:nvPr/>
            </p:nvSpPr>
            <p:spPr bwMode="auto">
              <a:xfrm>
                <a:off x="4372" y="1726"/>
                <a:ext cx="20" cy="13"/>
              </a:xfrm>
              <a:custGeom>
                <a:avLst/>
                <a:gdLst>
                  <a:gd name="T0" fmla="*/ 18 w 40"/>
                  <a:gd name="T1" fmla="*/ 0 h 26"/>
                  <a:gd name="T2" fmla="*/ 0 w 40"/>
                  <a:gd name="T3" fmla="*/ 1 h 26"/>
                  <a:gd name="T4" fmla="*/ 20 w 40"/>
                  <a:gd name="T5" fmla="*/ 13 h 26"/>
                  <a:gd name="T6" fmla="*/ 18 w 40"/>
                  <a:gd name="T7" fmla="*/ 0 h 26"/>
                  <a:gd name="T8" fmla="*/ 18 w 40"/>
                  <a:gd name="T9" fmla="*/ 0 h 26"/>
                  <a:gd name="T10" fmla="*/ 0 60000 65536"/>
                  <a:gd name="T11" fmla="*/ 0 60000 65536"/>
                  <a:gd name="T12" fmla="*/ 0 60000 65536"/>
                  <a:gd name="T13" fmla="*/ 0 60000 65536"/>
                  <a:gd name="T14" fmla="*/ 0 60000 65536"/>
                  <a:gd name="T15" fmla="*/ 0 w 40"/>
                  <a:gd name="T16" fmla="*/ 0 h 26"/>
                  <a:gd name="T17" fmla="*/ 40 w 40"/>
                  <a:gd name="T18" fmla="*/ 26 h 26"/>
                </a:gdLst>
                <a:ahLst/>
                <a:cxnLst>
                  <a:cxn ang="T10">
                    <a:pos x="T0" y="T1"/>
                  </a:cxn>
                  <a:cxn ang="T11">
                    <a:pos x="T2" y="T3"/>
                  </a:cxn>
                  <a:cxn ang="T12">
                    <a:pos x="T4" y="T5"/>
                  </a:cxn>
                  <a:cxn ang="T13">
                    <a:pos x="T6" y="T7"/>
                  </a:cxn>
                  <a:cxn ang="T14">
                    <a:pos x="T8" y="T9"/>
                  </a:cxn>
                </a:cxnLst>
                <a:rect l="T15" t="T16" r="T17" b="T18"/>
                <a:pathLst>
                  <a:path w="40" h="26">
                    <a:moveTo>
                      <a:pt x="36" y="0"/>
                    </a:moveTo>
                    <a:lnTo>
                      <a:pt x="0" y="2"/>
                    </a:lnTo>
                    <a:lnTo>
                      <a:pt x="40" y="26"/>
                    </a:lnTo>
                    <a:lnTo>
                      <a:pt x="3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5" name="Freeform 371"/>
              <p:cNvSpPr>
                <a:spLocks/>
              </p:cNvSpPr>
              <p:nvPr/>
            </p:nvSpPr>
            <p:spPr bwMode="auto">
              <a:xfrm>
                <a:off x="4002" y="2053"/>
                <a:ext cx="72" cy="52"/>
              </a:xfrm>
              <a:custGeom>
                <a:avLst/>
                <a:gdLst>
                  <a:gd name="T0" fmla="*/ 0 w 145"/>
                  <a:gd name="T1" fmla="*/ 0 h 104"/>
                  <a:gd name="T2" fmla="*/ 12 w 145"/>
                  <a:gd name="T3" fmla="*/ 22 h 104"/>
                  <a:gd name="T4" fmla="*/ 27 w 145"/>
                  <a:gd name="T5" fmla="*/ 35 h 104"/>
                  <a:gd name="T6" fmla="*/ 38 w 145"/>
                  <a:gd name="T7" fmla="*/ 34 h 104"/>
                  <a:gd name="T8" fmla="*/ 37 w 145"/>
                  <a:gd name="T9" fmla="*/ 48 h 104"/>
                  <a:gd name="T10" fmla="*/ 59 w 145"/>
                  <a:gd name="T11" fmla="*/ 52 h 104"/>
                  <a:gd name="T12" fmla="*/ 72 w 145"/>
                  <a:gd name="T13" fmla="*/ 39 h 104"/>
                  <a:gd name="T14" fmla="*/ 54 w 145"/>
                  <a:gd name="T15" fmla="*/ 37 h 104"/>
                  <a:gd name="T16" fmla="*/ 64 w 145"/>
                  <a:gd name="T17" fmla="*/ 13 h 104"/>
                  <a:gd name="T18" fmla="*/ 44 w 145"/>
                  <a:gd name="T19" fmla="*/ 24 h 104"/>
                  <a:gd name="T20" fmla="*/ 31 w 145"/>
                  <a:gd name="T21" fmla="*/ 28 h 104"/>
                  <a:gd name="T22" fmla="*/ 19 w 145"/>
                  <a:gd name="T23" fmla="*/ 10 h 104"/>
                  <a:gd name="T24" fmla="*/ 12 w 145"/>
                  <a:gd name="T25" fmla="*/ 12 h 104"/>
                  <a:gd name="T26" fmla="*/ 0 w 145"/>
                  <a:gd name="T27" fmla="*/ 0 h 104"/>
                  <a:gd name="T28" fmla="*/ 0 w 145"/>
                  <a:gd name="T29" fmla="*/ 0 h 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5"/>
                  <a:gd name="T46" fmla="*/ 0 h 104"/>
                  <a:gd name="T47" fmla="*/ 145 w 145"/>
                  <a:gd name="T48" fmla="*/ 104 h 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5" h="104">
                    <a:moveTo>
                      <a:pt x="0" y="0"/>
                    </a:moveTo>
                    <a:lnTo>
                      <a:pt x="25" y="43"/>
                    </a:lnTo>
                    <a:lnTo>
                      <a:pt x="55" y="70"/>
                    </a:lnTo>
                    <a:lnTo>
                      <a:pt x="76" y="68"/>
                    </a:lnTo>
                    <a:lnTo>
                      <a:pt x="74" y="95"/>
                    </a:lnTo>
                    <a:lnTo>
                      <a:pt x="118" y="104"/>
                    </a:lnTo>
                    <a:lnTo>
                      <a:pt x="145" y="78"/>
                    </a:lnTo>
                    <a:lnTo>
                      <a:pt x="108" y="74"/>
                    </a:lnTo>
                    <a:lnTo>
                      <a:pt x="129" y="26"/>
                    </a:lnTo>
                    <a:lnTo>
                      <a:pt x="89" y="47"/>
                    </a:lnTo>
                    <a:lnTo>
                      <a:pt x="63" y="57"/>
                    </a:lnTo>
                    <a:lnTo>
                      <a:pt x="38" y="19"/>
                    </a:lnTo>
                    <a:lnTo>
                      <a:pt x="25" y="24"/>
                    </a:lnTo>
                    <a:lnTo>
                      <a:pt x="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6" name="Freeform 372"/>
              <p:cNvSpPr>
                <a:spLocks/>
              </p:cNvSpPr>
              <p:nvPr/>
            </p:nvSpPr>
            <p:spPr bwMode="auto">
              <a:xfrm>
                <a:off x="4084" y="2062"/>
                <a:ext cx="70" cy="45"/>
              </a:xfrm>
              <a:custGeom>
                <a:avLst/>
                <a:gdLst>
                  <a:gd name="T0" fmla="*/ 0 w 139"/>
                  <a:gd name="T1" fmla="*/ 0 h 89"/>
                  <a:gd name="T2" fmla="*/ 41 w 139"/>
                  <a:gd name="T3" fmla="*/ 18 h 89"/>
                  <a:gd name="T4" fmla="*/ 68 w 139"/>
                  <a:gd name="T5" fmla="*/ 23 h 89"/>
                  <a:gd name="T6" fmla="*/ 70 w 139"/>
                  <a:gd name="T7" fmla="*/ 45 h 89"/>
                  <a:gd name="T8" fmla="*/ 57 w 139"/>
                  <a:gd name="T9" fmla="*/ 32 h 89"/>
                  <a:gd name="T10" fmla="*/ 43 w 139"/>
                  <a:gd name="T11" fmla="*/ 41 h 89"/>
                  <a:gd name="T12" fmla="*/ 35 w 139"/>
                  <a:gd name="T13" fmla="*/ 32 h 89"/>
                  <a:gd name="T14" fmla="*/ 17 w 139"/>
                  <a:gd name="T15" fmla="*/ 43 h 89"/>
                  <a:gd name="T16" fmla="*/ 15 w 139"/>
                  <a:gd name="T17" fmla="*/ 32 h 89"/>
                  <a:gd name="T18" fmla="*/ 27 w 139"/>
                  <a:gd name="T19" fmla="*/ 28 h 89"/>
                  <a:gd name="T20" fmla="*/ 8 w 139"/>
                  <a:gd name="T21" fmla="*/ 13 h 89"/>
                  <a:gd name="T22" fmla="*/ 0 w 139"/>
                  <a:gd name="T23" fmla="*/ 0 h 89"/>
                  <a:gd name="T24" fmla="*/ 0 w 139"/>
                  <a:gd name="T25" fmla="*/ 0 h 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9"/>
                  <a:gd name="T40" fmla="*/ 0 h 89"/>
                  <a:gd name="T41" fmla="*/ 139 w 139"/>
                  <a:gd name="T42" fmla="*/ 89 h 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9" h="89">
                    <a:moveTo>
                      <a:pt x="0" y="0"/>
                    </a:moveTo>
                    <a:lnTo>
                      <a:pt x="82" y="36"/>
                    </a:lnTo>
                    <a:lnTo>
                      <a:pt x="135" y="45"/>
                    </a:lnTo>
                    <a:lnTo>
                      <a:pt x="139" y="89"/>
                    </a:lnTo>
                    <a:lnTo>
                      <a:pt x="113" y="64"/>
                    </a:lnTo>
                    <a:lnTo>
                      <a:pt x="86" y="81"/>
                    </a:lnTo>
                    <a:lnTo>
                      <a:pt x="69" y="64"/>
                    </a:lnTo>
                    <a:lnTo>
                      <a:pt x="33" y="85"/>
                    </a:lnTo>
                    <a:lnTo>
                      <a:pt x="29" y="64"/>
                    </a:lnTo>
                    <a:lnTo>
                      <a:pt x="54" y="55"/>
                    </a:lnTo>
                    <a:lnTo>
                      <a:pt x="16" y="26"/>
                    </a:lnTo>
                    <a:lnTo>
                      <a:pt x="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7" name="Freeform 373"/>
              <p:cNvSpPr>
                <a:spLocks/>
              </p:cNvSpPr>
              <p:nvPr/>
            </p:nvSpPr>
            <p:spPr bwMode="auto">
              <a:xfrm>
                <a:off x="4074" y="2087"/>
                <a:ext cx="16" cy="17"/>
              </a:xfrm>
              <a:custGeom>
                <a:avLst/>
                <a:gdLst>
                  <a:gd name="T0" fmla="*/ 6 w 32"/>
                  <a:gd name="T1" fmla="*/ 0 h 34"/>
                  <a:gd name="T2" fmla="*/ 0 w 32"/>
                  <a:gd name="T3" fmla="*/ 17 h 34"/>
                  <a:gd name="T4" fmla="*/ 16 w 32"/>
                  <a:gd name="T5" fmla="*/ 5 h 34"/>
                  <a:gd name="T6" fmla="*/ 6 w 32"/>
                  <a:gd name="T7" fmla="*/ 0 h 34"/>
                  <a:gd name="T8" fmla="*/ 6 w 32"/>
                  <a:gd name="T9" fmla="*/ 0 h 34"/>
                  <a:gd name="T10" fmla="*/ 0 60000 65536"/>
                  <a:gd name="T11" fmla="*/ 0 60000 65536"/>
                  <a:gd name="T12" fmla="*/ 0 60000 65536"/>
                  <a:gd name="T13" fmla="*/ 0 60000 65536"/>
                  <a:gd name="T14" fmla="*/ 0 60000 65536"/>
                  <a:gd name="T15" fmla="*/ 0 w 32"/>
                  <a:gd name="T16" fmla="*/ 0 h 34"/>
                  <a:gd name="T17" fmla="*/ 32 w 32"/>
                  <a:gd name="T18" fmla="*/ 34 h 34"/>
                </a:gdLst>
                <a:ahLst/>
                <a:cxnLst>
                  <a:cxn ang="T10">
                    <a:pos x="T0" y="T1"/>
                  </a:cxn>
                  <a:cxn ang="T11">
                    <a:pos x="T2" y="T3"/>
                  </a:cxn>
                  <a:cxn ang="T12">
                    <a:pos x="T4" y="T5"/>
                  </a:cxn>
                  <a:cxn ang="T13">
                    <a:pos x="T6" y="T7"/>
                  </a:cxn>
                  <a:cxn ang="T14">
                    <a:pos x="T8" y="T9"/>
                  </a:cxn>
                </a:cxnLst>
                <a:rect l="T15" t="T16" r="T17" b="T18"/>
                <a:pathLst>
                  <a:path w="32" h="34">
                    <a:moveTo>
                      <a:pt x="13" y="0"/>
                    </a:moveTo>
                    <a:lnTo>
                      <a:pt x="0" y="34"/>
                    </a:lnTo>
                    <a:lnTo>
                      <a:pt x="32" y="10"/>
                    </a:lnTo>
                    <a:lnTo>
                      <a:pt x="13"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8" name="Freeform 374"/>
              <p:cNvSpPr>
                <a:spLocks/>
              </p:cNvSpPr>
              <p:nvPr/>
            </p:nvSpPr>
            <p:spPr bwMode="auto">
              <a:xfrm>
                <a:off x="4089" y="2113"/>
                <a:ext cx="53" cy="41"/>
              </a:xfrm>
              <a:custGeom>
                <a:avLst/>
                <a:gdLst>
                  <a:gd name="T0" fmla="*/ 7 w 106"/>
                  <a:gd name="T1" fmla="*/ 0 h 82"/>
                  <a:gd name="T2" fmla="*/ 11 w 106"/>
                  <a:gd name="T3" fmla="*/ 24 h 82"/>
                  <a:gd name="T4" fmla="*/ 0 w 106"/>
                  <a:gd name="T5" fmla="*/ 24 h 82"/>
                  <a:gd name="T6" fmla="*/ 21 w 106"/>
                  <a:gd name="T7" fmla="*/ 36 h 82"/>
                  <a:gd name="T8" fmla="*/ 38 w 106"/>
                  <a:gd name="T9" fmla="*/ 41 h 82"/>
                  <a:gd name="T10" fmla="*/ 40 w 106"/>
                  <a:gd name="T11" fmla="*/ 31 h 82"/>
                  <a:gd name="T12" fmla="*/ 53 w 106"/>
                  <a:gd name="T13" fmla="*/ 28 h 82"/>
                  <a:gd name="T14" fmla="*/ 52 w 106"/>
                  <a:gd name="T15" fmla="*/ 17 h 82"/>
                  <a:gd name="T16" fmla="*/ 34 w 106"/>
                  <a:gd name="T17" fmla="*/ 22 h 82"/>
                  <a:gd name="T18" fmla="*/ 29 w 106"/>
                  <a:gd name="T19" fmla="*/ 7 h 82"/>
                  <a:gd name="T20" fmla="*/ 19 w 106"/>
                  <a:gd name="T21" fmla="*/ 10 h 82"/>
                  <a:gd name="T22" fmla="*/ 7 w 106"/>
                  <a:gd name="T23" fmla="*/ 0 h 82"/>
                  <a:gd name="T24" fmla="*/ 7 w 106"/>
                  <a:gd name="T25" fmla="*/ 0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82"/>
                  <a:gd name="T41" fmla="*/ 106 w 106"/>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82">
                    <a:moveTo>
                      <a:pt x="15" y="0"/>
                    </a:moveTo>
                    <a:lnTo>
                      <a:pt x="21" y="48"/>
                    </a:lnTo>
                    <a:lnTo>
                      <a:pt x="0" y="48"/>
                    </a:lnTo>
                    <a:lnTo>
                      <a:pt x="42" y="71"/>
                    </a:lnTo>
                    <a:lnTo>
                      <a:pt x="76" y="82"/>
                    </a:lnTo>
                    <a:lnTo>
                      <a:pt x="80" y="63"/>
                    </a:lnTo>
                    <a:lnTo>
                      <a:pt x="106" y="57"/>
                    </a:lnTo>
                    <a:lnTo>
                      <a:pt x="103" y="33"/>
                    </a:lnTo>
                    <a:lnTo>
                      <a:pt x="68" y="44"/>
                    </a:lnTo>
                    <a:lnTo>
                      <a:pt x="59" y="14"/>
                    </a:lnTo>
                    <a:lnTo>
                      <a:pt x="38" y="19"/>
                    </a:lnTo>
                    <a:lnTo>
                      <a:pt x="1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9" name="Freeform 375"/>
              <p:cNvSpPr>
                <a:spLocks/>
              </p:cNvSpPr>
              <p:nvPr/>
            </p:nvSpPr>
            <p:spPr bwMode="auto">
              <a:xfrm>
                <a:off x="4147" y="2111"/>
                <a:ext cx="42" cy="39"/>
              </a:xfrm>
              <a:custGeom>
                <a:avLst/>
                <a:gdLst>
                  <a:gd name="T0" fmla="*/ 3 w 84"/>
                  <a:gd name="T1" fmla="*/ 1 h 77"/>
                  <a:gd name="T2" fmla="*/ 0 w 84"/>
                  <a:gd name="T3" fmla="*/ 22 h 77"/>
                  <a:gd name="T4" fmla="*/ 10 w 84"/>
                  <a:gd name="T5" fmla="*/ 18 h 77"/>
                  <a:gd name="T6" fmla="*/ 15 w 84"/>
                  <a:gd name="T7" fmla="*/ 39 h 77"/>
                  <a:gd name="T8" fmla="*/ 25 w 84"/>
                  <a:gd name="T9" fmla="*/ 36 h 77"/>
                  <a:gd name="T10" fmla="*/ 19 w 84"/>
                  <a:gd name="T11" fmla="*/ 26 h 77"/>
                  <a:gd name="T12" fmla="*/ 42 w 84"/>
                  <a:gd name="T13" fmla="*/ 23 h 77"/>
                  <a:gd name="T14" fmla="*/ 37 w 84"/>
                  <a:gd name="T15" fmla="*/ 0 h 77"/>
                  <a:gd name="T16" fmla="*/ 20 w 84"/>
                  <a:gd name="T17" fmla="*/ 18 h 77"/>
                  <a:gd name="T18" fmla="*/ 12 w 84"/>
                  <a:gd name="T19" fmla="*/ 0 h 77"/>
                  <a:gd name="T20" fmla="*/ 3 w 84"/>
                  <a:gd name="T21" fmla="*/ 1 h 77"/>
                  <a:gd name="T22" fmla="*/ 3 w 84"/>
                  <a:gd name="T23" fmla="*/ 1 h 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4"/>
                  <a:gd name="T37" fmla="*/ 0 h 77"/>
                  <a:gd name="T38" fmla="*/ 84 w 84"/>
                  <a:gd name="T39" fmla="*/ 77 h 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4" h="77">
                    <a:moveTo>
                      <a:pt x="7" y="1"/>
                    </a:moveTo>
                    <a:lnTo>
                      <a:pt x="0" y="43"/>
                    </a:lnTo>
                    <a:lnTo>
                      <a:pt x="19" y="36"/>
                    </a:lnTo>
                    <a:lnTo>
                      <a:pt x="30" y="77"/>
                    </a:lnTo>
                    <a:lnTo>
                      <a:pt x="51" y="72"/>
                    </a:lnTo>
                    <a:lnTo>
                      <a:pt x="38" y="51"/>
                    </a:lnTo>
                    <a:lnTo>
                      <a:pt x="84" y="45"/>
                    </a:lnTo>
                    <a:lnTo>
                      <a:pt x="74" y="0"/>
                    </a:lnTo>
                    <a:lnTo>
                      <a:pt x="40" y="36"/>
                    </a:lnTo>
                    <a:lnTo>
                      <a:pt x="25" y="0"/>
                    </a:lnTo>
                    <a:lnTo>
                      <a:pt x="7" y="1"/>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0" name="Freeform 376"/>
              <p:cNvSpPr>
                <a:spLocks/>
              </p:cNvSpPr>
              <p:nvPr/>
            </p:nvSpPr>
            <p:spPr bwMode="auto">
              <a:xfrm>
                <a:off x="4166" y="2153"/>
                <a:ext cx="38" cy="17"/>
              </a:xfrm>
              <a:custGeom>
                <a:avLst/>
                <a:gdLst>
                  <a:gd name="T0" fmla="*/ 0 w 76"/>
                  <a:gd name="T1" fmla="*/ 3 h 34"/>
                  <a:gd name="T2" fmla="*/ 12 w 76"/>
                  <a:gd name="T3" fmla="*/ 0 h 34"/>
                  <a:gd name="T4" fmla="*/ 38 w 76"/>
                  <a:gd name="T5" fmla="*/ 14 h 34"/>
                  <a:gd name="T6" fmla="*/ 25 w 76"/>
                  <a:gd name="T7" fmla="*/ 17 h 34"/>
                  <a:gd name="T8" fmla="*/ 3 w 76"/>
                  <a:gd name="T9" fmla="*/ 14 h 34"/>
                  <a:gd name="T10" fmla="*/ 0 w 76"/>
                  <a:gd name="T11" fmla="*/ 3 h 34"/>
                  <a:gd name="T12" fmla="*/ 0 w 76"/>
                  <a:gd name="T13" fmla="*/ 3 h 34"/>
                  <a:gd name="T14" fmla="*/ 0 60000 65536"/>
                  <a:gd name="T15" fmla="*/ 0 60000 65536"/>
                  <a:gd name="T16" fmla="*/ 0 60000 65536"/>
                  <a:gd name="T17" fmla="*/ 0 60000 65536"/>
                  <a:gd name="T18" fmla="*/ 0 60000 65536"/>
                  <a:gd name="T19" fmla="*/ 0 60000 65536"/>
                  <a:gd name="T20" fmla="*/ 0 60000 65536"/>
                  <a:gd name="T21" fmla="*/ 0 w 76"/>
                  <a:gd name="T22" fmla="*/ 0 h 34"/>
                  <a:gd name="T23" fmla="*/ 76 w 76"/>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34">
                    <a:moveTo>
                      <a:pt x="0" y="6"/>
                    </a:moveTo>
                    <a:lnTo>
                      <a:pt x="25" y="0"/>
                    </a:lnTo>
                    <a:lnTo>
                      <a:pt x="76" y="29"/>
                    </a:lnTo>
                    <a:lnTo>
                      <a:pt x="51" y="34"/>
                    </a:lnTo>
                    <a:lnTo>
                      <a:pt x="6" y="29"/>
                    </a:lnTo>
                    <a:lnTo>
                      <a:pt x="0" y="6"/>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1" name="Freeform 377"/>
              <p:cNvSpPr>
                <a:spLocks/>
              </p:cNvSpPr>
              <p:nvPr/>
            </p:nvSpPr>
            <p:spPr bwMode="auto">
              <a:xfrm>
                <a:off x="4192" y="2107"/>
                <a:ext cx="31" cy="51"/>
              </a:xfrm>
              <a:custGeom>
                <a:avLst/>
                <a:gdLst>
                  <a:gd name="T0" fmla="*/ 26 w 63"/>
                  <a:gd name="T1" fmla="*/ 0 h 103"/>
                  <a:gd name="T2" fmla="*/ 11 w 63"/>
                  <a:gd name="T3" fmla="*/ 23 h 103"/>
                  <a:gd name="T4" fmla="*/ 0 w 63"/>
                  <a:gd name="T5" fmla="*/ 15 h 103"/>
                  <a:gd name="T6" fmla="*/ 0 w 63"/>
                  <a:gd name="T7" fmla="*/ 27 h 103"/>
                  <a:gd name="T8" fmla="*/ 15 w 63"/>
                  <a:gd name="T9" fmla="*/ 28 h 103"/>
                  <a:gd name="T10" fmla="*/ 13 w 63"/>
                  <a:gd name="T11" fmla="*/ 51 h 103"/>
                  <a:gd name="T12" fmla="*/ 24 w 63"/>
                  <a:gd name="T13" fmla="*/ 43 h 103"/>
                  <a:gd name="T14" fmla="*/ 31 w 63"/>
                  <a:gd name="T15" fmla="*/ 49 h 103"/>
                  <a:gd name="T16" fmla="*/ 28 w 63"/>
                  <a:gd name="T17" fmla="*/ 2 h 103"/>
                  <a:gd name="T18" fmla="*/ 26 w 63"/>
                  <a:gd name="T19" fmla="*/ 0 h 103"/>
                  <a:gd name="T20" fmla="*/ 26 w 63"/>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103"/>
                  <a:gd name="T35" fmla="*/ 63 w 63"/>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103">
                    <a:moveTo>
                      <a:pt x="52" y="0"/>
                    </a:moveTo>
                    <a:lnTo>
                      <a:pt x="23" y="47"/>
                    </a:lnTo>
                    <a:lnTo>
                      <a:pt x="0" y="30"/>
                    </a:lnTo>
                    <a:lnTo>
                      <a:pt x="0" y="55"/>
                    </a:lnTo>
                    <a:lnTo>
                      <a:pt x="31" y="57"/>
                    </a:lnTo>
                    <a:lnTo>
                      <a:pt x="27" y="103"/>
                    </a:lnTo>
                    <a:lnTo>
                      <a:pt x="48" y="87"/>
                    </a:lnTo>
                    <a:lnTo>
                      <a:pt x="63" y="99"/>
                    </a:lnTo>
                    <a:lnTo>
                      <a:pt x="57" y="4"/>
                    </a:lnTo>
                    <a:lnTo>
                      <a:pt x="52"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2" name="Freeform 378"/>
              <p:cNvSpPr>
                <a:spLocks/>
              </p:cNvSpPr>
              <p:nvPr/>
            </p:nvSpPr>
            <p:spPr bwMode="auto">
              <a:xfrm>
                <a:off x="4175" y="2086"/>
                <a:ext cx="44" cy="19"/>
              </a:xfrm>
              <a:custGeom>
                <a:avLst/>
                <a:gdLst>
                  <a:gd name="T0" fmla="*/ 0 w 89"/>
                  <a:gd name="T1" fmla="*/ 2 h 38"/>
                  <a:gd name="T2" fmla="*/ 0 w 89"/>
                  <a:gd name="T3" fmla="*/ 6 h 38"/>
                  <a:gd name="T4" fmla="*/ 7 w 89"/>
                  <a:gd name="T5" fmla="*/ 6 h 38"/>
                  <a:gd name="T6" fmla="*/ 5 w 89"/>
                  <a:gd name="T7" fmla="*/ 19 h 38"/>
                  <a:gd name="T8" fmla="*/ 44 w 89"/>
                  <a:gd name="T9" fmla="*/ 7 h 38"/>
                  <a:gd name="T10" fmla="*/ 44 w 89"/>
                  <a:gd name="T11" fmla="*/ 0 h 38"/>
                  <a:gd name="T12" fmla="*/ 21 w 89"/>
                  <a:gd name="T13" fmla="*/ 6 h 38"/>
                  <a:gd name="T14" fmla="*/ 0 w 89"/>
                  <a:gd name="T15" fmla="*/ 2 h 38"/>
                  <a:gd name="T16" fmla="*/ 0 w 89"/>
                  <a:gd name="T17" fmla="*/ 2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38"/>
                  <a:gd name="T29" fmla="*/ 89 w 89"/>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38">
                    <a:moveTo>
                      <a:pt x="0" y="4"/>
                    </a:moveTo>
                    <a:lnTo>
                      <a:pt x="0" y="12"/>
                    </a:lnTo>
                    <a:lnTo>
                      <a:pt x="15" y="12"/>
                    </a:lnTo>
                    <a:lnTo>
                      <a:pt x="11" y="38"/>
                    </a:lnTo>
                    <a:lnTo>
                      <a:pt x="89" y="15"/>
                    </a:lnTo>
                    <a:lnTo>
                      <a:pt x="89" y="0"/>
                    </a:lnTo>
                    <a:lnTo>
                      <a:pt x="42" y="12"/>
                    </a:lnTo>
                    <a:lnTo>
                      <a:pt x="0" y="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3" name="Freeform 379"/>
              <p:cNvSpPr>
                <a:spLocks/>
              </p:cNvSpPr>
              <p:nvPr/>
            </p:nvSpPr>
            <p:spPr bwMode="auto">
              <a:xfrm>
                <a:off x="4207" y="2157"/>
                <a:ext cx="14" cy="16"/>
              </a:xfrm>
              <a:custGeom>
                <a:avLst/>
                <a:gdLst>
                  <a:gd name="T0" fmla="*/ 7 w 28"/>
                  <a:gd name="T1" fmla="*/ 0 h 32"/>
                  <a:gd name="T2" fmla="*/ 0 w 28"/>
                  <a:gd name="T3" fmla="*/ 5 h 32"/>
                  <a:gd name="T4" fmla="*/ 0 w 28"/>
                  <a:gd name="T5" fmla="*/ 16 h 32"/>
                  <a:gd name="T6" fmla="*/ 14 w 28"/>
                  <a:gd name="T7" fmla="*/ 15 h 32"/>
                  <a:gd name="T8" fmla="*/ 14 w 28"/>
                  <a:gd name="T9" fmla="*/ 3 h 32"/>
                  <a:gd name="T10" fmla="*/ 7 w 28"/>
                  <a:gd name="T11" fmla="*/ 0 h 32"/>
                  <a:gd name="T12" fmla="*/ 7 w 28"/>
                  <a:gd name="T13" fmla="*/ 0 h 32"/>
                  <a:gd name="T14" fmla="*/ 0 60000 65536"/>
                  <a:gd name="T15" fmla="*/ 0 60000 65536"/>
                  <a:gd name="T16" fmla="*/ 0 60000 65536"/>
                  <a:gd name="T17" fmla="*/ 0 60000 65536"/>
                  <a:gd name="T18" fmla="*/ 0 60000 65536"/>
                  <a:gd name="T19" fmla="*/ 0 60000 65536"/>
                  <a:gd name="T20" fmla="*/ 0 60000 65536"/>
                  <a:gd name="T21" fmla="*/ 0 w 28"/>
                  <a:gd name="T22" fmla="*/ 0 h 32"/>
                  <a:gd name="T23" fmla="*/ 28 w 2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32">
                    <a:moveTo>
                      <a:pt x="15" y="0"/>
                    </a:moveTo>
                    <a:lnTo>
                      <a:pt x="0" y="11"/>
                    </a:lnTo>
                    <a:lnTo>
                      <a:pt x="0" y="32"/>
                    </a:lnTo>
                    <a:lnTo>
                      <a:pt x="28" y="30"/>
                    </a:lnTo>
                    <a:lnTo>
                      <a:pt x="28" y="7"/>
                    </a:lnTo>
                    <a:lnTo>
                      <a:pt x="1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4" name="Freeform 380"/>
              <p:cNvSpPr>
                <a:spLocks/>
              </p:cNvSpPr>
              <p:nvPr/>
            </p:nvSpPr>
            <p:spPr bwMode="auto">
              <a:xfrm>
                <a:off x="4627" y="2187"/>
                <a:ext cx="32" cy="37"/>
              </a:xfrm>
              <a:custGeom>
                <a:avLst/>
                <a:gdLst>
                  <a:gd name="T0" fmla="*/ 18 w 64"/>
                  <a:gd name="T1" fmla="*/ 0 h 74"/>
                  <a:gd name="T2" fmla="*/ 10 w 64"/>
                  <a:gd name="T3" fmla="*/ 6 h 74"/>
                  <a:gd name="T4" fmla="*/ 2 w 64"/>
                  <a:gd name="T5" fmla="*/ 17 h 74"/>
                  <a:gd name="T6" fmla="*/ 0 w 64"/>
                  <a:gd name="T7" fmla="*/ 27 h 74"/>
                  <a:gd name="T8" fmla="*/ 5 w 64"/>
                  <a:gd name="T9" fmla="*/ 35 h 74"/>
                  <a:gd name="T10" fmla="*/ 13 w 64"/>
                  <a:gd name="T11" fmla="*/ 37 h 74"/>
                  <a:gd name="T12" fmla="*/ 23 w 64"/>
                  <a:gd name="T13" fmla="*/ 35 h 74"/>
                  <a:gd name="T14" fmla="*/ 30 w 64"/>
                  <a:gd name="T15" fmla="*/ 30 h 74"/>
                  <a:gd name="T16" fmla="*/ 32 w 64"/>
                  <a:gd name="T17" fmla="*/ 27 h 74"/>
                  <a:gd name="T18" fmla="*/ 25 w 64"/>
                  <a:gd name="T19" fmla="*/ 21 h 74"/>
                  <a:gd name="T20" fmla="*/ 18 w 64"/>
                  <a:gd name="T21" fmla="*/ 16 h 74"/>
                  <a:gd name="T22" fmla="*/ 17 w 64"/>
                  <a:gd name="T23" fmla="*/ 6 h 74"/>
                  <a:gd name="T24" fmla="*/ 18 w 64"/>
                  <a:gd name="T25" fmla="*/ 0 h 74"/>
                  <a:gd name="T26" fmla="*/ 18 w 64"/>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74"/>
                  <a:gd name="T44" fmla="*/ 64 w 64"/>
                  <a:gd name="T45" fmla="*/ 74 h 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74">
                    <a:moveTo>
                      <a:pt x="36" y="0"/>
                    </a:moveTo>
                    <a:lnTo>
                      <a:pt x="21" y="13"/>
                    </a:lnTo>
                    <a:lnTo>
                      <a:pt x="4" y="34"/>
                    </a:lnTo>
                    <a:lnTo>
                      <a:pt x="0" y="55"/>
                    </a:lnTo>
                    <a:lnTo>
                      <a:pt x="11" y="70"/>
                    </a:lnTo>
                    <a:lnTo>
                      <a:pt x="26" y="74"/>
                    </a:lnTo>
                    <a:lnTo>
                      <a:pt x="47" y="70"/>
                    </a:lnTo>
                    <a:lnTo>
                      <a:pt x="61" y="60"/>
                    </a:lnTo>
                    <a:lnTo>
                      <a:pt x="64" y="55"/>
                    </a:lnTo>
                    <a:lnTo>
                      <a:pt x="51" y="43"/>
                    </a:lnTo>
                    <a:lnTo>
                      <a:pt x="36" y="32"/>
                    </a:lnTo>
                    <a:lnTo>
                      <a:pt x="34" y="13"/>
                    </a:lnTo>
                    <a:lnTo>
                      <a:pt x="36" y="0"/>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5" name="Freeform 381"/>
              <p:cNvSpPr>
                <a:spLocks/>
              </p:cNvSpPr>
              <p:nvPr/>
            </p:nvSpPr>
            <p:spPr bwMode="auto">
              <a:xfrm>
                <a:off x="4767" y="2087"/>
                <a:ext cx="29" cy="56"/>
              </a:xfrm>
              <a:custGeom>
                <a:avLst/>
                <a:gdLst>
                  <a:gd name="T0" fmla="*/ 3 w 59"/>
                  <a:gd name="T1" fmla="*/ 6 h 112"/>
                  <a:gd name="T2" fmla="*/ 13 w 59"/>
                  <a:gd name="T3" fmla="*/ 0 h 112"/>
                  <a:gd name="T4" fmla="*/ 23 w 59"/>
                  <a:gd name="T5" fmla="*/ 3 h 112"/>
                  <a:gd name="T6" fmla="*/ 28 w 59"/>
                  <a:gd name="T7" fmla="*/ 13 h 112"/>
                  <a:gd name="T8" fmla="*/ 29 w 59"/>
                  <a:gd name="T9" fmla="*/ 28 h 112"/>
                  <a:gd name="T10" fmla="*/ 20 w 59"/>
                  <a:gd name="T11" fmla="*/ 43 h 112"/>
                  <a:gd name="T12" fmla="*/ 11 w 59"/>
                  <a:gd name="T13" fmla="*/ 51 h 112"/>
                  <a:gd name="T14" fmla="*/ 0 w 59"/>
                  <a:gd name="T15" fmla="*/ 56 h 112"/>
                  <a:gd name="T16" fmla="*/ 11 w 59"/>
                  <a:gd name="T17" fmla="*/ 45 h 112"/>
                  <a:gd name="T18" fmla="*/ 18 w 59"/>
                  <a:gd name="T19" fmla="*/ 31 h 112"/>
                  <a:gd name="T20" fmla="*/ 17 w 59"/>
                  <a:gd name="T21" fmla="*/ 17 h 112"/>
                  <a:gd name="T22" fmla="*/ 12 w 59"/>
                  <a:gd name="T23" fmla="*/ 11 h 112"/>
                  <a:gd name="T24" fmla="*/ 6 w 59"/>
                  <a:gd name="T25" fmla="*/ 10 h 112"/>
                  <a:gd name="T26" fmla="*/ 3 w 59"/>
                  <a:gd name="T27" fmla="*/ 6 h 112"/>
                  <a:gd name="T28" fmla="*/ 3 w 59"/>
                  <a:gd name="T29" fmla="*/ 6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112"/>
                  <a:gd name="T47" fmla="*/ 59 w 59"/>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112">
                    <a:moveTo>
                      <a:pt x="6" y="11"/>
                    </a:moveTo>
                    <a:lnTo>
                      <a:pt x="27" y="0"/>
                    </a:lnTo>
                    <a:lnTo>
                      <a:pt x="46" y="6"/>
                    </a:lnTo>
                    <a:lnTo>
                      <a:pt x="57" y="25"/>
                    </a:lnTo>
                    <a:lnTo>
                      <a:pt x="59" y="55"/>
                    </a:lnTo>
                    <a:lnTo>
                      <a:pt x="40" y="86"/>
                    </a:lnTo>
                    <a:lnTo>
                      <a:pt x="23" y="101"/>
                    </a:lnTo>
                    <a:lnTo>
                      <a:pt x="0" y="112"/>
                    </a:lnTo>
                    <a:lnTo>
                      <a:pt x="23" y="89"/>
                    </a:lnTo>
                    <a:lnTo>
                      <a:pt x="36" y="63"/>
                    </a:lnTo>
                    <a:lnTo>
                      <a:pt x="34" y="34"/>
                    </a:lnTo>
                    <a:lnTo>
                      <a:pt x="25" y="21"/>
                    </a:lnTo>
                    <a:lnTo>
                      <a:pt x="12" y="19"/>
                    </a:lnTo>
                    <a:lnTo>
                      <a:pt x="6" y="11"/>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6" name="Freeform 382"/>
              <p:cNvSpPr>
                <a:spLocks/>
              </p:cNvSpPr>
              <p:nvPr/>
            </p:nvSpPr>
            <p:spPr bwMode="auto">
              <a:xfrm>
                <a:off x="4633" y="2196"/>
                <a:ext cx="21" cy="23"/>
              </a:xfrm>
              <a:custGeom>
                <a:avLst/>
                <a:gdLst>
                  <a:gd name="T0" fmla="*/ 6 w 44"/>
                  <a:gd name="T1" fmla="*/ 0 h 45"/>
                  <a:gd name="T2" fmla="*/ 0 w 44"/>
                  <a:gd name="T3" fmla="*/ 10 h 45"/>
                  <a:gd name="T4" fmla="*/ 0 w 44"/>
                  <a:gd name="T5" fmla="*/ 18 h 45"/>
                  <a:gd name="T6" fmla="*/ 8 w 44"/>
                  <a:gd name="T7" fmla="*/ 23 h 45"/>
                  <a:gd name="T8" fmla="*/ 17 w 44"/>
                  <a:gd name="T9" fmla="*/ 23 h 45"/>
                  <a:gd name="T10" fmla="*/ 21 w 44"/>
                  <a:gd name="T11" fmla="*/ 18 h 45"/>
                  <a:gd name="T12" fmla="*/ 11 w 44"/>
                  <a:gd name="T13" fmla="*/ 16 h 45"/>
                  <a:gd name="T14" fmla="*/ 6 w 44"/>
                  <a:gd name="T15" fmla="*/ 10 h 45"/>
                  <a:gd name="T16" fmla="*/ 6 w 44"/>
                  <a:gd name="T17" fmla="*/ 0 h 45"/>
                  <a:gd name="T18" fmla="*/ 6 w 44"/>
                  <a:gd name="T19" fmla="*/ 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5"/>
                  <a:gd name="T32" fmla="*/ 44 w 44"/>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5">
                    <a:moveTo>
                      <a:pt x="12" y="0"/>
                    </a:moveTo>
                    <a:lnTo>
                      <a:pt x="0" y="19"/>
                    </a:lnTo>
                    <a:lnTo>
                      <a:pt x="0" y="36"/>
                    </a:lnTo>
                    <a:lnTo>
                      <a:pt x="17" y="45"/>
                    </a:lnTo>
                    <a:lnTo>
                      <a:pt x="36" y="45"/>
                    </a:lnTo>
                    <a:lnTo>
                      <a:pt x="44" y="36"/>
                    </a:lnTo>
                    <a:lnTo>
                      <a:pt x="23" y="32"/>
                    </a:lnTo>
                    <a:lnTo>
                      <a:pt x="13" y="19"/>
                    </a:lnTo>
                    <a:lnTo>
                      <a:pt x="12" y="0"/>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7" name="Freeform 383"/>
              <p:cNvSpPr>
                <a:spLocks/>
              </p:cNvSpPr>
              <p:nvPr/>
            </p:nvSpPr>
            <p:spPr bwMode="auto">
              <a:xfrm>
                <a:off x="4655" y="2134"/>
                <a:ext cx="34" cy="31"/>
              </a:xfrm>
              <a:custGeom>
                <a:avLst/>
                <a:gdLst>
                  <a:gd name="T0" fmla="*/ 34 w 66"/>
                  <a:gd name="T1" fmla="*/ 0 h 63"/>
                  <a:gd name="T2" fmla="*/ 16 w 66"/>
                  <a:gd name="T3" fmla="*/ 6 h 63"/>
                  <a:gd name="T4" fmla="*/ 6 w 66"/>
                  <a:gd name="T5" fmla="*/ 14 h 63"/>
                  <a:gd name="T6" fmla="*/ 0 w 66"/>
                  <a:gd name="T7" fmla="*/ 23 h 63"/>
                  <a:gd name="T8" fmla="*/ 0 w 66"/>
                  <a:gd name="T9" fmla="*/ 31 h 63"/>
                  <a:gd name="T10" fmla="*/ 10 w 66"/>
                  <a:gd name="T11" fmla="*/ 26 h 63"/>
                  <a:gd name="T12" fmla="*/ 11 w 66"/>
                  <a:gd name="T13" fmla="*/ 20 h 63"/>
                  <a:gd name="T14" fmla="*/ 20 w 66"/>
                  <a:gd name="T15" fmla="*/ 12 h 63"/>
                  <a:gd name="T16" fmla="*/ 28 w 66"/>
                  <a:gd name="T17" fmla="*/ 7 h 63"/>
                  <a:gd name="T18" fmla="*/ 34 w 66"/>
                  <a:gd name="T19" fmla="*/ 0 h 63"/>
                  <a:gd name="T20" fmla="*/ 34 w 66"/>
                  <a:gd name="T21" fmla="*/ 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63"/>
                  <a:gd name="T35" fmla="*/ 66 w 66"/>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63">
                    <a:moveTo>
                      <a:pt x="66" y="0"/>
                    </a:moveTo>
                    <a:lnTo>
                      <a:pt x="32" y="13"/>
                    </a:lnTo>
                    <a:lnTo>
                      <a:pt x="11" y="29"/>
                    </a:lnTo>
                    <a:lnTo>
                      <a:pt x="0" y="46"/>
                    </a:lnTo>
                    <a:lnTo>
                      <a:pt x="0" y="63"/>
                    </a:lnTo>
                    <a:lnTo>
                      <a:pt x="19" y="53"/>
                    </a:lnTo>
                    <a:lnTo>
                      <a:pt x="21" y="40"/>
                    </a:lnTo>
                    <a:lnTo>
                      <a:pt x="38" y="25"/>
                    </a:lnTo>
                    <a:lnTo>
                      <a:pt x="55" y="15"/>
                    </a:lnTo>
                    <a:lnTo>
                      <a:pt x="66" y="0"/>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8" name="Freeform 384"/>
              <p:cNvSpPr>
                <a:spLocks/>
              </p:cNvSpPr>
              <p:nvPr/>
            </p:nvSpPr>
            <p:spPr bwMode="auto">
              <a:xfrm>
                <a:off x="4704" y="2131"/>
                <a:ext cx="20" cy="30"/>
              </a:xfrm>
              <a:custGeom>
                <a:avLst/>
                <a:gdLst>
                  <a:gd name="T0" fmla="*/ 17 w 40"/>
                  <a:gd name="T1" fmla="*/ 0 h 61"/>
                  <a:gd name="T2" fmla="*/ 20 w 40"/>
                  <a:gd name="T3" fmla="*/ 10 h 61"/>
                  <a:gd name="T4" fmla="*/ 16 w 40"/>
                  <a:gd name="T5" fmla="*/ 20 h 61"/>
                  <a:gd name="T6" fmla="*/ 9 w 40"/>
                  <a:gd name="T7" fmla="*/ 29 h 61"/>
                  <a:gd name="T8" fmla="*/ 2 w 40"/>
                  <a:gd name="T9" fmla="*/ 30 h 61"/>
                  <a:gd name="T10" fmla="*/ 0 w 40"/>
                  <a:gd name="T11" fmla="*/ 24 h 61"/>
                  <a:gd name="T12" fmla="*/ 7 w 40"/>
                  <a:gd name="T13" fmla="*/ 18 h 61"/>
                  <a:gd name="T14" fmla="*/ 13 w 40"/>
                  <a:gd name="T15" fmla="*/ 12 h 61"/>
                  <a:gd name="T16" fmla="*/ 17 w 40"/>
                  <a:gd name="T17" fmla="*/ 0 h 61"/>
                  <a:gd name="T18" fmla="*/ 17 w 40"/>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1"/>
                  <a:gd name="T32" fmla="*/ 40 w 40"/>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1">
                    <a:moveTo>
                      <a:pt x="34" y="0"/>
                    </a:moveTo>
                    <a:lnTo>
                      <a:pt x="40" y="21"/>
                    </a:lnTo>
                    <a:lnTo>
                      <a:pt x="32" y="40"/>
                    </a:lnTo>
                    <a:lnTo>
                      <a:pt x="17" y="59"/>
                    </a:lnTo>
                    <a:lnTo>
                      <a:pt x="4" y="61"/>
                    </a:lnTo>
                    <a:lnTo>
                      <a:pt x="0" y="48"/>
                    </a:lnTo>
                    <a:lnTo>
                      <a:pt x="15" y="37"/>
                    </a:lnTo>
                    <a:lnTo>
                      <a:pt x="26" y="25"/>
                    </a:lnTo>
                    <a:lnTo>
                      <a:pt x="34" y="0"/>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9" name="Freeform 385"/>
              <p:cNvSpPr>
                <a:spLocks/>
              </p:cNvSpPr>
              <p:nvPr/>
            </p:nvSpPr>
            <p:spPr bwMode="auto">
              <a:xfrm>
                <a:off x="4498" y="2003"/>
                <a:ext cx="22" cy="29"/>
              </a:xfrm>
              <a:custGeom>
                <a:avLst/>
                <a:gdLst>
                  <a:gd name="T0" fmla="*/ 0 w 46"/>
                  <a:gd name="T1" fmla="*/ 0 h 57"/>
                  <a:gd name="T2" fmla="*/ 7 w 46"/>
                  <a:gd name="T3" fmla="*/ 29 h 57"/>
                  <a:gd name="T4" fmla="*/ 22 w 46"/>
                  <a:gd name="T5" fmla="*/ 23 h 57"/>
                  <a:gd name="T6" fmla="*/ 0 w 46"/>
                  <a:gd name="T7" fmla="*/ 0 h 57"/>
                  <a:gd name="T8" fmla="*/ 0 w 46"/>
                  <a:gd name="T9" fmla="*/ 0 h 57"/>
                  <a:gd name="T10" fmla="*/ 0 60000 65536"/>
                  <a:gd name="T11" fmla="*/ 0 60000 65536"/>
                  <a:gd name="T12" fmla="*/ 0 60000 65536"/>
                  <a:gd name="T13" fmla="*/ 0 60000 65536"/>
                  <a:gd name="T14" fmla="*/ 0 60000 65536"/>
                  <a:gd name="T15" fmla="*/ 0 w 46"/>
                  <a:gd name="T16" fmla="*/ 0 h 57"/>
                  <a:gd name="T17" fmla="*/ 46 w 46"/>
                  <a:gd name="T18" fmla="*/ 57 h 57"/>
                </a:gdLst>
                <a:ahLst/>
                <a:cxnLst>
                  <a:cxn ang="T10">
                    <a:pos x="T0" y="T1"/>
                  </a:cxn>
                  <a:cxn ang="T11">
                    <a:pos x="T2" y="T3"/>
                  </a:cxn>
                  <a:cxn ang="T12">
                    <a:pos x="T4" y="T5"/>
                  </a:cxn>
                  <a:cxn ang="T13">
                    <a:pos x="T6" y="T7"/>
                  </a:cxn>
                  <a:cxn ang="T14">
                    <a:pos x="T8" y="T9"/>
                  </a:cxn>
                </a:cxnLst>
                <a:rect l="T15" t="T16" r="T17" b="T18"/>
                <a:pathLst>
                  <a:path w="46" h="57">
                    <a:moveTo>
                      <a:pt x="0" y="0"/>
                    </a:moveTo>
                    <a:lnTo>
                      <a:pt x="14" y="57"/>
                    </a:lnTo>
                    <a:lnTo>
                      <a:pt x="46" y="45"/>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0" name="Freeform 386"/>
              <p:cNvSpPr>
                <a:spLocks/>
              </p:cNvSpPr>
              <p:nvPr/>
            </p:nvSpPr>
            <p:spPr bwMode="auto">
              <a:xfrm>
                <a:off x="4553" y="2005"/>
                <a:ext cx="31" cy="21"/>
              </a:xfrm>
              <a:custGeom>
                <a:avLst/>
                <a:gdLst>
                  <a:gd name="T0" fmla="*/ 22 w 62"/>
                  <a:gd name="T1" fmla="*/ 0 h 41"/>
                  <a:gd name="T2" fmla="*/ 0 w 62"/>
                  <a:gd name="T3" fmla="*/ 21 h 41"/>
                  <a:gd name="T4" fmla="*/ 31 w 62"/>
                  <a:gd name="T5" fmla="*/ 18 h 41"/>
                  <a:gd name="T6" fmla="*/ 22 w 62"/>
                  <a:gd name="T7" fmla="*/ 0 h 41"/>
                  <a:gd name="T8" fmla="*/ 22 w 62"/>
                  <a:gd name="T9" fmla="*/ 0 h 41"/>
                  <a:gd name="T10" fmla="*/ 0 60000 65536"/>
                  <a:gd name="T11" fmla="*/ 0 60000 65536"/>
                  <a:gd name="T12" fmla="*/ 0 60000 65536"/>
                  <a:gd name="T13" fmla="*/ 0 60000 65536"/>
                  <a:gd name="T14" fmla="*/ 0 60000 65536"/>
                  <a:gd name="T15" fmla="*/ 0 w 62"/>
                  <a:gd name="T16" fmla="*/ 0 h 41"/>
                  <a:gd name="T17" fmla="*/ 62 w 62"/>
                  <a:gd name="T18" fmla="*/ 41 h 41"/>
                </a:gdLst>
                <a:ahLst/>
                <a:cxnLst>
                  <a:cxn ang="T10">
                    <a:pos x="T0" y="T1"/>
                  </a:cxn>
                  <a:cxn ang="T11">
                    <a:pos x="T2" y="T3"/>
                  </a:cxn>
                  <a:cxn ang="T12">
                    <a:pos x="T4" y="T5"/>
                  </a:cxn>
                  <a:cxn ang="T13">
                    <a:pos x="T6" y="T7"/>
                  </a:cxn>
                  <a:cxn ang="T14">
                    <a:pos x="T8" y="T9"/>
                  </a:cxn>
                </a:cxnLst>
                <a:rect l="T15" t="T16" r="T17" b="T18"/>
                <a:pathLst>
                  <a:path w="62" h="41">
                    <a:moveTo>
                      <a:pt x="43" y="0"/>
                    </a:moveTo>
                    <a:lnTo>
                      <a:pt x="0" y="41"/>
                    </a:lnTo>
                    <a:lnTo>
                      <a:pt x="62" y="36"/>
                    </a:lnTo>
                    <a:lnTo>
                      <a:pt x="4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1" name="Freeform 387"/>
              <p:cNvSpPr>
                <a:spLocks/>
              </p:cNvSpPr>
              <p:nvPr/>
            </p:nvSpPr>
            <p:spPr bwMode="auto">
              <a:xfrm>
                <a:off x="4542" y="2039"/>
                <a:ext cx="15" cy="33"/>
              </a:xfrm>
              <a:custGeom>
                <a:avLst/>
                <a:gdLst>
                  <a:gd name="T0" fmla="*/ 1 w 28"/>
                  <a:gd name="T1" fmla="*/ 0 h 67"/>
                  <a:gd name="T2" fmla="*/ 0 w 28"/>
                  <a:gd name="T3" fmla="*/ 33 h 67"/>
                  <a:gd name="T4" fmla="*/ 15 w 28"/>
                  <a:gd name="T5" fmla="*/ 25 h 67"/>
                  <a:gd name="T6" fmla="*/ 1 w 28"/>
                  <a:gd name="T7" fmla="*/ 0 h 67"/>
                  <a:gd name="T8" fmla="*/ 1 w 28"/>
                  <a:gd name="T9" fmla="*/ 0 h 67"/>
                  <a:gd name="T10" fmla="*/ 0 60000 65536"/>
                  <a:gd name="T11" fmla="*/ 0 60000 65536"/>
                  <a:gd name="T12" fmla="*/ 0 60000 65536"/>
                  <a:gd name="T13" fmla="*/ 0 60000 65536"/>
                  <a:gd name="T14" fmla="*/ 0 60000 65536"/>
                  <a:gd name="T15" fmla="*/ 0 w 28"/>
                  <a:gd name="T16" fmla="*/ 0 h 67"/>
                  <a:gd name="T17" fmla="*/ 28 w 28"/>
                  <a:gd name="T18" fmla="*/ 67 h 67"/>
                </a:gdLst>
                <a:ahLst/>
                <a:cxnLst>
                  <a:cxn ang="T10">
                    <a:pos x="T0" y="T1"/>
                  </a:cxn>
                  <a:cxn ang="T11">
                    <a:pos x="T2" y="T3"/>
                  </a:cxn>
                  <a:cxn ang="T12">
                    <a:pos x="T4" y="T5"/>
                  </a:cxn>
                  <a:cxn ang="T13">
                    <a:pos x="T6" y="T7"/>
                  </a:cxn>
                  <a:cxn ang="T14">
                    <a:pos x="T8" y="T9"/>
                  </a:cxn>
                </a:cxnLst>
                <a:rect l="T15" t="T16" r="T17" b="T18"/>
                <a:pathLst>
                  <a:path w="28" h="67">
                    <a:moveTo>
                      <a:pt x="2" y="0"/>
                    </a:moveTo>
                    <a:lnTo>
                      <a:pt x="0" y="67"/>
                    </a:lnTo>
                    <a:lnTo>
                      <a:pt x="28" y="51"/>
                    </a:lnTo>
                    <a:lnTo>
                      <a:pt x="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2" name="Freeform 388"/>
              <p:cNvSpPr>
                <a:spLocks/>
              </p:cNvSpPr>
              <p:nvPr/>
            </p:nvSpPr>
            <p:spPr bwMode="auto">
              <a:xfrm>
                <a:off x="4580" y="2020"/>
                <a:ext cx="18" cy="28"/>
              </a:xfrm>
              <a:custGeom>
                <a:avLst/>
                <a:gdLst>
                  <a:gd name="T0" fmla="*/ 18 w 36"/>
                  <a:gd name="T1" fmla="*/ 0 h 57"/>
                  <a:gd name="T2" fmla="*/ 0 w 36"/>
                  <a:gd name="T3" fmla="*/ 21 h 57"/>
                  <a:gd name="T4" fmla="*/ 11 w 36"/>
                  <a:gd name="T5" fmla="*/ 28 h 57"/>
                  <a:gd name="T6" fmla="*/ 18 w 36"/>
                  <a:gd name="T7" fmla="*/ 0 h 57"/>
                  <a:gd name="T8" fmla="*/ 18 w 36"/>
                  <a:gd name="T9" fmla="*/ 0 h 57"/>
                  <a:gd name="T10" fmla="*/ 0 60000 65536"/>
                  <a:gd name="T11" fmla="*/ 0 60000 65536"/>
                  <a:gd name="T12" fmla="*/ 0 60000 65536"/>
                  <a:gd name="T13" fmla="*/ 0 60000 65536"/>
                  <a:gd name="T14" fmla="*/ 0 60000 65536"/>
                  <a:gd name="T15" fmla="*/ 0 w 36"/>
                  <a:gd name="T16" fmla="*/ 0 h 57"/>
                  <a:gd name="T17" fmla="*/ 36 w 36"/>
                  <a:gd name="T18" fmla="*/ 57 h 57"/>
                </a:gdLst>
                <a:ahLst/>
                <a:cxnLst>
                  <a:cxn ang="T10">
                    <a:pos x="T0" y="T1"/>
                  </a:cxn>
                  <a:cxn ang="T11">
                    <a:pos x="T2" y="T3"/>
                  </a:cxn>
                  <a:cxn ang="T12">
                    <a:pos x="T4" y="T5"/>
                  </a:cxn>
                  <a:cxn ang="T13">
                    <a:pos x="T6" y="T7"/>
                  </a:cxn>
                  <a:cxn ang="T14">
                    <a:pos x="T8" y="T9"/>
                  </a:cxn>
                </a:cxnLst>
                <a:rect l="T15" t="T16" r="T17" b="T18"/>
                <a:pathLst>
                  <a:path w="36" h="57">
                    <a:moveTo>
                      <a:pt x="36" y="0"/>
                    </a:moveTo>
                    <a:lnTo>
                      <a:pt x="0" y="42"/>
                    </a:lnTo>
                    <a:lnTo>
                      <a:pt x="22" y="57"/>
                    </a:lnTo>
                    <a:lnTo>
                      <a:pt x="3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3" name="Freeform 389"/>
              <p:cNvSpPr>
                <a:spLocks/>
              </p:cNvSpPr>
              <p:nvPr/>
            </p:nvSpPr>
            <p:spPr bwMode="auto">
              <a:xfrm>
                <a:off x="4516" y="2080"/>
                <a:ext cx="15" cy="17"/>
              </a:xfrm>
              <a:custGeom>
                <a:avLst/>
                <a:gdLst>
                  <a:gd name="T0" fmla="*/ 0 w 31"/>
                  <a:gd name="T1" fmla="*/ 1 h 32"/>
                  <a:gd name="T2" fmla="*/ 8 w 31"/>
                  <a:gd name="T3" fmla="*/ 17 h 32"/>
                  <a:gd name="T4" fmla="*/ 15 w 31"/>
                  <a:gd name="T5" fmla="*/ 0 h 32"/>
                  <a:gd name="T6" fmla="*/ 0 w 31"/>
                  <a:gd name="T7" fmla="*/ 1 h 32"/>
                  <a:gd name="T8" fmla="*/ 0 w 31"/>
                  <a:gd name="T9" fmla="*/ 1 h 32"/>
                  <a:gd name="T10" fmla="*/ 0 60000 65536"/>
                  <a:gd name="T11" fmla="*/ 0 60000 65536"/>
                  <a:gd name="T12" fmla="*/ 0 60000 65536"/>
                  <a:gd name="T13" fmla="*/ 0 60000 65536"/>
                  <a:gd name="T14" fmla="*/ 0 60000 65536"/>
                  <a:gd name="T15" fmla="*/ 0 w 31"/>
                  <a:gd name="T16" fmla="*/ 0 h 32"/>
                  <a:gd name="T17" fmla="*/ 31 w 31"/>
                  <a:gd name="T18" fmla="*/ 32 h 32"/>
                </a:gdLst>
                <a:ahLst/>
                <a:cxnLst>
                  <a:cxn ang="T10">
                    <a:pos x="T0" y="T1"/>
                  </a:cxn>
                  <a:cxn ang="T11">
                    <a:pos x="T2" y="T3"/>
                  </a:cxn>
                  <a:cxn ang="T12">
                    <a:pos x="T4" y="T5"/>
                  </a:cxn>
                  <a:cxn ang="T13">
                    <a:pos x="T6" y="T7"/>
                  </a:cxn>
                  <a:cxn ang="T14">
                    <a:pos x="T8" y="T9"/>
                  </a:cxn>
                </a:cxnLst>
                <a:rect l="T15" t="T16" r="T17" b="T18"/>
                <a:pathLst>
                  <a:path w="31" h="32">
                    <a:moveTo>
                      <a:pt x="0" y="2"/>
                    </a:moveTo>
                    <a:lnTo>
                      <a:pt x="16" y="32"/>
                    </a:lnTo>
                    <a:lnTo>
                      <a:pt x="31" y="0"/>
                    </a:lnTo>
                    <a:lnTo>
                      <a:pt x="0" y="2"/>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4" name="Freeform 390"/>
              <p:cNvSpPr>
                <a:spLocks/>
              </p:cNvSpPr>
              <p:nvPr/>
            </p:nvSpPr>
            <p:spPr bwMode="auto">
              <a:xfrm>
                <a:off x="4450" y="2137"/>
                <a:ext cx="22" cy="23"/>
              </a:xfrm>
              <a:custGeom>
                <a:avLst/>
                <a:gdLst>
                  <a:gd name="T0" fmla="*/ 1 w 44"/>
                  <a:gd name="T1" fmla="*/ 0 h 45"/>
                  <a:gd name="T2" fmla="*/ 0 w 44"/>
                  <a:gd name="T3" fmla="*/ 14 h 45"/>
                  <a:gd name="T4" fmla="*/ 22 w 44"/>
                  <a:gd name="T5" fmla="*/ 23 h 45"/>
                  <a:gd name="T6" fmla="*/ 1 w 44"/>
                  <a:gd name="T7" fmla="*/ 0 h 45"/>
                  <a:gd name="T8" fmla="*/ 1 w 44"/>
                  <a:gd name="T9" fmla="*/ 0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 y="0"/>
                    </a:moveTo>
                    <a:lnTo>
                      <a:pt x="0" y="28"/>
                    </a:lnTo>
                    <a:lnTo>
                      <a:pt x="44" y="45"/>
                    </a:lnTo>
                    <a:lnTo>
                      <a:pt x="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5" name="Freeform 391"/>
              <p:cNvSpPr>
                <a:spLocks/>
              </p:cNvSpPr>
              <p:nvPr/>
            </p:nvSpPr>
            <p:spPr bwMode="auto">
              <a:xfrm>
                <a:off x="4470" y="2123"/>
                <a:ext cx="27" cy="17"/>
              </a:xfrm>
              <a:custGeom>
                <a:avLst/>
                <a:gdLst>
                  <a:gd name="T0" fmla="*/ 19 w 53"/>
                  <a:gd name="T1" fmla="*/ 0 h 34"/>
                  <a:gd name="T2" fmla="*/ 0 w 53"/>
                  <a:gd name="T3" fmla="*/ 17 h 34"/>
                  <a:gd name="T4" fmla="*/ 27 w 53"/>
                  <a:gd name="T5" fmla="*/ 10 h 34"/>
                  <a:gd name="T6" fmla="*/ 19 w 53"/>
                  <a:gd name="T7" fmla="*/ 0 h 34"/>
                  <a:gd name="T8" fmla="*/ 19 w 53"/>
                  <a:gd name="T9" fmla="*/ 0 h 34"/>
                  <a:gd name="T10" fmla="*/ 0 60000 65536"/>
                  <a:gd name="T11" fmla="*/ 0 60000 65536"/>
                  <a:gd name="T12" fmla="*/ 0 60000 65536"/>
                  <a:gd name="T13" fmla="*/ 0 60000 65536"/>
                  <a:gd name="T14" fmla="*/ 0 60000 65536"/>
                  <a:gd name="T15" fmla="*/ 0 w 53"/>
                  <a:gd name="T16" fmla="*/ 0 h 34"/>
                  <a:gd name="T17" fmla="*/ 53 w 53"/>
                  <a:gd name="T18" fmla="*/ 34 h 34"/>
                </a:gdLst>
                <a:ahLst/>
                <a:cxnLst>
                  <a:cxn ang="T10">
                    <a:pos x="T0" y="T1"/>
                  </a:cxn>
                  <a:cxn ang="T11">
                    <a:pos x="T2" y="T3"/>
                  </a:cxn>
                  <a:cxn ang="T12">
                    <a:pos x="T4" y="T5"/>
                  </a:cxn>
                  <a:cxn ang="T13">
                    <a:pos x="T6" y="T7"/>
                  </a:cxn>
                  <a:cxn ang="T14">
                    <a:pos x="T8" y="T9"/>
                  </a:cxn>
                </a:cxnLst>
                <a:rect l="T15" t="T16" r="T17" b="T18"/>
                <a:pathLst>
                  <a:path w="53" h="34">
                    <a:moveTo>
                      <a:pt x="38" y="0"/>
                    </a:moveTo>
                    <a:lnTo>
                      <a:pt x="0" y="34"/>
                    </a:lnTo>
                    <a:lnTo>
                      <a:pt x="53" y="21"/>
                    </a:lnTo>
                    <a:lnTo>
                      <a:pt x="38"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6" name="Freeform 392"/>
              <p:cNvSpPr>
                <a:spLocks/>
              </p:cNvSpPr>
              <p:nvPr/>
            </p:nvSpPr>
            <p:spPr bwMode="auto">
              <a:xfrm>
                <a:off x="4485" y="2159"/>
                <a:ext cx="14" cy="32"/>
              </a:xfrm>
              <a:custGeom>
                <a:avLst/>
                <a:gdLst>
                  <a:gd name="T0" fmla="*/ 5 w 26"/>
                  <a:gd name="T1" fmla="*/ 0 h 63"/>
                  <a:gd name="T2" fmla="*/ 0 w 26"/>
                  <a:gd name="T3" fmla="*/ 32 h 63"/>
                  <a:gd name="T4" fmla="*/ 14 w 26"/>
                  <a:gd name="T5" fmla="*/ 32 h 63"/>
                  <a:gd name="T6" fmla="*/ 5 w 26"/>
                  <a:gd name="T7" fmla="*/ 0 h 63"/>
                  <a:gd name="T8" fmla="*/ 5 w 26"/>
                  <a:gd name="T9" fmla="*/ 0 h 63"/>
                  <a:gd name="T10" fmla="*/ 0 60000 65536"/>
                  <a:gd name="T11" fmla="*/ 0 60000 65536"/>
                  <a:gd name="T12" fmla="*/ 0 60000 65536"/>
                  <a:gd name="T13" fmla="*/ 0 60000 65536"/>
                  <a:gd name="T14" fmla="*/ 0 60000 65536"/>
                  <a:gd name="T15" fmla="*/ 0 w 26"/>
                  <a:gd name="T16" fmla="*/ 0 h 63"/>
                  <a:gd name="T17" fmla="*/ 26 w 26"/>
                  <a:gd name="T18" fmla="*/ 63 h 63"/>
                </a:gdLst>
                <a:ahLst/>
                <a:cxnLst>
                  <a:cxn ang="T10">
                    <a:pos x="T0" y="T1"/>
                  </a:cxn>
                  <a:cxn ang="T11">
                    <a:pos x="T2" y="T3"/>
                  </a:cxn>
                  <a:cxn ang="T12">
                    <a:pos x="T4" y="T5"/>
                  </a:cxn>
                  <a:cxn ang="T13">
                    <a:pos x="T6" y="T7"/>
                  </a:cxn>
                  <a:cxn ang="T14">
                    <a:pos x="T8" y="T9"/>
                  </a:cxn>
                </a:cxnLst>
                <a:rect l="T15" t="T16" r="T17" b="T18"/>
                <a:pathLst>
                  <a:path w="26" h="63">
                    <a:moveTo>
                      <a:pt x="9" y="0"/>
                    </a:moveTo>
                    <a:lnTo>
                      <a:pt x="0" y="63"/>
                    </a:lnTo>
                    <a:lnTo>
                      <a:pt x="26" y="63"/>
                    </a:lnTo>
                    <a:lnTo>
                      <a:pt x="9"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7" name="Freeform 393"/>
              <p:cNvSpPr>
                <a:spLocks/>
              </p:cNvSpPr>
              <p:nvPr/>
            </p:nvSpPr>
            <p:spPr bwMode="auto">
              <a:xfrm>
                <a:off x="4453" y="2179"/>
                <a:ext cx="15" cy="26"/>
              </a:xfrm>
              <a:custGeom>
                <a:avLst/>
                <a:gdLst>
                  <a:gd name="T0" fmla="*/ 12 w 30"/>
                  <a:gd name="T1" fmla="*/ 0 h 52"/>
                  <a:gd name="T2" fmla="*/ 0 w 30"/>
                  <a:gd name="T3" fmla="*/ 20 h 52"/>
                  <a:gd name="T4" fmla="*/ 15 w 30"/>
                  <a:gd name="T5" fmla="*/ 26 h 52"/>
                  <a:gd name="T6" fmla="*/ 12 w 30"/>
                  <a:gd name="T7" fmla="*/ 0 h 52"/>
                  <a:gd name="T8" fmla="*/ 12 w 30"/>
                  <a:gd name="T9" fmla="*/ 0 h 52"/>
                  <a:gd name="T10" fmla="*/ 0 60000 65536"/>
                  <a:gd name="T11" fmla="*/ 0 60000 65536"/>
                  <a:gd name="T12" fmla="*/ 0 60000 65536"/>
                  <a:gd name="T13" fmla="*/ 0 60000 65536"/>
                  <a:gd name="T14" fmla="*/ 0 60000 65536"/>
                  <a:gd name="T15" fmla="*/ 0 w 30"/>
                  <a:gd name="T16" fmla="*/ 0 h 52"/>
                  <a:gd name="T17" fmla="*/ 30 w 30"/>
                  <a:gd name="T18" fmla="*/ 52 h 52"/>
                </a:gdLst>
                <a:ahLst/>
                <a:cxnLst>
                  <a:cxn ang="T10">
                    <a:pos x="T0" y="T1"/>
                  </a:cxn>
                  <a:cxn ang="T11">
                    <a:pos x="T2" y="T3"/>
                  </a:cxn>
                  <a:cxn ang="T12">
                    <a:pos x="T4" y="T5"/>
                  </a:cxn>
                  <a:cxn ang="T13">
                    <a:pos x="T6" y="T7"/>
                  </a:cxn>
                  <a:cxn ang="T14">
                    <a:pos x="T8" y="T9"/>
                  </a:cxn>
                </a:cxnLst>
                <a:rect l="T15" t="T16" r="T17" b="T18"/>
                <a:pathLst>
                  <a:path w="30" h="52">
                    <a:moveTo>
                      <a:pt x="23" y="0"/>
                    </a:moveTo>
                    <a:lnTo>
                      <a:pt x="0" y="40"/>
                    </a:lnTo>
                    <a:lnTo>
                      <a:pt x="30" y="52"/>
                    </a:lnTo>
                    <a:lnTo>
                      <a:pt x="2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8" name="Freeform 394"/>
              <p:cNvSpPr>
                <a:spLocks/>
              </p:cNvSpPr>
              <p:nvPr/>
            </p:nvSpPr>
            <p:spPr bwMode="auto">
              <a:xfrm>
                <a:off x="4568" y="2185"/>
                <a:ext cx="27" cy="16"/>
              </a:xfrm>
              <a:custGeom>
                <a:avLst/>
                <a:gdLst>
                  <a:gd name="T0" fmla="*/ 14 w 53"/>
                  <a:gd name="T1" fmla="*/ 0 h 32"/>
                  <a:gd name="T2" fmla="*/ 0 w 53"/>
                  <a:gd name="T3" fmla="*/ 16 h 32"/>
                  <a:gd name="T4" fmla="*/ 27 w 53"/>
                  <a:gd name="T5" fmla="*/ 8 h 32"/>
                  <a:gd name="T6" fmla="*/ 14 w 53"/>
                  <a:gd name="T7" fmla="*/ 0 h 32"/>
                  <a:gd name="T8" fmla="*/ 14 w 53"/>
                  <a:gd name="T9" fmla="*/ 0 h 32"/>
                  <a:gd name="T10" fmla="*/ 0 60000 65536"/>
                  <a:gd name="T11" fmla="*/ 0 60000 65536"/>
                  <a:gd name="T12" fmla="*/ 0 60000 65536"/>
                  <a:gd name="T13" fmla="*/ 0 60000 65536"/>
                  <a:gd name="T14" fmla="*/ 0 60000 65536"/>
                  <a:gd name="T15" fmla="*/ 0 w 53"/>
                  <a:gd name="T16" fmla="*/ 0 h 32"/>
                  <a:gd name="T17" fmla="*/ 53 w 53"/>
                  <a:gd name="T18" fmla="*/ 32 h 32"/>
                </a:gdLst>
                <a:ahLst/>
                <a:cxnLst>
                  <a:cxn ang="T10">
                    <a:pos x="T0" y="T1"/>
                  </a:cxn>
                  <a:cxn ang="T11">
                    <a:pos x="T2" y="T3"/>
                  </a:cxn>
                  <a:cxn ang="T12">
                    <a:pos x="T4" y="T5"/>
                  </a:cxn>
                  <a:cxn ang="T13">
                    <a:pos x="T6" y="T7"/>
                  </a:cxn>
                  <a:cxn ang="T14">
                    <a:pos x="T8" y="T9"/>
                  </a:cxn>
                </a:cxnLst>
                <a:rect l="T15" t="T16" r="T17" b="T18"/>
                <a:pathLst>
                  <a:path w="53" h="32">
                    <a:moveTo>
                      <a:pt x="27" y="0"/>
                    </a:moveTo>
                    <a:lnTo>
                      <a:pt x="0" y="32"/>
                    </a:lnTo>
                    <a:lnTo>
                      <a:pt x="53" y="17"/>
                    </a:lnTo>
                    <a:lnTo>
                      <a:pt x="27"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9" name="Freeform 395"/>
              <p:cNvSpPr>
                <a:spLocks/>
              </p:cNvSpPr>
              <p:nvPr/>
            </p:nvSpPr>
            <p:spPr bwMode="auto">
              <a:xfrm>
                <a:off x="4601" y="2153"/>
                <a:ext cx="25" cy="20"/>
              </a:xfrm>
              <a:custGeom>
                <a:avLst/>
                <a:gdLst>
                  <a:gd name="T0" fmla="*/ 25 w 50"/>
                  <a:gd name="T1" fmla="*/ 0 h 40"/>
                  <a:gd name="T2" fmla="*/ 0 w 50"/>
                  <a:gd name="T3" fmla="*/ 10 h 40"/>
                  <a:gd name="T4" fmla="*/ 13 w 50"/>
                  <a:gd name="T5" fmla="*/ 20 h 40"/>
                  <a:gd name="T6" fmla="*/ 25 w 50"/>
                  <a:gd name="T7" fmla="*/ 0 h 40"/>
                  <a:gd name="T8" fmla="*/ 25 w 50"/>
                  <a:gd name="T9" fmla="*/ 0 h 40"/>
                  <a:gd name="T10" fmla="*/ 0 60000 65536"/>
                  <a:gd name="T11" fmla="*/ 0 60000 65536"/>
                  <a:gd name="T12" fmla="*/ 0 60000 65536"/>
                  <a:gd name="T13" fmla="*/ 0 60000 65536"/>
                  <a:gd name="T14" fmla="*/ 0 60000 65536"/>
                  <a:gd name="T15" fmla="*/ 0 w 50"/>
                  <a:gd name="T16" fmla="*/ 0 h 40"/>
                  <a:gd name="T17" fmla="*/ 50 w 50"/>
                  <a:gd name="T18" fmla="*/ 40 h 40"/>
                </a:gdLst>
                <a:ahLst/>
                <a:cxnLst>
                  <a:cxn ang="T10">
                    <a:pos x="T0" y="T1"/>
                  </a:cxn>
                  <a:cxn ang="T11">
                    <a:pos x="T2" y="T3"/>
                  </a:cxn>
                  <a:cxn ang="T12">
                    <a:pos x="T4" y="T5"/>
                  </a:cxn>
                  <a:cxn ang="T13">
                    <a:pos x="T6" y="T7"/>
                  </a:cxn>
                  <a:cxn ang="T14">
                    <a:pos x="T8" y="T9"/>
                  </a:cxn>
                </a:cxnLst>
                <a:rect l="T15" t="T16" r="T17" b="T18"/>
                <a:pathLst>
                  <a:path w="50" h="40">
                    <a:moveTo>
                      <a:pt x="50" y="0"/>
                    </a:moveTo>
                    <a:lnTo>
                      <a:pt x="0" y="19"/>
                    </a:lnTo>
                    <a:lnTo>
                      <a:pt x="27" y="40"/>
                    </a:lnTo>
                    <a:lnTo>
                      <a:pt x="5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0" name="Freeform 396"/>
              <p:cNvSpPr>
                <a:spLocks/>
              </p:cNvSpPr>
              <p:nvPr/>
            </p:nvSpPr>
            <p:spPr bwMode="auto">
              <a:xfrm>
                <a:off x="4636" y="2106"/>
                <a:ext cx="13" cy="25"/>
              </a:xfrm>
              <a:custGeom>
                <a:avLst/>
                <a:gdLst>
                  <a:gd name="T0" fmla="*/ 1 w 25"/>
                  <a:gd name="T1" fmla="*/ 0 h 49"/>
                  <a:gd name="T2" fmla="*/ 0 w 25"/>
                  <a:gd name="T3" fmla="*/ 25 h 49"/>
                  <a:gd name="T4" fmla="*/ 13 w 25"/>
                  <a:gd name="T5" fmla="*/ 15 h 49"/>
                  <a:gd name="T6" fmla="*/ 1 w 25"/>
                  <a:gd name="T7" fmla="*/ 0 h 49"/>
                  <a:gd name="T8" fmla="*/ 1 w 25"/>
                  <a:gd name="T9" fmla="*/ 0 h 49"/>
                  <a:gd name="T10" fmla="*/ 0 60000 65536"/>
                  <a:gd name="T11" fmla="*/ 0 60000 65536"/>
                  <a:gd name="T12" fmla="*/ 0 60000 65536"/>
                  <a:gd name="T13" fmla="*/ 0 60000 65536"/>
                  <a:gd name="T14" fmla="*/ 0 60000 65536"/>
                  <a:gd name="T15" fmla="*/ 0 w 25"/>
                  <a:gd name="T16" fmla="*/ 0 h 49"/>
                  <a:gd name="T17" fmla="*/ 25 w 25"/>
                  <a:gd name="T18" fmla="*/ 49 h 49"/>
                </a:gdLst>
                <a:ahLst/>
                <a:cxnLst>
                  <a:cxn ang="T10">
                    <a:pos x="T0" y="T1"/>
                  </a:cxn>
                  <a:cxn ang="T11">
                    <a:pos x="T2" y="T3"/>
                  </a:cxn>
                  <a:cxn ang="T12">
                    <a:pos x="T4" y="T5"/>
                  </a:cxn>
                  <a:cxn ang="T13">
                    <a:pos x="T6" y="T7"/>
                  </a:cxn>
                  <a:cxn ang="T14">
                    <a:pos x="T8" y="T9"/>
                  </a:cxn>
                </a:cxnLst>
                <a:rect l="T15" t="T16" r="T17" b="T18"/>
                <a:pathLst>
                  <a:path w="25" h="49">
                    <a:moveTo>
                      <a:pt x="2" y="0"/>
                    </a:moveTo>
                    <a:lnTo>
                      <a:pt x="0" y="49"/>
                    </a:lnTo>
                    <a:lnTo>
                      <a:pt x="25" y="29"/>
                    </a:lnTo>
                    <a:lnTo>
                      <a:pt x="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1" name="Freeform 397"/>
              <p:cNvSpPr>
                <a:spLocks/>
              </p:cNvSpPr>
              <p:nvPr/>
            </p:nvSpPr>
            <p:spPr bwMode="auto">
              <a:xfrm>
                <a:off x="4600" y="2105"/>
                <a:ext cx="12" cy="32"/>
              </a:xfrm>
              <a:custGeom>
                <a:avLst/>
                <a:gdLst>
                  <a:gd name="T0" fmla="*/ 2 w 22"/>
                  <a:gd name="T1" fmla="*/ 32 h 65"/>
                  <a:gd name="T2" fmla="*/ 12 w 22"/>
                  <a:gd name="T3" fmla="*/ 25 h 65"/>
                  <a:gd name="T4" fmla="*/ 0 w 22"/>
                  <a:gd name="T5" fmla="*/ 0 h 65"/>
                  <a:gd name="T6" fmla="*/ 2 w 22"/>
                  <a:gd name="T7" fmla="*/ 32 h 65"/>
                  <a:gd name="T8" fmla="*/ 2 w 22"/>
                  <a:gd name="T9" fmla="*/ 32 h 65"/>
                  <a:gd name="T10" fmla="*/ 0 60000 65536"/>
                  <a:gd name="T11" fmla="*/ 0 60000 65536"/>
                  <a:gd name="T12" fmla="*/ 0 60000 65536"/>
                  <a:gd name="T13" fmla="*/ 0 60000 65536"/>
                  <a:gd name="T14" fmla="*/ 0 60000 65536"/>
                  <a:gd name="T15" fmla="*/ 0 w 22"/>
                  <a:gd name="T16" fmla="*/ 0 h 65"/>
                  <a:gd name="T17" fmla="*/ 22 w 22"/>
                  <a:gd name="T18" fmla="*/ 65 h 65"/>
                </a:gdLst>
                <a:ahLst/>
                <a:cxnLst>
                  <a:cxn ang="T10">
                    <a:pos x="T0" y="T1"/>
                  </a:cxn>
                  <a:cxn ang="T11">
                    <a:pos x="T2" y="T3"/>
                  </a:cxn>
                  <a:cxn ang="T12">
                    <a:pos x="T4" y="T5"/>
                  </a:cxn>
                  <a:cxn ang="T13">
                    <a:pos x="T6" y="T7"/>
                  </a:cxn>
                  <a:cxn ang="T14">
                    <a:pos x="T8" y="T9"/>
                  </a:cxn>
                </a:cxnLst>
                <a:rect l="T15" t="T16" r="T17" b="T18"/>
                <a:pathLst>
                  <a:path w="22" h="65">
                    <a:moveTo>
                      <a:pt x="3" y="65"/>
                    </a:moveTo>
                    <a:lnTo>
                      <a:pt x="22" y="50"/>
                    </a:lnTo>
                    <a:lnTo>
                      <a:pt x="0" y="0"/>
                    </a:lnTo>
                    <a:lnTo>
                      <a:pt x="3" y="65"/>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2" name="Freeform 398"/>
              <p:cNvSpPr>
                <a:spLocks/>
              </p:cNvSpPr>
              <p:nvPr/>
            </p:nvSpPr>
            <p:spPr bwMode="auto">
              <a:xfrm>
                <a:off x="4625" y="2068"/>
                <a:ext cx="12" cy="30"/>
              </a:xfrm>
              <a:custGeom>
                <a:avLst/>
                <a:gdLst>
                  <a:gd name="T0" fmla="*/ 0 w 25"/>
                  <a:gd name="T1" fmla="*/ 0 h 61"/>
                  <a:gd name="T2" fmla="*/ 4 w 25"/>
                  <a:gd name="T3" fmla="*/ 30 h 61"/>
                  <a:gd name="T4" fmla="*/ 12 w 25"/>
                  <a:gd name="T5" fmla="*/ 2 h 61"/>
                  <a:gd name="T6" fmla="*/ 0 w 25"/>
                  <a:gd name="T7" fmla="*/ 0 h 61"/>
                  <a:gd name="T8" fmla="*/ 0 w 25"/>
                  <a:gd name="T9" fmla="*/ 0 h 61"/>
                  <a:gd name="T10" fmla="*/ 0 60000 65536"/>
                  <a:gd name="T11" fmla="*/ 0 60000 65536"/>
                  <a:gd name="T12" fmla="*/ 0 60000 65536"/>
                  <a:gd name="T13" fmla="*/ 0 60000 65536"/>
                  <a:gd name="T14" fmla="*/ 0 60000 65536"/>
                  <a:gd name="T15" fmla="*/ 0 w 25"/>
                  <a:gd name="T16" fmla="*/ 0 h 61"/>
                  <a:gd name="T17" fmla="*/ 25 w 25"/>
                  <a:gd name="T18" fmla="*/ 61 h 61"/>
                </a:gdLst>
                <a:ahLst/>
                <a:cxnLst>
                  <a:cxn ang="T10">
                    <a:pos x="T0" y="T1"/>
                  </a:cxn>
                  <a:cxn ang="T11">
                    <a:pos x="T2" y="T3"/>
                  </a:cxn>
                  <a:cxn ang="T12">
                    <a:pos x="T4" y="T5"/>
                  </a:cxn>
                  <a:cxn ang="T13">
                    <a:pos x="T6" y="T7"/>
                  </a:cxn>
                  <a:cxn ang="T14">
                    <a:pos x="T8" y="T9"/>
                  </a:cxn>
                </a:cxnLst>
                <a:rect l="T15" t="T16" r="T17" b="T18"/>
                <a:pathLst>
                  <a:path w="25" h="61">
                    <a:moveTo>
                      <a:pt x="0" y="0"/>
                    </a:moveTo>
                    <a:lnTo>
                      <a:pt x="9" y="61"/>
                    </a:lnTo>
                    <a:lnTo>
                      <a:pt x="25" y="4"/>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3" name="Freeform 399"/>
              <p:cNvSpPr>
                <a:spLocks/>
              </p:cNvSpPr>
              <p:nvPr/>
            </p:nvSpPr>
            <p:spPr bwMode="auto">
              <a:xfrm>
                <a:off x="4611" y="1967"/>
                <a:ext cx="22" cy="30"/>
              </a:xfrm>
              <a:custGeom>
                <a:avLst/>
                <a:gdLst>
                  <a:gd name="T0" fmla="*/ 0 w 44"/>
                  <a:gd name="T1" fmla="*/ 0 h 58"/>
                  <a:gd name="T2" fmla="*/ 8 w 44"/>
                  <a:gd name="T3" fmla="*/ 30 h 58"/>
                  <a:gd name="T4" fmla="*/ 22 w 44"/>
                  <a:gd name="T5" fmla="*/ 1 h 58"/>
                  <a:gd name="T6" fmla="*/ 0 w 44"/>
                  <a:gd name="T7" fmla="*/ 0 h 58"/>
                  <a:gd name="T8" fmla="*/ 0 w 44"/>
                  <a:gd name="T9" fmla="*/ 0 h 58"/>
                  <a:gd name="T10" fmla="*/ 0 60000 65536"/>
                  <a:gd name="T11" fmla="*/ 0 60000 65536"/>
                  <a:gd name="T12" fmla="*/ 0 60000 65536"/>
                  <a:gd name="T13" fmla="*/ 0 60000 65536"/>
                  <a:gd name="T14" fmla="*/ 0 60000 65536"/>
                  <a:gd name="T15" fmla="*/ 0 w 44"/>
                  <a:gd name="T16" fmla="*/ 0 h 58"/>
                  <a:gd name="T17" fmla="*/ 44 w 44"/>
                  <a:gd name="T18" fmla="*/ 58 h 58"/>
                </a:gdLst>
                <a:ahLst/>
                <a:cxnLst>
                  <a:cxn ang="T10">
                    <a:pos x="T0" y="T1"/>
                  </a:cxn>
                  <a:cxn ang="T11">
                    <a:pos x="T2" y="T3"/>
                  </a:cxn>
                  <a:cxn ang="T12">
                    <a:pos x="T4" y="T5"/>
                  </a:cxn>
                  <a:cxn ang="T13">
                    <a:pos x="T6" y="T7"/>
                  </a:cxn>
                  <a:cxn ang="T14">
                    <a:pos x="T8" y="T9"/>
                  </a:cxn>
                </a:cxnLst>
                <a:rect l="T15" t="T16" r="T17" b="T18"/>
                <a:pathLst>
                  <a:path w="44" h="58">
                    <a:moveTo>
                      <a:pt x="0" y="0"/>
                    </a:moveTo>
                    <a:lnTo>
                      <a:pt x="16" y="58"/>
                    </a:lnTo>
                    <a:lnTo>
                      <a:pt x="44" y="1"/>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4" name="Freeform 400"/>
              <p:cNvSpPr>
                <a:spLocks/>
              </p:cNvSpPr>
              <p:nvPr/>
            </p:nvSpPr>
            <p:spPr bwMode="auto">
              <a:xfrm>
                <a:off x="4654" y="2037"/>
                <a:ext cx="31" cy="32"/>
              </a:xfrm>
              <a:custGeom>
                <a:avLst/>
                <a:gdLst>
                  <a:gd name="T0" fmla="*/ 18 w 61"/>
                  <a:gd name="T1" fmla="*/ 0 h 65"/>
                  <a:gd name="T2" fmla="*/ 0 w 61"/>
                  <a:gd name="T3" fmla="*/ 32 h 65"/>
                  <a:gd name="T4" fmla="*/ 31 w 61"/>
                  <a:gd name="T5" fmla="*/ 18 h 65"/>
                  <a:gd name="T6" fmla="*/ 18 w 61"/>
                  <a:gd name="T7" fmla="*/ 0 h 65"/>
                  <a:gd name="T8" fmla="*/ 18 w 61"/>
                  <a:gd name="T9" fmla="*/ 0 h 65"/>
                  <a:gd name="T10" fmla="*/ 0 60000 65536"/>
                  <a:gd name="T11" fmla="*/ 0 60000 65536"/>
                  <a:gd name="T12" fmla="*/ 0 60000 65536"/>
                  <a:gd name="T13" fmla="*/ 0 60000 65536"/>
                  <a:gd name="T14" fmla="*/ 0 60000 65536"/>
                  <a:gd name="T15" fmla="*/ 0 w 61"/>
                  <a:gd name="T16" fmla="*/ 0 h 65"/>
                  <a:gd name="T17" fmla="*/ 61 w 61"/>
                  <a:gd name="T18" fmla="*/ 65 h 65"/>
                </a:gdLst>
                <a:ahLst/>
                <a:cxnLst>
                  <a:cxn ang="T10">
                    <a:pos x="T0" y="T1"/>
                  </a:cxn>
                  <a:cxn ang="T11">
                    <a:pos x="T2" y="T3"/>
                  </a:cxn>
                  <a:cxn ang="T12">
                    <a:pos x="T4" y="T5"/>
                  </a:cxn>
                  <a:cxn ang="T13">
                    <a:pos x="T6" y="T7"/>
                  </a:cxn>
                  <a:cxn ang="T14">
                    <a:pos x="T8" y="T9"/>
                  </a:cxn>
                </a:cxnLst>
                <a:rect l="T15" t="T16" r="T17" b="T18"/>
                <a:pathLst>
                  <a:path w="61" h="65">
                    <a:moveTo>
                      <a:pt x="36" y="0"/>
                    </a:moveTo>
                    <a:lnTo>
                      <a:pt x="0" y="65"/>
                    </a:lnTo>
                    <a:lnTo>
                      <a:pt x="61" y="36"/>
                    </a:lnTo>
                    <a:lnTo>
                      <a:pt x="3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5" name="Freeform 401"/>
              <p:cNvSpPr>
                <a:spLocks/>
              </p:cNvSpPr>
              <p:nvPr/>
            </p:nvSpPr>
            <p:spPr bwMode="auto">
              <a:xfrm>
                <a:off x="4650" y="2006"/>
                <a:ext cx="33" cy="17"/>
              </a:xfrm>
              <a:custGeom>
                <a:avLst/>
                <a:gdLst>
                  <a:gd name="T0" fmla="*/ 28 w 67"/>
                  <a:gd name="T1" fmla="*/ 0 h 35"/>
                  <a:gd name="T2" fmla="*/ 0 w 67"/>
                  <a:gd name="T3" fmla="*/ 13 h 35"/>
                  <a:gd name="T4" fmla="*/ 33 w 67"/>
                  <a:gd name="T5" fmla="*/ 17 h 35"/>
                  <a:gd name="T6" fmla="*/ 28 w 67"/>
                  <a:gd name="T7" fmla="*/ 0 h 35"/>
                  <a:gd name="T8" fmla="*/ 28 w 67"/>
                  <a:gd name="T9" fmla="*/ 0 h 35"/>
                  <a:gd name="T10" fmla="*/ 0 60000 65536"/>
                  <a:gd name="T11" fmla="*/ 0 60000 65536"/>
                  <a:gd name="T12" fmla="*/ 0 60000 65536"/>
                  <a:gd name="T13" fmla="*/ 0 60000 65536"/>
                  <a:gd name="T14" fmla="*/ 0 60000 65536"/>
                  <a:gd name="T15" fmla="*/ 0 w 67"/>
                  <a:gd name="T16" fmla="*/ 0 h 35"/>
                  <a:gd name="T17" fmla="*/ 67 w 67"/>
                  <a:gd name="T18" fmla="*/ 35 h 35"/>
                </a:gdLst>
                <a:ahLst/>
                <a:cxnLst>
                  <a:cxn ang="T10">
                    <a:pos x="T0" y="T1"/>
                  </a:cxn>
                  <a:cxn ang="T11">
                    <a:pos x="T2" y="T3"/>
                  </a:cxn>
                  <a:cxn ang="T12">
                    <a:pos x="T4" y="T5"/>
                  </a:cxn>
                  <a:cxn ang="T13">
                    <a:pos x="T6" y="T7"/>
                  </a:cxn>
                  <a:cxn ang="T14">
                    <a:pos x="T8" y="T9"/>
                  </a:cxn>
                </a:cxnLst>
                <a:rect l="T15" t="T16" r="T17" b="T18"/>
                <a:pathLst>
                  <a:path w="67" h="35">
                    <a:moveTo>
                      <a:pt x="56" y="0"/>
                    </a:moveTo>
                    <a:lnTo>
                      <a:pt x="0" y="27"/>
                    </a:lnTo>
                    <a:lnTo>
                      <a:pt x="67" y="35"/>
                    </a:lnTo>
                    <a:lnTo>
                      <a:pt x="5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6" name="Freeform 402"/>
              <p:cNvSpPr>
                <a:spLocks/>
              </p:cNvSpPr>
              <p:nvPr/>
            </p:nvSpPr>
            <p:spPr bwMode="auto">
              <a:xfrm>
                <a:off x="4704" y="2019"/>
                <a:ext cx="27" cy="16"/>
              </a:xfrm>
              <a:custGeom>
                <a:avLst/>
                <a:gdLst>
                  <a:gd name="T0" fmla="*/ 0 w 55"/>
                  <a:gd name="T1" fmla="*/ 0 h 32"/>
                  <a:gd name="T2" fmla="*/ 12 w 55"/>
                  <a:gd name="T3" fmla="*/ 16 h 32"/>
                  <a:gd name="T4" fmla="*/ 27 w 55"/>
                  <a:gd name="T5" fmla="*/ 7 h 32"/>
                  <a:gd name="T6" fmla="*/ 0 w 55"/>
                  <a:gd name="T7" fmla="*/ 0 h 32"/>
                  <a:gd name="T8" fmla="*/ 0 w 55"/>
                  <a:gd name="T9" fmla="*/ 0 h 32"/>
                  <a:gd name="T10" fmla="*/ 0 60000 65536"/>
                  <a:gd name="T11" fmla="*/ 0 60000 65536"/>
                  <a:gd name="T12" fmla="*/ 0 60000 65536"/>
                  <a:gd name="T13" fmla="*/ 0 60000 65536"/>
                  <a:gd name="T14" fmla="*/ 0 60000 65536"/>
                  <a:gd name="T15" fmla="*/ 0 w 55"/>
                  <a:gd name="T16" fmla="*/ 0 h 32"/>
                  <a:gd name="T17" fmla="*/ 55 w 55"/>
                  <a:gd name="T18" fmla="*/ 32 h 32"/>
                </a:gdLst>
                <a:ahLst/>
                <a:cxnLst>
                  <a:cxn ang="T10">
                    <a:pos x="T0" y="T1"/>
                  </a:cxn>
                  <a:cxn ang="T11">
                    <a:pos x="T2" y="T3"/>
                  </a:cxn>
                  <a:cxn ang="T12">
                    <a:pos x="T4" y="T5"/>
                  </a:cxn>
                  <a:cxn ang="T13">
                    <a:pos x="T6" y="T7"/>
                  </a:cxn>
                  <a:cxn ang="T14">
                    <a:pos x="T8" y="T9"/>
                  </a:cxn>
                </a:cxnLst>
                <a:rect l="T15" t="T16" r="T17" b="T18"/>
                <a:pathLst>
                  <a:path w="55" h="32">
                    <a:moveTo>
                      <a:pt x="0" y="0"/>
                    </a:moveTo>
                    <a:lnTo>
                      <a:pt x="24" y="32"/>
                    </a:lnTo>
                    <a:lnTo>
                      <a:pt x="55" y="15"/>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7" name="Freeform 403"/>
              <p:cNvSpPr>
                <a:spLocks/>
              </p:cNvSpPr>
              <p:nvPr/>
            </p:nvSpPr>
            <p:spPr bwMode="auto">
              <a:xfrm>
                <a:off x="4700" y="1959"/>
                <a:ext cx="25" cy="37"/>
              </a:xfrm>
              <a:custGeom>
                <a:avLst/>
                <a:gdLst>
                  <a:gd name="T0" fmla="*/ 0 w 50"/>
                  <a:gd name="T1" fmla="*/ 32 h 75"/>
                  <a:gd name="T2" fmla="*/ 25 w 50"/>
                  <a:gd name="T3" fmla="*/ 37 h 75"/>
                  <a:gd name="T4" fmla="*/ 23 w 50"/>
                  <a:gd name="T5" fmla="*/ 0 h 75"/>
                  <a:gd name="T6" fmla="*/ 0 w 50"/>
                  <a:gd name="T7" fmla="*/ 32 h 75"/>
                  <a:gd name="T8" fmla="*/ 0 w 50"/>
                  <a:gd name="T9" fmla="*/ 32 h 75"/>
                  <a:gd name="T10" fmla="*/ 0 60000 65536"/>
                  <a:gd name="T11" fmla="*/ 0 60000 65536"/>
                  <a:gd name="T12" fmla="*/ 0 60000 65536"/>
                  <a:gd name="T13" fmla="*/ 0 60000 65536"/>
                  <a:gd name="T14" fmla="*/ 0 60000 65536"/>
                  <a:gd name="T15" fmla="*/ 0 w 50"/>
                  <a:gd name="T16" fmla="*/ 0 h 75"/>
                  <a:gd name="T17" fmla="*/ 50 w 50"/>
                  <a:gd name="T18" fmla="*/ 75 h 75"/>
                </a:gdLst>
                <a:ahLst/>
                <a:cxnLst>
                  <a:cxn ang="T10">
                    <a:pos x="T0" y="T1"/>
                  </a:cxn>
                  <a:cxn ang="T11">
                    <a:pos x="T2" y="T3"/>
                  </a:cxn>
                  <a:cxn ang="T12">
                    <a:pos x="T4" y="T5"/>
                  </a:cxn>
                  <a:cxn ang="T13">
                    <a:pos x="T6" y="T7"/>
                  </a:cxn>
                  <a:cxn ang="T14">
                    <a:pos x="T8" y="T9"/>
                  </a:cxn>
                </a:cxnLst>
                <a:rect l="T15" t="T16" r="T17" b="T18"/>
                <a:pathLst>
                  <a:path w="50" h="75">
                    <a:moveTo>
                      <a:pt x="0" y="65"/>
                    </a:moveTo>
                    <a:lnTo>
                      <a:pt x="50" y="75"/>
                    </a:lnTo>
                    <a:lnTo>
                      <a:pt x="46" y="0"/>
                    </a:lnTo>
                    <a:lnTo>
                      <a:pt x="0" y="65"/>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8" name="Freeform 404"/>
              <p:cNvSpPr>
                <a:spLocks/>
              </p:cNvSpPr>
              <p:nvPr/>
            </p:nvSpPr>
            <p:spPr bwMode="auto">
              <a:xfrm>
                <a:off x="4746" y="1992"/>
                <a:ext cx="40" cy="15"/>
              </a:xfrm>
              <a:custGeom>
                <a:avLst/>
                <a:gdLst>
                  <a:gd name="T0" fmla="*/ 0 w 80"/>
                  <a:gd name="T1" fmla="*/ 0 h 30"/>
                  <a:gd name="T2" fmla="*/ 2 w 80"/>
                  <a:gd name="T3" fmla="*/ 15 h 30"/>
                  <a:gd name="T4" fmla="*/ 40 w 80"/>
                  <a:gd name="T5" fmla="*/ 14 h 30"/>
                  <a:gd name="T6" fmla="*/ 0 w 80"/>
                  <a:gd name="T7" fmla="*/ 0 h 30"/>
                  <a:gd name="T8" fmla="*/ 0 w 80"/>
                  <a:gd name="T9" fmla="*/ 0 h 30"/>
                  <a:gd name="T10" fmla="*/ 0 60000 65536"/>
                  <a:gd name="T11" fmla="*/ 0 60000 65536"/>
                  <a:gd name="T12" fmla="*/ 0 60000 65536"/>
                  <a:gd name="T13" fmla="*/ 0 60000 65536"/>
                  <a:gd name="T14" fmla="*/ 0 60000 65536"/>
                  <a:gd name="T15" fmla="*/ 0 w 80"/>
                  <a:gd name="T16" fmla="*/ 0 h 30"/>
                  <a:gd name="T17" fmla="*/ 80 w 80"/>
                  <a:gd name="T18" fmla="*/ 30 h 30"/>
                </a:gdLst>
                <a:ahLst/>
                <a:cxnLst>
                  <a:cxn ang="T10">
                    <a:pos x="T0" y="T1"/>
                  </a:cxn>
                  <a:cxn ang="T11">
                    <a:pos x="T2" y="T3"/>
                  </a:cxn>
                  <a:cxn ang="T12">
                    <a:pos x="T4" y="T5"/>
                  </a:cxn>
                  <a:cxn ang="T13">
                    <a:pos x="T6" y="T7"/>
                  </a:cxn>
                  <a:cxn ang="T14">
                    <a:pos x="T8" y="T9"/>
                  </a:cxn>
                </a:cxnLst>
                <a:rect l="T15" t="T16" r="T17" b="T18"/>
                <a:pathLst>
                  <a:path w="80" h="30">
                    <a:moveTo>
                      <a:pt x="0" y="0"/>
                    </a:moveTo>
                    <a:lnTo>
                      <a:pt x="4" y="30"/>
                    </a:lnTo>
                    <a:lnTo>
                      <a:pt x="80" y="28"/>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9" name="Freeform 405"/>
              <p:cNvSpPr>
                <a:spLocks/>
              </p:cNvSpPr>
              <p:nvPr/>
            </p:nvSpPr>
            <p:spPr bwMode="auto">
              <a:xfrm>
                <a:off x="4699" y="1933"/>
                <a:ext cx="36" cy="23"/>
              </a:xfrm>
              <a:custGeom>
                <a:avLst/>
                <a:gdLst>
                  <a:gd name="T0" fmla="*/ 17 w 72"/>
                  <a:gd name="T1" fmla="*/ 0 h 46"/>
                  <a:gd name="T2" fmla="*/ 0 w 72"/>
                  <a:gd name="T3" fmla="*/ 23 h 46"/>
                  <a:gd name="T4" fmla="*/ 36 w 72"/>
                  <a:gd name="T5" fmla="*/ 9 h 46"/>
                  <a:gd name="T6" fmla="*/ 17 w 72"/>
                  <a:gd name="T7" fmla="*/ 0 h 46"/>
                  <a:gd name="T8" fmla="*/ 17 w 72"/>
                  <a:gd name="T9" fmla="*/ 0 h 46"/>
                  <a:gd name="T10" fmla="*/ 0 60000 65536"/>
                  <a:gd name="T11" fmla="*/ 0 60000 65536"/>
                  <a:gd name="T12" fmla="*/ 0 60000 65536"/>
                  <a:gd name="T13" fmla="*/ 0 60000 65536"/>
                  <a:gd name="T14" fmla="*/ 0 60000 65536"/>
                  <a:gd name="T15" fmla="*/ 0 w 72"/>
                  <a:gd name="T16" fmla="*/ 0 h 46"/>
                  <a:gd name="T17" fmla="*/ 72 w 72"/>
                  <a:gd name="T18" fmla="*/ 46 h 46"/>
                </a:gdLst>
                <a:ahLst/>
                <a:cxnLst>
                  <a:cxn ang="T10">
                    <a:pos x="T0" y="T1"/>
                  </a:cxn>
                  <a:cxn ang="T11">
                    <a:pos x="T2" y="T3"/>
                  </a:cxn>
                  <a:cxn ang="T12">
                    <a:pos x="T4" y="T5"/>
                  </a:cxn>
                  <a:cxn ang="T13">
                    <a:pos x="T6" y="T7"/>
                  </a:cxn>
                  <a:cxn ang="T14">
                    <a:pos x="T8" y="T9"/>
                  </a:cxn>
                </a:cxnLst>
                <a:rect l="T15" t="T16" r="T17" b="T18"/>
                <a:pathLst>
                  <a:path w="72" h="46">
                    <a:moveTo>
                      <a:pt x="34" y="0"/>
                    </a:moveTo>
                    <a:lnTo>
                      <a:pt x="0" y="46"/>
                    </a:lnTo>
                    <a:lnTo>
                      <a:pt x="72" y="17"/>
                    </a:lnTo>
                    <a:lnTo>
                      <a:pt x="34"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0" name="Freeform 406"/>
              <p:cNvSpPr>
                <a:spLocks/>
              </p:cNvSpPr>
              <p:nvPr/>
            </p:nvSpPr>
            <p:spPr bwMode="auto">
              <a:xfrm>
                <a:off x="4636" y="1923"/>
                <a:ext cx="25" cy="27"/>
              </a:xfrm>
              <a:custGeom>
                <a:avLst/>
                <a:gdLst>
                  <a:gd name="T0" fmla="*/ 0 w 49"/>
                  <a:gd name="T1" fmla="*/ 20 h 55"/>
                  <a:gd name="T2" fmla="*/ 25 w 49"/>
                  <a:gd name="T3" fmla="*/ 27 h 55"/>
                  <a:gd name="T4" fmla="*/ 9 w 49"/>
                  <a:gd name="T5" fmla="*/ 0 h 55"/>
                  <a:gd name="T6" fmla="*/ 0 w 49"/>
                  <a:gd name="T7" fmla="*/ 20 h 55"/>
                  <a:gd name="T8" fmla="*/ 0 w 49"/>
                  <a:gd name="T9" fmla="*/ 20 h 55"/>
                  <a:gd name="T10" fmla="*/ 0 60000 65536"/>
                  <a:gd name="T11" fmla="*/ 0 60000 65536"/>
                  <a:gd name="T12" fmla="*/ 0 60000 65536"/>
                  <a:gd name="T13" fmla="*/ 0 60000 65536"/>
                  <a:gd name="T14" fmla="*/ 0 60000 65536"/>
                  <a:gd name="T15" fmla="*/ 0 w 49"/>
                  <a:gd name="T16" fmla="*/ 0 h 55"/>
                  <a:gd name="T17" fmla="*/ 49 w 49"/>
                  <a:gd name="T18" fmla="*/ 55 h 55"/>
                </a:gdLst>
                <a:ahLst/>
                <a:cxnLst>
                  <a:cxn ang="T10">
                    <a:pos x="T0" y="T1"/>
                  </a:cxn>
                  <a:cxn ang="T11">
                    <a:pos x="T2" y="T3"/>
                  </a:cxn>
                  <a:cxn ang="T12">
                    <a:pos x="T4" y="T5"/>
                  </a:cxn>
                  <a:cxn ang="T13">
                    <a:pos x="T6" y="T7"/>
                  </a:cxn>
                  <a:cxn ang="T14">
                    <a:pos x="T8" y="T9"/>
                  </a:cxn>
                </a:cxnLst>
                <a:rect l="T15" t="T16" r="T17" b="T18"/>
                <a:pathLst>
                  <a:path w="49" h="55">
                    <a:moveTo>
                      <a:pt x="0" y="40"/>
                    </a:moveTo>
                    <a:lnTo>
                      <a:pt x="49" y="55"/>
                    </a:lnTo>
                    <a:lnTo>
                      <a:pt x="17" y="0"/>
                    </a:lnTo>
                    <a:lnTo>
                      <a:pt x="0" y="4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1" name="Freeform 407"/>
              <p:cNvSpPr>
                <a:spLocks/>
              </p:cNvSpPr>
              <p:nvPr/>
            </p:nvSpPr>
            <p:spPr bwMode="auto">
              <a:xfrm>
                <a:off x="4664" y="1886"/>
                <a:ext cx="30" cy="28"/>
              </a:xfrm>
              <a:custGeom>
                <a:avLst/>
                <a:gdLst>
                  <a:gd name="T0" fmla="*/ 0 w 61"/>
                  <a:gd name="T1" fmla="*/ 25 h 57"/>
                  <a:gd name="T2" fmla="*/ 13 w 61"/>
                  <a:gd name="T3" fmla="*/ 28 h 57"/>
                  <a:gd name="T4" fmla="*/ 30 w 61"/>
                  <a:gd name="T5" fmla="*/ 0 h 57"/>
                  <a:gd name="T6" fmla="*/ 0 w 61"/>
                  <a:gd name="T7" fmla="*/ 25 h 57"/>
                  <a:gd name="T8" fmla="*/ 0 w 61"/>
                  <a:gd name="T9" fmla="*/ 25 h 57"/>
                  <a:gd name="T10" fmla="*/ 0 60000 65536"/>
                  <a:gd name="T11" fmla="*/ 0 60000 65536"/>
                  <a:gd name="T12" fmla="*/ 0 60000 65536"/>
                  <a:gd name="T13" fmla="*/ 0 60000 65536"/>
                  <a:gd name="T14" fmla="*/ 0 60000 65536"/>
                  <a:gd name="T15" fmla="*/ 0 w 61"/>
                  <a:gd name="T16" fmla="*/ 0 h 57"/>
                  <a:gd name="T17" fmla="*/ 61 w 61"/>
                  <a:gd name="T18" fmla="*/ 57 h 57"/>
                </a:gdLst>
                <a:ahLst/>
                <a:cxnLst>
                  <a:cxn ang="T10">
                    <a:pos x="T0" y="T1"/>
                  </a:cxn>
                  <a:cxn ang="T11">
                    <a:pos x="T2" y="T3"/>
                  </a:cxn>
                  <a:cxn ang="T12">
                    <a:pos x="T4" y="T5"/>
                  </a:cxn>
                  <a:cxn ang="T13">
                    <a:pos x="T6" y="T7"/>
                  </a:cxn>
                  <a:cxn ang="T14">
                    <a:pos x="T8" y="T9"/>
                  </a:cxn>
                </a:cxnLst>
                <a:rect l="T15" t="T16" r="T17" b="T18"/>
                <a:pathLst>
                  <a:path w="61" h="57">
                    <a:moveTo>
                      <a:pt x="0" y="50"/>
                    </a:moveTo>
                    <a:lnTo>
                      <a:pt x="27" y="57"/>
                    </a:lnTo>
                    <a:lnTo>
                      <a:pt x="61" y="0"/>
                    </a:lnTo>
                    <a:lnTo>
                      <a:pt x="0" y="5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2" name="Freeform 408"/>
              <p:cNvSpPr>
                <a:spLocks/>
              </p:cNvSpPr>
              <p:nvPr/>
            </p:nvSpPr>
            <p:spPr bwMode="auto">
              <a:xfrm>
                <a:off x="4693" y="1843"/>
                <a:ext cx="21" cy="25"/>
              </a:xfrm>
              <a:custGeom>
                <a:avLst/>
                <a:gdLst>
                  <a:gd name="T0" fmla="*/ 0 w 42"/>
                  <a:gd name="T1" fmla="*/ 21 h 49"/>
                  <a:gd name="T2" fmla="*/ 21 w 42"/>
                  <a:gd name="T3" fmla="*/ 25 h 49"/>
                  <a:gd name="T4" fmla="*/ 17 w 42"/>
                  <a:gd name="T5" fmla="*/ 0 h 49"/>
                  <a:gd name="T6" fmla="*/ 0 w 42"/>
                  <a:gd name="T7" fmla="*/ 21 h 49"/>
                  <a:gd name="T8" fmla="*/ 0 w 42"/>
                  <a:gd name="T9" fmla="*/ 21 h 49"/>
                  <a:gd name="T10" fmla="*/ 0 60000 65536"/>
                  <a:gd name="T11" fmla="*/ 0 60000 65536"/>
                  <a:gd name="T12" fmla="*/ 0 60000 65536"/>
                  <a:gd name="T13" fmla="*/ 0 60000 65536"/>
                  <a:gd name="T14" fmla="*/ 0 60000 65536"/>
                  <a:gd name="T15" fmla="*/ 0 w 42"/>
                  <a:gd name="T16" fmla="*/ 0 h 49"/>
                  <a:gd name="T17" fmla="*/ 42 w 42"/>
                  <a:gd name="T18" fmla="*/ 49 h 49"/>
                </a:gdLst>
                <a:ahLst/>
                <a:cxnLst>
                  <a:cxn ang="T10">
                    <a:pos x="T0" y="T1"/>
                  </a:cxn>
                  <a:cxn ang="T11">
                    <a:pos x="T2" y="T3"/>
                  </a:cxn>
                  <a:cxn ang="T12">
                    <a:pos x="T4" y="T5"/>
                  </a:cxn>
                  <a:cxn ang="T13">
                    <a:pos x="T6" y="T7"/>
                  </a:cxn>
                  <a:cxn ang="T14">
                    <a:pos x="T8" y="T9"/>
                  </a:cxn>
                </a:cxnLst>
                <a:rect l="T15" t="T16" r="T17" b="T18"/>
                <a:pathLst>
                  <a:path w="42" h="49">
                    <a:moveTo>
                      <a:pt x="0" y="41"/>
                    </a:moveTo>
                    <a:lnTo>
                      <a:pt x="42" y="49"/>
                    </a:lnTo>
                    <a:lnTo>
                      <a:pt x="34" y="0"/>
                    </a:lnTo>
                    <a:lnTo>
                      <a:pt x="0" y="41"/>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3" name="Freeform 409"/>
              <p:cNvSpPr>
                <a:spLocks/>
              </p:cNvSpPr>
              <p:nvPr/>
            </p:nvSpPr>
            <p:spPr bwMode="auto">
              <a:xfrm>
                <a:off x="4729" y="1830"/>
                <a:ext cx="27" cy="34"/>
              </a:xfrm>
              <a:custGeom>
                <a:avLst/>
                <a:gdLst>
                  <a:gd name="T0" fmla="*/ 0 w 55"/>
                  <a:gd name="T1" fmla="*/ 30 h 66"/>
                  <a:gd name="T2" fmla="*/ 15 w 55"/>
                  <a:gd name="T3" fmla="*/ 34 h 66"/>
                  <a:gd name="T4" fmla="*/ 27 w 55"/>
                  <a:gd name="T5" fmla="*/ 0 h 66"/>
                  <a:gd name="T6" fmla="*/ 0 w 55"/>
                  <a:gd name="T7" fmla="*/ 30 h 66"/>
                  <a:gd name="T8" fmla="*/ 0 w 55"/>
                  <a:gd name="T9" fmla="*/ 30 h 66"/>
                  <a:gd name="T10" fmla="*/ 0 60000 65536"/>
                  <a:gd name="T11" fmla="*/ 0 60000 65536"/>
                  <a:gd name="T12" fmla="*/ 0 60000 65536"/>
                  <a:gd name="T13" fmla="*/ 0 60000 65536"/>
                  <a:gd name="T14" fmla="*/ 0 60000 65536"/>
                  <a:gd name="T15" fmla="*/ 0 w 55"/>
                  <a:gd name="T16" fmla="*/ 0 h 66"/>
                  <a:gd name="T17" fmla="*/ 55 w 55"/>
                  <a:gd name="T18" fmla="*/ 66 h 66"/>
                </a:gdLst>
                <a:ahLst/>
                <a:cxnLst>
                  <a:cxn ang="T10">
                    <a:pos x="T0" y="T1"/>
                  </a:cxn>
                  <a:cxn ang="T11">
                    <a:pos x="T2" y="T3"/>
                  </a:cxn>
                  <a:cxn ang="T12">
                    <a:pos x="T4" y="T5"/>
                  </a:cxn>
                  <a:cxn ang="T13">
                    <a:pos x="T6" y="T7"/>
                  </a:cxn>
                  <a:cxn ang="T14">
                    <a:pos x="T8" y="T9"/>
                  </a:cxn>
                </a:cxnLst>
                <a:rect l="T15" t="T16" r="T17" b="T18"/>
                <a:pathLst>
                  <a:path w="55" h="66">
                    <a:moveTo>
                      <a:pt x="0" y="59"/>
                    </a:moveTo>
                    <a:lnTo>
                      <a:pt x="31" y="66"/>
                    </a:lnTo>
                    <a:lnTo>
                      <a:pt x="55" y="0"/>
                    </a:lnTo>
                    <a:lnTo>
                      <a:pt x="0" y="59"/>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4" name="Freeform 410"/>
              <p:cNvSpPr>
                <a:spLocks/>
              </p:cNvSpPr>
              <p:nvPr/>
            </p:nvSpPr>
            <p:spPr bwMode="auto">
              <a:xfrm>
                <a:off x="4744" y="1921"/>
                <a:ext cx="33" cy="23"/>
              </a:xfrm>
              <a:custGeom>
                <a:avLst/>
                <a:gdLst>
                  <a:gd name="T0" fmla="*/ 33 w 66"/>
                  <a:gd name="T1" fmla="*/ 0 h 48"/>
                  <a:gd name="T2" fmla="*/ 0 w 66"/>
                  <a:gd name="T3" fmla="*/ 5 h 48"/>
                  <a:gd name="T4" fmla="*/ 26 w 66"/>
                  <a:gd name="T5" fmla="*/ 23 h 48"/>
                  <a:gd name="T6" fmla="*/ 33 w 66"/>
                  <a:gd name="T7" fmla="*/ 0 h 48"/>
                  <a:gd name="T8" fmla="*/ 33 w 66"/>
                  <a:gd name="T9" fmla="*/ 0 h 48"/>
                  <a:gd name="T10" fmla="*/ 0 60000 65536"/>
                  <a:gd name="T11" fmla="*/ 0 60000 65536"/>
                  <a:gd name="T12" fmla="*/ 0 60000 65536"/>
                  <a:gd name="T13" fmla="*/ 0 60000 65536"/>
                  <a:gd name="T14" fmla="*/ 0 60000 65536"/>
                  <a:gd name="T15" fmla="*/ 0 w 66"/>
                  <a:gd name="T16" fmla="*/ 0 h 48"/>
                  <a:gd name="T17" fmla="*/ 66 w 66"/>
                  <a:gd name="T18" fmla="*/ 48 h 48"/>
                </a:gdLst>
                <a:ahLst/>
                <a:cxnLst>
                  <a:cxn ang="T10">
                    <a:pos x="T0" y="T1"/>
                  </a:cxn>
                  <a:cxn ang="T11">
                    <a:pos x="T2" y="T3"/>
                  </a:cxn>
                  <a:cxn ang="T12">
                    <a:pos x="T4" y="T5"/>
                  </a:cxn>
                  <a:cxn ang="T13">
                    <a:pos x="T6" y="T7"/>
                  </a:cxn>
                  <a:cxn ang="T14">
                    <a:pos x="T8" y="T9"/>
                  </a:cxn>
                </a:cxnLst>
                <a:rect l="T15" t="T16" r="T17" b="T18"/>
                <a:pathLst>
                  <a:path w="66" h="48">
                    <a:moveTo>
                      <a:pt x="66" y="0"/>
                    </a:moveTo>
                    <a:lnTo>
                      <a:pt x="0" y="10"/>
                    </a:lnTo>
                    <a:lnTo>
                      <a:pt x="53" y="48"/>
                    </a:lnTo>
                    <a:lnTo>
                      <a:pt x="6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5" name="Freeform 411"/>
              <p:cNvSpPr>
                <a:spLocks/>
              </p:cNvSpPr>
              <p:nvPr/>
            </p:nvSpPr>
            <p:spPr bwMode="auto">
              <a:xfrm>
                <a:off x="4750" y="1961"/>
                <a:ext cx="29" cy="12"/>
              </a:xfrm>
              <a:custGeom>
                <a:avLst/>
                <a:gdLst>
                  <a:gd name="T0" fmla="*/ 0 w 57"/>
                  <a:gd name="T1" fmla="*/ 0 h 25"/>
                  <a:gd name="T2" fmla="*/ 0 w 57"/>
                  <a:gd name="T3" fmla="*/ 12 h 25"/>
                  <a:gd name="T4" fmla="*/ 29 w 57"/>
                  <a:gd name="T5" fmla="*/ 12 h 25"/>
                  <a:gd name="T6" fmla="*/ 0 w 57"/>
                  <a:gd name="T7" fmla="*/ 0 h 25"/>
                  <a:gd name="T8" fmla="*/ 0 w 57"/>
                  <a:gd name="T9" fmla="*/ 0 h 25"/>
                  <a:gd name="T10" fmla="*/ 0 60000 65536"/>
                  <a:gd name="T11" fmla="*/ 0 60000 65536"/>
                  <a:gd name="T12" fmla="*/ 0 60000 65536"/>
                  <a:gd name="T13" fmla="*/ 0 60000 65536"/>
                  <a:gd name="T14" fmla="*/ 0 60000 65536"/>
                  <a:gd name="T15" fmla="*/ 0 w 57"/>
                  <a:gd name="T16" fmla="*/ 0 h 25"/>
                  <a:gd name="T17" fmla="*/ 57 w 57"/>
                  <a:gd name="T18" fmla="*/ 25 h 25"/>
                </a:gdLst>
                <a:ahLst/>
                <a:cxnLst>
                  <a:cxn ang="T10">
                    <a:pos x="T0" y="T1"/>
                  </a:cxn>
                  <a:cxn ang="T11">
                    <a:pos x="T2" y="T3"/>
                  </a:cxn>
                  <a:cxn ang="T12">
                    <a:pos x="T4" y="T5"/>
                  </a:cxn>
                  <a:cxn ang="T13">
                    <a:pos x="T6" y="T7"/>
                  </a:cxn>
                  <a:cxn ang="T14">
                    <a:pos x="T8" y="T9"/>
                  </a:cxn>
                </a:cxnLst>
                <a:rect l="T15" t="T16" r="T17" b="T18"/>
                <a:pathLst>
                  <a:path w="57" h="25">
                    <a:moveTo>
                      <a:pt x="0" y="0"/>
                    </a:moveTo>
                    <a:lnTo>
                      <a:pt x="0" y="25"/>
                    </a:lnTo>
                    <a:lnTo>
                      <a:pt x="57" y="25"/>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6" name="Freeform 412"/>
              <p:cNvSpPr>
                <a:spLocks/>
              </p:cNvSpPr>
              <p:nvPr/>
            </p:nvSpPr>
            <p:spPr bwMode="auto">
              <a:xfrm>
                <a:off x="4773" y="1873"/>
                <a:ext cx="26" cy="34"/>
              </a:xfrm>
              <a:custGeom>
                <a:avLst/>
                <a:gdLst>
                  <a:gd name="T0" fmla="*/ 0 w 51"/>
                  <a:gd name="T1" fmla="*/ 27 h 69"/>
                  <a:gd name="T2" fmla="*/ 22 w 51"/>
                  <a:gd name="T3" fmla="*/ 34 h 69"/>
                  <a:gd name="T4" fmla="*/ 26 w 51"/>
                  <a:gd name="T5" fmla="*/ 0 h 69"/>
                  <a:gd name="T6" fmla="*/ 0 w 51"/>
                  <a:gd name="T7" fmla="*/ 27 h 69"/>
                  <a:gd name="T8" fmla="*/ 0 w 51"/>
                  <a:gd name="T9" fmla="*/ 27 h 69"/>
                  <a:gd name="T10" fmla="*/ 0 60000 65536"/>
                  <a:gd name="T11" fmla="*/ 0 60000 65536"/>
                  <a:gd name="T12" fmla="*/ 0 60000 65536"/>
                  <a:gd name="T13" fmla="*/ 0 60000 65536"/>
                  <a:gd name="T14" fmla="*/ 0 60000 65536"/>
                  <a:gd name="T15" fmla="*/ 0 w 51"/>
                  <a:gd name="T16" fmla="*/ 0 h 69"/>
                  <a:gd name="T17" fmla="*/ 51 w 51"/>
                  <a:gd name="T18" fmla="*/ 69 h 69"/>
                </a:gdLst>
                <a:ahLst/>
                <a:cxnLst>
                  <a:cxn ang="T10">
                    <a:pos x="T0" y="T1"/>
                  </a:cxn>
                  <a:cxn ang="T11">
                    <a:pos x="T2" y="T3"/>
                  </a:cxn>
                  <a:cxn ang="T12">
                    <a:pos x="T4" y="T5"/>
                  </a:cxn>
                  <a:cxn ang="T13">
                    <a:pos x="T6" y="T7"/>
                  </a:cxn>
                  <a:cxn ang="T14">
                    <a:pos x="T8" y="T9"/>
                  </a:cxn>
                </a:cxnLst>
                <a:rect l="T15" t="T16" r="T17" b="T18"/>
                <a:pathLst>
                  <a:path w="51" h="69">
                    <a:moveTo>
                      <a:pt x="0" y="54"/>
                    </a:moveTo>
                    <a:lnTo>
                      <a:pt x="43" y="69"/>
                    </a:lnTo>
                    <a:lnTo>
                      <a:pt x="51" y="0"/>
                    </a:lnTo>
                    <a:lnTo>
                      <a:pt x="0" y="54"/>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7" name="Freeform 413"/>
              <p:cNvSpPr>
                <a:spLocks/>
              </p:cNvSpPr>
              <p:nvPr/>
            </p:nvSpPr>
            <p:spPr bwMode="auto">
              <a:xfrm>
                <a:off x="4867" y="1958"/>
                <a:ext cx="45" cy="22"/>
              </a:xfrm>
              <a:custGeom>
                <a:avLst/>
                <a:gdLst>
                  <a:gd name="T0" fmla="*/ 37 w 89"/>
                  <a:gd name="T1" fmla="*/ 0 h 43"/>
                  <a:gd name="T2" fmla="*/ 0 w 89"/>
                  <a:gd name="T3" fmla="*/ 22 h 43"/>
                  <a:gd name="T4" fmla="*/ 45 w 89"/>
                  <a:gd name="T5" fmla="*/ 17 h 43"/>
                  <a:gd name="T6" fmla="*/ 37 w 89"/>
                  <a:gd name="T7" fmla="*/ 0 h 43"/>
                  <a:gd name="T8" fmla="*/ 37 w 89"/>
                  <a:gd name="T9" fmla="*/ 0 h 43"/>
                  <a:gd name="T10" fmla="*/ 0 60000 65536"/>
                  <a:gd name="T11" fmla="*/ 0 60000 65536"/>
                  <a:gd name="T12" fmla="*/ 0 60000 65536"/>
                  <a:gd name="T13" fmla="*/ 0 60000 65536"/>
                  <a:gd name="T14" fmla="*/ 0 60000 65536"/>
                  <a:gd name="T15" fmla="*/ 0 w 89"/>
                  <a:gd name="T16" fmla="*/ 0 h 43"/>
                  <a:gd name="T17" fmla="*/ 89 w 89"/>
                  <a:gd name="T18" fmla="*/ 43 h 43"/>
                </a:gdLst>
                <a:ahLst/>
                <a:cxnLst>
                  <a:cxn ang="T10">
                    <a:pos x="T0" y="T1"/>
                  </a:cxn>
                  <a:cxn ang="T11">
                    <a:pos x="T2" y="T3"/>
                  </a:cxn>
                  <a:cxn ang="T12">
                    <a:pos x="T4" y="T5"/>
                  </a:cxn>
                  <a:cxn ang="T13">
                    <a:pos x="T6" y="T7"/>
                  </a:cxn>
                  <a:cxn ang="T14">
                    <a:pos x="T8" y="T9"/>
                  </a:cxn>
                </a:cxnLst>
                <a:rect l="T15" t="T16" r="T17" b="T18"/>
                <a:pathLst>
                  <a:path w="89" h="43">
                    <a:moveTo>
                      <a:pt x="74" y="0"/>
                    </a:moveTo>
                    <a:lnTo>
                      <a:pt x="0" y="43"/>
                    </a:lnTo>
                    <a:lnTo>
                      <a:pt x="89" y="34"/>
                    </a:lnTo>
                    <a:lnTo>
                      <a:pt x="74"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8" name="Freeform 414"/>
              <p:cNvSpPr>
                <a:spLocks/>
              </p:cNvSpPr>
              <p:nvPr/>
            </p:nvSpPr>
            <p:spPr bwMode="auto">
              <a:xfrm>
                <a:off x="4854" y="1997"/>
                <a:ext cx="22" cy="34"/>
              </a:xfrm>
              <a:custGeom>
                <a:avLst/>
                <a:gdLst>
                  <a:gd name="T0" fmla="*/ 0 w 44"/>
                  <a:gd name="T1" fmla="*/ 6 h 69"/>
                  <a:gd name="T2" fmla="*/ 22 w 44"/>
                  <a:gd name="T3" fmla="*/ 0 h 69"/>
                  <a:gd name="T4" fmla="*/ 17 w 44"/>
                  <a:gd name="T5" fmla="*/ 34 h 69"/>
                  <a:gd name="T6" fmla="*/ 0 w 44"/>
                  <a:gd name="T7" fmla="*/ 6 h 69"/>
                  <a:gd name="T8" fmla="*/ 0 w 44"/>
                  <a:gd name="T9" fmla="*/ 6 h 69"/>
                  <a:gd name="T10" fmla="*/ 0 60000 65536"/>
                  <a:gd name="T11" fmla="*/ 0 60000 65536"/>
                  <a:gd name="T12" fmla="*/ 0 60000 65536"/>
                  <a:gd name="T13" fmla="*/ 0 60000 65536"/>
                  <a:gd name="T14" fmla="*/ 0 60000 65536"/>
                  <a:gd name="T15" fmla="*/ 0 w 44"/>
                  <a:gd name="T16" fmla="*/ 0 h 69"/>
                  <a:gd name="T17" fmla="*/ 44 w 44"/>
                  <a:gd name="T18" fmla="*/ 69 h 69"/>
                </a:gdLst>
                <a:ahLst/>
                <a:cxnLst>
                  <a:cxn ang="T10">
                    <a:pos x="T0" y="T1"/>
                  </a:cxn>
                  <a:cxn ang="T11">
                    <a:pos x="T2" y="T3"/>
                  </a:cxn>
                  <a:cxn ang="T12">
                    <a:pos x="T4" y="T5"/>
                  </a:cxn>
                  <a:cxn ang="T13">
                    <a:pos x="T6" y="T7"/>
                  </a:cxn>
                  <a:cxn ang="T14">
                    <a:pos x="T8" y="T9"/>
                  </a:cxn>
                </a:cxnLst>
                <a:rect l="T15" t="T16" r="T17" b="T18"/>
                <a:pathLst>
                  <a:path w="44" h="69">
                    <a:moveTo>
                      <a:pt x="0" y="12"/>
                    </a:moveTo>
                    <a:lnTo>
                      <a:pt x="44" y="0"/>
                    </a:lnTo>
                    <a:lnTo>
                      <a:pt x="34" y="69"/>
                    </a:lnTo>
                    <a:lnTo>
                      <a:pt x="0" y="12"/>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9" name="Freeform 415"/>
              <p:cNvSpPr>
                <a:spLocks/>
              </p:cNvSpPr>
              <p:nvPr/>
            </p:nvSpPr>
            <p:spPr bwMode="auto">
              <a:xfrm>
                <a:off x="4897" y="1996"/>
                <a:ext cx="27" cy="21"/>
              </a:xfrm>
              <a:custGeom>
                <a:avLst/>
                <a:gdLst>
                  <a:gd name="T0" fmla="*/ 5 w 55"/>
                  <a:gd name="T1" fmla="*/ 0 h 41"/>
                  <a:gd name="T2" fmla="*/ 0 w 55"/>
                  <a:gd name="T3" fmla="*/ 21 h 41"/>
                  <a:gd name="T4" fmla="*/ 27 w 55"/>
                  <a:gd name="T5" fmla="*/ 15 h 41"/>
                  <a:gd name="T6" fmla="*/ 5 w 55"/>
                  <a:gd name="T7" fmla="*/ 0 h 41"/>
                  <a:gd name="T8" fmla="*/ 5 w 55"/>
                  <a:gd name="T9" fmla="*/ 0 h 41"/>
                  <a:gd name="T10" fmla="*/ 0 60000 65536"/>
                  <a:gd name="T11" fmla="*/ 0 60000 65536"/>
                  <a:gd name="T12" fmla="*/ 0 60000 65536"/>
                  <a:gd name="T13" fmla="*/ 0 60000 65536"/>
                  <a:gd name="T14" fmla="*/ 0 60000 65536"/>
                  <a:gd name="T15" fmla="*/ 0 w 55"/>
                  <a:gd name="T16" fmla="*/ 0 h 41"/>
                  <a:gd name="T17" fmla="*/ 55 w 55"/>
                  <a:gd name="T18" fmla="*/ 41 h 41"/>
                </a:gdLst>
                <a:ahLst/>
                <a:cxnLst>
                  <a:cxn ang="T10">
                    <a:pos x="T0" y="T1"/>
                  </a:cxn>
                  <a:cxn ang="T11">
                    <a:pos x="T2" y="T3"/>
                  </a:cxn>
                  <a:cxn ang="T12">
                    <a:pos x="T4" y="T5"/>
                  </a:cxn>
                  <a:cxn ang="T13">
                    <a:pos x="T6" y="T7"/>
                  </a:cxn>
                  <a:cxn ang="T14">
                    <a:pos x="T8" y="T9"/>
                  </a:cxn>
                </a:cxnLst>
                <a:rect l="T15" t="T16" r="T17" b="T18"/>
                <a:pathLst>
                  <a:path w="55" h="41">
                    <a:moveTo>
                      <a:pt x="11" y="0"/>
                    </a:moveTo>
                    <a:lnTo>
                      <a:pt x="0" y="41"/>
                    </a:lnTo>
                    <a:lnTo>
                      <a:pt x="55" y="30"/>
                    </a:lnTo>
                    <a:lnTo>
                      <a:pt x="11"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0" name="Freeform 416"/>
              <p:cNvSpPr>
                <a:spLocks/>
              </p:cNvSpPr>
              <p:nvPr/>
            </p:nvSpPr>
            <p:spPr bwMode="auto">
              <a:xfrm>
                <a:off x="4930" y="1933"/>
                <a:ext cx="17" cy="39"/>
              </a:xfrm>
              <a:custGeom>
                <a:avLst/>
                <a:gdLst>
                  <a:gd name="T0" fmla="*/ 0 w 34"/>
                  <a:gd name="T1" fmla="*/ 35 h 78"/>
                  <a:gd name="T2" fmla="*/ 11 w 34"/>
                  <a:gd name="T3" fmla="*/ 39 h 78"/>
                  <a:gd name="T4" fmla="*/ 17 w 34"/>
                  <a:gd name="T5" fmla="*/ 0 h 78"/>
                  <a:gd name="T6" fmla="*/ 0 w 34"/>
                  <a:gd name="T7" fmla="*/ 35 h 78"/>
                  <a:gd name="T8" fmla="*/ 0 w 34"/>
                  <a:gd name="T9" fmla="*/ 35 h 78"/>
                  <a:gd name="T10" fmla="*/ 0 60000 65536"/>
                  <a:gd name="T11" fmla="*/ 0 60000 65536"/>
                  <a:gd name="T12" fmla="*/ 0 60000 65536"/>
                  <a:gd name="T13" fmla="*/ 0 60000 65536"/>
                  <a:gd name="T14" fmla="*/ 0 60000 65536"/>
                  <a:gd name="T15" fmla="*/ 0 w 34"/>
                  <a:gd name="T16" fmla="*/ 0 h 78"/>
                  <a:gd name="T17" fmla="*/ 34 w 34"/>
                  <a:gd name="T18" fmla="*/ 78 h 78"/>
                </a:gdLst>
                <a:ahLst/>
                <a:cxnLst>
                  <a:cxn ang="T10">
                    <a:pos x="T0" y="T1"/>
                  </a:cxn>
                  <a:cxn ang="T11">
                    <a:pos x="T2" y="T3"/>
                  </a:cxn>
                  <a:cxn ang="T12">
                    <a:pos x="T4" y="T5"/>
                  </a:cxn>
                  <a:cxn ang="T13">
                    <a:pos x="T6" y="T7"/>
                  </a:cxn>
                  <a:cxn ang="T14">
                    <a:pos x="T8" y="T9"/>
                  </a:cxn>
                </a:cxnLst>
                <a:rect l="T15" t="T16" r="T17" b="T18"/>
                <a:pathLst>
                  <a:path w="34" h="78">
                    <a:moveTo>
                      <a:pt x="0" y="69"/>
                    </a:moveTo>
                    <a:lnTo>
                      <a:pt x="23" y="78"/>
                    </a:lnTo>
                    <a:lnTo>
                      <a:pt x="34" y="0"/>
                    </a:lnTo>
                    <a:lnTo>
                      <a:pt x="0" y="69"/>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1" name="Freeform 417"/>
              <p:cNvSpPr>
                <a:spLocks/>
              </p:cNvSpPr>
              <p:nvPr/>
            </p:nvSpPr>
            <p:spPr bwMode="auto">
              <a:xfrm>
                <a:off x="4818" y="1847"/>
                <a:ext cx="28" cy="22"/>
              </a:xfrm>
              <a:custGeom>
                <a:avLst/>
                <a:gdLst>
                  <a:gd name="T0" fmla="*/ 3 w 57"/>
                  <a:gd name="T1" fmla="*/ 0 h 46"/>
                  <a:gd name="T2" fmla="*/ 0 w 57"/>
                  <a:gd name="T3" fmla="*/ 19 h 46"/>
                  <a:gd name="T4" fmla="*/ 28 w 57"/>
                  <a:gd name="T5" fmla="*/ 22 h 46"/>
                  <a:gd name="T6" fmla="*/ 3 w 57"/>
                  <a:gd name="T7" fmla="*/ 0 h 46"/>
                  <a:gd name="T8" fmla="*/ 3 w 57"/>
                  <a:gd name="T9" fmla="*/ 0 h 46"/>
                  <a:gd name="T10" fmla="*/ 0 60000 65536"/>
                  <a:gd name="T11" fmla="*/ 0 60000 65536"/>
                  <a:gd name="T12" fmla="*/ 0 60000 65536"/>
                  <a:gd name="T13" fmla="*/ 0 60000 65536"/>
                  <a:gd name="T14" fmla="*/ 0 60000 65536"/>
                  <a:gd name="T15" fmla="*/ 0 w 57"/>
                  <a:gd name="T16" fmla="*/ 0 h 46"/>
                  <a:gd name="T17" fmla="*/ 57 w 57"/>
                  <a:gd name="T18" fmla="*/ 46 h 46"/>
                </a:gdLst>
                <a:ahLst/>
                <a:cxnLst>
                  <a:cxn ang="T10">
                    <a:pos x="T0" y="T1"/>
                  </a:cxn>
                  <a:cxn ang="T11">
                    <a:pos x="T2" y="T3"/>
                  </a:cxn>
                  <a:cxn ang="T12">
                    <a:pos x="T4" y="T5"/>
                  </a:cxn>
                  <a:cxn ang="T13">
                    <a:pos x="T6" y="T7"/>
                  </a:cxn>
                  <a:cxn ang="T14">
                    <a:pos x="T8" y="T9"/>
                  </a:cxn>
                </a:cxnLst>
                <a:rect l="T15" t="T16" r="T17" b="T18"/>
                <a:pathLst>
                  <a:path w="57" h="46">
                    <a:moveTo>
                      <a:pt x="7" y="0"/>
                    </a:moveTo>
                    <a:lnTo>
                      <a:pt x="0" y="40"/>
                    </a:lnTo>
                    <a:lnTo>
                      <a:pt x="57" y="46"/>
                    </a:lnTo>
                    <a:lnTo>
                      <a:pt x="7"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2" name="Freeform 418"/>
              <p:cNvSpPr>
                <a:spLocks/>
              </p:cNvSpPr>
              <p:nvPr/>
            </p:nvSpPr>
            <p:spPr bwMode="auto">
              <a:xfrm>
                <a:off x="4776" y="1818"/>
                <a:ext cx="25" cy="32"/>
              </a:xfrm>
              <a:custGeom>
                <a:avLst/>
                <a:gdLst>
                  <a:gd name="T0" fmla="*/ 0 w 50"/>
                  <a:gd name="T1" fmla="*/ 6 h 65"/>
                  <a:gd name="T2" fmla="*/ 4 w 50"/>
                  <a:gd name="T3" fmla="*/ 32 h 65"/>
                  <a:gd name="T4" fmla="*/ 25 w 50"/>
                  <a:gd name="T5" fmla="*/ 0 h 65"/>
                  <a:gd name="T6" fmla="*/ 0 w 50"/>
                  <a:gd name="T7" fmla="*/ 6 h 65"/>
                  <a:gd name="T8" fmla="*/ 0 w 50"/>
                  <a:gd name="T9" fmla="*/ 6 h 65"/>
                  <a:gd name="T10" fmla="*/ 0 60000 65536"/>
                  <a:gd name="T11" fmla="*/ 0 60000 65536"/>
                  <a:gd name="T12" fmla="*/ 0 60000 65536"/>
                  <a:gd name="T13" fmla="*/ 0 60000 65536"/>
                  <a:gd name="T14" fmla="*/ 0 60000 65536"/>
                  <a:gd name="T15" fmla="*/ 0 w 50"/>
                  <a:gd name="T16" fmla="*/ 0 h 65"/>
                  <a:gd name="T17" fmla="*/ 50 w 50"/>
                  <a:gd name="T18" fmla="*/ 65 h 65"/>
                </a:gdLst>
                <a:ahLst/>
                <a:cxnLst>
                  <a:cxn ang="T10">
                    <a:pos x="T0" y="T1"/>
                  </a:cxn>
                  <a:cxn ang="T11">
                    <a:pos x="T2" y="T3"/>
                  </a:cxn>
                  <a:cxn ang="T12">
                    <a:pos x="T4" y="T5"/>
                  </a:cxn>
                  <a:cxn ang="T13">
                    <a:pos x="T6" y="T7"/>
                  </a:cxn>
                  <a:cxn ang="T14">
                    <a:pos x="T8" y="T9"/>
                  </a:cxn>
                </a:cxnLst>
                <a:rect l="T15" t="T16" r="T17" b="T18"/>
                <a:pathLst>
                  <a:path w="50" h="65">
                    <a:moveTo>
                      <a:pt x="0" y="12"/>
                    </a:moveTo>
                    <a:lnTo>
                      <a:pt x="8" y="65"/>
                    </a:lnTo>
                    <a:lnTo>
                      <a:pt x="50" y="0"/>
                    </a:lnTo>
                    <a:lnTo>
                      <a:pt x="0" y="12"/>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3" name="Freeform 419"/>
              <p:cNvSpPr>
                <a:spLocks/>
              </p:cNvSpPr>
              <p:nvPr/>
            </p:nvSpPr>
            <p:spPr bwMode="auto">
              <a:xfrm>
                <a:off x="4709" y="1791"/>
                <a:ext cx="39" cy="17"/>
              </a:xfrm>
              <a:custGeom>
                <a:avLst/>
                <a:gdLst>
                  <a:gd name="T0" fmla="*/ 39 w 78"/>
                  <a:gd name="T1" fmla="*/ 0 h 34"/>
                  <a:gd name="T2" fmla="*/ 36 w 78"/>
                  <a:gd name="T3" fmla="*/ 17 h 34"/>
                  <a:gd name="T4" fmla="*/ 0 w 78"/>
                  <a:gd name="T5" fmla="*/ 9 h 34"/>
                  <a:gd name="T6" fmla="*/ 39 w 78"/>
                  <a:gd name="T7" fmla="*/ 0 h 34"/>
                  <a:gd name="T8" fmla="*/ 39 w 78"/>
                  <a:gd name="T9" fmla="*/ 0 h 34"/>
                  <a:gd name="T10" fmla="*/ 0 60000 65536"/>
                  <a:gd name="T11" fmla="*/ 0 60000 65536"/>
                  <a:gd name="T12" fmla="*/ 0 60000 65536"/>
                  <a:gd name="T13" fmla="*/ 0 60000 65536"/>
                  <a:gd name="T14" fmla="*/ 0 60000 65536"/>
                  <a:gd name="T15" fmla="*/ 0 w 78"/>
                  <a:gd name="T16" fmla="*/ 0 h 34"/>
                  <a:gd name="T17" fmla="*/ 78 w 78"/>
                  <a:gd name="T18" fmla="*/ 34 h 34"/>
                </a:gdLst>
                <a:ahLst/>
                <a:cxnLst>
                  <a:cxn ang="T10">
                    <a:pos x="T0" y="T1"/>
                  </a:cxn>
                  <a:cxn ang="T11">
                    <a:pos x="T2" y="T3"/>
                  </a:cxn>
                  <a:cxn ang="T12">
                    <a:pos x="T4" y="T5"/>
                  </a:cxn>
                  <a:cxn ang="T13">
                    <a:pos x="T6" y="T7"/>
                  </a:cxn>
                  <a:cxn ang="T14">
                    <a:pos x="T8" y="T9"/>
                  </a:cxn>
                </a:cxnLst>
                <a:rect l="T15" t="T16" r="T17" b="T18"/>
                <a:pathLst>
                  <a:path w="78" h="34">
                    <a:moveTo>
                      <a:pt x="78" y="0"/>
                    </a:moveTo>
                    <a:lnTo>
                      <a:pt x="71" y="34"/>
                    </a:lnTo>
                    <a:lnTo>
                      <a:pt x="0" y="17"/>
                    </a:lnTo>
                    <a:lnTo>
                      <a:pt x="78"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4" name="Freeform 420"/>
              <p:cNvSpPr>
                <a:spLocks/>
              </p:cNvSpPr>
              <p:nvPr/>
            </p:nvSpPr>
            <p:spPr bwMode="auto">
              <a:xfrm>
                <a:off x="4800" y="1775"/>
                <a:ext cx="31" cy="33"/>
              </a:xfrm>
              <a:custGeom>
                <a:avLst/>
                <a:gdLst>
                  <a:gd name="T0" fmla="*/ 0 w 62"/>
                  <a:gd name="T1" fmla="*/ 18 h 64"/>
                  <a:gd name="T2" fmla="*/ 19 w 62"/>
                  <a:gd name="T3" fmla="*/ 33 h 64"/>
                  <a:gd name="T4" fmla="*/ 31 w 62"/>
                  <a:gd name="T5" fmla="*/ 0 h 64"/>
                  <a:gd name="T6" fmla="*/ 0 w 62"/>
                  <a:gd name="T7" fmla="*/ 18 h 64"/>
                  <a:gd name="T8" fmla="*/ 0 w 62"/>
                  <a:gd name="T9" fmla="*/ 18 h 64"/>
                  <a:gd name="T10" fmla="*/ 0 60000 65536"/>
                  <a:gd name="T11" fmla="*/ 0 60000 65536"/>
                  <a:gd name="T12" fmla="*/ 0 60000 65536"/>
                  <a:gd name="T13" fmla="*/ 0 60000 65536"/>
                  <a:gd name="T14" fmla="*/ 0 60000 65536"/>
                  <a:gd name="T15" fmla="*/ 0 w 62"/>
                  <a:gd name="T16" fmla="*/ 0 h 64"/>
                  <a:gd name="T17" fmla="*/ 62 w 62"/>
                  <a:gd name="T18" fmla="*/ 64 h 64"/>
                </a:gdLst>
                <a:ahLst/>
                <a:cxnLst>
                  <a:cxn ang="T10">
                    <a:pos x="T0" y="T1"/>
                  </a:cxn>
                  <a:cxn ang="T11">
                    <a:pos x="T2" y="T3"/>
                  </a:cxn>
                  <a:cxn ang="T12">
                    <a:pos x="T4" y="T5"/>
                  </a:cxn>
                  <a:cxn ang="T13">
                    <a:pos x="T6" y="T7"/>
                  </a:cxn>
                  <a:cxn ang="T14">
                    <a:pos x="T8" y="T9"/>
                  </a:cxn>
                </a:cxnLst>
                <a:rect l="T15" t="T16" r="T17" b="T18"/>
                <a:pathLst>
                  <a:path w="62" h="64">
                    <a:moveTo>
                      <a:pt x="0" y="34"/>
                    </a:moveTo>
                    <a:lnTo>
                      <a:pt x="38" y="64"/>
                    </a:lnTo>
                    <a:lnTo>
                      <a:pt x="62" y="0"/>
                    </a:lnTo>
                    <a:lnTo>
                      <a:pt x="0" y="34"/>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5" name="Freeform 421"/>
              <p:cNvSpPr>
                <a:spLocks/>
              </p:cNvSpPr>
              <p:nvPr/>
            </p:nvSpPr>
            <p:spPr bwMode="auto">
              <a:xfrm>
                <a:off x="4843" y="1817"/>
                <a:ext cx="40" cy="20"/>
              </a:xfrm>
              <a:custGeom>
                <a:avLst/>
                <a:gdLst>
                  <a:gd name="T0" fmla="*/ 7 w 80"/>
                  <a:gd name="T1" fmla="*/ 0 h 40"/>
                  <a:gd name="T2" fmla="*/ 0 w 80"/>
                  <a:gd name="T3" fmla="*/ 20 h 40"/>
                  <a:gd name="T4" fmla="*/ 40 w 80"/>
                  <a:gd name="T5" fmla="*/ 17 h 40"/>
                  <a:gd name="T6" fmla="*/ 7 w 80"/>
                  <a:gd name="T7" fmla="*/ 0 h 40"/>
                  <a:gd name="T8" fmla="*/ 7 w 80"/>
                  <a:gd name="T9" fmla="*/ 0 h 40"/>
                  <a:gd name="T10" fmla="*/ 0 60000 65536"/>
                  <a:gd name="T11" fmla="*/ 0 60000 65536"/>
                  <a:gd name="T12" fmla="*/ 0 60000 65536"/>
                  <a:gd name="T13" fmla="*/ 0 60000 65536"/>
                  <a:gd name="T14" fmla="*/ 0 60000 65536"/>
                  <a:gd name="T15" fmla="*/ 0 w 80"/>
                  <a:gd name="T16" fmla="*/ 0 h 40"/>
                  <a:gd name="T17" fmla="*/ 80 w 80"/>
                  <a:gd name="T18" fmla="*/ 40 h 40"/>
                </a:gdLst>
                <a:ahLst/>
                <a:cxnLst>
                  <a:cxn ang="T10">
                    <a:pos x="T0" y="T1"/>
                  </a:cxn>
                  <a:cxn ang="T11">
                    <a:pos x="T2" y="T3"/>
                  </a:cxn>
                  <a:cxn ang="T12">
                    <a:pos x="T4" y="T5"/>
                  </a:cxn>
                  <a:cxn ang="T13">
                    <a:pos x="T6" y="T7"/>
                  </a:cxn>
                  <a:cxn ang="T14">
                    <a:pos x="T8" y="T9"/>
                  </a:cxn>
                </a:cxnLst>
                <a:rect l="T15" t="T16" r="T17" b="T18"/>
                <a:pathLst>
                  <a:path w="80" h="40">
                    <a:moveTo>
                      <a:pt x="14" y="0"/>
                    </a:moveTo>
                    <a:lnTo>
                      <a:pt x="0" y="40"/>
                    </a:lnTo>
                    <a:lnTo>
                      <a:pt x="80" y="33"/>
                    </a:lnTo>
                    <a:lnTo>
                      <a:pt x="14"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6" name="Freeform 422"/>
              <p:cNvSpPr>
                <a:spLocks/>
              </p:cNvSpPr>
              <p:nvPr/>
            </p:nvSpPr>
            <p:spPr bwMode="auto">
              <a:xfrm>
                <a:off x="4852" y="1775"/>
                <a:ext cx="37" cy="33"/>
              </a:xfrm>
              <a:custGeom>
                <a:avLst/>
                <a:gdLst>
                  <a:gd name="T0" fmla="*/ 17 w 74"/>
                  <a:gd name="T1" fmla="*/ 0 h 64"/>
                  <a:gd name="T2" fmla="*/ 37 w 74"/>
                  <a:gd name="T3" fmla="*/ 9 h 64"/>
                  <a:gd name="T4" fmla="*/ 0 w 74"/>
                  <a:gd name="T5" fmla="*/ 33 h 64"/>
                  <a:gd name="T6" fmla="*/ 17 w 74"/>
                  <a:gd name="T7" fmla="*/ 0 h 64"/>
                  <a:gd name="T8" fmla="*/ 17 w 74"/>
                  <a:gd name="T9" fmla="*/ 0 h 64"/>
                  <a:gd name="T10" fmla="*/ 0 60000 65536"/>
                  <a:gd name="T11" fmla="*/ 0 60000 65536"/>
                  <a:gd name="T12" fmla="*/ 0 60000 65536"/>
                  <a:gd name="T13" fmla="*/ 0 60000 65536"/>
                  <a:gd name="T14" fmla="*/ 0 60000 65536"/>
                  <a:gd name="T15" fmla="*/ 0 w 74"/>
                  <a:gd name="T16" fmla="*/ 0 h 64"/>
                  <a:gd name="T17" fmla="*/ 74 w 74"/>
                  <a:gd name="T18" fmla="*/ 64 h 64"/>
                </a:gdLst>
                <a:ahLst/>
                <a:cxnLst>
                  <a:cxn ang="T10">
                    <a:pos x="T0" y="T1"/>
                  </a:cxn>
                  <a:cxn ang="T11">
                    <a:pos x="T2" y="T3"/>
                  </a:cxn>
                  <a:cxn ang="T12">
                    <a:pos x="T4" y="T5"/>
                  </a:cxn>
                  <a:cxn ang="T13">
                    <a:pos x="T6" y="T7"/>
                  </a:cxn>
                  <a:cxn ang="T14">
                    <a:pos x="T8" y="T9"/>
                  </a:cxn>
                </a:cxnLst>
                <a:rect l="T15" t="T16" r="T17" b="T18"/>
                <a:pathLst>
                  <a:path w="74" h="64">
                    <a:moveTo>
                      <a:pt x="33" y="0"/>
                    </a:moveTo>
                    <a:lnTo>
                      <a:pt x="74" y="17"/>
                    </a:lnTo>
                    <a:lnTo>
                      <a:pt x="0" y="64"/>
                    </a:lnTo>
                    <a:lnTo>
                      <a:pt x="3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7" name="Freeform 423"/>
              <p:cNvSpPr>
                <a:spLocks/>
              </p:cNvSpPr>
              <p:nvPr/>
            </p:nvSpPr>
            <p:spPr bwMode="auto">
              <a:xfrm>
                <a:off x="4765" y="1773"/>
                <a:ext cx="26" cy="16"/>
              </a:xfrm>
              <a:custGeom>
                <a:avLst/>
                <a:gdLst>
                  <a:gd name="T0" fmla="*/ 0 w 54"/>
                  <a:gd name="T1" fmla="*/ 0 h 30"/>
                  <a:gd name="T2" fmla="*/ 8 w 54"/>
                  <a:gd name="T3" fmla="*/ 16 h 30"/>
                  <a:gd name="T4" fmla="*/ 26 w 54"/>
                  <a:gd name="T5" fmla="*/ 3 h 30"/>
                  <a:gd name="T6" fmla="*/ 0 w 54"/>
                  <a:gd name="T7" fmla="*/ 0 h 30"/>
                  <a:gd name="T8" fmla="*/ 0 w 54"/>
                  <a:gd name="T9" fmla="*/ 0 h 30"/>
                  <a:gd name="T10" fmla="*/ 0 60000 65536"/>
                  <a:gd name="T11" fmla="*/ 0 60000 65536"/>
                  <a:gd name="T12" fmla="*/ 0 60000 65536"/>
                  <a:gd name="T13" fmla="*/ 0 60000 65536"/>
                  <a:gd name="T14" fmla="*/ 0 60000 65536"/>
                  <a:gd name="T15" fmla="*/ 0 w 54"/>
                  <a:gd name="T16" fmla="*/ 0 h 30"/>
                  <a:gd name="T17" fmla="*/ 54 w 54"/>
                  <a:gd name="T18" fmla="*/ 30 h 30"/>
                </a:gdLst>
                <a:ahLst/>
                <a:cxnLst>
                  <a:cxn ang="T10">
                    <a:pos x="T0" y="T1"/>
                  </a:cxn>
                  <a:cxn ang="T11">
                    <a:pos x="T2" y="T3"/>
                  </a:cxn>
                  <a:cxn ang="T12">
                    <a:pos x="T4" y="T5"/>
                  </a:cxn>
                  <a:cxn ang="T13">
                    <a:pos x="T6" y="T7"/>
                  </a:cxn>
                  <a:cxn ang="T14">
                    <a:pos x="T8" y="T9"/>
                  </a:cxn>
                </a:cxnLst>
                <a:rect l="T15" t="T16" r="T17" b="T18"/>
                <a:pathLst>
                  <a:path w="54" h="30">
                    <a:moveTo>
                      <a:pt x="0" y="0"/>
                    </a:moveTo>
                    <a:lnTo>
                      <a:pt x="16" y="30"/>
                    </a:lnTo>
                    <a:lnTo>
                      <a:pt x="54" y="6"/>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8" name="Freeform 424"/>
              <p:cNvSpPr>
                <a:spLocks/>
              </p:cNvSpPr>
              <p:nvPr/>
            </p:nvSpPr>
            <p:spPr bwMode="auto">
              <a:xfrm>
                <a:off x="4701" y="1765"/>
                <a:ext cx="74" cy="43"/>
              </a:xfrm>
              <a:custGeom>
                <a:avLst/>
                <a:gdLst>
                  <a:gd name="T0" fmla="*/ 0 w 148"/>
                  <a:gd name="T1" fmla="*/ 9 h 85"/>
                  <a:gd name="T2" fmla="*/ 5 w 148"/>
                  <a:gd name="T3" fmla="*/ 31 h 85"/>
                  <a:gd name="T4" fmla="*/ 17 w 148"/>
                  <a:gd name="T5" fmla="*/ 23 h 85"/>
                  <a:gd name="T6" fmla="*/ 31 w 148"/>
                  <a:gd name="T7" fmla="*/ 26 h 85"/>
                  <a:gd name="T8" fmla="*/ 45 w 148"/>
                  <a:gd name="T9" fmla="*/ 18 h 85"/>
                  <a:gd name="T10" fmla="*/ 51 w 148"/>
                  <a:gd name="T11" fmla="*/ 31 h 85"/>
                  <a:gd name="T12" fmla="*/ 49 w 148"/>
                  <a:gd name="T13" fmla="*/ 43 h 85"/>
                  <a:gd name="T14" fmla="*/ 74 w 148"/>
                  <a:gd name="T15" fmla="*/ 35 h 85"/>
                  <a:gd name="T16" fmla="*/ 57 w 148"/>
                  <a:gd name="T17" fmla="*/ 19 h 85"/>
                  <a:gd name="T18" fmla="*/ 57 w 148"/>
                  <a:gd name="T19" fmla="*/ 0 h 85"/>
                  <a:gd name="T20" fmla="*/ 45 w 148"/>
                  <a:gd name="T21" fmla="*/ 11 h 85"/>
                  <a:gd name="T22" fmla="*/ 28 w 148"/>
                  <a:gd name="T23" fmla="*/ 3 h 85"/>
                  <a:gd name="T24" fmla="*/ 17 w 148"/>
                  <a:gd name="T25" fmla="*/ 12 h 85"/>
                  <a:gd name="T26" fmla="*/ 0 w 148"/>
                  <a:gd name="T27" fmla="*/ 9 h 85"/>
                  <a:gd name="T28" fmla="*/ 0 w 148"/>
                  <a:gd name="T29" fmla="*/ 9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8"/>
                  <a:gd name="T46" fmla="*/ 0 h 85"/>
                  <a:gd name="T47" fmla="*/ 148 w 148"/>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8" h="85">
                    <a:moveTo>
                      <a:pt x="0" y="17"/>
                    </a:moveTo>
                    <a:lnTo>
                      <a:pt x="11" y="61"/>
                    </a:lnTo>
                    <a:lnTo>
                      <a:pt x="34" y="45"/>
                    </a:lnTo>
                    <a:lnTo>
                      <a:pt x="63" y="51"/>
                    </a:lnTo>
                    <a:lnTo>
                      <a:pt x="91" y="36"/>
                    </a:lnTo>
                    <a:lnTo>
                      <a:pt x="103" y="61"/>
                    </a:lnTo>
                    <a:lnTo>
                      <a:pt x="99" y="85"/>
                    </a:lnTo>
                    <a:lnTo>
                      <a:pt x="148" y="70"/>
                    </a:lnTo>
                    <a:lnTo>
                      <a:pt x="114" y="38"/>
                    </a:lnTo>
                    <a:lnTo>
                      <a:pt x="114" y="0"/>
                    </a:lnTo>
                    <a:lnTo>
                      <a:pt x="91" y="21"/>
                    </a:lnTo>
                    <a:lnTo>
                      <a:pt x="57" y="5"/>
                    </a:lnTo>
                    <a:lnTo>
                      <a:pt x="34" y="24"/>
                    </a:lnTo>
                    <a:lnTo>
                      <a:pt x="0" y="17"/>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9" name="Freeform 425"/>
              <p:cNvSpPr>
                <a:spLocks/>
              </p:cNvSpPr>
              <p:nvPr/>
            </p:nvSpPr>
            <p:spPr bwMode="auto">
              <a:xfrm>
                <a:off x="4769" y="1760"/>
                <a:ext cx="94" cy="38"/>
              </a:xfrm>
              <a:custGeom>
                <a:avLst/>
                <a:gdLst>
                  <a:gd name="T0" fmla="*/ 18 w 188"/>
                  <a:gd name="T1" fmla="*/ 0 h 76"/>
                  <a:gd name="T2" fmla="*/ 0 w 188"/>
                  <a:gd name="T3" fmla="*/ 7 h 76"/>
                  <a:gd name="T4" fmla="*/ 37 w 188"/>
                  <a:gd name="T5" fmla="*/ 11 h 76"/>
                  <a:gd name="T6" fmla="*/ 14 w 188"/>
                  <a:gd name="T7" fmla="*/ 35 h 76"/>
                  <a:gd name="T8" fmla="*/ 59 w 188"/>
                  <a:gd name="T9" fmla="*/ 10 h 76"/>
                  <a:gd name="T10" fmla="*/ 73 w 188"/>
                  <a:gd name="T11" fmla="*/ 10 h 76"/>
                  <a:gd name="T12" fmla="*/ 69 w 188"/>
                  <a:gd name="T13" fmla="*/ 38 h 76"/>
                  <a:gd name="T14" fmla="*/ 79 w 188"/>
                  <a:gd name="T15" fmla="*/ 24 h 76"/>
                  <a:gd name="T16" fmla="*/ 86 w 188"/>
                  <a:gd name="T17" fmla="*/ 30 h 76"/>
                  <a:gd name="T18" fmla="*/ 94 w 188"/>
                  <a:gd name="T19" fmla="*/ 9 h 76"/>
                  <a:gd name="T20" fmla="*/ 65 w 188"/>
                  <a:gd name="T21" fmla="*/ 1 h 76"/>
                  <a:gd name="T22" fmla="*/ 14 w 188"/>
                  <a:gd name="T23" fmla="*/ 1 h 76"/>
                  <a:gd name="T24" fmla="*/ 18 w 188"/>
                  <a:gd name="T25" fmla="*/ 0 h 76"/>
                  <a:gd name="T26" fmla="*/ 18 w 188"/>
                  <a:gd name="T27" fmla="*/ 0 h 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8"/>
                  <a:gd name="T43" fmla="*/ 0 h 76"/>
                  <a:gd name="T44" fmla="*/ 188 w 188"/>
                  <a:gd name="T45" fmla="*/ 76 h 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8" h="76">
                    <a:moveTo>
                      <a:pt x="36" y="0"/>
                    </a:moveTo>
                    <a:lnTo>
                      <a:pt x="0" y="15"/>
                    </a:lnTo>
                    <a:lnTo>
                      <a:pt x="74" y="23"/>
                    </a:lnTo>
                    <a:lnTo>
                      <a:pt x="29" y="69"/>
                    </a:lnTo>
                    <a:lnTo>
                      <a:pt x="118" y="19"/>
                    </a:lnTo>
                    <a:lnTo>
                      <a:pt x="146" y="21"/>
                    </a:lnTo>
                    <a:lnTo>
                      <a:pt x="137" y="76"/>
                    </a:lnTo>
                    <a:lnTo>
                      <a:pt x="158" y="48"/>
                    </a:lnTo>
                    <a:lnTo>
                      <a:pt x="171" y="61"/>
                    </a:lnTo>
                    <a:lnTo>
                      <a:pt x="188" y="17"/>
                    </a:lnTo>
                    <a:lnTo>
                      <a:pt x="129" y="2"/>
                    </a:lnTo>
                    <a:lnTo>
                      <a:pt x="29" y="2"/>
                    </a:lnTo>
                    <a:lnTo>
                      <a:pt x="36"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0" name="Freeform 426"/>
              <p:cNvSpPr>
                <a:spLocks/>
              </p:cNvSpPr>
              <p:nvPr/>
            </p:nvSpPr>
            <p:spPr bwMode="auto">
              <a:xfrm>
                <a:off x="4698" y="1806"/>
                <a:ext cx="91" cy="47"/>
              </a:xfrm>
              <a:custGeom>
                <a:avLst/>
                <a:gdLst>
                  <a:gd name="T0" fmla="*/ 11 w 183"/>
                  <a:gd name="T1" fmla="*/ 0 h 95"/>
                  <a:gd name="T2" fmla="*/ 17 w 183"/>
                  <a:gd name="T3" fmla="*/ 14 h 95"/>
                  <a:gd name="T4" fmla="*/ 0 w 183"/>
                  <a:gd name="T5" fmla="*/ 37 h 95"/>
                  <a:gd name="T6" fmla="*/ 20 w 183"/>
                  <a:gd name="T7" fmla="*/ 30 h 95"/>
                  <a:gd name="T8" fmla="*/ 20 w 183"/>
                  <a:gd name="T9" fmla="*/ 47 h 95"/>
                  <a:gd name="T10" fmla="*/ 36 w 183"/>
                  <a:gd name="T11" fmla="*/ 27 h 95"/>
                  <a:gd name="T12" fmla="*/ 44 w 183"/>
                  <a:gd name="T13" fmla="*/ 30 h 95"/>
                  <a:gd name="T14" fmla="*/ 62 w 183"/>
                  <a:gd name="T15" fmla="*/ 17 h 95"/>
                  <a:gd name="T16" fmla="*/ 64 w 183"/>
                  <a:gd name="T17" fmla="*/ 39 h 95"/>
                  <a:gd name="T18" fmla="*/ 77 w 183"/>
                  <a:gd name="T19" fmla="*/ 10 h 95"/>
                  <a:gd name="T20" fmla="*/ 91 w 183"/>
                  <a:gd name="T21" fmla="*/ 2 h 95"/>
                  <a:gd name="T22" fmla="*/ 44 w 183"/>
                  <a:gd name="T23" fmla="*/ 12 h 95"/>
                  <a:gd name="T24" fmla="*/ 27 w 183"/>
                  <a:gd name="T25" fmla="*/ 4 h 95"/>
                  <a:gd name="T26" fmla="*/ 11 w 183"/>
                  <a:gd name="T27" fmla="*/ 0 h 95"/>
                  <a:gd name="T28" fmla="*/ 11 w 183"/>
                  <a:gd name="T29" fmla="*/ 0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
                  <a:gd name="T46" fmla="*/ 0 h 95"/>
                  <a:gd name="T47" fmla="*/ 183 w 183"/>
                  <a:gd name="T48" fmla="*/ 95 h 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 h="95">
                    <a:moveTo>
                      <a:pt x="23" y="0"/>
                    </a:moveTo>
                    <a:lnTo>
                      <a:pt x="35" y="29"/>
                    </a:lnTo>
                    <a:lnTo>
                      <a:pt x="0" y="75"/>
                    </a:lnTo>
                    <a:lnTo>
                      <a:pt x="40" y="61"/>
                    </a:lnTo>
                    <a:lnTo>
                      <a:pt x="40" y="95"/>
                    </a:lnTo>
                    <a:lnTo>
                      <a:pt x="73" y="54"/>
                    </a:lnTo>
                    <a:lnTo>
                      <a:pt x="88" y="61"/>
                    </a:lnTo>
                    <a:lnTo>
                      <a:pt x="124" y="35"/>
                    </a:lnTo>
                    <a:lnTo>
                      <a:pt x="128" y="78"/>
                    </a:lnTo>
                    <a:lnTo>
                      <a:pt x="154" y="21"/>
                    </a:lnTo>
                    <a:lnTo>
                      <a:pt x="183" y="4"/>
                    </a:lnTo>
                    <a:lnTo>
                      <a:pt x="88" y="25"/>
                    </a:lnTo>
                    <a:lnTo>
                      <a:pt x="55" y="8"/>
                    </a:lnTo>
                    <a:lnTo>
                      <a:pt x="23"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1" name="Freeform 427"/>
              <p:cNvSpPr>
                <a:spLocks/>
              </p:cNvSpPr>
              <p:nvPr/>
            </p:nvSpPr>
            <p:spPr bwMode="auto">
              <a:xfrm>
                <a:off x="4783" y="1797"/>
                <a:ext cx="65" cy="56"/>
              </a:xfrm>
              <a:custGeom>
                <a:avLst/>
                <a:gdLst>
                  <a:gd name="T0" fmla="*/ 12 w 131"/>
                  <a:gd name="T1" fmla="*/ 0 h 112"/>
                  <a:gd name="T2" fmla="*/ 15 w 131"/>
                  <a:gd name="T3" fmla="*/ 10 h 112"/>
                  <a:gd name="T4" fmla="*/ 0 w 131"/>
                  <a:gd name="T5" fmla="*/ 21 h 112"/>
                  <a:gd name="T6" fmla="*/ 23 w 131"/>
                  <a:gd name="T7" fmla="*/ 18 h 112"/>
                  <a:gd name="T8" fmla="*/ 14 w 131"/>
                  <a:gd name="T9" fmla="*/ 44 h 112"/>
                  <a:gd name="T10" fmla="*/ 29 w 131"/>
                  <a:gd name="T11" fmla="*/ 37 h 112"/>
                  <a:gd name="T12" fmla="*/ 32 w 131"/>
                  <a:gd name="T13" fmla="*/ 55 h 112"/>
                  <a:gd name="T14" fmla="*/ 39 w 131"/>
                  <a:gd name="T15" fmla="*/ 43 h 112"/>
                  <a:gd name="T16" fmla="*/ 55 w 131"/>
                  <a:gd name="T17" fmla="*/ 56 h 112"/>
                  <a:gd name="T18" fmla="*/ 55 w 131"/>
                  <a:gd name="T19" fmla="*/ 40 h 112"/>
                  <a:gd name="T20" fmla="*/ 65 w 131"/>
                  <a:gd name="T21" fmla="*/ 14 h 112"/>
                  <a:gd name="T22" fmla="*/ 65 w 131"/>
                  <a:gd name="T23" fmla="*/ 0 h 112"/>
                  <a:gd name="T24" fmla="*/ 51 w 131"/>
                  <a:gd name="T25" fmla="*/ 14 h 112"/>
                  <a:gd name="T26" fmla="*/ 46 w 131"/>
                  <a:gd name="T27" fmla="*/ 0 h 112"/>
                  <a:gd name="T28" fmla="*/ 38 w 131"/>
                  <a:gd name="T29" fmla="*/ 21 h 112"/>
                  <a:gd name="T30" fmla="*/ 12 w 131"/>
                  <a:gd name="T31" fmla="*/ 0 h 112"/>
                  <a:gd name="T32" fmla="*/ 12 w 131"/>
                  <a:gd name="T33" fmla="*/ 0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1"/>
                  <a:gd name="T52" fmla="*/ 0 h 112"/>
                  <a:gd name="T53" fmla="*/ 131 w 131"/>
                  <a:gd name="T54" fmla="*/ 112 h 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1" h="112">
                    <a:moveTo>
                      <a:pt x="24" y="0"/>
                    </a:moveTo>
                    <a:lnTo>
                      <a:pt x="30" y="19"/>
                    </a:lnTo>
                    <a:lnTo>
                      <a:pt x="0" y="42"/>
                    </a:lnTo>
                    <a:lnTo>
                      <a:pt x="47" y="36"/>
                    </a:lnTo>
                    <a:lnTo>
                      <a:pt x="28" y="88"/>
                    </a:lnTo>
                    <a:lnTo>
                      <a:pt x="58" y="73"/>
                    </a:lnTo>
                    <a:lnTo>
                      <a:pt x="64" y="109"/>
                    </a:lnTo>
                    <a:lnTo>
                      <a:pt x="79" y="86"/>
                    </a:lnTo>
                    <a:lnTo>
                      <a:pt x="110" y="112"/>
                    </a:lnTo>
                    <a:lnTo>
                      <a:pt x="110" y="80"/>
                    </a:lnTo>
                    <a:lnTo>
                      <a:pt x="131" y="27"/>
                    </a:lnTo>
                    <a:lnTo>
                      <a:pt x="131" y="0"/>
                    </a:lnTo>
                    <a:lnTo>
                      <a:pt x="102" y="27"/>
                    </a:lnTo>
                    <a:lnTo>
                      <a:pt x="93" y="0"/>
                    </a:lnTo>
                    <a:lnTo>
                      <a:pt x="76" y="42"/>
                    </a:lnTo>
                    <a:lnTo>
                      <a:pt x="24"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2" name="Freeform 428"/>
              <p:cNvSpPr>
                <a:spLocks/>
              </p:cNvSpPr>
              <p:nvPr/>
            </p:nvSpPr>
            <p:spPr bwMode="auto">
              <a:xfrm>
                <a:off x="4852" y="1787"/>
                <a:ext cx="59" cy="47"/>
              </a:xfrm>
              <a:custGeom>
                <a:avLst/>
                <a:gdLst>
                  <a:gd name="T0" fmla="*/ 41 w 118"/>
                  <a:gd name="T1" fmla="*/ 0 h 95"/>
                  <a:gd name="T2" fmla="*/ 0 w 118"/>
                  <a:gd name="T3" fmla="*/ 27 h 95"/>
                  <a:gd name="T4" fmla="*/ 18 w 118"/>
                  <a:gd name="T5" fmla="*/ 27 h 95"/>
                  <a:gd name="T6" fmla="*/ 18 w 118"/>
                  <a:gd name="T7" fmla="*/ 35 h 95"/>
                  <a:gd name="T8" fmla="*/ 36 w 118"/>
                  <a:gd name="T9" fmla="*/ 35 h 95"/>
                  <a:gd name="T10" fmla="*/ 34 w 118"/>
                  <a:gd name="T11" fmla="*/ 47 h 95"/>
                  <a:gd name="T12" fmla="*/ 59 w 118"/>
                  <a:gd name="T13" fmla="*/ 19 h 95"/>
                  <a:gd name="T14" fmla="*/ 51 w 118"/>
                  <a:gd name="T15" fmla="*/ 8 h 95"/>
                  <a:gd name="T16" fmla="*/ 41 w 118"/>
                  <a:gd name="T17" fmla="*/ 0 h 95"/>
                  <a:gd name="T18" fmla="*/ 41 w 118"/>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95"/>
                  <a:gd name="T32" fmla="*/ 118 w 118"/>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95">
                    <a:moveTo>
                      <a:pt x="82" y="0"/>
                    </a:moveTo>
                    <a:lnTo>
                      <a:pt x="0" y="54"/>
                    </a:lnTo>
                    <a:lnTo>
                      <a:pt x="36" y="54"/>
                    </a:lnTo>
                    <a:lnTo>
                      <a:pt x="36" y="71"/>
                    </a:lnTo>
                    <a:lnTo>
                      <a:pt x="71" y="71"/>
                    </a:lnTo>
                    <a:lnTo>
                      <a:pt x="67" y="95"/>
                    </a:lnTo>
                    <a:lnTo>
                      <a:pt x="118" y="38"/>
                    </a:lnTo>
                    <a:lnTo>
                      <a:pt x="101" y="16"/>
                    </a:lnTo>
                    <a:lnTo>
                      <a:pt x="82"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3" name="Freeform 429"/>
              <p:cNvSpPr>
                <a:spLocks/>
              </p:cNvSpPr>
              <p:nvPr/>
            </p:nvSpPr>
            <p:spPr bwMode="auto">
              <a:xfrm>
                <a:off x="4752" y="1833"/>
                <a:ext cx="88" cy="66"/>
              </a:xfrm>
              <a:custGeom>
                <a:avLst/>
                <a:gdLst>
                  <a:gd name="T0" fmla="*/ 19 w 175"/>
                  <a:gd name="T1" fmla="*/ 0 h 131"/>
                  <a:gd name="T2" fmla="*/ 25 w 175"/>
                  <a:gd name="T3" fmla="*/ 26 h 131"/>
                  <a:gd name="T4" fmla="*/ 41 w 175"/>
                  <a:gd name="T5" fmla="*/ 9 h 131"/>
                  <a:gd name="T6" fmla="*/ 43 w 175"/>
                  <a:gd name="T7" fmla="*/ 14 h 131"/>
                  <a:gd name="T8" fmla="*/ 56 w 175"/>
                  <a:gd name="T9" fmla="*/ 8 h 131"/>
                  <a:gd name="T10" fmla="*/ 61 w 175"/>
                  <a:gd name="T11" fmla="*/ 26 h 131"/>
                  <a:gd name="T12" fmla="*/ 63 w 175"/>
                  <a:gd name="T13" fmla="*/ 40 h 131"/>
                  <a:gd name="T14" fmla="*/ 88 w 175"/>
                  <a:gd name="T15" fmla="*/ 43 h 131"/>
                  <a:gd name="T16" fmla="*/ 68 w 175"/>
                  <a:gd name="T17" fmla="*/ 53 h 131"/>
                  <a:gd name="T18" fmla="*/ 68 w 175"/>
                  <a:gd name="T19" fmla="*/ 66 h 131"/>
                  <a:gd name="T20" fmla="*/ 49 w 175"/>
                  <a:gd name="T21" fmla="*/ 51 h 131"/>
                  <a:gd name="T22" fmla="*/ 49 w 175"/>
                  <a:gd name="T23" fmla="*/ 33 h 131"/>
                  <a:gd name="T24" fmla="*/ 30 w 175"/>
                  <a:gd name="T25" fmla="*/ 51 h 131"/>
                  <a:gd name="T26" fmla="*/ 23 w 175"/>
                  <a:gd name="T27" fmla="*/ 39 h 131"/>
                  <a:gd name="T28" fmla="*/ 9 w 175"/>
                  <a:gd name="T29" fmla="*/ 46 h 131"/>
                  <a:gd name="T30" fmla="*/ 0 w 175"/>
                  <a:gd name="T31" fmla="*/ 17 h 131"/>
                  <a:gd name="T32" fmla="*/ 3 w 175"/>
                  <a:gd name="T33" fmla="*/ 9 h 131"/>
                  <a:gd name="T34" fmla="*/ 7 w 175"/>
                  <a:gd name="T35" fmla="*/ 19 h 131"/>
                  <a:gd name="T36" fmla="*/ 19 w 175"/>
                  <a:gd name="T37" fmla="*/ 0 h 131"/>
                  <a:gd name="T38" fmla="*/ 19 w 175"/>
                  <a:gd name="T39" fmla="*/ 0 h 1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5"/>
                  <a:gd name="T61" fmla="*/ 0 h 131"/>
                  <a:gd name="T62" fmla="*/ 175 w 175"/>
                  <a:gd name="T63" fmla="*/ 131 h 13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5" h="131">
                    <a:moveTo>
                      <a:pt x="38" y="0"/>
                    </a:moveTo>
                    <a:lnTo>
                      <a:pt x="49" y="51"/>
                    </a:lnTo>
                    <a:lnTo>
                      <a:pt x="81" y="17"/>
                    </a:lnTo>
                    <a:lnTo>
                      <a:pt x="85" y="28"/>
                    </a:lnTo>
                    <a:lnTo>
                      <a:pt x="112" y="15"/>
                    </a:lnTo>
                    <a:lnTo>
                      <a:pt x="121" y="51"/>
                    </a:lnTo>
                    <a:lnTo>
                      <a:pt x="125" y="79"/>
                    </a:lnTo>
                    <a:lnTo>
                      <a:pt x="175" y="85"/>
                    </a:lnTo>
                    <a:lnTo>
                      <a:pt x="135" y="106"/>
                    </a:lnTo>
                    <a:lnTo>
                      <a:pt x="135" y="131"/>
                    </a:lnTo>
                    <a:lnTo>
                      <a:pt x="97" y="102"/>
                    </a:lnTo>
                    <a:lnTo>
                      <a:pt x="97" y="66"/>
                    </a:lnTo>
                    <a:lnTo>
                      <a:pt x="59" y="102"/>
                    </a:lnTo>
                    <a:lnTo>
                      <a:pt x="45" y="78"/>
                    </a:lnTo>
                    <a:lnTo>
                      <a:pt x="17" y="91"/>
                    </a:lnTo>
                    <a:lnTo>
                      <a:pt x="0" y="34"/>
                    </a:lnTo>
                    <a:lnTo>
                      <a:pt x="5" y="17"/>
                    </a:lnTo>
                    <a:lnTo>
                      <a:pt x="13" y="38"/>
                    </a:lnTo>
                    <a:lnTo>
                      <a:pt x="38"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4" name="Freeform 430"/>
              <p:cNvSpPr>
                <a:spLocks/>
              </p:cNvSpPr>
              <p:nvPr/>
            </p:nvSpPr>
            <p:spPr bwMode="auto">
              <a:xfrm>
                <a:off x="4843" y="1838"/>
                <a:ext cx="35" cy="30"/>
              </a:xfrm>
              <a:custGeom>
                <a:avLst/>
                <a:gdLst>
                  <a:gd name="T0" fmla="*/ 35 w 71"/>
                  <a:gd name="T1" fmla="*/ 0 h 61"/>
                  <a:gd name="T2" fmla="*/ 1 w 71"/>
                  <a:gd name="T3" fmla="*/ 3 h 61"/>
                  <a:gd name="T4" fmla="*/ 0 w 71"/>
                  <a:gd name="T5" fmla="*/ 14 h 61"/>
                  <a:gd name="T6" fmla="*/ 7 w 71"/>
                  <a:gd name="T7" fmla="*/ 30 h 61"/>
                  <a:gd name="T8" fmla="*/ 13 w 71"/>
                  <a:gd name="T9" fmla="*/ 12 h 61"/>
                  <a:gd name="T10" fmla="*/ 26 w 71"/>
                  <a:gd name="T11" fmla="*/ 10 h 61"/>
                  <a:gd name="T12" fmla="*/ 35 w 71"/>
                  <a:gd name="T13" fmla="*/ 0 h 61"/>
                  <a:gd name="T14" fmla="*/ 35 w 71"/>
                  <a:gd name="T15" fmla="*/ 0 h 61"/>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61"/>
                  <a:gd name="T26" fmla="*/ 71 w 71"/>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61">
                    <a:moveTo>
                      <a:pt x="71" y="0"/>
                    </a:moveTo>
                    <a:lnTo>
                      <a:pt x="2" y="6"/>
                    </a:lnTo>
                    <a:lnTo>
                      <a:pt x="0" y="29"/>
                    </a:lnTo>
                    <a:lnTo>
                      <a:pt x="15" y="61"/>
                    </a:lnTo>
                    <a:lnTo>
                      <a:pt x="27" y="25"/>
                    </a:lnTo>
                    <a:lnTo>
                      <a:pt x="52" y="21"/>
                    </a:lnTo>
                    <a:lnTo>
                      <a:pt x="71"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5" name="Freeform 431"/>
              <p:cNvSpPr>
                <a:spLocks/>
              </p:cNvSpPr>
              <p:nvPr/>
            </p:nvSpPr>
            <p:spPr bwMode="auto">
              <a:xfrm>
                <a:off x="4650" y="1863"/>
                <a:ext cx="102" cy="43"/>
              </a:xfrm>
              <a:custGeom>
                <a:avLst/>
                <a:gdLst>
                  <a:gd name="T0" fmla="*/ 68 w 206"/>
                  <a:gd name="T1" fmla="*/ 0 h 88"/>
                  <a:gd name="T2" fmla="*/ 70 w 206"/>
                  <a:gd name="T3" fmla="*/ 12 h 88"/>
                  <a:gd name="T4" fmla="*/ 37 w 206"/>
                  <a:gd name="T5" fmla="*/ 3 h 88"/>
                  <a:gd name="T6" fmla="*/ 44 w 206"/>
                  <a:gd name="T7" fmla="*/ 12 h 88"/>
                  <a:gd name="T8" fmla="*/ 17 w 206"/>
                  <a:gd name="T9" fmla="*/ 20 h 88"/>
                  <a:gd name="T10" fmla="*/ 28 w 206"/>
                  <a:gd name="T11" fmla="*/ 24 h 88"/>
                  <a:gd name="T12" fmla="*/ 0 w 206"/>
                  <a:gd name="T13" fmla="*/ 43 h 88"/>
                  <a:gd name="T14" fmla="*/ 11 w 206"/>
                  <a:gd name="T15" fmla="*/ 43 h 88"/>
                  <a:gd name="T16" fmla="*/ 47 w 206"/>
                  <a:gd name="T17" fmla="*/ 19 h 88"/>
                  <a:gd name="T18" fmla="*/ 43 w 206"/>
                  <a:gd name="T19" fmla="*/ 42 h 88"/>
                  <a:gd name="T20" fmla="*/ 56 w 206"/>
                  <a:gd name="T21" fmla="*/ 27 h 88"/>
                  <a:gd name="T22" fmla="*/ 69 w 206"/>
                  <a:gd name="T23" fmla="*/ 33 h 88"/>
                  <a:gd name="T24" fmla="*/ 80 w 206"/>
                  <a:gd name="T25" fmla="*/ 25 h 88"/>
                  <a:gd name="T26" fmla="*/ 94 w 206"/>
                  <a:gd name="T27" fmla="*/ 27 h 88"/>
                  <a:gd name="T28" fmla="*/ 102 w 206"/>
                  <a:gd name="T29" fmla="*/ 2 h 88"/>
                  <a:gd name="T30" fmla="*/ 94 w 206"/>
                  <a:gd name="T31" fmla="*/ 10 h 88"/>
                  <a:gd name="T32" fmla="*/ 68 w 206"/>
                  <a:gd name="T33" fmla="*/ 0 h 88"/>
                  <a:gd name="T34" fmla="*/ 68 w 206"/>
                  <a:gd name="T35" fmla="*/ 0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6"/>
                  <a:gd name="T55" fmla="*/ 0 h 88"/>
                  <a:gd name="T56" fmla="*/ 206 w 206"/>
                  <a:gd name="T57" fmla="*/ 88 h 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6" h="88">
                    <a:moveTo>
                      <a:pt x="137" y="0"/>
                    </a:moveTo>
                    <a:lnTo>
                      <a:pt x="141" y="25"/>
                    </a:lnTo>
                    <a:lnTo>
                      <a:pt x="75" y="6"/>
                    </a:lnTo>
                    <a:lnTo>
                      <a:pt x="88" y="25"/>
                    </a:lnTo>
                    <a:lnTo>
                      <a:pt x="35" y="40"/>
                    </a:lnTo>
                    <a:lnTo>
                      <a:pt x="57" y="50"/>
                    </a:lnTo>
                    <a:lnTo>
                      <a:pt x="0" y="88"/>
                    </a:lnTo>
                    <a:lnTo>
                      <a:pt x="23" y="88"/>
                    </a:lnTo>
                    <a:lnTo>
                      <a:pt x="95" y="39"/>
                    </a:lnTo>
                    <a:lnTo>
                      <a:pt x="86" y="86"/>
                    </a:lnTo>
                    <a:lnTo>
                      <a:pt x="114" y="56"/>
                    </a:lnTo>
                    <a:lnTo>
                      <a:pt x="139" y="67"/>
                    </a:lnTo>
                    <a:lnTo>
                      <a:pt x="162" y="52"/>
                    </a:lnTo>
                    <a:lnTo>
                      <a:pt x="189" y="56"/>
                    </a:lnTo>
                    <a:lnTo>
                      <a:pt x="206" y="4"/>
                    </a:lnTo>
                    <a:lnTo>
                      <a:pt x="189" y="20"/>
                    </a:lnTo>
                    <a:lnTo>
                      <a:pt x="137"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6" name="Freeform 432"/>
              <p:cNvSpPr>
                <a:spLocks/>
              </p:cNvSpPr>
              <p:nvPr/>
            </p:nvSpPr>
            <p:spPr bwMode="auto">
              <a:xfrm>
                <a:off x="4724" y="1875"/>
                <a:ext cx="94" cy="66"/>
              </a:xfrm>
              <a:custGeom>
                <a:avLst/>
                <a:gdLst>
                  <a:gd name="T0" fmla="*/ 30 w 188"/>
                  <a:gd name="T1" fmla="*/ 0 h 131"/>
                  <a:gd name="T2" fmla="*/ 24 w 188"/>
                  <a:gd name="T3" fmla="*/ 17 h 131"/>
                  <a:gd name="T4" fmla="*/ 35 w 188"/>
                  <a:gd name="T5" fmla="*/ 20 h 131"/>
                  <a:gd name="T6" fmla="*/ 36 w 188"/>
                  <a:gd name="T7" fmla="*/ 31 h 131"/>
                  <a:gd name="T8" fmla="*/ 32 w 188"/>
                  <a:gd name="T9" fmla="*/ 40 h 131"/>
                  <a:gd name="T10" fmla="*/ 0 w 188"/>
                  <a:gd name="T11" fmla="*/ 45 h 131"/>
                  <a:gd name="T12" fmla="*/ 10 w 188"/>
                  <a:gd name="T13" fmla="*/ 60 h 131"/>
                  <a:gd name="T14" fmla="*/ 24 w 188"/>
                  <a:gd name="T15" fmla="*/ 60 h 131"/>
                  <a:gd name="T16" fmla="*/ 14 w 188"/>
                  <a:gd name="T17" fmla="*/ 48 h 131"/>
                  <a:gd name="T18" fmla="*/ 45 w 188"/>
                  <a:gd name="T19" fmla="*/ 42 h 131"/>
                  <a:gd name="T20" fmla="*/ 58 w 188"/>
                  <a:gd name="T21" fmla="*/ 42 h 131"/>
                  <a:gd name="T22" fmla="*/ 58 w 188"/>
                  <a:gd name="T23" fmla="*/ 66 h 131"/>
                  <a:gd name="T24" fmla="*/ 66 w 188"/>
                  <a:gd name="T25" fmla="*/ 47 h 131"/>
                  <a:gd name="T26" fmla="*/ 75 w 188"/>
                  <a:gd name="T27" fmla="*/ 52 h 131"/>
                  <a:gd name="T28" fmla="*/ 75 w 188"/>
                  <a:gd name="T29" fmla="*/ 42 h 131"/>
                  <a:gd name="T30" fmla="*/ 87 w 188"/>
                  <a:gd name="T31" fmla="*/ 39 h 131"/>
                  <a:gd name="T32" fmla="*/ 88 w 188"/>
                  <a:gd name="T33" fmla="*/ 34 h 131"/>
                  <a:gd name="T34" fmla="*/ 94 w 188"/>
                  <a:gd name="T35" fmla="*/ 32 h 131"/>
                  <a:gd name="T36" fmla="*/ 78 w 188"/>
                  <a:gd name="T37" fmla="*/ 15 h 131"/>
                  <a:gd name="T38" fmla="*/ 73 w 188"/>
                  <a:gd name="T39" fmla="*/ 38 h 131"/>
                  <a:gd name="T40" fmla="*/ 45 w 188"/>
                  <a:gd name="T41" fmla="*/ 28 h 131"/>
                  <a:gd name="T42" fmla="*/ 54 w 188"/>
                  <a:gd name="T43" fmla="*/ 13 h 131"/>
                  <a:gd name="T44" fmla="*/ 49 w 188"/>
                  <a:gd name="T45" fmla="*/ 2 h 131"/>
                  <a:gd name="T46" fmla="*/ 42 w 188"/>
                  <a:gd name="T47" fmla="*/ 11 h 131"/>
                  <a:gd name="T48" fmla="*/ 30 w 188"/>
                  <a:gd name="T49" fmla="*/ 0 h 131"/>
                  <a:gd name="T50" fmla="*/ 30 w 188"/>
                  <a:gd name="T51" fmla="*/ 0 h 1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8"/>
                  <a:gd name="T79" fmla="*/ 0 h 131"/>
                  <a:gd name="T80" fmla="*/ 188 w 188"/>
                  <a:gd name="T81" fmla="*/ 131 h 1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8" h="131">
                    <a:moveTo>
                      <a:pt x="60" y="0"/>
                    </a:moveTo>
                    <a:lnTo>
                      <a:pt x="49" y="34"/>
                    </a:lnTo>
                    <a:lnTo>
                      <a:pt x="70" y="40"/>
                    </a:lnTo>
                    <a:lnTo>
                      <a:pt x="72" y="61"/>
                    </a:lnTo>
                    <a:lnTo>
                      <a:pt x="64" y="80"/>
                    </a:lnTo>
                    <a:lnTo>
                      <a:pt x="0" y="90"/>
                    </a:lnTo>
                    <a:lnTo>
                      <a:pt x="19" y="120"/>
                    </a:lnTo>
                    <a:lnTo>
                      <a:pt x="49" y="120"/>
                    </a:lnTo>
                    <a:lnTo>
                      <a:pt x="28" y="95"/>
                    </a:lnTo>
                    <a:lnTo>
                      <a:pt x="89" y="84"/>
                    </a:lnTo>
                    <a:lnTo>
                      <a:pt x="116" y="84"/>
                    </a:lnTo>
                    <a:lnTo>
                      <a:pt x="116" y="131"/>
                    </a:lnTo>
                    <a:lnTo>
                      <a:pt x="131" y="93"/>
                    </a:lnTo>
                    <a:lnTo>
                      <a:pt x="150" y="103"/>
                    </a:lnTo>
                    <a:lnTo>
                      <a:pt x="150" y="84"/>
                    </a:lnTo>
                    <a:lnTo>
                      <a:pt x="173" y="78"/>
                    </a:lnTo>
                    <a:lnTo>
                      <a:pt x="175" y="67"/>
                    </a:lnTo>
                    <a:lnTo>
                      <a:pt x="188" y="63"/>
                    </a:lnTo>
                    <a:lnTo>
                      <a:pt x="156" y="29"/>
                    </a:lnTo>
                    <a:lnTo>
                      <a:pt x="146" y="76"/>
                    </a:lnTo>
                    <a:lnTo>
                      <a:pt x="89" y="55"/>
                    </a:lnTo>
                    <a:lnTo>
                      <a:pt x="108" y="25"/>
                    </a:lnTo>
                    <a:lnTo>
                      <a:pt x="99" y="4"/>
                    </a:lnTo>
                    <a:lnTo>
                      <a:pt x="83" y="21"/>
                    </a:lnTo>
                    <a:lnTo>
                      <a:pt x="6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7" name="Freeform 433"/>
              <p:cNvSpPr>
                <a:spLocks/>
              </p:cNvSpPr>
              <p:nvPr/>
            </p:nvSpPr>
            <p:spPr bwMode="auto">
              <a:xfrm>
                <a:off x="4644" y="1900"/>
                <a:ext cx="52" cy="50"/>
              </a:xfrm>
              <a:custGeom>
                <a:avLst/>
                <a:gdLst>
                  <a:gd name="T0" fmla="*/ 0 w 105"/>
                  <a:gd name="T1" fmla="*/ 18 h 100"/>
                  <a:gd name="T2" fmla="*/ 21 w 105"/>
                  <a:gd name="T3" fmla="*/ 50 h 100"/>
                  <a:gd name="T4" fmla="*/ 21 w 105"/>
                  <a:gd name="T5" fmla="*/ 41 h 100"/>
                  <a:gd name="T6" fmla="*/ 28 w 105"/>
                  <a:gd name="T7" fmla="*/ 44 h 100"/>
                  <a:gd name="T8" fmla="*/ 27 w 105"/>
                  <a:gd name="T9" fmla="*/ 33 h 100"/>
                  <a:gd name="T10" fmla="*/ 38 w 105"/>
                  <a:gd name="T11" fmla="*/ 31 h 100"/>
                  <a:gd name="T12" fmla="*/ 39 w 105"/>
                  <a:gd name="T13" fmla="*/ 21 h 100"/>
                  <a:gd name="T14" fmla="*/ 52 w 105"/>
                  <a:gd name="T15" fmla="*/ 13 h 100"/>
                  <a:gd name="T16" fmla="*/ 47 w 105"/>
                  <a:gd name="T17" fmla="*/ 10 h 100"/>
                  <a:gd name="T18" fmla="*/ 45 w 105"/>
                  <a:gd name="T19" fmla="*/ 0 h 100"/>
                  <a:gd name="T20" fmla="*/ 33 w 105"/>
                  <a:gd name="T21" fmla="*/ 20 h 100"/>
                  <a:gd name="T22" fmla="*/ 14 w 105"/>
                  <a:gd name="T23" fmla="*/ 13 h 100"/>
                  <a:gd name="T24" fmla="*/ 10 w 105"/>
                  <a:gd name="T25" fmla="*/ 9 h 100"/>
                  <a:gd name="T26" fmla="*/ 0 w 105"/>
                  <a:gd name="T27" fmla="*/ 18 h 100"/>
                  <a:gd name="T28" fmla="*/ 0 w 105"/>
                  <a:gd name="T29" fmla="*/ 18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0"/>
                  <a:gd name="T47" fmla="*/ 105 w 105"/>
                  <a:gd name="T48" fmla="*/ 100 h 1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0">
                    <a:moveTo>
                      <a:pt x="0" y="36"/>
                    </a:moveTo>
                    <a:lnTo>
                      <a:pt x="42" y="100"/>
                    </a:lnTo>
                    <a:lnTo>
                      <a:pt x="42" y="81"/>
                    </a:lnTo>
                    <a:lnTo>
                      <a:pt x="57" y="87"/>
                    </a:lnTo>
                    <a:lnTo>
                      <a:pt x="55" y="66"/>
                    </a:lnTo>
                    <a:lnTo>
                      <a:pt x="76" y="62"/>
                    </a:lnTo>
                    <a:lnTo>
                      <a:pt x="78" y="41"/>
                    </a:lnTo>
                    <a:lnTo>
                      <a:pt x="105" y="26"/>
                    </a:lnTo>
                    <a:lnTo>
                      <a:pt x="95" y="19"/>
                    </a:lnTo>
                    <a:lnTo>
                      <a:pt x="91" y="0"/>
                    </a:lnTo>
                    <a:lnTo>
                      <a:pt x="67" y="40"/>
                    </a:lnTo>
                    <a:lnTo>
                      <a:pt x="29" y="26"/>
                    </a:lnTo>
                    <a:lnTo>
                      <a:pt x="21" y="17"/>
                    </a:lnTo>
                    <a:lnTo>
                      <a:pt x="0" y="36"/>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8" name="Freeform 434"/>
              <p:cNvSpPr>
                <a:spLocks/>
              </p:cNvSpPr>
              <p:nvPr/>
            </p:nvSpPr>
            <p:spPr bwMode="auto">
              <a:xfrm>
                <a:off x="4746" y="1933"/>
                <a:ext cx="48" cy="46"/>
              </a:xfrm>
              <a:custGeom>
                <a:avLst/>
                <a:gdLst>
                  <a:gd name="T0" fmla="*/ 48 w 97"/>
                  <a:gd name="T1" fmla="*/ 0 h 91"/>
                  <a:gd name="T2" fmla="*/ 45 w 97"/>
                  <a:gd name="T3" fmla="*/ 23 h 91"/>
                  <a:gd name="T4" fmla="*/ 46 w 97"/>
                  <a:gd name="T5" fmla="*/ 35 h 91"/>
                  <a:gd name="T6" fmla="*/ 46 w 97"/>
                  <a:gd name="T7" fmla="*/ 46 h 91"/>
                  <a:gd name="T8" fmla="*/ 2 w 97"/>
                  <a:gd name="T9" fmla="*/ 24 h 91"/>
                  <a:gd name="T10" fmla="*/ 18 w 97"/>
                  <a:gd name="T11" fmla="*/ 25 h 91"/>
                  <a:gd name="T12" fmla="*/ 0 w 97"/>
                  <a:gd name="T13" fmla="*/ 7 h 91"/>
                  <a:gd name="T14" fmla="*/ 8 w 97"/>
                  <a:gd name="T15" fmla="*/ 6 h 91"/>
                  <a:gd name="T16" fmla="*/ 29 w 97"/>
                  <a:gd name="T17" fmla="*/ 20 h 91"/>
                  <a:gd name="T18" fmla="*/ 30 w 97"/>
                  <a:gd name="T19" fmla="*/ 12 h 91"/>
                  <a:gd name="T20" fmla="*/ 37 w 97"/>
                  <a:gd name="T21" fmla="*/ 15 h 91"/>
                  <a:gd name="T22" fmla="*/ 48 w 97"/>
                  <a:gd name="T23" fmla="*/ 0 h 91"/>
                  <a:gd name="T24" fmla="*/ 48 w 97"/>
                  <a:gd name="T25" fmla="*/ 0 h 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
                  <a:gd name="T40" fmla="*/ 0 h 91"/>
                  <a:gd name="T41" fmla="*/ 97 w 97"/>
                  <a:gd name="T42" fmla="*/ 91 h 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 h="91">
                    <a:moveTo>
                      <a:pt x="97" y="0"/>
                    </a:moveTo>
                    <a:lnTo>
                      <a:pt x="90" y="46"/>
                    </a:lnTo>
                    <a:lnTo>
                      <a:pt x="92" y="70"/>
                    </a:lnTo>
                    <a:lnTo>
                      <a:pt x="92" y="91"/>
                    </a:lnTo>
                    <a:lnTo>
                      <a:pt x="4" y="48"/>
                    </a:lnTo>
                    <a:lnTo>
                      <a:pt x="37" y="50"/>
                    </a:lnTo>
                    <a:lnTo>
                      <a:pt x="0" y="13"/>
                    </a:lnTo>
                    <a:lnTo>
                      <a:pt x="17" y="12"/>
                    </a:lnTo>
                    <a:lnTo>
                      <a:pt x="59" y="40"/>
                    </a:lnTo>
                    <a:lnTo>
                      <a:pt x="61" y="23"/>
                    </a:lnTo>
                    <a:lnTo>
                      <a:pt x="75" y="29"/>
                    </a:lnTo>
                    <a:lnTo>
                      <a:pt x="97"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9" name="Freeform 435"/>
              <p:cNvSpPr>
                <a:spLocks/>
              </p:cNvSpPr>
              <p:nvPr/>
            </p:nvSpPr>
            <p:spPr bwMode="auto">
              <a:xfrm>
                <a:off x="4654" y="1948"/>
                <a:ext cx="65" cy="69"/>
              </a:xfrm>
              <a:custGeom>
                <a:avLst/>
                <a:gdLst>
                  <a:gd name="T0" fmla="*/ 39 w 129"/>
                  <a:gd name="T1" fmla="*/ 0 h 136"/>
                  <a:gd name="T2" fmla="*/ 33 w 129"/>
                  <a:gd name="T3" fmla="*/ 21 h 136"/>
                  <a:gd name="T4" fmla="*/ 20 w 129"/>
                  <a:gd name="T5" fmla="*/ 38 h 136"/>
                  <a:gd name="T6" fmla="*/ 0 w 129"/>
                  <a:gd name="T7" fmla="*/ 58 h 136"/>
                  <a:gd name="T8" fmla="*/ 25 w 129"/>
                  <a:gd name="T9" fmla="*/ 51 h 136"/>
                  <a:gd name="T10" fmla="*/ 32 w 129"/>
                  <a:gd name="T11" fmla="*/ 69 h 136"/>
                  <a:gd name="T12" fmla="*/ 35 w 129"/>
                  <a:gd name="T13" fmla="*/ 53 h 136"/>
                  <a:gd name="T14" fmla="*/ 56 w 129"/>
                  <a:gd name="T15" fmla="*/ 59 h 136"/>
                  <a:gd name="T16" fmla="*/ 40 w 129"/>
                  <a:gd name="T17" fmla="*/ 44 h 136"/>
                  <a:gd name="T18" fmla="*/ 65 w 129"/>
                  <a:gd name="T19" fmla="*/ 10 h 136"/>
                  <a:gd name="T20" fmla="*/ 42 w 129"/>
                  <a:gd name="T21" fmla="*/ 15 h 136"/>
                  <a:gd name="T22" fmla="*/ 39 w 129"/>
                  <a:gd name="T23" fmla="*/ 0 h 136"/>
                  <a:gd name="T24" fmla="*/ 39 w 129"/>
                  <a:gd name="T25" fmla="*/ 0 h 1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9"/>
                  <a:gd name="T40" fmla="*/ 0 h 136"/>
                  <a:gd name="T41" fmla="*/ 129 w 129"/>
                  <a:gd name="T42" fmla="*/ 136 h 1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9" h="136">
                    <a:moveTo>
                      <a:pt x="78" y="0"/>
                    </a:moveTo>
                    <a:lnTo>
                      <a:pt x="65" y="41"/>
                    </a:lnTo>
                    <a:lnTo>
                      <a:pt x="40" y="74"/>
                    </a:lnTo>
                    <a:lnTo>
                      <a:pt x="0" y="114"/>
                    </a:lnTo>
                    <a:lnTo>
                      <a:pt x="49" y="100"/>
                    </a:lnTo>
                    <a:lnTo>
                      <a:pt x="63" y="136"/>
                    </a:lnTo>
                    <a:lnTo>
                      <a:pt x="70" y="104"/>
                    </a:lnTo>
                    <a:lnTo>
                      <a:pt x="112" y="117"/>
                    </a:lnTo>
                    <a:lnTo>
                      <a:pt x="80" y="87"/>
                    </a:lnTo>
                    <a:lnTo>
                      <a:pt x="129" y="19"/>
                    </a:lnTo>
                    <a:lnTo>
                      <a:pt x="84" y="30"/>
                    </a:lnTo>
                    <a:lnTo>
                      <a:pt x="78"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0" name="Freeform 436"/>
              <p:cNvSpPr>
                <a:spLocks/>
              </p:cNvSpPr>
              <p:nvPr/>
            </p:nvSpPr>
            <p:spPr bwMode="auto">
              <a:xfrm>
                <a:off x="4723" y="1945"/>
                <a:ext cx="46" cy="54"/>
              </a:xfrm>
              <a:custGeom>
                <a:avLst/>
                <a:gdLst>
                  <a:gd name="T0" fmla="*/ 16 w 93"/>
                  <a:gd name="T1" fmla="*/ 0 h 106"/>
                  <a:gd name="T2" fmla="*/ 0 w 93"/>
                  <a:gd name="T3" fmla="*/ 8 h 106"/>
                  <a:gd name="T4" fmla="*/ 5 w 93"/>
                  <a:gd name="T5" fmla="*/ 54 h 106"/>
                  <a:gd name="T6" fmla="*/ 17 w 93"/>
                  <a:gd name="T7" fmla="*/ 44 h 106"/>
                  <a:gd name="T8" fmla="*/ 45 w 93"/>
                  <a:gd name="T9" fmla="*/ 52 h 106"/>
                  <a:gd name="T10" fmla="*/ 32 w 93"/>
                  <a:gd name="T11" fmla="*/ 42 h 106"/>
                  <a:gd name="T12" fmla="*/ 46 w 93"/>
                  <a:gd name="T13" fmla="*/ 34 h 106"/>
                  <a:gd name="T14" fmla="*/ 21 w 93"/>
                  <a:gd name="T15" fmla="*/ 31 h 106"/>
                  <a:gd name="T16" fmla="*/ 21 w 93"/>
                  <a:gd name="T17" fmla="*/ 8 h 106"/>
                  <a:gd name="T18" fmla="*/ 16 w 93"/>
                  <a:gd name="T19" fmla="*/ 0 h 106"/>
                  <a:gd name="T20" fmla="*/ 16 w 93"/>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6"/>
                  <a:gd name="T35" fmla="*/ 93 w 93"/>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6">
                    <a:moveTo>
                      <a:pt x="32" y="0"/>
                    </a:moveTo>
                    <a:lnTo>
                      <a:pt x="0" y="15"/>
                    </a:lnTo>
                    <a:lnTo>
                      <a:pt x="11" y="106"/>
                    </a:lnTo>
                    <a:lnTo>
                      <a:pt x="34" y="87"/>
                    </a:lnTo>
                    <a:lnTo>
                      <a:pt x="91" y="102"/>
                    </a:lnTo>
                    <a:lnTo>
                      <a:pt x="64" y="83"/>
                    </a:lnTo>
                    <a:lnTo>
                      <a:pt x="93" y="66"/>
                    </a:lnTo>
                    <a:lnTo>
                      <a:pt x="43" y="61"/>
                    </a:lnTo>
                    <a:lnTo>
                      <a:pt x="43" y="15"/>
                    </a:lnTo>
                    <a:lnTo>
                      <a:pt x="32"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1" name="Freeform 437"/>
              <p:cNvSpPr>
                <a:spLocks/>
              </p:cNvSpPr>
              <p:nvPr/>
            </p:nvSpPr>
            <p:spPr bwMode="auto">
              <a:xfrm>
                <a:off x="4702" y="1994"/>
                <a:ext cx="87" cy="58"/>
              </a:xfrm>
              <a:custGeom>
                <a:avLst/>
                <a:gdLst>
                  <a:gd name="T0" fmla="*/ 7 w 175"/>
                  <a:gd name="T1" fmla="*/ 5 h 116"/>
                  <a:gd name="T2" fmla="*/ 20 w 175"/>
                  <a:gd name="T3" fmla="*/ 5 h 116"/>
                  <a:gd name="T4" fmla="*/ 29 w 175"/>
                  <a:gd name="T5" fmla="*/ 13 h 116"/>
                  <a:gd name="T6" fmla="*/ 41 w 175"/>
                  <a:gd name="T7" fmla="*/ 0 h 116"/>
                  <a:gd name="T8" fmla="*/ 42 w 175"/>
                  <a:gd name="T9" fmla="*/ 19 h 116"/>
                  <a:gd name="T10" fmla="*/ 83 w 175"/>
                  <a:gd name="T11" fmla="*/ 17 h 116"/>
                  <a:gd name="T12" fmla="*/ 69 w 175"/>
                  <a:gd name="T13" fmla="*/ 23 h 116"/>
                  <a:gd name="T14" fmla="*/ 87 w 175"/>
                  <a:gd name="T15" fmla="*/ 32 h 116"/>
                  <a:gd name="T16" fmla="*/ 79 w 175"/>
                  <a:gd name="T17" fmla="*/ 33 h 116"/>
                  <a:gd name="T18" fmla="*/ 52 w 175"/>
                  <a:gd name="T19" fmla="*/ 28 h 116"/>
                  <a:gd name="T20" fmla="*/ 32 w 175"/>
                  <a:gd name="T21" fmla="*/ 58 h 116"/>
                  <a:gd name="T22" fmla="*/ 30 w 175"/>
                  <a:gd name="T23" fmla="*/ 44 h 116"/>
                  <a:gd name="T24" fmla="*/ 12 w 175"/>
                  <a:gd name="T25" fmla="*/ 48 h 116"/>
                  <a:gd name="T26" fmla="*/ 35 w 175"/>
                  <a:gd name="T27" fmla="*/ 32 h 116"/>
                  <a:gd name="T28" fmla="*/ 0 w 175"/>
                  <a:gd name="T29" fmla="*/ 20 h 116"/>
                  <a:gd name="T30" fmla="*/ 12 w 175"/>
                  <a:gd name="T31" fmla="*/ 16 h 116"/>
                  <a:gd name="T32" fmla="*/ 7 w 175"/>
                  <a:gd name="T33" fmla="*/ 5 h 116"/>
                  <a:gd name="T34" fmla="*/ 7 w 175"/>
                  <a:gd name="T35" fmla="*/ 5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5"/>
                  <a:gd name="T55" fmla="*/ 0 h 116"/>
                  <a:gd name="T56" fmla="*/ 175 w 175"/>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5" h="116">
                    <a:moveTo>
                      <a:pt x="15" y="9"/>
                    </a:moveTo>
                    <a:lnTo>
                      <a:pt x="40" y="9"/>
                    </a:lnTo>
                    <a:lnTo>
                      <a:pt x="59" y="26"/>
                    </a:lnTo>
                    <a:lnTo>
                      <a:pt x="82" y="0"/>
                    </a:lnTo>
                    <a:lnTo>
                      <a:pt x="85" y="38"/>
                    </a:lnTo>
                    <a:lnTo>
                      <a:pt x="167" y="34"/>
                    </a:lnTo>
                    <a:lnTo>
                      <a:pt x="139" y="45"/>
                    </a:lnTo>
                    <a:lnTo>
                      <a:pt x="175" y="64"/>
                    </a:lnTo>
                    <a:lnTo>
                      <a:pt x="158" y="66"/>
                    </a:lnTo>
                    <a:lnTo>
                      <a:pt x="104" y="55"/>
                    </a:lnTo>
                    <a:lnTo>
                      <a:pt x="65" y="116"/>
                    </a:lnTo>
                    <a:lnTo>
                      <a:pt x="61" y="87"/>
                    </a:lnTo>
                    <a:lnTo>
                      <a:pt x="25" y="95"/>
                    </a:lnTo>
                    <a:lnTo>
                      <a:pt x="70" y="64"/>
                    </a:lnTo>
                    <a:lnTo>
                      <a:pt x="0" y="40"/>
                    </a:lnTo>
                    <a:lnTo>
                      <a:pt x="25" y="32"/>
                    </a:lnTo>
                    <a:lnTo>
                      <a:pt x="15" y="9"/>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2" name="Freeform 438"/>
              <p:cNvSpPr>
                <a:spLocks/>
              </p:cNvSpPr>
              <p:nvPr/>
            </p:nvSpPr>
            <p:spPr bwMode="auto">
              <a:xfrm>
                <a:off x="4765" y="1979"/>
                <a:ext cx="42" cy="57"/>
              </a:xfrm>
              <a:custGeom>
                <a:avLst/>
                <a:gdLst>
                  <a:gd name="T0" fmla="*/ 17 w 86"/>
                  <a:gd name="T1" fmla="*/ 0 h 114"/>
                  <a:gd name="T2" fmla="*/ 0 w 86"/>
                  <a:gd name="T3" fmla="*/ 10 h 114"/>
                  <a:gd name="T4" fmla="*/ 9 w 86"/>
                  <a:gd name="T5" fmla="*/ 17 h 114"/>
                  <a:gd name="T6" fmla="*/ 29 w 86"/>
                  <a:gd name="T7" fmla="*/ 30 h 114"/>
                  <a:gd name="T8" fmla="*/ 19 w 86"/>
                  <a:gd name="T9" fmla="*/ 39 h 114"/>
                  <a:gd name="T10" fmla="*/ 29 w 86"/>
                  <a:gd name="T11" fmla="*/ 48 h 114"/>
                  <a:gd name="T12" fmla="*/ 26 w 86"/>
                  <a:gd name="T13" fmla="*/ 53 h 114"/>
                  <a:gd name="T14" fmla="*/ 42 w 86"/>
                  <a:gd name="T15" fmla="*/ 57 h 114"/>
                  <a:gd name="T16" fmla="*/ 33 w 86"/>
                  <a:gd name="T17" fmla="*/ 29 h 114"/>
                  <a:gd name="T18" fmla="*/ 26 w 86"/>
                  <a:gd name="T19" fmla="*/ 4 h 114"/>
                  <a:gd name="T20" fmla="*/ 17 w 86"/>
                  <a:gd name="T21" fmla="*/ 0 h 114"/>
                  <a:gd name="T22" fmla="*/ 17 w 86"/>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
                  <a:gd name="T37" fmla="*/ 0 h 114"/>
                  <a:gd name="T38" fmla="*/ 86 w 86"/>
                  <a:gd name="T39" fmla="*/ 114 h 1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 h="114">
                    <a:moveTo>
                      <a:pt x="35" y="0"/>
                    </a:moveTo>
                    <a:lnTo>
                      <a:pt x="0" y="19"/>
                    </a:lnTo>
                    <a:lnTo>
                      <a:pt x="19" y="33"/>
                    </a:lnTo>
                    <a:lnTo>
                      <a:pt x="59" y="61"/>
                    </a:lnTo>
                    <a:lnTo>
                      <a:pt x="38" y="78"/>
                    </a:lnTo>
                    <a:lnTo>
                      <a:pt x="59" y="95"/>
                    </a:lnTo>
                    <a:lnTo>
                      <a:pt x="54" y="105"/>
                    </a:lnTo>
                    <a:lnTo>
                      <a:pt x="86" y="114"/>
                    </a:lnTo>
                    <a:lnTo>
                      <a:pt x="67" y="59"/>
                    </a:lnTo>
                    <a:lnTo>
                      <a:pt x="54" y="8"/>
                    </a:lnTo>
                    <a:lnTo>
                      <a:pt x="3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3" name="Freeform 439"/>
              <p:cNvSpPr>
                <a:spLocks/>
              </p:cNvSpPr>
              <p:nvPr/>
            </p:nvSpPr>
            <p:spPr bwMode="auto">
              <a:xfrm>
                <a:off x="4896" y="1915"/>
                <a:ext cx="61" cy="66"/>
              </a:xfrm>
              <a:custGeom>
                <a:avLst/>
                <a:gdLst>
                  <a:gd name="T0" fmla="*/ 55 w 121"/>
                  <a:gd name="T1" fmla="*/ 0 h 131"/>
                  <a:gd name="T2" fmla="*/ 0 w 121"/>
                  <a:gd name="T3" fmla="*/ 37 h 131"/>
                  <a:gd name="T4" fmla="*/ 12 w 121"/>
                  <a:gd name="T5" fmla="*/ 36 h 131"/>
                  <a:gd name="T6" fmla="*/ 19 w 121"/>
                  <a:gd name="T7" fmla="*/ 66 h 131"/>
                  <a:gd name="T8" fmla="*/ 20 w 121"/>
                  <a:gd name="T9" fmla="*/ 54 h 131"/>
                  <a:gd name="T10" fmla="*/ 38 w 121"/>
                  <a:gd name="T11" fmla="*/ 62 h 131"/>
                  <a:gd name="T12" fmla="*/ 29 w 121"/>
                  <a:gd name="T13" fmla="*/ 50 h 131"/>
                  <a:gd name="T14" fmla="*/ 54 w 121"/>
                  <a:gd name="T15" fmla="*/ 13 h 131"/>
                  <a:gd name="T16" fmla="*/ 54 w 121"/>
                  <a:gd name="T17" fmla="*/ 36 h 131"/>
                  <a:gd name="T18" fmla="*/ 61 w 121"/>
                  <a:gd name="T19" fmla="*/ 36 h 131"/>
                  <a:gd name="T20" fmla="*/ 61 w 121"/>
                  <a:gd name="T21" fmla="*/ 15 h 131"/>
                  <a:gd name="T22" fmla="*/ 55 w 121"/>
                  <a:gd name="T23" fmla="*/ 0 h 131"/>
                  <a:gd name="T24" fmla="*/ 55 w 121"/>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1"/>
                  <a:gd name="T40" fmla="*/ 0 h 131"/>
                  <a:gd name="T41" fmla="*/ 121 w 12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1" h="131">
                    <a:moveTo>
                      <a:pt x="110" y="0"/>
                    </a:moveTo>
                    <a:lnTo>
                      <a:pt x="0" y="74"/>
                    </a:lnTo>
                    <a:lnTo>
                      <a:pt x="23" y="72"/>
                    </a:lnTo>
                    <a:lnTo>
                      <a:pt x="38" y="131"/>
                    </a:lnTo>
                    <a:lnTo>
                      <a:pt x="40" y="108"/>
                    </a:lnTo>
                    <a:lnTo>
                      <a:pt x="76" y="124"/>
                    </a:lnTo>
                    <a:lnTo>
                      <a:pt x="57" y="99"/>
                    </a:lnTo>
                    <a:lnTo>
                      <a:pt x="108" y="25"/>
                    </a:lnTo>
                    <a:lnTo>
                      <a:pt x="108" y="72"/>
                    </a:lnTo>
                    <a:lnTo>
                      <a:pt x="121" y="72"/>
                    </a:lnTo>
                    <a:lnTo>
                      <a:pt x="121" y="29"/>
                    </a:lnTo>
                    <a:lnTo>
                      <a:pt x="11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4" name="Freeform 440"/>
              <p:cNvSpPr>
                <a:spLocks/>
              </p:cNvSpPr>
              <p:nvPr/>
            </p:nvSpPr>
            <p:spPr bwMode="auto">
              <a:xfrm>
                <a:off x="4844" y="1955"/>
                <a:ext cx="59" cy="61"/>
              </a:xfrm>
              <a:custGeom>
                <a:avLst/>
                <a:gdLst>
                  <a:gd name="T0" fmla="*/ 48 w 118"/>
                  <a:gd name="T1" fmla="*/ 0 h 121"/>
                  <a:gd name="T2" fmla="*/ 17 w 118"/>
                  <a:gd name="T3" fmla="*/ 19 h 121"/>
                  <a:gd name="T4" fmla="*/ 6 w 118"/>
                  <a:gd name="T5" fmla="*/ 26 h 121"/>
                  <a:gd name="T6" fmla="*/ 0 w 118"/>
                  <a:gd name="T7" fmla="*/ 37 h 121"/>
                  <a:gd name="T8" fmla="*/ 2 w 118"/>
                  <a:gd name="T9" fmla="*/ 48 h 121"/>
                  <a:gd name="T10" fmla="*/ 36 w 118"/>
                  <a:gd name="T11" fmla="*/ 38 h 121"/>
                  <a:gd name="T12" fmla="*/ 36 w 118"/>
                  <a:gd name="T13" fmla="*/ 61 h 121"/>
                  <a:gd name="T14" fmla="*/ 44 w 118"/>
                  <a:gd name="T15" fmla="*/ 44 h 121"/>
                  <a:gd name="T16" fmla="*/ 55 w 118"/>
                  <a:gd name="T17" fmla="*/ 50 h 121"/>
                  <a:gd name="T18" fmla="*/ 59 w 118"/>
                  <a:gd name="T19" fmla="*/ 33 h 121"/>
                  <a:gd name="T20" fmla="*/ 54 w 118"/>
                  <a:gd name="T21" fmla="*/ 27 h 121"/>
                  <a:gd name="T22" fmla="*/ 20 w 118"/>
                  <a:gd name="T23" fmla="*/ 29 h 121"/>
                  <a:gd name="T24" fmla="*/ 24 w 118"/>
                  <a:gd name="T25" fmla="*/ 21 h 121"/>
                  <a:gd name="T26" fmla="*/ 52 w 118"/>
                  <a:gd name="T27" fmla="*/ 4 h 121"/>
                  <a:gd name="T28" fmla="*/ 48 w 118"/>
                  <a:gd name="T29" fmla="*/ 0 h 121"/>
                  <a:gd name="T30" fmla="*/ 48 w 118"/>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8"/>
                  <a:gd name="T49" fmla="*/ 0 h 121"/>
                  <a:gd name="T50" fmla="*/ 118 w 118"/>
                  <a:gd name="T51" fmla="*/ 121 h 1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8" h="121">
                    <a:moveTo>
                      <a:pt x="95" y="0"/>
                    </a:moveTo>
                    <a:lnTo>
                      <a:pt x="34" y="38"/>
                    </a:lnTo>
                    <a:lnTo>
                      <a:pt x="12" y="51"/>
                    </a:lnTo>
                    <a:lnTo>
                      <a:pt x="0" y="74"/>
                    </a:lnTo>
                    <a:lnTo>
                      <a:pt x="4" y="95"/>
                    </a:lnTo>
                    <a:lnTo>
                      <a:pt x="72" y="76"/>
                    </a:lnTo>
                    <a:lnTo>
                      <a:pt x="72" y="121"/>
                    </a:lnTo>
                    <a:lnTo>
                      <a:pt x="88" y="87"/>
                    </a:lnTo>
                    <a:lnTo>
                      <a:pt x="109" y="99"/>
                    </a:lnTo>
                    <a:lnTo>
                      <a:pt x="118" y="66"/>
                    </a:lnTo>
                    <a:lnTo>
                      <a:pt x="107" y="53"/>
                    </a:lnTo>
                    <a:lnTo>
                      <a:pt x="40" y="57"/>
                    </a:lnTo>
                    <a:lnTo>
                      <a:pt x="48" y="42"/>
                    </a:lnTo>
                    <a:lnTo>
                      <a:pt x="103" y="7"/>
                    </a:lnTo>
                    <a:lnTo>
                      <a:pt x="9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5" name="Freeform 441"/>
              <p:cNvSpPr>
                <a:spLocks/>
              </p:cNvSpPr>
              <p:nvPr/>
            </p:nvSpPr>
            <p:spPr bwMode="auto">
              <a:xfrm>
                <a:off x="4904" y="1956"/>
                <a:ext cx="48" cy="55"/>
              </a:xfrm>
              <a:custGeom>
                <a:avLst/>
                <a:gdLst>
                  <a:gd name="T0" fmla="*/ 46 w 95"/>
                  <a:gd name="T1" fmla="*/ 0 h 110"/>
                  <a:gd name="T2" fmla="*/ 37 w 95"/>
                  <a:gd name="T3" fmla="*/ 22 h 110"/>
                  <a:gd name="T4" fmla="*/ 29 w 95"/>
                  <a:gd name="T5" fmla="*/ 24 h 110"/>
                  <a:gd name="T6" fmla="*/ 16 w 95"/>
                  <a:gd name="T7" fmla="*/ 18 h 110"/>
                  <a:gd name="T8" fmla="*/ 15 w 95"/>
                  <a:gd name="T9" fmla="*/ 27 h 110"/>
                  <a:gd name="T10" fmla="*/ 0 w 95"/>
                  <a:gd name="T11" fmla="*/ 26 h 110"/>
                  <a:gd name="T12" fmla="*/ 5 w 95"/>
                  <a:gd name="T13" fmla="*/ 37 h 110"/>
                  <a:gd name="T14" fmla="*/ 25 w 95"/>
                  <a:gd name="T15" fmla="*/ 55 h 110"/>
                  <a:gd name="T16" fmla="*/ 23 w 95"/>
                  <a:gd name="T17" fmla="*/ 44 h 110"/>
                  <a:gd name="T18" fmla="*/ 39 w 95"/>
                  <a:gd name="T19" fmla="*/ 38 h 110"/>
                  <a:gd name="T20" fmla="*/ 39 w 95"/>
                  <a:gd name="T21" fmla="*/ 28 h 110"/>
                  <a:gd name="T22" fmla="*/ 48 w 95"/>
                  <a:gd name="T23" fmla="*/ 17 h 110"/>
                  <a:gd name="T24" fmla="*/ 46 w 95"/>
                  <a:gd name="T25" fmla="*/ 0 h 110"/>
                  <a:gd name="T26" fmla="*/ 46 w 95"/>
                  <a:gd name="T27" fmla="*/ 0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5"/>
                  <a:gd name="T43" fmla="*/ 0 h 110"/>
                  <a:gd name="T44" fmla="*/ 95 w 95"/>
                  <a:gd name="T45" fmla="*/ 110 h 1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5" h="110">
                    <a:moveTo>
                      <a:pt x="91" y="0"/>
                    </a:moveTo>
                    <a:lnTo>
                      <a:pt x="74" y="43"/>
                    </a:lnTo>
                    <a:lnTo>
                      <a:pt x="57" y="47"/>
                    </a:lnTo>
                    <a:lnTo>
                      <a:pt x="32" y="36"/>
                    </a:lnTo>
                    <a:lnTo>
                      <a:pt x="30" y="53"/>
                    </a:lnTo>
                    <a:lnTo>
                      <a:pt x="0" y="51"/>
                    </a:lnTo>
                    <a:lnTo>
                      <a:pt x="9" y="74"/>
                    </a:lnTo>
                    <a:lnTo>
                      <a:pt x="49" y="110"/>
                    </a:lnTo>
                    <a:lnTo>
                      <a:pt x="45" y="87"/>
                    </a:lnTo>
                    <a:lnTo>
                      <a:pt x="78" y="76"/>
                    </a:lnTo>
                    <a:lnTo>
                      <a:pt x="78" y="57"/>
                    </a:lnTo>
                    <a:lnTo>
                      <a:pt x="95" y="34"/>
                    </a:lnTo>
                    <a:lnTo>
                      <a:pt x="91"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6" name="Freeform 442"/>
              <p:cNvSpPr>
                <a:spLocks/>
              </p:cNvSpPr>
              <p:nvPr/>
            </p:nvSpPr>
            <p:spPr bwMode="auto">
              <a:xfrm>
                <a:off x="4847" y="2005"/>
                <a:ext cx="81" cy="49"/>
              </a:xfrm>
              <a:custGeom>
                <a:avLst/>
                <a:gdLst>
                  <a:gd name="T0" fmla="*/ 42 w 161"/>
                  <a:gd name="T1" fmla="*/ 3 h 96"/>
                  <a:gd name="T2" fmla="*/ 35 w 161"/>
                  <a:gd name="T3" fmla="*/ 19 h 96"/>
                  <a:gd name="T4" fmla="*/ 30 w 161"/>
                  <a:gd name="T5" fmla="*/ 17 h 96"/>
                  <a:gd name="T6" fmla="*/ 25 w 161"/>
                  <a:gd name="T7" fmla="*/ 34 h 96"/>
                  <a:gd name="T8" fmla="*/ 3 w 161"/>
                  <a:gd name="T9" fmla="*/ 0 h 96"/>
                  <a:gd name="T10" fmla="*/ 0 w 161"/>
                  <a:gd name="T11" fmla="*/ 2 h 96"/>
                  <a:gd name="T12" fmla="*/ 8 w 161"/>
                  <a:gd name="T13" fmla="*/ 41 h 96"/>
                  <a:gd name="T14" fmla="*/ 43 w 161"/>
                  <a:gd name="T15" fmla="*/ 49 h 96"/>
                  <a:gd name="T16" fmla="*/ 52 w 161"/>
                  <a:gd name="T17" fmla="*/ 42 h 96"/>
                  <a:gd name="T18" fmla="*/ 81 w 161"/>
                  <a:gd name="T19" fmla="*/ 11 h 96"/>
                  <a:gd name="T20" fmla="*/ 43 w 161"/>
                  <a:gd name="T21" fmla="*/ 19 h 96"/>
                  <a:gd name="T22" fmla="*/ 42 w 161"/>
                  <a:gd name="T23" fmla="*/ 3 h 96"/>
                  <a:gd name="T24" fmla="*/ 42 w 161"/>
                  <a:gd name="T25" fmla="*/ 3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1"/>
                  <a:gd name="T40" fmla="*/ 0 h 96"/>
                  <a:gd name="T41" fmla="*/ 161 w 161"/>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1" h="96">
                    <a:moveTo>
                      <a:pt x="83" y="5"/>
                    </a:moveTo>
                    <a:lnTo>
                      <a:pt x="70" y="38"/>
                    </a:lnTo>
                    <a:lnTo>
                      <a:pt x="59" y="34"/>
                    </a:lnTo>
                    <a:lnTo>
                      <a:pt x="49" y="66"/>
                    </a:lnTo>
                    <a:lnTo>
                      <a:pt x="5" y="0"/>
                    </a:lnTo>
                    <a:lnTo>
                      <a:pt x="0" y="3"/>
                    </a:lnTo>
                    <a:lnTo>
                      <a:pt x="15" y="81"/>
                    </a:lnTo>
                    <a:lnTo>
                      <a:pt x="85" y="96"/>
                    </a:lnTo>
                    <a:lnTo>
                      <a:pt x="104" y="83"/>
                    </a:lnTo>
                    <a:lnTo>
                      <a:pt x="161" y="22"/>
                    </a:lnTo>
                    <a:lnTo>
                      <a:pt x="85" y="38"/>
                    </a:lnTo>
                    <a:lnTo>
                      <a:pt x="83" y="5"/>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7" name="Freeform 443"/>
              <p:cNvSpPr>
                <a:spLocks/>
              </p:cNvSpPr>
              <p:nvPr/>
            </p:nvSpPr>
            <p:spPr bwMode="auto">
              <a:xfrm>
                <a:off x="4629" y="2006"/>
                <a:ext cx="101" cy="54"/>
              </a:xfrm>
              <a:custGeom>
                <a:avLst/>
                <a:gdLst>
                  <a:gd name="T0" fmla="*/ 14 w 201"/>
                  <a:gd name="T1" fmla="*/ 18 h 109"/>
                  <a:gd name="T2" fmla="*/ 57 w 201"/>
                  <a:gd name="T3" fmla="*/ 25 h 109"/>
                  <a:gd name="T4" fmla="*/ 67 w 201"/>
                  <a:gd name="T5" fmla="*/ 0 h 109"/>
                  <a:gd name="T6" fmla="*/ 70 w 201"/>
                  <a:gd name="T7" fmla="*/ 2 h 109"/>
                  <a:gd name="T8" fmla="*/ 69 w 201"/>
                  <a:gd name="T9" fmla="*/ 18 h 109"/>
                  <a:gd name="T10" fmla="*/ 85 w 201"/>
                  <a:gd name="T11" fmla="*/ 30 h 109"/>
                  <a:gd name="T12" fmla="*/ 82 w 201"/>
                  <a:gd name="T13" fmla="*/ 39 h 109"/>
                  <a:gd name="T14" fmla="*/ 100 w 201"/>
                  <a:gd name="T15" fmla="*/ 35 h 109"/>
                  <a:gd name="T16" fmla="*/ 101 w 201"/>
                  <a:gd name="T17" fmla="*/ 54 h 109"/>
                  <a:gd name="T18" fmla="*/ 84 w 201"/>
                  <a:gd name="T19" fmla="*/ 49 h 109"/>
                  <a:gd name="T20" fmla="*/ 65 w 201"/>
                  <a:gd name="T21" fmla="*/ 51 h 109"/>
                  <a:gd name="T22" fmla="*/ 62 w 201"/>
                  <a:gd name="T23" fmla="*/ 54 h 109"/>
                  <a:gd name="T24" fmla="*/ 45 w 201"/>
                  <a:gd name="T25" fmla="*/ 28 h 109"/>
                  <a:gd name="T26" fmla="*/ 39 w 201"/>
                  <a:gd name="T27" fmla="*/ 28 h 109"/>
                  <a:gd name="T28" fmla="*/ 29 w 201"/>
                  <a:gd name="T29" fmla="*/ 50 h 109"/>
                  <a:gd name="T30" fmla="*/ 0 w 201"/>
                  <a:gd name="T31" fmla="*/ 45 h 109"/>
                  <a:gd name="T32" fmla="*/ 15 w 201"/>
                  <a:gd name="T33" fmla="*/ 34 h 109"/>
                  <a:gd name="T34" fmla="*/ 9 w 201"/>
                  <a:gd name="T35" fmla="*/ 24 h 109"/>
                  <a:gd name="T36" fmla="*/ 14 w 201"/>
                  <a:gd name="T37" fmla="*/ 18 h 109"/>
                  <a:gd name="T38" fmla="*/ 14 w 201"/>
                  <a:gd name="T39" fmla="*/ 18 h 1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
                  <a:gd name="T61" fmla="*/ 0 h 109"/>
                  <a:gd name="T62" fmla="*/ 201 w 201"/>
                  <a:gd name="T63" fmla="*/ 109 h 10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 h="109">
                    <a:moveTo>
                      <a:pt x="28" y="37"/>
                    </a:moveTo>
                    <a:lnTo>
                      <a:pt x="114" y="50"/>
                    </a:lnTo>
                    <a:lnTo>
                      <a:pt x="133" y="0"/>
                    </a:lnTo>
                    <a:lnTo>
                      <a:pt x="140" y="4"/>
                    </a:lnTo>
                    <a:lnTo>
                      <a:pt x="138" y="37"/>
                    </a:lnTo>
                    <a:lnTo>
                      <a:pt x="169" y="61"/>
                    </a:lnTo>
                    <a:lnTo>
                      <a:pt x="163" y="78"/>
                    </a:lnTo>
                    <a:lnTo>
                      <a:pt x="199" y="71"/>
                    </a:lnTo>
                    <a:lnTo>
                      <a:pt x="201" y="109"/>
                    </a:lnTo>
                    <a:lnTo>
                      <a:pt x="167" y="99"/>
                    </a:lnTo>
                    <a:lnTo>
                      <a:pt x="129" y="103"/>
                    </a:lnTo>
                    <a:lnTo>
                      <a:pt x="123" y="109"/>
                    </a:lnTo>
                    <a:lnTo>
                      <a:pt x="89" y="56"/>
                    </a:lnTo>
                    <a:lnTo>
                      <a:pt x="78" y="57"/>
                    </a:lnTo>
                    <a:lnTo>
                      <a:pt x="57" y="101"/>
                    </a:lnTo>
                    <a:lnTo>
                      <a:pt x="0" y="90"/>
                    </a:lnTo>
                    <a:lnTo>
                      <a:pt x="30" y="69"/>
                    </a:lnTo>
                    <a:lnTo>
                      <a:pt x="17" y="48"/>
                    </a:lnTo>
                    <a:lnTo>
                      <a:pt x="28" y="37"/>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8" name="Freeform 444"/>
              <p:cNvSpPr>
                <a:spLocks/>
              </p:cNvSpPr>
              <p:nvPr/>
            </p:nvSpPr>
            <p:spPr bwMode="auto">
              <a:xfrm>
                <a:off x="4620" y="2058"/>
                <a:ext cx="59" cy="52"/>
              </a:xfrm>
              <a:custGeom>
                <a:avLst/>
                <a:gdLst>
                  <a:gd name="T0" fmla="*/ 59 w 118"/>
                  <a:gd name="T1" fmla="*/ 5 h 105"/>
                  <a:gd name="T2" fmla="*/ 34 w 118"/>
                  <a:gd name="T3" fmla="*/ 18 h 105"/>
                  <a:gd name="T4" fmla="*/ 30 w 118"/>
                  <a:gd name="T5" fmla="*/ 3 h 105"/>
                  <a:gd name="T6" fmla="*/ 0 w 118"/>
                  <a:gd name="T7" fmla="*/ 0 h 105"/>
                  <a:gd name="T8" fmla="*/ 11 w 118"/>
                  <a:gd name="T9" fmla="*/ 5 h 105"/>
                  <a:gd name="T10" fmla="*/ 0 w 118"/>
                  <a:gd name="T11" fmla="*/ 8 h 105"/>
                  <a:gd name="T12" fmla="*/ 23 w 118"/>
                  <a:gd name="T13" fmla="*/ 11 h 105"/>
                  <a:gd name="T14" fmla="*/ 13 w 118"/>
                  <a:gd name="T15" fmla="*/ 45 h 105"/>
                  <a:gd name="T16" fmla="*/ 27 w 118"/>
                  <a:gd name="T17" fmla="*/ 36 h 105"/>
                  <a:gd name="T18" fmla="*/ 27 w 118"/>
                  <a:gd name="T19" fmla="*/ 49 h 105"/>
                  <a:gd name="T20" fmla="*/ 36 w 118"/>
                  <a:gd name="T21" fmla="*/ 36 h 105"/>
                  <a:gd name="T22" fmla="*/ 38 w 118"/>
                  <a:gd name="T23" fmla="*/ 52 h 105"/>
                  <a:gd name="T24" fmla="*/ 42 w 118"/>
                  <a:gd name="T25" fmla="*/ 29 h 105"/>
                  <a:gd name="T26" fmla="*/ 56 w 118"/>
                  <a:gd name="T27" fmla="*/ 11 h 105"/>
                  <a:gd name="T28" fmla="*/ 59 w 118"/>
                  <a:gd name="T29" fmla="*/ 5 h 105"/>
                  <a:gd name="T30" fmla="*/ 59 w 118"/>
                  <a:gd name="T31" fmla="*/ 5 h 10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8"/>
                  <a:gd name="T49" fmla="*/ 0 h 105"/>
                  <a:gd name="T50" fmla="*/ 118 w 118"/>
                  <a:gd name="T51" fmla="*/ 105 h 10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8" h="105">
                    <a:moveTo>
                      <a:pt x="118" y="10"/>
                    </a:moveTo>
                    <a:lnTo>
                      <a:pt x="67" y="36"/>
                    </a:lnTo>
                    <a:lnTo>
                      <a:pt x="59" y="6"/>
                    </a:lnTo>
                    <a:lnTo>
                      <a:pt x="0" y="0"/>
                    </a:lnTo>
                    <a:lnTo>
                      <a:pt x="21" y="10"/>
                    </a:lnTo>
                    <a:lnTo>
                      <a:pt x="0" y="17"/>
                    </a:lnTo>
                    <a:lnTo>
                      <a:pt x="46" y="23"/>
                    </a:lnTo>
                    <a:lnTo>
                      <a:pt x="25" y="91"/>
                    </a:lnTo>
                    <a:lnTo>
                      <a:pt x="54" y="72"/>
                    </a:lnTo>
                    <a:lnTo>
                      <a:pt x="54" y="99"/>
                    </a:lnTo>
                    <a:lnTo>
                      <a:pt x="71" y="72"/>
                    </a:lnTo>
                    <a:lnTo>
                      <a:pt x="75" y="105"/>
                    </a:lnTo>
                    <a:lnTo>
                      <a:pt x="84" y="59"/>
                    </a:lnTo>
                    <a:lnTo>
                      <a:pt x="111" y="23"/>
                    </a:lnTo>
                    <a:lnTo>
                      <a:pt x="118" y="1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9" name="Freeform 445"/>
              <p:cNvSpPr>
                <a:spLocks/>
              </p:cNvSpPr>
              <p:nvPr/>
            </p:nvSpPr>
            <p:spPr bwMode="auto">
              <a:xfrm>
                <a:off x="4579" y="2069"/>
                <a:ext cx="53" cy="56"/>
              </a:xfrm>
              <a:custGeom>
                <a:avLst/>
                <a:gdLst>
                  <a:gd name="T0" fmla="*/ 40 w 104"/>
                  <a:gd name="T1" fmla="*/ 0 h 112"/>
                  <a:gd name="T2" fmla="*/ 48 w 104"/>
                  <a:gd name="T3" fmla="*/ 35 h 112"/>
                  <a:gd name="T4" fmla="*/ 53 w 104"/>
                  <a:gd name="T5" fmla="*/ 52 h 112"/>
                  <a:gd name="T6" fmla="*/ 41 w 104"/>
                  <a:gd name="T7" fmla="*/ 45 h 112"/>
                  <a:gd name="T8" fmla="*/ 41 w 104"/>
                  <a:gd name="T9" fmla="*/ 54 h 112"/>
                  <a:gd name="T10" fmla="*/ 29 w 104"/>
                  <a:gd name="T11" fmla="*/ 46 h 112"/>
                  <a:gd name="T12" fmla="*/ 19 w 104"/>
                  <a:gd name="T13" fmla="*/ 28 h 112"/>
                  <a:gd name="T14" fmla="*/ 18 w 104"/>
                  <a:gd name="T15" fmla="*/ 56 h 112"/>
                  <a:gd name="T16" fmla="*/ 11 w 104"/>
                  <a:gd name="T17" fmla="*/ 46 h 112"/>
                  <a:gd name="T18" fmla="*/ 8 w 104"/>
                  <a:gd name="T19" fmla="*/ 54 h 112"/>
                  <a:gd name="T20" fmla="*/ 0 w 104"/>
                  <a:gd name="T21" fmla="*/ 34 h 112"/>
                  <a:gd name="T22" fmla="*/ 16 w 104"/>
                  <a:gd name="T23" fmla="*/ 20 h 112"/>
                  <a:gd name="T24" fmla="*/ 31 w 104"/>
                  <a:gd name="T25" fmla="*/ 3 h 112"/>
                  <a:gd name="T26" fmla="*/ 40 w 104"/>
                  <a:gd name="T27" fmla="*/ 0 h 112"/>
                  <a:gd name="T28" fmla="*/ 40 w 104"/>
                  <a:gd name="T29" fmla="*/ 0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4"/>
                  <a:gd name="T46" fmla="*/ 0 h 112"/>
                  <a:gd name="T47" fmla="*/ 104 w 104"/>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4" h="112">
                    <a:moveTo>
                      <a:pt x="78" y="0"/>
                    </a:moveTo>
                    <a:lnTo>
                      <a:pt x="95" y="70"/>
                    </a:lnTo>
                    <a:lnTo>
                      <a:pt x="104" y="103"/>
                    </a:lnTo>
                    <a:lnTo>
                      <a:pt x="81" y="89"/>
                    </a:lnTo>
                    <a:lnTo>
                      <a:pt x="81" y="108"/>
                    </a:lnTo>
                    <a:lnTo>
                      <a:pt x="57" y="91"/>
                    </a:lnTo>
                    <a:lnTo>
                      <a:pt x="38" y="57"/>
                    </a:lnTo>
                    <a:lnTo>
                      <a:pt x="36" y="112"/>
                    </a:lnTo>
                    <a:lnTo>
                      <a:pt x="21" y="91"/>
                    </a:lnTo>
                    <a:lnTo>
                      <a:pt x="15" y="108"/>
                    </a:lnTo>
                    <a:lnTo>
                      <a:pt x="0" y="68"/>
                    </a:lnTo>
                    <a:lnTo>
                      <a:pt x="32" y="40"/>
                    </a:lnTo>
                    <a:lnTo>
                      <a:pt x="61" y="6"/>
                    </a:lnTo>
                    <a:lnTo>
                      <a:pt x="78"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0" name="Freeform 446"/>
              <p:cNvSpPr>
                <a:spLocks/>
              </p:cNvSpPr>
              <p:nvPr/>
            </p:nvSpPr>
            <p:spPr bwMode="auto">
              <a:xfrm>
                <a:off x="4578" y="2124"/>
                <a:ext cx="51" cy="71"/>
              </a:xfrm>
              <a:custGeom>
                <a:avLst/>
                <a:gdLst>
                  <a:gd name="T0" fmla="*/ 33 w 101"/>
                  <a:gd name="T1" fmla="*/ 1 h 143"/>
                  <a:gd name="T2" fmla="*/ 38 w 101"/>
                  <a:gd name="T3" fmla="*/ 16 h 143"/>
                  <a:gd name="T4" fmla="*/ 24 w 101"/>
                  <a:gd name="T5" fmla="*/ 20 h 143"/>
                  <a:gd name="T6" fmla="*/ 15 w 101"/>
                  <a:gd name="T7" fmla="*/ 4 h 143"/>
                  <a:gd name="T8" fmla="*/ 10 w 101"/>
                  <a:gd name="T9" fmla="*/ 9 h 143"/>
                  <a:gd name="T10" fmla="*/ 13 w 101"/>
                  <a:gd name="T11" fmla="*/ 26 h 143"/>
                  <a:gd name="T12" fmla="*/ 12 w 101"/>
                  <a:gd name="T13" fmla="*/ 44 h 143"/>
                  <a:gd name="T14" fmla="*/ 0 w 101"/>
                  <a:gd name="T15" fmla="*/ 53 h 143"/>
                  <a:gd name="T16" fmla="*/ 25 w 101"/>
                  <a:gd name="T17" fmla="*/ 71 h 143"/>
                  <a:gd name="T18" fmla="*/ 33 w 101"/>
                  <a:gd name="T19" fmla="*/ 67 h 143"/>
                  <a:gd name="T20" fmla="*/ 47 w 101"/>
                  <a:gd name="T21" fmla="*/ 59 h 143"/>
                  <a:gd name="T22" fmla="*/ 49 w 101"/>
                  <a:gd name="T23" fmla="*/ 46 h 143"/>
                  <a:gd name="T24" fmla="*/ 36 w 101"/>
                  <a:gd name="T25" fmla="*/ 55 h 143"/>
                  <a:gd name="T26" fmla="*/ 17 w 101"/>
                  <a:gd name="T27" fmla="*/ 37 h 143"/>
                  <a:gd name="T28" fmla="*/ 30 w 101"/>
                  <a:gd name="T29" fmla="*/ 29 h 143"/>
                  <a:gd name="T30" fmla="*/ 51 w 101"/>
                  <a:gd name="T31" fmla="*/ 25 h 143"/>
                  <a:gd name="T32" fmla="*/ 51 w 101"/>
                  <a:gd name="T33" fmla="*/ 0 h 143"/>
                  <a:gd name="T34" fmla="*/ 44 w 101"/>
                  <a:gd name="T35" fmla="*/ 4 h 143"/>
                  <a:gd name="T36" fmla="*/ 33 w 101"/>
                  <a:gd name="T37" fmla="*/ 1 h 143"/>
                  <a:gd name="T38" fmla="*/ 33 w 101"/>
                  <a:gd name="T39" fmla="*/ 1 h 1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1"/>
                  <a:gd name="T61" fmla="*/ 0 h 143"/>
                  <a:gd name="T62" fmla="*/ 101 w 101"/>
                  <a:gd name="T63" fmla="*/ 143 h 1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1" h="143">
                    <a:moveTo>
                      <a:pt x="66" y="2"/>
                    </a:moveTo>
                    <a:lnTo>
                      <a:pt x="76" y="32"/>
                    </a:lnTo>
                    <a:lnTo>
                      <a:pt x="47" y="40"/>
                    </a:lnTo>
                    <a:lnTo>
                      <a:pt x="30" y="8"/>
                    </a:lnTo>
                    <a:lnTo>
                      <a:pt x="19" y="19"/>
                    </a:lnTo>
                    <a:lnTo>
                      <a:pt x="26" y="53"/>
                    </a:lnTo>
                    <a:lnTo>
                      <a:pt x="23" y="89"/>
                    </a:lnTo>
                    <a:lnTo>
                      <a:pt x="0" y="107"/>
                    </a:lnTo>
                    <a:lnTo>
                      <a:pt x="49" y="143"/>
                    </a:lnTo>
                    <a:lnTo>
                      <a:pt x="66" y="135"/>
                    </a:lnTo>
                    <a:lnTo>
                      <a:pt x="93" y="118"/>
                    </a:lnTo>
                    <a:lnTo>
                      <a:pt x="97" y="93"/>
                    </a:lnTo>
                    <a:lnTo>
                      <a:pt x="72" y="110"/>
                    </a:lnTo>
                    <a:lnTo>
                      <a:pt x="34" y="74"/>
                    </a:lnTo>
                    <a:lnTo>
                      <a:pt x="59" y="59"/>
                    </a:lnTo>
                    <a:lnTo>
                      <a:pt x="101" y="51"/>
                    </a:lnTo>
                    <a:lnTo>
                      <a:pt x="101" y="0"/>
                    </a:lnTo>
                    <a:lnTo>
                      <a:pt x="87" y="8"/>
                    </a:lnTo>
                    <a:lnTo>
                      <a:pt x="66" y="2"/>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1" name="Freeform 447"/>
              <p:cNvSpPr>
                <a:spLocks/>
              </p:cNvSpPr>
              <p:nvPr/>
            </p:nvSpPr>
            <p:spPr bwMode="auto">
              <a:xfrm>
                <a:off x="4628" y="2125"/>
                <a:ext cx="23" cy="48"/>
              </a:xfrm>
              <a:custGeom>
                <a:avLst/>
                <a:gdLst>
                  <a:gd name="T0" fmla="*/ 22 w 45"/>
                  <a:gd name="T1" fmla="*/ 0 h 95"/>
                  <a:gd name="T2" fmla="*/ 5 w 45"/>
                  <a:gd name="T3" fmla="*/ 12 h 95"/>
                  <a:gd name="T4" fmla="*/ 0 w 45"/>
                  <a:gd name="T5" fmla="*/ 40 h 95"/>
                  <a:gd name="T6" fmla="*/ 5 w 45"/>
                  <a:gd name="T7" fmla="*/ 48 h 95"/>
                  <a:gd name="T8" fmla="*/ 9 w 45"/>
                  <a:gd name="T9" fmla="*/ 19 h 95"/>
                  <a:gd name="T10" fmla="*/ 23 w 45"/>
                  <a:gd name="T11" fmla="*/ 7 h 95"/>
                  <a:gd name="T12" fmla="*/ 22 w 45"/>
                  <a:gd name="T13" fmla="*/ 0 h 95"/>
                  <a:gd name="T14" fmla="*/ 22 w 45"/>
                  <a:gd name="T15" fmla="*/ 0 h 95"/>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95"/>
                  <a:gd name="T26" fmla="*/ 45 w 45"/>
                  <a:gd name="T27" fmla="*/ 95 h 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95">
                    <a:moveTo>
                      <a:pt x="43" y="0"/>
                    </a:moveTo>
                    <a:lnTo>
                      <a:pt x="9" y="23"/>
                    </a:lnTo>
                    <a:lnTo>
                      <a:pt x="0" y="80"/>
                    </a:lnTo>
                    <a:lnTo>
                      <a:pt x="9" y="95"/>
                    </a:lnTo>
                    <a:lnTo>
                      <a:pt x="17" y="38"/>
                    </a:lnTo>
                    <a:lnTo>
                      <a:pt x="45" y="13"/>
                    </a:lnTo>
                    <a:lnTo>
                      <a:pt x="43"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2" name="Freeform 448"/>
              <p:cNvSpPr>
                <a:spLocks/>
              </p:cNvSpPr>
              <p:nvPr/>
            </p:nvSpPr>
            <p:spPr bwMode="auto">
              <a:xfrm>
                <a:off x="4499" y="2019"/>
                <a:ext cx="46" cy="81"/>
              </a:xfrm>
              <a:custGeom>
                <a:avLst/>
                <a:gdLst>
                  <a:gd name="T0" fmla="*/ 0 w 93"/>
                  <a:gd name="T1" fmla="*/ 17 h 164"/>
                  <a:gd name="T2" fmla="*/ 9 w 93"/>
                  <a:gd name="T3" fmla="*/ 81 h 164"/>
                  <a:gd name="T4" fmla="*/ 21 w 93"/>
                  <a:gd name="T5" fmla="*/ 81 h 164"/>
                  <a:gd name="T6" fmla="*/ 12 w 93"/>
                  <a:gd name="T7" fmla="*/ 54 h 164"/>
                  <a:gd name="T8" fmla="*/ 43 w 93"/>
                  <a:gd name="T9" fmla="*/ 62 h 164"/>
                  <a:gd name="T10" fmla="*/ 33 w 93"/>
                  <a:gd name="T11" fmla="*/ 42 h 164"/>
                  <a:gd name="T12" fmla="*/ 40 w 93"/>
                  <a:gd name="T13" fmla="*/ 34 h 164"/>
                  <a:gd name="T14" fmla="*/ 31 w 93"/>
                  <a:gd name="T15" fmla="*/ 27 h 164"/>
                  <a:gd name="T16" fmla="*/ 46 w 93"/>
                  <a:gd name="T17" fmla="*/ 12 h 164"/>
                  <a:gd name="T18" fmla="*/ 30 w 93"/>
                  <a:gd name="T19" fmla="*/ 17 h 164"/>
                  <a:gd name="T20" fmla="*/ 29 w 93"/>
                  <a:gd name="T21" fmla="*/ 0 h 164"/>
                  <a:gd name="T22" fmla="*/ 23 w 93"/>
                  <a:gd name="T23" fmla="*/ 14 h 164"/>
                  <a:gd name="T24" fmla="*/ 0 w 93"/>
                  <a:gd name="T25" fmla="*/ 17 h 164"/>
                  <a:gd name="T26" fmla="*/ 0 w 93"/>
                  <a:gd name="T27" fmla="*/ 17 h 1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
                  <a:gd name="T43" fmla="*/ 0 h 164"/>
                  <a:gd name="T44" fmla="*/ 93 w 93"/>
                  <a:gd name="T45" fmla="*/ 164 h 1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 h="164">
                    <a:moveTo>
                      <a:pt x="0" y="34"/>
                    </a:moveTo>
                    <a:lnTo>
                      <a:pt x="19" y="164"/>
                    </a:lnTo>
                    <a:lnTo>
                      <a:pt x="42" y="164"/>
                    </a:lnTo>
                    <a:lnTo>
                      <a:pt x="25" y="110"/>
                    </a:lnTo>
                    <a:lnTo>
                      <a:pt x="86" y="126"/>
                    </a:lnTo>
                    <a:lnTo>
                      <a:pt x="67" y="86"/>
                    </a:lnTo>
                    <a:lnTo>
                      <a:pt x="80" y="69"/>
                    </a:lnTo>
                    <a:lnTo>
                      <a:pt x="63" y="55"/>
                    </a:lnTo>
                    <a:lnTo>
                      <a:pt x="93" y="25"/>
                    </a:lnTo>
                    <a:lnTo>
                      <a:pt x="61" y="34"/>
                    </a:lnTo>
                    <a:lnTo>
                      <a:pt x="59" y="0"/>
                    </a:lnTo>
                    <a:lnTo>
                      <a:pt x="46" y="29"/>
                    </a:lnTo>
                    <a:lnTo>
                      <a:pt x="0" y="3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3" name="Freeform 449"/>
              <p:cNvSpPr>
                <a:spLocks/>
              </p:cNvSpPr>
              <p:nvPr/>
            </p:nvSpPr>
            <p:spPr bwMode="auto">
              <a:xfrm>
                <a:off x="4481" y="2000"/>
                <a:ext cx="15" cy="15"/>
              </a:xfrm>
              <a:custGeom>
                <a:avLst/>
                <a:gdLst>
                  <a:gd name="T0" fmla="*/ 0 w 30"/>
                  <a:gd name="T1" fmla="*/ 0 h 31"/>
                  <a:gd name="T2" fmla="*/ 15 w 30"/>
                  <a:gd name="T3" fmla="*/ 15 h 31"/>
                  <a:gd name="T4" fmla="*/ 14 w 30"/>
                  <a:gd name="T5" fmla="*/ 1 h 31"/>
                  <a:gd name="T6" fmla="*/ 0 w 30"/>
                  <a:gd name="T7" fmla="*/ 0 h 31"/>
                  <a:gd name="T8" fmla="*/ 0 w 30"/>
                  <a:gd name="T9" fmla="*/ 0 h 31"/>
                  <a:gd name="T10" fmla="*/ 0 60000 65536"/>
                  <a:gd name="T11" fmla="*/ 0 60000 65536"/>
                  <a:gd name="T12" fmla="*/ 0 60000 65536"/>
                  <a:gd name="T13" fmla="*/ 0 60000 65536"/>
                  <a:gd name="T14" fmla="*/ 0 60000 65536"/>
                  <a:gd name="T15" fmla="*/ 0 w 30"/>
                  <a:gd name="T16" fmla="*/ 0 h 31"/>
                  <a:gd name="T17" fmla="*/ 30 w 30"/>
                  <a:gd name="T18" fmla="*/ 31 h 31"/>
                </a:gdLst>
                <a:ahLst/>
                <a:cxnLst>
                  <a:cxn ang="T10">
                    <a:pos x="T0" y="T1"/>
                  </a:cxn>
                  <a:cxn ang="T11">
                    <a:pos x="T2" y="T3"/>
                  </a:cxn>
                  <a:cxn ang="T12">
                    <a:pos x="T4" y="T5"/>
                  </a:cxn>
                  <a:cxn ang="T13">
                    <a:pos x="T6" y="T7"/>
                  </a:cxn>
                  <a:cxn ang="T14">
                    <a:pos x="T8" y="T9"/>
                  </a:cxn>
                </a:cxnLst>
                <a:rect l="T15" t="T16" r="T17" b="T18"/>
                <a:pathLst>
                  <a:path w="30" h="31">
                    <a:moveTo>
                      <a:pt x="0" y="0"/>
                    </a:moveTo>
                    <a:lnTo>
                      <a:pt x="30" y="31"/>
                    </a:lnTo>
                    <a:lnTo>
                      <a:pt x="27" y="2"/>
                    </a:lnTo>
                    <a:lnTo>
                      <a:pt x="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4" name="Freeform 450"/>
              <p:cNvSpPr>
                <a:spLocks/>
              </p:cNvSpPr>
              <p:nvPr/>
            </p:nvSpPr>
            <p:spPr bwMode="auto">
              <a:xfrm>
                <a:off x="4502" y="1998"/>
                <a:ext cx="76" cy="31"/>
              </a:xfrm>
              <a:custGeom>
                <a:avLst/>
                <a:gdLst>
                  <a:gd name="T0" fmla="*/ 0 w 152"/>
                  <a:gd name="T1" fmla="*/ 4 h 63"/>
                  <a:gd name="T2" fmla="*/ 19 w 152"/>
                  <a:gd name="T3" fmla="*/ 24 h 63"/>
                  <a:gd name="T4" fmla="*/ 25 w 152"/>
                  <a:gd name="T5" fmla="*/ 16 h 63"/>
                  <a:gd name="T6" fmla="*/ 30 w 152"/>
                  <a:gd name="T7" fmla="*/ 31 h 63"/>
                  <a:gd name="T8" fmla="*/ 46 w 152"/>
                  <a:gd name="T9" fmla="*/ 31 h 63"/>
                  <a:gd name="T10" fmla="*/ 45 w 152"/>
                  <a:gd name="T11" fmla="*/ 27 h 63"/>
                  <a:gd name="T12" fmla="*/ 76 w 152"/>
                  <a:gd name="T13" fmla="*/ 0 h 63"/>
                  <a:gd name="T14" fmla="*/ 51 w 152"/>
                  <a:gd name="T15" fmla="*/ 5 h 63"/>
                  <a:gd name="T16" fmla="*/ 29 w 152"/>
                  <a:gd name="T17" fmla="*/ 0 h 63"/>
                  <a:gd name="T18" fmla="*/ 19 w 152"/>
                  <a:gd name="T19" fmla="*/ 9 h 63"/>
                  <a:gd name="T20" fmla="*/ 0 w 152"/>
                  <a:gd name="T21" fmla="*/ 4 h 63"/>
                  <a:gd name="T22" fmla="*/ 0 w 152"/>
                  <a:gd name="T23" fmla="*/ 4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63"/>
                  <a:gd name="T38" fmla="*/ 152 w 152"/>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63">
                    <a:moveTo>
                      <a:pt x="0" y="8"/>
                    </a:moveTo>
                    <a:lnTo>
                      <a:pt x="38" y="48"/>
                    </a:lnTo>
                    <a:lnTo>
                      <a:pt x="51" y="33"/>
                    </a:lnTo>
                    <a:lnTo>
                      <a:pt x="61" y="63"/>
                    </a:lnTo>
                    <a:lnTo>
                      <a:pt x="93" y="63"/>
                    </a:lnTo>
                    <a:lnTo>
                      <a:pt x="91" y="54"/>
                    </a:lnTo>
                    <a:lnTo>
                      <a:pt x="152" y="0"/>
                    </a:lnTo>
                    <a:lnTo>
                      <a:pt x="102" y="10"/>
                    </a:lnTo>
                    <a:lnTo>
                      <a:pt x="59" y="0"/>
                    </a:lnTo>
                    <a:lnTo>
                      <a:pt x="38" y="19"/>
                    </a:lnTo>
                    <a:lnTo>
                      <a:pt x="0" y="8"/>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5" name="Freeform 451"/>
              <p:cNvSpPr>
                <a:spLocks/>
              </p:cNvSpPr>
              <p:nvPr/>
            </p:nvSpPr>
            <p:spPr bwMode="auto">
              <a:xfrm>
                <a:off x="4523" y="2029"/>
                <a:ext cx="79" cy="77"/>
              </a:xfrm>
              <a:custGeom>
                <a:avLst/>
                <a:gdLst>
                  <a:gd name="T0" fmla="*/ 24 w 157"/>
                  <a:gd name="T1" fmla="*/ 7 h 154"/>
                  <a:gd name="T2" fmla="*/ 39 w 157"/>
                  <a:gd name="T3" fmla="*/ 39 h 154"/>
                  <a:gd name="T4" fmla="*/ 21 w 157"/>
                  <a:gd name="T5" fmla="*/ 46 h 154"/>
                  <a:gd name="T6" fmla="*/ 23 w 157"/>
                  <a:gd name="T7" fmla="*/ 57 h 154"/>
                  <a:gd name="T8" fmla="*/ 11 w 157"/>
                  <a:gd name="T9" fmla="*/ 55 h 154"/>
                  <a:gd name="T10" fmla="*/ 0 w 157"/>
                  <a:gd name="T11" fmla="*/ 73 h 154"/>
                  <a:gd name="T12" fmla="*/ 7 w 157"/>
                  <a:gd name="T13" fmla="*/ 77 h 154"/>
                  <a:gd name="T14" fmla="*/ 15 w 157"/>
                  <a:gd name="T15" fmla="*/ 66 h 154"/>
                  <a:gd name="T16" fmla="*/ 32 w 157"/>
                  <a:gd name="T17" fmla="*/ 61 h 154"/>
                  <a:gd name="T18" fmla="*/ 40 w 157"/>
                  <a:gd name="T19" fmla="*/ 60 h 154"/>
                  <a:gd name="T20" fmla="*/ 68 w 157"/>
                  <a:gd name="T21" fmla="*/ 34 h 154"/>
                  <a:gd name="T22" fmla="*/ 79 w 157"/>
                  <a:gd name="T23" fmla="*/ 20 h 154"/>
                  <a:gd name="T24" fmla="*/ 66 w 157"/>
                  <a:gd name="T25" fmla="*/ 24 h 154"/>
                  <a:gd name="T26" fmla="*/ 53 w 157"/>
                  <a:gd name="T27" fmla="*/ 11 h 154"/>
                  <a:gd name="T28" fmla="*/ 58 w 157"/>
                  <a:gd name="T29" fmla="*/ 0 h 154"/>
                  <a:gd name="T30" fmla="*/ 41 w 157"/>
                  <a:gd name="T31" fmla="*/ 4 h 154"/>
                  <a:gd name="T32" fmla="*/ 30 w 157"/>
                  <a:gd name="T33" fmla="*/ 1 h 154"/>
                  <a:gd name="T34" fmla="*/ 24 w 157"/>
                  <a:gd name="T35" fmla="*/ 7 h 154"/>
                  <a:gd name="T36" fmla="*/ 24 w 157"/>
                  <a:gd name="T37" fmla="*/ 7 h 1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154"/>
                  <a:gd name="T59" fmla="*/ 157 w 157"/>
                  <a:gd name="T60" fmla="*/ 154 h 1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154">
                    <a:moveTo>
                      <a:pt x="47" y="15"/>
                    </a:moveTo>
                    <a:lnTo>
                      <a:pt x="78" y="78"/>
                    </a:lnTo>
                    <a:lnTo>
                      <a:pt x="41" y="93"/>
                    </a:lnTo>
                    <a:lnTo>
                      <a:pt x="45" y="114"/>
                    </a:lnTo>
                    <a:lnTo>
                      <a:pt x="22" y="110"/>
                    </a:lnTo>
                    <a:lnTo>
                      <a:pt x="0" y="146"/>
                    </a:lnTo>
                    <a:lnTo>
                      <a:pt x="13" y="154"/>
                    </a:lnTo>
                    <a:lnTo>
                      <a:pt x="30" y="131"/>
                    </a:lnTo>
                    <a:lnTo>
                      <a:pt x="64" y="122"/>
                    </a:lnTo>
                    <a:lnTo>
                      <a:pt x="79" y="120"/>
                    </a:lnTo>
                    <a:lnTo>
                      <a:pt x="136" y="67"/>
                    </a:lnTo>
                    <a:lnTo>
                      <a:pt x="157" y="40"/>
                    </a:lnTo>
                    <a:lnTo>
                      <a:pt x="131" y="48"/>
                    </a:lnTo>
                    <a:lnTo>
                      <a:pt x="106" y="23"/>
                    </a:lnTo>
                    <a:lnTo>
                      <a:pt x="116" y="0"/>
                    </a:lnTo>
                    <a:lnTo>
                      <a:pt x="81" y="8"/>
                    </a:lnTo>
                    <a:lnTo>
                      <a:pt x="60" y="2"/>
                    </a:lnTo>
                    <a:lnTo>
                      <a:pt x="47" y="15"/>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6" name="Freeform 452"/>
              <p:cNvSpPr>
                <a:spLocks/>
              </p:cNvSpPr>
              <p:nvPr/>
            </p:nvSpPr>
            <p:spPr bwMode="auto">
              <a:xfrm>
                <a:off x="4577" y="1979"/>
                <a:ext cx="48" cy="69"/>
              </a:xfrm>
              <a:custGeom>
                <a:avLst/>
                <a:gdLst>
                  <a:gd name="T0" fmla="*/ 0 w 97"/>
                  <a:gd name="T1" fmla="*/ 24 h 139"/>
                  <a:gd name="T2" fmla="*/ 11 w 97"/>
                  <a:gd name="T3" fmla="*/ 46 h 139"/>
                  <a:gd name="T4" fmla="*/ 24 w 97"/>
                  <a:gd name="T5" fmla="*/ 36 h 139"/>
                  <a:gd name="T6" fmla="*/ 24 w 97"/>
                  <a:gd name="T7" fmla="*/ 57 h 139"/>
                  <a:gd name="T8" fmla="*/ 20 w 97"/>
                  <a:gd name="T9" fmla="*/ 69 h 139"/>
                  <a:gd name="T10" fmla="*/ 32 w 97"/>
                  <a:gd name="T11" fmla="*/ 63 h 139"/>
                  <a:gd name="T12" fmla="*/ 38 w 97"/>
                  <a:gd name="T13" fmla="*/ 50 h 139"/>
                  <a:gd name="T14" fmla="*/ 45 w 97"/>
                  <a:gd name="T15" fmla="*/ 34 h 139"/>
                  <a:gd name="T16" fmla="*/ 48 w 97"/>
                  <a:gd name="T17" fmla="*/ 27 h 139"/>
                  <a:gd name="T18" fmla="*/ 31 w 97"/>
                  <a:gd name="T19" fmla="*/ 31 h 139"/>
                  <a:gd name="T20" fmla="*/ 28 w 97"/>
                  <a:gd name="T21" fmla="*/ 10 h 139"/>
                  <a:gd name="T22" fmla="*/ 15 w 97"/>
                  <a:gd name="T23" fmla="*/ 20 h 139"/>
                  <a:gd name="T24" fmla="*/ 15 w 97"/>
                  <a:gd name="T25" fmla="*/ 0 h 139"/>
                  <a:gd name="T26" fmla="*/ 0 w 97"/>
                  <a:gd name="T27" fmla="*/ 24 h 139"/>
                  <a:gd name="T28" fmla="*/ 0 w 97"/>
                  <a:gd name="T29" fmla="*/ 2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39"/>
                  <a:gd name="T47" fmla="*/ 97 w 97"/>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39">
                    <a:moveTo>
                      <a:pt x="0" y="48"/>
                    </a:moveTo>
                    <a:lnTo>
                      <a:pt x="23" y="92"/>
                    </a:lnTo>
                    <a:lnTo>
                      <a:pt x="49" y="73"/>
                    </a:lnTo>
                    <a:lnTo>
                      <a:pt x="48" y="114"/>
                    </a:lnTo>
                    <a:lnTo>
                      <a:pt x="40" y="139"/>
                    </a:lnTo>
                    <a:lnTo>
                      <a:pt x="65" y="126"/>
                    </a:lnTo>
                    <a:lnTo>
                      <a:pt x="76" y="101"/>
                    </a:lnTo>
                    <a:lnTo>
                      <a:pt x="91" y="69"/>
                    </a:lnTo>
                    <a:lnTo>
                      <a:pt x="97" y="54"/>
                    </a:lnTo>
                    <a:lnTo>
                      <a:pt x="63" y="63"/>
                    </a:lnTo>
                    <a:lnTo>
                      <a:pt x="57" y="21"/>
                    </a:lnTo>
                    <a:lnTo>
                      <a:pt x="30" y="40"/>
                    </a:lnTo>
                    <a:lnTo>
                      <a:pt x="30" y="0"/>
                    </a:lnTo>
                    <a:lnTo>
                      <a:pt x="0" y="48"/>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7" name="Freeform 453"/>
              <p:cNvSpPr>
                <a:spLocks/>
              </p:cNvSpPr>
              <p:nvPr/>
            </p:nvSpPr>
            <p:spPr bwMode="auto">
              <a:xfrm>
                <a:off x="4608" y="1926"/>
                <a:ext cx="42" cy="43"/>
              </a:xfrm>
              <a:custGeom>
                <a:avLst/>
                <a:gdLst>
                  <a:gd name="T0" fmla="*/ 28 w 83"/>
                  <a:gd name="T1" fmla="*/ 0 h 85"/>
                  <a:gd name="T2" fmla="*/ 0 w 83"/>
                  <a:gd name="T3" fmla="*/ 36 h 85"/>
                  <a:gd name="T4" fmla="*/ 31 w 83"/>
                  <a:gd name="T5" fmla="*/ 43 h 85"/>
                  <a:gd name="T6" fmla="*/ 23 w 83"/>
                  <a:gd name="T7" fmla="*/ 32 h 85"/>
                  <a:gd name="T8" fmla="*/ 42 w 83"/>
                  <a:gd name="T9" fmla="*/ 29 h 85"/>
                  <a:gd name="T10" fmla="*/ 23 w 83"/>
                  <a:gd name="T11" fmla="*/ 19 h 85"/>
                  <a:gd name="T12" fmla="*/ 28 w 83"/>
                  <a:gd name="T13" fmla="*/ 0 h 85"/>
                  <a:gd name="T14" fmla="*/ 28 w 83"/>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83"/>
                  <a:gd name="T25" fmla="*/ 0 h 85"/>
                  <a:gd name="T26" fmla="*/ 83 w 83"/>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3" h="85">
                    <a:moveTo>
                      <a:pt x="55" y="0"/>
                    </a:moveTo>
                    <a:lnTo>
                      <a:pt x="0" y="72"/>
                    </a:lnTo>
                    <a:lnTo>
                      <a:pt x="62" y="85"/>
                    </a:lnTo>
                    <a:lnTo>
                      <a:pt x="45" y="64"/>
                    </a:lnTo>
                    <a:lnTo>
                      <a:pt x="83" y="57"/>
                    </a:lnTo>
                    <a:lnTo>
                      <a:pt x="45" y="38"/>
                    </a:lnTo>
                    <a:lnTo>
                      <a:pt x="5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8" name="Freeform 454"/>
              <p:cNvSpPr>
                <a:spLocks/>
              </p:cNvSpPr>
              <p:nvPr/>
            </p:nvSpPr>
            <p:spPr bwMode="auto">
              <a:xfrm>
                <a:off x="4623" y="1953"/>
                <a:ext cx="42" cy="50"/>
              </a:xfrm>
              <a:custGeom>
                <a:avLst/>
                <a:gdLst>
                  <a:gd name="T0" fmla="*/ 42 w 84"/>
                  <a:gd name="T1" fmla="*/ 1 h 101"/>
                  <a:gd name="T2" fmla="*/ 28 w 84"/>
                  <a:gd name="T3" fmla="*/ 28 h 101"/>
                  <a:gd name="T4" fmla="*/ 19 w 84"/>
                  <a:gd name="T5" fmla="*/ 39 h 101"/>
                  <a:gd name="T6" fmla="*/ 6 w 84"/>
                  <a:gd name="T7" fmla="*/ 50 h 101"/>
                  <a:gd name="T8" fmla="*/ 6 w 84"/>
                  <a:gd name="T9" fmla="*/ 40 h 101"/>
                  <a:gd name="T10" fmla="*/ 0 w 84"/>
                  <a:gd name="T11" fmla="*/ 44 h 101"/>
                  <a:gd name="T12" fmla="*/ 11 w 84"/>
                  <a:gd name="T13" fmla="*/ 20 h 101"/>
                  <a:gd name="T14" fmla="*/ 21 w 84"/>
                  <a:gd name="T15" fmla="*/ 19 h 101"/>
                  <a:gd name="T16" fmla="*/ 18 w 84"/>
                  <a:gd name="T17" fmla="*/ 9 h 101"/>
                  <a:gd name="T18" fmla="*/ 30 w 84"/>
                  <a:gd name="T19" fmla="*/ 5 h 101"/>
                  <a:gd name="T20" fmla="*/ 35 w 84"/>
                  <a:gd name="T21" fmla="*/ 0 h 101"/>
                  <a:gd name="T22" fmla="*/ 42 w 84"/>
                  <a:gd name="T23" fmla="*/ 1 h 101"/>
                  <a:gd name="T24" fmla="*/ 42 w 84"/>
                  <a:gd name="T25" fmla="*/ 1 h 1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101"/>
                  <a:gd name="T41" fmla="*/ 84 w 84"/>
                  <a:gd name="T42" fmla="*/ 101 h 10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101">
                    <a:moveTo>
                      <a:pt x="84" y="2"/>
                    </a:moveTo>
                    <a:lnTo>
                      <a:pt x="57" y="57"/>
                    </a:lnTo>
                    <a:lnTo>
                      <a:pt x="38" y="78"/>
                    </a:lnTo>
                    <a:lnTo>
                      <a:pt x="13" y="101"/>
                    </a:lnTo>
                    <a:lnTo>
                      <a:pt x="13" y="80"/>
                    </a:lnTo>
                    <a:lnTo>
                      <a:pt x="0" y="89"/>
                    </a:lnTo>
                    <a:lnTo>
                      <a:pt x="23" y="40"/>
                    </a:lnTo>
                    <a:lnTo>
                      <a:pt x="42" y="38"/>
                    </a:lnTo>
                    <a:lnTo>
                      <a:pt x="36" y="19"/>
                    </a:lnTo>
                    <a:lnTo>
                      <a:pt x="61" y="11"/>
                    </a:lnTo>
                    <a:lnTo>
                      <a:pt x="69" y="0"/>
                    </a:lnTo>
                    <a:lnTo>
                      <a:pt x="84" y="2"/>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9" name="Freeform 455"/>
              <p:cNvSpPr>
                <a:spLocks/>
              </p:cNvSpPr>
              <p:nvPr/>
            </p:nvSpPr>
            <p:spPr bwMode="auto">
              <a:xfrm>
                <a:off x="4595" y="1967"/>
                <a:ext cx="22" cy="37"/>
              </a:xfrm>
              <a:custGeom>
                <a:avLst/>
                <a:gdLst>
                  <a:gd name="T0" fmla="*/ 8 w 46"/>
                  <a:gd name="T1" fmla="*/ 0 h 74"/>
                  <a:gd name="T2" fmla="*/ 0 w 46"/>
                  <a:gd name="T3" fmla="*/ 12 h 74"/>
                  <a:gd name="T4" fmla="*/ 0 w 46"/>
                  <a:gd name="T5" fmla="*/ 22 h 74"/>
                  <a:gd name="T6" fmla="*/ 13 w 46"/>
                  <a:gd name="T7" fmla="*/ 18 h 74"/>
                  <a:gd name="T8" fmla="*/ 15 w 46"/>
                  <a:gd name="T9" fmla="*/ 37 h 74"/>
                  <a:gd name="T10" fmla="*/ 22 w 46"/>
                  <a:gd name="T11" fmla="*/ 35 h 74"/>
                  <a:gd name="T12" fmla="*/ 13 w 46"/>
                  <a:gd name="T13" fmla="*/ 1 h 74"/>
                  <a:gd name="T14" fmla="*/ 10 w 46"/>
                  <a:gd name="T15" fmla="*/ 1 h 74"/>
                  <a:gd name="T16" fmla="*/ 8 w 46"/>
                  <a:gd name="T17" fmla="*/ 0 h 74"/>
                  <a:gd name="T18" fmla="*/ 8 w 46"/>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74"/>
                  <a:gd name="T32" fmla="*/ 46 w 46"/>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74">
                    <a:moveTo>
                      <a:pt x="17" y="0"/>
                    </a:moveTo>
                    <a:lnTo>
                      <a:pt x="0" y="24"/>
                    </a:lnTo>
                    <a:lnTo>
                      <a:pt x="0" y="45"/>
                    </a:lnTo>
                    <a:lnTo>
                      <a:pt x="27" y="36"/>
                    </a:lnTo>
                    <a:lnTo>
                      <a:pt x="32" y="74"/>
                    </a:lnTo>
                    <a:lnTo>
                      <a:pt x="46" y="70"/>
                    </a:lnTo>
                    <a:lnTo>
                      <a:pt x="27" y="3"/>
                    </a:lnTo>
                    <a:lnTo>
                      <a:pt x="21" y="1"/>
                    </a:lnTo>
                    <a:lnTo>
                      <a:pt x="17"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0" name="Freeform 456"/>
              <p:cNvSpPr>
                <a:spLocks/>
              </p:cNvSpPr>
              <p:nvPr/>
            </p:nvSpPr>
            <p:spPr bwMode="auto">
              <a:xfrm>
                <a:off x="4456" y="2103"/>
                <a:ext cx="73" cy="37"/>
              </a:xfrm>
              <a:custGeom>
                <a:avLst/>
                <a:gdLst>
                  <a:gd name="T0" fmla="*/ 53 w 146"/>
                  <a:gd name="T1" fmla="*/ 2 h 74"/>
                  <a:gd name="T2" fmla="*/ 61 w 146"/>
                  <a:gd name="T3" fmla="*/ 0 h 74"/>
                  <a:gd name="T4" fmla="*/ 73 w 146"/>
                  <a:gd name="T5" fmla="*/ 9 h 74"/>
                  <a:gd name="T6" fmla="*/ 61 w 146"/>
                  <a:gd name="T7" fmla="*/ 11 h 74"/>
                  <a:gd name="T8" fmla="*/ 50 w 146"/>
                  <a:gd name="T9" fmla="*/ 20 h 74"/>
                  <a:gd name="T10" fmla="*/ 44 w 146"/>
                  <a:gd name="T11" fmla="*/ 27 h 74"/>
                  <a:gd name="T12" fmla="*/ 36 w 146"/>
                  <a:gd name="T13" fmla="*/ 18 h 74"/>
                  <a:gd name="T14" fmla="*/ 24 w 146"/>
                  <a:gd name="T15" fmla="*/ 20 h 74"/>
                  <a:gd name="T16" fmla="*/ 9 w 146"/>
                  <a:gd name="T17" fmla="*/ 37 h 74"/>
                  <a:gd name="T18" fmla="*/ 0 w 146"/>
                  <a:gd name="T19" fmla="*/ 30 h 74"/>
                  <a:gd name="T20" fmla="*/ 41 w 146"/>
                  <a:gd name="T21" fmla="*/ 10 h 74"/>
                  <a:gd name="T22" fmla="*/ 53 w 146"/>
                  <a:gd name="T23" fmla="*/ 2 h 74"/>
                  <a:gd name="T24" fmla="*/ 53 w 146"/>
                  <a:gd name="T25" fmla="*/ 2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6"/>
                  <a:gd name="T40" fmla="*/ 0 h 74"/>
                  <a:gd name="T41" fmla="*/ 146 w 146"/>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6" h="74">
                    <a:moveTo>
                      <a:pt x="106" y="4"/>
                    </a:moveTo>
                    <a:lnTo>
                      <a:pt x="123" y="0"/>
                    </a:lnTo>
                    <a:lnTo>
                      <a:pt x="146" y="17"/>
                    </a:lnTo>
                    <a:lnTo>
                      <a:pt x="123" y="23"/>
                    </a:lnTo>
                    <a:lnTo>
                      <a:pt x="100" y="40"/>
                    </a:lnTo>
                    <a:lnTo>
                      <a:pt x="89" y="54"/>
                    </a:lnTo>
                    <a:lnTo>
                      <a:pt x="72" y="35"/>
                    </a:lnTo>
                    <a:lnTo>
                      <a:pt x="49" y="40"/>
                    </a:lnTo>
                    <a:lnTo>
                      <a:pt x="17" y="74"/>
                    </a:lnTo>
                    <a:lnTo>
                      <a:pt x="0" y="61"/>
                    </a:lnTo>
                    <a:lnTo>
                      <a:pt x="83" y="21"/>
                    </a:lnTo>
                    <a:lnTo>
                      <a:pt x="106" y="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1" name="Freeform 457"/>
              <p:cNvSpPr>
                <a:spLocks/>
              </p:cNvSpPr>
              <p:nvPr/>
            </p:nvSpPr>
            <p:spPr bwMode="auto">
              <a:xfrm>
                <a:off x="4466" y="2138"/>
                <a:ext cx="31" cy="59"/>
              </a:xfrm>
              <a:custGeom>
                <a:avLst/>
                <a:gdLst>
                  <a:gd name="T0" fmla="*/ 28 w 60"/>
                  <a:gd name="T1" fmla="*/ 0 h 117"/>
                  <a:gd name="T2" fmla="*/ 0 w 60"/>
                  <a:gd name="T3" fmla="*/ 7 h 117"/>
                  <a:gd name="T4" fmla="*/ 9 w 60"/>
                  <a:gd name="T5" fmla="*/ 17 h 117"/>
                  <a:gd name="T6" fmla="*/ 1 w 60"/>
                  <a:gd name="T7" fmla="*/ 30 h 117"/>
                  <a:gd name="T8" fmla="*/ 8 w 60"/>
                  <a:gd name="T9" fmla="*/ 59 h 117"/>
                  <a:gd name="T10" fmla="*/ 14 w 60"/>
                  <a:gd name="T11" fmla="*/ 43 h 117"/>
                  <a:gd name="T12" fmla="*/ 17 w 60"/>
                  <a:gd name="T13" fmla="*/ 47 h 117"/>
                  <a:gd name="T14" fmla="*/ 22 w 60"/>
                  <a:gd name="T15" fmla="*/ 17 h 117"/>
                  <a:gd name="T16" fmla="*/ 31 w 60"/>
                  <a:gd name="T17" fmla="*/ 32 h 117"/>
                  <a:gd name="T18" fmla="*/ 31 w 60"/>
                  <a:gd name="T19" fmla="*/ 15 h 117"/>
                  <a:gd name="T20" fmla="*/ 28 w 60"/>
                  <a:gd name="T21" fmla="*/ 0 h 117"/>
                  <a:gd name="T22" fmla="*/ 28 w 60"/>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17"/>
                  <a:gd name="T38" fmla="*/ 60 w 60"/>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17">
                    <a:moveTo>
                      <a:pt x="55" y="0"/>
                    </a:moveTo>
                    <a:lnTo>
                      <a:pt x="0" y="13"/>
                    </a:lnTo>
                    <a:lnTo>
                      <a:pt x="17" y="34"/>
                    </a:lnTo>
                    <a:lnTo>
                      <a:pt x="1" y="60"/>
                    </a:lnTo>
                    <a:lnTo>
                      <a:pt x="15" y="117"/>
                    </a:lnTo>
                    <a:lnTo>
                      <a:pt x="28" y="85"/>
                    </a:lnTo>
                    <a:lnTo>
                      <a:pt x="32" y="93"/>
                    </a:lnTo>
                    <a:lnTo>
                      <a:pt x="43" y="34"/>
                    </a:lnTo>
                    <a:lnTo>
                      <a:pt x="60" y="64"/>
                    </a:lnTo>
                    <a:lnTo>
                      <a:pt x="60" y="30"/>
                    </a:lnTo>
                    <a:lnTo>
                      <a:pt x="5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2" name="Freeform 458"/>
              <p:cNvSpPr>
                <a:spLocks/>
              </p:cNvSpPr>
              <p:nvPr/>
            </p:nvSpPr>
            <p:spPr bwMode="auto">
              <a:xfrm>
                <a:off x="4469" y="2172"/>
                <a:ext cx="41" cy="38"/>
              </a:xfrm>
              <a:custGeom>
                <a:avLst/>
                <a:gdLst>
                  <a:gd name="T0" fmla="*/ 41 w 82"/>
                  <a:gd name="T1" fmla="*/ 38 h 76"/>
                  <a:gd name="T2" fmla="*/ 31 w 82"/>
                  <a:gd name="T3" fmla="*/ 0 h 76"/>
                  <a:gd name="T4" fmla="*/ 30 w 82"/>
                  <a:gd name="T5" fmla="*/ 7 h 76"/>
                  <a:gd name="T6" fmla="*/ 34 w 82"/>
                  <a:gd name="T7" fmla="*/ 23 h 76"/>
                  <a:gd name="T8" fmla="*/ 15 w 82"/>
                  <a:gd name="T9" fmla="*/ 22 h 76"/>
                  <a:gd name="T10" fmla="*/ 12 w 82"/>
                  <a:gd name="T11" fmla="*/ 18 h 76"/>
                  <a:gd name="T12" fmla="*/ 9 w 82"/>
                  <a:gd name="T13" fmla="*/ 30 h 76"/>
                  <a:gd name="T14" fmla="*/ 1 w 82"/>
                  <a:gd name="T15" fmla="*/ 30 h 76"/>
                  <a:gd name="T16" fmla="*/ 0 w 82"/>
                  <a:gd name="T17" fmla="*/ 35 h 76"/>
                  <a:gd name="T18" fmla="*/ 17 w 82"/>
                  <a:gd name="T19" fmla="*/ 37 h 76"/>
                  <a:gd name="T20" fmla="*/ 41 w 82"/>
                  <a:gd name="T21" fmla="*/ 38 h 76"/>
                  <a:gd name="T22" fmla="*/ 41 w 82"/>
                  <a:gd name="T23" fmla="*/ 38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76"/>
                  <a:gd name="T38" fmla="*/ 82 w 82"/>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76">
                    <a:moveTo>
                      <a:pt x="82" y="76"/>
                    </a:moveTo>
                    <a:lnTo>
                      <a:pt x="63" y="0"/>
                    </a:lnTo>
                    <a:lnTo>
                      <a:pt x="61" y="15"/>
                    </a:lnTo>
                    <a:lnTo>
                      <a:pt x="67" y="46"/>
                    </a:lnTo>
                    <a:lnTo>
                      <a:pt x="31" y="44"/>
                    </a:lnTo>
                    <a:lnTo>
                      <a:pt x="25" y="36"/>
                    </a:lnTo>
                    <a:lnTo>
                      <a:pt x="17" y="61"/>
                    </a:lnTo>
                    <a:lnTo>
                      <a:pt x="2" y="61"/>
                    </a:lnTo>
                    <a:lnTo>
                      <a:pt x="0" y="70"/>
                    </a:lnTo>
                    <a:lnTo>
                      <a:pt x="34" y="74"/>
                    </a:lnTo>
                    <a:lnTo>
                      <a:pt x="82" y="76"/>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3" name="Freeform 459"/>
              <p:cNvSpPr>
                <a:spLocks/>
              </p:cNvSpPr>
              <p:nvPr/>
            </p:nvSpPr>
            <p:spPr bwMode="auto">
              <a:xfrm>
                <a:off x="4444" y="2140"/>
                <a:ext cx="21" cy="54"/>
              </a:xfrm>
              <a:custGeom>
                <a:avLst/>
                <a:gdLst>
                  <a:gd name="T0" fmla="*/ 0 w 42"/>
                  <a:gd name="T1" fmla="*/ 0 h 109"/>
                  <a:gd name="T2" fmla="*/ 6 w 42"/>
                  <a:gd name="T3" fmla="*/ 54 h 109"/>
                  <a:gd name="T4" fmla="*/ 19 w 42"/>
                  <a:gd name="T5" fmla="*/ 35 h 109"/>
                  <a:gd name="T6" fmla="*/ 19 w 42"/>
                  <a:gd name="T7" fmla="*/ 27 h 109"/>
                  <a:gd name="T8" fmla="*/ 21 w 42"/>
                  <a:gd name="T9" fmla="*/ 24 h 109"/>
                  <a:gd name="T10" fmla="*/ 5 w 42"/>
                  <a:gd name="T11" fmla="*/ 15 h 109"/>
                  <a:gd name="T12" fmla="*/ 3 w 42"/>
                  <a:gd name="T13" fmla="*/ 1 h 109"/>
                  <a:gd name="T14" fmla="*/ 0 w 42"/>
                  <a:gd name="T15" fmla="*/ 0 h 109"/>
                  <a:gd name="T16" fmla="*/ 0 w 42"/>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
                  <a:gd name="T28" fmla="*/ 0 h 109"/>
                  <a:gd name="T29" fmla="*/ 42 w 42"/>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 h="109">
                    <a:moveTo>
                      <a:pt x="0" y="0"/>
                    </a:moveTo>
                    <a:lnTo>
                      <a:pt x="13" y="109"/>
                    </a:lnTo>
                    <a:lnTo>
                      <a:pt x="38" y="71"/>
                    </a:lnTo>
                    <a:lnTo>
                      <a:pt x="38" y="54"/>
                    </a:lnTo>
                    <a:lnTo>
                      <a:pt x="42" y="48"/>
                    </a:lnTo>
                    <a:lnTo>
                      <a:pt x="9" y="31"/>
                    </a:lnTo>
                    <a:lnTo>
                      <a:pt x="7" y="2"/>
                    </a:lnTo>
                    <a:lnTo>
                      <a:pt x="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4" name="Freeform 460"/>
              <p:cNvSpPr>
                <a:spLocks/>
              </p:cNvSpPr>
              <p:nvPr/>
            </p:nvSpPr>
            <p:spPr bwMode="auto">
              <a:xfrm>
                <a:off x="4559" y="2190"/>
                <a:ext cx="38" cy="19"/>
              </a:xfrm>
              <a:custGeom>
                <a:avLst/>
                <a:gdLst>
                  <a:gd name="T0" fmla="*/ 34 w 76"/>
                  <a:gd name="T1" fmla="*/ 6 h 38"/>
                  <a:gd name="T2" fmla="*/ 10 w 76"/>
                  <a:gd name="T3" fmla="*/ 14 h 38"/>
                  <a:gd name="T4" fmla="*/ 5 w 76"/>
                  <a:gd name="T5" fmla="*/ 14 h 38"/>
                  <a:gd name="T6" fmla="*/ 11 w 76"/>
                  <a:gd name="T7" fmla="*/ 0 h 38"/>
                  <a:gd name="T8" fmla="*/ 0 w 76"/>
                  <a:gd name="T9" fmla="*/ 17 h 38"/>
                  <a:gd name="T10" fmla="*/ 0 w 76"/>
                  <a:gd name="T11" fmla="*/ 19 h 38"/>
                  <a:gd name="T12" fmla="*/ 11 w 76"/>
                  <a:gd name="T13" fmla="*/ 17 h 38"/>
                  <a:gd name="T14" fmla="*/ 23 w 76"/>
                  <a:gd name="T15" fmla="*/ 13 h 38"/>
                  <a:gd name="T16" fmla="*/ 38 w 76"/>
                  <a:gd name="T17" fmla="*/ 9 h 38"/>
                  <a:gd name="T18" fmla="*/ 34 w 76"/>
                  <a:gd name="T19" fmla="*/ 6 h 38"/>
                  <a:gd name="T20" fmla="*/ 34 w 76"/>
                  <a:gd name="T21" fmla="*/ 6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6"/>
                  <a:gd name="T34" fmla="*/ 0 h 38"/>
                  <a:gd name="T35" fmla="*/ 76 w 76"/>
                  <a:gd name="T36" fmla="*/ 38 h 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6" h="38">
                    <a:moveTo>
                      <a:pt x="68" y="12"/>
                    </a:moveTo>
                    <a:lnTo>
                      <a:pt x="21" y="29"/>
                    </a:lnTo>
                    <a:lnTo>
                      <a:pt x="11" y="29"/>
                    </a:lnTo>
                    <a:lnTo>
                      <a:pt x="23" y="0"/>
                    </a:lnTo>
                    <a:lnTo>
                      <a:pt x="0" y="34"/>
                    </a:lnTo>
                    <a:lnTo>
                      <a:pt x="0" y="38"/>
                    </a:lnTo>
                    <a:lnTo>
                      <a:pt x="23" y="34"/>
                    </a:lnTo>
                    <a:lnTo>
                      <a:pt x="47" y="27"/>
                    </a:lnTo>
                    <a:lnTo>
                      <a:pt x="76" y="17"/>
                    </a:lnTo>
                    <a:lnTo>
                      <a:pt x="68" y="12"/>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5" name="Freeform 461"/>
              <p:cNvSpPr>
                <a:spLocks/>
              </p:cNvSpPr>
              <p:nvPr/>
            </p:nvSpPr>
            <p:spPr bwMode="auto">
              <a:xfrm>
                <a:off x="4120" y="1767"/>
                <a:ext cx="61" cy="31"/>
              </a:xfrm>
              <a:custGeom>
                <a:avLst/>
                <a:gdLst>
                  <a:gd name="T0" fmla="*/ 0 w 121"/>
                  <a:gd name="T1" fmla="*/ 14 h 62"/>
                  <a:gd name="T2" fmla="*/ 11 w 121"/>
                  <a:gd name="T3" fmla="*/ 6 h 62"/>
                  <a:gd name="T4" fmla="*/ 26 w 121"/>
                  <a:gd name="T5" fmla="*/ 2 h 62"/>
                  <a:gd name="T6" fmla="*/ 37 w 121"/>
                  <a:gd name="T7" fmla="*/ 0 h 62"/>
                  <a:gd name="T8" fmla="*/ 50 w 121"/>
                  <a:gd name="T9" fmla="*/ 4 h 62"/>
                  <a:gd name="T10" fmla="*/ 58 w 121"/>
                  <a:gd name="T11" fmla="*/ 11 h 62"/>
                  <a:gd name="T12" fmla="*/ 61 w 121"/>
                  <a:gd name="T13" fmla="*/ 19 h 62"/>
                  <a:gd name="T14" fmla="*/ 59 w 121"/>
                  <a:gd name="T15" fmla="*/ 27 h 62"/>
                  <a:gd name="T16" fmla="*/ 52 w 121"/>
                  <a:gd name="T17" fmla="*/ 31 h 62"/>
                  <a:gd name="T18" fmla="*/ 43 w 121"/>
                  <a:gd name="T19" fmla="*/ 28 h 62"/>
                  <a:gd name="T20" fmla="*/ 30 w 121"/>
                  <a:gd name="T21" fmla="*/ 21 h 62"/>
                  <a:gd name="T22" fmla="*/ 18 w 121"/>
                  <a:gd name="T23" fmla="*/ 19 h 62"/>
                  <a:gd name="T24" fmla="*/ 9 w 121"/>
                  <a:gd name="T25" fmla="*/ 18 h 62"/>
                  <a:gd name="T26" fmla="*/ 0 w 121"/>
                  <a:gd name="T27" fmla="*/ 14 h 62"/>
                  <a:gd name="T28" fmla="*/ 0 w 121"/>
                  <a:gd name="T29" fmla="*/ 14 h 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62"/>
                  <a:gd name="T47" fmla="*/ 121 w 121"/>
                  <a:gd name="T48" fmla="*/ 62 h 6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62">
                    <a:moveTo>
                      <a:pt x="0" y="28"/>
                    </a:moveTo>
                    <a:lnTo>
                      <a:pt x="22" y="11"/>
                    </a:lnTo>
                    <a:lnTo>
                      <a:pt x="51" y="3"/>
                    </a:lnTo>
                    <a:lnTo>
                      <a:pt x="74" y="0"/>
                    </a:lnTo>
                    <a:lnTo>
                      <a:pt x="99" y="7"/>
                    </a:lnTo>
                    <a:lnTo>
                      <a:pt x="116" y="22"/>
                    </a:lnTo>
                    <a:lnTo>
                      <a:pt x="121" y="38"/>
                    </a:lnTo>
                    <a:lnTo>
                      <a:pt x="118" y="53"/>
                    </a:lnTo>
                    <a:lnTo>
                      <a:pt x="104" y="62"/>
                    </a:lnTo>
                    <a:lnTo>
                      <a:pt x="85" y="55"/>
                    </a:lnTo>
                    <a:lnTo>
                      <a:pt x="60" y="41"/>
                    </a:lnTo>
                    <a:lnTo>
                      <a:pt x="36" y="38"/>
                    </a:lnTo>
                    <a:lnTo>
                      <a:pt x="17" y="36"/>
                    </a:lnTo>
                    <a:lnTo>
                      <a:pt x="0" y="28"/>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6" name="Freeform 462"/>
              <p:cNvSpPr>
                <a:spLocks/>
              </p:cNvSpPr>
              <p:nvPr/>
            </p:nvSpPr>
            <p:spPr bwMode="auto">
              <a:xfrm>
                <a:off x="4101" y="1799"/>
                <a:ext cx="67" cy="16"/>
              </a:xfrm>
              <a:custGeom>
                <a:avLst/>
                <a:gdLst>
                  <a:gd name="T0" fmla="*/ 0 w 133"/>
                  <a:gd name="T1" fmla="*/ 11 h 32"/>
                  <a:gd name="T2" fmla="*/ 11 w 133"/>
                  <a:gd name="T3" fmla="*/ 3 h 32"/>
                  <a:gd name="T4" fmla="*/ 28 w 133"/>
                  <a:gd name="T5" fmla="*/ 1 h 32"/>
                  <a:gd name="T6" fmla="*/ 42 w 133"/>
                  <a:gd name="T7" fmla="*/ 0 h 32"/>
                  <a:gd name="T8" fmla="*/ 57 w 133"/>
                  <a:gd name="T9" fmla="*/ 3 h 32"/>
                  <a:gd name="T10" fmla="*/ 66 w 133"/>
                  <a:gd name="T11" fmla="*/ 8 h 32"/>
                  <a:gd name="T12" fmla="*/ 67 w 133"/>
                  <a:gd name="T13" fmla="*/ 13 h 32"/>
                  <a:gd name="T14" fmla="*/ 59 w 133"/>
                  <a:gd name="T15" fmla="*/ 16 h 32"/>
                  <a:gd name="T16" fmla="*/ 37 w 133"/>
                  <a:gd name="T17" fmla="*/ 14 h 32"/>
                  <a:gd name="T18" fmla="*/ 25 w 133"/>
                  <a:gd name="T19" fmla="*/ 13 h 32"/>
                  <a:gd name="T20" fmla="*/ 10 w 133"/>
                  <a:gd name="T21" fmla="*/ 13 h 32"/>
                  <a:gd name="T22" fmla="*/ 0 w 133"/>
                  <a:gd name="T23" fmla="*/ 11 h 32"/>
                  <a:gd name="T24" fmla="*/ 0 w 133"/>
                  <a:gd name="T25" fmla="*/ 1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32"/>
                  <a:gd name="T41" fmla="*/ 133 w 13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32">
                    <a:moveTo>
                      <a:pt x="0" y="23"/>
                    </a:moveTo>
                    <a:lnTo>
                      <a:pt x="22" y="6"/>
                    </a:lnTo>
                    <a:lnTo>
                      <a:pt x="55" y="2"/>
                    </a:lnTo>
                    <a:lnTo>
                      <a:pt x="83" y="0"/>
                    </a:lnTo>
                    <a:lnTo>
                      <a:pt x="114" y="6"/>
                    </a:lnTo>
                    <a:lnTo>
                      <a:pt x="131" y="17"/>
                    </a:lnTo>
                    <a:lnTo>
                      <a:pt x="133" y="27"/>
                    </a:lnTo>
                    <a:lnTo>
                      <a:pt x="117" y="32"/>
                    </a:lnTo>
                    <a:lnTo>
                      <a:pt x="74" y="29"/>
                    </a:lnTo>
                    <a:lnTo>
                      <a:pt x="49" y="27"/>
                    </a:lnTo>
                    <a:lnTo>
                      <a:pt x="19" y="27"/>
                    </a:lnTo>
                    <a:lnTo>
                      <a:pt x="0" y="23"/>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7" name="Freeform 463"/>
              <p:cNvSpPr>
                <a:spLocks/>
              </p:cNvSpPr>
              <p:nvPr/>
            </p:nvSpPr>
            <p:spPr bwMode="auto">
              <a:xfrm>
                <a:off x="4210" y="1774"/>
                <a:ext cx="36" cy="34"/>
              </a:xfrm>
              <a:custGeom>
                <a:avLst/>
                <a:gdLst>
                  <a:gd name="T0" fmla="*/ 0 w 73"/>
                  <a:gd name="T1" fmla="*/ 2 h 66"/>
                  <a:gd name="T2" fmla="*/ 12 w 73"/>
                  <a:gd name="T3" fmla="*/ 0 h 66"/>
                  <a:gd name="T4" fmla="*/ 19 w 73"/>
                  <a:gd name="T5" fmla="*/ 2 h 66"/>
                  <a:gd name="T6" fmla="*/ 25 w 73"/>
                  <a:gd name="T7" fmla="*/ 6 h 66"/>
                  <a:gd name="T8" fmla="*/ 31 w 73"/>
                  <a:gd name="T9" fmla="*/ 13 h 66"/>
                  <a:gd name="T10" fmla="*/ 35 w 73"/>
                  <a:gd name="T11" fmla="*/ 21 h 66"/>
                  <a:gd name="T12" fmla="*/ 36 w 73"/>
                  <a:gd name="T13" fmla="*/ 28 h 66"/>
                  <a:gd name="T14" fmla="*/ 36 w 73"/>
                  <a:gd name="T15" fmla="*/ 32 h 66"/>
                  <a:gd name="T16" fmla="*/ 26 w 73"/>
                  <a:gd name="T17" fmla="*/ 34 h 66"/>
                  <a:gd name="T18" fmla="*/ 16 w 73"/>
                  <a:gd name="T19" fmla="*/ 22 h 66"/>
                  <a:gd name="T20" fmla="*/ 10 w 73"/>
                  <a:gd name="T21" fmla="*/ 13 h 66"/>
                  <a:gd name="T22" fmla="*/ 5 w 73"/>
                  <a:gd name="T23" fmla="*/ 11 h 66"/>
                  <a:gd name="T24" fmla="*/ 0 w 73"/>
                  <a:gd name="T25" fmla="*/ 2 h 66"/>
                  <a:gd name="T26" fmla="*/ 0 w 73"/>
                  <a:gd name="T27" fmla="*/ 2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66"/>
                  <a:gd name="T44" fmla="*/ 73 w 73"/>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66">
                    <a:moveTo>
                      <a:pt x="0" y="4"/>
                    </a:moveTo>
                    <a:lnTo>
                      <a:pt x="25" y="0"/>
                    </a:lnTo>
                    <a:lnTo>
                      <a:pt x="38" y="4"/>
                    </a:lnTo>
                    <a:lnTo>
                      <a:pt x="50" y="11"/>
                    </a:lnTo>
                    <a:lnTo>
                      <a:pt x="63" y="26"/>
                    </a:lnTo>
                    <a:lnTo>
                      <a:pt x="71" y="40"/>
                    </a:lnTo>
                    <a:lnTo>
                      <a:pt x="73" y="55"/>
                    </a:lnTo>
                    <a:lnTo>
                      <a:pt x="73" y="62"/>
                    </a:lnTo>
                    <a:lnTo>
                      <a:pt x="52" y="66"/>
                    </a:lnTo>
                    <a:lnTo>
                      <a:pt x="33" y="42"/>
                    </a:lnTo>
                    <a:lnTo>
                      <a:pt x="21" y="26"/>
                    </a:lnTo>
                    <a:lnTo>
                      <a:pt x="10" y="21"/>
                    </a:lnTo>
                    <a:lnTo>
                      <a:pt x="0" y="4"/>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8" name="Freeform 464"/>
              <p:cNvSpPr>
                <a:spLocks/>
              </p:cNvSpPr>
              <p:nvPr/>
            </p:nvSpPr>
            <p:spPr bwMode="auto">
              <a:xfrm>
                <a:off x="4253" y="1787"/>
                <a:ext cx="37" cy="18"/>
              </a:xfrm>
              <a:custGeom>
                <a:avLst/>
                <a:gdLst>
                  <a:gd name="T0" fmla="*/ 37 w 74"/>
                  <a:gd name="T1" fmla="*/ 5 h 37"/>
                  <a:gd name="T2" fmla="*/ 22 w 74"/>
                  <a:gd name="T3" fmla="*/ 0 h 37"/>
                  <a:gd name="T4" fmla="*/ 13 w 74"/>
                  <a:gd name="T5" fmla="*/ 4 h 37"/>
                  <a:gd name="T6" fmla="*/ 5 w 74"/>
                  <a:gd name="T7" fmla="*/ 9 h 37"/>
                  <a:gd name="T8" fmla="*/ 0 w 74"/>
                  <a:gd name="T9" fmla="*/ 15 h 37"/>
                  <a:gd name="T10" fmla="*/ 0 w 74"/>
                  <a:gd name="T11" fmla="*/ 18 h 37"/>
                  <a:gd name="T12" fmla="*/ 12 w 74"/>
                  <a:gd name="T13" fmla="*/ 13 h 37"/>
                  <a:gd name="T14" fmla="*/ 24 w 74"/>
                  <a:gd name="T15" fmla="*/ 7 h 37"/>
                  <a:gd name="T16" fmla="*/ 37 w 74"/>
                  <a:gd name="T17" fmla="*/ 5 h 37"/>
                  <a:gd name="T18" fmla="*/ 37 w 74"/>
                  <a:gd name="T19" fmla="*/ 5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37"/>
                  <a:gd name="T32" fmla="*/ 74 w 74"/>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37">
                    <a:moveTo>
                      <a:pt x="74" y="10"/>
                    </a:moveTo>
                    <a:lnTo>
                      <a:pt x="45" y="0"/>
                    </a:lnTo>
                    <a:lnTo>
                      <a:pt x="26" y="8"/>
                    </a:lnTo>
                    <a:lnTo>
                      <a:pt x="11" y="19"/>
                    </a:lnTo>
                    <a:lnTo>
                      <a:pt x="0" y="31"/>
                    </a:lnTo>
                    <a:lnTo>
                      <a:pt x="0" y="37"/>
                    </a:lnTo>
                    <a:lnTo>
                      <a:pt x="24" y="27"/>
                    </a:lnTo>
                    <a:lnTo>
                      <a:pt x="49" y="14"/>
                    </a:lnTo>
                    <a:lnTo>
                      <a:pt x="74" y="10"/>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9" name="Freeform 465"/>
              <p:cNvSpPr>
                <a:spLocks/>
              </p:cNvSpPr>
              <p:nvPr/>
            </p:nvSpPr>
            <p:spPr bwMode="auto">
              <a:xfrm>
                <a:off x="4129" y="1772"/>
                <a:ext cx="47" cy="18"/>
              </a:xfrm>
              <a:custGeom>
                <a:avLst/>
                <a:gdLst>
                  <a:gd name="T0" fmla="*/ 47 w 95"/>
                  <a:gd name="T1" fmla="*/ 15 h 36"/>
                  <a:gd name="T2" fmla="*/ 39 w 95"/>
                  <a:gd name="T3" fmla="*/ 5 h 36"/>
                  <a:gd name="T4" fmla="*/ 31 w 95"/>
                  <a:gd name="T5" fmla="*/ 0 h 36"/>
                  <a:gd name="T6" fmla="*/ 12 w 95"/>
                  <a:gd name="T7" fmla="*/ 1 h 36"/>
                  <a:gd name="T8" fmla="*/ 0 w 95"/>
                  <a:gd name="T9" fmla="*/ 7 h 36"/>
                  <a:gd name="T10" fmla="*/ 9 w 95"/>
                  <a:gd name="T11" fmla="*/ 10 h 36"/>
                  <a:gd name="T12" fmla="*/ 23 w 95"/>
                  <a:gd name="T13" fmla="*/ 10 h 36"/>
                  <a:gd name="T14" fmla="*/ 30 w 95"/>
                  <a:gd name="T15" fmla="*/ 13 h 36"/>
                  <a:gd name="T16" fmla="*/ 42 w 95"/>
                  <a:gd name="T17" fmla="*/ 18 h 36"/>
                  <a:gd name="T18" fmla="*/ 47 w 95"/>
                  <a:gd name="T19" fmla="*/ 15 h 36"/>
                  <a:gd name="T20" fmla="*/ 47 w 95"/>
                  <a:gd name="T21" fmla="*/ 15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36"/>
                  <a:gd name="T35" fmla="*/ 95 w 95"/>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36">
                    <a:moveTo>
                      <a:pt x="95" y="30"/>
                    </a:moveTo>
                    <a:lnTo>
                      <a:pt x="78" y="10"/>
                    </a:lnTo>
                    <a:lnTo>
                      <a:pt x="62" y="0"/>
                    </a:lnTo>
                    <a:lnTo>
                      <a:pt x="24" y="2"/>
                    </a:lnTo>
                    <a:lnTo>
                      <a:pt x="0" y="15"/>
                    </a:lnTo>
                    <a:lnTo>
                      <a:pt x="19" y="21"/>
                    </a:lnTo>
                    <a:lnTo>
                      <a:pt x="47" y="21"/>
                    </a:lnTo>
                    <a:lnTo>
                      <a:pt x="61" y="27"/>
                    </a:lnTo>
                    <a:lnTo>
                      <a:pt x="85" y="36"/>
                    </a:lnTo>
                    <a:lnTo>
                      <a:pt x="95" y="30"/>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0" name="Freeform 466"/>
              <p:cNvSpPr>
                <a:spLocks/>
              </p:cNvSpPr>
              <p:nvPr/>
            </p:nvSpPr>
            <p:spPr bwMode="auto">
              <a:xfrm>
                <a:off x="4113" y="1802"/>
                <a:ext cx="48" cy="10"/>
              </a:xfrm>
              <a:custGeom>
                <a:avLst/>
                <a:gdLst>
                  <a:gd name="T0" fmla="*/ 48 w 97"/>
                  <a:gd name="T1" fmla="*/ 7 h 21"/>
                  <a:gd name="T2" fmla="*/ 31 w 97"/>
                  <a:gd name="T3" fmla="*/ 0 h 21"/>
                  <a:gd name="T4" fmla="*/ 17 w 97"/>
                  <a:gd name="T5" fmla="*/ 0 h 21"/>
                  <a:gd name="T6" fmla="*/ 0 w 97"/>
                  <a:gd name="T7" fmla="*/ 4 h 21"/>
                  <a:gd name="T8" fmla="*/ 14 w 97"/>
                  <a:gd name="T9" fmla="*/ 7 h 21"/>
                  <a:gd name="T10" fmla="*/ 30 w 97"/>
                  <a:gd name="T11" fmla="*/ 7 h 21"/>
                  <a:gd name="T12" fmla="*/ 40 w 97"/>
                  <a:gd name="T13" fmla="*/ 8 h 21"/>
                  <a:gd name="T14" fmla="*/ 47 w 97"/>
                  <a:gd name="T15" fmla="*/ 10 h 21"/>
                  <a:gd name="T16" fmla="*/ 48 w 97"/>
                  <a:gd name="T17" fmla="*/ 7 h 21"/>
                  <a:gd name="T18" fmla="*/ 48 w 97"/>
                  <a:gd name="T19" fmla="*/ 7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21"/>
                  <a:gd name="T32" fmla="*/ 97 w 97"/>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21">
                    <a:moveTo>
                      <a:pt x="97" y="15"/>
                    </a:moveTo>
                    <a:lnTo>
                      <a:pt x="63" y="0"/>
                    </a:lnTo>
                    <a:lnTo>
                      <a:pt x="35" y="0"/>
                    </a:lnTo>
                    <a:lnTo>
                      <a:pt x="0" y="9"/>
                    </a:lnTo>
                    <a:lnTo>
                      <a:pt x="29" y="15"/>
                    </a:lnTo>
                    <a:lnTo>
                      <a:pt x="61" y="15"/>
                    </a:lnTo>
                    <a:lnTo>
                      <a:pt x="80" y="17"/>
                    </a:lnTo>
                    <a:lnTo>
                      <a:pt x="95" y="21"/>
                    </a:lnTo>
                    <a:lnTo>
                      <a:pt x="97" y="15"/>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1" name="Freeform 467"/>
              <p:cNvSpPr>
                <a:spLocks/>
              </p:cNvSpPr>
              <p:nvPr/>
            </p:nvSpPr>
            <p:spPr bwMode="auto">
              <a:xfrm>
                <a:off x="4215" y="1779"/>
                <a:ext cx="25" cy="24"/>
              </a:xfrm>
              <a:custGeom>
                <a:avLst/>
                <a:gdLst>
                  <a:gd name="T0" fmla="*/ 11 w 49"/>
                  <a:gd name="T1" fmla="*/ 0 h 48"/>
                  <a:gd name="T2" fmla="*/ 21 w 49"/>
                  <a:gd name="T3" fmla="*/ 7 h 48"/>
                  <a:gd name="T4" fmla="*/ 25 w 49"/>
                  <a:gd name="T5" fmla="*/ 17 h 48"/>
                  <a:gd name="T6" fmla="*/ 22 w 49"/>
                  <a:gd name="T7" fmla="*/ 24 h 48"/>
                  <a:gd name="T8" fmla="*/ 15 w 49"/>
                  <a:gd name="T9" fmla="*/ 17 h 48"/>
                  <a:gd name="T10" fmla="*/ 8 w 49"/>
                  <a:gd name="T11" fmla="*/ 6 h 48"/>
                  <a:gd name="T12" fmla="*/ 0 w 49"/>
                  <a:gd name="T13" fmla="*/ 2 h 48"/>
                  <a:gd name="T14" fmla="*/ 11 w 49"/>
                  <a:gd name="T15" fmla="*/ 0 h 48"/>
                  <a:gd name="T16" fmla="*/ 11 w 49"/>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48"/>
                  <a:gd name="T29" fmla="*/ 49 w 49"/>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48">
                    <a:moveTo>
                      <a:pt x="21" y="0"/>
                    </a:moveTo>
                    <a:lnTo>
                      <a:pt x="42" y="15"/>
                    </a:lnTo>
                    <a:lnTo>
                      <a:pt x="49" y="34"/>
                    </a:lnTo>
                    <a:lnTo>
                      <a:pt x="43" y="48"/>
                    </a:lnTo>
                    <a:lnTo>
                      <a:pt x="30" y="34"/>
                    </a:lnTo>
                    <a:lnTo>
                      <a:pt x="15" y="12"/>
                    </a:lnTo>
                    <a:lnTo>
                      <a:pt x="0" y="4"/>
                    </a:lnTo>
                    <a:lnTo>
                      <a:pt x="21" y="0"/>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2" name="Freeform 468"/>
              <p:cNvSpPr>
                <a:spLocks/>
              </p:cNvSpPr>
              <p:nvPr/>
            </p:nvSpPr>
            <p:spPr bwMode="auto">
              <a:xfrm>
                <a:off x="4213" y="1394"/>
                <a:ext cx="221" cy="20"/>
              </a:xfrm>
              <a:custGeom>
                <a:avLst/>
                <a:gdLst>
                  <a:gd name="T0" fmla="*/ 0 w 441"/>
                  <a:gd name="T1" fmla="*/ 20 h 39"/>
                  <a:gd name="T2" fmla="*/ 1 w 441"/>
                  <a:gd name="T3" fmla="*/ 5 h 39"/>
                  <a:gd name="T4" fmla="*/ 14 w 441"/>
                  <a:gd name="T5" fmla="*/ 1 h 39"/>
                  <a:gd name="T6" fmla="*/ 32 w 441"/>
                  <a:gd name="T7" fmla="*/ 0 h 39"/>
                  <a:gd name="T8" fmla="*/ 54 w 441"/>
                  <a:gd name="T9" fmla="*/ 5 h 39"/>
                  <a:gd name="T10" fmla="*/ 79 w 441"/>
                  <a:gd name="T11" fmla="*/ 11 h 39"/>
                  <a:gd name="T12" fmla="*/ 99 w 441"/>
                  <a:gd name="T13" fmla="*/ 9 h 39"/>
                  <a:gd name="T14" fmla="*/ 114 w 441"/>
                  <a:gd name="T15" fmla="*/ 9 h 39"/>
                  <a:gd name="T16" fmla="*/ 133 w 441"/>
                  <a:gd name="T17" fmla="*/ 12 h 39"/>
                  <a:gd name="T18" fmla="*/ 150 w 441"/>
                  <a:gd name="T19" fmla="*/ 13 h 39"/>
                  <a:gd name="T20" fmla="*/ 167 w 441"/>
                  <a:gd name="T21" fmla="*/ 13 h 39"/>
                  <a:gd name="T22" fmla="*/ 182 w 441"/>
                  <a:gd name="T23" fmla="*/ 9 h 39"/>
                  <a:gd name="T24" fmla="*/ 203 w 441"/>
                  <a:gd name="T25" fmla="*/ 0 h 39"/>
                  <a:gd name="T26" fmla="*/ 216 w 441"/>
                  <a:gd name="T27" fmla="*/ 0 h 39"/>
                  <a:gd name="T28" fmla="*/ 221 w 441"/>
                  <a:gd name="T29" fmla="*/ 8 h 39"/>
                  <a:gd name="T30" fmla="*/ 219 w 441"/>
                  <a:gd name="T31" fmla="*/ 16 h 39"/>
                  <a:gd name="T32" fmla="*/ 204 w 441"/>
                  <a:gd name="T33" fmla="*/ 20 h 39"/>
                  <a:gd name="T34" fmla="*/ 173 w 441"/>
                  <a:gd name="T35" fmla="*/ 19 h 39"/>
                  <a:gd name="T36" fmla="*/ 92 w 441"/>
                  <a:gd name="T37" fmla="*/ 20 h 39"/>
                  <a:gd name="T38" fmla="*/ 30 w 441"/>
                  <a:gd name="T39" fmla="*/ 20 h 39"/>
                  <a:gd name="T40" fmla="*/ 0 w 441"/>
                  <a:gd name="T41" fmla="*/ 20 h 39"/>
                  <a:gd name="T42" fmla="*/ 0 w 441"/>
                  <a:gd name="T43" fmla="*/ 20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1"/>
                  <a:gd name="T67" fmla="*/ 0 h 39"/>
                  <a:gd name="T68" fmla="*/ 441 w 441"/>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1" h="39">
                    <a:moveTo>
                      <a:pt x="0" y="39"/>
                    </a:moveTo>
                    <a:lnTo>
                      <a:pt x="2" y="9"/>
                    </a:lnTo>
                    <a:lnTo>
                      <a:pt x="28" y="1"/>
                    </a:lnTo>
                    <a:lnTo>
                      <a:pt x="63" y="0"/>
                    </a:lnTo>
                    <a:lnTo>
                      <a:pt x="108" y="9"/>
                    </a:lnTo>
                    <a:lnTo>
                      <a:pt x="158" y="22"/>
                    </a:lnTo>
                    <a:lnTo>
                      <a:pt x="198" y="17"/>
                    </a:lnTo>
                    <a:lnTo>
                      <a:pt x="228" y="17"/>
                    </a:lnTo>
                    <a:lnTo>
                      <a:pt x="266" y="24"/>
                    </a:lnTo>
                    <a:lnTo>
                      <a:pt x="300" y="26"/>
                    </a:lnTo>
                    <a:lnTo>
                      <a:pt x="333" y="26"/>
                    </a:lnTo>
                    <a:lnTo>
                      <a:pt x="363" y="17"/>
                    </a:lnTo>
                    <a:lnTo>
                      <a:pt x="405" y="0"/>
                    </a:lnTo>
                    <a:lnTo>
                      <a:pt x="431" y="0"/>
                    </a:lnTo>
                    <a:lnTo>
                      <a:pt x="441" y="15"/>
                    </a:lnTo>
                    <a:lnTo>
                      <a:pt x="437" y="32"/>
                    </a:lnTo>
                    <a:lnTo>
                      <a:pt x="407" y="39"/>
                    </a:lnTo>
                    <a:lnTo>
                      <a:pt x="346" y="38"/>
                    </a:lnTo>
                    <a:lnTo>
                      <a:pt x="184" y="39"/>
                    </a:lnTo>
                    <a:lnTo>
                      <a:pt x="59" y="39"/>
                    </a:lnTo>
                    <a:lnTo>
                      <a:pt x="0" y="39"/>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3" name="Freeform 469"/>
              <p:cNvSpPr>
                <a:spLocks/>
              </p:cNvSpPr>
              <p:nvPr/>
            </p:nvSpPr>
            <p:spPr bwMode="auto">
              <a:xfrm>
                <a:off x="4435" y="1390"/>
                <a:ext cx="200" cy="24"/>
              </a:xfrm>
              <a:custGeom>
                <a:avLst/>
                <a:gdLst>
                  <a:gd name="T0" fmla="*/ 1 w 401"/>
                  <a:gd name="T1" fmla="*/ 11 h 49"/>
                  <a:gd name="T2" fmla="*/ 9 w 401"/>
                  <a:gd name="T3" fmla="*/ 14 h 49"/>
                  <a:gd name="T4" fmla="*/ 35 w 401"/>
                  <a:gd name="T5" fmla="*/ 18 h 49"/>
                  <a:gd name="T6" fmla="*/ 50 w 401"/>
                  <a:gd name="T7" fmla="*/ 17 h 49"/>
                  <a:gd name="T8" fmla="*/ 70 w 401"/>
                  <a:gd name="T9" fmla="*/ 14 h 49"/>
                  <a:gd name="T10" fmla="*/ 88 w 401"/>
                  <a:gd name="T11" fmla="*/ 9 h 49"/>
                  <a:gd name="T12" fmla="*/ 105 w 401"/>
                  <a:gd name="T13" fmla="*/ 6 h 49"/>
                  <a:gd name="T14" fmla="*/ 118 w 401"/>
                  <a:gd name="T15" fmla="*/ 5 h 49"/>
                  <a:gd name="T16" fmla="*/ 134 w 401"/>
                  <a:gd name="T17" fmla="*/ 6 h 49"/>
                  <a:gd name="T18" fmla="*/ 141 w 401"/>
                  <a:gd name="T19" fmla="*/ 10 h 49"/>
                  <a:gd name="T20" fmla="*/ 148 w 401"/>
                  <a:gd name="T21" fmla="*/ 14 h 49"/>
                  <a:gd name="T22" fmla="*/ 158 w 401"/>
                  <a:gd name="T23" fmla="*/ 12 h 49"/>
                  <a:gd name="T24" fmla="*/ 167 w 401"/>
                  <a:gd name="T25" fmla="*/ 6 h 49"/>
                  <a:gd name="T26" fmla="*/ 179 w 401"/>
                  <a:gd name="T27" fmla="*/ 4 h 49"/>
                  <a:gd name="T28" fmla="*/ 190 w 401"/>
                  <a:gd name="T29" fmla="*/ 0 h 49"/>
                  <a:gd name="T30" fmla="*/ 198 w 401"/>
                  <a:gd name="T31" fmla="*/ 5 h 49"/>
                  <a:gd name="T32" fmla="*/ 200 w 401"/>
                  <a:gd name="T33" fmla="*/ 12 h 49"/>
                  <a:gd name="T34" fmla="*/ 198 w 401"/>
                  <a:gd name="T35" fmla="*/ 17 h 49"/>
                  <a:gd name="T36" fmla="*/ 186 w 401"/>
                  <a:gd name="T37" fmla="*/ 21 h 49"/>
                  <a:gd name="T38" fmla="*/ 160 w 401"/>
                  <a:gd name="T39" fmla="*/ 22 h 49"/>
                  <a:gd name="T40" fmla="*/ 119 w 401"/>
                  <a:gd name="T41" fmla="*/ 23 h 49"/>
                  <a:gd name="T42" fmla="*/ 61 w 401"/>
                  <a:gd name="T43" fmla="*/ 24 h 49"/>
                  <a:gd name="T44" fmla="*/ 0 w 401"/>
                  <a:gd name="T45" fmla="*/ 24 h 49"/>
                  <a:gd name="T46" fmla="*/ 1 w 401"/>
                  <a:gd name="T47" fmla="*/ 11 h 49"/>
                  <a:gd name="T48" fmla="*/ 1 w 401"/>
                  <a:gd name="T49" fmla="*/ 11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1"/>
                  <a:gd name="T76" fmla="*/ 0 h 49"/>
                  <a:gd name="T77" fmla="*/ 401 w 401"/>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1" h="49">
                    <a:moveTo>
                      <a:pt x="2" y="23"/>
                    </a:moveTo>
                    <a:lnTo>
                      <a:pt x="19" y="29"/>
                    </a:lnTo>
                    <a:lnTo>
                      <a:pt x="70" y="36"/>
                    </a:lnTo>
                    <a:lnTo>
                      <a:pt x="101" y="34"/>
                    </a:lnTo>
                    <a:lnTo>
                      <a:pt x="140" y="29"/>
                    </a:lnTo>
                    <a:lnTo>
                      <a:pt x="177" y="19"/>
                    </a:lnTo>
                    <a:lnTo>
                      <a:pt x="211" y="13"/>
                    </a:lnTo>
                    <a:lnTo>
                      <a:pt x="237" y="11"/>
                    </a:lnTo>
                    <a:lnTo>
                      <a:pt x="268" y="13"/>
                    </a:lnTo>
                    <a:lnTo>
                      <a:pt x="283" y="21"/>
                    </a:lnTo>
                    <a:lnTo>
                      <a:pt x="296" y="29"/>
                    </a:lnTo>
                    <a:lnTo>
                      <a:pt x="317" y="25"/>
                    </a:lnTo>
                    <a:lnTo>
                      <a:pt x="334" y="13"/>
                    </a:lnTo>
                    <a:lnTo>
                      <a:pt x="359" y="8"/>
                    </a:lnTo>
                    <a:lnTo>
                      <a:pt x="380" y="0"/>
                    </a:lnTo>
                    <a:lnTo>
                      <a:pt x="397" y="10"/>
                    </a:lnTo>
                    <a:lnTo>
                      <a:pt x="401" y="25"/>
                    </a:lnTo>
                    <a:lnTo>
                      <a:pt x="397" y="34"/>
                    </a:lnTo>
                    <a:lnTo>
                      <a:pt x="372" y="42"/>
                    </a:lnTo>
                    <a:lnTo>
                      <a:pt x="321" y="44"/>
                    </a:lnTo>
                    <a:lnTo>
                      <a:pt x="239" y="46"/>
                    </a:lnTo>
                    <a:lnTo>
                      <a:pt x="123" y="49"/>
                    </a:lnTo>
                    <a:lnTo>
                      <a:pt x="0" y="49"/>
                    </a:lnTo>
                    <a:lnTo>
                      <a:pt x="2" y="23"/>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4" name="Freeform 470"/>
              <p:cNvSpPr>
                <a:spLocks/>
              </p:cNvSpPr>
              <p:nvPr/>
            </p:nvSpPr>
            <p:spPr bwMode="auto">
              <a:xfrm>
                <a:off x="4580" y="1393"/>
                <a:ext cx="52" cy="15"/>
              </a:xfrm>
              <a:custGeom>
                <a:avLst/>
                <a:gdLst>
                  <a:gd name="T0" fmla="*/ 38 w 102"/>
                  <a:gd name="T1" fmla="*/ 14 h 28"/>
                  <a:gd name="T2" fmla="*/ 49 w 102"/>
                  <a:gd name="T3" fmla="*/ 12 h 28"/>
                  <a:gd name="T4" fmla="*/ 52 w 102"/>
                  <a:gd name="T5" fmla="*/ 8 h 28"/>
                  <a:gd name="T6" fmla="*/ 49 w 102"/>
                  <a:gd name="T7" fmla="*/ 1 h 28"/>
                  <a:gd name="T8" fmla="*/ 38 w 102"/>
                  <a:gd name="T9" fmla="*/ 0 h 28"/>
                  <a:gd name="T10" fmla="*/ 21 w 102"/>
                  <a:gd name="T11" fmla="*/ 10 h 28"/>
                  <a:gd name="T12" fmla="*/ 11 w 102"/>
                  <a:gd name="T13" fmla="*/ 13 h 28"/>
                  <a:gd name="T14" fmla="*/ 0 w 102"/>
                  <a:gd name="T15" fmla="*/ 15 h 28"/>
                  <a:gd name="T16" fmla="*/ 25 w 102"/>
                  <a:gd name="T17" fmla="*/ 15 h 28"/>
                  <a:gd name="T18" fmla="*/ 38 w 102"/>
                  <a:gd name="T19" fmla="*/ 14 h 28"/>
                  <a:gd name="T20" fmla="*/ 38 w 10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28"/>
                  <a:gd name="T35" fmla="*/ 102 w 10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28">
                    <a:moveTo>
                      <a:pt x="74" y="26"/>
                    </a:moveTo>
                    <a:lnTo>
                      <a:pt x="97" y="22"/>
                    </a:lnTo>
                    <a:lnTo>
                      <a:pt x="102" y="15"/>
                    </a:lnTo>
                    <a:lnTo>
                      <a:pt x="97" y="2"/>
                    </a:lnTo>
                    <a:lnTo>
                      <a:pt x="74" y="0"/>
                    </a:lnTo>
                    <a:lnTo>
                      <a:pt x="41" y="19"/>
                    </a:lnTo>
                    <a:lnTo>
                      <a:pt x="21" y="24"/>
                    </a:lnTo>
                    <a:lnTo>
                      <a:pt x="0" y="28"/>
                    </a:lnTo>
                    <a:lnTo>
                      <a:pt x="49" y="28"/>
                    </a:lnTo>
                    <a:lnTo>
                      <a:pt x="74" y="26"/>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5" name="Freeform 471"/>
              <p:cNvSpPr>
                <a:spLocks/>
              </p:cNvSpPr>
              <p:nvPr/>
            </p:nvSpPr>
            <p:spPr bwMode="auto">
              <a:xfrm>
                <a:off x="4485" y="1399"/>
                <a:ext cx="90" cy="12"/>
              </a:xfrm>
              <a:custGeom>
                <a:avLst/>
                <a:gdLst>
                  <a:gd name="T0" fmla="*/ 90 w 178"/>
                  <a:gd name="T1" fmla="*/ 6 h 25"/>
                  <a:gd name="T2" fmla="*/ 73 w 178"/>
                  <a:gd name="T3" fmla="*/ 0 h 25"/>
                  <a:gd name="T4" fmla="*/ 58 w 178"/>
                  <a:gd name="T5" fmla="*/ 1 h 25"/>
                  <a:gd name="T6" fmla="*/ 44 w 178"/>
                  <a:gd name="T7" fmla="*/ 4 h 25"/>
                  <a:gd name="T8" fmla="*/ 30 w 178"/>
                  <a:gd name="T9" fmla="*/ 5 h 25"/>
                  <a:gd name="T10" fmla="*/ 16 w 178"/>
                  <a:gd name="T11" fmla="*/ 8 h 25"/>
                  <a:gd name="T12" fmla="*/ 0 w 178"/>
                  <a:gd name="T13" fmla="*/ 11 h 25"/>
                  <a:gd name="T14" fmla="*/ 14 w 178"/>
                  <a:gd name="T15" fmla="*/ 12 h 25"/>
                  <a:gd name="T16" fmla="*/ 40 w 178"/>
                  <a:gd name="T17" fmla="*/ 9 h 25"/>
                  <a:gd name="T18" fmla="*/ 61 w 178"/>
                  <a:gd name="T19" fmla="*/ 5 h 25"/>
                  <a:gd name="T20" fmla="*/ 70 w 178"/>
                  <a:gd name="T21" fmla="*/ 6 h 25"/>
                  <a:gd name="T22" fmla="*/ 78 w 178"/>
                  <a:gd name="T23" fmla="*/ 8 h 25"/>
                  <a:gd name="T24" fmla="*/ 86 w 178"/>
                  <a:gd name="T25" fmla="*/ 8 h 25"/>
                  <a:gd name="T26" fmla="*/ 90 w 178"/>
                  <a:gd name="T27" fmla="*/ 6 h 25"/>
                  <a:gd name="T28" fmla="*/ 90 w 178"/>
                  <a:gd name="T29" fmla="*/ 6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25"/>
                  <a:gd name="T47" fmla="*/ 178 w 17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25">
                    <a:moveTo>
                      <a:pt x="178" y="13"/>
                    </a:moveTo>
                    <a:lnTo>
                      <a:pt x="144" y="0"/>
                    </a:lnTo>
                    <a:lnTo>
                      <a:pt x="114" y="2"/>
                    </a:lnTo>
                    <a:lnTo>
                      <a:pt x="87" y="8"/>
                    </a:lnTo>
                    <a:lnTo>
                      <a:pt x="60" y="11"/>
                    </a:lnTo>
                    <a:lnTo>
                      <a:pt x="32" y="17"/>
                    </a:lnTo>
                    <a:lnTo>
                      <a:pt x="0" y="23"/>
                    </a:lnTo>
                    <a:lnTo>
                      <a:pt x="28" y="25"/>
                    </a:lnTo>
                    <a:lnTo>
                      <a:pt x="79" y="19"/>
                    </a:lnTo>
                    <a:lnTo>
                      <a:pt x="121" y="11"/>
                    </a:lnTo>
                    <a:lnTo>
                      <a:pt x="138" y="13"/>
                    </a:lnTo>
                    <a:lnTo>
                      <a:pt x="155" y="17"/>
                    </a:lnTo>
                    <a:lnTo>
                      <a:pt x="171" y="17"/>
                    </a:lnTo>
                    <a:lnTo>
                      <a:pt x="178" y="1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6" name="Freeform 472"/>
              <p:cNvSpPr>
                <a:spLocks/>
              </p:cNvSpPr>
              <p:nvPr/>
            </p:nvSpPr>
            <p:spPr bwMode="auto">
              <a:xfrm>
                <a:off x="4384" y="1396"/>
                <a:ext cx="45" cy="14"/>
              </a:xfrm>
              <a:custGeom>
                <a:avLst/>
                <a:gdLst>
                  <a:gd name="T0" fmla="*/ 36 w 91"/>
                  <a:gd name="T1" fmla="*/ 11 h 29"/>
                  <a:gd name="T2" fmla="*/ 45 w 91"/>
                  <a:gd name="T3" fmla="*/ 9 h 29"/>
                  <a:gd name="T4" fmla="*/ 45 w 91"/>
                  <a:gd name="T5" fmla="*/ 3 h 29"/>
                  <a:gd name="T6" fmla="*/ 40 w 91"/>
                  <a:gd name="T7" fmla="*/ 0 h 29"/>
                  <a:gd name="T8" fmla="*/ 33 w 91"/>
                  <a:gd name="T9" fmla="*/ 1 h 29"/>
                  <a:gd name="T10" fmla="*/ 22 w 91"/>
                  <a:gd name="T11" fmla="*/ 6 h 29"/>
                  <a:gd name="T12" fmla="*/ 11 w 91"/>
                  <a:gd name="T13" fmla="*/ 9 h 29"/>
                  <a:gd name="T14" fmla="*/ 0 w 91"/>
                  <a:gd name="T15" fmla="*/ 14 h 29"/>
                  <a:gd name="T16" fmla="*/ 15 w 91"/>
                  <a:gd name="T17" fmla="*/ 14 h 29"/>
                  <a:gd name="T18" fmla="*/ 27 w 91"/>
                  <a:gd name="T19" fmla="*/ 9 h 29"/>
                  <a:gd name="T20" fmla="*/ 33 w 91"/>
                  <a:gd name="T21" fmla="*/ 8 h 29"/>
                  <a:gd name="T22" fmla="*/ 36 w 91"/>
                  <a:gd name="T23" fmla="*/ 11 h 29"/>
                  <a:gd name="T24" fmla="*/ 36 w 91"/>
                  <a:gd name="T25" fmla="*/ 11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29"/>
                  <a:gd name="T41" fmla="*/ 91 w 91"/>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29">
                    <a:moveTo>
                      <a:pt x="72" y="23"/>
                    </a:moveTo>
                    <a:lnTo>
                      <a:pt x="90" y="19"/>
                    </a:lnTo>
                    <a:lnTo>
                      <a:pt x="91" y="6"/>
                    </a:lnTo>
                    <a:lnTo>
                      <a:pt x="80" y="0"/>
                    </a:lnTo>
                    <a:lnTo>
                      <a:pt x="67" y="2"/>
                    </a:lnTo>
                    <a:lnTo>
                      <a:pt x="44" y="12"/>
                    </a:lnTo>
                    <a:lnTo>
                      <a:pt x="23" y="19"/>
                    </a:lnTo>
                    <a:lnTo>
                      <a:pt x="0" y="29"/>
                    </a:lnTo>
                    <a:lnTo>
                      <a:pt x="31" y="29"/>
                    </a:lnTo>
                    <a:lnTo>
                      <a:pt x="55" y="19"/>
                    </a:lnTo>
                    <a:lnTo>
                      <a:pt x="67" y="17"/>
                    </a:lnTo>
                    <a:lnTo>
                      <a:pt x="72" y="2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7" name="Freeform 473"/>
              <p:cNvSpPr>
                <a:spLocks/>
              </p:cNvSpPr>
              <p:nvPr/>
            </p:nvSpPr>
            <p:spPr bwMode="auto">
              <a:xfrm>
                <a:off x="4217" y="1399"/>
                <a:ext cx="125" cy="12"/>
              </a:xfrm>
              <a:custGeom>
                <a:avLst/>
                <a:gdLst>
                  <a:gd name="T0" fmla="*/ 125 w 249"/>
                  <a:gd name="T1" fmla="*/ 10 h 25"/>
                  <a:gd name="T2" fmla="*/ 113 w 249"/>
                  <a:gd name="T3" fmla="*/ 8 h 25"/>
                  <a:gd name="T4" fmla="*/ 102 w 249"/>
                  <a:gd name="T5" fmla="*/ 5 h 25"/>
                  <a:gd name="T6" fmla="*/ 87 w 249"/>
                  <a:gd name="T7" fmla="*/ 7 h 25"/>
                  <a:gd name="T8" fmla="*/ 79 w 249"/>
                  <a:gd name="T9" fmla="*/ 10 h 25"/>
                  <a:gd name="T10" fmla="*/ 69 w 249"/>
                  <a:gd name="T11" fmla="*/ 9 h 25"/>
                  <a:gd name="T12" fmla="*/ 58 w 249"/>
                  <a:gd name="T13" fmla="*/ 5 h 25"/>
                  <a:gd name="T14" fmla="*/ 39 w 249"/>
                  <a:gd name="T15" fmla="*/ 2 h 25"/>
                  <a:gd name="T16" fmla="*/ 26 w 249"/>
                  <a:gd name="T17" fmla="*/ 0 h 25"/>
                  <a:gd name="T18" fmla="*/ 12 w 249"/>
                  <a:gd name="T19" fmla="*/ 0 h 25"/>
                  <a:gd name="T20" fmla="*/ 1 w 249"/>
                  <a:gd name="T21" fmla="*/ 4 h 25"/>
                  <a:gd name="T22" fmla="*/ 0 w 249"/>
                  <a:gd name="T23" fmla="*/ 8 h 25"/>
                  <a:gd name="T24" fmla="*/ 4 w 249"/>
                  <a:gd name="T25" fmla="*/ 11 h 25"/>
                  <a:gd name="T26" fmla="*/ 19 w 249"/>
                  <a:gd name="T27" fmla="*/ 11 h 25"/>
                  <a:gd name="T28" fmla="*/ 33 w 249"/>
                  <a:gd name="T29" fmla="*/ 8 h 25"/>
                  <a:gd name="T30" fmla="*/ 47 w 249"/>
                  <a:gd name="T31" fmla="*/ 8 h 25"/>
                  <a:gd name="T32" fmla="*/ 55 w 249"/>
                  <a:gd name="T33" fmla="*/ 10 h 25"/>
                  <a:gd name="T34" fmla="*/ 63 w 249"/>
                  <a:gd name="T35" fmla="*/ 12 h 25"/>
                  <a:gd name="T36" fmla="*/ 77 w 249"/>
                  <a:gd name="T37" fmla="*/ 12 h 25"/>
                  <a:gd name="T38" fmla="*/ 88 w 249"/>
                  <a:gd name="T39" fmla="*/ 10 h 25"/>
                  <a:gd name="T40" fmla="*/ 98 w 249"/>
                  <a:gd name="T41" fmla="*/ 9 h 25"/>
                  <a:gd name="T42" fmla="*/ 107 w 249"/>
                  <a:gd name="T43" fmla="*/ 11 h 25"/>
                  <a:gd name="T44" fmla="*/ 116 w 249"/>
                  <a:gd name="T45" fmla="*/ 12 h 25"/>
                  <a:gd name="T46" fmla="*/ 125 w 249"/>
                  <a:gd name="T47" fmla="*/ 10 h 25"/>
                  <a:gd name="T48" fmla="*/ 125 w 249"/>
                  <a:gd name="T49" fmla="*/ 10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9"/>
                  <a:gd name="T76" fmla="*/ 0 h 25"/>
                  <a:gd name="T77" fmla="*/ 249 w 249"/>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9" h="25">
                    <a:moveTo>
                      <a:pt x="249" y="21"/>
                    </a:moveTo>
                    <a:lnTo>
                      <a:pt x="226" y="17"/>
                    </a:lnTo>
                    <a:lnTo>
                      <a:pt x="203" y="11"/>
                    </a:lnTo>
                    <a:lnTo>
                      <a:pt x="174" y="15"/>
                    </a:lnTo>
                    <a:lnTo>
                      <a:pt x="157" y="21"/>
                    </a:lnTo>
                    <a:lnTo>
                      <a:pt x="138" y="19"/>
                    </a:lnTo>
                    <a:lnTo>
                      <a:pt x="115" y="11"/>
                    </a:lnTo>
                    <a:lnTo>
                      <a:pt x="77" y="4"/>
                    </a:lnTo>
                    <a:lnTo>
                      <a:pt x="51" y="0"/>
                    </a:lnTo>
                    <a:lnTo>
                      <a:pt x="24" y="0"/>
                    </a:lnTo>
                    <a:lnTo>
                      <a:pt x="1" y="8"/>
                    </a:lnTo>
                    <a:lnTo>
                      <a:pt x="0" y="17"/>
                    </a:lnTo>
                    <a:lnTo>
                      <a:pt x="7" y="23"/>
                    </a:lnTo>
                    <a:lnTo>
                      <a:pt x="38" y="23"/>
                    </a:lnTo>
                    <a:lnTo>
                      <a:pt x="66" y="17"/>
                    </a:lnTo>
                    <a:lnTo>
                      <a:pt x="93" y="17"/>
                    </a:lnTo>
                    <a:lnTo>
                      <a:pt x="110" y="21"/>
                    </a:lnTo>
                    <a:lnTo>
                      <a:pt x="125" y="25"/>
                    </a:lnTo>
                    <a:lnTo>
                      <a:pt x="154" y="25"/>
                    </a:lnTo>
                    <a:lnTo>
                      <a:pt x="176" y="21"/>
                    </a:lnTo>
                    <a:lnTo>
                      <a:pt x="195" y="19"/>
                    </a:lnTo>
                    <a:lnTo>
                      <a:pt x="214" y="23"/>
                    </a:lnTo>
                    <a:lnTo>
                      <a:pt x="231" y="25"/>
                    </a:lnTo>
                    <a:lnTo>
                      <a:pt x="249" y="21"/>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8" name="Freeform 474"/>
              <p:cNvSpPr>
                <a:spLocks/>
              </p:cNvSpPr>
              <p:nvPr/>
            </p:nvSpPr>
            <p:spPr bwMode="auto">
              <a:xfrm>
                <a:off x="4103" y="2034"/>
                <a:ext cx="52" cy="21"/>
              </a:xfrm>
              <a:custGeom>
                <a:avLst/>
                <a:gdLst>
                  <a:gd name="T0" fmla="*/ 0 w 105"/>
                  <a:gd name="T1" fmla="*/ 0 h 41"/>
                  <a:gd name="T2" fmla="*/ 23 w 105"/>
                  <a:gd name="T3" fmla="*/ 9 h 41"/>
                  <a:gd name="T4" fmla="*/ 52 w 105"/>
                  <a:gd name="T5" fmla="*/ 12 h 41"/>
                  <a:gd name="T6" fmla="*/ 45 w 105"/>
                  <a:gd name="T7" fmla="*/ 14 h 41"/>
                  <a:gd name="T8" fmla="*/ 47 w 105"/>
                  <a:gd name="T9" fmla="*/ 21 h 41"/>
                  <a:gd name="T10" fmla="*/ 28 w 105"/>
                  <a:gd name="T11" fmla="*/ 15 h 41"/>
                  <a:gd name="T12" fmla="*/ 5 w 105"/>
                  <a:gd name="T13" fmla="*/ 9 h 41"/>
                  <a:gd name="T14" fmla="*/ 1 w 105"/>
                  <a:gd name="T15" fmla="*/ 6 h 41"/>
                  <a:gd name="T16" fmla="*/ 0 w 105"/>
                  <a:gd name="T17" fmla="*/ 0 h 41"/>
                  <a:gd name="T18" fmla="*/ 0 w 105"/>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41"/>
                  <a:gd name="T32" fmla="*/ 105 w 10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41">
                    <a:moveTo>
                      <a:pt x="0" y="0"/>
                    </a:moveTo>
                    <a:lnTo>
                      <a:pt x="46" y="17"/>
                    </a:lnTo>
                    <a:lnTo>
                      <a:pt x="105" y="24"/>
                    </a:lnTo>
                    <a:lnTo>
                      <a:pt x="90" y="28"/>
                    </a:lnTo>
                    <a:lnTo>
                      <a:pt x="95" y="41"/>
                    </a:lnTo>
                    <a:lnTo>
                      <a:pt x="57" y="30"/>
                    </a:lnTo>
                    <a:lnTo>
                      <a:pt x="10" y="17"/>
                    </a:lnTo>
                    <a:lnTo>
                      <a:pt x="2" y="11"/>
                    </a:lnTo>
                    <a:lnTo>
                      <a:pt x="0" y="0"/>
                    </a:lnTo>
                    <a:close/>
                  </a:path>
                </a:pathLst>
              </a:custGeom>
              <a:solidFill>
                <a:srgbClr val="E5E5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9" name="Line 475"/>
              <p:cNvSpPr>
                <a:spLocks noChangeShapeType="1"/>
              </p:cNvSpPr>
              <p:nvPr/>
            </p:nvSpPr>
            <p:spPr bwMode="auto">
              <a:xfrm flipV="1">
                <a:off x="4338" y="1687"/>
                <a:ext cx="147" cy="140"/>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60" name="Line 476"/>
              <p:cNvSpPr>
                <a:spLocks noChangeShapeType="1"/>
              </p:cNvSpPr>
              <p:nvPr/>
            </p:nvSpPr>
            <p:spPr bwMode="auto">
              <a:xfrm flipV="1">
                <a:off x="4566" y="1691"/>
                <a:ext cx="115" cy="138"/>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61" name="Line 477"/>
              <p:cNvSpPr>
                <a:spLocks noChangeShapeType="1"/>
              </p:cNvSpPr>
              <p:nvPr/>
            </p:nvSpPr>
            <p:spPr bwMode="auto">
              <a:xfrm>
                <a:off x="4493" y="1687"/>
                <a:ext cx="180" cy="0"/>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62" name="Line 478"/>
              <p:cNvSpPr>
                <a:spLocks noChangeShapeType="1"/>
              </p:cNvSpPr>
              <p:nvPr/>
            </p:nvSpPr>
            <p:spPr bwMode="auto">
              <a:xfrm>
                <a:off x="4673" y="1710"/>
                <a:ext cx="25" cy="122"/>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63" name="Line 479"/>
              <p:cNvSpPr>
                <a:spLocks noChangeShapeType="1"/>
              </p:cNvSpPr>
              <p:nvPr/>
            </p:nvSpPr>
            <p:spPr bwMode="auto">
              <a:xfrm>
                <a:off x="4323" y="1830"/>
                <a:ext cx="79" cy="2"/>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nvGrpSpPr>
            <p:cNvPr id="4" name="Group 480"/>
            <p:cNvGrpSpPr>
              <a:grpSpLocks/>
            </p:cNvGrpSpPr>
            <p:nvPr/>
          </p:nvGrpSpPr>
          <p:grpSpPr bwMode="auto">
            <a:xfrm flipH="1">
              <a:off x="778" y="1570"/>
              <a:ext cx="873" cy="830"/>
              <a:chOff x="3577" y="2675"/>
              <a:chExt cx="1768" cy="1359"/>
            </a:xfrm>
          </p:grpSpPr>
          <p:sp>
            <p:nvSpPr>
              <p:cNvPr id="42139" name="Freeform 481"/>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0" name="Freeform 482"/>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1" name="Freeform 483"/>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2" name="Freeform 484"/>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3" name="Freeform 485"/>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4" name="Freeform 486"/>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5" name="Freeform 487"/>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6" name="Freeform 488"/>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7" name="Freeform 489"/>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8" name="Freeform 490"/>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9" name="Freeform 491"/>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0" name="Freeform 492"/>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1" name="Freeform 493"/>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2" name="Freeform 494"/>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3" name="Freeform 495"/>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4" name="Freeform 496"/>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5" name="Freeform 497"/>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6" name="Freeform 498"/>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7" name="Freeform 499"/>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8" name="Freeform 500"/>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9" name="Freeform 501"/>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0" name="Freeform 502"/>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1" name="Freeform 503"/>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2" name="Freeform 504"/>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3" name="Freeform 505"/>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4" name="Freeform 506"/>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5" name="Freeform 507"/>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6" name="Freeform 508"/>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7" name="Freeform 509"/>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8" name="Freeform 510"/>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9" name="Freeform 511"/>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0" name="Freeform 512"/>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1" name="Freeform 513"/>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2" name="Freeform 514"/>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3" name="Freeform 515"/>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4" name="Freeform 516"/>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5" name="Freeform 517"/>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6" name="Freeform 518"/>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7" name="Freeform 519"/>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8" name="Freeform 520"/>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9" name="Freeform 521"/>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0" name="Freeform 522"/>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1" name="Freeform 523"/>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2" name="Freeform 524"/>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3" name="Freeform 525"/>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4" name="Freeform 526"/>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5" name="Freeform 527"/>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6" name="Freeform 528"/>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7" name="Freeform 529"/>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8" name="Freeform 530"/>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9" name="Freeform 531"/>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0" name="Freeform 532"/>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1" name="Freeform 533"/>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2" name="Freeform 534"/>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3" name="Freeform 535"/>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4" name="Freeform 536"/>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5" name="Freeform 537"/>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6" name="Freeform 538"/>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7" name="Freeform 539"/>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8" name="Freeform 540"/>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9" name="Freeform 541"/>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0" name="Freeform 542"/>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1" name="Freeform 543"/>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2" name="Freeform 544"/>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3" name="Freeform 545"/>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4" name="Freeform 546"/>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5" name="Freeform 547"/>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6" name="Freeform 548"/>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7" name="Freeform 549"/>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8" name="Freeform 550"/>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9" name="Freeform 551"/>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0" name="Freeform 552"/>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1" name="Freeform 553"/>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2" name="Freeform 554"/>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3" name="Freeform 555"/>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4" name="Freeform 556"/>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5" name="Freeform 557"/>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6" name="Freeform 558"/>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7" name="Freeform 559"/>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8" name="Freeform 560"/>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9" name="Freeform 561"/>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0" name="Freeform 562"/>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1" name="Freeform 563"/>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2" name="Freeform 564"/>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3" name="Freeform 565"/>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4" name="Freeform 566"/>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5" name="Freeform 567"/>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6" name="Freeform 568"/>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7" name="Freeform 569"/>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8" name="Freeform 570"/>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9" name="Freeform 571"/>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0" name="Freeform 572"/>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1" name="Freeform 573"/>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2" name="Freeform 574"/>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3" name="Freeform 575"/>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4" name="Freeform 576"/>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5" name="Freeform 577"/>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6" name="Freeform 578"/>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7" name="Freeform 579"/>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8" name="Freeform 580"/>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9" name="Freeform 581"/>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grpSp>
        <p:nvGrpSpPr>
          <p:cNvPr id="5" name="Group 6"/>
          <p:cNvGrpSpPr>
            <a:grpSpLocks/>
          </p:cNvGrpSpPr>
          <p:nvPr/>
        </p:nvGrpSpPr>
        <p:grpSpPr bwMode="auto">
          <a:xfrm>
            <a:off x="3260148" y="4673205"/>
            <a:ext cx="1889125" cy="1564184"/>
            <a:chOff x="4161" y="1106"/>
            <a:chExt cx="1309" cy="1051"/>
          </a:xfrm>
        </p:grpSpPr>
        <p:grpSp>
          <p:nvGrpSpPr>
            <p:cNvPr id="6" name="Group 7"/>
            <p:cNvGrpSpPr>
              <a:grpSpLocks/>
            </p:cNvGrpSpPr>
            <p:nvPr/>
          </p:nvGrpSpPr>
          <p:grpSpPr bwMode="auto">
            <a:xfrm>
              <a:off x="4161" y="1106"/>
              <a:ext cx="1309" cy="1051"/>
              <a:chOff x="3783" y="912"/>
              <a:chExt cx="1768" cy="1359"/>
            </a:xfrm>
          </p:grpSpPr>
          <p:grpSp>
            <p:nvGrpSpPr>
              <p:cNvPr id="7" name="Group 8"/>
              <p:cNvGrpSpPr>
                <a:grpSpLocks/>
              </p:cNvGrpSpPr>
              <p:nvPr/>
            </p:nvGrpSpPr>
            <p:grpSpPr bwMode="auto">
              <a:xfrm flipH="1">
                <a:off x="3783" y="912"/>
                <a:ext cx="1768" cy="1359"/>
                <a:chOff x="3577" y="2675"/>
                <a:chExt cx="1768" cy="1359"/>
              </a:xfrm>
            </p:grpSpPr>
            <p:sp>
              <p:nvSpPr>
                <p:cNvPr id="42036" name="Freeform 9"/>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7" name="Freeform 10"/>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8" name="Freeform 11"/>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9" name="Freeform 12"/>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0" name="Freeform 13"/>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1" name="Freeform 14"/>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2" name="Freeform 15"/>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3" name="Freeform 16"/>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4" name="Freeform 17"/>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5" name="Freeform 18"/>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6" name="Freeform 19"/>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7" name="Freeform 20"/>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8" name="Freeform 21"/>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9" name="Freeform 22"/>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0" name="Freeform 23"/>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1" name="Freeform 24"/>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2" name="Freeform 25"/>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3" name="Freeform 26"/>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4" name="Freeform 27"/>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5" name="Freeform 28"/>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6" name="Freeform 29"/>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7" name="Freeform 30"/>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8" name="Freeform 31"/>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9" name="Freeform 32"/>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0" name="Freeform 33"/>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1" name="Freeform 34"/>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2" name="Freeform 35"/>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3" name="Freeform 36"/>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4" name="Freeform 37"/>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5" name="Freeform 38"/>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6" name="Freeform 39"/>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7" name="Freeform 40"/>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8" name="Freeform 41"/>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9" name="Freeform 42"/>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0" name="Freeform 43"/>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1" name="Freeform 44"/>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2" name="Freeform 45"/>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3" name="Freeform 46"/>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4" name="Freeform 47"/>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5" name="Freeform 48"/>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6" name="Freeform 49"/>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7" name="Freeform 50"/>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8" name="Freeform 51"/>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9" name="Freeform 52"/>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0" name="Freeform 53"/>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1" name="Freeform 54"/>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2" name="Freeform 55"/>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3" name="Freeform 56"/>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4" name="Freeform 57"/>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5" name="Freeform 58"/>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6" name="Freeform 59"/>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7" name="Freeform 60"/>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8" name="Freeform 61"/>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9" name="Freeform 62"/>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0" name="Freeform 63"/>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1" name="Freeform 64"/>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2" name="Freeform 65"/>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3" name="Freeform 66"/>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4" name="Freeform 67"/>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5" name="Freeform 68"/>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6" name="Freeform 69"/>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7" name="Freeform 70"/>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8" name="Freeform 71"/>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9" name="Freeform 72"/>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0" name="Freeform 73"/>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1" name="Freeform 74"/>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2" name="Freeform 75"/>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3" name="Freeform 76"/>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4" name="Freeform 77"/>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5" name="Freeform 78"/>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6" name="Freeform 79"/>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7" name="Freeform 80"/>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8" name="Freeform 81"/>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9" name="Freeform 82"/>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0" name="Freeform 83"/>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1" name="Freeform 84"/>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2" name="Freeform 85"/>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3" name="Freeform 86"/>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4" name="Freeform 87"/>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5" name="Freeform 88"/>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6" name="Freeform 89"/>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7" name="Freeform 90"/>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8" name="Freeform 91"/>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9" name="Freeform 92"/>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0" name="Freeform 93"/>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1" name="Freeform 94"/>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2" name="Freeform 95"/>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3" name="Freeform 96"/>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4" name="Freeform 97"/>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5" name="Freeform 98"/>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6" name="Freeform 99"/>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7" name="Freeform 100"/>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8" name="Freeform 101"/>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9" name="Freeform 102"/>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0" name="Freeform 103"/>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1" name="Freeform 104"/>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2" name="Freeform 105"/>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3" name="Freeform 106"/>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4" name="Freeform 107"/>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5" name="Freeform 108"/>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6" name="Freeform 109"/>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nvGrpSpPr>
              <p:cNvPr id="8" name="Group 110"/>
              <p:cNvGrpSpPr>
                <a:grpSpLocks/>
              </p:cNvGrpSpPr>
              <p:nvPr/>
            </p:nvGrpSpPr>
            <p:grpSpPr bwMode="auto">
              <a:xfrm>
                <a:off x="3798" y="1098"/>
                <a:ext cx="737" cy="294"/>
                <a:chOff x="3510" y="2756"/>
                <a:chExt cx="737" cy="294"/>
              </a:xfrm>
            </p:grpSpPr>
            <p:sp>
              <p:nvSpPr>
                <p:cNvPr id="41994" name="Freeform 111"/>
                <p:cNvSpPr>
                  <a:spLocks/>
                </p:cNvSpPr>
                <p:nvPr/>
              </p:nvSpPr>
              <p:spPr bwMode="auto">
                <a:xfrm>
                  <a:off x="3613" y="2761"/>
                  <a:ext cx="452" cy="51"/>
                </a:xfrm>
                <a:custGeom>
                  <a:avLst/>
                  <a:gdLst>
                    <a:gd name="T0" fmla="*/ 4 w 902"/>
                    <a:gd name="T1" fmla="*/ 51 h 101"/>
                    <a:gd name="T2" fmla="*/ 452 w 902"/>
                    <a:gd name="T3" fmla="*/ 46 h 101"/>
                    <a:gd name="T4" fmla="*/ 452 w 902"/>
                    <a:gd name="T5" fmla="*/ 22 h 101"/>
                    <a:gd name="T6" fmla="*/ 441 w 902"/>
                    <a:gd name="T7" fmla="*/ 2 h 101"/>
                    <a:gd name="T8" fmla="*/ 403 w 902"/>
                    <a:gd name="T9" fmla="*/ 3 h 101"/>
                    <a:gd name="T10" fmla="*/ 364 w 902"/>
                    <a:gd name="T11" fmla="*/ 0 h 101"/>
                    <a:gd name="T12" fmla="*/ 320 w 902"/>
                    <a:gd name="T13" fmla="*/ 9 h 101"/>
                    <a:gd name="T14" fmla="*/ 283 w 902"/>
                    <a:gd name="T15" fmla="*/ 20 h 101"/>
                    <a:gd name="T16" fmla="*/ 257 w 902"/>
                    <a:gd name="T17" fmla="*/ 16 h 101"/>
                    <a:gd name="T18" fmla="*/ 227 w 902"/>
                    <a:gd name="T19" fmla="*/ 4 h 101"/>
                    <a:gd name="T20" fmla="*/ 169 w 902"/>
                    <a:gd name="T21" fmla="*/ 19 h 101"/>
                    <a:gd name="T22" fmla="*/ 129 w 902"/>
                    <a:gd name="T23" fmla="*/ 16 h 101"/>
                    <a:gd name="T24" fmla="*/ 36 w 902"/>
                    <a:gd name="T25" fmla="*/ 9 h 101"/>
                    <a:gd name="T26" fmla="*/ 18 w 902"/>
                    <a:gd name="T27" fmla="*/ 4 h 101"/>
                    <a:gd name="T28" fmla="*/ 0 w 902"/>
                    <a:gd name="T29" fmla="*/ 19 h 101"/>
                    <a:gd name="T30" fmla="*/ 4 w 902"/>
                    <a:gd name="T31" fmla="*/ 51 h 101"/>
                    <a:gd name="T32" fmla="*/ 4 w 902"/>
                    <a:gd name="T33" fmla="*/ 51 h 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2"/>
                    <a:gd name="T52" fmla="*/ 0 h 101"/>
                    <a:gd name="T53" fmla="*/ 902 w 902"/>
                    <a:gd name="T54" fmla="*/ 101 h 10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2" h="101">
                      <a:moveTo>
                        <a:pt x="7" y="101"/>
                      </a:moveTo>
                      <a:lnTo>
                        <a:pt x="902" y="92"/>
                      </a:lnTo>
                      <a:lnTo>
                        <a:pt x="902" y="44"/>
                      </a:lnTo>
                      <a:lnTo>
                        <a:pt x="880" y="4"/>
                      </a:lnTo>
                      <a:lnTo>
                        <a:pt x="805" y="6"/>
                      </a:lnTo>
                      <a:lnTo>
                        <a:pt x="726" y="0"/>
                      </a:lnTo>
                      <a:lnTo>
                        <a:pt x="638" y="18"/>
                      </a:lnTo>
                      <a:lnTo>
                        <a:pt x="564" y="40"/>
                      </a:lnTo>
                      <a:lnTo>
                        <a:pt x="513" y="31"/>
                      </a:lnTo>
                      <a:lnTo>
                        <a:pt x="452" y="8"/>
                      </a:lnTo>
                      <a:lnTo>
                        <a:pt x="338" y="37"/>
                      </a:lnTo>
                      <a:lnTo>
                        <a:pt x="258" y="31"/>
                      </a:lnTo>
                      <a:lnTo>
                        <a:pt x="72" y="18"/>
                      </a:lnTo>
                      <a:lnTo>
                        <a:pt x="36" y="8"/>
                      </a:lnTo>
                      <a:lnTo>
                        <a:pt x="0" y="38"/>
                      </a:lnTo>
                      <a:lnTo>
                        <a:pt x="7" y="101"/>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5" name="Freeform 112"/>
                <p:cNvSpPr>
                  <a:spLocks/>
                </p:cNvSpPr>
                <p:nvPr/>
              </p:nvSpPr>
              <p:spPr bwMode="auto">
                <a:xfrm>
                  <a:off x="3948" y="2895"/>
                  <a:ext cx="212" cy="129"/>
                </a:xfrm>
                <a:custGeom>
                  <a:avLst/>
                  <a:gdLst>
                    <a:gd name="T0" fmla="*/ 0 w 423"/>
                    <a:gd name="T1" fmla="*/ 14 h 259"/>
                    <a:gd name="T2" fmla="*/ 195 w 423"/>
                    <a:gd name="T3" fmla="*/ 0 h 259"/>
                    <a:gd name="T4" fmla="*/ 212 w 423"/>
                    <a:gd name="T5" fmla="*/ 112 h 259"/>
                    <a:gd name="T6" fmla="*/ 3 w 423"/>
                    <a:gd name="T7" fmla="*/ 129 h 259"/>
                    <a:gd name="T8" fmla="*/ 0 w 423"/>
                    <a:gd name="T9" fmla="*/ 14 h 259"/>
                    <a:gd name="T10" fmla="*/ 0 w 423"/>
                    <a:gd name="T11" fmla="*/ 14 h 259"/>
                    <a:gd name="T12" fmla="*/ 0 60000 65536"/>
                    <a:gd name="T13" fmla="*/ 0 60000 65536"/>
                    <a:gd name="T14" fmla="*/ 0 60000 65536"/>
                    <a:gd name="T15" fmla="*/ 0 60000 65536"/>
                    <a:gd name="T16" fmla="*/ 0 60000 65536"/>
                    <a:gd name="T17" fmla="*/ 0 60000 65536"/>
                    <a:gd name="T18" fmla="*/ 0 w 423"/>
                    <a:gd name="T19" fmla="*/ 0 h 259"/>
                    <a:gd name="T20" fmla="*/ 423 w 42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23" h="259">
                      <a:moveTo>
                        <a:pt x="0" y="29"/>
                      </a:moveTo>
                      <a:lnTo>
                        <a:pt x="389" y="0"/>
                      </a:lnTo>
                      <a:lnTo>
                        <a:pt x="423" y="225"/>
                      </a:lnTo>
                      <a:lnTo>
                        <a:pt x="5" y="259"/>
                      </a:lnTo>
                      <a:lnTo>
                        <a:pt x="0" y="29"/>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6" name="Freeform 113"/>
                <p:cNvSpPr>
                  <a:spLocks/>
                </p:cNvSpPr>
                <p:nvPr/>
              </p:nvSpPr>
              <p:spPr bwMode="auto">
                <a:xfrm>
                  <a:off x="3724" y="2906"/>
                  <a:ext cx="238" cy="129"/>
                </a:xfrm>
                <a:custGeom>
                  <a:avLst/>
                  <a:gdLst>
                    <a:gd name="T0" fmla="*/ 9 w 475"/>
                    <a:gd name="T1" fmla="*/ 10 h 259"/>
                    <a:gd name="T2" fmla="*/ 238 w 475"/>
                    <a:gd name="T3" fmla="*/ 0 h 259"/>
                    <a:gd name="T4" fmla="*/ 226 w 475"/>
                    <a:gd name="T5" fmla="*/ 114 h 259"/>
                    <a:gd name="T6" fmla="*/ 0 w 475"/>
                    <a:gd name="T7" fmla="*/ 129 h 259"/>
                    <a:gd name="T8" fmla="*/ 9 w 475"/>
                    <a:gd name="T9" fmla="*/ 10 h 259"/>
                    <a:gd name="T10" fmla="*/ 9 w 475"/>
                    <a:gd name="T11" fmla="*/ 10 h 259"/>
                    <a:gd name="T12" fmla="*/ 0 60000 65536"/>
                    <a:gd name="T13" fmla="*/ 0 60000 65536"/>
                    <a:gd name="T14" fmla="*/ 0 60000 65536"/>
                    <a:gd name="T15" fmla="*/ 0 60000 65536"/>
                    <a:gd name="T16" fmla="*/ 0 60000 65536"/>
                    <a:gd name="T17" fmla="*/ 0 60000 65536"/>
                    <a:gd name="T18" fmla="*/ 0 w 475"/>
                    <a:gd name="T19" fmla="*/ 0 h 259"/>
                    <a:gd name="T20" fmla="*/ 475 w 475"/>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75" h="259">
                      <a:moveTo>
                        <a:pt x="17" y="21"/>
                      </a:moveTo>
                      <a:lnTo>
                        <a:pt x="475" y="0"/>
                      </a:lnTo>
                      <a:lnTo>
                        <a:pt x="452" y="228"/>
                      </a:lnTo>
                      <a:lnTo>
                        <a:pt x="0" y="259"/>
                      </a:lnTo>
                      <a:lnTo>
                        <a:pt x="17" y="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7" name="Freeform 114"/>
                <p:cNvSpPr>
                  <a:spLocks/>
                </p:cNvSpPr>
                <p:nvPr/>
              </p:nvSpPr>
              <p:spPr bwMode="auto">
                <a:xfrm>
                  <a:off x="3517" y="2909"/>
                  <a:ext cx="216" cy="126"/>
                </a:xfrm>
                <a:custGeom>
                  <a:avLst/>
                  <a:gdLst>
                    <a:gd name="T0" fmla="*/ 0 w 431"/>
                    <a:gd name="T1" fmla="*/ 20 h 253"/>
                    <a:gd name="T2" fmla="*/ 216 w 431"/>
                    <a:gd name="T3" fmla="*/ 0 h 253"/>
                    <a:gd name="T4" fmla="*/ 212 w 431"/>
                    <a:gd name="T5" fmla="*/ 126 h 253"/>
                    <a:gd name="T6" fmla="*/ 6 w 431"/>
                    <a:gd name="T7" fmla="*/ 125 h 253"/>
                    <a:gd name="T8" fmla="*/ 0 w 431"/>
                    <a:gd name="T9" fmla="*/ 20 h 253"/>
                    <a:gd name="T10" fmla="*/ 0 w 431"/>
                    <a:gd name="T11" fmla="*/ 20 h 253"/>
                    <a:gd name="T12" fmla="*/ 0 60000 65536"/>
                    <a:gd name="T13" fmla="*/ 0 60000 65536"/>
                    <a:gd name="T14" fmla="*/ 0 60000 65536"/>
                    <a:gd name="T15" fmla="*/ 0 60000 65536"/>
                    <a:gd name="T16" fmla="*/ 0 60000 65536"/>
                    <a:gd name="T17" fmla="*/ 0 60000 65536"/>
                    <a:gd name="T18" fmla="*/ 0 w 431"/>
                    <a:gd name="T19" fmla="*/ 0 h 253"/>
                    <a:gd name="T20" fmla="*/ 431 w 431"/>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431" h="253">
                      <a:moveTo>
                        <a:pt x="0" y="40"/>
                      </a:moveTo>
                      <a:lnTo>
                        <a:pt x="431" y="0"/>
                      </a:lnTo>
                      <a:lnTo>
                        <a:pt x="423" y="253"/>
                      </a:lnTo>
                      <a:lnTo>
                        <a:pt x="11" y="251"/>
                      </a:lnTo>
                      <a:lnTo>
                        <a:pt x="0" y="4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8" name="Freeform 115"/>
                <p:cNvSpPr>
                  <a:spLocks/>
                </p:cNvSpPr>
                <p:nvPr/>
              </p:nvSpPr>
              <p:spPr bwMode="auto">
                <a:xfrm>
                  <a:off x="3833" y="2804"/>
                  <a:ext cx="233" cy="106"/>
                </a:xfrm>
                <a:custGeom>
                  <a:avLst/>
                  <a:gdLst>
                    <a:gd name="T0" fmla="*/ 2 w 465"/>
                    <a:gd name="T1" fmla="*/ 11 h 213"/>
                    <a:gd name="T2" fmla="*/ 221 w 465"/>
                    <a:gd name="T3" fmla="*/ 0 h 213"/>
                    <a:gd name="T4" fmla="*/ 233 w 465"/>
                    <a:gd name="T5" fmla="*/ 94 h 213"/>
                    <a:gd name="T6" fmla="*/ 0 w 465"/>
                    <a:gd name="T7" fmla="*/ 106 h 213"/>
                    <a:gd name="T8" fmla="*/ 2 w 465"/>
                    <a:gd name="T9" fmla="*/ 11 h 213"/>
                    <a:gd name="T10" fmla="*/ 2 w 465"/>
                    <a:gd name="T11" fmla="*/ 11 h 213"/>
                    <a:gd name="T12" fmla="*/ 0 60000 65536"/>
                    <a:gd name="T13" fmla="*/ 0 60000 65536"/>
                    <a:gd name="T14" fmla="*/ 0 60000 65536"/>
                    <a:gd name="T15" fmla="*/ 0 60000 65536"/>
                    <a:gd name="T16" fmla="*/ 0 60000 65536"/>
                    <a:gd name="T17" fmla="*/ 0 60000 65536"/>
                    <a:gd name="T18" fmla="*/ 0 w 465"/>
                    <a:gd name="T19" fmla="*/ 0 h 213"/>
                    <a:gd name="T20" fmla="*/ 465 w 465"/>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465" h="213">
                      <a:moveTo>
                        <a:pt x="3" y="23"/>
                      </a:moveTo>
                      <a:lnTo>
                        <a:pt x="441" y="0"/>
                      </a:lnTo>
                      <a:lnTo>
                        <a:pt x="465" y="188"/>
                      </a:lnTo>
                      <a:lnTo>
                        <a:pt x="0" y="213"/>
                      </a:lnTo>
                      <a:lnTo>
                        <a:pt x="3" y="23"/>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9" name="Freeform 116"/>
                <p:cNvSpPr>
                  <a:spLocks/>
                </p:cNvSpPr>
                <p:nvPr/>
              </p:nvSpPr>
              <p:spPr bwMode="auto">
                <a:xfrm>
                  <a:off x="3614" y="2804"/>
                  <a:ext cx="228" cy="108"/>
                </a:xfrm>
                <a:custGeom>
                  <a:avLst/>
                  <a:gdLst>
                    <a:gd name="T0" fmla="*/ 0 w 457"/>
                    <a:gd name="T1" fmla="*/ 6 h 217"/>
                    <a:gd name="T2" fmla="*/ 1 w 457"/>
                    <a:gd name="T3" fmla="*/ 105 h 217"/>
                    <a:gd name="T4" fmla="*/ 137 w 457"/>
                    <a:gd name="T5" fmla="*/ 108 h 217"/>
                    <a:gd name="T6" fmla="*/ 228 w 457"/>
                    <a:gd name="T7" fmla="*/ 102 h 217"/>
                    <a:gd name="T8" fmla="*/ 224 w 457"/>
                    <a:gd name="T9" fmla="*/ 0 h 217"/>
                    <a:gd name="T10" fmla="*/ 0 w 457"/>
                    <a:gd name="T11" fmla="*/ 6 h 217"/>
                    <a:gd name="T12" fmla="*/ 0 w 457"/>
                    <a:gd name="T13" fmla="*/ 6 h 217"/>
                    <a:gd name="T14" fmla="*/ 0 60000 65536"/>
                    <a:gd name="T15" fmla="*/ 0 60000 65536"/>
                    <a:gd name="T16" fmla="*/ 0 60000 65536"/>
                    <a:gd name="T17" fmla="*/ 0 60000 65536"/>
                    <a:gd name="T18" fmla="*/ 0 60000 65536"/>
                    <a:gd name="T19" fmla="*/ 0 60000 65536"/>
                    <a:gd name="T20" fmla="*/ 0 60000 65536"/>
                    <a:gd name="T21" fmla="*/ 0 w 457"/>
                    <a:gd name="T22" fmla="*/ 0 h 217"/>
                    <a:gd name="T23" fmla="*/ 457 w 457"/>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7" h="217">
                      <a:moveTo>
                        <a:pt x="0" y="13"/>
                      </a:moveTo>
                      <a:lnTo>
                        <a:pt x="2" y="211"/>
                      </a:lnTo>
                      <a:lnTo>
                        <a:pt x="274" y="217"/>
                      </a:lnTo>
                      <a:lnTo>
                        <a:pt x="457" y="205"/>
                      </a:lnTo>
                      <a:lnTo>
                        <a:pt x="449" y="0"/>
                      </a:lnTo>
                      <a:lnTo>
                        <a:pt x="0" y="1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0" name="Freeform 117"/>
                <p:cNvSpPr>
                  <a:spLocks/>
                </p:cNvSpPr>
                <p:nvPr/>
              </p:nvSpPr>
              <p:spPr bwMode="auto">
                <a:xfrm>
                  <a:off x="3510" y="2891"/>
                  <a:ext cx="654" cy="143"/>
                </a:xfrm>
                <a:custGeom>
                  <a:avLst/>
                  <a:gdLst>
                    <a:gd name="T0" fmla="*/ 222 w 1310"/>
                    <a:gd name="T1" fmla="*/ 140 h 285"/>
                    <a:gd name="T2" fmla="*/ 216 w 1310"/>
                    <a:gd name="T3" fmla="*/ 140 h 285"/>
                    <a:gd name="T4" fmla="*/ 210 w 1310"/>
                    <a:gd name="T5" fmla="*/ 32 h 285"/>
                    <a:gd name="T6" fmla="*/ 122 w 1310"/>
                    <a:gd name="T7" fmla="*/ 36 h 285"/>
                    <a:gd name="T8" fmla="*/ 33 w 1310"/>
                    <a:gd name="T9" fmla="*/ 48 h 285"/>
                    <a:gd name="T10" fmla="*/ 24 w 1310"/>
                    <a:gd name="T11" fmla="*/ 94 h 285"/>
                    <a:gd name="T12" fmla="*/ 18 w 1310"/>
                    <a:gd name="T13" fmla="*/ 143 h 285"/>
                    <a:gd name="T14" fmla="*/ 13 w 1310"/>
                    <a:gd name="T15" fmla="*/ 140 h 285"/>
                    <a:gd name="T16" fmla="*/ 7 w 1310"/>
                    <a:gd name="T17" fmla="*/ 138 h 285"/>
                    <a:gd name="T18" fmla="*/ 0 w 1310"/>
                    <a:gd name="T19" fmla="*/ 32 h 285"/>
                    <a:gd name="T20" fmla="*/ 12 w 1310"/>
                    <a:gd name="T21" fmla="*/ 25 h 285"/>
                    <a:gd name="T22" fmla="*/ 32 w 1310"/>
                    <a:gd name="T23" fmla="*/ 20 h 285"/>
                    <a:gd name="T24" fmla="*/ 89 w 1310"/>
                    <a:gd name="T25" fmla="*/ 13 h 285"/>
                    <a:gd name="T26" fmla="*/ 246 w 1310"/>
                    <a:gd name="T27" fmla="*/ 7 h 285"/>
                    <a:gd name="T28" fmla="*/ 516 w 1310"/>
                    <a:gd name="T29" fmla="*/ 5 h 285"/>
                    <a:gd name="T30" fmla="*/ 582 w 1310"/>
                    <a:gd name="T31" fmla="*/ 0 h 285"/>
                    <a:gd name="T32" fmla="*/ 647 w 1310"/>
                    <a:gd name="T33" fmla="*/ 2 h 285"/>
                    <a:gd name="T34" fmla="*/ 654 w 1310"/>
                    <a:gd name="T35" fmla="*/ 116 h 285"/>
                    <a:gd name="T36" fmla="*/ 645 w 1310"/>
                    <a:gd name="T37" fmla="*/ 117 h 285"/>
                    <a:gd name="T38" fmla="*/ 623 w 1310"/>
                    <a:gd name="T39" fmla="*/ 12 h 285"/>
                    <a:gd name="T40" fmla="*/ 538 w 1310"/>
                    <a:gd name="T41" fmla="*/ 21 h 285"/>
                    <a:gd name="T42" fmla="*/ 455 w 1310"/>
                    <a:gd name="T43" fmla="*/ 32 h 285"/>
                    <a:gd name="T44" fmla="*/ 448 w 1310"/>
                    <a:gd name="T45" fmla="*/ 129 h 285"/>
                    <a:gd name="T46" fmla="*/ 439 w 1310"/>
                    <a:gd name="T47" fmla="*/ 130 h 285"/>
                    <a:gd name="T48" fmla="*/ 430 w 1310"/>
                    <a:gd name="T49" fmla="*/ 23 h 285"/>
                    <a:gd name="T50" fmla="*/ 332 w 1310"/>
                    <a:gd name="T51" fmla="*/ 31 h 285"/>
                    <a:gd name="T52" fmla="*/ 235 w 1310"/>
                    <a:gd name="T53" fmla="*/ 49 h 285"/>
                    <a:gd name="T54" fmla="*/ 222 w 1310"/>
                    <a:gd name="T55" fmla="*/ 140 h 285"/>
                    <a:gd name="T56" fmla="*/ 222 w 1310"/>
                    <a:gd name="T57" fmla="*/ 140 h 2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0"/>
                    <a:gd name="T88" fmla="*/ 0 h 285"/>
                    <a:gd name="T89" fmla="*/ 1310 w 1310"/>
                    <a:gd name="T90" fmla="*/ 285 h 2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0" h="285">
                      <a:moveTo>
                        <a:pt x="445" y="279"/>
                      </a:moveTo>
                      <a:lnTo>
                        <a:pt x="432" y="279"/>
                      </a:lnTo>
                      <a:lnTo>
                        <a:pt x="420" y="63"/>
                      </a:lnTo>
                      <a:lnTo>
                        <a:pt x="244" y="72"/>
                      </a:lnTo>
                      <a:lnTo>
                        <a:pt x="67" y="95"/>
                      </a:lnTo>
                      <a:lnTo>
                        <a:pt x="48" y="188"/>
                      </a:lnTo>
                      <a:lnTo>
                        <a:pt x="36" y="285"/>
                      </a:lnTo>
                      <a:lnTo>
                        <a:pt x="27" y="279"/>
                      </a:lnTo>
                      <a:lnTo>
                        <a:pt x="14" y="275"/>
                      </a:lnTo>
                      <a:lnTo>
                        <a:pt x="0" y="63"/>
                      </a:lnTo>
                      <a:lnTo>
                        <a:pt x="25" y="49"/>
                      </a:lnTo>
                      <a:lnTo>
                        <a:pt x="65" y="40"/>
                      </a:lnTo>
                      <a:lnTo>
                        <a:pt x="179" y="26"/>
                      </a:lnTo>
                      <a:lnTo>
                        <a:pt x="493" y="13"/>
                      </a:lnTo>
                      <a:lnTo>
                        <a:pt x="1034" y="9"/>
                      </a:lnTo>
                      <a:lnTo>
                        <a:pt x="1166" y="0"/>
                      </a:lnTo>
                      <a:lnTo>
                        <a:pt x="1295" y="4"/>
                      </a:lnTo>
                      <a:lnTo>
                        <a:pt x="1310" y="232"/>
                      </a:lnTo>
                      <a:lnTo>
                        <a:pt x="1291" y="234"/>
                      </a:lnTo>
                      <a:lnTo>
                        <a:pt x="1247" y="23"/>
                      </a:lnTo>
                      <a:lnTo>
                        <a:pt x="1078" y="42"/>
                      </a:lnTo>
                      <a:lnTo>
                        <a:pt x="911" y="64"/>
                      </a:lnTo>
                      <a:lnTo>
                        <a:pt x="898" y="258"/>
                      </a:lnTo>
                      <a:lnTo>
                        <a:pt x="879" y="260"/>
                      </a:lnTo>
                      <a:lnTo>
                        <a:pt x="861" y="45"/>
                      </a:lnTo>
                      <a:lnTo>
                        <a:pt x="666" y="61"/>
                      </a:lnTo>
                      <a:lnTo>
                        <a:pt x="470" y="97"/>
                      </a:lnTo>
                      <a:lnTo>
                        <a:pt x="445" y="27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1" name="Freeform 118"/>
                <p:cNvSpPr>
                  <a:spLocks/>
                </p:cNvSpPr>
                <p:nvPr/>
              </p:nvSpPr>
              <p:spPr bwMode="auto">
                <a:xfrm>
                  <a:off x="3604" y="2798"/>
                  <a:ext cx="472" cy="120"/>
                </a:xfrm>
                <a:custGeom>
                  <a:avLst/>
                  <a:gdLst>
                    <a:gd name="T0" fmla="*/ 7 w 944"/>
                    <a:gd name="T1" fmla="*/ 120 h 239"/>
                    <a:gd name="T2" fmla="*/ 0 w 944"/>
                    <a:gd name="T3" fmla="*/ 8 h 239"/>
                    <a:gd name="T4" fmla="*/ 62 w 944"/>
                    <a:gd name="T5" fmla="*/ 3 h 239"/>
                    <a:gd name="T6" fmla="*/ 180 w 944"/>
                    <a:gd name="T7" fmla="*/ 3 h 239"/>
                    <a:gd name="T8" fmla="*/ 383 w 944"/>
                    <a:gd name="T9" fmla="*/ 4 h 239"/>
                    <a:gd name="T10" fmla="*/ 429 w 944"/>
                    <a:gd name="T11" fmla="*/ 0 h 239"/>
                    <a:gd name="T12" fmla="*/ 472 w 944"/>
                    <a:gd name="T13" fmla="*/ 2 h 239"/>
                    <a:gd name="T14" fmla="*/ 466 w 944"/>
                    <a:gd name="T15" fmla="*/ 101 h 239"/>
                    <a:gd name="T16" fmla="*/ 457 w 944"/>
                    <a:gd name="T17" fmla="*/ 102 h 239"/>
                    <a:gd name="T18" fmla="*/ 437 w 944"/>
                    <a:gd name="T19" fmla="*/ 13 h 239"/>
                    <a:gd name="T20" fmla="*/ 250 w 944"/>
                    <a:gd name="T21" fmla="*/ 29 h 239"/>
                    <a:gd name="T22" fmla="*/ 240 w 944"/>
                    <a:gd name="T23" fmla="*/ 114 h 239"/>
                    <a:gd name="T24" fmla="*/ 232 w 944"/>
                    <a:gd name="T25" fmla="*/ 113 h 239"/>
                    <a:gd name="T26" fmla="*/ 223 w 944"/>
                    <a:gd name="T27" fmla="*/ 19 h 239"/>
                    <a:gd name="T28" fmla="*/ 28 w 944"/>
                    <a:gd name="T29" fmla="*/ 31 h 239"/>
                    <a:gd name="T30" fmla="*/ 18 w 944"/>
                    <a:gd name="T31" fmla="*/ 120 h 239"/>
                    <a:gd name="T32" fmla="*/ 7 w 944"/>
                    <a:gd name="T33" fmla="*/ 120 h 239"/>
                    <a:gd name="T34" fmla="*/ 7 w 944"/>
                    <a:gd name="T35" fmla="*/ 120 h 2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4"/>
                    <a:gd name="T55" fmla="*/ 0 h 239"/>
                    <a:gd name="T56" fmla="*/ 944 w 944"/>
                    <a:gd name="T57" fmla="*/ 239 h 2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4" h="239">
                      <a:moveTo>
                        <a:pt x="15" y="239"/>
                      </a:moveTo>
                      <a:lnTo>
                        <a:pt x="0" y="15"/>
                      </a:lnTo>
                      <a:lnTo>
                        <a:pt x="125" y="5"/>
                      </a:lnTo>
                      <a:lnTo>
                        <a:pt x="359" y="5"/>
                      </a:lnTo>
                      <a:lnTo>
                        <a:pt x="766" y="7"/>
                      </a:lnTo>
                      <a:lnTo>
                        <a:pt x="857" y="0"/>
                      </a:lnTo>
                      <a:lnTo>
                        <a:pt x="944" y="3"/>
                      </a:lnTo>
                      <a:lnTo>
                        <a:pt x="931" y="201"/>
                      </a:lnTo>
                      <a:lnTo>
                        <a:pt x="914" y="203"/>
                      </a:lnTo>
                      <a:lnTo>
                        <a:pt x="874" y="26"/>
                      </a:lnTo>
                      <a:lnTo>
                        <a:pt x="501" y="57"/>
                      </a:lnTo>
                      <a:lnTo>
                        <a:pt x="480" y="228"/>
                      </a:lnTo>
                      <a:lnTo>
                        <a:pt x="463" y="226"/>
                      </a:lnTo>
                      <a:lnTo>
                        <a:pt x="446" y="38"/>
                      </a:lnTo>
                      <a:lnTo>
                        <a:pt x="55" y="62"/>
                      </a:lnTo>
                      <a:lnTo>
                        <a:pt x="36" y="239"/>
                      </a:lnTo>
                      <a:lnTo>
                        <a:pt x="15" y="23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2" name="Freeform 119"/>
                <p:cNvSpPr>
                  <a:spLocks/>
                </p:cNvSpPr>
                <p:nvPr/>
              </p:nvSpPr>
              <p:spPr bwMode="auto">
                <a:xfrm>
                  <a:off x="3603" y="2756"/>
                  <a:ext cx="471" cy="58"/>
                </a:xfrm>
                <a:custGeom>
                  <a:avLst/>
                  <a:gdLst>
                    <a:gd name="T0" fmla="*/ 0 w 942"/>
                    <a:gd name="T1" fmla="*/ 58 h 118"/>
                    <a:gd name="T2" fmla="*/ 2 w 942"/>
                    <a:gd name="T3" fmla="*/ 36 h 118"/>
                    <a:gd name="T4" fmla="*/ 10 w 942"/>
                    <a:gd name="T5" fmla="*/ 17 h 118"/>
                    <a:gd name="T6" fmla="*/ 16 w 942"/>
                    <a:gd name="T7" fmla="*/ 9 h 118"/>
                    <a:gd name="T8" fmla="*/ 25 w 942"/>
                    <a:gd name="T9" fmla="*/ 4 h 118"/>
                    <a:gd name="T10" fmla="*/ 47 w 942"/>
                    <a:gd name="T11" fmla="*/ 5 h 118"/>
                    <a:gd name="T12" fmla="*/ 62 w 942"/>
                    <a:gd name="T13" fmla="*/ 12 h 118"/>
                    <a:gd name="T14" fmla="*/ 80 w 942"/>
                    <a:gd name="T15" fmla="*/ 15 h 118"/>
                    <a:gd name="T16" fmla="*/ 113 w 942"/>
                    <a:gd name="T17" fmla="*/ 13 h 118"/>
                    <a:gd name="T18" fmla="*/ 147 w 942"/>
                    <a:gd name="T19" fmla="*/ 10 h 118"/>
                    <a:gd name="T20" fmla="*/ 181 w 942"/>
                    <a:gd name="T21" fmla="*/ 16 h 118"/>
                    <a:gd name="T22" fmla="*/ 203 w 942"/>
                    <a:gd name="T23" fmla="*/ 8 h 118"/>
                    <a:gd name="T24" fmla="*/ 227 w 942"/>
                    <a:gd name="T25" fmla="*/ 4 h 118"/>
                    <a:gd name="T26" fmla="*/ 250 w 942"/>
                    <a:gd name="T27" fmla="*/ 5 h 118"/>
                    <a:gd name="T28" fmla="*/ 273 w 942"/>
                    <a:gd name="T29" fmla="*/ 14 h 118"/>
                    <a:gd name="T30" fmla="*/ 290 w 942"/>
                    <a:gd name="T31" fmla="*/ 19 h 118"/>
                    <a:gd name="T32" fmla="*/ 308 w 942"/>
                    <a:gd name="T33" fmla="*/ 16 h 118"/>
                    <a:gd name="T34" fmla="*/ 325 w 942"/>
                    <a:gd name="T35" fmla="*/ 7 h 118"/>
                    <a:gd name="T36" fmla="*/ 342 w 942"/>
                    <a:gd name="T37" fmla="*/ 3 h 118"/>
                    <a:gd name="T38" fmla="*/ 377 w 942"/>
                    <a:gd name="T39" fmla="*/ 1 h 118"/>
                    <a:gd name="T40" fmla="*/ 412 w 942"/>
                    <a:gd name="T41" fmla="*/ 4 h 118"/>
                    <a:gd name="T42" fmla="*/ 447 w 942"/>
                    <a:gd name="T43" fmla="*/ 0 h 118"/>
                    <a:gd name="T44" fmla="*/ 469 w 942"/>
                    <a:gd name="T45" fmla="*/ 17 h 118"/>
                    <a:gd name="T46" fmla="*/ 471 w 942"/>
                    <a:gd name="T47" fmla="*/ 46 h 118"/>
                    <a:gd name="T48" fmla="*/ 455 w 942"/>
                    <a:gd name="T49" fmla="*/ 45 h 118"/>
                    <a:gd name="T50" fmla="*/ 453 w 942"/>
                    <a:gd name="T51" fmla="*/ 27 h 118"/>
                    <a:gd name="T52" fmla="*/ 448 w 942"/>
                    <a:gd name="T53" fmla="*/ 18 h 118"/>
                    <a:gd name="T54" fmla="*/ 430 w 942"/>
                    <a:gd name="T55" fmla="*/ 18 h 118"/>
                    <a:gd name="T56" fmla="*/ 408 w 942"/>
                    <a:gd name="T57" fmla="*/ 24 h 118"/>
                    <a:gd name="T58" fmla="*/ 386 w 942"/>
                    <a:gd name="T59" fmla="*/ 17 h 118"/>
                    <a:gd name="T60" fmla="*/ 349 w 942"/>
                    <a:gd name="T61" fmla="*/ 22 h 118"/>
                    <a:gd name="T62" fmla="*/ 313 w 942"/>
                    <a:gd name="T63" fmla="*/ 30 h 118"/>
                    <a:gd name="T64" fmla="*/ 276 w 942"/>
                    <a:gd name="T65" fmla="*/ 32 h 118"/>
                    <a:gd name="T66" fmla="*/ 238 w 942"/>
                    <a:gd name="T67" fmla="*/ 18 h 118"/>
                    <a:gd name="T68" fmla="*/ 200 w 942"/>
                    <a:gd name="T69" fmla="*/ 29 h 118"/>
                    <a:gd name="T70" fmla="*/ 181 w 942"/>
                    <a:gd name="T71" fmla="*/ 32 h 118"/>
                    <a:gd name="T72" fmla="*/ 157 w 942"/>
                    <a:gd name="T73" fmla="*/ 30 h 118"/>
                    <a:gd name="T74" fmla="*/ 88 w 942"/>
                    <a:gd name="T75" fmla="*/ 24 h 118"/>
                    <a:gd name="T76" fmla="*/ 26 w 942"/>
                    <a:gd name="T77" fmla="*/ 21 h 118"/>
                    <a:gd name="T78" fmla="*/ 18 w 942"/>
                    <a:gd name="T79" fmla="*/ 58 h 118"/>
                    <a:gd name="T80" fmla="*/ 0 w 942"/>
                    <a:gd name="T81" fmla="*/ 58 h 118"/>
                    <a:gd name="T82" fmla="*/ 0 w 942"/>
                    <a:gd name="T83" fmla="*/ 58 h 1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2"/>
                    <a:gd name="T127" fmla="*/ 0 h 118"/>
                    <a:gd name="T128" fmla="*/ 942 w 942"/>
                    <a:gd name="T129" fmla="*/ 118 h 1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2" h="118">
                      <a:moveTo>
                        <a:pt x="0" y="118"/>
                      </a:moveTo>
                      <a:lnTo>
                        <a:pt x="3" y="74"/>
                      </a:lnTo>
                      <a:lnTo>
                        <a:pt x="19" y="34"/>
                      </a:lnTo>
                      <a:lnTo>
                        <a:pt x="32" y="19"/>
                      </a:lnTo>
                      <a:lnTo>
                        <a:pt x="49" y="8"/>
                      </a:lnTo>
                      <a:lnTo>
                        <a:pt x="93" y="10"/>
                      </a:lnTo>
                      <a:lnTo>
                        <a:pt x="125" y="25"/>
                      </a:lnTo>
                      <a:lnTo>
                        <a:pt x="159" y="30"/>
                      </a:lnTo>
                      <a:lnTo>
                        <a:pt x="226" y="27"/>
                      </a:lnTo>
                      <a:lnTo>
                        <a:pt x="294" y="21"/>
                      </a:lnTo>
                      <a:lnTo>
                        <a:pt x="361" y="32"/>
                      </a:lnTo>
                      <a:lnTo>
                        <a:pt x="406" y="17"/>
                      </a:lnTo>
                      <a:lnTo>
                        <a:pt x="454" y="8"/>
                      </a:lnTo>
                      <a:lnTo>
                        <a:pt x="500" y="10"/>
                      </a:lnTo>
                      <a:lnTo>
                        <a:pt x="545" y="29"/>
                      </a:lnTo>
                      <a:lnTo>
                        <a:pt x="579" y="38"/>
                      </a:lnTo>
                      <a:lnTo>
                        <a:pt x="615" y="32"/>
                      </a:lnTo>
                      <a:lnTo>
                        <a:pt x="650" y="15"/>
                      </a:lnTo>
                      <a:lnTo>
                        <a:pt x="684" y="6"/>
                      </a:lnTo>
                      <a:lnTo>
                        <a:pt x="754" y="2"/>
                      </a:lnTo>
                      <a:lnTo>
                        <a:pt x="823" y="8"/>
                      </a:lnTo>
                      <a:lnTo>
                        <a:pt x="893" y="0"/>
                      </a:lnTo>
                      <a:lnTo>
                        <a:pt x="937" y="34"/>
                      </a:lnTo>
                      <a:lnTo>
                        <a:pt x="942" y="93"/>
                      </a:lnTo>
                      <a:lnTo>
                        <a:pt x="910" y="91"/>
                      </a:lnTo>
                      <a:lnTo>
                        <a:pt x="906" y="55"/>
                      </a:lnTo>
                      <a:lnTo>
                        <a:pt x="895" y="36"/>
                      </a:lnTo>
                      <a:lnTo>
                        <a:pt x="859" y="36"/>
                      </a:lnTo>
                      <a:lnTo>
                        <a:pt x="815" y="49"/>
                      </a:lnTo>
                      <a:lnTo>
                        <a:pt x="771" y="34"/>
                      </a:lnTo>
                      <a:lnTo>
                        <a:pt x="697" y="44"/>
                      </a:lnTo>
                      <a:lnTo>
                        <a:pt x="625" y="61"/>
                      </a:lnTo>
                      <a:lnTo>
                        <a:pt x="551" y="65"/>
                      </a:lnTo>
                      <a:lnTo>
                        <a:pt x="477" y="36"/>
                      </a:lnTo>
                      <a:lnTo>
                        <a:pt x="399" y="59"/>
                      </a:lnTo>
                      <a:lnTo>
                        <a:pt x="361" y="65"/>
                      </a:lnTo>
                      <a:lnTo>
                        <a:pt x="313" y="61"/>
                      </a:lnTo>
                      <a:lnTo>
                        <a:pt x="176" y="49"/>
                      </a:lnTo>
                      <a:lnTo>
                        <a:pt x="51" y="42"/>
                      </a:lnTo>
                      <a:lnTo>
                        <a:pt x="36" y="118"/>
                      </a:lnTo>
                      <a:lnTo>
                        <a:pt x="0" y="11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3" name="Freeform 120"/>
                <p:cNvSpPr>
                  <a:spLocks/>
                </p:cNvSpPr>
                <p:nvPr/>
              </p:nvSpPr>
              <p:spPr bwMode="auto">
                <a:xfrm>
                  <a:off x="3630" y="2823"/>
                  <a:ext cx="185" cy="73"/>
                </a:xfrm>
                <a:custGeom>
                  <a:avLst/>
                  <a:gdLst>
                    <a:gd name="T0" fmla="*/ 6 w 368"/>
                    <a:gd name="T1" fmla="*/ 9 h 146"/>
                    <a:gd name="T2" fmla="*/ 60 w 368"/>
                    <a:gd name="T3" fmla="*/ 5 h 146"/>
                    <a:gd name="T4" fmla="*/ 185 w 368"/>
                    <a:gd name="T5" fmla="*/ 0 h 146"/>
                    <a:gd name="T6" fmla="*/ 103 w 368"/>
                    <a:gd name="T7" fmla="*/ 18 h 146"/>
                    <a:gd name="T8" fmla="*/ 180 w 368"/>
                    <a:gd name="T9" fmla="*/ 27 h 146"/>
                    <a:gd name="T10" fmla="*/ 102 w 368"/>
                    <a:gd name="T11" fmla="*/ 42 h 146"/>
                    <a:gd name="T12" fmla="*/ 178 w 368"/>
                    <a:gd name="T13" fmla="*/ 52 h 146"/>
                    <a:gd name="T14" fmla="*/ 108 w 368"/>
                    <a:gd name="T15" fmla="*/ 67 h 146"/>
                    <a:gd name="T16" fmla="*/ 0 w 368"/>
                    <a:gd name="T17" fmla="*/ 73 h 146"/>
                    <a:gd name="T18" fmla="*/ 6 w 368"/>
                    <a:gd name="T19" fmla="*/ 9 h 146"/>
                    <a:gd name="T20" fmla="*/ 6 w 368"/>
                    <a:gd name="T21" fmla="*/ 9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8"/>
                    <a:gd name="T34" fmla="*/ 0 h 146"/>
                    <a:gd name="T35" fmla="*/ 368 w 368"/>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8" h="146">
                      <a:moveTo>
                        <a:pt x="11" y="19"/>
                      </a:moveTo>
                      <a:lnTo>
                        <a:pt x="119" y="11"/>
                      </a:lnTo>
                      <a:lnTo>
                        <a:pt x="368" y="0"/>
                      </a:lnTo>
                      <a:lnTo>
                        <a:pt x="205" y="36"/>
                      </a:lnTo>
                      <a:lnTo>
                        <a:pt x="359" y="55"/>
                      </a:lnTo>
                      <a:lnTo>
                        <a:pt x="203" y="84"/>
                      </a:lnTo>
                      <a:lnTo>
                        <a:pt x="355" y="105"/>
                      </a:lnTo>
                      <a:lnTo>
                        <a:pt x="215" y="133"/>
                      </a:lnTo>
                      <a:lnTo>
                        <a:pt x="0" y="146"/>
                      </a:lnTo>
                      <a:lnTo>
                        <a:pt x="11" y="1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4" name="Freeform 121"/>
                <p:cNvSpPr>
                  <a:spLocks/>
                </p:cNvSpPr>
                <p:nvPr/>
              </p:nvSpPr>
              <p:spPr bwMode="auto">
                <a:xfrm>
                  <a:off x="3535" y="2929"/>
                  <a:ext cx="173" cy="93"/>
                </a:xfrm>
                <a:custGeom>
                  <a:avLst/>
                  <a:gdLst>
                    <a:gd name="T0" fmla="*/ 7 w 346"/>
                    <a:gd name="T1" fmla="*/ 15 h 184"/>
                    <a:gd name="T2" fmla="*/ 172 w 346"/>
                    <a:gd name="T3" fmla="*/ 0 h 184"/>
                    <a:gd name="T4" fmla="*/ 103 w 346"/>
                    <a:gd name="T5" fmla="*/ 20 h 184"/>
                    <a:gd name="T6" fmla="*/ 173 w 346"/>
                    <a:gd name="T7" fmla="*/ 28 h 184"/>
                    <a:gd name="T8" fmla="*/ 99 w 346"/>
                    <a:gd name="T9" fmla="*/ 45 h 184"/>
                    <a:gd name="T10" fmla="*/ 172 w 346"/>
                    <a:gd name="T11" fmla="*/ 52 h 184"/>
                    <a:gd name="T12" fmla="*/ 100 w 346"/>
                    <a:gd name="T13" fmla="*/ 69 h 184"/>
                    <a:gd name="T14" fmla="*/ 169 w 346"/>
                    <a:gd name="T15" fmla="*/ 75 h 184"/>
                    <a:gd name="T16" fmla="*/ 99 w 346"/>
                    <a:gd name="T17" fmla="*/ 93 h 184"/>
                    <a:gd name="T18" fmla="*/ 0 w 346"/>
                    <a:gd name="T19" fmla="*/ 91 h 184"/>
                    <a:gd name="T20" fmla="*/ 7 w 346"/>
                    <a:gd name="T21" fmla="*/ 15 h 184"/>
                    <a:gd name="T22" fmla="*/ 7 w 346"/>
                    <a:gd name="T23" fmla="*/ 1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6"/>
                    <a:gd name="T37" fmla="*/ 0 h 184"/>
                    <a:gd name="T38" fmla="*/ 346 w 34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6" h="184">
                      <a:moveTo>
                        <a:pt x="15" y="30"/>
                      </a:moveTo>
                      <a:lnTo>
                        <a:pt x="344" y="0"/>
                      </a:lnTo>
                      <a:lnTo>
                        <a:pt x="207" y="40"/>
                      </a:lnTo>
                      <a:lnTo>
                        <a:pt x="346" y="55"/>
                      </a:lnTo>
                      <a:lnTo>
                        <a:pt x="199" y="89"/>
                      </a:lnTo>
                      <a:lnTo>
                        <a:pt x="344" y="102"/>
                      </a:lnTo>
                      <a:lnTo>
                        <a:pt x="201" y="137"/>
                      </a:lnTo>
                      <a:lnTo>
                        <a:pt x="338" y="148"/>
                      </a:lnTo>
                      <a:lnTo>
                        <a:pt x="199" y="184"/>
                      </a:lnTo>
                      <a:lnTo>
                        <a:pt x="0" y="180"/>
                      </a:lnTo>
                      <a:lnTo>
                        <a:pt x="15" y="3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5" name="Freeform 122"/>
                <p:cNvSpPr>
                  <a:spLocks/>
                </p:cNvSpPr>
                <p:nvPr/>
              </p:nvSpPr>
              <p:spPr bwMode="auto">
                <a:xfrm>
                  <a:off x="3964" y="2916"/>
                  <a:ext cx="174" cy="95"/>
                </a:xfrm>
                <a:custGeom>
                  <a:avLst/>
                  <a:gdLst>
                    <a:gd name="T0" fmla="*/ 7 w 348"/>
                    <a:gd name="T1" fmla="*/ 14 h 190"/>
                    <a:gd name="T2" fmla="*/ 0 w 348"/>
                    <a:gd name="T3" fmla="*/ 95 h 190"/>
                    <a:gd name="T4" fmla="*/ 174 w 348"/>
                    <a:gd name="T5" fmla="*/ 76 h 190"/>
                    <a:gd name="T6" fmla="*/ 112 w 348"/>
                    <a:gd name="T7" fmla="*/ 68 h 190"/>
                    <a:gd name="T8" fmla="*/ 167 w 348"/>
                    <a:gd name="T9" fmla="*/ 49 h 190"/>
                    <a:gd name="T10" fmla="*/ 107 w 348"/>
                    <a:gd name="T11" fmla="*/ 47 h 190"/>
                    <a:gd name="T12" fmla="*/ 167 w 348"/>
                    <a:gd name="T13" fmla="*/ 26 h 190"/>
                    <a:gd name="T14" fmla="*/ 106 w 348"/>
                    <a:gd name="T15" fmla="*/ 20 h 190"/>
                    <a:gd name="T16" fmla="*/ 162 w 348"/>
                    <a:gd name="T17" fmla="*/ 2 h 190"/>
                    <a:gd name="T18" fmla="*/ 102 w 348"/>
                    <a:gd name="T19" fmla="*/ 0 h 190"/>
                    <a:gd name="T20" fmla="*/ 7 w 348"/>
                    <a:gd name="T21" fmla="*/ 14 h 190"/>
                    <a:gd name="T22" fmla="*/ 7 w 348"/>
                    <a:gd name="T23" fmla="*/ 14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8"/>
                    <a:gd name="T37" fmla="*/ 0 h 190"/>
                    <a:gd name="T38" fmla="*/ 348 w 348"/>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8" h="190">
                      <a:moveTo>
                        <a:pt x="15" y="29"/>
                      </a:moveTo>
                      <a:lnTo>
                        <a:pt x="0" y="190"/>
                      </a:lnTo>
                      <a:lnTo>
                        <a:pt x="348" y="152"/>
                      </a:lnTo>
                      <a:lnTo>
                        <a:pt x="224" y="135"/>
                      </a:lnTo>
                      <a:lnTo>
                        <a:pt x="333" y="99"/>
                      </a:lnTo>
                      <a:lnTo>
                        <a:pt x="215" y="93"/>
                      </a:lnTo>
                      <a:lnTo>
                        <a:pt x="334" y="53"/>
                      </a:lnTo>
                      <a:lnTo>
                        <a:pt x="213" y="40"/>
                      </a:lnTo>
                      <a:lnTo>
                        <a:pt x="323" y="4"/>
                      </a:lnTo>
                      <a:lnTo>
                        <a:pt x="205" y="0"/>
                      </a:lnTo>
                      <a:lnTo>
                        <a:pt x="15" y="2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6" name="Freeform 123"/>
                <p:cNvSpPr>
                  <a:spLocks/>
                </p:cNvSpPr>
                <p:nvPr/>
              </p:nvSpPr>
              <p:spPr bwMode="auto">
                <a:xfrm>
                  <a:off x="3766" y="2827"/>
                  <a:ext cx="59" cy="21"/>
                </a:xfrm>
                <a:custGeom>
                  <a:avLst/>
                  <a:gdLst>
                    <a:gd name="T0" fmla="*/ 56 w 117"/>
                    <a:gd name="T1" fmla="*/ 0 h 41"/>
                    <a:gd name="T2" fmla="*/ 0 w 117"/>
                    <a:gd name="T3" fmla="*/ 11 h 41"/>
                    <a:gd name="T4" fmla="*/ 59 w 117"/>
                    <a:gd name="T5" fmla="*/ 21 h 41"/>
                    <a:gd name="T6" fmla="*/ 56 w 117"/>
                    <a:gd name="T7" fmla="*/ 0 h 41"/>
                    <a:gd name="T8" fmla="*/ 56 w 117"/>
                    <a:gd name="T9" fmla="*/ 0 h 41"/>
                    <a:gd name="T10" fmla="*/ 0 60000 65536"/>
                    <a:gd name="T11" fmla="*/ 0 60000 65536"/>
                    <a:gd name="T12" fmla="*/ 0 60000 65536"/>
                    <a:gd name="T13" fmla="*/ 0 60000 65536"/>
                    <a:gd name="T14" fmla="*/ 0 60000 65536"/>
                    <a:gd name="T15" fmla="*/ 0 w 117"/>
                    <a:gd name="T16" fmla="*/ 0 h 41"/>
                    <a:gd name="T17" fmla="*/ 117 w 117"/>
                    <a:gd name="T18" fmla="*/ 41 h 41"/>
                  </a:gdLst>
                  <a:ahLst/>
                  <a:cxnLst>
                    <a:cxn ang="T10">
                      <a:pos x="T0" y="T1"/>
                    </a:cxn>
                    <a:cxn ang="T11">
                      <a:pos x="T2" y="T3"/>
                    </a:cxn>
                    <a:cxn ang="T12">
                      <a:pos x="T4" y="T5"/>
                    </a:cxn>
                    <a:cxn ang="T13">
                      <a:pos x="T6" y="T7"/>
                    </a:cxn>
                    <a:cxn ang="T14">
                      <a:pos x="T8" y="T9"/>
                    </a:cxn>
                  </a:cxnLst>
                  <a:rect l="T15" t="T16" r="T17" b="T18"/>
                  <a:pathLst>
                    <a:path w="117" h="41">
                      <a:moveTo>
                        <a:pt x="112" y="0"/>
                      </a:moveTo>
                      <a:lnTo>
                        <a:pt x="0" y="22"/>
                      </a:lnTo>
                      <a:lnTo>
                        <a:pt x="117" y="41"/>
                      </a:lnTo>
                      <a:lnTo>
                        <a:pt x="11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7" name="Freeform 124"/>
                <p:cNvSpPr>
                  <a:spLocks/>
                </p:cNvSpPr>
                <p:nvPr/>
              </p:nvSpPr>
              <p:spPr bwMode="auto">
                <a:xfrm>
                  <a:off x="3766" y="2852"/>
                  <a:ext cx="61" cy="20"/>
                </a:xfrm>
                <a:custGeom>
                  <a:avLst/>
                  <a:gdLst>
                    <a:gd name="T0" fmla="*/ 61 w 121"/>
                    <a:gd name="T1" fmla="*/ 0 h 40"/>
                    <a:gd name="T2" fmla="*/ 0 w 121"/>
                    <a:gd name="T3" fmla="*/ 10 h 40"/>
                    <a:gd name="T4" fmla="*/ 60 w 121"/>
                    <a:gd name="T5" fmla="*/ 20 h 40"/>
                    <a:gd name="T6" fmla="*/ 61 w 121"/>
                    <a:gd name="T7" fmla="*/ 0 h 40"/>
                    <a:gd name="T8" fmla="*/ 61 w 121"/>
                    <a:gd name="T9" fmla="*/ 0 h 40"/>
                    <a:gd name="T10" fmla="*/ 0 60000 65536"/>
                    <a:gd name="T11" fmla="*/ 0 60000 65536"/>
                    <a:gd name="T12" fmla="*/ 0 60000 65536"/>
                    <a:gd name="T13" fmla="*/ 0 60000 65536"/>
                    <a:gd name="T14" fmla="*/ 0 60000 65536"/>
                    <a:gd name="T15" fmla="*/ 0 w 121"/>
                    <a:gd name="T16" fmla="*/ 0 h 40"/>
                    <a:gd name="T17" fmla="*/ 121 w 121"/>
                    <a:gd name="T18" fmla="*/ 40 h 40"/>
                  </a:gdLst>
                  <a:ahLst/>
                  <a:cxnLst>
                    <a:cxn ang="T10">
                      <a:pos x="T0" y="T1"/>
                    </a:cxn>
                    <a:cxn ang="T11">
                      <a:pos x="T2" y="T3"/>
                    </a:cxn>
                    <a:cxn ang="T12">
                      <a:pos x="T4" y="T5"/>
                    </a:cxn>
                    <a:cxn ang="T13">
                      <a:pos x="T6" y="T7"/>
                    </a:cxn>
                    <a:cxn ang="T14">
                      <a:pos x="T8" y="T9"/>
                    </a:cxn>
                  </a:cxnLst>
                  <a:rect l="T15" t="T16" r="T17" b="T18"/>
                  <a:pathLst>
                    <a:path w="121" h="40">
                      <a:moveTo>
                        <a:pt x="121" y="0"/>
                      </a:moveTo>
                      <a:lnTo>
                        <a:pt x="0" y="21"/>
                      </a:lnTo>
                      <a:lnTo>
                        <a:pt x="119" y="40"/>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8" name="Freeform 125"/>
                <p:cNvSpPr>
                  <a:spLocks/>
                </p:cNvSpPr>
                <p:nvPr/>
              </p:nvSpPr>
              <p:spPr bwMode="auto">
                <a:xfrm>
                  <a:off x="3764" y="2875"/>
                  <a:ext cx="63" cy="18"/>
                </a:xfrm>
                <a:custGeom>
                  <a:avLst/>
                  <a:gdLst>
                    <a:gd name="T0" fmla="*/ 61 w 125"/>
                    <a:gd name="T1" fmla="*/ 0 h 36"/>
                    <a:gd name="T2" fmla="*/ 0 w 125"/>
                    <a:gd name="T3" fmla="*/ 13 h 36"/>
                    <a:gd name="T4" fmla="*/ 63 w 125"/>
                    <a:gd name="T5" fmla="*/ 18 h 36"/>
                    <a:gd name="T6" fmla="*/ 61 w 125"/>
                    <a:gd name="T7" fmla="*/ 0 h 36"/>
                    <a:gd name="T8" fmla="*/ 61 w 125"/>
                    <a:gd name="T9" fmla="*/ 0 h 36"/>
                    <a:gd name="T10" fmla="*/ 0 60000 65536"/>
                    <a:gd name="T11" fmla="*/ 0 60000 65536"/>
                    <a:gd name="T12" fmla="*/ 0 60000 65536"/>
                    <a:gd name="T13" fmla="*/ 0 60000 65536"/>
                    <a:gd name="T14" fmla="*/ 0 60000 65536"/>
                    <a:gd name="T15" fmla="*/ 0 w 125"/>
                    <a:gd name="T16" fmla="*/ 0 h 36"/>
                    <a:gd name="T17" fmla="*/ 125 w 125"/>
                    <a:gd name="T18" fmla="*/ 36 h 36"/>
                  </a:gdLst>
                  <a:ahLst/>
                  <a:cxnLst>
                    <a:cxn ang="T10">
                      <a:pos x="T0" y="T1"/>
                    </a:cxn>
                    <a:cxn ang="T11">
                      <a:pos x="T2" y="T3"/>
                    </a:cxn>
                    <a:cxn ang="T12">
                      <a:pos x="T4" y="T5"/>
                    </a:cxn>
                    <a:cxn ang="T13">
                      <a:pos x="T6" y="T7"/>
                    </a:cxn>
                    <a:cxn ang="T14">
                      <a:pos x="T8" y="T9"/>
                    </a:cxn>
                  </a:cxnLst>
                  <a:rect l="T15" t="T16" r="T17" b="T18"/>
                  <a:pathLst>
                    <a:path w="125" h="36">
                      <a:moveTo>
                        <a:pt x="121" y="0"/>
                      </a:moveTo>
                      <a:lnTo>
                        <a:pt x="0" y="26"/>
                      </a:lnTo>
                      <a:lnTo>
                        <a:pt x="125" y="36"/>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9" name="Freeform 126"/>
                <p:cNvSpPr>
                  <a:spLocks/>
                </p:cNvSpPr>
                <p:nvPr/>
              </p:nvSpPr>
              <p:spPr bwMode="auto">
                <a:xfrm>
                  <a:off x="3664" y="2931"/>
                  <a:ext cx="52" cy="21"/>
                </a:xfrm>
                <a:custGeom>
                  <a:avLst/>
                  <a:gdLst>
                    <a:gd name="T0" fmla="*/ 48 w 105"/>
                    <a:gd name="T1" fmla="*/ 0 h 41"/>
                    <a:gd name="T2" fmla="*/ 0 w 105"/>
                    <a:gd name="T3" fmla="*/ 16 h 41"/>
                    <a:gd name="T4" fmla="*/ 52 w 105"/>
                    <a:gd name="T5" fmla="*/ 21 h 41"/>
                    <a:gd name="T6" fmla="*/ 48 w 105"/>
                    <a:gd name="T7" fmla="*/ 0 h 41"/>
                    <a:gd name="T8" fmla="*/ 48 w 105"/>
                    <a:gd name="T9" fmla="*/ 0 h 41"/>
                    <a:gd name="T10" fmla="*/ 0 60000 65536"/>
                    <a:gd name="T11" fmla="*/ 0 60000 65536"/>
                    <a:gd name="T12" fmla="*/ 0 60000 65536"/>
                    <a:gd name="T13" fmla="*/ 0 60000 65536"/>
                    <a:gd name="T14" fmla="*/ 0 60000 65536"/>
                    <a:gd name="T15" fmla="*/ 0 w 105"/>
                    <a:gd name="T16" fmla="*/ 0 h 41"/>
                    <a:gd name="T17" fmla="*/ 105 w 105"/>
                    <a:gd name="T18" fmla="*/ 41 h 41"/>
                  </a:gdLst>
                  <a:ahLst/>
                  <a:cxnLst>
                    <a:cxn ang="T10">
                      <a:pos x="T0" y="T1"/>
                    </a:cxn>
                    <a:cxn ang="T11">
                      <a:pos x="T2" y="T3"/>
                    </a:cxn>
                    <a:cxn ang="T12">
                      <a:pos x="T4" y="T5"/>
                    </a:cxn>
                    <a:cxn ang="T13">
                      <a:pos x="T6" y="T7"/>
                    </a:cxn>
                    <a:cxn ang="T14">
                      <a:pos x="T8" y="T9"/>
                    </a:cxn>
                  </a:cxnLst>
                  <a:rect l="T15" t="T16" r="T17" b="T18"/>
                  <a:pathLst>
                    <a:path w="105" h="41">
                      <a:moveTo>
                        <a:pt x="97" y="0"/>
                      </a:moveTo>
                      <a:lnTo>
                        <a:pt x="0" y="32"/>
                      </a:lnTo>
                      <a:lnTo>
                        <a:pt x="105" y="41"/>
                      </a:lnTo>
                      <a:lnTo>
                        <a:pt x="9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0" name="Freeform 127"/>
                <p:cNvSpPr>
                  <a:spLocks/>
                </p:cNvSpPr>
                <p:nvPr/>
              </p:nvSpPr>
              <p:spPr bwMode="auto">
                <a:xfrm>
                  <a:off x="3663" y="2960"/>
                  <a:ext cx="54" cy="17"/>
                </a:xfrm>
                <a:custGeom>
                  <a:avLst/>
                  <a:gdLst>
                    <a:gd name="T0" fmla="*/ 53 w 109"/>
                    <a:gd name="T1" fmla="*/ 0 h 34"/>
                    <a:gd name="T2" fmla="*/ 0 w 109"/>
                    <a:gd name="T3" fmla="*/ 12 h 34"/>
                    <a:gd name="T4" fmla="*/ 54 w 109"/>
                    <a:gd name="T5" fmla="*/ 17 h 34"/>
                    <a:gd name="T6" fmla="*/ 53 w 109"/>
                    <a:gd name="T7" fmla="*/ 0 h 34"/>
                    <a:gd name="T8" fmla="*/ 53 w 109"/>
                    <a:gd name="T9" fmla="*/ 0 h 34"/>
                    <a:gd name="T10" fmla="*/ 0 60000 65536"/>
                    <a:gd name="T11" fmla="*/ 0 60000 65536"/>
                    <a:gd name="T12" fmla="*/ 0 60000 65536"/>
                    <a:gd name="T13" fmla="*/ 0 60000 65536"/>
                    <a:gd name="T14" fmla="*/ 0 60000 65536"/>
                    <a:gd name="T15" fmla="*/ 0 w 109"/>
                    <a:gd name="T16" fmla="*/ 0 h 34"/>
                    <a:gd name="T17" fmla="*/ 109 w 109"/>
                    <a:gd name="T18" fmla="*/ 34 h 34"/>
                  </a:gdLst>
                  <a:ahLst/>
                  <a:cxnLst>
                    <a:cxn ang="T10">
                      <a:pos x="T0" y="T1"/>
                    </a:cxn>
                    <a:cxn ang="T11">
                      <a:pos x="T2" y="T3"/>
                    </a:cxn>
                    <a:cxn ang="T12">
                      <a:pos x="T4" y="T5"/>
                    </a:cxn>
                    <a:cxn ang="T13">
                      <a:pos x="T6" y="T7"/>
                    </a:cxn>
                    <a:cxn ang="T14">
                      <a:pos x="T8" y="T9"/>
                    </a:cxn>
                  </a:cxnLst>
                  <a:rect l="T15" t="T16" r="T17" b="T18"/>
                  <a:pathLst>
                    <a:path w="109" h="34">
                      <a:moveTo>
                        <a:pt x="107" y="0"/>
                      </a:moveTo>
                      <a:lnTo>
                        <a:pt x="0" y="24"/>
                      </a:lnTo>
                      <a:lnTo>
                        <a:pt x="109" y="34"/>
                      </a:lnTo>
                      <a:lnTo>
                        <a:pt x="10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1" name="Freeform 128"/>
                <p:cNvSpPr>
                  <a:spLocks/>
                </p:cNvSpPr>
                <p:nvPr/>
              </p:nvSpPr>
              <p:spPr bwMode="auto">
                <a:xfrm>
                  <a:off x="3666" y="2984"/>
                  <a:ext cx="53" cy="19"/>
                </a:xfrm>
                <a:custGeom>
                  <a:avLst/>
                  <a:gdLst>
                    <a:gd name="T0" fmla="*/ 51 w 107"/>
                    <a:gd name="T1" fmla="*/ 0 h 38"/>
                    <a:gd name="T2" fmla="*/ 0 w 107"/>
                    <a:gd name="T3" fmla="*/ 11 h 38"/>
                    <a:gd name="T4" fmla="*/ 53 w 107"/>
                    <a:gd name="T5" fmla="*/ 19 h 38"/>
                    <a:gd name="T6" fmla="*/ 51 w 107"/>
                    <a:gd name="T7" fmla="*/ 0 h 38"/>
                    <a:gd name="T8" fmla="*/ 51 w 107"/>
                    <a:gd name="T9" fmla="*/ 0 h 38"/>
                    <a:gd name="T10" fmla="*/ 0 60000 65536"/>
                    <a:gd name="T11" fmla="*/ 0 60000 65536"/>
                    <a:gd name="T12" fmla="*/ 0 60000 65536"/>
                    <a:gd name="T13" fmla="*/ 0 60000 65536"/>
                    <a:gd name="T14" fmla="*/ 0 60000 65536"/>
                    <a:gd name="T15" fmla="*/ 0 w 107"/>
                    <a:gd name="T16" fmla="*/ 0 h 38"/>
                    <a:gd name="T17" fmla="*/ 107 w 107"/>
                    <a:gd name="T18" fmla="*/ 38 h 38"/>
                  </a:gdLst>
                  <a:ahLst/>
                  <a:cxnLst>
                    <a:cxn ang="T10">
                      <a:pos x="T0" y="T1"/>
                    </a:cxn>
                    <a:cxn ang="T11">
                      <a:pos x="T2" y="T3"/>
                    </a:cxn>
                    <a:cxn ang="T12">
                      <a:pos x="T4" y="T5"/>
                    </a:cxn>
                    <a:cxn ang="T13">
                      <a:pos x="T6" y="T7"/>
                    </a:cxn>
                    <a:cxn ang="T14">
                      <a:pos x="T8" y="T9"/>
                    </a:cxn>
                  </a:cxnLst>
                  <a:rect l="T15" t="T16" r="T17" b="T18"/>
                  <a:pathLst>
                    <a:path w="107" h="38">
                      <a:moveTo>
                        <a:pt x="103" y="0"/>
                      </a:moveTo>
                      <a:lnTo>
                        <a:pt x="0" y="23"/>
                      </a:lnTo>
                      <a:lnTo>
                        <a:pt x="107" y="38"/>
                      </a:lnTo>
                      <a:lnTo>
                        <a:pt x="103"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2" name="Freeform 129"/>
                <p:cNvSpPr>
                  <a:spLocks/>
                </p:cNvSpPr>
                <p:nvPr/>
              </p:nvSpPr>
              <p:spPr bwMode="auto">
                <a:xfrm>
                  <a:off x="3658" y="3005"/>
                  <a:ext cx="62" cy="15"/>
                </a:xfrm>
                <a:custGeom>
                  <a:avLst/>
                  <a:gdLst>
                    <a:gd name="T0" fmla="*/ 60 w 123"/>
                    <a:gd name="T1" fmla="*/ 0 h 28"/>
                    <a:gd name="T2" fmla="*/ 0 w 123"/>
                    <a:gd name="T3" fmla="*/ 15 h 28"/>
                    <a:gd name="T4" fmla="*/ 62 w 123"/>
                    <a:gd name="T5" fmla="*/ 15 h 28"/>
                    <a:gd name="T6" fmla="*/ 60 w 123"/>
                    <a:gd name="T7" fmla="*/ 0 h 28"/>
                    <a:gd name="T8" fmla="*/ 60 w 123"/>
                    <a:gd name="T9" fmla="*/ 0 h 28"/>
                    <a:gd name="T10" fmla="*/ 0 60000 65536"/>
                    <a:gd name="T11" fmla="*/ 0 60000 65536"/>
                    <a:gd name="T12" fmla="*/ 0 60000 65536"/>
                    <a:gd name="T13" fmla="*/ 0 60000 65536"/>
                    <a:gd name="T14" fmla="*/ 0 60000 65536"/>
                    <a:gd name="T15" fmla="*/ 0 w 123"/>
                    <a:gd name="T16" fmla="*/ 0 h 28"/>
                    <a:gd name="T17" fmla="*/ 123 w 123"/>
                    <a:gd name="T18" fmla="*/ 28 h 28"/>
                  </a:gdLst>
                  <a:ahLst/>
                  <a:cxnLst>
                    <a:cxn ang="T10">
                      <a:pos x="T0" y="T1"/>
                    </a:cxn>
                    <a:cxn ang="T11">
                      <a:pos x="T2" y="T3"/>
                    </a:cxn>
                    <a:cxn ang="T12">
                      <a:pos x="T4" y="T5"/>
                    </a:cxn>
                    <a:cxn ang="T13">
                      <a:pos x="T6" y="T7"/>
                    </a:cxn>
                    <a:cxn ang="T14">
                      <a:pos x="T8" y="T9"/>
                    </a:cxn>
                  </a:cxnLst>
                  <a:rect l="T15" t="T16" r="T17" b="T18"/>
                  <a:pathLst>
                    <a:path w="123" h="28">
                      <a:moveTo>
                        <a:pt x="120" y="0"/>
                      </a:moveTo>
                      <a:lnTo>
                        <a:pt x="0" y="28"/>
                      </a:lnTo>
                      <a:lnTo>
                        <a:pt x="123" y="28"/>
                      </a:lnTo>
                      <a:lnTo>
                        <a:pt x="12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3" name="Freeform 130"/>
                <p:cNvSpPr>
                  <a:spLocks/>
                </p:cNvSpPr>
                <p:nvPr/>
              </p:nvSpPr>
              <p:spPr bwMode="auto">
                <a:xfrm>
                  <a:off x="4088" y="2918"/>
                  <a:ext cx="46" cy="20"/>
                </a:xfrm>
                <a:custGeom>
                  <a:avLst/>
                  <a:gdLst>
                    <a:gd name="T0" fmla="*/ 42 w 91"/>
                    <a:gd name="T1" fmla="*/ 0 h 40"/>
                    <a:gd name="T2" fmla="*/ 0 w 91"/>
                    <a:gd name="T3" fmla="*/ 16 h 40"/>
                    <a:gd name="T4" fmla="*/ 46 w 91"/>
                    <a:gd name="T5" fmla="*/ 20 h 40"/>
                    <a:gd name="T6" fmla="*/ 42 w 91"/>
                    <a:gd name="T7" fmla="*/ 0 h 40"/>
                    <a:gd name="T8" fmla="*/ 42 w 91"/>
                    <a:gd name="T9" fmla="*/ 0 h 40"/>
                    <a:gd name="T10" fmla="*/ 0 60000 65536"/>
                    <a:gd name="T11" fmla="*/ 0 60000 65536"/>
                    <a:gd name="T12" fmla="*/ 0 60000 65536"/>
                    <a:gd name="T13" fmla="*/ 0 60000 65536"/>
                    <a:gd name="T14" fmla="*/ 0 60000 65536"/>
                    <a:gd name="T15" fmla="*/ 0 w 91"/>
                    <a:gd name="T16" fmla="*/ 0 h 40"/>
                    <a:gd name="T17" fmla="*/ 91 w 91"/>
                    <a:gd name="T18" fmla="*/ 40 h 40"/>
                  </a:gdLst>
                  <a:ahLst/>
                  <a:cxnLst>
                    <a:cxn ang="T10">
                      <a:pos x="T0" y="T1"/>
                    </a:cxn>
                    <a:cxn ang="T11">
                      <a:pos x="T2" y="T3"/>
                    </a:cxn>
                    <a:cxn ang="T12">
                      <a:pos x="T4" y="T5"/>
                    </a:cxn>
                    <a:cxn ang="T13">
                      <a:pos x="T6" y="T7"/>
                    </a:cxn>
                    <a:cxn ang="T14">
                      <a:pos x="T8" y="T9"/>
                    </a:cxn>
                  </a:cxnLst>
                  <a:rect l="T15" t="T16" r="T17" b="T18"/>
                  <a:pathLst>
                    <a:path w="91" h="40">
                      <a:moveTo>
                        <a:pt x="84" y="0"/>
                      </a:moveTo>
                      <a:lnTo>
                        <a:pt x="0" y="32"/>
                      </a:lnTo>
                      <a:lnTo>
                        <a:pt x="91" y="40"/>
                      </a:lnTo>
                      <a:lnTo>
                        <a:pt x="84"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4" name="Freeform 131"/>
                <p:cNvSpPr>
                  <a:spLocks/>
                </p:cNvSpPr>
                <p:nvPr/>
              </p:nvSpPr>
              <p:spPr bwMode="auto">
                <a:xfrm>
                  <a:off x="4094" y="2945"/>
                  <a:ext cx="45" cy="17"/>
                </a:xfrm>
                <a:custGeom>
                  <a:avLst/>
                  <a:gdLst>
                    <a:gd name="T0" fmla="*/ 44 w 90"/>
                    <a:gd name="T1" fmla="*/ 0 h 34"/>
                    <a:gd name="T2" fmla="*/ 0 w 90"/>
                    <a:gd name="T3" fmla="*/ 14 h 34"/>
                    <a:gd name="T4" fmla="*/ 45 w 90"/>
                    <a:gd name="T5" fmla="*/ 17 h 34"/>
                    <a:gd name="T6" fmla="*/ 44 w 90"/>
                    <a:gd name="T7" fmla="*/ 0 h 34"/>
                    <a:gd name="T8" fmla="*/ 44 w 90"/>
                    <a:gd name="T9" fmla="*/ 0 h 34"/>
                    <a:gd name="T10" fmla="*/ 0 60000 65536"/>
                    <a:gd name="T11" fmla="*/ 0 60000 65536"/>
                    <a:gd name="T12" fmla="*/ 0 60000 65536"/>
                    <a:gd name="T13" fmla="*/ 0 60000 65536"/>
                    <a:gd name="T14" fmla="*/ 0 60000 65536"/>
                    <a:gd name="T15" fmla="*/ 0 w 90"/>
                    <a:gd name="T16" fmla="*/ 0 h 34"/>
                    <a:gd name="T17" fmla="*/ 90 w 90"/>
                    <a:gd name="T18" fmla="*/ 34 h 34"/>
                  </a:gdLst>
                  <a:ahLst/>
                  <a:cxnLst>
                    <a:cxn ang="T10">
                      <a:pos x="T0" y="T1"/>
                    </a:cxn>
                    <a:cxn ang="T11">
                      <a:pos x="T2" y="T3"/>
                    </a:cxn>
                    <a:cxn ang="T12">
                      <a:pos x="T4" y="T5"/>
                    </a:cxn>
                    <a:cxn ang="T13">
                      <a:pos x="T6" y="T7"/>
                    </a:cxn>
                    <a:cxn ang="T14">
                      <a:pos x="T8" y="T9"/>
                    </a:cxn>
                  </a:cxnLst>
                  <a:rect l="T15" t="T16" r="T17" b="T18"/>
                  <a:pathLst>
                    <a:path w="90" h="34">
                      <a:moveTo>
                        <a:pt x="88" y="0"/>
                      </a:moveTo>
                      <a:lnTo>
                        <a:pt x="0" y="29"/>
                      </a:lnTo>
                      <a:lnTo>
                        <a:pt x="90" y="34"/>
                      </a:lnTo>
                      <a:lnTo>
                        <a:pt x="8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5" name="Freeform 132"/>
                <p:cNvSpPr>
                  <a:spLocks/>
                </p:cNvSpPr>
                <p:nvPr/>
              </p:nvSpPr>
              <p:spPr bwMode="auto">
                <a:xfrm>
                  <a:off x="4094" y="2966"/>
                  <a:ext cx="48" cy="22"/>
                </a:xfrm>
                <a:custGeom>
                  <a:avLst/>
                  <a:gdLst>
                    <a:gd name="T0" fmla="*/ 46 w 95"/>
                    <a:gd name="T1" fmla="*/ 0 h 44"/>
                    <a:gd name="T2" fmla="*/ 0 w 95"/>
                    <a:gd name="T3" fmla="*/ 16 h 44"/>
                    <a:gd name="T4" fmla="*/ 48 w 95"/>
                    <a:gd name="T5" fmla="*/ 22 h 44"/>
                    <a:gd name="T6" fmla="*/ 46 w 95"/>
                    <a:gd name="T7" fmla="*/ 0 h 44"/>
                    <a:gd name="T8" fmla="*/ 46 w 95"/>
                    <a:gd name="T9" fmla="*/ 0 h 44"/>
                    <a:gd name="T10" fmla="*/ 0 60000 65536"/>
                    <a:gd name="T11" fmla="*/ 0 60000 65536"/>
                    <a:gd name="T12" fmla="*/ 0 60000 65536"/>
                    <a:gd name="T13" fmla="*/ 0 60000 65536"/>
                    <a:gd name="T14" fmla="*/ 0 60000 65536"/>
                    <a:gd name="T15" fmla="*/ 0 w 95"/>
                    <a:gd name="T16" fmla="*/ 0 h 44"/>
                    <a:gd name="T17" fmla="*/ 95 w 95"/>
                    <a:gd name="T18" fmla="*/ 44 h 44"/>
                  </a:gdLst>
                  <a:ahLst/>
                  <a:cxnLst>
                    <a:cxn ang="T10">
                      <a:pos x="T0" y="T1"/>
                    </a:cxn>
                    <a:cxn ang="T11">
                      <a:pos x="T2" y="T3"/>
                    </a:cxn>
                    <a:cxn ang="T12">
                      <a:pos x="T4" y="T5"/>
                    </a:cxn>
                    <a:cxn ang="T13">
                      <a:pos x="T6" y="T7"/>
                    </a:cxn>
                    <a:cxn ang="T14">
                      <a:pos x="T8" y="T9"/>
                    </a:cxn>
                  </a:cxnLst>
                  <a:rect l="T15" t="T16" r="T17" b="T18"/>
                  <a:pathLst>
                    <a:path w="95" h="44">
                      <a:moveTo>
                        <a:pt x="92" y="0"/>
                      </a:moveTo>
                      <a:lnTo>
                        <a:pt x="0" y="32"/>
                      </a:lnTo>
                      <a:lnTo>
                        <a:pt x="95" y="44"/>
                      </a:lnTo>
                      <a:lnTo>
                        <a:pt x="9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6" name="Freeform 133"/>
                <p:cNvSpPr>
                  <a:spLocks/>
                </p:cNvSpPr>
                <p:nvPr/>
              </p:nvSpPr>
              <p:spPr bwMode="auto">
                <a:xfrm>
                  <a:off x="3992" y="3033"/>
                  <a:ext cx="42" cy="17"/>
                </a:xfrm>
                <a:custGeom>
                  <a:avLst/>
                  <a:gdLst>
                    <a:gd name="T0" fmla="*/ 40 w 84"/>
                    <a:gd name="T1" fmla="*/ 0 h 34"/>
                    <a:gd name="T2" fmla="*/ 0 w 84"/>
                    <a:gd name="T3" fmla="*/ 9 h 34"/>
                    <a:gd name="T4" fmla="*/ 42 w 84"/>
                    <a:gd name="T5" fmla="*/ 17 h 34"/>
                    <a:gd name="T6" fmla="*/ 40 w 84"/>
                    <a:gd name="T7" fmla="*/ 0 h 34"/>
                    <a:gd name="T8" fmla="*/ 40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80" y="0"/>
                      </a:moveTo>
                      <a:lnTo>
                        <a:pt x="0" y="17"/>
                      </a:lnTo>
                      <a:lnTo>
                        <a:pt x="84" y="34"/>
                      </a:lnTo>
                      <a:lnTo>
                        <a:pt x="8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7" name="Freeform 134"/>
                <p:cNvSpPr>
                  <a:spLocks/>
                </p:cNvSpPr>
                <p:nvPr/>
              </p:nvSpPr>
              <p:spPr bwMode="auto">
                <a:xfrm>
                  <a:off x="3639" y="2832"/>
                  <a:ext cx="124" cy="57"/>
                </a:xfrm>
                <a:custGeom>
                  <a:avLst/>
                  <a:gdLst>
                    <a:gd name="T0" fmla="*/ 3 w 249"/>
                    <a:gd name="T1" fmla="*/ 9 h 114"/>
                    <a:gd name="T2" fmla="*/ 97 w 249"/>
                    <a:gd name="T3" fmla="*/ 0 h 114"/>
                    <a:gd name="T4" fmla="*/ 61 w 249"/>
                    <a:gd name="T5" fmla="*/ 13 h 114"/>
                    <a:gd name="T6" fmla="*/ 124 w 249"/>
                    <a:gd name="T7" fmla="*/ 21 h 114"/>
                    <a:gd name="T8" fmla="*/ 65 w 249"/>
                    <a:gd name="T9" fmla="*/ 33 h 114"/>
                    <a:gd name="T10" fmla="*/ 118 w 249"/>
                    <a:gd name="T11" fmla="*/ 46 h 114"/>
                    <a:gd name="T12" fmla="*/ 62 w 249"/>
                    <a:gd name="T13" fmla="*/ 55 h 114"/>
                    <a:gd name="T14" fmla="*/ 0 w 249"/>
                    <a:gd name="T15" fmla="*/ 57 h 114"/>
                    <a:gd name="T16" fmla="*/ 3 w 249"/>
                    <a:gd name="T17" fmla="*/ 9 h 114"/>
                    <a:gd name="T18" fmla="*/ 3 w 249"/>
                    <a:gd name="T19" fmla="*/ 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9"/>
                    <a:gd name="T31" fmla="*/ 0 h 114"/>
                    <a:gd name="T32" fmla="*/ 249 w 24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9" h="114">
                      <a:moveTo>
                        <a:pt x="7" y="17"/>
                      </a:moveTo>
                      <a:lnTo>
                        <a:pt x="194" y="0"/>
                      </a:lnTo>
                      <a:lnTo>
                        <a:pt x="123" y="25"/>
                      </a:lnTo>
                      <a:lnTo>
                        <a:pt x="249" y="42"/>
                      </a:lnTo>
                      <a:lnTo>
                        <a:pt x="131" y="65"/>
                      </a:lnTo>
                      <a:lnTo>
                        <a:pt x="237" y="91"/>
                      </a:lnTo>
                      <a:lnTo>
                        <a:pt x="125" y="110"/>
                      </a:lnTo>
                      <a:lnTo>
                        <a:pt x="0" y="114"/>
                      </a:lnTo>
                      <a:lnTo>
                        <a:pt x="7"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8" name="Freeform 135"/>
                <p:cNvSpPr>
                  <a:spLocks/>
                </p:cNvSpPr>
                <p:nvPr/>
              </p:nvSpPr>
              <p:spPr bwMode="auto">
                <a:xfrm>
                  <a:off x="3541" y="2942"/>
                  <a:ext cx="121" cy="71"/>
                </a:xfrm>
                <a:custGeom>
                  <a:avLst/>
                  <a:gdLst>
                    <a:gd name="T0" fmla="*/ 8 w 241"/>
                    <a:gd name="T1" fmla="*/ 9 h 142"/>
                    <a:gd name="T2" fmla="*/ 93 w 241"/>
                    <a:gd name="T3" fmla="*/ 0 h 142"/>
                    <a:gd name="T4" fmla="*/ 76 w 241"/>
                    <a:gd name="T5" fmla="*/ 10 h 142"/>
                    <a:gd name="T6" fmla="*/ 108 w 241"/>
                    <a:gd name="T7" fmla="*/ 16 h 142"/>
                    <a:gd name="T8" fmla="*/ 77 w 241"/>
                    <a:gd name="T9" fmla="*/ 28 h 142"/>
                    <a:gd name="T10" fmla="*/ 78 w 241"/>
                    <a:gd name="T11" fmla="*/ 35 h 142"/>
                    <a:gd name="T12" fmla="*/ 121 w 241"/>
                    <a:gd name="T13" fmla="*/ 42 h 142"/>
                    <a:gd name="T14" fmla="*/ 78 w 241"/>
                    <a:gd name="T15" fmla="*/ 56 h 142"/>
                    <a:gd name="T16" fmla="*/ 117 w 241"/>
                    <a:gd name="T17" fmla="*/ 67 h 142"/>
                    <a:gd name="T18" fmla="*/ 77 w 241"/>
                    <a:gd name="T19" fmla="*/ 71 h 142"/>
                    <a:gd name="T20" fmla="*/ 0 w 241"/>
                    <a:gd name="T21" fmla="*/ 71 h 142"/>
                    <a:gd name="T22" fmla="*/ 8 w 241"/>
                    <a:gd name="T23" fmla="*/ 9 h 142"/>
                    <a:gd name="T24" fmla="*/ 8 w 241"/>
                    <a:gd name="T25" fmla="*/ 9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1"/>
                    <a:gd name="T40" fmla="*/ 0 h 142"/>
                    <a:gd name="T41" fmla="*/ 241 w 241"/>
                    <a:gd name="T42" fmla="*/ 142 h 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1" h="142">
                      <a:moveTo>
                        <a:pt x="15" y="19"/>
                      </a:moveTo>
                      <a:lnTo>
                        <a:pt x="186" y="0"/>
                      </a:lnTo>
                      <a:lnTo>
                        <a:pt x="152" y="20"/>
                      </a:lnTo>
                      <a:lnTo>
                        <a:pt x="215" y="32"/>
                      </a:lnTo>
                      <a:lnTo>
                        <a:pt x="154" y="57"/>
                      </a:lnTo>
                      <a:lnTo>
                        <a:pt x="156" y="70"/>
                      </a:lnTo>
                      <a:lnTo>
                        <a:pt x="241" y="85"/>
                      </a:lnTo>
                      <a:lnTo>
                        <a:pt x="156" y="112"/>
                      </a:lnTo>
                      <a:lnTo>
                        <a:pt x="234" y="133"/>
                      </a:lnTo>
                      <a:lnTo>
                        <a:pt x="154" y="142"/>
                      </a:lnTo>
                      <a:lnTo>
                        <a:pt x="0" y="142"/>
                      </a:lnTo>
                      <a:lnTo>
                        <a:pt x="15"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9" name="Freeform 136"/>
                <p:cNvSpPr>
                  <a:spLocks/>
                </p:cNvSpPr>
                <p:nvPr/>
              </p:nvSpPr>
              <p:spPr bwMode="auto">
                <a:xfrm>
                  <a:off x="3972" y="2923"/>
                  <a:ext cx="121" cy="81"/>
                </a:xfrm>
                <a:custGeom>
                  <a:avLst/>
                  <a:gdLst>
                    <a:gd name="T0" fmla="*/ 6 w 243"/>
                    <a:gd name="T1" fmla="*/ 15 h 161"/>
                    <a:gd name="T2" fmla="*/ 108 w 243"/>
                    <a:gd name="T3" fmla="*/ 0 h 161"/>
                    <a:gd name="T4" fmla="*/ 74 w 243"/>
                    <a:gd name="T5" fmla="*/ 18 h 161"/>
                    <a:gd name="T6" fmla="*/ 121 w 243"/>
                    <a:gd name="T7" fmla="*/ 24 h 161"/>
                    <a:gd name="T8" fmla="*/ 79 w 243"/>
                    <a:gd name="T9" fmla="*/ 39 h 161"/>
                    <a:gd name="T10" fmla="*/ 121 w 243"/>
                    <a:gd name="T11" fmla="*/ 48 h 161"/>
                    <a:gd name="T12" fmla="*/ 88 w 243"/>
                    <a:gd name="T13" fmla="*/ 61 h 161"/>
                    <a:gd name="T14" fmla="*/ 110 w 243"/>
                    <a:gd name="T15" fmla="*/ 68 h 161"/>
                    <a:gd name="T16" fmla="*/ 0 w 243"/>
                    <a:gd name="T17" fmla="*/ 81 h 161"/>
                    <a:gd name="T18" fmla="*/ 6 w 243"/>
                    <a:gd name="T19" fmla="*/ 15 h 161"/>
                    <a:gd name="T20" fmla="*/ 6 w 243"/>
                    <a:gd name="T21" fmla="*/ 15 h 1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
                    <a:gd name="T34" fmla="*/ 0 h 161"/>
                    <a:gd name="T35" fmla="*/ 243 w 243"/>
                    <a:gd name="T36" fmla="*/ 161 h 1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 h="161">
                      <a:moveTo>
                        <a:pt x="13" y="30"/>
                      </a:moveTo>
                      <a:lnTo>
                        <a:pt x="217" y="0"/>
                      </a:lnTo>
                      <a:lnTo>
                        <a:pt x="148" y="36"/>
                      </a:lnTo>
                      <a:lnTo>
                        <a:pt x="242" y="47"/>
                      </a:lnTo>
                      <a:lnTo>
                        <a:pt x="158" y="77"/>
                      </a:lnTo>
                      <a:lnTo>
                        <a:pt x="243" y="95"/>
                      </a:lnTo>
                      <a:lnTo>
                        <a:pt x="177" y="121"/>
                      </a:lnTo>
                      <a:lnTo>
                        <a:pt x="221" y="136"/>
                      </a:lnTo>
                      <a:lnTo>
                        <a:pt x="0" y="161"/>
                      </a:lnTo>
                      <a:lnTo>
                        <a:pt x="13" y="3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0" name="Freeform 137"/>
                <p:cNvSpPr>
                  <a:spLocks/>
                </p:cNvSpPr>
                <p:nvPr/>
              </p:nvSpPr>
              <p:spPr bwMode="auto">
                <a:xfrm>
                  <a:off x="3852" y="2823"/>
                  <a:ext cx="193" cy="70"/>
                </a:xfrm>
                <a:custGeom>
                  <a:avLst/>
                  <a:gdLst>
                    <a:gd name="T0" fmla="*/ 10 w 385"/>
                    <a:gd name="T1" fmla="*/ 7 h 141"/>
                    <a:gd name="T2" fmla="*/ 0 w 385"/>
                    <a:gd name="T3" fmla="*/ 70 h 141"/>
                    <a:gd name="T4" fmla="*/ 193 w 385"/>
                    <a:gd name="T5" fmla="*/ 66 h 141"/>
                    <a:gd name="T6" fmla="*/ 120 w 385"/>
                    <a:gd name="T7" fmla="*/ 54 h 141"/>
                    <a:gd name="T8" fmla="*/ 186 w 385"/>
                    <a:gd name="T9" fmla="*/ 37 h 141"/>
                    <a:gd name="T10" fmla="*/ 124 w 385"/>
                    <a:gd name="T11" fmla="*/ 27 h 141"/>
                    <a:gd name="T12" fmla="*/ 184 w 385"/>
                    <a:gd name="T13" fmla="*/ 7 h 141"/>
                    <a:gd name="T14" fmla="*/ 124 w 385"/>
                    <a:gd name="T15" fmla="*/ 0 h 141"/>
                    <a:gd name="T16" fmla="*/ 10 w 385"/>
                    <a:gd name="T17" fmla="*/ 7 h 141"/>
                    <a:gd name="T18" fmla="*/ 10 w 385"/>
                    <a:gd name="T19" fmla="*/ 7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41"/>
                    <a:gd name="T32" fmla="*/ 385 w 385"/>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41">
                      <a:moveTo>
                        <a:pt x="19" y="15"/>
                      </a:moveTo>
                      <a:lnTo>
                        <a:pt x="0" y="141"/>
                      </a:lnTo>
                      <a:lnTo>
                        <a:pt x="385" y="133"/>
                      </a:lnTo>
                      <a:lnTo>
                        <a:pt x="239" y="108"/>
                      </a:lnTo>
                      <a:lnTo>
                        <a:pt x="372" y="74"/>
                      </a:lnTo>
                      <a:lnTo>
                        <a:pt x="247" y="55"/>
                      </a:lnTo>
                      <a:lnTo>
                        <a:pt x="368" y="15"/>
                      </a:lnTo>
                      <a:lnTo>
                        <a:pt x="247" y="0"/>
                      </a:lnTo>
                      <a:lnTo>
                        <a:pt x="19" y="1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1" name="Freeform 138"/>
                <p:cNvSpPr>
                  <a:spLocks/>
                </p:cNvSpPr>
                <p:nvPr/>
              </p:nvSpPr>
              <p:spPr bwMode="auto">
                <a:xfrm>
                  <a:off x="3740" y="2922"/>
                  <a:ext cx="196" cy="98"/>
                </a:xfrm>
                <a:custGeom>
                  <a:avLst/>
                  <a:gdLst>
                    <a:gd name="T0" fmla="*/ 10 w 394"/>
                    <a:gd name="T1" fmla="*/ 23 h 195"/>
                    <a:gd name="T2" fmla="*/ 0 w 394"/>
                    <a:gd name="T3" fmla="*/ 98 h 195"/>
                    <a:gd name="T4" fmla="*/ 196 w 394"/>
                    <a:gd name="T5" fmla="*/ 90 h 195"/>
                    <a:gd name="T6" fmla="*/ 131 w 394"/>
                    <a:gd name="T7" fmla="*/ 76 h 195"/>
                    <a:gd name="T8" fmla="*/ 193 w 394"/>
                    <a:gd name="T9" fmla="*/ 60 h 195"/>
                    <a:gd name="T10" fmla="*/ 122 w 394"/>
                    <a:gd name="T11" fmla="*/ 49 h 195"/>
                    <a:gd name="T12" fmla="*/ 192 w 394"/>
                    <a:gd name="T13" fmla="*/ 31 h 195"/>
                    <a:gd name="T14" fmla="*/ 120 w 394"/>
                    <a:gd name="T15" fmla="*/ 24 h 195"/>
                    <a:gd name="T16" fmla="*/ 188 w 394"/>
                    <a:gd name="T17" fmla="*/ 0 h 195"/>
                    <a:gd name="T18" fmla="*/ 99 w 394"/>
                    <a:gd name="T19" fmla="*/ 9 h 195"/>
                    <a:gd name="T20" fmla="*/ 10 w 394"/>
                    <a:gd name="T21" fmla="*/ 23 h 195"/>
                    <a:gd name="T22" fmla="*/ 10 w 394"/>
                    <a:gd name="T23" fmla="*/ 23 h 1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4"/>
                    <a:gd name="T37" fmla="*/ 0 h 195"/>
                    <a:gd name="T38" fmla="*/ 394 w 394"/>
                    <a:gd name="T39" fmla="*/ 195 h 1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4" h="195">
                      <a:moveTo>
                        <a:pt x="21" y="45"/>
                      </a:moveTo>
                      <a:lnTo>
                        <a:pt x="0" y="195"/>
                      </a:lnTo>
                      <a:lnTo>
                        <a:pt x="394" y="180"/>
                      </a:lnTo>
                      <a:lnTo>
                        <a:pt x="263" y="152"/>
                      </a:lnTo>
                      <a:lnTo>
                        <a:pt x="388" y="119"/>
                      </a:lnTo>
                      <a:lnTo>
                        <a:pt x="246" y="97"/>
                      </a:lnTo>
                      <a:lnTo>
                        <a:pt x="386" y="62"/>
                      </a:lnTo>
                      <a:lnTo>
                        <a:pt x="242" y="47"/>
                      </a:lnTo>
                      <a:lnTo>
                        <a:pt x="377" y="0"/>
                      </a:lnTo>
                      <a:lnTo>
                        <a:pt x="200" y="17"/>
                      </a:lnTo>
                      <a:lnTo>
                        <a:pt x="21" y="4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2" name="Freeform 139"/>
                <p:cNvSpPr>
                  <a:spLocks/>
                </p:cNvSpPr>
                <p:nvPr/>
              </p:nvSpPr>
              <p:spPr bwMode="auto">
                <a:xfrm>
                  <a:off x="3748" y="2937"/>
                  <a:ext cx="133" cy="75"/>
                </a:xfrm>
                <a:custGeom>
                  <a:avLst/>
                  <a:gdLst>
                    <a:gd name="T0" fmla="*/ 7 w 267"/>
                    <a:gd name="T1" fmla="*/ 16 h 150"/>
                    <a:gd name="T2" fmla="*/ 110 w 267"/>
                    <a:gd name="T3" fmla="*/ 0 h 150"/>
                    <a:gd name="T4" fmla="*/ 89 w 267"/>
                    <a:gd name="T5" fmla="*/ 15 h 150"/>
                    <a:gd name="T6" fmla="*/ 130 w 267"/>
                    <a:gd name="T7" fmla="*/ 19 h 150"/>
                    <a:gd name="T8" fmla="*/ 88 w 267"/>
                    <a:gd name="T9" fmla="*/ 34 h 150"/>
                    <a:gd name="T10" fmla="*/ 133 w 267"/>
                    <a:gd name="T11" fmla="*/ 46 h 150"/>
                    <a:gd name="T12" fmla="*/ 91 w 267"/>
                    <a:gd name="T13" fmla="*/ 54 h 150"/>
                    <a:gd name="T14" fmla="*/ 130 w 267"/>
                    <a:gd name="T15" fmla="*/ 72 h 150"/>
                    <a:gd name="T16" fmla="*/ 0 w 267"/>
                    <a:gd name="T17" fmla="*/ 75 h 150"/>
                    <a:gd name="T18" fmla="*/ 7 w 267"/>
                    <a:gd name="T19" fmla="*/ 16 h 150"/>
                    <a:gd name="T20" fmla="*/ 7 w 267"/>
                    <a:gd name="T21" fmla="*/ 16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7"/>
                    <a:gd name="T34" fmla="*/ 0 h 150"/>
                    <a:gd name="T35" fmla="*/ 267 w 267"/>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7" h="150">
                      <a:moveTo>
                        <a:pt x="14" y="32"/>
                      </a:moveTo>
                      <a:lnTo>
                        <a:pt x="221" y="0"/>
                      </a:lnTo>
                      <a:lnTo>
                        <a:pt x="179" y="30"/>
                      </a:lnTo>
                      <a:lnTo>
                        <a:pt x="261" y="38"/>
                      </a:lnTo>
                      <a:lnTo>
                        <a:pt x="177" y="68"/>
                      </a:lnTo>
                      <a:lnTo>
                        <a:pt x="267" y="93"/>
                      </a:lnTo>
                      <a:lnTo>
                        <a:pt x="183" y="108"/>
                      </a:lnTo>
                      <a:lnTo>
                        <a:pt x="261" y="143"/>
                      </a:lnTo>
                      <a:lnTo>
                        <a:pt x="0" y="150"/>
                      </a:lnTo>
                      <a:lnTo>
                        <a:pt x="14" y="32"/>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3" name="Freeform 140"/>
                <p:cNvSpPr>
                  <a:spLocks/>
                </p:cNvSpPr>
                <p:nvPr/>
              </p:nvSpPr>
              <p:spPr bwMode="auto">
                <a:xfrm>
                  <a:off x="3859" y="2830"/>
                  <a:ext cx="127" cy="58"/>
                </a:xfrm>
                <a:custGeom>
                  <a:avLst/>
                  <a:gdLst>
                    <a:gd name="T0" fmla="*/ 10 w 253"/>
                    <a:gd name="T1" fmla="*/ 9 h 116"/>
                    <a:gd name="T2" fmla="*/ 0 w 253"/>
                    <a:gd name="T3" fmla="*/ 58 h 116"/>
                    <a:gd name="T4" fmla="*/ 112 w 253"/>
                    <a:gd name="T5" fmla="*/ 56 h 116"/>
                    <a:gd name="T6" fmla="*/ 90 w 253"/>
                    <a:gd name="T7" fmla="*/ 43 h 116"/>
                    <a:gd name="T8" fmla="*/ 122 w 253"/>
                    <a:gd name="T9" fmla="*/ 33 h 116"/>
                    <a:gd name="T10" fmla="*/ 90 w 253"/>
                    <a:gd name="T11" fmla="*/ 21 h 116"/>
                    <a:gd name="T12" fmla="*/ 127 w 253"/>
                    <a:gd name="T13" fmla="*/ 6 h 116"/>
                    <a:gd name="T14" fmla="*/ 89 w 253"/>
                    <a:gd name="T15" fmla="*/ 0 h 116"/>
                    <a:gd name="T16" fmla="*/ 10 w 253"/>
                    <a:gd name="T17" fmla="*/ 9 h 116"/>
                    <a:gd name="T18" fmla="*/ 10 w 253"/>
                    <a:gd name="T19" fmla="*/ 9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116"/>
                    <a:gd name="T32" fmla="*/ 253 w 253"/>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116">
                      <a:moveTo>
                        <a:pt x="19" y="17"/>
                      </a:moveTo>
                      <a:lnTo>
                        <a:pt x="0" y="116"/>
                      </a:lnTo>
                      <a:lnTo>
                        <a:pt x="224" y="111"/>
                      </a:lnTo>
                      <a:lnTo>
                        <a:pt x="180" y="86"/>
                      </a:lnTo>
                      <a:lnTo>
                        <a:pt x="243" y="65"/>
                      </a:lnTo>
                      <a:lnTo>
                        <a:pt x="180" y="42"/>
                      </a:lnTo>
                      <a:lnTo>
                        <a:pt x="253" y="12"/>
                      </a:lnTo>
                      <a:lnTo>
                        <a:pt x="177" y="0"/>
                      </a:lnTo>
                      <a:lnTo>
                        <a:pt x="19" y="17"/>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4" name="Freeform 141"/>
                <p:cNvSpPr>
                  <a:spLocks/>
                </p:cNvSpPr>
                <p:nvPr/>
              </p:nvSpPr>
              <p:spPr bwMode="auto">
                <a:xfrm>
                  <a:off x="3884" y="2927"/>
                  <a:ext cx="52" cy="20"/>
                </a:xfrm>
                <a:custGeom>
                  <a:avLst/>
                  <a:gdLst>
                    <a:gd name="T0" fmla="*/ 49 w 105"/>
                    <a:gd name="T1" fmla="*/ 0 h 42"/>
                    <a:gd name="T2" fmla="*/ 0 w 105"/>
                    <a:gd name="T3" fmla="*/ 15 h 42"/>
                    <a:gd name="T4" fmla="*/ 52 w 105"/>
                    <a:gd name="T5" fmla="*/ 20 h 42"/>
                    <a:gd name="T6" fmla="*/ 49 w 105"/>
                    <a:gd name="T7" fmla="*/ 0 h 42"/>
                    <a:gd name="T8" fmla="*/ 49 w 105"/>
                    <a:gd name="T9" fmla="*/ 0 h 42"/>
                    <a:gd name="T10" fmla="*/ 0 60000 65536"/>
                    <a:gd name="T11" fmla="*/ 0 60000 65536"/>
                    <a:gd name="T12" fmla="*/ 0 60000 65536"/>
                    <a:gd name="T13" fmla="*/ 0 60000 65536"/>
                    <a:gd name="T14" fmla="*/ 0 60000 65536"/>
                    <a:gd name="T15" fmla="*/ 0 w 105"/>
                    <a:gd name="T16" fmla="*/ 0 h 42"/>
                    <a:gd name="T17" fmla="*/ 105 w 105"/>
                    <a:gd name="T18" fmla="*/ 42 h 42"/>
                  </a:gdLst>
                  <a:ahLst/>
                  <a:cxnLst>
                    <a:cxn ang="T10">
                      <a:pos x="T0" y="T1"/>
                    </a:cxn>
                    <a:cxn ang="T11">
                      <a:pos x="T2" y="T3"/>
                    </a:cxn>
                    <a:cxn ang="T12">
                      <a:pos x="T4" y="T5"/>
                    </a:cxn>
                    <a:cxn ang="T13">
                      <a:pos x="T6" y="T7"/>
                    </a:cxn>
                    <a:cxn ang="T14">
                      <a:pos x="T8" y="T9"/>
                    </a:cxn>
                  </a:cxnLst>
                  <a:rect l="T15" t="T16" r="T17" b="T18"/>
                  <a:pathLst>
                    <a:path w="105" h="42">
                      <a:moveTo>
                        <a:pt x="99" y="0"/>
                      </a:moveTo>
                      <a:lnTo>
                        <a:pt x="0" y="31"/>
                      </a:lnTo>
                      <a:lnTo>
                        <a:pt x="105" y="42"/>
                      </a:lnTo>
                      <a:lnTo>
                        <a:pt x="99"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5" name="Freeform 142"/>
                <p:cNvSpPr>
                  <a:spLocks/>
                </p:cNvSpPr>
                <p:nvPr/>
              </p:nvSpPr>
              <p:spPr bwMode="auto">
                <a:xfrm>
                  <a:off x="3896" y="2960"/>
                  <a:ext cx="41" cy="17"/>
                </a:xfrm>
                <a:custGeom>
                  <a:avLst/>
                  <a:gdLst>
                    <a:gd name="T0" fmla="*/ 38 w 84"/>
                    <a:gd name="T1" fmla="*/ 0 h 34"/>
                    <a:gd name="T2" fmla="*/ 0 w 84"/>
                    <a:gd name="T3" fmla="*/ 7 h 34"/>
                    <a:gd name="T4" fmla="*/ 41 w 84"/>
                    <a:gd name="T5" fmla="*/ 17 h 34"/>
                    <a:gd name="T6" fmla="*/ 38 w 84"/>
                    <a:gd name="T7" fmla="*/ 0 h 34"/>
                    <a:gd name="T8" fmla="*/ 38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78" y="0"/>
                      </a:moveTo>
                      <a:lnTo>
                        <a:pt x="0" y="15"/>
                      </a:lnTo>
                      <a:lnTo>
                        <a:pt x="84" y="34"/>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6" name="Freeform 143"/>
                <p:cNvSpPr>
                  <a:spLocks/>
                </p:cNvSpPr>
                <p:nvPr/>
              </p:nvSpPr>
              <p:spPr bwMode="auto">
                <a:xfrm>
                  <a:off x="3900" y="2986"/>
                  <a:ext cx="42" cy="19"/>
                </a:xfrm>
                <a:custGeom>
                  <a:avLst/>
                  <a:gdLst>
                    <a:gd name="T0" fmla="*/ 38 w 83"/>
                    <a:gd name="T1" fmla="*/ 0 h 38"/>
                    <a:gd name="T2" fmla="*/ 0 w 83"/>
                    <a:gd name="T3" fmla="*/ 11 h 38"/>
                    <a:gd name="T4" fmla="*/ 42 w 83"/>
                    <a:gd name="T5" fmla="*/ 19 h 38"/>
                    <a:gd name="T6" fmla="*/ 38 w 83"/>
                    <a:gd name="T7" fmla="*/ 0 h 38"/>
                    <a:gd name="T8" fmla="*/ 38 w 83"/>
                    <a:gd name="T9" fmla="*/ 0 h 38"/>
                    <a:gd name="T10" fmla="*/ 0 60000 65536"/>
                    <a:gd name="T11" fmla="*/ 0 60000 65536"/>
                    <a:gd name="T12" fmla="*/ 0 60000 65536"/>
                    <a:gd name="T13" fmla="*/ 0 60000 65536"/>
                    <a:gd name="T14" fmla="*/ 0 60000 65536"/>
                    <a:gd name="T15" fmla="*/ 0 w 83"/>
                    <a:gd name="T16" fmla="*/ 0 h 38"/>
                    <a:gd name="T17" fmla="*/ 83 w 83"/>
                    <a:gd name="T18" fmla="*/ 38 h 38"/>
                  </a:gdLst>
                  <a:ahLst/>
                  <a:cxnLst>
                    <a:cxn ang="T10">
                      <a:pos x="T0" y="T1"/>
                    </a:cxn>
                    <a:cxn ang="T11">
                      <a:pos x="T2" y="T3"/>
                    </a:cxn>
                    <a:cxn ang="T12">
                      <a:pos x="T4" y="T5"/>
                    </a:cxn>
                    <a:cxn ang="T13">
                      <a:pos x="T6" y="T7"/>
                    </a:cxn>
                    <a:cxn ang="T14">
                      <a:pos x="T8" y="T9"/>
                    </a:cxn>
                  </a:cxnLst>
                  <a:rect l="T15" t="T16" r="T17" b="T18"/>
                  <a:pathLst>
                    <a:path w="83" h="38">
                      <a:moveTo>
                        <a:pt x="76" y="0"/>
                      </a:moveTo>
                      <a:lnTo>
                        <a:pt x="0" y="23"/>
                      </a:lnTo>
                      <a:lnTo>
                        <a:pt x="83" y="38"/>
                      </a:lnTo>
                      <a:lnTo>
                        <a:pt x="7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7" name="Freeform 144"/>
                <p:cNvSpPr>
                  <a:spLocks/>
                </p:cNvSpPr>
                <p:nvPr/>
              </p:nvSpPr>
              <p:spPr bwMode="auto">
                <a:xfrm>
                  <a:off x="3998" y="2865"/>
                  <a:ext cx="52" cy="22"/>
                </a:xfrm>
                <a:custGeom>
                  <a:avLst/>
                  <a:gdLst>
                    <a:gd name="T0" fmla="*/ 46 w 105"/>
                    <a:gd name="T1" fmla="*/ 0 h 43"/>
                    <a:gd name="T2" fmla="*/ 0 w 105"/>
                    <a:gd name="T3" fmla="*/ 11 h 43"/>
                    <a:gd name="T4" fmla="*/ 52 w 105"/>
                    <a:gd name="T5" fmla="*/ 22 h 43"/>
                    <a:gd name="T6" fmla="*/ 46 w 105"/>
                    <a:gd name="T7" fmla="*/ 0 h 43"/>
                    <a:gd name="T8" fmla="*/ 46 w 105"/>
                    <a:gd name="T9" fmla="*/ 0 h 43"/>
                    <a:gd name="T10" fmla="*/ 0 60000 65536"/>
                    <a:gd name="T11" fmla="*/ 0 60000 65536"/>
                    <a:gd name="T12" fmla="*/ 0 60000 65536"/>
                    <a:gd name="T13" fmla="*/ 0 60000 65536"/>
                    <a:gd name="T14" fmla="*/ 0 60000 65536"/>
                    <a:gd name="T15" fmla="*/ 0 w 105"/>
                    <a:gd name="T16" fmla="*/ 0 h 43"/>
                    <a:gd name="T17" fmla="*/ 105 w 105"/>
                    <a:gd name="T18" fmla="*/ 43 h 43"/>
                  </a:gdLst>
                  <a:ahLst/>
                  <a:cxnLst>
                    <a:cxn ang="T10">
                      <a:pos x="T0" y="T1"/>
                    </a:cxn>
                    <a:cxn ang="T11">
                      <a:pos x="T2" y="T3"/>
                    </a:cxn>
                    <a:cxn ang="T12">
                      <a:pos x="T4" y="T5"/>
                    </a:cxn>
                    <a:cxn ang="T13">
                      <a:pos x="T6" y="T7"/>
                    </a:cxn>
                    <a:cxn ang="T14">
                      <a:pos x="T8" y="T9"/>
                    </a:cxn>
                  </a:cxnLst>
                  <a:rect l="T15" t="T16" r="T17" b="T18"/>
                  <a:pathLst>
                    <a:path w="105" h="43">
                      <a:moveTo>
                        <a:pt x="92" y="0"/>
                      </a:moveTo>
                      <a:lnTo>
                        <a:pt x="0" y="21"/>
                      </a:lnTo>
                      <a:lnTo>
                        <a:pt x="105" y="43"/>
                      </a:lnTo>
                      <a:lnTo>
                        <a:pt x="92"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8" name="Freeform 145"/>
                <p:cNvSpPr>
                  <a:spLocks/>
                </p:cNvSpPr>
                <p:nvPr/>
              </p:nvSpPr>
              <p:spPr bwMode="auto">
                <a:xfrm>
                  <a:off x="4002" y="2834"/>
                  <a:ext cx="40" cy="20"/>
                </a:xfrm>
                <a:custGeom>
                  <a:avLst/>
                  <a:gdLst>
                    <a:gd name="T0" fmla="*/ 39 w 80"/>
                    <a:gd name="T1" fmla="*/ 0 h 40"/>
                    <a:gd name="T2" fmla="*/ 0 w 80"/>
                    <a:gd name="T3" fmla="*/ 14 h 40"/>
                    <a:gd name="T4" fmla="*/ 40 w 80"/>
                    <a:gd name="T5" fmla="*/ 20 h 40"/>
                    <a:gd name="T6" fmla="*/ 39 w 80"/>
                    <a:gd name="T7" fmla="*/ 0 h 40"/>
                    <a:gd name="T8" fmla="*/ 39 w 80"/>
                    <a:gd name="T9" fmla="*/ 0 h 40"/>
                    <a:gd name="T10" fmla="*/ 0 60000 65536"/>
                    <a:gd name="T11" fmla="*/ 0 60000 65536"/>
                    <a:gd name="T12" fmla="*/ 0 60000 65536"/>
                    <a:gd name="T13" fmla="*/ 0 60000 65536"/>
                    <a:gd name="T14" fmla="*/ 0 60000 65536"/>
                    <a:gd name="T15" fmla="*/ 0 w 80"/>
                    <a:gd name="T16" fmla="*/ 0 h 40"/>
                    <a:gd name="T17" fmla="*/ 80 w 80"/>
                    <a:gd name="T18" fmla="*/ 40 h 40"/>
                  </a:gdLst>
                  <a:ahLst/>
                  <a:cxnLst>
                    <a:cxn ang="T10">
                      <a:pos x="T0" y="T1"/>
                    </a:cxn>
                    <a:cxn ang="T11">
                      <a:pos x="T2" y="T3"/>
                    </a:cxn>
                    <a:cxn ang="T12">
                      <a:pos x="T4" y="T5"/>
                    </a:cxn>
                    <a:cxn ang="T13">
                      <a:pos x="T6" y="T7"/>
                    </a:cxn>
                    <a:cxn ang="T14">
                      <a:pos x="T8" y="T9"/>
                    </a:cxn>
                  </a:cxnLst>
                  <a:rect l="T15" t="T16" r="T17" b="T18"/>
                  <a:pathLst>
                    <a:path w="80" h="40">
                      <a:moveTo>
                        <a:pt x="78" y="0"/>
                      </a:moveTo>
                      <a:lnTo>
                        <a:pt x="0" y="28"/>
                      </a:lnTo>
                      <a:lnTo>
                        <a:pt x="80" y="40"/>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9" name="Freeform 146"/>
                <p:cNvSpPr>
                  <a:spLocks/>
                </p:cNvSpPr>
                <p:nvPr/>
              </p:nvSpPr>
              <p:spPr bwMode="auto">
                <a:xfrm>
                  <a:off x="4200" y="3029"/>
                  <a:ext cx="47" cy="19"/>
                </a:xfrm>
                <a:custGeom>
                  <a:avLst/>
                  <a:gdLst>
                    <a:gd name="T0" fmla="*/ 44 w 95"/>
                    <a:gd name="T1" fmla="*/ 0 h 38"/>
                    <a:gd name="T2" fmla="*/ 0 w 95"/>
                    <a:gd name="T3" fmla="*/ 12 h 38"/>
                    <a:gd name="T4" fmla="*/ 47 w 95"/>
                    <a:gd name="T5" fmla="*/ 19 h 38"/>
                    <a:gd name="T6" fmla="*/ 44 w 95"/>
                    <a:gd name="T7" fmla="*/ 0 h 38"/>
                    <a:gd name="T8" fmla="*/ 44 w 95"/>
                    <a:gd name="T9" fmla="*/ 0 h 38"/>
                    <a:gd name="T10" fmla="*/ 0 60000 65536"/>
                    <a:gd name="T11" fmla="*/ 0 60000 65536"/>
                    <a:gd name="T12" fmla="*/ 0 60000 65536"/>
                    <a:gd name="T13" fmla="*/ 0 60000 65536"/>
                    <a:gd name="T14" fmla="*/ 0 60000 65536"/>
                    <a:gd name="T15" fmla="*/ 0 w 95"/>
                    <a:gd name="T16" fmla="*/ 0 h 38"/>
                    <a:gd name="T17" fmla="*/ 95 w 95"/>
                    <a:gd name="T18" fmla="*/ 38 h 38"/>
                  </a:gdLst>
                  <a:ahLst/>
                  <a:cxnLst>
                    <a:cxn ang="T10">
                      <a:pos x="T0" y="T1"/>
                    </a:cxn>
                    <a:cxn ang="T11">
                      <a:pos x="T2" y="T3"/>
                    </a:cxn>
                    <a:cxn ang="T12">
                      <a:pos x="T4" y="T5"/>
                    </a:cxn>
                    <a:cxn ang="T13">
                      <a:pos x="T6" y="T7"/>
                    </a:cxn>
                    <a:cxn ang="T14">
                      <a:pos x="T8" y="T9"/>
                    </a:cxn>
                  </a:cxnLst>
                  <a:rect l="T15" t="T16" r="T17" b="T18"/>
                  <a:pathLst>
                    <a:path w="95" h="38">
                      <a:moveTo>
                        <a:pt x="88" y="0"/>
                      </a:moveTo>
                      <a:lnTo>
                        <a:pt x="0" y="25"/>
                      </a:lnTo>
                      <a:lnTo>
                        <a:pt x="95" y="38"/>
                      </a:lnTo>
                      <a:lnTo>
                        <a:pt x="8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0" name="Freeform 147"/>
                <p:cNvSpPr>
                  <a:spLocks/>
                </p:cNvSpPr>
                <p:nvPr/>
              </p:nvSpPr>
              <p:spPr bwMode="auto">
                <a:xfrm>
                  <a:off x="3628" y="2779"/>
                  <a:ext cx="221" cy="20"/>
                </a:xfrm>
                <a:custGeom>
                  <a:avLst/>
                  <a:gdLst>
                    <a:gd name="T0" fmla="*/ 0 w 441"/>
                    <a:gd name="T1" fmla="*/ 20 h 39"/>
                    <a:gd name="T2" fmla="*/ 1 w 441"/>
                    <a:gd name="T3" fmla="*/ 5 h 39"/>
                    <a:gd name="T4" fmla="*/ 14 w 441"/>
                    <a:gd name="T5" fmla="*/ 1 h 39"/>
                    <a:gd name="T6" fmla="*/ 32 w 441"/>
                    <a:gd name="T7" fmla="*/ 0 h 39"/>
                    <a:gd name="T8" fmla="*/ 54 w 441"/>
                    <a:gd name="T9" fmla="*/ 5 h 39"/>
                    <a:gd name="T10" fmla="*/ 79 w 441"/>
                    <a:gd name="T11" fmla="*/ 11 h 39"/>
                    <a:gd name="T12" fmla="*/ 99 w 441"/>
                    <a:gd name="T13" fmla="*/ 9 h 39"/>
                    <a:gd name="T14" fmla="*/ 114 w 441"/>
                    <a:gd name="T15" fmla="*/ 9 h 39"/>
                    <a:gd name="T16" fmla="*/ 133 w 441"/>
                    <a:gd name="T17" fmla="*/ 12 h 39"/>
                    <a:gd name="T18" fmla="*/ 150 w 441"/>
                    <a:gd name="T19" fmla="*/ 13 h 39"/>
                    <a:gd name="T20" fmla="*/ 167 w 441"/>
                    <a:gd name="T21" fmla="*/ 13 h 39"/>
                    <a:gd name="T22" fmla="*/ 182 w 441"/>
                    <a:gd name="T23" fmla="*/ 9 h 39"/>
                    <a:gd name="T24" fmla="*/ 203 w 441"/>
                    <a:gd name="T25" fmla="*/ 0 h 39"/>
                    <a:gd name="T26" fmla="*/ 216 w 441"/>
                    <a:gd name="T27" fmla="*/ 0 h 39"/>
                    <a:gd name="T28" fmla="*/ 221 w 441"/>
                    <a:gd name="T29" fmla="*/ 8 h 39"/>
                    <a:gd name="T30" fmla="*/ 219 w 441"/>
                    <a:gd name="T31" fmla="*/ 16 h 39"/>
                    <a:gd name="T32" fmla="*/ 204 w 441"/>
                    <a:gd name="T33" fmla="*/ 20 h 39"/>
                    <a:gd name="T34" fmla="*/ 173 w 441"/>
                    <a:gd name="T35" fmla="*/ 19 h 39"/>
                    <a:gd name="T36" fmla="*/ 92 w 441"/>
                    <a:gd name="T37" fmla="*/ 20 h 39"/>
                    <a:gd name="T38" fmla="*/ 30 w 441"/>
                    <a:gd name="T39" fmla="*/ 20 h 39"/>
                    <a:gd name="T40" fmla="*/ 0 w 441"/>
                    <a:gd name="T41" fmla="*/ 20 h 39"/>
                    <a:gd name="T42" fmla="*/ 0 w 441"/>
                    <a:gd name="T43" fmla="*/ 20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1"/>
                    <a:gd name="T67" fmla="*/ 0 h 39"/>
                    <a:gd name="T68" fmla="*/ 441 w 441"/>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1" h="39">
                      <a:moveTo>
                        <a:pt x="0" y="39"/>
                      </a:moveTo>
                      <a:lnTo>
                        <a:pt x="2" y="9"/>
                      </a:lnTo>
                      <a:lnTo>
                        <a:pt x="28" y="1"/>
                      </a:lnTo>
                      <a:lnTo>
                        <a:pt x="63" y="0"/>
                      </a:lnTo>
                      <a:lnTo>
                        <a:pt x="108" y="9"/>
                      </a:lnTo>
                      <a:lnTo>
                        <a:pt x="158" y="22"/>
                      </a:lnTo>
                      <a:lnTo>
                        <a:pt x="198" y="17"/>
                      </a:lnTo>
                      <a:lnTo>
                        <a:pt x="228" y="17"/>
                      </a:lnTo>
                      <a:lnTo>
                        <a:pt x="266" y="24"/>
                      </a:lnTo>
                      <a:lnTo>
                        <a:pt x="300" y="26"/>
                      </a:lnTo>
                      <a:lnTo>
                        <a:pt x="333" y="26"/>
                      </a:lnTo>
                      <a:lnTo>
                        <a:pt x="363" y="17"/>
                      </a:lnTo>
                      <a:lnTo>
                        <a:pt x="405" y="0"/>
                      </a:lnTo>
                      <a:lnTo>
                        <a:pt x="431" y="0"/>
                      </a:lnTo>
                      <a:lnTo>
                        <a:pt x="441" y="15"/>
                      </a:lnTo>
                      <a:lnTo>
                        <a:pt x="437" y="32"/>
                      </a:lnTo>
                      <a:lnTo>
                        <a:pt x="407" y="39"/>
                      </a:lnTo>
                      <a:lnTo>
                        <a:pt x="346" y="38"/>
                      </a:lnTo>
                      <a:lnTo>
                        <a:pt x="184" y="39"/>
                      </a:lnTo>
                      <a:lnTo>
                        <a:pt x="59" y="39"/>
                      </a:lnTo>
                      <a:lnTo>
                        <a:pt x="0" y="39"/>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1" name="Freeform 148"/>
                <p:cNvSpPr>
                  <a:spLocks/>
                </p:cNvSpPr>
                <p:nvPr/>
              </p:nvSpPr>
              <p:spPr bwMode="auto">
                <a:xfrm>
                  <a:off x="3850" y="2775"/>
                  <a:ext cx="200" cy="24"/>
                </a:xfrm>
                <a:custGeom>
                  <a:avLst/>
                  <a:gdLst>
                    <a:gd name="T0" fmla="*/ 1 w 401"/>
                    <a:gd name="T1" fmla="*/ 11 h 49"/>
                    <a:gd name="T2" fmla="*/ 9 w 401"/>
                    <a:gd name="T3" fmla="*/ 14 h 49"/>
                    <a:gd name="T4" fmla="*/ 35 w 401"/>
                    <a:gd name="T5" fmla="*/ 18 h 49"/>
                    <a:gd name="T6" fmla="*/ 50 w 401"/>
                    <a:gd name="T7" fmla="*/ 17 h 49"/>
                    <a:gd name="T8" fmla="*/ 70 w 401"/>
                    <a:gd name="T9" fmla="*/ 14 h 49"/>
                    <a:gd name="T10" fmla="*/ 88 w 401"/>
                    <a:gd name="T11" fmla="*/ 9 h 49"/>
                    <a:gd name="T12" fmla="*/ 105 w 401"/>
                    <a:gd name="T13" fmla="*/ 6 h 49"/>
                    <a:gd name="T14" fmla="*/ 118 w 401"/>
                    <a:gd name="T15" fmla="*/ 5 h 49"/>
                    <a:gd name="T16" fmla="*/ 134 w 401"/>
                    <a:gd name="T17" fmla="*/ 6 h 49"/>
                    <a:gd name="T18" fmla="*/ 141 w 401"/>
                    <a:gd name="T19" fmla="*/ 10 h 49"/>
                    <a:gd name="T20" fmla="*/ 148 w 401"/>
                    <a:gd name="T21" fmla="*/ 14 h 49"/>
                    <a:gd name="T22" fmla="*/ 158 w 401"/>
                    <a:gd name="T23" fmla="*/ 12 h 49"/>
                    <a:gd name="T24" fmla="*/ 167 w 401"/>
                    <a:gd name="T25" fmla="*/ 6 h 49"/>
                    <a:gd name="T26" fmla="*/ 179 w 401"/>
                    <a:gd name="T27" fmla="*/ 4 h 49"/>
                    <a:gd name="T28" fmla="*/ 190 w 401"/>
                    <a:gd name="T29" fmla="*/ 0 h 49"/>
                    <a:gd name="T30" fmla="*/ 198 w 401"/>
                    <a:gd name="T31" fmla="*/ 5 h 49"/>
                    <a:gd name="T32" fmla="*/ 200 w 401"/>
                    <a:gd name="T33" fmla="*/ 12 h 49"/>
                    <a:gd name="T34" fmla="*/ 198 w 401"/>
                    <a:gd name="T35" fmla="*/ 17 h 49"/>
                    <a:gd name="T36" fmla="*/ 186 w 401"/>
                    <a:gd name="T37" fmla="*/ 21 h 49"/>
                    <a:gd name="T38" fmla="*/ 160 w 401"/>
                    <a:gd name="T39" fmla="*/ 22 h 49"/>
                    <a:gd name="T40" fmla="*/ 119 w 401"/>
                    <a:gd name="T41" fmla="*/ 23 h 49"/>
                    <a:gd name="T42" fmla="*/ 61 w 401"/>
                    <a:gd name="T43" fmla="*/ 24 h 49"/>
                    <a:gd name="T44" fmla="*/ 0 w 401"/>
                    <a:gd name="T45" fmla="*/ 24 h 49"/>
                    <a:gd name="T46" fmla="*/ 1 w 401"/>
                    <a:gd name="T47" fmla="*/ 11 h 49"/>
                    <a:gd name="T48" fmla="*/ 1 w 401"/>
                    <a:gd name="T49" fmla="*/ 11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1"/>
                    <a:gd name="T76" fmla="*/ 0 h 49"/>
                    <a:gd name="T77" fmla="*/ 401 w 401"/>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1" h="49">
                      <a:moveTo>
                        <a:pt x="2" y="23"/>
                      </a:moveTo>
                      <a:lnTo>
                        <a:pt x="19" y="29"/>
                      </a:lnTo>
                      <a:lnTo>
                        <a:pt x="70" y="36"/>
                      </a:lnTo>
                      <a:lnTo>
                        <a:pt x="101" y="34"/>
                      </a:lnTo>
                      <a:lnTo>
                        <a:pt x="140" y="29"/>
                      </a:lnTo>
                      <a:lnTo>
                        <a:pt x="177" y="19"/>
                      </a:lnTo>
                      <a:lnTo>
                        <a:pt x="211" y="13"/>
                      </a:lnTo>
                      <a:lnTo>
                        <a:pt x="237" y="11"/>
                      </a:lnTo>
                      <a:lnTo>
                        <a:pt x="268" y="13"/>
                      </a:lnTo>
                      <a:lnTo>
                        <a:pt x="283" y="21"/>
                      </a:lnTo>
                      <a:lnTo>
                        <a:pt x="296" y="29"/>
                      </a:lnTo>
                      <a:lnTo>
                        <a:pt x="317" y="25"/>
                      </a:lnTo>
                      <a:lnTo>
                        <a:pt x="334" y="13"/>
                      </a:lnTo>
                      <a:lnTo>
                        <a:pt x="359" y="8"/>
                      </a:lnTo>
                      <a:lnTo>
                        <a:pt x="380" y="0"/>
                      </a:lnTo>
                      <a:lnTo>
                        <a:pt x="397" y="10"/>
                      </a:lnTo>
                      <a:lnTo>
                        <a:pt x="401" y="25"/>
                      </a:lnTo>
                      <a:lnTo>
                        <a:pt x="397" y="34"/>
                      </a:lnTo>
                      <a:lnTo>
                        <a:pt x="372" y="42"/>
                      </a:lnTo>
                      <a:lnTo>
                        <a:pt x="321" y="44"/>
                      </a:lnTo>
                      <a:lnTo>
                        <a:pt x="239" y="46"/>
                      </a:lnTo>
                      <a:lnTo>
                        <a:pt x="123" y="49"/>
                      </a:lnTo>
                      <a:lnTo>
                        <a:pt x="0" y="49"/>
                      </a:lnTo>
                      <a:lnTo>
                        <a:pt x="2" y="23"/>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2" name="Freeform 149"/>
                <p:cNvSpPr>
                  <a:spLocks/>
                </p:cNvSpPr>
                <p:nvPr/>
              </p:nvSpPr>
              <p:spPr bwMode="auto">
                <a:xfrm>
                  <a:off x="3995" y="2778"/>
                  <a:ext cx="52" cy="15"/>
                </a:xfrm>
                <a:custGeom>
                  <a:avLst/>
                  <a:gdLst>
                    <a:gd name="T0" fmla="*/ 38 w 102"/>
                    <a:gd name="T1" fmla="*/ 14 h 28"/>
                    <a:gd name="T2" fmla="*/ 49 w 102"/>
                    <a:gd name="T3" fmla="*/ 12 h 28"/>
                    <a:gd name="T4" fmla="*/ 52 w 102"/>
                    <a:gd name="T5" fmla="*/ 8 h 28"/>
                    <a:gd name="T6" fmla="*/ 49 w 102"/>
                    <a:gd name="T7" fmla="*/ 1 h 28"/>
                    <a:gd name="T8" fmla="*/ 38 w 102"/>
                    <a:gd name="T9" fmla="*/ 0 h 28"/>
                    <a:gd name="T10" fmla="*/ 21 w 102"/>
                    <a:gd name="T11" fmla="*/ 10 h 28"/>
                    <a:gd name="T12" fmla="*/ 11 w 102"/>
                    <a:gd name="T13" fmla="*/ 13 h 28"/>
                    <a:gd name="T14" fmla="*/ 0 w 102"/>
                    <a:gd name="T15" fmla="*/ 15 h 28"/>
                    <a:gd name="T16" fmla="*/ 25 w 102"/>
                    <a:gd name="T17" fmla="*/ 15 h 28"/>
                    <a:gd name="T18" fmla="*/ 38 w 102"/>
                    <a:gd name="T19" fmla="*/ 14 h 28"/>
                    <a:gd name="T20" fmla="*/ 38 w 10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28"/>
                    <a:gd name="T35" fmla="*/ 102 w 10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28">
                      <a:moveTo>
                        <a:pt x="74" y="26"/>
                      </a:moveTo>
                      <a:lnTo>
                        <a:pt x="97" y="22"/>
                      </a:lnTo>
                      <a:lnTo>
                        <a:pt x="102" y="15"/>
                      </a:lnTo>
                      <a:lnTo>
                        <a:pt x="97" y="2"/>
                      </a:lnTo>
                      <a:lnTo>
                        <a:pt x="74" y="0"/>
                      </a:lnTo>
                      <a:lnTo>
                        <a:pt x="41" y="19"/>
                      </a:lnTo>
                      <a:lnTo>
                        <a:pt x="21" y="24"/>
                      </a:lnTo>
                      <a:lnTo>
                        <a:pt x="0" y="28"/>
                      </a:lnTo>
                      <a:lnTo>
                        <a:pt x="49" y="28"/>
                      </a:lnTo>
                      <a:lnTo>
                        <a:pt x="74" y="26"/>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3" name="Freeform 150"/>
                <p:cNvSpPr>
                  <a:spLocks/>
                </p:cNvSpPr>
                <p:nvPr/>
              </p:nvSpPr>
              <p:spPr bwMode="auto">
                <a:xfrm>
                  <a:off x="3900" y="2784"/>
                  <a:ext cx="90" cy="12"/>
                </a:xfrm>
                <a:custGeom>
                  <a:avLst/>
                  <a:gdLst>
                    <a:gd name="T0" fmla="*/ 90 w 178"/>
                    <a:gd name="T1" fmla="*/ 6 h 25"/>
                    <a:gd name="T2" fmla="*/ 73 w 178"/>
                    <a:gd name="T3" fmla="*/ 0 h 25"/>
                    <a:gd name="T4" fmla="*/ 58 w 178"/>
                    <a:gd name="T5" fmla="*/ 1 h 25"/>
                    <a:gd name="T6" fmla="*/ 44 w 178"/>
                    <a:gd name="T7" fmla="*/ 4 h 25"/>
                    <a:gd name="T8" fmla="*/ 30 w 178"/>
                    <a:gd name="T9" fmla="*/ 5 h 25"/>
                    <a:gd name="T10" fmla="*/ 16 w 178"/>
                    <a:gd name="T11" fmla="*/ 8 h 25"/>
                    <a:gd name="T12" fmla="*/ 0 w 178"/>
                    <a:gd name="T13" fmla="*/ 11 h 25"/>
                    <a:gd name="T14" fmla="*/ 14 w 178"/>
                    <a:gd name="T15" fmla="*/ 12 h 25"/>
                    <a:gd name="T16" fmla="*/ 40 w 178"/>
                    <a:gd name="T17" fmla="*/ 9 h 25"/>
                    <a:gd name="T18" fmla="*/ 61 w 178"/>
                    <a:gd name="T19" fmla="*/ 5 h 25"/>
                    <a:gd name="T20" fmla="*/ 70 w 178"/>
                    <a:gd name="T21" fmla="*/ 6 h 25"/>
                    <a:gd name="T22" fmla="*/ 78 w 178"/>
                    <a:gd name="T23" fmla="*/ 8 h 25"/>
                    <a:gd name="T24" fmla="*/ 86 w 178"/>
                    <a:gd name="T25" fmla="*/ 8 h 25"/>
                    <a:gd name="T26" fmla="*/ 90 w 178"/>
                    <a:gd name="T27" fmla="*/ 6 h 25"/>
                    <a:gd name="T28" fmla="*/ 90 w 178"/>
                    <a:gd name="T29" fmla="*/ 6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25"/>
                    <a:gd name="T47" fmla="*/ 178 w 17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25">
                      <a:moveTo>
                        <a:pt x="178" y="13"/>
                      </a:moveTo>
                      <a:lnTo>
                        <a:pt x="144" y="0"/>
                      </a:lnTo>
                      <a:lnTo>
                        <a:pt x="114" y="2"/>
                      </a:lnTo>
                      <a:lnTo>
                        <a:pt x="87" y="8"/>
                      </a:lnTo>
                      <a:lnTo>
                        <a:pt x="60" y="11"/>
                      </a:lnTo>
                      <a:lnTo>
                        <a:pt x="32" y="17"/>
                      </a:lnTo>
                      <a:lnTo>
                        <a:pt x="0" y="23"/>
                      </a:lnTo>
                      <a:lnTo>
                        <a:pt x="28" y="25"/>
                      </a:lnTo>
                      <a:lnTo>
                        <a:pt x="79" y="19"/>
                      </a:lnTo>
                      <a:lnTo>
                        <a:pt x="121" y="11"/>
                      </a:lnTo>
                      <a:lnTo>
                        <a:pt x="138" y="13"/>
                      </a:lnTo>
                      <a:lnTo>
                        <a:pt x="155" y="17"/>
                      </a:lnTo>
                      <a:lnTo>
                        <a:pt x="171" y="17"/>
                      </a:lnTo>
                      <a:lnTo>
                        <a:pt x="178" y="1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4" name="Freeform 151"/>
                <p:cNvSpPr>
                  <a:spLocks/>
                </p:cNvSpPr>
                <p:nvPr/>
              </p:nvSpPr>
              <p:spPr bwMode="auto">
                <a:xfrm>
                  <a:off x="3799" y="2781"/>
                  <a:ext cx="45" cy="14"/>
                </a:xfrm>
                <a:custGeom>
                  <a:avLst/>
                  <a:gdLst>
                    <a:gd name="T0" fmla="*/ 36 w 91"/>
                    <a:gd name="T1" fmla="*/ 11 h 29"/>
                    <a:gd name="T2" fmla="*/ 45 w 91"/>
                    <a:gd name="T3" fmla="*/ 9 h 29"/>
                    <a:gd name="T4" fmla="*/ 45 w 91"/>
                    <a:gd name="T5" fmla="*/ 3 h 29"/>
                    <a:gd name="T6" fmla="*/ 40 w 91"/>
                    <a:gd name="T7" fmla="*/ 0 h 29"/>
                    <a:gd name="T8" fmla="*/ 33 w 91"/>
                    <a:gd name="T9" fmla="*/ 1 h 29"/>
                    <a:gd name="T10" fmla="*/ 22 w 91"/>
                    <a:gd name="T11" fmla="*/ 6 h 29"/>
                    <a:gd name="T12" fmla="*/ 11 w 91"/>
                    <a:gd name="T13" fmla="*/ 9 h 29"/>
                    <a:gd name="T14" fmla="*/ 0 w 91"/>
                    <a:gd name="T15" fmla="*/ 14 h 29"/>
                    <a:gd name="T16" fmla="*/ 15 w 91"/>
                    <a:gd name="T17" fmla="*/ 14 h 29"/>
                    <a:gd name="T18" fmla="*/ 27 w 91"/>
                    <a:gd name="T19" fmla="*/ 9 h 29"/>
                    <a:gd name="T20" fmla="*/ 33 w 91"/>
                    <a:gd name="T21" fmla="*/ 8 h 29"/>
                    <a:gd name="T22" fmla="*/ 36 w 91"/>
                    <a:gd name="T23" fmla="*/ 11 h 29"/>
                    <a:gd name="T24" fmla="*/ 36 w 91"/>
                    <a:gd name="T25" fmla="*/ 11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29"/>
                    <a:gd name="T41" fmla="*/ 91 w 91"/>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29">
                      <a:moveTo>
                        <a:pt x="72" y="23"/>
                      </a:moveTo>
                      <a:lnTo>
                        <a:pt x="90" y="19"/>
                      </a:lnTo>
                      <a:lnTo>
                        <a:pt x="91" y="6"/>
                      </a:lnTo>
                      <a:lnTo>
                        <a:pt x="80" y="0"/>
                      </a:lnTo>
                      <a:lnTo>
                        <a:pt x="67" y="2"/>
                      </a:lnTo>
                      <a:lnTo>
                        <a:pt x="44" y="12"/>
                      </a:lnTo>
                      <a:lnTo>
                        <a:pt x="23" y="19"/>
                      </a:lnTo>
                      <a:lnTo>
                        <a:pt x="0" y="29"/>
                      </a:lnTo>
                      <a:lnTo>
                        <a:pt x="31" y="29"/>
                      </a:lnTo>
                      <a:lnTo>
                        <a:pt x="55" y="19"/>
                      </a:lnTo>
                      <a:lnTo>
                        <a:pt x="67" y="17"/>
                      </a:lnTo>
                      <a:lnTo>
                        <a:pt x="72" y="2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5" name="Freeform 152"/>
                <p:cNvSpPr>
                  <a:spLocks/>
                </p:cNvSpPr>
                <p:nvPr/>
              </p:nvSpPr>
              <p:spPr bwMode="auto">
                <a:xfrm>
                  <a:off x="3632" y="2784"/>
                  <a:ext cx="125" cy="12"/>
                </a:xfrm>
                <a:custGeom>
                  <a:avLst/>
                  <a:gdLst>
                    <a:gd name="T0" fmla="*/ 125 w 249"/>
                    <a:gd name="T1" fmla="*/ 10 h 25"/>
                    <a:gd name="T2" fmla="*/ 113 w 249"/>
                    <a:gd name="T3" fmla="*/ 8 h 25"/>
                    <a:gd name="T4" fmla="*/ 102 w 249"/>
                    <a:gd name="T5" fmla="*/ 5 h 25"/>
                    <a:gd name="T6" fmla="*/ 87 w 249"/>
                    <a:gd name="T7" fmla="*/ 7 h 25"/>
                    <a:gd name="T8" fmla="*/ 79 w 249"/>
                    <a:gd name="T9" fmla="*/ 10 h 25"/>
                    <a:gd name="T10" fmla="*/ 69 w 249"/>
                    <a:gd name="T11" fmla="*/ 9 h 25"/>
                    <a:gd name="T12" fmla="*/ 58 w 249"/>
                    <a:gd name="T13" fmla="*/ 5 h 25"/>
                    <a:gd name="T14" fmla="*/ 39 w 249"/>
                    <a:gd name="T15" fmla="*/ 2 h 25"/>
                    <a:gd name="T16" fmla="*/ 26 w 249"/>
                    <a:gd name="T17" fmla="*/ 0 h 25"/>
                    <a:gd name="T18" fmla="*/ 12 w 249"/>
                    <a:gd name="T19" fmla="*/ 0 h 25"/>
                    <a:gd name="T20" fmla="*/ 1 w 249"/>
                    <a:gd name="T21" fmla="*/ 4 h 25"/>
                    <a:gd name="T22" fmla="*/ 0 w 249"/>
                    <a:gd name="T23" fmla="*/ 8 h 25"/>
                    <a:gd name="T24" fmla="*/ 4 w 249"/>
                    <a:gd name="T25" fmla="*/ 11 h 25"/>
                    <a:gd name="T26" fmla="*/ 19 w 249"/>
                    <a:gd name="T27" fmla="*/ 11 h 25"/>
                    <a:gd name="T28" fmla="*/ 33 w 249"/>
                    <a:gd name="T29" fmla="*/ 8 h 25"/>
                    <a:gd name="T30" fmla="*/ 47 w 249"/>
                    <a:gd name="T31" fmla="*/ 8 h 25"/>
                    <a:gd name="T32" fmla="*/ 55 w 249"/>
                    <a:gd name="T33" fmla="*/ 10 h 25"/>
                    <a:gd name="T34" fmla="*/ 63 w 249"/>
                    <a:gd name="T35" fmla="*/ 12 h 25"/>
                    <a:gd name="T36" fmla="*/ 77 w 249"/>
                    <a:gd name="T37" fmla="*/ 12 h 25"/>
                    <a:gd name="T38" fmla="*/ 88 w 249"/>
                    <a:gd name="T39" fmla="*/ 10 h 25"/>
                    <a:gd name="T40" fmla="*/ 98 w 249"/>
                    <a:gd name="T41" fmla="*/ 9 h 25"/>
                    <a:gd name="T42" fmla="*/ 107 w 249"/>
                    <a:gd name="T43" fmla="*/ 11 h 25"/>
                    <a:gd name="T44" fmla="*/ 116 w 249"/>
                    <a:gd name="T45" fmla="*/ 12 h 25"/>
                    <a:gd name="T46" fmla="*/ 125 w 249"/>
                    <a:gd name="T47" fmla="*/ 10 h 25"/>
                    <a:gd name="T48" fmla="*/ 125 w 249"/>
                    <a:gd name="T49" fmla="*/ 10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9"/>
                    <a:gd name="T76" fmla="*/ 0 h 25"/>
                    <a:gd name="T77" fmla="*/ 249 w 249"/>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9" h="25">
                      <a:moveTo>
                        <a:pt x="249" y="21"/>
                      </a:moveTo>
                      <a:lnTo>
                        <a:pt x="226" y="17"/>
                      </a:lnTo>
                      <a:lnTo>
                        <a:pt x="203" y="11"/>
                      </a:lnTo>
                      <a:lnTo>
                        <a:pt x="174" y="15"/>
                      </a:lnTo>
                      <a:lnTo>
                        <a:pt x="157" y="21"/>
                      </a:lnTo>
                      <a:lnTo>
                        <a:pt x="138" y="19"/>
                      </a:lnTo>
                      <a:lnTo>
                        <a:pt x="115" y="11"/>
                      </a:lnTo>
                      <a:lnTo>
                        <a:pt x="77" y="4"/>
                      </a:lnTo>
                      <a:lnTo>
                        <a:pt x="51" y="0"/>
                      </a:lnTo>
                      <a:lnTo>
                        <a:pt x="24" y="0"/>
                      </a:lnTo>
                      <a:lnTo>
                        <a:pt x="1" y="8"/>
                      </a:lnTo>
                      <a:lnTo>
                        <a:pt x="0" y="17"/>
                      </a:lnTo>
                      <a:lnTo>
                        <a:pt x="7" y="23"/>
                      </a:lnTo>
                      <a:lnTo>
                        <a:pt x="38" y="23"/>
                      </a:lnTo>
                      <a:lnTo>
                        <a:pt x="66" y="17"/>
                      </a:lnTo>
                      <a:lnTo>
                        <a:pt x="93" y="17"/>
                      </a:lnTo>
                      <a:lnTo>
                        <a:pt x="110" y="21"/>
                      </a:lnTo>
                      <a:lnTo>
                        <a:pt x="125" y="25"/>
                      </a:lnTo>
                      <a:lnTo>
                        <a:pt x="154" y="25"/>
                      </a:lnTo>
                      <a:lnTo>
                        <a:pt x="176" y="21"/>
                      </a:lnTo>
                      <a:lnTo>
                        <a:pt x="195" y="19"/>
                      </a:lnTo>
                      <a:lnTo>
                        <a:pt x="214" y="23"/>
                      </a:lnTo>
                      <a:lnTo>
                        <a:pt x="231" y="25"/>
                      </a:lnTo>
                      <a:lnTo>
                        <a:pt x="249" y="21"/>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sp>
          <p:nvSpPr>
            <p:cNvPr id="41991" name="Freeform 153"/>
            <p:cNvSpPr>
              <a:spLocks/>
            </p:cNvSpPr>
            <p:nvPr/>
          </p:nvSpPr>
          <p:spPr bwMode="auto">
            <a:xfrm>
              <a:off x="4364" y="1958"/>
              <a:ext cx="7" cy="6"/>
            </a:xfrm>
            <a:custGeom>
              <a:avLst/>
              <a:gdLst>
                <a:gd name="T0" fmla="*/ 0 w 15"/>
                <a:gd name="T1" fmla="*/ 0 h 13"/>
                <a:gd name="T2" fmla="*/ 4 w 15"/>
                <a:gd name="T3" fmla="*/ 6 h 13"/>
                <a:gd name="T4" fmla="*/ 7 w 15"/>
                <a:gd name="T5" fmla="*/ 0 h 13"/>
                <a:gd name="T6" fmla="*/ 0 w 15"/>
                <a:gd name="T7" fmla="*/ 0 h 13"/>
                <a:gd name="T8" fmla="*/ 0 w 15"/>
                <a:gd name="T9" fmla="*/ 0 h 13"/>
                <a:gd name="T10" fmla="*/ 0 60000 65536"/>
                <a:gd name="T11" fmla="*/ 0 60000 65536"/>
                <a:gd name="T12" fmla="*/ 0 60000 65536"/>
                <a:gd name="T13" fmla="*/ 0 60000 65536"/>
                <a:gd name="T14" fmla="*/ 0 60000 65536"/>
                <a:gd name="T15" fmla="*/ 0 w 15"/>
                <a:gd name="T16" fmla="*/ 0 h 13"/>
                <a:gd name="T17" fmla="*/ 15 w 15"/>
                <a:gd name="T18" fmla="*/ 13 h 13"/>
              </a:gdLst>
              <a:ahLst/>
              <a:cxnLst>
                <a:cxn ang="T10">
                  <a:pos x="T0" y="T1"/>
                </a:cxn>
                <a:cxn ang="T11">
                  <a:pos x="T2" y="T3"/>
                </a:cxn>
                <a:cxn ang="T12">
                  <a:pos x="T4" y="T5"/>
                </a:cxn>
                <a:cxn ang="T13">
                  <a:pos x="T6" y="T7"/>
                </a:cxn>
                <a:cxn ang="T14">
                  <a:pos x="T8" y="T9"/>
                </a:cxn>
              </a:cxnLst>
              <a:rect l="T15" t="T16" r="T17" b="T18"/>
              <a:pathLst>
                <a:path w="15" h="13">
                  <a:moveTo>
                    <a:pt x="0" y="0"/>
                  </a:moveTo>
                  <a:lnTo>
                    <a:pt x="8" y="13"/>
                  </a:lnTo>
                  <a:lnTo>
                    <a:pt x="15" y="1"/>
                  </a:lnTo>
                  <a:lnTo>
                    <a:pt x="0"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par>
                          <p:cTn id="8" fill="hold">
                            <p:stCondLst>
                              <p:cond delay="500"/>
                            </p:stCondLst>
                            <p:childTnLst>
                              <p:par>
                                <p:cTn id="9" presetID="63" presetClass="path" presetSubtype="0" accel="50000" decel="50000" fill="hold" nodeType="afterEffect">
                                  <p:stCondLst>
                                    <p:cond delay="0"/>
                                  </p:stCondLst>
                                  <p:childTnLst>
                                    <p:animMotion origin="layout" path="M -3.78788E-6 4.93056E-6 L 0.36364 4.93056E-6 " pathEditMode="relative" rAng="0" ptsTypes="AA">
                                      <p:cBhvr>
                                        <p:cTn id="10" dur="2000" fill="hold"/>
                                        <p:tgtEl>
                                          <p:spTgt spid="5"/>
                                        </p:tgtEl>
                                        <p:attrNameLst>
                                          <p:attrName>ppt_x</p:attrName>
                                          <p:attrName>ppt_y</p:attrName>
                                        </p:attrNameLst>
                                      </p:cBhvr>
                                      <p:rCtr x="1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B11B-C3F9-4E65-9AFF-DFA80473C38F}"/>
              </a:ext>
            </a:extLst>
          </p:cNvPr>
          <p:cNvSpPr>
            <a:spLocks noGrp="1"/>
          </p:cNvSpPr>
          <p:nvPr>
            <p:ph type="title"/>
          </p:nvPr>
        </p:nvSpPr>
        <p:spPr/>
        <p:txBody>
          <a:bodyPr/>
          <a:lstStyle/>
          <a:p>
            <a:r>
              <a:rPr lang="en-US" dirty="0"/>
              <a:t>Problem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7B07E5-6D6A-411D-AA98-6A118781C8CC}"/>
                  </a:ext>
                </a:extLst>
              </p:cNvPr>
              <p:cNvSpPr>
                <a:spLocks noGrp="1"/>
              </p:cNvSpPr>
              <p:nvPr>
                <p:ph idx="1"/>
              </p:nvPr>
            </p:nvSpPr>
            <p:spPr/>
            <p:txBody>
              <a:bodyPr/>
              <a:lstStyle/>
              <a:p>
                <a:r>
                  <a:rPr lang="en-US" dirty="0"/>
                  <a:t>A family goes for picnic along a straight road. There are k hotels in their way situated at distances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𝑑</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𝑑</m:t>
                        </m:r>
                      </m:e>
                      <m:sub>
                        <m:r>
                          <a:rPr lang="en-US" i="1" dirty="0" smtClean="0">
                            <a:latin typeface="Cambria Math" panose="02040503050406030204" pitchFamily="18" charset="0"/>
                          </a:rPr>
                          <m:t>2</m:t>
                        </m:r>
                      </m:sub>
                    </m:sSub>
                    <m:r>
                      <a:rPr lang="en-US" i="1" dirty="0" smtClean="0">
                        <a:latin typeface="Cambria Math" panose="02040503050406030204" pitchFamily="18" charset="0"/>
                      </a:rPr>
                      <m:t> . . .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𝑑</m:t>
                        </m:r>
                      </m:e>
                      <m:sub>
                        <m:r>
                          <a:rPr lang="en-US" i="1" dirty="0" smtClean="0">
                            <a:latin typeface="Cambria Math" panose="02040503050406030204" pitchFamily="18" charset="0"/>
                          </a:rPr>
                          <m:t>𝑘</m:t>
                        </m:r>
                      </m:sub>
                    </m:sSub>
                  </m:oMath>
                </a14:m>
                <a:r>
                  <a:rPr lang="en-US" dirty="0"/>
                  <a:t> from the start. The last hotel is their destination. </a:t>
                </a:r>
                <a:r>
                  <a:rPr lang="en-US"/>
                  <a:t>They </a:t>
                </a:r>
                <a:r>
                  <a:rPr lang="en-US" dirty="0"/>
                  <a:t>can travel at most </a:t>
                </a:r>
                <a14:m>
                  <m:oMath xmlns:m="http://schemas.openxmlformats.org/officeDocument/2006/math">
                    <m:r>
                      <a:rPr lang="en-US" i="1" dirty="0" smtClean="0">
                        <a:latin typeface="Cambria Math" panose="02040503050406030204" pitchFamily="18" charset="0"/>
                      </a:rPr>
                      <m:t>𝐿</m:t>
                    </m:r>
                  </m:oMath>
                </a14:m>
                <a:r>
                  <a:rPr lang="en-US" dirty="0"/>
                  <a:t> length in day. However, they need to stay at a hotel at night. Find a strategy for the family so that they can reach hotel </a:t>
                </a:r>
                <a14:m>
                  <m:oMath xmlns:m="http://schemas.openxmlformats.org/officeDocument/2006/math">
                    <m:r>
                      <a:rPr lang="en-US" i="1" dirty="0" smtClean="0">
                        <a:latin typeface="Cambria Math" panose="02040503050406030204" pitchFamily="18" charset="0"/>
                      </a:rPr>
                      <m:t>𝑘</m:t>
                    </m:r>
                  </m:oMath>
                </a14:m>
                <a:r>
                  <a:rPr lang="en-US" dirty="0"/>
                  <a:t> in minimum number of days.</a:t>
                </a:r>
              </a:p>
            </p:txBody>
          </p:sp>
        </mc:Choice>
        <mc:Fallback xmlns="">
          <p:sp>
            <p:nvSpPr>
              <p:cNvPr id="3" name="Content Placeholder 2">
                <a:extLst>
                  <a:ext uri="{FF2B5EF4-FFF2-40B4-BE49-F238E27FC236}">
                    <a16:creationId xmlns:a16="http://schemas.microsoft.com/office/drawing/2014/main" id="{757B07E5-6D6A-411D-AA98-6A118781C8CC}"/>
                  </a:ext>
                </a:extLst>
              </p:cNvPr>
              <p:cNvSpPr>
                <a:spLocks noGrp="1" noRot="1" noChangeAspect="1" noMove="1" noResize="1" noEditPoints="1" noAdjustHandles="1" noChangeArrowheads="1" noChangeShapeType="1" noTextEdit="1"/>
              </p:cNvSpPr>
              <p:nvPr>
                <p:ph idx="1"/>
              </p:nvPr>
            </p:nvSpPr>
            <p:spPr>
              <a:blipFill>
                <a:blip r:embed="rId2"/>
                <a:stretch>
                  <a:fillRect l="-889" t="-1404" r="-2000"/>
                </a:stretch>
              </a:blipFill>
            </p:spPr>
            <p:txBody>
              <a:bodyPr/>
              <a:lstStyle/>
              <a:p>
                <a:r>
                  <a:rPr lang="en-US">
                    <a:noFill/>
                  </a:rPr>
                  <a:t> </a:t>
                </a:r>
              </a:p>
            </p:txBody>
          </p:sp>
        </mc:Fallback>
      </mc:AlternateContent>
    </p:spTree>
    <p:extLst>
      <p:ext uri="{BB962C8B-B14F-4D97-AF65-F5344CB8AC3E}">
        <p14:creationId xmlns:p14="http://schemas.microsoft.com/office/powerpoint/2010/main" val="247558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B11B-C3F9-4E65-9AFF-DFA80473C38F}"/>
              </a:ext>
            </a:extLst>
          </p:cNvPr>
          <p:cNvSpPr>
            <a:spLocks noGrp="1"/>
          </p:cNvSpPr>
          <p:nvPr>
            <p:ph type="title"/>
          </p:nvPr>
        </p:nvSpPr>
        <p:spPr/>
        <p:txBody>
          <a:bodyPr/>
          <a:lstStyle/>
          <a:p>
            <a:r>
              <a:rPr lang="en-US" dirty="0"/>
              <a:t>Problem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7B07E5-6D6A-411D-AA98-6A118781C8CC}"/>
                  </a:ext>
                </a:extLst>
              </p:cNvPr>
              <p:cNvSpPr>
                <a:spLocks noGrp="1"/>
              </p:cNvSpPr>
              <p:nvPr>
                <p:ph idx="1"/>
              </p:nvPr>
            </p:nvSpPr>
            <p:spPr/>
            <p:txBody>
              <a:bodyPr/>
              <a:lstStyle/>
              <a:p>
                <a:r>
                  <a:rPr lang="en-US" dirty="0"/>
                  <a:t>There are </a:t>
                </a:r>
                <a14:m>
                  <m:oMath xmlns:m="http://schemas.openxmlformats.org/officeDocument/2006/math">
                    <m:r>
                      <a:rPr lang="en-US" i="1" dirty="0" smtClean="0">
                        <a:latin typeface="Cambria Math" panose="02040503050406030204" pitchFamily="18" charset="0"/>
                      </a:rPr>
                      <m:t>𝑛</m:t>
                    </m:r>
                  </m:oMath>
                </a14:m>
                <a:r>
                  <a:rPr lang="en-US" dirty="0"/>
                  <a:t> processes that need to be executed. Process </a:t>
                </a:r>
                <a14:m>
                  <m:oMath xmlns:m="http://schemas.openxmlformats.org/officeDocument/2006/math">
                    <m:r>
                      <a:rPr lang="en-US" i="1" dirty="0" smtClean="0">
                        <a:latin typeface="Cambria Math" panose="02040503050406030204" pitchFamily="18" charset="0"/>
                      </a:rPr>
                      <m:t>𝑖</m:t>
                    </m:r>
                  </m:oMath>
                </a14:m>
                <a:r>
                  <a:rPr lang="en-US" dirty="0"/>
                  <a:t> takes a preprocessing time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𝑖</m:t>
                        </m:r>
                      </m:sub>
                    </m:sSub>
                  </m:oMath>
                </a14:m>
                <a:r>
                  <a:rPr lang="en-US" dirty="0"/>
                  <a:t> and time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𝑡</m:t>
                        </m:r>
                      </m:e>
                      <m:sub>
                        <m:r>
                          <a:rPr lang="en-US" i="1" dirty="0" smtClean="0">
                            <a:latin typeface="Cambria Math" panose="02040503050406030204" pitchFamily="18" charset="0"/>
                          </a:rPr>
                          <m:t>𝑖</m:t>
                        </m:r>
                      </m:sub>
                    </m:sSub>
                  </m:oMath>
                </a14:m>
                <a:r>
                  <a:rPr lang="en-US" dirty="0"/>
                  <a:t> to execute afterwards. All preprocessing has to be done on a supercomputer and execution can be done on normal computers. We have only one supercomputer and n normal computers. Find a sequence in which to execute the processes such that the time taken  to finish all the processes is minimum.</a:t>
                </a:r>
              </a:p>
            </p:txBody>
          </p:sp>
        </mc:Choice>
        <mc:Fallback xmlns="">
          <p:sp>
            <p:nvSpPr>
              <p:cNvPr id="3" name="Content Placeholder 2">
                <a:extLst>
                  <a:ext uri="{FF2B5EF4-FFF2-40B4-BE49-F238E27FC236}">
                    <a16:creationId xmlns:a16="http://schemas.microsoft.com/office/drawing/2014/main" id="{757B07E5-6D6A-411D-AA98-6A118781C8CC}"/>
                  </a:ext>
                </a:extLst>
              </p:cNvPr>
              <p:cNvSpPr>
                <a:spLocks noGrp="1" noRot="1" noChangeAspect="1" noMove="1" noResize="1" noEditPoints="1" noAdjustHandles="1" noChangeArrowheads="1" noChangeShapeType="1" noTextEdit="1"/>
              </p:cNvSpPr>
              <p:nvPr>
                <p:ph idx="1"/>
              </p:nvPr>
            </p:nvSpPr>
            <p:spPr>
              <a:blipFill>
                <a:blip r:embed="rId2"/>
                <a:stretch>
                  <a:fillRect l="-889" t="-1404"/>
                </a:stretch>
              </a:blipFill>
            </p:spPr>
            <p:txBody>
              <a:bodyPr/>
              <a:lstStyle/>
              <a:p>
                <a:r>
                  <a:rPr lang="en-US">
                    <a:noFill/>
                  </a:rPr>
                  <a:t> </a:t>
                </a:r>
              </a:p>
            </p:txBody>
          </p:sp>
        </mc:Fallback>
      </mc:AlternateContent>
    </p:spTree>
    <p:extLst>
      <p:ext uri="{BB962C8B-B14F-4D97-AF65-F5344CB8AC3E}">
        <p14:creationId xmlns:p14="http://schemas.microsoft.com/office/powerpoint/2010/main" val="372685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p:txBody>
          <a:bodyPr lIns="91420" tIns="45711" rIns="91420" bIns="45711" anchor="t"/>
          <a:lstStyle/>
          <a:p>
            <a:pPr eaLnBrk="1" hangingPunct="1">
              <a:defRPr/>
            </a:pPr>
            <a:r>
              <a:rPr lang="en-US"/>
              <a:t>Fractional Knapsack Problem</a:t>
            </a:r>
          </a:p>
        </p:txBody>
      </p:sp>
      <p:sp>
        <p:nvSpPr>
          <p:cNvPr id="43011" name="Rectangle 3"/>
          <p:cNvSpPr>
            <a:spLocks noGrp="1" noChangeArrowheads="1"/>
          </p:cNvSpPr>
          <p:nvPr>
            <p:ph type="body" idx="4294967295"/>
          </p:nvPr>
        </p:nvSpPr>
        <p:spPr/>
        <p:txBody>
          <a:bodyPr lIns="91420" tIns="45711" rIns="91420" bIns="45711"/>
          <a:lstStyle/>
          <a:p>
            <a:pPr marL="315789" indent="-315789" defTabSz="840642" eaLnBrk="1" hangingPunct="1">
              <a:lnSpc>
                <a:spcPct val="150000"/>
              </a:lnSpc>
            </a:pPr>
            <a:r>
              <a:rPr lang="en-US" sz="2200" dirty="0"/>
              <a:t>Knapsack capacity: </a:t>
            </a:r>
            <a:r>
              <a:rPr lang="en-US" sz="2200" dirty="0">
                <a:latin typeface="Comic Sans MS" pitchFamily="66" charset="0"/>
              </a:rPr>
              <a:t>W</a:t>
            </a:r>
          </a:p>
          <a:p>
            <a:pPr marL="315789" indent="-315789" defTabSz="840642" eaLnBrk="1" hangingPunct="1">
              <a:lnSpc>
                <a:spcPct val="150000"/>
              </a:lnSpc>
            </a:pPr>
            <a:r>
              <a:rPr lang="en-US" sz="2200" dirty="0"/>
              <a:t>There are </a:t>
            </a:r>
            <a:r>
              <a:rPr lang="en-US" sz="2200" dirty="0">
                <a:latin typeface="Comic Sans MS" pitchFamily="66" charset="0"/>
              </a:rPr>
              <a:t>n</a:t>
            </a:r>
            <a:r>
              <a:rPr lang="en-US" sz="2200" dirty="0"/>
              <a:t> items: the </a:t>
            </a:r>
            <a:r>
              <a:rPr lang="en-US" sz="2200" i="1" dirty="0" err="1"/>
              <a:t>i</a:t>
            </a:r>
            <a:r>
              <a:rPr lang="en-US" sz="2200" dirty="0" err="1"/>
              <a:t>-th</a:t>
            </a:r>
            <a:r>
              <a:rPr lang="en-US" sz="2200" dirty="0"/>
              <a:t> item has value </a:t>
            </a:r>
            <a:r>
              <a:rPr lang="en-US" sz="2200" dirty="0">
                <a:latin typeface="Comic Sans MS" pitchFamily="66" charset="0"/>
              </a:rPr>
              <a:t>v</a:t>
            </a:r>
            <a:r>
              <a:rPr lang="en-US" sz="2200" baseline="-25000" dirty="0">
                <a:latin typeface="Comic Sans MS" pitchFamily="66" charset="0"/>
              </a:rPr>
              <a:t>i</a:t>
            </a:r>
            <a:r>
              <a:rPr lang="en-US" sz="2200" dirty="0"/>
              <a:t> and weight </a:t>
            </a:r>
            <a:r>
              <a:rPr lang="en-US" sz="2200" dirty="0" err="1">
                <a:latin typeface="Comic Sans MS" pitchFamily="66" charset="0"/>
              </a:rPr>
              <a:t>w</a:t>
            </a:r>
            <a:r>
              <a:rPr lang="en-US" sz="2200" baseline="-25000" dirty="0" err="1">
                <a:latin typeface="Comic Sans MS" pitchFamily="66" charset="0"/>
              </a:rPr>
              <a:t>i</a:t>
            </a:r>
            <a:endParaRPr lang="en-US" sz="2200" baseline="-25000" dirty="0">
              <a:latin typeface="Comic Sans MS" pitchFamily="66" charset="0"/>
            </a:endParaRPr>
          </a:p>
          <a:p>
            <a:pPr marL="315789" indent="-315789" defTabSz="840642" eaLnBrk="1" hangingPunct="1">
              <a:lnSpc>
                <a:spcPct val="150000"/>
              </a:lnSpc>
            </a:pPr>
            <a:r>
              <a:rPr lang="en-US" sz="2200" dirty="0"/>
              <a:t>Goal: </a:t>
            </a:r>
          </a:p>
          <a:p>
            <a:pPr marL="616958" lvl="1" indent="-299707" defTabSz="840642" eaLnBrk="1" hangingPunct="1">
              <a:lnSpc>
                <a:spcPct val="150000"/>
              </a:lnSpc>
            </a:pPr>
            <a:r>
              <a:rPr lang="en-US" sz="2200" dirty="0"/>
              <a:t>find </a:t>
            </a:r>
            <a:r>
              <a:rPr lang="en-US" sz="2200" dirty="0">
                <a:latin typeface="Comic Sans MS" pitchFamily="66" charset="0"/>
              </a:rPr>
              <a:t>x</a:t>
            </a:r>
            <a:r>
              <a:rPr lang="en-US" sz="2200" baseline="-25000" dirty="0">
                <a:latin typeface="Comic Sans MS" pitchFamily="66" charset="0"/>
              </a:rPr>
              <a:t>i</a:t>
            </a:r>
            <a:r>
              <a:rPr lang="en-US" sz="2200" dirty="0"/>
              <a:t> such that for all </a:t>
            </a:r>
            <a:r>
              <a:rPr lang="en-US" sz="2200" dirty="0">
                <a:latin typeface="Comic Sans MS" pitchFamily="66" charset="0"/>
              </a:rPr>
              <a:t>0 </a:t>
            </a:r>
            <a:r>
              <a:rPr lang="en-US" sz="2200" dirty="0">
                <a:latin typeface="Comic Sans MS" pitchFamily="66" charset="0"/>
                <a:sym typeface="Symbol" pitchFamily="18" charset="2"/>
              </a:rPr>
              <a:t> x</a:t>
            </a:r>
            <a:r>
              <a:rPr lang="en-US" sz="2200" baseline="-25000" dirty="0">
                <a:latin typeface="Comic Sans MS" pitchFamily="66" charset="0"/>
                <a:sym typeface="Symbol" pitchFamily="18" charset="2"/>
              </a:rPr>
              <a:t>i</a:t>
            </a:r>
            <a:r>
              <a:rPr lang="en-US" sz="2200" dirty="0">
                <a:latin typeface="Comic Sans MS" pitchFamily="66" charset="0"/>
                <a:sym typeface="Symbol" pitchFamily="18" charset="2"/>
              </a:rPr>
              <a:t>  1,   </a:t>
            </a:r>
            <a:r>
              <a:rPr lang="en-US" sz="2200" dirty="0" err="1">
                <a:latin typeface="Comic Sans MS" pitchFamily="66" charset="0"/>
                <a:sym typeface="Symbol" pitchFamily="18" charset="2"/>
              </a:rPr>
              <a:t>i</a:t>
            </a:r>
            <a:r>
              <a:rPr lang="en-US" sz="2200" dirty="0">
                <a:latin typeface="Comic Sans MS" pitchFamily="66" charset="0"/>
                <a:sym typeface="Symbol" pitchFamily="18" charset="2"/>
              </a:rPr>
              <a:t> = 1, 2, .., n</a:t>
            </a:r>
          </a:p>
          <a:p>
            <a:pPr marL="616958" lvl="1" indent="-299707" defTabSz="840642" eaLnBrk="1" hangingPunct="1">
              <a:lnSpc>
                <a:spcPct val="150000"/>
              </a:lnSpc>
              <a:buNone/>
            </a:pPr>
            <a:r>
              <a:rPr lang="en-US" sz="2200" dirty="0">
                <a:sym typeface="Symbol" pitchFamily="18" charset="2"/>
              </a:rPr>
              <a:t>		</a:t>
            </a:r>
            <a:r>
              <a:rPr lang="en-US" sz="2200" dirty="0">
                <a:latin typeface="Comic Sans MS" pitchFamily="66" charset="0"/>
                <a:sym typeface="Symbol" pitchFamily="18" charset="2"/>
              </a:rPr>
              <a:t> </a:t>
            </a:r>
            <a:r>
              <a:rPr lang="en-US" sz="2200" dirty="0" err="1">
                <a:latin typeface="Comic Sans MS" pitchFamily="66" charset="0"/>
                <a:sym typeface="Symbol" pitchFamily="18" charset="2"/>
              </a:rPr>
              <a:t>w</a:t>
            </a:r>
            <a:r>
              <a:rPr lang="en-US" sz="2200" baseline="-25000" dirty="0" err="1">
                <a:latin typeface="Comic Sans MS" pitchFamily="66" charset="0"/>
                <a:sym typeface="Symbol" pitchFamily="18" charset="2"/>
              </a:rPr>
              <a:t>i</a:t>
            </a:r>
            <a:r>
              <a:rPr lang="en-US" sz="2200" dirty="0" err="1">
                <a:latin typeface="Comic Sans MS" pitchFamily="66" charset="0"/>
                <a:sym typeface="Symbol" pitchFamily="18" charset="2"/>
              </a:rPr>
              <a:t>x</a:t>
            </a:r>
            <a:r>
              <a:rPr lang="en-US" sz="2200" baseline="-25000" dirty="0" err="1">
                <a:latin typeface="Comic Sans MS" pitchFamily="66" charset="0"/>
                <a:sym typeface="Symbol" pitchFamily="18" charset="2"/>
              </a:rPr>
              <a:t>i</a:t>
            </a:r>
            <a:r>
              <a:rPr lang="en-US" sz="2200" dirty="0">
                <a:latin typeface="Comic Sans MS" pitchFamily="66" charset="0"/>
                <a:sym typeface="Symbol" pitchFamily="18" charset="2"/>
              </a:rPr>
              <a:t>  W</a:t>
            </a:r>
            <a:r>
              <a:rPr lang="en-US" sz="2200" dirty="0">
                <a:sym typeface="Symbol" pitchFamily="18" charset="2"/>
              </a:rPr>
              <a:t> and </a:t>
            </a:r>
          </a:p>
          <a:p>
            <a:pPr marL="616958" lvl="1" indent="-299707" defTabSz="840642" eaLnBrk="1" hangingPunct="1">
              <a:lnSpc>
                <a:spcPct val="150000"/>
              </a:lnSpc>
              <a:buNone/>
            </a:pPr>
            <a:r>
              <a:rPr lang="en-US" sz="2200" dirty="0">
                <a:sym typeface="Symbol" pitchFamily="18" charset="2"/>
              </a:rPr>
              <a:t>		</a:t>
            </a:r>
            <a:r>
              <a:rPr lang="en-US" sz="2200" dirty="0">
                <a:latin typeface="Comic Sans MS" pitchFamily="66" charset="0"/>
                <a:sym typeface="Symbol" pitchFamily="18" charset="2"/>
              </a:rPr>
              <a:t> </a:t>
            </a:r>
            <a:r>
              <a:rPr lang="en-US" sz="2200" dirty="0" err="1">
                <a:latin typeface="Comic Sans MS" pitchFamily="66" charset="0"/>
                <a:sym typeface="Symbol" pitchFamily="18" charset="2"/>
              </a:rPr>
              <a:t>x</a:t>
            </a:r>
            <a:r>
              <a:rPr lang="en-US" sz="2200" baseline="-25000" dirty="0" err="1">
                <a:latin typeface="Comic Sans MS" pitchFamily="66" charset="0"/>
                <a:sym typeface="Symbol" pitchFamily="18" charset="2"/>
              </a:rPr>
              <a:t>i</a:t>
            </a:r>
            <a:r>
              <a:rPr lang="en-US" sz="2200" dirty="0" err="1">
                <a:latin typeface="Comic Sans MS" pitchFamily="66" charset="0"/>
                <a:sym typeface="Symbol" pitchFamily="18" charset="2"/>
              </a:rPr>
              <a:t>v</a:t>
            </a:r>
            <a:r>
              <a:rPr lang="en-US" sz="2200" baseline="-25000" dirty="0" err="1">
                <a:latin typeface="Comic Sans MS" pitchFamily="66" charset="0"/>
                <a:sym typeface="Symbol" pitchFamily="18" charset="2"/>
              </a:rPr>
              <a:t>i</a:t>
            </a:r>
            <a:r>
              <a:rPr lang="en-US" sz="2200" dirty="0">
                <a:sym typeface="Symbol" pitchFamily="18" charset="2"/>
              </a:rPr>
              <a:t> is maximum</a:t>
            </a:r>
          </a:p>
        </p:txBody>
      </p:sp>
    </p:spTree>
  </p:cSld>
  <p:clrMapOvr>
    <a:masterClrMapping/>
  </p:clrMapOvr>
</p:sld>
</file>

<file path=ppt/theme/theme1.xml><?xml version="1.0" encoding="utf-8"?>
<a:theme xmlns:a="http://schemas.openxmlformats.org/drawingml/2006/main" name="computer-bunny.blue">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computer-bunny.blue">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omputer-bunny.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uter-bunny.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uter-bunny.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uter-bunny.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uter-bunny.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uter-bunny.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uter-bunny.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uter-bunny.blue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omputer-bunny.blue">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2_computer-bunny.blue">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spPr>
      <a:bodyPr vert="horz" wrap="square" lIns="92075" tIns="46038" rIns="92075" bIns="46038" numCol="1" anchor="t" anchorCtr="0" compatLnSpc="1">
        <a:prstTxWarp prst="textNoShape">
          <a:avLst/>
        </a:prstTxWarp>
      </a:bodyPr>
      <a:lstStyle>
        <a:defPPr marL="0" marR="0" indent="0" algn="r" defTabSz="992188" rtl="0" eaLnBrk="0" fontAlgn="base" latinLnBrk="0" hangingPunct="0">
          <a:lnSpc>
            <a:spcPct val="100000"/>
          </a:lnSpc>
          <a:spcBef>
            <a:spcPct val="0"/>
          </a:spcBef>
          <a:spcAft>
            <a:spcPct val="0"/>
          </a:spcAft>
          <a:buClrTx/>
          <a:buSzTx/>
          <a:buFontTx/>
          <a:buNone/>
          <a:tabLst/>
          <a:defRPr kumimoji="1" lang="en-US" sz="1700" b="0" i="0" u="none" strike="noStrike" cap="none" normalizeH="0" baseline="0" smtClean="0">
            <a:ln>
              <a:noFill/>
            </a:ln>
            <a:solidFill>
              <a:schemeClr val="tx1"/>
            </a:solidFill>
            <a:effectLst/>
            <a:latin typeface="Comic Sans MS" pitchFamily="66"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spPr>
      <a:bodyPr vert="horz" wrap="square" lIns="92075" tIns="46038" rIns="92075" bIns="46038" numCol="1" anchor="t" anchorCtr="0" compatLnSpc="1">
        <a:prstTxWarp prst="textNoShape">
          <a:avLst/>
        </a:prstTxWarp>
      </a:bodyPr>
      <a:lstStyle>
        <a:defPPr marL="0" marR="0" indent="0" algn="r" defTabSz="992188" rtl="0" eaLnBrk="0" fontAlgn="base" latinLnBrk="0" hangingPunct="0">
          <a:lnSpc>
            <a:spcPct val="100000"/>
          </a:lnSpc>
          <a:spcBef>
            <a:spcPct val="0"/>
          </a:spcBef>
          <a:spcAft>
            <a:spcPct val="0"/>
          </a:spcAft>
          <a:buClrTx/>
          <a:buSzTx/>
          <a:buFontTx/>
          <a:buNone/>
          <a:tabLst/>
          <a:defRPr kumimoji="1" lang="en-US" sz="1700" b="0" i="0" u="none" strike="noStrike" cap="none" normalizeH="0" baseline="0" smtClean="0">
            <a:ln>
              <a:noFill/>
            </a:ln>
            <a:solidFill>
              <a:schemeClr val="tx1"/>
            </a:solidFill>
            <a:effectLst/>
            <a:latin typeface="Comic Sans MS" pitchFamily="66" charset="0"/>
            <a:ea typeface="ＭＳ Ｐゴシック" pitchFamily="34" charset="-128"/>
          </a:defRPr>
        </a:defPPr>
      </a:lstStyle>
    </a:lnDef>
  </a:objectDefaults>
  <a:extraClrSchemeLst>
    <a:extraClrScheme>
      <a:clrScheme name="2_computer-bunny.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omputer-bunny.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computer-bunny.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omputer-bunny.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omputer-bunny.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omputer-bunny.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computer-bunny.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computer-bunny.blue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26129</TotalTime>
  <Words>1070</Words>
  <Application>Microsoft Office PowerPoint</Application>
  <PresentationFormat>On-screen Show (4:3)</PresentationFormat>
  <Paragraphs>133</Paragraphs>
  <Slides>15</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5" baseType="lpstr">
      <vt:lpstr>Arial</vt:lpstr>
      <vt:lpstr>Cambria Math</vt:lpstr>
      <vt:lpstr>Comic Sans MS</vt:lpstr>
      <vt:lpstr>Monotype Corsiva</vt:lpstr>
      <vt:lpstr>Monotype Sorts</vt:lpstr>
      <vt:lpstr>Tahoma</vt:lpstr>
      <vt:lpstr>Times New Roman</vt:lpstr>
      <vt:lpstr>computer-bunny.blue</vt:lpstr>
      <vt:lpstr>2_computer-bunny.blue</vt:lpstr>
      <vt:lpstr>Equation</vt:lpstr>
      <vt:lpstr>Algorithms: Greedy Method</vt:lpstr>
      <vt:lpstr>Greedy Algorithms: Principles</vt:lpstr>
      <vt:lpstr>The Knapsack Problem</vt:lpstr>
      <vt:lpstr>The Knapsack Problem</vt:lpstr>
      <vt:lpstr>The Knapsack Problem</vt:lpstr>
      <vt:lpstr>Optimal Substructure Property</vt:lpstr>
      <vt:lpstr>Problem 1</vt:lpstr>
      <vt:lpstr>Problem 2</vt:lpstr>
      <vt:lpstr>Fractional Knapsack Problem</vt:lpstr>
      <vt:lpstr>Fractional Knapsack - Example</vt:lpstr>
      <vt:lpstr>Fractional Knapsack Problem</vt:lpstr>
      <vt:lpstr>Fractional Knapsack Problem</vt:lpstr>
      <vt:lpstr>PowerPoint Presentation</vt:lpstr>
      <vt:lpstr>0-1 Knapsack - Greedy Strategy Fails</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Fariha Tabassum Islam - 1018052029</cp:lastModifiedBy>
  <cp:revision>1808</cp:revision>
  <dcterms:created xsi:type="dcterms:W3CDTF">2002-01-21T02:22:10Z</dcterms:created>
  <dcterms:modified xsi:type="dcterms:W3CDTF">2021-03-14T09:37:04Z</dcterms:modified>
</cp:coreProperties>
</file>