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01" r:id="rId2"/>
  </p:sldMasterIdLst>
  <p:notesMasterIdLst>
    <p:notesMasterId r:id="rId21"/>
  </p:notesMasterIdLst>
  <p:handoutMasterIdLst>
    <p:handoutMasterId r:id="rId22"/>
  </p:handoutMasterIdLst>
  <p:sldIdLst>
    <p:sldId id="506" r:id="rId3"/>
    <p:sldId id="647" r:id="rId4"/>
    <p:sldId id="644" r:id="rId5"/>
    <p:sldId id="648" r:id="rId6"/>
    <p:sldId id="632" r:id="rId7"/>
    <p:sldId id="633" r:id="rId8"/>
    <p:sldId id="634" r:id="rId9"/>
    <p:sldId id="635" r:id="rId10"/>
    <p:sldId id="636" r:id="rId11"/>
    <p:sldId id="637" r:id="rId12"/>
    <p:sldId id="638" r:id="rId13"/>
    <p:sldId id="639" r:id="rId14"/>
    <p:sldId id="640" r:id="rId15"/>
    <p:sldId id="641" r:id="rId16"/>
    <p:sldId id="650" r:id="rId17"/>
    <p:sldId id="649" r:id="rId18"/>
    <p:sldId id="651" r:id="rId19"/>
    <p:sldId id="652" r:id="rId2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0000"/>
    <a:srgbClr val="9999FF"/>
    <a:srgbClr val="5674F6"/>
    <a:srgbClr val="6289F8"/>
    <a:srgbClr val="8097F8"/>
    <a:srgbClr val="2C61F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4" autoAdjust="0"/>
    <p:restoredTop sz="90929"/>
  </p:normalViewPr>
  <p:slideViewPr>
    <p:cSldViewPr snapToObjects="1">
      <p:cViewPr varScale="1">
        <p:scale>
          <a:sx n="64" d="100"/>
          <a:sy n="64" d="100"/>
        </p:scale>
        <p:origin x="62" y="58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EA2E6F2B-5AF1-4D07-9602-1E4649BA0013}" type="datetime8">
              <a:rPr lang="en-US"/>
              <a:pPr>
                <a:defRPr/>
              </a:pPr>
              <a:t>12/5/2020 1:38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672749F6-79C2-4D08-AE0E-6BDE6F174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811" y="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CEED925-59F8-40EF-A032-7EFECDCB0DA3}" type="datetime8">
              <a:rPr lang="en-US"/>
              <a:pPr>
                <a:defRPr/>
              </a:pPr>
              <a:t>12/5/2020 1:09 PM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31" y="4560571"/>
            <a:ext cx="5365540" cy="431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1"/>
            <a:ext cx="316939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811" y="9121141"/>
            <a:ext cx="316938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CBA6FD9B-5FED-49BB-9CE0-7BC4A3365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933C6-D881-445C-BE4E-F7ABB1E96FEF}" type="slidenum">
              <a:rPr lang="en-US"/>
              <a:pPr/>
              <a:t>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29731"/>
            <a:ext cx="7772977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903"/>
            <a:ext cx="6401955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21081" indent="0" algn="ctr">
              <a:buNone/>
              <a:defRPr/>
            </a:lvl2pPr>
            <a:lvl3pPr marL="842162" indent="0" algn="ctr">
              <a:buNone/>
              <a:defRPr/>
            </a:lvl3pPr>
            <a:lvl4pPr marL="1263244" indent="0" algn="ctr">
              <a:buNone/>
              <a:defRPr/>
            </a:lvl4pPr>
            <a:lvl5pPr marL="1684325" indent="0" algn="ctr">
              <a:buNone/>
              <a:defRPr/>
            </a:lvl5pPr>
            <a:lvl6pPr marL="2105406" indent="0" algn="ctr">
              <a:buNone/>
              <a:defRPr/>
            </a:lvl6pPr>
            <a:lvl7pPr marL="2526487" indent="0" algn="ctr">
              <a:buNone/>
              <a:defRPr/>
            </a:lvl7pPr>
            <a:lvl8pPr marL="2947568" indent="0" algn="ctr">
              <a:buNone/>
              <a:defRPr/>
            </a:lvl8pPr>
            <a:lvl9pPr marL="33686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01"/>
            <a:ext cx="7771534" cy="136177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613"/>
            <a:ext cx="7771534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21081" indent="0">
              <a:buNone/>
              <a:defRPr sz="1700"/>
            </a:lvl2pPr>
            <a:lvl3pPr marL="842162" indent="0">
              <a:buNone/>
              <a:defRPr sz="1500"/>
            </a:lvl3pPr>
            <a:lvl4pPr marL="1263244" indent="0">
              <a:buNone/>
              <a:defRPr sz="1300"/>
            </a:lvl4pPr>
            <a:lvl5pPr marL="1684325" indent="0">
              <a:buNone/>
              <a:defRPr sz="1300"/>
            </a:lvl5pPr>
            <a:lvl6pPr marL="2105406" indent="0">
              <a:buNone/>
              <a:defRPr sz="1300"/>
            </a:lvl6pPr>
            <a:lvl7pPr marL="2526487" indent="0">
              <a:buNone/>
              <a:defRPr sz="1300"/>
            </a:lvl7pPr>
            <a:lvl8pPr marL="2947568" indent="0">
              <a:buNone/>
              <a:defRPr sz="1300"/>
            </a:lvl8pPr>
            <a:lvl9pPr marL="33686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052215"/>
            <a:ext cx="4045238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052215"/>
            <a:ext cx="4045239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5333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419"/>
            <a:ext cx="4039465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380"/>
            <a:ext cx="4039465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4419"/>
            <a:ext cx="4040909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380"/>
            <a:ext cx="4040909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357"/>
            <a:ext cx="3007591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356"/>
            <a:ext cx="5111750" cy="585341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703"/>
            <a:ext cx="300759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1195"/>
            <a:ext cx="5486977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172"/>
            <a:ext cx="5486977" cy="4115098"/>
          </a:xfrm>
        </p:spPr>
        <p:txBody>
          <a:bodyPr/>
          <a:lstStyle>
            <a:lvl1pPr marL="0" indent="0">
              <a:buNone/>
              <a:defRPr sz="2900"/>
            </a:lvl1pPr>
            <a:lvl2pPr marL="421081" indent="0">
              <a:buNone/>
              <a:defRPr sz="2600"/>
            </a:lvl2pPr>
            <a:lvl3pPr marL="842162" indent="0">
              <a:buNone/>
              <a:defRPr sz="2200"/>
            </a:lvl3pPr>
            <a:lvl4pPr marL="1263244" indent="0">
              <a:buNone/>
              <a:defRPr sz="1800"/>
            </a:lvl4pPr>
            <a:lvl5pPr marL="1684325" indent="0">
              <a:buNone/>
              <a:defRPr sz="1800"/>
            </a:lvl5pPr>
            <a:lvl6pPr marL="2105406" indent="0">
              <a:buNone/>
              <a:defRPr sz="1800"/>
            </a:lvl6pPr>
            <a:lvl7pPr marL="2526487" indent="0">
              <a:buNone/>
              <a:defRPr sz="1800"/>
            </a:lvl7pPr>
            <a:lvl8pPr marL="2947568" indent="0">
              <a:buNone/>
              <a:defRPr sz="1800"/>
            </a:lvl8pPr>
            <a:lvl9pPr marL="33686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742"/>
            <a:ext cx="5486977" cy="805161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29195"/>
            <a:ext cx="2056535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29195"/>
            <a:ext cx="6033943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 eaLnBrk="0" hangingPunct="0"/>
            <a:r>
              <a:rPr lang="en-US" sz="1200" b="1">
                <a:solidFill>
                  <a:srgbClr val="FF6600"/>
                </a:solidFill>
                <a:latin typeface="Arial" charset="0"/>
              </a:rPr>
              <a:t>Dr. Md. Abul Kashem Mia, Professor, CSE Dept, BUET</a:t>
            </a:r>
            <a:r>
              <a:rPr lang="en-US" sz="900" b="1">
                <a:latin typeface="Arial" charset="0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2825750" y="6652617"/>
            <a:ext cx="4267489" cy="160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36" tIns="46018" rIns="92036" bIns="46018" anchor="ctr"/>
          <a:lstStyle/>
          <a:p>
            <a:pPr algn="l" defTabSz="913805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ea typeface="ＭＳ Ｐゴシック" pitchFamily="34" charset="-128"/>
                <a:cs typeface="Arial"/>
              </a:rPr>
              <a:t>Dr. Md. Abul Kashem Mia, Professor, CSE Dept, BUET</a:t>
            </a:r>
            <a:endParaRPr lang="en-US" sz="900" b="1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89" y="229196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052215"/>
            <a:ext cx="822902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1081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2162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3244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4325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3591" indent="-343591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740" indent="-285108" algn="l" defTabSz="91380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352" indent="-229548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599524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158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478239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899320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320401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741482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81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62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244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325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406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487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568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65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b="1" dirty="0">
                <a:latin typeface="+mn-lt"/>
              </a:rPr>
              <a:t>Algorithms:</a:t>
            </a:r>
            <a:br>
              <a:rPr lang="en-US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Dynamic Programming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501008"/>
            <a:ext cx="7315200" cy="86409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Coin Change Problem  </a:t>
            </a:r>
          </a:p>
          <a:p>
            <a:pPr eaLnBrk="1" hangingPunct="1">
              <a:defRPr/>
            </a:pPr>
            <a:endParaRPr lang="en-US" sz="40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5" name="Rectangle 13"/>
          <p:cNvSpPr>
            <a:spLocks noGrp="1" noChangeArrowheads="1"/>
          </p:cNvSpPr>
          <p:nvPr>
            <p:ph type="title"/>
          </p:nvPr>
        </p:nvSpPr>
        <p:spPr>
          <a:xfrm>
            <a:off x="251520" y="44624"/>
            <a:ext cx="8507288" cy="788988"/>
          </a:xfrm>
          <a:noFill/>
          <a:ln/>
        </p:spPr>
        <p:txBody>
          <a:bodyPr/>
          <a:lstStyle/>
          <a:p>
            <a:r>
              <a:rPr lang="en-US" sz="3200" dirty="0"/>
              <a:t>Coin Change Problem: A Recursive Algorithm</a:t>
            </a:r>
          </a:p>
        </p:txBody>
      </p:sp>
      <p:sp>
        <p:nvSpPr>
          <p:cNvPr id="1157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490068"/>
            <a:ext cx="8229600" cy="417118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u="sng" dirty="0" err="1"/>
              <a:t>RecursiveChange</a:t>
            </a:r>
            <a:r>
              <a:rPr lang="en-US" sz="2200" u="sng" dirty="0"/>
              <a:t>(</a:t>
            </a:r>
            <a:r>
              <a:rPr lang="en-US" sz="2200" b="1" i="1" u="sng" dirty="0">
                <a:solidFill>
                  <a:srgbClr val="FF0000"/>
                </a:solidFill>
              </a:rPr>
              <a:t>M</a:t>
            </a:r>
            <a:r>
              <a:rPr lang="en-US" sz="2200" i="1" u="sng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c</a:t>
            </a:r>
            <a:r>
              <a:rPr lang="en-US" sz="2200" i="1" u="sng" dirty="0"/>
              <a:t>, </a:t>
            </a:r>
            <a:r>
              <a:rPr lang="en-US" sz="2200" b="1" i="1" u="sng" dirty="0">
                <a:solidFill>
                  <a:srgbClr val="FF0000"/>
                </a:solidFill>
              </a:rPr>
              <a:t>d</a:t>
            </a:r>
            <a:r>
              <a:rPr lang="en-US" sz="2200" u="sng" dirty="0"/>
              <a:t>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if</a:t>
            </a:r>
            <a:r>
              <a:rPr lang="en-US" sz="2200" dirty="0"/>
              <a:t> </a:t>
            </a:r>
            <a:r>
              <a:rPr lang="en-US" sz="2200" i="1" dirty="0"/>
              <a:t>M </a:t>
            </a:r>
            <a:r>
              <a:rPr lang="en-US" sz="2200" dirty="0"/>
              <a:t>= 0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   return</a:t>
            </a:r>
            <a:r>
              <a:rPr lang="en-US" sz="2200" dirty="0"/>
              <a:t> 0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i="1" dirty="0"/>
              <a:t>   </a:t>
            </a:r>
            <a:r>
              <a:rPr lang="en-US" sz="2200" b="1" i="1" dirty="0" err="1"/>
              <a:t>bestNumCoins</a:t>
            </a:r>
            <a:r>
              <a:rPr lang="en-US" sz="2200" i="1" dirty="0"/>
              <a:t> </a:t>
            </a:r>
            <a:r>
              <a:rPr lang="en-US" sz="2200" dirty="0">
                <a:sym typeface="Wingdings" pitchFamily="2" charset="2"/>
              </a:rPr>
              <a:t></a:t>
            </a:r>
            <a:r>
              <a:rPr lang="en-US" sz="2200" dirty="0"/>
              <a:t> infinity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   </a:t>
            </a:r>
            <a:r>
              <a:rPr lang="en-US" sz="2200" b="1" dirty="0"/>
              <a:t>for </a:t>
            </a:r>
            <a:r>
              <a:rPr lang="en-US" sz="2200" i="1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</a:t>
            </a:r>
            <a:r>
              <a:rPr lang="en-US" sz="2200" dirty="0"/>
              <a:t> 1 to </a:t>
            </a:r>
            <a:r>
              <a:rPr lang="en-US" sz="2200" i="1" dirty="0"/>
              <a:t>d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dirty="0"/>
              <a:t>      if</a:t>
            </a:r>
            <a:r>
              <a:rPr lang="en-US" sz="2200" dirty="0"/>
              <a:t> </a:t>
            </a:r>
            <a:r>
              <a:rPr lang="en-US" sz="2200" b="1" i="1" dirty="0"/>
              <a:t>M</a:t>
            </a:r>
            <a:r>
              <a:rPr lang="en-US" sz="2200" dirty="0"/>
              <a:t> ≥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</a:t>
            </a:r>
            <a:endParaRPr lang="en-US" sz="2200" i="1" baseline="-25000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i="1" dirty="0"/>
              <a:t>         </a:t>
            </a:r>
            <a:r>
              <a:rPr lang="en-US" sz="2200" i="1" dirty="0" err="1"/>
              <a:t>numCoins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b="1" dirty="0" err="1"/>
              <a:t>RecursiveChange</a:t>
            </a:r>
            <a:r>
              <a:rPr lang="en-US" sz="2200" dirty="0"/>
              <a:t>(</a:t>
            </a:r>
            <a:r>
              <a:rPr lang="en-US" sz="2200" b="1" i="1" dirty="0"/>
              <a:t>M</a:t>
            </a:r>
            <a:r>
              <a:rPr lang="en-US" sz="2200" dirty="0"/>
              <a:t> – </a:t>
            </a:r>
            <a:r>
              <a:rPr lang="en-US" sz="2200" i="1" dirty="0" err="1"/>
              <a:t>c</a:t>
            </a:r>
            <a:r>
              <a:rPr lang="en-US" sz="2200" i="1" baseline="-25000" dirty="0" err="1"/>
              <a:t>i</a:t>
            </a:r>
            <a:r>
              <a:rPr lang="en-US" sz="2200" i="1" baseline="-25000" dirty="0"/>
              <a:t> </a:t>
            </a:r>
            <a:r>
              <a:rPr lang="en-US" sz="2200" i="1" dirty="0"/>
              <a:t>, </a:t>
            </a:r>
            <a:r>
              <a:rPr lang="en-US" sz="2200" b="1" i="1" dirty="0"/>
              <a:t>c</a:t>
            </a:r>
            <a:r>
              <a:rPr lang="en-US" sz="2200" i="1" dirty="0"/>
              <a:t>, </a:t>
            </a:r>
            <a:r>
              <a:rPr lang="en-US" sz="2200" b="1" i="1" dirty="0"/>
              <a:t>d</a:t>
            </a:r>
            <a:r>
              <a:rPr lang="en-US" sz="2200" dirty="0"/>
              <a:t>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          </a:t>
            </a:r>
            <a:r>
              <a:rPr lang="en-US" sz="2200" b="1" dirty="0"/>
              <a:t>if</a:t>
            </a:r>
            <a:r>
              <a:rPr lang="en-US" sz="2200" dirty="0"/>
              <a:t> </a:t>
            </a:r>
            <a:r>
              <a:rPr lang="en-US" sz="2200" i="1" dirty="0" err="1"/>
              <a:t>numCoins</a:t>
            </a:r>
            <a:r>
              <a:rPr lang="en-US" sz="2200" i="1" dirty="0"/>
              <a:t> + </a:t>
            </a:r>
            <a:r>
              <a:rPr lang="en-US" sz="2200" dirty="0"/>
              <a:t>1 &lt; </a:t>
            </a:r>
            <a:r>
              <a:rPr lang="en-US" sz="2200" i="1" dirty="0" err="1"/>
              <a:t>bestNumCoins</a:t>
            </a:r>
            <a:endParaRPr lang="en-US" sz="2200" i="1" dirty="0"/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b="1" i="1" dirty="0"/>
              <a:t>            </a:t>
            </a:r>
            <a:r>
              <a:rPr lang="en-US" sz="2200" i="1" dirty="0" err="1"/>
              <a:t>bestNumCoins</a:t>
            </a:r>
            <a:r>
              <a:rPr lang="en-US" sz="2200" dirty="0"/>
              <a:t> </a:t>
            </a:r>
            <a:r>
              <a:rPr lang="en-US" sz="2200" dirty="0">
                <a:sym typeface="Wingdings" pitchFamily="2" charset="2"/>
              </a:rPr>
              <a:t> </a:t>
            </a:r>
            <a:r>
              <a:rPr lang="en-US" sz="2200" i="1" dirty="0" err="1"/>
              <a:t>numCoins</a:t>
            </a:r>
            <a:r>
              <a:rPr lang="en-US" sz="2200" i="1" dirty="0"/>
              <a:t> + </a:t>
            </a:r>
            <a:r>
              <a:rPr lang="en-US" sz="2200" dirty="0"/>
              <a:t>1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en-US" sz="2200" dirty="0"/>
              <a:t>	</a:t>
            </a:r>
            <a:r>
              <a:rPr lang="en-US" sz="2200" b="1" dirty="0"/>
              <a:t>return</a:t>
            </a:r>
            <a:r>
              <a:rPr lang="en-US" sz="2200" dirty="0"/>
              <a:t> </a:t>
            </a:r>
            <a:r>
              <a:rPr lang="en-US" sz="2200" b="1" i="1" dirty="0" err="1"/>
              <a:t>bestNumCoins</a:t>
            </a:r>
            <a:r>
              <a:rPr lang="en-US" sz="2200" i="1" dirty="0"/>
              <a:t> </a:t>
            </a:r>
            <a:endParaRPr lang="en-US" sz="2200" i="1" baseline="-25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70" name="Rectangle 134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534400" cy="647700"/>
          </a:xfrm>
          <a:noFill/>
          <a:ln/>
        </p:spPr>
        <p:txBody>
          <a:bodyPr/>
          <a:lstStyle/>
          <a:p>
            <a:r>
              <a:rPr lang="en-US" dirty="0" err="1"/>
              <a:t>RecursiveChange</a:t>
            </a:r>
            <a:r>
              <a:rPr lang="en-US" dirty="0"/>
              <a:t> is not Efficient</a:t>
            </a:r>
          </a:p>
        </p:txBody>
      </p:sp>
      <p:sp>
        <p:nvSpPr>
          <p:cNvPr id="116871" name="Rectangle 135"/>
          <p:cNvSpPr>
            <a:spLocks noGrp="1" noChangeArrowheads="1"/>
          </p:cNvSpPr>
          <p:nvPr>
            <p:ph type="body" idx="1"/>
          </p:nvPr>
        </p:nvSpPr>
        <p:spPr>
          <a:xfrm>
            <a:off x="533400" y="1391072"/>
            <a:ext cx="8229600" cy="2181944"/>
          </a:xfrm>
          <a:noFill/>
          <a:ln/>
        </p:spPr>
        <p:txBody>
          <a:bodyPr/>
          <a:lstStyle/>
          <a:p>
            <a:r>
              <a:rPr lang="en-US" dirty="0"/>
              <a:t>It recalculates the optimal coin combination for a given amount of money repeatedly</a:t>
            </a:r>
            <a:br>
              <a:rPr lang="en-US" dirty="0"/>
            </a:br>
            <a:endParaRPr lang="en-US" sz="800" dirty="0"/>
          </a:p>
          <a:p>
            <a:r>
              <a:rPr lang="en-US" dirty="0"/>
              <a:t>i.e., </a:t>
            </a:r>
            <a:r>
              <a:rPr lang="en-US" b="1" i="1" dirty="0"/>
              <a:t>M</a:t>
            </a:r>
            <a:r>
              <a:rPr lang="en-US" dirty="0"/>
              <a:t> = 77, </a:t>
            </a:r>
            <a:r>
              <a:rPr lang="en-US" b="1" i="1" dirty="0"/>
              <a:t>c</a:t>
            </a:r>
            <a:r>
              <a:rPr lang="en-US" dirty="0"/>
              <a:t> = (1, 3, 7):</a:t>
            </a:r>
          </a:p>
          <a:p>
            <a:pPr lvl="1"/>
            <a:r>
              <a:rPr lang="en-US" sz="2600" dirty="0"/>
              <a:t>Optimal coin for 70 cents is computed </a:t>
            </a:r>
            <a:r>
              <a:rPr lang="en-US" sz="2600" b="1" dirty="0"/>
              <a:t>9</a:t>
            </a:r>
            <a:r>
              <a:rPr lang="en-US" sz="2600" dirty="0"/>
              <a:t> times!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635769"/>
          </a:xfrm>
          <a:noFill/>
          <a:ln/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RecursiveChange</a:t>
            </a:r>
            <a:r>
              <a:rPr lang="en-US" dirty="0"/>
              <a:t> Tree</a:t>
            </a: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3434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74</a:t>
            </a: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4343400" y="1295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77</a:t>
            </a: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2590800" y="2057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76</a:t>
            </a: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6019800" y="2057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1676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75</a:t>
            </a:r>
          </a:p>
        </p:txBody>
      </p:sp>
      <p:sp>
        <p:nvSpPr>
          <p:cNvPr id="117773" name="Oval 13"/>
          <p:cNvSpPr>
            <a:spLocks noChangeArrowheads="1"/>
          </p:cNvSpPr>
          <p:nvPr/>
        </p:nvSpPr>
        <p:spPr bwMode="auto">
          <a:xfrm>
            <a:off x="243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73</a:t>
            </a:r>
          </a:p>
        </p:txBody>
      </p:sp>
      <p:sp>
        <p:nvSpPr>
          <p:cNvPr id="117774" name="Oval 14"/>
          <p:cNvSpPr>
            <a:spLocks noChangeArrowheads="1"/>
          </p:cNvSpPr>
          <p:nvPr/>
        </p:nvSpPr>
        <p:spPr bwMode="auto">
          <a:xfrm>
            <a:off x="3124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69</a:t>
            </a:r>
          </a:p>
        </p:txBody>
      </p:sp>
      <p:sp>
        <p:nvSpPr>
          <p:cNvPr id="117775" name="Oval 15"/>
          <p:cNvSpPr>
            <a:spLocks noChangeArrowheads="1"/>
          </p:cNvSpPr>
          <p:nvPr/>
        </p:nvSpPr>
        <p:spPr bwMode="auto">
          <a:xfrm>
            <a:off x="3733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73</a:t>
            </a:r>
          </a:p>
        </p:txBody>
      </p:sp>
      <p:sp>
        <p:nvSpPr>
          <p:cNvPr id="117776" name="Oval 16"/>
          <p:cNvSpPr>
            <a:spLocks noChangeArrowheads="1"/>
          </p:cNvSpPr>
          <p:nvPr/>
        </p:nvSpPr>
        <p:spPr bwMode="auto">
          <a:xfrm>
            <a:off x="4343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71</a:t>
            </a:r>
          </a:p>
        </p:txBody>
      </p:sp>
      <p:sp>
        <p:nvSpPr>
          <p:cNvPr id="117777" name="Oval 17"/>
          <p:cNvSpPr>
            <a:spLocks noChangeArrowheads="1"/>
          </p:cNvSpPr>
          <p:nvPr/>
        </p:nvSpPr>
        <p:spPr bwMode="auto">
          <a:xfrm>
            <a:off x="5029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67</a:t>
            </a:r>
          </a:p>
        </p:txBody>
      </p:sp>
      <p:sp>
        <p:nvSpPr>
          <p:cNvPr id="117778" name="Oval 18"/>
          <p:cNvSpPr>
            <a:spLocks noChangeArrowheads="1"/>
          </p:cNvSpPr>
          <p:nvPr/>
        </p:nvSpPr>
        <p:spPr bwMode="auto">
          <a:xfrm>
            <a:off x="56388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69</a:t>
            </a:r>
          </a:p>
        </p:txBody>
      </p:sp>
      <p:sp>
        <p:nvSpPr>
          <p:cNvPr id="117779" name="Oval 19"/>
          <p:cNvSpPr>
            <a:spLocks noChangeArrowheads="1"/>
          </p:cNvSpPr>
          <p:nvPr/>
        </p:nvSpPr>
        <p:spPr bwMode="auto">
          <a:xfrm>
            <a:off x="62484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67</a:t>
            </a:r>
          </a:p>
        </p:txBody>
      </p:sp>
      <p:sp>
        <p:nvSpPr>
          <p:cNvPr id="117780" name="Oval 20"/>
          <p:cNvSpPr>
            <a:spLocks noChangeArrowheads="1"/>
          </p:cNvSpPr>
          <p:nvPr/>
        </p:nvSpPr>
        <p:spPr bwMode="auto">
          <a:xfrm>
            <a:off x="69342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63</a:t>
            </a:r>
          </a:p>
        </p:txBody>
      </p:sp>
      <p:sp>
        <p:nvSpPr>
          <p:cNvPr id="117781" name="Oval 21"/>
          <p:cNvSpPr>
            <a:spLocks noChangeArrowheads="1"/>
          </p:cNvSpPr>
          <p:nvPr/>
        </p:nvSpPr>
        <p:spPr bwMode="auto">
          <a:xfrm>
            <a:off x="14478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74</a:t>
            </a:r>
          </a:p>
        </p:txBody>
      </p:sp>
      <p:sp>
        <p:nvSpPr>
          <p:cNvPr id="117782" name="Oval 22"/>
          <p:cNvSpPr>
            <a:spLocks noChangeArrowheads="1"/>
          </p:cNvSpPr>
          <p:nvPr/>
        </p:nvSpPr>
        <p:spPr bwMode="auto">
          <a:xfrm>
            <a:off x="1752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83" name="Oval 23"/>
          <p:cNvSpPr>
            <a:spLocks noChangeArrowheads="1"/>
          </p:cNvSpPr>
          <p:nvPr/>
        </p:nvSpPr>
        <p:spPr bwMode="auto">
          <a:xfrm>
            <a:off x="2895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84" name="Oval 24"/>
          <p:cNvSpPr>
            <a:spLocks noChangeArrowheads="1"/>
          </p:cNvSpPr>
          <p:nvPr/>
        </p:nvSpPr>
        <p:spPr bwMode="auto">
          <a:xfrm>
            <a:off x="2209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85" name="Oval 25"/>
          <p:cNvSpPr>
            <a:spLocks noChangeArrowheads="1"/>
          </p:cNvSpPr>
          <p:nvPr/>
        </p:nvSpPr>
        <p:spPr bwMode="auto">
          <a:xfrm>
            <a:off x="2514600" y="48006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86" name="Oval 26"/>
          <p:cNvSpPr>
            <a:spLocks noChangeArrowheads="1"/>
          </p:cNvSpPr>
          <p:nvPr/>
        </p:nvSpPr>
        <p:spPr bwMode="auto">
          <a:xfrm>
            <a:off x="2819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87" name="Oval 27"/>
          <p:cNvSpPr>
            <a:spLocks noChangeArrowheads="1"/>
          </p:cNvSpPr>
          <p:nvPr/>
        </p:nvSpPr>
        <p:spPr bwMode="auto">
          <a:xfrm>
            <a:off x="2057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88" name="Oval 28"/>
          <p:cNvSpPr>
            <a:spLocks noChangeArrowheads="1"/>
          </p:cNvSpPr>
          <p:nvPr/>
        </p:nvSpPr>
        <p:spPr bwMode="auto">
          <a:xfrm>
            <a:off x="3200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89" name="Oval 29"/>
          <p:cNvSpPr>
            <a:spLocks noChangeArrowheads="1"/>
          </p:cNvSpPr>
          <p:nvPr/>
        </p:nvSpPr>
        <p:spPr bwMode="auto">
          <a:xfrm>
            <a:off x="35052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35052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72</a:t>
            </a:r>
          </a:p>
        </p:txBody>
      </p:sp>
      <p:sp>
        <p:nvSpPr>
          <p:cNvPr id="117791" name="Oval 31"/>
          <p:cNvSpPr>
            <a:spLocks noChangeArrowheads="1"/>
          </p:cNvSpPr>
          <p:nvPr/>
        </p:nvSpPr>
        <p:spPr bwMode="auto">
          <a:xfrm>
            <a:off x="3810000" y="48006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92" name="Oval 32"/>
          <p:cNvSpPr>
            <a:spLocks noChangeArrowheads="1"/>
          </p:cNvSpPr>
          <p:nvPr/>
        </p:nvSpPr>
        <p:spPr bwMode="auto">
          <a:xfrm>
            <a:off x="4114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93" name="Oval 33"/>
          <p:cNvSpPr>
            <a:spLocks noChangeArrowheads="1"/>
          </p:cNvSpPr>
          <p:nvPr/>
        </p:nvSpPr>
        <p:spPr bwMode="auto">
          <a:xfrm>
            <a:off x="4114800" y="43434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794" name="Oval 34"/>
          <p:cNvSpPr>
            <a:spLocks noChangeArrowheads="1"/>
          </p:cNvSpPr>
          <p:nvPr/>
        </p:nvSpPr>
        <p:spPr bwMode="auto">
          <a:xfrm>
            <a:off x="4419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795" name="Oval 35"/>
          <p:cNvSpPr>
            <a:spLocks noChangeArrowheads="1"/>
          </p:cNvSpPr>
          <p:nvPr/>
        </p:nvSpPr>
        <p:spPr bwMode="auto">
          <a:xfrm>
            <a:off x="4724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796" name="Oval 36"/>
          <p:cNvSpPr>
            <a:spLocks noChangeArrowheads="1"/>
          </p:cNvSpPr>
          <p:nvPr/>
        </p:nvSpPr>
        <p:spPr bwMode="auto">
          <a:xfrm>
            <a:off x="48006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797" name="Oval 37"/>
          <p:cNvSpPr>
            <a:spLocks noChangeArrowheads="1"/>
          </p:cNvSpPr>
          <p:nvPr/>
        </p:nvSpPr>
        <p:spPr bwMode="auto">
          <a:xfrm>
            <a:off x="5105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798" name="Oval 38"/>
          <p:cNvSpPr>
            <a:spLocks noChangeArrowheads="1"/>
          </p:cNvSpPr>
          <p:nvPr/>
        </p:nvSpPr>
        <p:spPr bwMode="auto">
          <a:xfrm>
            <a:off x="54102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799" name="Oval 39"/>
          <p:cNvSpPr>
            <a:spLocks noChangeArrowheads="1"/>
          </p:cNvSpPr>
          <p:nvPr/>
        </p:nvSpPr>
        <p:spPr bwMode="auto">
          <a:xfrm>
            <a:off x="52578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68</a:t>
            </a:r>
          </a:p>
        </p:txBody>
      </p:sp>
      <p:sp>
        <p:nvSpPr>
          <p:cNvPr id="117800" name="Oval 40"/>
          <p:cNvSpPr>
            <a:spLocks noChangeArrowheads="1"/>
          </p:cNvSpPr>
          <p:nvPr/>
        </p:nvSpPr>
        <p:spPr bwMode="auto">
          <a:xfrm>
            <a:off x="5562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801" name="Oval 41"/>
          <p:cNvSpPr>
            <a:spLocks noChangeArrowheads="1"/>
          </p:cNvSpPr>
          <p:nvPr/>
        </p:nvSpPr>
        <p:spPr bwMode="auto">
          <a:xfrm>
            <a:off x="5867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802" name="Oval 42"/>
          <p:cNvSpPr>
            <a:spLocks noChangeArrowheads="1"/>
          </p:cNvSpPr>
          <p:nvPr/>
        </p:nvSpPr>
        <p:spPr bwMode="auto">
          <a:xfrm>
            <a:off x="60198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66</a:t>
            </a:r>
          </a:p>
        </p:txBody>
      </p:sp>
      <p:sp>
        <p:nvSpPr>
          <p:cNvPr id="117803" name="Oval 43"/>
          <p:cNvSpPr>
            <a:spLocks noChangeArrowheads="1"/>
          </p:cNvSpPr>
          <p:nvPr/>
        </p:nvSpPr>
        <p:spPr bwMode="auto">
          <a:xfrm>
            <a:off x="63246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64</a:t>
            </a:r>
          </a:p>
        </p:txBody>
      </p:sp>
      <p:sp>
        <p:nvSpPr>
          <p:cNvPr id="117804" name="Oval 44"/>
          <p:cNvSpPr>
            <a:spLocks noChangeArrowheads="1"/>
          </p:cNvSpPr>
          <p:nvPr/>
        </p:nvSpPr>
        <p:spPr bwMode="auto">
          <a:xfrm>
            <a:off x="6629400" y="48006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805" name="Oval 45"/>
          <p:cNvSpPr>
            <a:spLocks noChangeArrowheads="1"/>
          </p:cNvSpPr>
          <p:nvPr/>
        </p:nvSpPr>
        <p:spPr bwMode="auto">
          <a:xfrm>
            <a:off x="67056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62</a:t>
            </a:r>
          </a:p>
        </p:txBody>
      </p:sp>
      <p:sp>
        <p:nvSpPr>
          <p:cNvPr id="117806" name="Oval 46"/>
          <p:cNvSpPr>
            <a:spLocks noChangeArrowheads="1"/>
          </p:cNvSpPr>
          <p:nvPr/>
        </p:nvSpPr>
        <p:spPr bwMode="auto">
          <a:xfrm>
            <a:off x="70104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60</a:t>
            </a:r>
          </a:p>
        </p:txBody>
      </p:sp>
      <p:sp>
        <p:nvSpPr>
          <p:cNvPr id="117807" name="Oval 47"/>
          <p:cNvSpPr>
            <a:spLocks noChangeArrowheads="1"/>
          </p:cNvSpPr>
          <p:nvPr/>
        </p:nvSpPr>
        <p:spPr bwMode="auto">
          <a:xfrm>
            <a:off x="7315200" y="43434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56</a:t>
            </a:r>
          </a:p>
        </p:txBody>
      </p:sp>
      <p:sp>
        <p:nvSpPr>
          <p:cNvPr id="117808" name="Line 48"/>
          <p:cNvSpPr>
            <a:spLocks noChangeShapeType="1"/>
          </p:cNvSpPr>
          <p:nvPr/>
        </p:nvSpPr>
        <p:spPr bwMode="auto">
          <a:xfrm flipH="1">
            <a:off x="2895600" y="15240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09" name="Line 49"/>
          <p:cNvSpPr>
            <a:spLocks noChangeShapeType="1"/>
          </p:cNvSpPr>
          <p:nvPr/>
        </p:nvSpPr>
        <p:spPr bwMode="auto">
          <a:xfrm flipH="1">
            <a:off x="45720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0" name="Line 50"/>
          <p:cNvSpPr>
            <a:spLocks noChangeShapeType="1"/>
          </p:cNvSpPr>
          <p:nvPr/>
        </p:nvSpPr>
        <p:spPr bwMode="auto">
          <a:xfrm>
            <a:off x="4724400" y="15240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1" name="Line 51"/>
          <p:cNvSpPr>
            <a:spLocks noChangeShapeType="1"/>
          </p:cNvSpPr>
          <p:nvPr/>
        </p:nvSpPr>
        <p:spPr bwMode="auto">
          <a:xfrm flipH="1">
            <a:off x="19050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2" name="Line 52"/>
          <p:cNvSpPr>
            <a:spLocks noChangeShapeType="1"/>
          </p:cNvSpPr>
          <p:nvPr/>
        </p:nvSpPr>
        <p:spPr bwMode="auto">
          <a:xfrm flipH="1">
            <a:off x="2667000" y="2438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3" name="Line 53"/>
          <p:cNvSpPr>
            <a:spLocks noChangeShapeType="1"/>
          </p:cNvSpPr>
          <p:nvPr/>
        </p:nvSpPr>
        <p:spPr bwMode="auto">
          <a:xfrm>
            <a:off x="2895600" y="2362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4" name="Line 54"/>
          <p:cNvSpPr>
            <a:spLocks noChangeShapeType="1"/>
          </p:cNvSpPr>
          <p:nvPr/>
        </p:nvSpPr>
        <p:spPr bwMode="auto">
          <a:xfrm flipH="1">
            <a:off x="3962400" y="2438400"/>
            <a:ext cx="439738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5" name="Line 55"/>
          <p:cNvSpPr>
            <a:spLocks noChangeShapeType="1"/>
          </p:cNvSpPr>
          <p:nvPr/>
        </p:nvSpPr>
        <p:spPr bwMode="auto">
          <a:xfrm>
            <a:off x="45720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6" name="Line 56"/>
          <p:cNvSpPr>
            <a:spLocks noChangeShapeType="1"/>
          </p:cNvSpPr>
          <p:nvPr/>
        </p:nvSpPr>
        <p:spPr bwMode="auto">
          <a:xfrm>
            <a:off x="4648200" y="24384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7" name="Line 57"/>
          <p:cNvSpPr>
            <a:spLocks noChangeShapeType="1"/>
          </p:cNvSpPr>
          <p:nvPr/>
        </p:nvSpPr>
        <p:spPr bwMode="auto">
          <a:xfrm flipH="1">
            <a:off x="5791200" y="2362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8" name="Line 58"/>
          <p:cNvSpPr>
            <a:spLocks noChangeShapeType="1"/>
          </p:cNvSpPr>
          <p:nvPr/>
        </p:nvSpPr>
        <p:spPr bwMode="auto">
          <a:xfrm>
            <a:off x="6248400" y="2438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19" name="Line 59"/>
          <p:cNvSpPr>
            <a:spLocks noChangeShapeType="1"/>
          </p:cNvSpPr>
          <p:nvPr/>
        </p:nvSpPr>
        <p:spPr bwMode="auto">
          <a:xfrm>
            <a:off x="6400800" y="2362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0" name="Line 60"/>
          <p:cNvSpPr>
            <a:spLocks noChangeShapeType="1"/>
          </p:cNvSpPr>
          <p:nvPr/>
        </p:nvSpPr>
        <p:spPr bwMode="auto">
          <a:xfrm flipH="1">
            <a:off x="1600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1" name="Line 61"/>
          <p:cNvSpPr>
            <a:spLocks noChangeShapeType="1"/>
          </p:cNvSpPr>
          <p:nvPr/>
        </p:nvSpPr>
        <p:spPr bwMode="auto">
          <a:xfrm>
            <a:off x="1905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2" name="Line 62"/>
          <p:cNvSpPr>
            <a:spLocks noChangeShapeType="1"/>
          </p:cNvSpPr>
          <p:nvPr/>
        </p:nvSpPr>
        <p:spPr bwMode="auto">
          <a:xfrm>
            <a:off x="19812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3" name="Line 63"/>
          <p:cNvSpPr>
            <a:spLocks noChangeShapeType="1"/>
          </p:cNvSpPr>
          <p:nvPr/>
        </p:nvSpPr>
        <p:spPr bwMode="auto">
          <a:xfrm flipH="1">
            <a:off x="23622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4" name="Line 64"/>
          <p:cNvSpPr>
            <a:spLocks noChangeShapeType="1"/>
          </p:cNvSpPr>
          <p:nvPr/>
        </p:nvSpPr>
        <p:spPr bwMode="auto">
          <a:xfrm>
            <a:off x="2667000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5" name="Line 65"/>
          <p:cNvSpPr>
            <a:spLocks noChangeShapeType="1"/>
          </p:cNvSpPr>
          <p:nvPr/>
        </p:nvSpPr>
        <p:spPr bwMode="auto">
          <a:xfrm>
            <a:off x="27432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6" name="Line 66"/>
          <p:cNvSpPr>
            <a:spLocks noChangeShapeType="1"/>
          </p:cNvSpPr>
          <p:nvPr/>
        </p:nvSpPr>
        <p:spPr bwMode="auto">
          <a:xfrm flipH="1">
            <a:off x="30480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7" name="Line 67"/>
          <p:cNvSpPr>
            <a:spLocks noChangeShapeType="1"/>
          </p:cNvSpPr>
          <p:nvPr/>
        </p:nvSpPr>
        <p:spPr bwMode="auto">
          <a:xfrm>
            <a:off x="3352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8" name="Line 68"/>
          <p:cNvSpPr>
            <a:spLocks noChangeShapeType="1"/>
          </p:cNvSpPr>
          <p:nvPr/>
        </p:nvSpPr>
        <p:spPr bwMode="auto">
          <a:xfrm>
            <a:off x="34290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29" name="Line 69"/>
          <p:cNvSpPr>
            <a:spLocks noChangeShapeType="1"/>
          </p:cNvSpPr>
          <p:nvPr/>
        </p:nvSpPr>
        <p:spPr bwMode="auto">
          <a:xfrm flipH="1">
            <a:off x="3733800" y="3581400"/>
            <a:ext cx="228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0" name="Line 70"/>
          <p:cNvSpPr>
            <a:spLocks noChangeShapeType="1"/>
          </p:cNvSpPr>
          <p:nvPr/>
        </p:nvSpPr>
        <p:spPr bwMode="auto">
          <a:xfrm>
            <a:off x="39624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1" name="Line 71"/>
          <p:cNvSpPr>
            <a:spLocks noChangeShapeType="1"/>
          </p:cNvSpPr>
          <p:nvPr/>
        </p:nvSpPr>
        <p:spPr bwMode="auto">
          <a:xfrm>
            <a:off x="3962400" y="35814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2" name="Line 72"/>
          <p:cNvSpPr>
            <a:spLocks noChangeShapeType="1"/>
          </p:cNvSpPr>
          <p:nvPr/>
        </p:nvSpPr>
        <p:spPr bwMode="auto">
          <a:xfrm flipH="1">
            <a:off x="42672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3" name="Line 73"/>
          <p:cNvSpPr>
            <a:spLocks noChangeShapeType="1"/>
          </p:cNvSpPr>
          <p:nvPr/>
        </p:nvSpPr>
        <p:spPr bwMode="auto">
          <a:xfrm>
            <a:off x="45720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4" name="Line 74"/>
          <p:cNvSpPr>
            <a:spLocks noChangeShapeType="1"/>
          </p:cNvSpPr>
          <p:nvPr/>
        </p:nvSpPr>
        <p:spPr bwMode="auto">
          <a:xfrm>
            <a:off x="45720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5" name="Line 75"/>
          <p:cNvSpPr>
            <a:spLocks noChangeShapeType="1"/>
          </p:cNvSpPr>
          <p:nvPr/>
        </p:nvSpPr>
        <p:spPr bwMode="auto">
          <a:xfrm flipH="1">
            <a:off x="4953000" y="35814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6" name="Line 76"/>
          <p:cNvSpPr>
            <a:spLocks noChangeShapeType="1"/>
          </p:cNvSpPr>
          <p:nvPr/>
        </p:nvSpPr>
        <p:spPr bwMode="auto">
          <a:xfrm>
            <a:off x="5257800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7" name="Line 77"/>
          <p:cNvSpPr>
            <a:spLocks noChangeShapeType="1"/>
          </p:cNvSpPr>
          <p:nvPr/>
        </p:nvSpPr>
        <p:spPr bwMode="auto">
          <a:xfrm>
            <a:off x="5257800" y="36576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8" name="Line 78"/>
          <p:cNvSpPr>
            <a:spLocks noChangeShapeType="1"/>
          </p:cNvSpPr>
          <p:nvPr/>
        </p:nvSpPr>
        <p:spPr bwMode="auto">
          <a:xfrm flipH="1">
            <a:off x="5486400" y="3581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39" name="Line 79"/>
          <p:cNvSpPr>
            <a:spLocks noChangeShapeType="1"/>
          </p:cNvSpPr>
          <p:nvPr/>
        </p:nvSpPr>
        <p:spPr bwMode="auto">
          <a:xfrm flipH="1">
            <a:off x="5715000" y="3581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0" name="Line 80"/>
          <p:cNvSpPr>
            <a:spLocks noChangeShapeType="1"/>
          </p:cNvSpPr>
          <p:nvPr/>
        </p:nvSpPr>
        <p:spPr bwMode="auto">
          <a:xfrm>
            <a:off x="5867400" y="3581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1" name="Line 81"/>
          <p:cNvSpPr>
            <a:spLocks noChangeShapeType="1"/>
          </p:cNvSpPr>
          <p:nvPr/>
        </p:nvSpPr>
        <p:spPr bwMode="auto">
          <a:xfrm flipH="1">
            <a:off x="6172200" y="35814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2" name="Line 82"/>
          <p:cNvSpPr>
            <a:spLocks noChangeShapeType="1"/>
          </p:cNvSpPr>
          <p:nvPr/>
        </p:nvSpPr>
        <p:spPr bwMode="auto">
          <a:xfrm>
            <a:off x="6477000" y="3581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3" name="Line 83"/>
          <p:cNvSpPr>
            <a:spLocks noChangeShapeType="1"/>
          </p:cNvSpPr>
          <p:nvPr/>
        </p:nvSpPr>
        <p:spPr bwMode="auto">
          <a:xfrm>
            <a:off x="6553200" y="3581400"/>
            <a:ext cx="152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4" name="Line 84"/>
          <p:cNvSpPr>
            <a:spLocks noChangeShapeType="1"/>
          </p:cNvSpPr>
          <p:nvPr/>
        </p:nvSpPr>
        <p:spPr bwMode="auto">
          <a:xfrm flipH="1">
            <a:off x="6858000" y="35814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5" name="Line 85"/>
          <p:cNvSpPr>
            <a:spLocks noChangeShapeType="1"/>
          </p:cNvSpPr>
          <p:nvPr/>
        </p:nvSpPr>
        <p:spPr bwMode="auto">
          <a:xfrm>
            <a:off x="7162800" y="3581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6" name="Line 86"/>
          <p:cNvSpPr>
            <a:spLocks noChangeShapeType="1"/>
          </p:cNvSpPr>
          <p:nvPr/>
        </p:nvSpPr>
        <p:spPr bwMode="auto">
          <a:xfrm>
            <a:off x="7239000" y="3505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847" name="Text Box 87"/>
          <p:cNvSpPr txBox="1">
            <a:spLocks noChangeArrowheads="1"/>
          </p:cNvSpPr>
          <p:nvPr/>
        </p:nvSpPr>
        <p:spPr bwMode="auto">
          <a:xfrm>
            <a:off x="2514600" y="5257800"/>
            <a:ext cx="91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. . .</a:t>
            </a:r>
          </a:p>
        </p:txBody>
      </p:sp>
      <p:sp>
        <p:nvSpPr>
          <p:cNvPr id="117848" name="Text Box 88"/>
          <p:cNvSpPr txBox="1">
            <a:spLocks noChangeArrowheads="1"/>
          </p:cNvSpPr>
          <p:nvPr/>
        </p:nvSpPr>
        <p:spPr bwMode="auto">
          <a:xfrm>
            <a:off x="5562600" y="5257800"/>
            <a:ext cx="83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i="0"/>
              <a:t>. . .</a:t>
            </a:r>
          </a:p>
        </p:txBody>
      </p:sp>
      <p:sp>
        <p:nvSpPr>
          <p:cNvPr id="117849" name="Oval 89"/>
          <p:cNvSpPr>
            <a:spLocks noChangeArrowheads="1"/>
          </p:cNvSpPr>
          <p:nvPr/>
        </p:nvSpPr>
        <p:spPr bwMode="auto">
          <a:xfrm>
            <a:off x="18288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0" name="Oval 90"/>
          <p:cNvSpPr>
            <a:spLocks noChangeArrowheads="1"/>
          </p:cNvSpPr>
          <p:nvPr/>
        </p:nvSpPr>
        <p:spPr bwMode="auto">
          <a:xfrm>
            <a:off x="36576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1" name="Oval 91"/>
          <p:cNvSpPr>
            <a:spLocks noChangeArrowheads="1"/>
          </p:cNvSpPr>
          <p:nvPr/>
        </p:nvSpPr>
        <p:spPr bwMode="auto">
          <a:xfrm>
            <a:off x="47244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2" name="Oval 92"/>
          <p:cNvSpPr>
            <a:spLocks noChangeArrowheads="1"/>
          </p:cNvSpPr>
          <p:nvPr/>
        </p:nvSpPr>
        <p:spPr bwMode="auto">
          <a:xfrm>
            <a:off x="67056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  <p:sp>
        <p:nvSpPr>
          <p:cNvPr id="117853" name="Oval 93"/>
          <p:cNvSpPr>
            <a:spLocks noChangeArrowheads="1"/>
          </p:cNvSpPr>
          <p:nvPr/>
        </p:nvSpPr>
        <p:spPr bwMode="auto">
          <a:xfrm>
            <a:off x="4191000" y="5715000"/>
            <a:ext cx="304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0"/>
              <a:t>70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591344"/>
          </a:xfrm>
          <a:noFill/>
          <a:ln/>
        </p:spPr>
        <p:txBody>
          <a:bodyPr/>
          <a:lstStyle/>
          <a:p>
            <a:r>
              <a:rPr lang="en-US" dirty="0"/>
              <a:t>We Can Do Better</a:t>
            </a: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90563"/>
            <a:ext cx="8229600" cy="4530725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We are re-computing values in our algorithm more than once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Save results of each computation for 0 to </a:t>
            </a:r>
            <a:r>
              <a:rPr lang="en-US" sz="2600" b="1" i="1" dirty="0"/>
              <a:t>M</a:t>
            </a:r>
            <a:r>
              <a:rPr lang="en-US" sz="2600" dirty="0"/>
              <a:t> 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>
              <a:lnSpc>
                <a:spcPct val="80000"/>
              </a:lnSpc>
            </a:pPr>
            <a:r>
              <a:rPr lang="en-US" sz="2600" dirty="0"/>
              <a:t>This way, we can do a reference call to find an already computed value, instead of re-computing each time</a:t>
            </a:r>
          </a:p>
          <a:p>
            <a:pPr>
              <a:lnSpc>
                <a:spcPct val="80000"/>
              </a:lnSpc>
            </a:pPr>
            <a:endParaRPr lang="en-US" sz="2600" dirty="0"/>
          </a:p>
          <a:p>
            <a:pPr lvl="0">
              <a:lnSpc>
                <a:spcPct val="80000"/>
              </a:lnSpc>
              <a:buClr>
                <a:srgbClr val="0033CC"/>
              </a:buClr>
            </a:pPr>
            <a:r>
              <a:rPr lang="en-US" dirty="0"/>
              <a:t>Running time </a:t>
            </a:r>
            <a:r>
              <a:rPr lang="en-US" b="1" i="1" dirty="0"/>
              <a:t>M</a:t>
            </a:r>
            <a:r>
              <a:rPr lang="en-US" dirty="0"/>
              <a:t>*</a:t>
            </a:r>
            <a:r>
              <a:rPr lang="en-US" b="1" i="1" dirty="0"/>
              <a:t>d</a:t>
            </a:r>
            <a:r>
              <a:rPr lang="en-US" dirty="0"/>
              <a:t>, where </a:t>
            </a:r>
            <a:r>
              <a:rPr lang="en-US" b="1" i="1" dirty="0"/>
              <a:t>M</a:t>
            </a:r>
            <a:r>
              <a:rPr lang="en-US" dirty="0"/>
              <a:t> is the value of money and </a:t>
            </a:r>
            <a:r>
              <a:rPr lang="en-US" b="1" i="1" dirty="0"/>
              <a:t>d</a:t>
            </a:r>
            <a:r>
              <a:rPr lang="en-US" dirty="0"/>
              <a:t> is the number of denominations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4" name="Rectangle 6"/>
          <p:cNvSpPr>
            <a:spLocks noGrp="1" noChangeArrowheads="1"/>
          </p:cNvSpPr>
          <p:nvPr>
            <p:ph type="title"/>
          </p:nvPr>
        </p:nvSpPr>
        <p:spPr>
          <a:xfrm>
            <a:off x="251520" y="200943"/>
            <a:ext cx="8686800" cy="563761"/>
          </a:xfrm>
          <a:noFill/>
          <a:ln/>
        </p:spPr>
        <p:txBody>
          <a:bodyPr/>
          <a:lstStyle/>
          <a:p>
            <a:r>
              <a:rPr lang="en-US" sz="3200" dirty="0">
                <a:sym typeface="Wingdings" pitchFamily="2" charset="2"/>
              </a:rPr>
              <a:t>Coin Change Problem: Dynamic Programming</a:t>
            </a:r>
            <a:endParaRPr lang="en-US" sz="3200" dirty="0"/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57200" y="1484784"/>
            <a:ext cx="8382000" cy="43926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u="sng" dirty="0" err="1">
                <a:latin typeface="+mn-lt"/>
              </a:rPr>
              <a:t>DPChange</a:t>
            </a:r>
            <a:r>
              <a:rPr lang="en-US" sz="2200" i="0" u="sng" dirty="0">
                <a:latin typeface="+mn-lt"/>
              </a:rPr>
              <a:t>(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2200" u="sng" dirty="0">
                <a:latin typeface="+mn-lt"/>
              </a:rPr>
              <a:t>, 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sz="2200" u="sng" dirty="0">
                <a:latin typeface="+mn-lt"/>
              </a:rPr>
              <a:t>, </a:t>
            </a: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sz="2200" i="0" u="sng" dirty="0">
                <a:latin typeface="+mn-lt"/>
              </a:rPr>
              <a:t>)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dirty="0">
                <a:latin typeface="+mn-lt"/>
              </a:rPr>
              <a:t>   bestNumCoins</a:t>
            </a:r>
            <a:r>
              <a:rPr lang="en-US" sz="2200" baseline="-25000" dirty="0">
                <a:latin typeface="+mn-lt"/>
              </a:rPr>
              <a:t>0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0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for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1 to </a:t>
            </a:r>
            <a:r>
              <a:rPr lang="en-US" sz="2200" b="1" dirty="0">
                <a:latin typeface="+mn-lt"/>
              </a:rPr>
              <a:t>M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dirty="0">
                <a:latin typeface="+mn-lt"/>
              </a:rPr>
              <a:t>     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infinity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   for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 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 </a:t>
            </a:r>
            <a:r>
              <a:rPr lang="en-US" sz="2200" i="0" dirty="0">
                <a:latin typeface="+mn-lt"/>
              </a:rPr>
              <a:t>1 to </a:t>
            </a:r>
            <a:r>
              <a:rPr lang="en-US" sz="2200" b="1" dirty="0">
                <a:latin typeface="+mn-lt"/>
              </a:rPr>
              <a:t>d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      if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m</a:t>
            </a:r>
            <a:r>
              <a:rPr lang="en-US" sz="2200" dirty="0">
                <a:latin typeface="+mn-lt"/>
              </a:rPr>
              <a:t> ≥ </a:t>
            </a:r>
            <a:r>
              <a:rPr lang="en-US" sz="2200" dirty="0" err="1">
                <a:latin typeface="+mn-lt"/>
              </a:rPr>
              <a:t>c</a:t>
            </a:r>
            <a:r>
              <a:rPr lang="en-US" sz="2200" baseline="-25000" dirty="0" err="1">
                <a:latin typeface="+mn-lt"/>
              </a:rPr>
              <a:t>i</a:t>
            </a:r>
            <a:endParaRPr lang="en-US" sz="2200" baseline="-25000" dirty="0">
              <a:latin typeface="+mn-lt"/>
            </a:endParaRP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i="0" dirty="0">
                <a:latin typeface="+mn-lt"/>
              </a:rPr>
              <a:t>           </a:t>
            </a:r>
            <a:r>
              <a:rPr lang="en-US" sz="2200" b="1" i="0" dirty="0">
                <a:latin typeface="+mn-lt"/>
              </a:rPr>
              <a:t> if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baseline="-25000" dirty="0">
                <a:latin typeface="+mn-lt"/>
              </a:rPr>
              <a:t> – </a:t>
            </a:r>
            <a:r>
              <a:rPr lang="en-US" sz="2200" baseline="-25000" dirty="0" err="1">
                <a:latin typeface="+mn-lt"/>
              </a:rPr>
              <a:t>c</a:t>
            </a:r>
            <a:r>
              <a:rPr lang="en-US" sz="2200" baseline="-50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+ 1</a:t>
            </a:r>
            <a:r>
              <a:rPr lang="en-US" sz="2200" baseline="-25000" dirty="0">
                <a:latin typeface="+mn-lt"/>
              </a:rPr>
              <a:t>  </a:t>
            </a:r>
            <a:r>
              <a:rPr lang="en-US" sz="2200" dirty="0">
                <a:latin typeface="+mn-lt"/>
              </a:rPr>
              <a:t>&lt;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endParaRPr lang="en-US" sz="2200" baseline="-25000" dirty="0">
              <a:latin typeface="+mn-lt"/>
            </a:endParaRP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dirty="0">
                <a:latin typeface="+mn-lt"/>
              </a:rPr>
              <a:t>              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dirty="0">
                <a:latin typeface="+mn-lt"/>
              </a:rPr>
              <a:t> </a:t>
            </a:r>
            <a:r>
              <a:rPr lang="en-US" sz="2200" i="0" dirty="0">
                <a:latin typeface="+mn-lt"/>
                <a:sym typeface="Wingdings" pitchFamily="2" charset="2"/>
              </a:rPr>
              <a:t></a:t>
            </a:r>
            <a:r>
              <a:rPr lang="en-US" sz="2200" dirty="0">
                <a:latin typeface="+mn-lt"/>
                <a:sym typeface="Wingdings" pitchFamily="2" charset="2"/>
              </a:rPr>
              <a:t>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baseline="-25000" dirty="0">
                <a:latin typeface="+mn-lt"/>
              </a:rPr>
              <a:t> – </a:t>
            </a:r>
            <a:r>
              <a:rPr lang="en-US" sz="2200" baseline="-25000" dirty="0" err="1">
                <a:latin typeface="+mn-lt"/>
              </a:rPr>
              <a:t>c</a:t>
            </a:r>
            <a:r>
              <a:rPr lang="en-US" sz="2200" baseline="-50000" dirty="0" err="1">
                <a:latin typeface="+mn-lt"/>
              </a:rPr>
              <a:t>i</a:t>
            </a:r>
            <a:r>
              <a:rPr lang="en-US" sz="2200" dirty="0">
                <a:latin typeface="+mn-lt"/>
              </a:rPr>
              <a:t>+ 1</a:t>
            </a:r>
            <a:r>
              <a:rPr lang="en-US" sz="2200" baseline="-25000" dirty="0">
                <a:latin typeface="+mn-lt"/>
              </a:rPr>
              <a:t> 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AutoNum type="arabicPeriod"/>
            </a:pPr>
            <a:r>
              <a:rPr lang="en-US" sz="2200" b="1" i="0" dirty="0">
                <a:latin typeface="+mn-lt"/>
              </a:rPr>
              <a:t>   return</a:t>
            </a:r>
            <a:r>
              <a:rPr lang="en-US" sz="2200" i="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bestNumCoins</a:t>
            </a:r>
            <a:r>
              <a:rPr lang="en-US" sz="2200" baseline="-25000" dirty="0" err="1">
                <a:latin typeface="+mn-lt"/>
              </a:rPr>
              <a:t>M</a:t>
            </a:r>
            <a:r>
              <a:rPr lang="en-US" sz="2200" dirty="0">
                <a:latin typeface="+mn-lt"/>
              </a:rPr>
              <a:t> </a:t>
            </a:r>
          </a:p>
          <a:p>
            <a:pPr marL="495300" indent="-495300" algn="l"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endParaRPr lang="en-US" sz="2400" i="0" dirty="0">
              <a:latin typeface="Lucida Sans Unicode" pitchFamily="34" charset="0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556894" y="1772816"/>
            <a:ext cx="3975546" cy="5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269" tIns="49635" rIns="99269" bIns="49635">
            <a:spAutoFit/>
          </a:bodyPr>
          <a:lstStyle/>
          <a:p>
            <a:pPr algn="l" defTabSz="992188" eaLnBrk="1" hangingPunct="1"/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Running time: 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O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M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*</a:t>
            </a:r>
            <a:r>
              <a:rPr kumimoji="0" lang="en-US" sz="2800" b="1" i="1" dirty="0">
                <a:solidFill>
                  <a:srgbClr val="0000CC"/>
                </a:solidFill>
                <a:latin typeface="Times New Roman" pitchFamily="18" charset="0"/>
              </a:rPr>
              <a:t>d</a:t>
            </a:r>
            <a:r>
              <a:rPr kumimoji="0" lang="en-US" sz="2800" b="1" dirty="0">
                <a:solidFill>
                  <a:srgbClr val="0000CC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788988"/>
          </a:xfrm>
          <a:noFill/>
          <a:ln/>
        </p:spPr>
        <p:txBody>
          <a:bodyPr/>
          <a:lstStyle/>
          <a:p>
            <a:r>
              <a:rPr lang="en-US" dirty="0" err="1"/>
              <a:t>DPChange</a:t>
            </a:r>
            <a:r>
              <a:rPr lang="en-US" dirty="0"/>
              <a:t>: Example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43000" y="1447800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0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143000" y="2057400"/>
            <a:ext cx="762000" cy="762000"/>
            <a:chOff x="1143000" y="2057400"/>
            <a:chExt cx="762000" cy="762000"/>
          </a:xfrm>
        </p:grpSpPr>
        <p:sp>
          <p:nvSpPr>
            <p:cNvPr id="120839" name="Rectangle 7"/>
            <p:cNvSpPr>
              <a:spLocks noGrp="1" noTextEdit="1"/>
            </p:cNvSpPr>
            <p:nvPr>
              <p:ph type="body" sz="half" idx="1"/>
            </p:nvPr>
          </p:nvSpPr>
          <p:spPr>
            <a:xfrm flipV="1">
              <a:off x="1371600" y="2057400"/>
              <a:ext cx="381000" cy="76200"/>
            </a:xfrm>
            <a:custGeom>
              <a:avLst/>
              <a:gdLst/>
              <a:ahLst/>
              <a:cxnLst>
                <a:cxn ang="0">
                  <a:pos x="1536" y="0"/>
                </a:cxn>
                <a:cxn ang="0">
                  <a:pos x="990" y="395"/>
                </a:cxn>
                <a:cxn ang="0">
                  <a:pos x="0" y="1"/>
                </a:cxn>
              </a:cxnLst>
              <a:rect l="0" t="0" r="r" b="b"/>
              <a:pathLst>
                <a:path w="1536" h="395">
                  <a:moveTo>
                    <a:pt x="1536" y="0"/>
                  </a:moveTo>
                  <a:cubicBezTo>
                    <a:pt x="1445" y="66"/>
                    <a:pt x="1246" y="395"/>
                    <a:pt x="990" y="395"/>
                  </a:cubicBezTo>
                  <a:cubicBezTo>
                    <a:pt x="734" y="395"/>
                    <a:pt x="206" y="83"/>
                    <a:pt x="0" y="1"/>
                  </a:cubicBezTo>
                </a:path>
              </a:pathLst>
            </a:custGeom>
            <a:ln cap="flat">
              <a:solidFill>
                <a:schemeClr val="tx1"/>
              </a:solidFill>
              <a:headEnd type="none" w="med" len="med"/>
              <a:tailEnd type="triangle" w="med" len="med"/>
            </a:ln>
          </p:spPr>
          <p:txBody>
            <a:bodyPr wrap="none" lIns="0" tIns="0" rIns="0" bIns="0"/>
            <a:lstStyle/>
            <a:p>
              <a:pPr>
                <a:lnSpc>
                  <a:spcPct val="80000"/>
                </a:lnSpc>
              </a:pPr>
              <a:endParaRPr lang="en-US" sz="900" dirty="0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143000" y="2133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2" name="Text Box 10"/>
            <p:cNvSpPr txBox="1">
              <a:spLocks noChangeArrowheads="1"/>
            </p:cNvSpPr>
            <p:nvPr/>
          </p:nvSpPr>
          <p:spPr bwMode="auto">
            <a:xfrm>
              <a:off x="1524000" y="2133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95" name="Text Box 63"/>
            <p:cNvSpPr txBox="1">
              <a:spLocks noChangeArrowheads="1"/>
            </p:cNvSpPr>
            <p:nvPr/>
          </p:nvSpPr>
          <p:spPr bwMode="auto">
            <a:xfrm>
              <a:off x="1143000" y="25146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0</a:t>
              </a:r>
            </a:p>
          </p:txBody>
        </p:sp>
        <p:sp>
          <p:nvSpPr>
            <p:cNvPr id="120896" name="Text Box 64"/>
            <p:cNvSpPr txBox="1">
              <a:spLocks noChangeArrowheads="1"/>
            </p:cNvSpPr>
            <p:nvPr/>
          </p:nvSpPr>
          <p:spPr bwMode="auto">
            <a:xfrm>
              <a:off x="1524000" y="25146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1</a:t>
              </a:r>
            </a:p>
          </p:txBody>
        </p:sp>
      </p:grpSp>
      <p:sp>
        <p:nvSpPr>
          <p:cNvPr id="120897" name="Text Box 65"/>
          <p:cNvSpPr txBox="1">
            <a:spLocks noChangeArrowheads="1"/>
          </p:cNvSpPr>
          <p:nvPr/>
        </p:nvSpPr>
        <p:spPr bwMode="auto">
          <a:xfrm>
            <a:off x="1143000" y="181292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algn="ctr"/>
            <a:r>
              <a:rPr lang="en-US" sz="1400" i="0"/>
              <a:t>0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1143000" y="2819400"/>
            <a:ext cx="1143000" cy="746125"/>
            <a:chOff x="1143000" y="2819400"/>
            <a:chExt cx="1143000" cy="746125"/>
          </a:xfrm>
        </p:grpSpPr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43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1524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1905000" y="2895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98" name="Text Box 66"/>
            <p:cNvSpPr txBox="1">
              <a:spLocks noChangeArrowheads="1"/>
            </p:cNvSpPr>
            <p:nvPr/>
          </p:nvSpPr>
          <p:spPr bwMode="auto">
            <a:xfrm>
              <a:off x="1143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899" name="Text Box 67"/>
            <p:cNvSpPr txBox="1">
              <a:spLocks noChangeArrowheads="1"/>
            </p:cNvSpPr>
            <p:nvPr/>
          </p:nvSpPr>
          <p:spPr bwMode="auto">
            <a:xfrm>
              <a:off x="1524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0" name="Text Box 68"/>
            <p:cNvSpPr txBox="1">
              <a:spLocks noChangeArrowheads="1"/>
            </p:cNvSpPr>
            <p:nvPr/>
          </p:nvSpPr>
          <p:spPr bwMode="auto">
            <a:xfrm>
              <a:off x="1905000" y="3260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50" name="Freeform 118"/>
            <p:cNvSpPr>
              <a:spLocks/>
            </p:cNvSpPr>
            <p:nvPr/>
          </p:nvSpPr>
          <p:spPr bwMode="auto">
            <a:xfrm>
              <a:off x="1676400" y="28194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143000" y="3505200"/>
            <a:ext cx="1524000" cy="822325"/>
            <a:chOff x="1143000" y="3505200"/>
            <a:chExt cx="1524000" cy="822325"/>
          </a:xfrm>
        </p:grpSpPr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1143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524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1905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2286000" y="3657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901" name="Text Box 69"/>
            <p:cNvSpPr txBox="1">
              <a:spLocks noChangeArrowheads="1"/>
            </p:cNvSpPr>
            <p:nvPr/>
          </p:nvSpPr>
          <p:spPr bwMode="auto">
            <a:xfrm>
              <a:off x="1143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02" name="Text Box 70"/>
            <p:cNvSpPr txBox="1">
              <a:spLocks noChangeArrowheads="1"/>
            </p:cNvSpPr>
            <p:nvPr/>
          </p:nvSpPr>
          <p:spPr bwMode="auto">
            <a:xfrm>
              <a:off x="1524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3" name="Text Box 71"/>
            <p:cNvSpPr txBox="1">
              <a:spLocks noChangeArrowheads="1"/>
            </p:cNvSpPr>
            <p:nvPr/>
          </p:nvSpPr>
          <p:spPr bwMode="auto">
            <a:xfrm>
              <a:off x="1905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04" name="Text Box 72"/>
            <p:cNvSpPr txBox="1">
              <a:spLocks noChangeArrowheads="1"/>
            </p:cNvSpPr>
            <p:nvPr/>
          </p:nvSpPr>
          <p:spPr bwMode="auto">
            <a:xfrm>
              <a:off x="2286000" y="4022725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51" name="Freeform 119"/>
            <p:cNvSpPr>
              <a:spLocks/>
            </p:cNvSpPr>
            <p:nvPr/>
          </p:nvSpPr>
          <p:spPr bwMode="auto">
            <a:xfrm>
              <a:off x="2057400" y="35814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58" name="Freeform 126"/>
            <p:cNvSpPr>
              <a:spLocks/>
            </p:cNvSpPr>
            <p:nvPr/>
          </p:nvSpPr>
          <p:spPr bwMode="auto">
            <a:xfrm>
              <a:off x="1371600" y="35052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43000" y="4343400"/>
            <a:ext cx="1905000" cy="838200"/>
            <a:chOff x="1143000" y="4343400"/>
            <a:chExt cx="1905000" cy="838200"/>
          </a:xfrm>
        </p:grpSpPr>
        <p:sp>
          <p:nvSpPr>
            <p:cNvPr id="120850" name="Text Box 18"/>
            <p:cNvSpPr txBox="1">
              <a:spLocks noChangeArrowheads="1"/>
            </p:cNvSpPr>
            <p:nvPr/>
          </p:nvSpPr>
          <p:spPr bwMode="auto">
            <a:xfrm>
              <a:off x="1143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0</a:t>
              </a:r>
            </a:p>
          </p:txBody>
        </p:sp>
        <p:sp>
          <p:nvSpPr>
            <p:cNvPr id="120851" name="Text Box 19"/>
            <p:cNvSpPr txBox="1">
              <a:spLocks noChangeArrowheads="1"/>
            </p:cNvSpPr>
            <p:nvPr/>
          </p:nvSpPr>
          <p:spPr bwMode="auto">
            <a:xfrm>
              <a:off x="1524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52" name="Text Box 20"/>
            <p:cNvSpPr txBox="1">
              <a:spLocks noChangeArrowheads="1"/>
            </p:cNvSpPr>
            <p:nvPr/>
          </p:nvSpPr>
          <p:spPr bwMode="auto">
            <a:xfrm>
              <a:off x="1905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53" name="Text Box 21"/>
            <p:cNvSpPr txBox="1">
              <a:spLocks noChangeArrowheads="1"/>
            </p:cNvSpPr>
            <p:nvPr/>
          </p:nvSpPr>
          <p:spPr bwMode="auto">
            <a:xfrm>
              <a:off x="2286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54" name="Text Box 22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05" name="Text Box 73"/>
            <p:cNvSpPr txBox="1">
              <a:spLocks noChangeArrowheads="1"/>
            </p:cNvSpPr>
            <p:nvPr/>
          </p:nvSpPr>
          <p:spPr bwMode="auto">
            <a:xfrm>
              <a:off x="1143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06" name="Text Box 74"/>
            <p:cNvSpPr txBox="1">
              <a:spLocks noChangeArrowheads="1"/>
            </p:cNvSpPr>
            <p:nvPr/>
          </p:nvSpPr>
          <p:spPr bwMode="auto">
            <a:xfrm>
              <a:off x="1524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07" name="Text Box 75"/>
            <p:cNvSpPr txBox="1">
              <a:spLocks noChangeArrowheads="1"/>
            </p:cNvSpPr>
            <p:nvPr/>
          </p:nvSpPr>
          <p:spPr bwMode="auto">
            <a:xfrm>
              <a:off x="1905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08" name="Text Box 76"/>
            <p:cNvSpPr txBox="1">
              <a:spLocks noChangeArrowheads="1"/>
            </p:cNvSpPr>
            <p:nvPr/>
          </p:nvSpPr>
          <p:spPr bwMode="auto">
            <a:xfrm>
              <a:off x="2286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09" name="Text Box 77"/>
            <p:cNvSpPr txBox="1">
              <a:spLocks noChangeArrowheads="1"/>
            </p:cNvSpPr>
            <p:nvPr/>
          </p:nvSpPr>
          <p:spPr bwMode="auto">
            <a:xfrm>
              <a:off x="2667000" y="4876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52" name="Freeform 120"/>
            <p:cNvSpPr>
              <a:spLocks/>
            </p:cNvSpPr>
            <p:nvPr/>
          </p:nvSpPr>
          <p:spPr bwMode="auto">
            <a:xfrm>
              <a:off x="2438400" y="44196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59" name="Freeform 127"/>
            <p:cNvSpPr>
              <a:spLocks/>
            </p:cNvSpPr>
            <p:nvPr/>
          </p:nvSpPr>
          <p:spPr bwMode="auto">
            <a:xfrm>
              <a:off x="1752600" y="43434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43000" y="5181600"/>
            <a:ext cx="2286000" cy="838200"/>
            <a:chOff x="1143000" y="5181600"/>
            <a:chExt cx="2286000" cy="838200"/>
          </a:xfrm>
        </p:grpSpPr>
        <p:sp>
          <p:nvSpPr>
            <p:cNvPr id="120855" name="Text Box 23"/>
            <p:cNvSpPr txBox="1">
              <a:spLocks noChangeArrowheads="1"/>
            </p:cNvSpPr>
            <p:nvPr/>
          </p:nvSpPr>
          <p:spPr bwMode="auto">
            <a:xfrm>
              <a:off x="1143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1524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1905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58" name="Text Box 26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2667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60" name="Text Box 28"/>
            <p:cNvSpPr txBox="1">
              <a:spLocks noChangeArrowheads="1"/>
            </p:cNvSpPr>
            <p:nvPr/>
          </p:nvSpPr>
          <p:spPr bwMode="auto">
            <a:xfrm>
              <a:off x="3048000" y="53340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910" name="Text Box 78"/>
            <p:cNvSpPr txBox="1">
              <a:spLocks noChangeArrowheads="1"/>
            </p:cNvSpPr>
            <p:nvPr/>
          </p:nvSpPr>
          <p:spPr bwMode="auto">
            <a:xfrm>
              <a:off x="1143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11" name="Text Box 79"/>
            <p:cNvSpPr txBox="1">
              <a:spLocks noChangeArrowheads="1"/>
            </p:cNvSpPr>
            <p:nvPr/>
          </p:nvSpPr>
          <p:spPr bwMode="auto">
            <a:xfrm>
              <a:off x="1524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12" name="Text Box 80"/>
            <p:cNvSpPr txBox="1">
              <a:spLocks noChangeArrowheads="1"/>
            </p:cNvSpPr>
            <p:nvPr/>
          </p:nvSpPr>
          <p:spPr bwMode="auto">
            <a:xfrm>
              <a:off x="1905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13" name="Text Box 81"/>
            <p:cNvSpPr txBox="1">
              <a:spLocks noChangeArrowheads="1"/>
            </p:cNvSpPr>
            <p:nvPr/>
          </p:nvSpPr>
          <p:spPr bwMode="auto">
            <a:xfrm>
              <a:off x="2286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14" name="Text Box 82"/>
            <p:cNvSpPr txBox="1">
              <a:spLocks noChangeArrowheads="1"/>
            </p:cNvSpPr>
            <p:nvPr/>
          </p:nvSpPr>
          <p:spPr bwMode="auto">
            <a:xfrm>
              <a:off x="2667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15" name="Text Box 83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53" name="Freeform 121"/>
            <p:cNvSpPr>
              <a:spLocks/>
            </p:cNvSpPr>
            <p:nvPr/>
          </p:nvSpPr>
          <p:spPr bwMode="auto">
            <a:xfrm>
              <a:off x="2819400" y="52578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0" name="Freeform 128"/>
            <p:cNvSpPr>
              <a:spLocks/>
            </p:cNvSpPr>
            <p:nvPr/>
          </p:nvSpPr>
          <p:spPr bwMode="auto">
            <a:xfrm>
              <a:off x="2133600" y="51816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191000" y="1219200"/>
            <a:ext cx="2667000" cy="914400"/>
            <a:chOff x="4191000" y="1219200"/>
            <a:chExt cx="2667000" cy="914400"/>
          </a:xfrm>
        </p:grpSpPr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4191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62" name="Text Box 30"/>
            <p:cNvSpPr txBox="1">
              <a:spLocks noChangeArrowheads="1"/>
            </p:cNvSpPr>
            <p:nvPr/>
          </p:nvSpPr>
          <p:spPr bwMode="auto">
            <a:xfrm>
              <a:off x="4572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63" name="Text Box 31"/>
            <p:cNvSpPr txBox="1">
              <a:spLocks noChangeArrowheads="1"/>
            </p:cNvSpPr>
            <p:nvPr/>
          </p:nvSpPr>
          <p:spPr bwMode="auto">
            <a:xfrm>
              <a:off x="4953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64" name="Text Box 32"/>
            <p:cNvSpPr txBox="1">
              <a:spLocks noChangeArrowheads="1"/>
            </p:cNvSpPr>
            <p:nvPr/>
          </p:nvSpPr>
          <p:spPr bwMode="auto">
            <a:xfrm>
              <a:off x="5334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65" name="Text Box 33"/>
            <p:cNvSpPr txBox="1">
              <a:spLocks noChangeArrowheads="1"/>
            </p:cNvSpPr>
            <p:nvPr/>
          </p:nvSpPr>
          <p:spPr bwMode="auto">
            <a:xfrm>
              <a:off x="5715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66" name="Text Box 34"/>
            <p:cNvSpPr txBox="1">
              <a:spLocks noChangeArrowheads="1"/>
            </p:cNvSpPr>
            <p:nvPr/>
          </p:nvSpPr>
          <p:spPr bwMode="auto">
            <a:xfrm>
              <a:off x="6096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67" name="Text Box 35"/>
            <p:cNvSpPr txBox="1">
              <a:spLocks noChangeArrowheads="1"/>
            </p:cNvSpPr>
            <p:nvPr/>
          </p:nvSpPr>
          <p:spPr bwMode="auto">
            <a:xfrm>
              <a:off x="6477000" y="14478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16" name="Text Box 84"/>
            <p:cNvSpPr txBox="1">
              <a:spLocks noChangeArrowheads="1"/>
            </p:cNvSpPr>
            <p:nvPr/>
          </p:nvSpPr>
          <p:spPr bwMode="auto">
            <a:xfrm>
              <a:off x="4191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17" name="Text Box 85"/>
            <p:cNvSpPr txBox="1">
              <a:spLocks noChangeArrowheads="1"/>
            </p:cNvSpPr>
            <p:nvPr/>
          </p:nvSpPr>
          <p:spPr bwMode="auto">
            <a:xfrm>
              <a:off x="4572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18" name="Text Box 86"/>
            <p:cNvSpPr txBox="1">
              <a:spLocks noChangeArrowheads="1"/>
            </p:cNvSpPr>
            <p:nvPr/>
          </p:nvSpPr>
          <p:spPr bwMode="auto">
            <a:xfrm>
              <a:off x="4953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19" name="Text Box 87"/>
            <p:cNvSpPr txBox="1">
              <a:spLocks noChangeArrowheads="1"/>
            </p:cNvSpPr>
            <p:nvPr/>
          </p:nvSpPr>
          <p:spPr bwMode="auto">
            <a:xfrm>
              <a:off x="5334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20" name="Text Box 88"/>
            <p:cNvSpPr txBox="1">
              <a:spLocks noChangeArrowheads="1"/>
            </p:cNvSpPr>
            <p:nvPr/>
          </p:nvSpPr>
          <p:spPr bwMode="auto">
            <a:xfrm>
              <a:off x="5715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21" name="Text Box 89"/>
            <p:cNvSpPr txBox="1">
              <a:spLocks noChangeArrowheads="1"/>
            </p:cNvSpPr>
            <p:nvPr/>
          </p:nvSpPr>
          <p:spPr bwMode="auto">
            <a:xfrm>
              <a:off x="6096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22" name="Text Box 90"/>
            <p:cNvSpPr txBox="1">
              <a:spLocks noChangeArrowheads="1"/>
            </p:cNvSpPr>
            <p:nvPr/>
          </p:nvSpPr>
          <p:spPr bwMode="auto">
            <a:xfrm>
              <a:off x="6477000" y="1828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54" name="Freeform 122"/>
            <p:cNvSpPr>
              <a:spLocks/>
            </p:cNvSpPr>
            <p:nvPr/>
          </p:nvSpPr>
          <p:spPr bwMode="auto">
            <a:xfrm>
              <a:off x="6248400" y="13716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1" name="Freeform 129"/>
            <p:cNvSpPr>
              <a:spLocks/>
            </p:cNvSpPr>
            <p:nvPr/>
          </p:nvSpPr>
          <p:spPr bwMode="auto">
            <a:xfrm>
              <a:off x="5562600" y="1219200"/>
              <a:ext cx="1066800" cy="2286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191000" y="2133600"/>
            <a:ext cx="3048000" cy="914400"/>
            <a:chOff x="4191000" y="2133600"/>
            <a:chExt cx="3048000" cy="914400"/>
          </a:xfrm>
        </p:grpSpPr>
        <p:sp>
          <p:nvSpPr>
            <p:cNvPr id="120868" name="Text Box 36"/>
            <p:cNvSpPr txBox="1">
              <a:spLocks noChangeArrowheads="1"/>
            </p:cNvSpPr>
            <p:nvPr/>
          </p:nvSpPr>
          <p:spPr bwMode="auto">
            <a:xfrm>
              <a:off x="4191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4572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70" name="Text Box 38"/>
            <p:cNvSpPr txBox="1">
              <a:spLocks noChangeArrowheads="1"/>
            </p:cNvSpPr>
            <p:nvPr/>
          </p:nvSpPr>
          <p:spPr bwMode="auto">
            <a:xfrm>
              <a:off x="4953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5334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5715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6096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74" name="Text Box 42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6858000" y="2362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923" name="Text Box 91"/>
            <p:cNvSpPr txBox="1">
              <a:spLocks noChangeArrowheads="1"/>
            </p:cNvSpPr>
            <p:nvPr/>
          </p:nvSpPr>
          <p:spPr bwMode="auto">
            <a:xfrm>
              <a:off x="4191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24" name="Text Box 92"/>
            <p:cNvSpPr txBox="1">
              <a:spLocks noChangeArrowheads="1"/>
            </p:cNvSpPr>
            <p:nvPr/>
          </p:nvSpPr>
          <p:spPr bwMode="auto">
            <a:xfrm>
              <a:off x="4572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25" name="Text Box 93"/>
            <p:cNvSpPr txBox="1">
              <a:spLocks noChangeArrowheads="1"/>
            </p:cNvSpPr>
            <p:nvPr/>
          </p:nvSpPr>
          <p:spPr bwMode="auto">
            <a:xfrm>
              <a:off x="4953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26" name="Text Box 94"/>
            <p:cNvSpPr txBox="1">
              <a:spLocks noChangeArrowheads="1"/>
            </p:cNvSpPr>
            <p:nvPr/>
          </p:nvSpPr>
          <p:spPr bwMode="auto">
            <a:xfrm>
              <a:off x="5334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27" name="Text Box 95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28" name="Text Box 96"/>
            <p:cNvSpPr txBox="1">
              <a:spLocks noChangeArrowheads="1"/>
            </p:cNvSpPr>
            <p:nvPr/>
          </p:nvSpPr>
          <p:spPr bwMode="auto">
            <a:xfrm>
              <a:off x="6096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29" name="Text Box 97"/>
            <p:cNvSpPr txBox="1">
              <a:spLocks noChangeArrowheads="1"/>
            </p:cNvSpPr>
            <p:nvPr/>
          </p:nvSpPr>
          <p:spPr bwMode="auto">
            <a:xfrm>
              <a:off x="6477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30" name="Text Box 98"/>
            <p:cNvSpPr txBox="1">
              <a:spLocks noChangeArrowheads="1"/>
            </p:cNvSpPr>
            <p:nvPr/>
          </p:nvSpPr>
          <p:spPr bwMode="auto">
            <a:xfrm>
              <a:off x="6858000" y="2743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55" name="Freeform 123"/>
            <p:cNvSpPr>
              <a:spLocks/>
            </p:cNvSpPr>
            <p:nvPr/>
          </p:nvSpPr>
          <p:spPr bwMode="auto">
            <a:xfrm>
              <a:off x="6629400" y="22860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2" name="Freeform 130"/>
            <p:cNvSpPr>
              <a:spLocks/>
            </p:cNvSpPr>
            <p:nvPr/>
          </p:nvSpPr>
          <p:spPr bwMode="auto">
            <a:xfrm>
              <a:off x="5943600" y="22098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5" name="Freeform 133"/>
            <p:cNvSpPr>
              <a:spLocks/>
            </p:cNvSpPr>
            <p:nvPr/>
          </p:nvSpPr>
          <p:spPr bwMode="auto">
            <a:xfrm>
              <a:off x="4343400" y="21336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91000" y="3048000"/>
            <a:ext cx="3429000" cy="990600"/>
            <a:chOff x="4191000" y="3048000"/>
            <a:chExt cx="3429000" cy="990600"/>
          </a:xfrm>
        </p:grpSpPr>
        <p:sp>
          <p:nvSpPr>
            <p:cNvPr id="120876" name="Text Box 44"/>
            <p:cNvSpPr txBox="1">
              <a:spLocks noChangeArrowheads="1"/>
            </p:cNvSpPr>
            <p:nvPr/>
          </p:nvSpPr>
          <p:spPr bwMode="auto">
            <a:xfrm>
              <a:off x="4191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4572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78" name="Text Box 46"/>
            <p:cNvSpPr txBox="1">
              <a:spLocks noChangeArrowheads="1"/>
            </p:cNvSpPr>
            <p:nvPr/>
          </p:nvSpPr>
          <p:spPr bwMode="auto">
            <a:xfrm>
              <a:off x="4953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5334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0" name="Text Box 48"/>
            <p:cNvSpPr txBox="1">
              <a:spLocks noChangeArrowheads="1"/>
            </p:cNvSpPr>
            <p:nvPr/>
          </p:nvSpPr>
          <p:spPr bwMode="auto">
            <a:xfrm>
              <a:off x="5715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6096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82" name="Text Box 50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83" name="Text Box 51"/>
            <p:cNvSpPr txBox="1">
              <a:spLocks noChangeArrowheads="1"/>
            </p:cNvSpPr>
            <p:nvPr/>
          </p:nvSpPr>
          <p:spPr bwMode="auto">
            <a:xfrm>
              <a:off x="6858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4" name="Text Box 52"/>
            <p:cNvSpPr txBox="1">
              <a:spLocks noChangeArrowheads="1"/>
            </p:cNvSpPr>
            <p:nvPr/>
          </p:nvSpPr>
          <p:spPr bwMode="auto">
            <a:xfrm>
              <a:off x="7239000" y="32766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931" name="Text Box 9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32" name="Text Box 100"/>
            <p:cNvSpPr txBox="1">
              <a:spLocks noChangeArrowheads="1"/>
            </p:cNvSpPr>
            <p:nvPr/>
          </p:nvSpPr>
          <p:spPr bwMode="auto">
            <a:xfrm>
              <a:off x="4572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33" name="Text Box 101"/>
            <p:cNvSpPr txBox="1">
              <a:spLocks noChangeArrowheads="1"/>
            </p:cNvSpPr>
            <p:nvPr/>
          </p:nvSpPr>
          <p:spPr bwMode="auto">
            <a:xfrm>
              <a:off x="4953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34" name="Text Box 102"/>
            <p:cNvSpPr txBox="1">
              <a:spLocks noChangeArrowheads="1"/>
            </p:cNvSpPr>
            <p:nvPr/>
          </p:nvSpPr>
          <p:spPr bwMode="auto">
            <a:xfrm>
              <a:off x="5334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35" name="Text Box 103"/>
            <p:cNvSpPr txBox="1"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36" name="Text Box 104"/>
            <p:cNvSpPr txBox="1">
              <a:spLocks noChangeArrowheads="1"/>
            </p:cNvSpPr>
            <p:nvPr/>
          </p:nvSpPr>
          <p:spPr bwMode="auto">
            <a:xfrm>
              <a:off x="6096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37" name="Text Box 105"/>
            <p:cNvSpPr txBox="1">
              <a:spLocks noChangeArrowheads="1"/>
            </p:cNvSpPr>
            <p:nvPr/>
          </p:nvSpPr>
          <p:spPr bwMode="auto">
            <a:xfrm>
              <a:off x="6477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38" name="Text Box 106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39" name="Text Box 107"/>
            <p:cNvSpPr txBox="1">
              <a:spLocks noChangeArrowheads="1"/>
            </p:cNvSpPr>
            <p:nvPr/>
          </p:nvSpPr>
          <p:spPr bwMode="auto">
            <a:xfrm>
              <a:off x="7239000" y="37338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8</a:t>
              </a:r>
            </a:p>
          </p:txBody>
        </p:sp>
        <p:sp>
          <p:nvSpPr>
            <p:cNvPr id="120956" name="Freeform 124"/>
            <p:cNvSpPr>
              <a:spLocks/>
            </p:cNvSpPr>
            <p:nvPr/>
          </p:nvSpPr>
          <p:spPr bwMode="auto">
            <a:xfrm>
              <a:off x="7010400" y="3182938"/>
              <a:ext cx="457200" cy="74612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3" name="Freeform 131"/>
            <p:cNvSpPr>
              <a:spLocks/>
            </p:cNvSpPr>
            <p:nvPr/>
          </p:nvSpPr>
          <p:spPr bwMode="auto">
            <a:xfrm>
              <a:off x="6324600" y="3124200"/>
              <a:ext cx="1143000" cy="13335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6" name="Freeform 134"/>
            <p:cNvSpPr>
              <a:spLocks/>
            </p:cNvSpPr>
            <p:nvPr/>
          </p:nvSpPr>
          <p:spPr bwMode="auto">
            <a:xfrm>
              <a:off x="4724400" y="30480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191000" y="4038600"/>
            <a:ext cx="3810000" cy="914400"/>
            <a:chOff x="4191000" y="4038600"/>
            <a:chExt cx="3810000" cy="914400"/>
          </a:xfrm>
        </p:grpSpPr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4191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0</a:t>
              </a:r>
            </a:p>
          </p:txBody>
        </p:sp>
        <p:sp>
          <p:nvSpPr>
            <p:cNvPr id="120886" name="Text Box 54"/>
            <p:cNvSpPr txBox="1">
              <a:spLocks noChangeArrowheads="1"/>
            </p:cNvSpPr>
            <p:nvPr/>
          </p:nvSpPr>
          <p:spPr bwMode="auto">
            <a:xfrm>
              <a:off x="4572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20887" name="Text Box 55"/>
            <p:cNvSpPr txBox="1">
              <a:spLocks noChangeArrowheads="1"/>
            </p:cNvSpPr>
            <p:nvPr/>
          </p:nvSpPr>
          <p:spPr bwMode="auto">
            <a:xfrm>
              <a:off x="4953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20888" name="Text Box 56"/>
            <p:cNvSpPr txBox="1">
              <a:spLocks noChangeArrowheads="1"/>
            </p:cNvSpPr>
            <p:nvPr/>
          </p:nvSpPr>
          <p:spPr bwMode="auto">
            <a:xfrm>
              <a:off x="5334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89" name="Text Box 57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6096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891" name="Text Box 59"/>
            <p:cNvSpPr txBox="1">
              <a:spLocks noChangeArrowheads="1"/>
            </p:cNvSpPr>
            <p:nvPr/>
          </p:nvSpPr>
          <p:spPr bwMode="auto">
            <a:xfrm>
              <a:off x="6477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2" name="Text Box 60"/>
            <p:cNvSpPr txBox="1">
              <a:spLocks noChangeArrowheads="1"/>
            </p:cNvSpPr>
            <p:nvPr/>
          </p:nvSpPr>
          <p:spPr bwMode="auto">
            <a:xfrm>
              <a:off x="6858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1</a:t>
              </a:r>
            </a:p>
          </p:txBody>
        </p:sp>
        <p:sp>
          <p:nvSpPr>
            <p:cNvPr id="120893" name="Text Box 61"/>
            <p:cNvSpPr txBox="1">
              <a:spLocks noChangeArrowheads="1"/>
            </p:cNvSpPr>
            <p:nvPr/>
          </p:nvSpPr>
          <p:spPr bwMode="auto">
            <a:xfrm>
              <a:off x="7239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2</a:t>
              </a:r>
            </a:p>
          </p:txBody>
        </p:sp>
        <p:sp>
          <p:nvSpPr>
            <p:cNvPr id="120894" name="Text Box 62"/>
            <p:cNvSpPr txBox="1">
              <a:spLocks noChangeArrowheads="1"/>
            </p:cNvSpPr>
            <p:nvPr/>
          </p:nvSpPr>
          <p:spPr bwMode="auto">
            <a:xfrm>
              <a:off x="7620000" y="4267200"/>
              <a:ext cx="381000" cy="4064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 dirty="0"/>
                <a:t>3</a:t>
              </a:r>
            </a:p>
          </p:txBody>
        </p:sp>
        <p:sp>
          <p:nvSpPr>
            <p:cNvPr id="120940" name="Text Box 108"/>
            <p:cNvSpPr txBox="1">
              <a:spLocks noChangeArrowheads="1"/>
            </p:cNvSpPr>
            <p:nvPr/>
          </p:nvSpPr>
          <p:spPr bwMode="auto">
            <a:xfrm>
              <a:off x="4191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0</a:t>
              </a:r>
            </a:p>
          </p:txBody>
        </p:sp>
        <p:sp>
          <p:nvSpPr>
            <p:cNvPr id="120941" name="Text Box 109"/>
            <p:cNvSpPr txBox="1">
              <a:spLocks noChangeArrowheads="1"/>
            </p:cNvSpPr>
            <p:nvPr/>
          </p:nvSpPr>
          <p:spPr bwMode="auto">
            <a:xfrm>
              <a:off x="4572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1</a:t>
              </a:r>
            </a:p>
          </p:txBody>
        </p:sp>
        <p:sp>
          <p:nvSpPr>
            <p:cNvPr id="120942" name="Text Box 110"/>
            <p:cNvSpPr txBox="1">
              <a:spLocks noChangeArrowheads="1"/>
            </p:cNvSpPr>
            <p:nvPr/>
          </p:nvSpPr>
          <p:spPr bwMode="auto">
            <a:xfrm>
              <a:off x="4953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/>
                <a:t>2</a:t>
              </a:r>
            </a:p>
          </p:txBody>
        </p:sp>
        <p:sp>
          <p:nvSpPr>
            <p:cNvPr id="120943" name="Text Box 111"/>
            <p:cNvSpPr txBox="1">
              <a:spLocks noChangeArrowheads="1"/>
            </p:cNvSpPr>
            <p:nvPr/>
          </p:nvSpPr>
          <p:spPr bwMode="auto">
            <a:xfrm>
              <a:off x="5334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3</a:t>
              </a:r>
            </a:p>
          </p:txBody>
        </p:sp>
        <p:sp>
          <p:nvSpPr>
            <p:cNvPr id="120944" name="Text Box 112"/>
            <p:cNvSpPr txBox="1">
              <a:spLocks noChangeArrowheads="1"/>
            </p:cNvSpPr>
            <p:nvPr/>
          </p:nvSpPr>
          <p:spPr bwMode="auto">
            <a:xfrm>
              <a:off x="5715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4</a:t>
              </a:r>
            </a:p>
          </p:txBody>
        </p:sp>
        <p:sp>
          <p:nvSpPr>
            <p:cNvPr id="120945" name="Text Box 113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5</a:t>
              </a:r>
            </a:p>
          </p:txBody>
        </p:sp>
        <p:sp>
          <p:nvSpPr>
            <p:cNvPr id="120946" name="Text Box 114"/>
            <p:cNvSpPr txBox="1">
              <a:spLocks noChangeArrowheads="1"/>
            </p:cNvSpPr>
            <p:nvPr/>
          </p:nvSpPr>
          <p:spPr bwMode="auto">
            <a:xfrm>
              <a:off x="6477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6</a:t>
              </a:r>
            </a:p>
          </p:txBody>
        </p:sp>
        <p:sp>
          <p:nvSpPr>
            <p:cNvPr id="120947" name="Text Box 115"/>
            <p:cNvSpPr txBox="1">
              <a:spLocks noChangeArrowheads="1"/>
            </p:cNvSpPr>
            <p:nvPr/>
          </p:nvSpPr>
          <p:spPr bwMode="auto">
            <a:xfrm>
              <a:off x="6858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7</a:t>
              </a:r>
            </a:p>
          </p:txBody>
        </p:sp>
        <p:sp>
          <p:nvSpPr>
            <p:cNvPr id="120948" name="Text Box 116"/>
            <p:cNvSpPr txBox="1">
              <a:spLocks noChangeArrowheads="1"/>
            </p:cNvSpPr>
            <p:nvPr/>
          </p:nvSpPr>
          <p:spPr bwMode="auto">
            <a:xfrm>
              <a:off x="7239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8</a:t>
              </a:r>
            </a:p>
          </p:txBody>
        </p:sp>
        <p:sp>
          <p:nvSpPr>
            <p:cNvPr id="120949" name="Text Box 117"/>
            <p:cNvSpPr txBox="1">
              <a:spLocks noChangeArrowheads="1"/>
            </p:cNvSpPr>
            <p:nvPr/>
          </p:nvSpPr>
          <p:spPr bwMode="auto">
            <a:xfrm>
              <a:off x="7620000" y="4648200"/>
              <a:ext cx="381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i="0" dirty="0"/>
                <a:t>9</a:t>
              </a:r>
            </a:p>
          </p:txBody>
        </p:sp>
        <p:sp>
          <p:nvSpPr>
            <p:cNvPr id="120957" name="Freeform 125"/>
            <p:cNvSpPr>
              <a:spLocks/>
            </p:cNvSpPr>
            <p:nvPr/>
          </p:nvSpPr>
          <p:spPr bwMode="auto">
            <a:xfrm>
              <a:off x="7391400" y="4191000"/>
              <a:ext cx="457200" cy="76200"/>
            </a:xfrm>
            <a:custGeom>
              <a:avLst/>
              <a:gdLst/>
              <a:ahLst/>
              <a:cxnLst>
                <a:cxn ang="0">
                  <a:pos x="288" y="48"/>
                </a:cxn>
                <a:cxn ang="0">
                  <a:pos x="96" y="0"/>
                </a:cxn>
                <a:cxn ang="0">
                  <a:pos x="0" y="48"/>
                </a:cxn>
              </a:cxnLst>
              <a:rect l="0" t="0" r="r" b="b"/>
              <a:pathLst>
                <a:path w="288" h="48">
                  <a:moveTo>
                    <a:pt x="288" y="48"/>
                  </a:moveTo>
                  <a:cubicBezTo>
                    <a:pt x="216" y="24"/>
                    <a:pt x="144" y="0"/>
                    <a:pt x="96" y="0"/>
                  </a:cubicBezTo>
                  <a:cubicBezTo>
                    <a:pt x="48" y="0"/>
                    <a:pt x="24" y="24"/>
                    <a:pt x="0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4" name="Freeform 132"/>
            <p:cNvSpPr>
              <a:spLocks/>
            </p:cNvSpPr>
            <p:nvPr/>
          </p:nvSpPr>
          <p:spPr bwMode="auto">
            <a:xfrm>
              <a:off x="6705600" y="4114800"/>
              <a:ext cx="1143000" cy="152400"/>
            </a:xfrm>
            <a:custGeom>
              <a:avLst/>
              <a:gdLst/>
              <a:ahLst/>
              <a:cxnLst>
                <a:cxn ang="0">
                  <a:pos x="720" y="144"/>
                </a:cxn>
                <a:cxn ang="0">
                  <a:pos x="336" y="0"/>
                </a:cxn>
                <a:cxn ang="0">
                  <a:pos x="0" y="144"/>
                </a:cxn>
              </a:cxnLst>
              <a:rect l="0" t="0" r="r" b="b"/>
              <a:pathLst>
                <a:path w="720" h="144">
                  <a:moveTo>
                    <a:pt x="720" y="144"/>
                  </a:moveTo>
                  <a:cubicBezTo>
                    <a:pt x="588" y="72"/>
                    <a:pt x="456" y="0"/>
                    <a:pt x="336" y="0"/>
                  </a:cubicBezTo>
                  <a:cubicBezTo>
                    <a:pt x="216" y="0"/>
                    <a:pt x="48" y="128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967" name="Freeform 135"/>
            <p:cNvSpPr>
              <a:spLocks/>
            </p:cNvSpPr>
            <p:nvPr/>
          </p:nvSpPr>
          <p:spPr bwMode="auto">
            <a:xfrm>
              <a:off x="5105400" y="4038600"/>
              <a:ext cx="2743200" cy="228600"/>
            </a:xfrm>
            <a:custGeom>
              <a:avLst/>
              <a:gdLst/>
              <a:ahLst/>
              <a:cxnLst>
                <a:cxn ang="0">
                  <a:pos x="1728" y="144"/>
                </a:cxn>
                <a:cxn ang="0">
                  <a:pos x="1248" y="0"/>
                </a:cxn>
                <a:cxn ang="0">
                  <a:pos x="0" y="144"/>
                </a:cxn>
              </a:cxnLst>
              <a:rect l="0" t="0" r="r" b="b"/>
              <a:pathLst>
                <a:path w="1728" h="144">
                  <a:moveTo>
                    <a:pt x="1728" y="144"/>
                  </a:moveTo>
                  <a:cubicBezTo>
                    <a:pt x="1632" y="72"/>
                    <a:pt x="1536" y="0"/>
                    <a:pt x="1248" y="0"/>
                  </a:cubicBezTo>
                  <a:cubicBezTo>
                    <a:pt x="960" y="0"/>
                    <a:pt x="200" y="12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968" name="Text Box 136"/>
          <p:cNvSpPr txBox="1">
            <a:spLocks noChangeArrowheads="1"/>
          </p:cNvSpPr>
          <p:nvPr/>
        </p:nvSpPr>
        <p:spPr bwMode="auto">
          <a:xfrm>
            <a:off x="4724400" y="5128736"/>
            <a:ext cx="3124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b="1" dirty="0">
                <a:solidFill>
                  <a:srgbClr val="0000CC"/>
                </a:solidFill>
              </a:rPr>
              <a:t>c</a:t>
            </a:r>
            <a:r>
              <a:rPr lang="en-US" sz="2600" i="0" dirty="0">
                <a:solidFill>
                  <a:srgbClr val="0000CC"/>
                </a:solidFill>
              </a:rPr>
              <a:t> = (1, 3, 7)</a:t>
            </a:r>
            <a:br>
              <a:rPr lang="en-US" sz="2600" i="0" dirty="0">
                <a:solidFill>
                  <a:srgbClr val="0000CC"/>
                </a:solidFill>
              </a:rPr>
            </a:br>
            <a:r>
              <a:rPr lang="en-US" sz="2600" b="1" dirty="0">
                <a:solidFill>
                  <a:srgbClr val="0000CC"/>
                </a:solidFill>
              </a:rPr>
              <a:t>M</a:t>
            </a:r>
            <a:r>
              <a:rPr lang="en-US" sz="2600" i="0" dirty="0">
                <a:solidFill>
                  <a:srgbClr val="0000CC"/>
                </a:solidFill>
              </a:rPr>
              <a:t> =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685800" y="1654259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Goal</a:t>
            </a:r>
            <a:r>
              <a:rPr lang="en-US" i="0" dirty="0">
                <a:latin typeface="+mn-lt"/>
              </a:rPr>
              <a:t>: Convert some amount of money </a:t>
            </a:r>
            <a:r>
              <a:rPr lang="en-US" b="1" i="1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 into given denominations, using the fewest possible number of coins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685800" y="2732727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Input</a:t>
            </a:r>
            <a:r>
              <a:rPr lang="en-US" i="0" dirty="0">
                <a:latin typeface="+mn-lt"/>
              </a:rPr>
              <a:t>: An amount of money </a:t>
            </a:r>
            <a:r>
              <a:rPr lang="en-US" b="1" i="1" dirty="0">
                <a:latin typeface="+mn-lt"/>
              </a:rPr>
              <a:t>M</a:t>
            </a:r>
            <a:r>
              <a:rPr lang="en-US" i="0" dirty="0">
                <a:latin typeface="+mn-lt"/>
              </a:rPr>
              <a:t>, and an array of </a:t>
            </a:r>
            <a:r>
              <a:rPr lang="en-US" b="1" i="1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denominations </a:t>
            </a:r>
            <a:r>
              <a:rPr lang="en-US" b="1" i="1" dirty="0">
                <a:latin typeface="+mn-lt"/>
              </a:rPr>
              <a:t>c</a:t>
            </a:r>
            <a:r>
              <a:rPr lang="en-US" i="0" dirty="0">
                <a:latin typeface="+mn-lt"/>
              </a:rPr>
              <a:t> </a:t>
            </a:r>
            <a:r>
              <a:rPr lang="en-US" dirty="0">
                <a:latin typeface="+mn-lt"/>
              </a:rPr>
              <a:t>= </a:t>
            </a:r>
            <a:r>
              <a:rPr lang="en-US" i="0" dirty="0">
                <a:latin typeface="+mn-lt"/>
              </a:rPr>
              <a:t>(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i="0" dirty="0">
                <a:latin typeface="+mn-lt"/>
              </a:rPr>
              <a:t>, </a:t>
            </a:r>
            <a:r>
              <a:rPr lang="en-US" dirty="0">
                <a:latin typeface="+mn-lt"/>
              </a:rPr>
              <a:t>…</a:t>
            </a:r>
            <a:r>
              <a:rPr lang="en-US" i="0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0" dirty="0">
                <a:latin typeface="+mn-lt"/>
              </a:rPr>
              <a:t>), in a decreasing order of value (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&gt;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&gt; … &gt;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0" dirty="0">
                <a:latin typeface="+mn-lt"/>
              </a:rPr>
              <a:t>)</a:t>
            </a: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685800" y="4136802"/>
            <a:ext cx="77026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algn="l"/>
            <a:r>
              <a:rPr lang="en-US" b="1" i="0" u="sng" dirty="0">
                <a:latin typeface="+mn-lt"/>
              </a:rPr>
              <a:t>Output</a:t>
            </a:r>
            <a:r>
              <a:rPr lang="en-US" i="0" dirty="0">
                <a:latin typeface="+mn-lt"/>
              </a:rPr>
              <a:t>: A list of </a:t>
            </a:r>
            <a:r>
              <a:rPr lang="en-US" i="1" dirty="0">
                <a:latin typeface="+mn-lt"/>
              </a:rPr>
              <a:t>d</a:t>
            </a:r>
            <a:r>
              <a:rPr lang="en-US" dirty="0">
                <a:latin typeface="+mn-lt"/>
              </a:rPr>
              <a:t> </a:t>
            </a:r>
            <a:r>
              <a:rPr lang="en-US" i="0" dirty="0">
                <a:latin typeface="+mn-lt"/>
              </a:rPr>
              <a:t>integers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i="0" dirty="0">
                <a:latin typeface="+mn-lt"/>
              </a:rPr>
              <a:t>, </a:t>
            </a:r>
            <a:r>
              <a:rPr lang="en-US" dirty="0">
                <a:latin typeface="+mn-lt"/>
              </a:rPr>
              <a:t>…</a:t>
            </a:r>
            <a:r>
              <a:rPr lang="en-US" i="0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such that </a:t>
            </a:r>
          </a:p>
          <a:p>
            <a:pPr algn="l"/>
            <a:r>
              <a:rPr lang="en-US" i="1" dirty="0">
                <a:latin typeface="+mn-lt"/>
              </a:rPr>
              <a:t>     c</a:t>
            </a:r>
            <a:r>
              <a:rPr lang="en-US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+ </a:t>
            </a:r>
            <a:r>
              <a:rPr lang="en-US" i="1" dirty="0">
                <a:latin typeface="+mn-lt"/>
              </a:rPr>
              <a:t>c</a:t>
            </a:r>
            <a:r>
              <a:rPr lang="en-US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+ … + </a:t>
            </a:r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i="1" dirty="0" err="1">
                <a:latin typeface="+mn-lt"/>
              </a:rPr>
              <a:t>i</a:t>
            </a:r>
            <a:r>
              <a:rPr lang="en-US" i="1" baseline="-25000" dirty="0" err="1">
                <a:latin typeface="+mn-lt"/>
              </a:rPr>
              <a:t>d</a:t>
            </a:r>
            <a:r>
              <a:rPr lang="en-US" dirty="0">
                <a:latin typeface="+mn-lt"/>
              </a:rPr>
              <a:t> = </a:t>
            </a:r>
            <a:r>
              <a:rPr lang="en-US" b="1" i="1" dirty="0">
                <a:latin typeface="+mn-lt"/>
              </a:rPr>
              <a:t>M</a:t>
            </a:r>
            <a:r>
              <a:rPr lang="en-US" i="1" dirty="0">
                <a:latin typeface="+mn-lt"/>
              </a:rPr>
              <a:t> </a:t>
            </a:r>
            <a:r>
              <a:rPr lang="en-US" i="0" dirty="0">
                <a:solidFill>
                  <a:srgbClr val="0000CC"/>
                </a:solidFill>
                <a:latin typeface="+mn-lt"/>
              </a:rPr>
              <a:t>and</a:t>
            </a:r>
            <a:r>
              <a:rPr lang="en-US" i="0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+ </a:t>
            </a:r>
            <a:r>
              <a:rPr lang="en-US" i="1" dirty="0">
                <a:latin typeface="+mn-lt"/>
              </a:rPr>
              <a:t>i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+ … + </a:t>
            </a:r>
            <a:r>
              <a:rPr lang="en-US" i="1" dirty="0">
                <a:latin typeface="+mn-lt"/>
              </a:rPr>
              <a:t>i</a:t>
            </a:r>
            <a:r>
              <a:rPr lang="en-US" i="1" baseline="-25000" dirty="0">
                <a:latin typeface="+mn-lt"/>
              </a:rPr>
              <a:t>d</a:t>
            </a:r>
            <a:r>
              <a:rPr lang="en-US" i="0" dirty="0">
                <a:latin typeface="+mn-lt"/>
              </a:rPr>
              <a:t> is minimal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63550"/>
          </a:xfrm>
        </p:spPr>
        <p:txBody>
          <a:bodyPr/>
          <a:lstStyle/>
          <a:p>
            <a:r>
              <a:rPr lang="en-US" dirty="0"/>
              <a:t>Coin Change Problem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2283-A218-4E1E-A9CF-FF68759E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416E4-79E7-4455-9BA7-6783A2B12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𝑏𝑛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𝑏𝑛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…+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… + bn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1−0.5</m:t>
                            </m:r>
                          </m:e>
                          <m:e/>
                        </m:eqAr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...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en-US" dirty="0"/>
                  <a:t> [1-0.5^i&lt;1]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416E4-79E7-4455-9BA7-6783A2B12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b="-17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71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D0E-43EC-4058-803A-7FB93586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4A5AD-5ECB-445A-BB33-7C11662ED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dnc(A, l, h)</a:t>
                </a:r>
              </a:p>
              <a:p>
                <a:pPr lvl="1"/>
                <a:r>
                  <a:rPr lang="en-US" dirty="0"/>
                  <a:t>if (l==h){</a:t>
                </a:r>
              </a:p>
              <a:p>
                <a:pPr lvl="2"/>
                <a:r>
                  <a:rPr lang="en-US" dirty="0"/>
                  <a:t>if (A[l]&gt;0) return 1;</a:t>
                </a:r>
              </a:p>
              <a:p>
                <a:pPr lvl="2"/>
                <a:r>
                  <a:rPr lang="en-US" dirty="0"/>
                  <a:t>else return 0;</a:t>
                </a:r>
              </a:p>
              <a:p>
                <a:pPr lvl="1"/>
                <a:r>
                  <a:rPr lang="en-US" dirty="0"/>
                  <a:t>}</a:t>
                </a:r>
              </a:p>
              <a:p>
                <a:pPr lvl="1"/>
                <a:r>
                  <a:rPr lang="en-US" dirty="0"/>
                  <a:t>mid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c1 = </a:t>
                </a:r>
                <a:r>
                  <a:rPr lang="en-US" dirty="0" err="1"/>
                  <a:t>dnc</a:t>
                </a:r>
                <a:r>
                  <a:rPr lang="en-US" dirty="0"/>
                  <a:t>(</a:t>
                </a:r>
                <a:r>
                  <a:rPr lang="en-US" dirty="0" err="1"/>
                  <a:t>A,l,mid</a:t>
                </a:r>
                <a:r>
                  <a:rPr lang="en-US" dirty="0"/>
                  <a:t>);</a:t>
                </a:r>
              </a:p>
              <a:p>
                <a:pPr lvl="1"/>
                <a:r>
                  <a:rPr lang="en-US" b="0" dirty="0"/>
                  <a:t>c2 = </a:t>
                </a:r>
                <a:r>
                  <a:rPr lang="en-US" b="0" dirty="0" err="1"/>
                  <a:t>dnc</a:t>
                </a:r>
                <a:r>
                  <a:rPr lang="en-US" dirty="0"/>
                  <a:t>(A,mid+1,h);</a:t>
                </a:r>
              </a:p>
              <a:p>
                <a:pPr lvl="1"/>
                <a:r>
                  <a:rPr lang="en-US" b="0" dirty="0"/>
                  <a:t>return c1+c2;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04A5AD-5ECB-445A-BB33-7C11662ED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Problem</a:t>
            </a:r>
          </a:p>
        </p:txBody>
      </p:sp>
      <p:sp>
        <p:nvSpPr>
          <p:cNvPr id="4218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23528" y="1266825"/>
            <a:ext cx="8359080" cy="4466431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sz="2400" dirty="0"/>
              <a:t>Given unlimited amounts of coins of denominations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&gt; … &gt; </a:t>
            </a:r>
            <a:r>
              <a:rPr lang="en-US" sz="2400" i="1" dirty="0" err="1"/>
              <a:t>c</a:t>
            </a:r>
            <a:r>
              <a:rPr lang="en-US" sz="2400" i="1" baseline="-25000" dirty="0" err="1"/>
              <a:t>d</a:t>
            </a:r>
            <a:r>
              <a:rPr lang="en-US" sz="2400" i="1" baseline="-25000" dirty="0"/>
              <a:t> </a:t>
            </a:r>
            <a:r>
              <a:rPr lang="en-US" sz="2400" dirty="0"/>
              <a:t>, give change for amount </a:t>
            </a:r>
            <a:r>
              <a:rPr lang="en-US" sz="2400" i="1" dirty="0"/>
              <a:t>M </a:t>
            </a:r>
            <a:r>
              <a:rPr lang="en-US" sz="2400" dirty="0"/>
              <a:t>with the least number of coins.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dirty="0">
                <a:solidFill>
                  <a:srgbClr val="0000CC"/>
                </a:solidFill>
              </a:rPr>
              <a:t>Example</a:t>
            </a:r>
            <a:r>
              <a:rPr lang="en-US" sz="2400" dirty="0"/>
              <a:t>: 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= 25,  </a:t>
            </a:r>
            <a:r>
              <a:rPr lang="en-US" sz="2400" i="1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=10,  </a:t>
            </a:r>
            <a:r>
              <a:rPr lang="en-US" sz="2400" i="1" dirty="0"/>
              <a:t>c</a:t>
            </a:r>
            <a:r>
              <a:rPr lang="en-US" sz="2400" baseline="-25000" dirty="0"/>
              <a:t>3 </a:t>
            </a:r>
            <a:r>
              <a:rPr lang="en-US" sz="2400" dirty="0"/>
              <a:t>= 5,  </a:t>
            </a:r>
            <a:r>
              <a:rPr lang="en-US" sz="2400" i="1" dirty="0"/>
              <a:t>c</a:t>
            </a:r>
            <a:r>
              <a:rPr lang="en-US" sz="2400" baseline="-25000" dirty="0"/>
              <a:t>4 </a:t>
            </a:r>
            <a:r>
              <a:rPr lang="en-US" sz="2400" dirty="0"/>
              <a:t>= 1  and  </a:t>
            </a:r>
            <a:r>
              <a:rPr lang="en-US" sz="2400" i="1" dirty="0"/>
              <a:t>M = </a:t>
            </a:r>
            <a:r>
              <a:rPr lang="en-US" sz="2400" dirty="0"/>
              <a:t>48</a:t>
            </a:r>
          </a:p>
          <a:p>
            <a:pPr>
              <a:buNone/>
            </a:pPr>
            <a:r>
              <a:rPr lang="en-US" sz="2400" dirty="0">
                <a:solidFill>
                  <a:srgbClr val="0000CC"/>
                </a:solidFill>
              </a:rPr>
              <a:t>Greedy solution</a:t>
            </a:r>
            <a:r>
              <a:rPr lang="en-US" sz="2400" dirty="0"/>
              <a:t>: 25*1 + 10*2 + 1*3 = </a:t>
            </a:r>
            <a:r>
              <a:rPr lang="en-US" sz="2400" i="1" dirty="0"/>
              <a:t>c</a:t>
            </a:r>
            <a:r>
              <a:rPr lang="en-US" sz="2400" baseline="-25000" dirty="0"/>
              <a:t>1 </a:t>
            </a:r>
            <a:r>
              <a:rPr lang="en-US" sz="2400" dirty="0"/>
              <a:t>+ 2</a:t>
            </a:r>
            <a:r>
              <a:rPr lang="en-US" sz="2400" i="1" dirty="0"/>
              <a:t>c</a:t>
            </a:r>
            <a:r>
              <a:rPr lang="en-US" sz="2400" baseline="-25000" dirty="0"/>
              <a:t>2 </a:t>
            </a:r>
            <a:r>
              <a:rPr lang="en-US" sz="2400" dirty="0"/>
              <a:t>+ 3</a:t>
            </a:r>
            <a:r>
              <a:rPr lang="en-US" sz="2400" i="1" dirty="0"/>
              <a:t>c</a:t>
            </a:r>
            <a:r>
              <a:rPr lang="en-US" sz="2400" baseline="-25000" dirty="0"/>
              <a:t>4</a:t>
            </a: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Greedy solution is</a:t>
            </a:r>
          </a:p>
          <a:p>
            <a:pPr lvl="1"/>
            <a:r>
              <a:rPr lang="en-US" dirty="0"/>
              <a:t>optimal for any amount and “normal’’ set of denominations</a:t>
            </a:r>
          </a:p>
          <a:p>
            <a:pPr lvl="1"/>
            <a:r>
              <a:rPr lang="en-US" dirty="0"/>
              <a:t>may not be optimal for arbitrary coin denominations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5915025" cy="2160587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Suppose you want to count out a certain amount of money, using the fewest possible coins.</a:t>
            </a:r>
          </a:p>
          <a:p>
            <a:pPr eaLnBrk="1" hangingPunct="1"/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At each step, take the largest possible coin that does not overshoot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1773238"/>
            <a:ext cx="23145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395288" y="3573463"/>
            <a:ext cx="59150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sz="2600" dirty="0">
                <a:latin typeface="Times New Roman" pitchFamily="18" charset="0"/>
                <a:sym typeface="Symbol" pitchFamily="18" charset="2"/>
              </a:rPr>
              <a:t>Example: To make Tk. 157/-, you,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100/- note,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50/- note,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5/- coin,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n"/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Choose a Tk. 2/- coin.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435280" cy="5805488"/>
          </a:xfrm>
        </p:spPr>
        <p:txBody>
          <a:bodyPr/>
          <a:lstStyle/>
          <a:p>
            <a:r>
              <a:rPr lang="en-US" sz="2400" dirty="0"/>
              <a:t>To find the minimum number of US coins to make any amount, the greedy method always works</a:t>
            </a:r>
          </a:p>
          <a:p>
            <a:pPr lvl="1"/>
            <a:r>
              <a:rPr lang="en-US" sz="2000" dirty="0"/>
              <a:t>At each step, just choose the largest coin that does not overshoot the desired amount: 31</a:t>
            </a:r>
            <a:r>
              <a:rPr lang="en-US" sz="2000" dirty="0">
                <a:cs typeface="Times New Roman" pitchFamily="18" charset="0"/>
              </a:rPr>
              <a:t>¢ = </a:t>
            </a:r>
            <a:r>
              <a:rPr lang="en-US" sz="2000" dirty="0"/>
              <a:t>(25+5+1)</a:t>
            </a:r>
            <a:endParaRPr lang="en-US" sz="2000" dirty="0">
              <a:cs typeface="Times New Roman" pitchFamily="18" charset="0"/>
            </a:endParaRPr>
          </a:p>
          <a:p>
            <a:pPr lvl="1"/>
            <a:endParaRPr lang="en-US" sz="800" dirty="0"/>
          </a:p>
          <a:p>
            <a:r>
              <a:rPr lang="en-US" sz="2400" dirty="0"/>
              <a:t>The greedy method would not work if we did not have 5</a:t>
            </a:r>
            <a:r>
              <a:rPr lang="en-US" sz="2400" dirty="0">
                <a:cs typeface="Times New Roman" pitchFamily="18" charset="0"/>
              </a:rPr>
              <a:t>¢ </a:t>
            </a:r>
            <a:r>
              <a:rPr lang="en-US" sz="2400" dirty="0"/>
              <a:t>coins</a:t>
            </a:r>
          </a:p>
          <a:p>
            <a:pPr lvl="1"/>
            <a:r>
              <a:rPr lang="en-US" sz="2000" dirty="0"/>
              <a:t>For 31 cents, the greedy method gives seven coins (25+1+1+1+1+1+1), but we can do it with four (10+10+10+1)</a:t>
            </a:r>
          </a:p>
          <a:p>
            <a:pPr lvl="1"/>
            <a:endParaRPr lang="en-US" sz="800" dirty="0"/>
          </a:p>
          <a:p>
            <a:r>
              <a:rPr lang="en-US" sz="2400" dirty="0"/>
              <a:t>The greedy method also would not work if we had a 21</a:t>
            </a:r>
            <a:r>
              <a:rPr lang="en-US" sz="2400" dirty="0">
                <a:cs typeface="Times New Roman" pitchFamily="18" charset="0"/>
              </a:rPr>
              <a:t>¢</a:t>
            </a:r>
            <a:r>
              <a:rPr lang="en-US" sz="2400" dirty="0"/>
              <a:t> coin</a:t>
            </a:r>
          </a:p>
          <a:p>
            <a:pPr lvl="1"/>
            <a:r>
              <a:rPr lang="en-US" sz="2000" dirty="0"/>
              <a:t>For 63 cents, the greedy method gives six coins (25+25+10+1+1+1), but we can do it with three (21+21+21)</a:t>
            </a:r>
          </a:p>
          <a:p>
            <a:pPr lvl="1"/>
            <a:endParaRPr lang="en-US" sz="800" dirty="0"/>
          </a:p>
          <a:p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The greedy algorithm results in a solution, but always not in an optimal solution</a:t>
            </a:r>
          </a:p>
          <a:p>
            <a:r>
              <a:rPr lang="en-US" sz="2400" dirty="0">
                <a:solidFill>
                  <a:srgbClr val="0000CC"/>
                </a:solidFill>
              </a:rPr>
              <a:t>How can we find the minimum number of coins for any given coin set?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635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Greedy Choice Principles: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57200" y="785987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95400" y="2919587"/>
            <a:ext cx="5943600" cy="863600"/>
            <a:chOff x="144" y="1728"/>
            <a:chExt cx="3744" cy="544"/>
          </a:xfrm>
        </p:grpSpPr>
        <p:sp>
          <p:nvSpPr>
            <p:cNvPr id="110604" name="Text Box 12"/>
            <p:cNvSpPr txBox="1">
              <a:spLocks noChangeArrowheads="1"/>
            </p:cNvSpPr>
            <p:nvPr/>
          </p:nvSpPr>
          <p:spPr bwMode="auto">
            <a:xfrm>
              <a:off x="139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</a:t>
              </a:r>
            </a:p>
          </p:txBody>
        </p:sp>
        <p:sp>
          <p:nvSpPr>
            <p:cNvPr id="110605" name="Text Box 13"/>
            <p:cNvSpPr txBox="1">
              <a:spLocks noChangeArrowheads="1"/>
            </p:cNvSpPr>
            <p:nvPr/>
          </p:nvSpPr>
          <p:spPr bwMode="auto">
            <a:xfrm>
              <a:off x="163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2</a:t>
              </a:r>
            </a:p>
          </p:txBody>
        </p:sp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187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3</a:t>
              </a:r>
            </a:p>
          </p:txBody>
        </p:sp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11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4</a:t>
              </a:r>
            </a:p>
          </p:txBody>
        </p:sp>
        <p:sp>
          <p:nvSpPr>
            <p:cNvPr id="110608" name="Text Box 16"/>
            <p:cNvSpPr txBox="1">
              <a:spLocks noChangeArrowheads="1"/>
            </p:cNvSpPr>
            <p:nvPr/>
          </p:nvSpPr>
          <p:spPr bwMode="auto">
            <a:xfrm>
              <a:off x="235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5</a:t>
              </a:r>
            </a:p>
          </p:txBody>
        </p:sp>
        <p:sp>
          <p:nvSpPr>
            <p:cNvPr id="110609" name="Text Box 17"/>
            <p:cNvSpPr txBox="1">
              <a:spLocks noChangeArrowheads="1"/>
            </p:cNvSpPr>
            <p:nvPr/>
          </p:nvSpPr>
          <p:spPr bwMode="auto">
            <a:xfrm>
              <a:off x="259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6</a:t>
              </a:r>
            </a:p>
          </p:txBody>
        </p:sp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283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7</a:t>
              </a:r>
            </a:p>
          </p:txBody>
        </p:sp>
        <p:sp>
          <p:nvSpPr>
            <p:cNvPr id="110611" name="Text Box 19"/>
            <p:cNvSpPr txBox="1">
              <a:spLocks noChangeArrowheads="1"/>
            </p:cNvSpPr>
            <p:nvPr/>
          </p:nvSpPr>
          <p:spPr bwMode="auto">
            <a:xfrm>
              <a:off x="307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8</a:t>
              </a:r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3312" y="1728"/>
              <a:ext cx="24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9</a:t>
              </a:r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3552" y="1728"/>
              <a:ext cx="336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i="0"/>
                <a:t>10</a:t>
              </a: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139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63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187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211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235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b="1" i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259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83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307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3312" y="2016"/>
              <a:ext cx="240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552" y="2016"/>
              <a:ext cx="336" cy="2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endParaRPr lang="en-US" sz="2000" i="0"/>
            </a:p>
          </p:txBody>
        </p:sp>
        <p:sp>
          <p:nvSpPr>
            <p:cNvPr id="110624" name="Text Box 32"/>
            <p:cNvSpPr txBox="1">
              <a:spLocks noChangeArrowheads="1"/>
            </p:cNvSpPr>
            <p:nvPr/>
          </p:nvSpPr>
          <p:spPr bwMode="auto">
            <a:xfrm>
              <a:off x="480" y="172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endParaRPr lang="en-US" sz="2000" i="0">
                <a:solidFill>
                  <a:schemeClr val="tx2"/>
                </a:solidFill>
              </a:endParaRPr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768" y="1728"/>
              <a:ext cx="576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0"/>
                <a:t>Value</a:t>
              </a:r>
            </a:p>
          </p:txBody>
        </p:sp>
        <p:sp>
          <p:nvSpPr>
            <p:cNvPr id="110626" name="Text Box 34"/>
            <p:cNvSpPr txBox="1">
              <a:spLocks noChangeArrowheads="1"/>
            </p:cNvSpPr>
            <p:nvPr/>
          </p:nvSpPr>
          <p:spPr bwMode="auto">
            <a:xfrm>
              <a:off x="144" y="2016"/>
              <a:ext cx="1200" cy="25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0"/>
                <a:t>Min # of coins</a:t>
              </a:r>
            </a:p>
          </p:txBody>
        </p:sp>
      </p:grpSp>
      <p:sp>
        <p:nvSpPr>
          <p:cNvPr id="110627" name="Text Box 35"/>
          <p:cNvSpPr txBox="1">
            <a:spLocks noChangeArrowheads="1"/>
          </p:cNvSpPr>
          <p:nvPr/>
        </p:nvSpPr>
        <p:spPr bwMode="auto">
          <a:xfrm>
            <a:off x="533400" y="4656312"/>
            <a:ext cx="8001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Only one coin is needed to make change for the values 1, 3, and 5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57200" y="785986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04800" y="709786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276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657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4038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3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4419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4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800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5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181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6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562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7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943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8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6324600" y="2905731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9</a:t>
            </a: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6705600" y="2905731"/>
            <a:ext cx="533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10</a:t>
            </a:r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3276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3657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4038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39" name="Text Box 23"/>
          <p:cNvSpPr txBox="1">
            <a:spLocks noChangeArrowheads="1"/>
          </p:cNvSpPr>
          <p:nvPr/>
        </p:nvSpPr>
        <p:spPr bwMode="auto">
          <a:xfrm>
            <a:off x="4419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0" name="Text Box 24"/>
          <p:cNvSpPr txBox="1">
            <a:spLocks noChangeArrowheads="1"/>
          </p:cNvSpPr>
          <p:nvPr/>
        </p:nvSpPr>
        <p:spPr bwMode="auto">
          <a:xfrm>
            <a:off x="4800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5181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2" name="Text Box 26"/>
          <p:cNvSpPr txBox="1">
            <a:spLocks noChangeArrowheads="1"/>
          </p:cNvSpPr>
          <p:nvPr/>
        </p:nvSpPr>
        <p:spPr bwMode="auto">
          <a:xfrm>
            <a:off x="5562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000" b="1" i="0"/>
          </a:p>
        </p:txBody>
      </p:sp>
      <p:sp>
        <p:nvSpPr>
          <p:cNvPr id="111643" name="Text Box 27"/>
          <p:cNvSpPr txBox="1">
            <a:spLocks noChangeArrowheads="1"/>
          </p:cNvSpPr>
          <p:nvPr/>
        </p:nvSpPr>
        <p:spPr bwMode="auto">
          <a:xfrm>
            <a:off x="5943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6324600" y="3362931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en-US" sz="2000" b="1" i="0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6705600" y="3362931"/>
            <a:ext cx="5334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1828800" y="2905731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2286000" y="2905731"/>
            <a:ext cx="914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Value</a:t>
            </a:r>
          </a:p>
        </p:txBody>
      </p:sp>
      <p:sp>
        <p:nvSpPr>
          <p:cNvPr id="111648" name="Text Box 32"/>
          <p:cNvSpPr txBox="1">
            <a:spLocks noChangeArrowheads="1"/>
          </p:cNvSpPr>
          <p:nvPr/>
        </p:nvSpPr>
        <p:spPr bwMode="auto">
          <a:xfrm>
            <a:off x="1295400" y="3362931"/>
            <a:ext cx="1905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Min # of coins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533400" y="4658331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However, two coins are needed to make change for the values 2, 4, 6, 8, and 10.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467100" y="3769331"/>
            <a:ext cx="1143000" cy="1588"/>
            <a:chOff x="1704" y="2368"/>
            <a:chExt cx="720" cy="1"/>
          </a:xfrm>
        </p:grpSpPr>
        <p:cxnSp>
          <p:nvCxnSpPr>
            <p:cNvPr id="111651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063" y="2009"/>
              <a:ext cx="1" cy="720"/>
            </a:xfrm>
            <a:prstGeom prst="curvedConnector3">
              <a:avLst>
                <a:gd name="adj1" fmla="val 52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2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303" y="2249"/>
              <a:ext cx="1" cy="240"/>
            </a:xfrm>
            <a:prstGeom prst="curvedConnector3">
              <a:avLst>
                <a:gd name="adj1" fmla="val 277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235451" y="3748687"/>
            <a:ext cx="1143000" cy="12704"/>
            <a:chOff x="2188" y="2355"/>
            <a:chExt cx="720" cy="8"/>
          </a:xfrm>
        </p:grpSpPr>
        <p:cxnSp>
          <p:nvCxnSpPr>
            <p:cNvPr id="111654" name="AutoShape 38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5" name="AutoShape 39"/>
            <p:cNvCxnSpPr>
              <a:cxnSpLocks noChangeShapeType="1"/>
              <a:stCxn id="111638" idx="2"/>
              <a:endCxn id="111641" idx="2"/>
            </p:cNvCxnSpPr>
            <p:nvPr/>
          </p:nvCxnSpPr>
          <p:spPr bwMode="auto">
            <a:xfrm rot="16200000" flipH="1">
              <a:off x="254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4229100" y="3769331"/>
            <a:ext cx="1905000" cy="1588"/>
            <a:chOff x="2184" y="2368"/>
            <a:chExt cx="1200" cy="1"/>
          </a:xfrm>
        </p:grpSpPr>
        <p:cxnSp>
          <p:nvCxnSpPr>
            <p:cNvPr id="111657" name="AutoShape 41"/>
            <p:cNvCxnSpPr>
              <a:cxnSpLocks noChangeShapeType="1"/>
            </p:cNvCxnSpPr>
            <p:nvPr/>
          </p:nvCxnSpPr>
          <p:spPr bwMode="auto">
            <a:xfrm rot="16200000" flipH="1">
              <a:off x="3023" y="2009"/>
              <a:ext cx="1" cy="720"/>
            </a:xfrm>
            <a:prstGeom prst="curvedConnector3">
              <a:avLst>
                <a:gd name="adj1" fmla="val 258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58" name="AutoShape 42"/>
            <p:cNvCxnSpPr>
              <a:cxnSpLocks noChangeShapeType="1"/>
            </p:cNvCxnSpPr>
            <p:nvPr/>
          </p:nvCxnSpPr>
          <p:spPr bwMode="auto">
            <a:xfrm rot="16200000" flipH="1">
              <a:off x="2783" y="1769"/>
              <a:ext cx="1" cy="1200"/>
            </a:xfrm>
            <a:prstGeom prst="curvedConnector3">
              <a:avLst>
                <a:gd name="adj1" fmla="val 37099995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997449" y="3748687"/>
            <a:ext cx="1981200" cy="12704"/>
            <a:chOff x="2668" y="2355"/>
            <a:chExt cx="1248" cy="8"/>
          </a:xfrm>
        </p:grpSpPr>
        <p:cxnSp>
          <p:nvCxnSpPr>
            <p:cNvPr id="111660" name="AutoShape 44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5"/>
              <a:ext cx="8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1" name="AutoShape 45"/>
            <p:cNvCxnSpPr>
              <a:cxnSpLocks noChangeShapeType="1"/>
              <a:stCxn id="111640" idx="2"/>
              <a:endCxn id="111645" idx="2"/>
            </p:cNvCxnSpPr>
            <p:nvPr/>
          </p:nvCxnSpPr>
          <p:spPr bwMode="auto">
            <a:xfrm rot="16200000" flipH="1">
              <a:off x="3288" y="1735"/>
              <a:ext cx="8" cy="1248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73451" y="3748687"/>
            <a:ext cx="381000" cy="12704"/>
            <a:chOff x="1708" y="2355"/>
            <a:chExt cx="240" cy="8"/>
          </a:xfrm>
        </p:grpSpPr>
        <p:cxnSp>
          <p:nvCxnSpPr>
            <p:cNvPr id="111663" name="AutoShape 47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39"/>
              <a:ext cx="8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1664" name="AutoShape 48"/>
            <p:cNvCxnSpPr>
              <a:cxnSpLocks noChangeShapeType="1"/>
              <a:stCxn id="111636" idx="2"/>
              <a:endCxn id="111637" idx="2"/>
            </p:cNvCxnSpPr>
            <p:nvPr/>
          </p:nvCxnSpPr>
          <p:spPr bwMode="auto">
            <a:xfrm rot="16200000" flipH="1">
              <a:off x="1824" y="2239"/>
              <a:ext cx="8" cy="24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7" grpId="0" autoUpdateAnimBg="0"/>
      <p:bldP spid="111639" grpId="0" autoUpdateAnimBg="0"/>
      <p:bldP spid="111641" grpId="0" autoUpdateAnimBg="0"/>
      <p:bldP spid="111643" grpId="0" autoUpdateAnimBg="0"/>
      <p:bldP spid="1116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457200" y="983202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304800" y="836389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2654" name="Text Box 14"/>
          <p:cNvSpPr txBox="1">
            <a:spLocks noChangeArrowheads="1"/>
          </p:cNvSpPr>
          <p:nvPr/>
        </p:nvSpPr>
        <p:spPr bwMode="auto">
          <a:xfrm>
            <a:off x="990600" y="97933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3276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</a:t>
            </a:r>
          </a:p>
        </p:txBody>
      </p:sp>
      <p:sp>
        <p:nvSpPr>
          <p:cNvPr id="112656" name="Text Box 16"/>
          <p:cNvSpPr txBox="1">
            <a:spLocks noChangeArrowheads="1"/>
          </p:cNvSpPr>
          <p:nvPr/>
        </p:nvSpPr>
        <p:spPr bwMode="auto">
          <a:xfrm>
            <a:off x="3657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2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4038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3</a:t>
            </a:r>
          </a:p>
        </p:txBody>
      </p:sp>
      <p:sp>
        <p:nvSpPr>
          <p:cNvPr id="112658" name="Text Box 18"/>
          <p:cNvSpPr txBox="1">
            <a:spLocks noChangeArrowheads="1"/>
          </p:cNvSpPr>
          <p:nvPr/>
        </p:nvSpPr>
        <p:spPr bwMode="auto">
          <a:xfrm>
            <a:off x="4419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4</a:t>
            </a:r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4800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5</a:t>
            </a: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5181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6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5562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7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5943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8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324600" y="2916378"/>
            <a:ext cx="381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9</a:t>
            </a: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6705600" y="2916378"/>
            <a:ext cx="533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i="0"/>
              <a:t>10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3276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66" name="Text Box 26"/>
          <p:cNvSpPr txBox="1">
            <a:spLocks noChangeArrowheads="1"/>
          </p:cNvSpPr>
          <p:nvPr/>
        </p:nvSpPr>
        <p:spPr bwMode="auto">
          <a:xfrm>
            <a:off x="3657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67" name="Text Box 27"/>
          <p:cNvSpPr txBox="1">
            <a:spLocks noChangeArrowheads="1"/>
          </p:cNvSpPr>
          <p:nvPr/>
        </p:nvSpPr>
        <p:spPr bwMode="auto">
          <a:xfrm>
            <a:off x="4038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68" name="Text Box 28"/>
          <p:cNvSpPr txBox="1">
            <a:spLocks noChangeArrowheads="1"/>
          </p:cNvSpPr>
          <p:nvPr/>
        </p:nvSpPr>
        <p:spPr bwMode="auto">
          <a:xfrm>
            <a:off x="4419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69" name="Text Box 29"/>
          <p:cNvSpPr txBox="1">
            <a:spLocks noChangeArrowheads="1"/>
          </p:cNvSpPr>
          <p:nvPr/>
        </p:nvSpPr>
        <p:spPr bwMode="auto">
          <a:xfrm>
            <a:off x="4800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112670" name="Text Box 30"/>
          <p:cNvSpPr txBox="1">
            <a:spLocks noChangeArrowheads="1"/>
          </p:cNvSpPr>
          <p:nvPr/>
        </p:nvSpPr>
        <p:spPr bwMode="auto">
          <a:xfrm>
            <a:off x="5181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1" name="Text Box 31"/>
          <p:cNvSpPr txBox="1">
            <a:spLocks noChangeArrowheads="1"/>
          </p:cNvSpPr>
          <p:nvPr/>
        </p:nvSpPr>
        <p:spPr bwMode="auto">
          <a:xfrm>
            <a:off x="5562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672" name="Text Box 32"/>
          <p:cNvSpPr txBox="1">
            <a:spLocks noChangeArrowheads="1"/>
          </p:cNvSpPr>
          <p:nvPr/>
        </p:nvSpPr>
        <p:spPr bwMode="auto">
          <a:xfrm>
            <a:off x="5943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6324600" y="3373578"/>
            <a:ext cx="3810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674" name="Text Box 34"/>
          <p:cNvSpPr txBox="1">
            <a:spLocks noChangeArrowheads="1"/>
          </p:cNvSpPr>
          <p:nvPr/>
        </p:nvSpPr>
        <p:spPr bwMode="auto">
          <a:xfrm>
            <a:off x="6705600" y="3373578"/>
            <a:ext cx="533400" cy="406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i="0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12675" name="Text Box 35"/>
          <p:cNvSpPr txBox="1">
            <a:spLocks noChangeArrowheads="1"/>
          </p:cNvSpPr>
          <p:nvPr/>
        </p:nvSpPr>
        <p:spPr bwMode="auto">
          <a:xfrm>
            <a:off x="1828800" y="291637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000" i="0"/>
          </a:p>
        </p:txBody>
      </p:sp>
      <p:sp>
        <p:nvSpPr>
          <p:cNvPr id="112676" name="Text Box 36"/>
          <p:cNvSpPr txBox="1">
            <a:spLocks noChangeArrowheads="1"/>
          </p:cNvSpPr>
          <p:nvPr/>
        </p:nvSpPr>
        <p:spPr bwMode="auto">
          <a:xfrm>
            <a:off x="2286000" y="2916378"/>
            <a:ext cx="9144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Value</a:t>
            </a:r>
          </a:p>
        </p:txBody>
      </p:sp>
      <p:sp>
        <p:nvSpPr>
          <p:cNvPr id="112677" name="Text Box 37"/>
          <p:cNvSpPr txBox="1">
            <a:spLocks noChangeArrowheads="1"/>
          </p:cNvSpPr>
          <p:nvPr/>
        </p:nvSpPr>
        <p:spPr bwMode="auto">
          <a:xfrm>
            <a:off x="1295400" y="3373578"/>
            <a:ext cx="1905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0"/>
              <a:t>Min # of coins</a:t>
            </a:r>
          </a:p>
        </p:txBody>
      </p:sp>
      <p:sp>
        <p:nvSpPr>
          <p:cNvPr id="112678" name="Text Box 38"/>
          <p:cNvSpPr txBox="1">
            <a:spLocks noChangeArrowheads="1"/>
          </p:cNvSpPr>
          <p:nvPr/>
        </p:nvSpPr>
        <p:spPr bwMode="auto">
          <a:xfrm>
            <a:off x="533400" y="4682833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>
                <a:solidFill>
                  <a:srgbClr val="FF0000"/>
                </a:solidFill>
              </a:rPr>
              <a:t>Lastly, three coins are needed to make change for the values 7 and 9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235450" y="3759334"/>
            <a:ext cx="1524000" cy="12704"/>
            <a:chOff x="2188" y="2355"/>
            <a:chExt cx="960" cy="8"/>
          </a:xfrm>
        </p:grpSpPr>
        <p:cxnSp>
          <p:nvCxnSpPr>
            <p:cNvPr id="112680" name="AutoShape 40"/>
            <p:cNvCxnSpPr>
              <a:cxnSpLocks noChangeShapeType="1"/>
              <a:stCxn id="112668" idx="2"/>
              <a:endCxn id="112671" idx="2"/>
            </p:cNvCxnSpPr>
            <p:nvPr/>
          </p:nvCxnSpPr>
          <p:spPr bwMode="auto">
            <a:xfrm rot="16200000" flipH="1">
              <a:off x="2784" y="1999"/>
              <a:ext cx="8" cy="72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1" name="AutoShape 41"/>
            <p:cNvCxnSpPr>
              <a:cxnSpLocks noChangeShapeType="1"/>
              <a:stCxn id="112667" idx="2"/>
              <a:endCxn id="112671" idx="2"/>
            </p:cNvCxnSpPr>
            <p:nvPr/>
          </p:nvCxnSpPr>
          <p:spPr bwMode="auto">
            <a:xfrm rot="16200000" flipH="1">
              <a:off x="2664" y="1879"/>
              <a:ext cx="8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616450" y="3759334"/>
            <a:ext cx="1905000" cy="12704"/>
            <a:chOff x="2428" y="2355"/>
            <a:chExt cx="1200" cy="8"/>
          </a:xfrm>
        </p:grpSpPr>
        <p:cxnSp>
          <p:nvCxnSpPr>
            <p:cNvPr id="112683" name="AutoShape 43"/>
            <p:cNvCxnSpPr>
              <a:cxnSpLocks noChangeShapeType="1"/>
              <a:stCxn id="112669" idx="2"/>
              <a:endCxn id="112673" idx="2"/>
            </p:cNvCxnSpPr>
            <p:nvPr/>
          </p:nvCxnSpPr>
          <p:spPr bwMode="auto">
            <a:xfrm rot="16200000" flipH="1">
              <a:off x="3144" y="1879"/>
              <a:ext cx="8" cy="96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2684" name="AutoShape 44"/>
            <p:cNvCxnSpPr>
              <a:cxnSpLocks noChangeShapeType="1"/>
              <a:stCxn id="112668" idx="2"/>
              <a:endCxn id="112673" idx="2"/>
            </p:cNvCxnSpPr>
            <p:nvPr/>
          </p:nvCxnSpPr>
          <p:spPr bwMode="auto">
            <a:xfrm rot="16200000" flipH="1">
              <a:off x="3024" y="1759"/>
              <a:ext cx="8" cy="12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077200" cy="817563"/>
          </a:xfrm>
          <a:noFill/>
          <a:ln/>
        </p:spPr>
        <p:txBody>
          <a:bodyPr/>
          <a:lstStyle/>
          <a:p>
            <a:r>
              <a:rPr lang="en-US" dirty="0"/>
              <a:t>Coin Change Problem: Example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457200" y="1090787"/>
            <a:ext cx="80772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1, 3, and 5, what is the minimum number of coins needed to make change for a given value?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1" grpId="0" autoUpdateAnimBg="0"/>
      <p:bldP spid="1126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6379"/>
            <a:ext cx="8229600" cy="461962"/>
          </a:xfrm>
          <a:noFill/>
          <a:ln/>
        </p:spPr>
        <p:txBody>
          <a:bodyPr/>
          <a:lstStyle/>
          <a:p>
            <a:r>
              <a:rPr lang="en-US" dirty="0"/>
              <a:t>Coin Change Problem: Recurrence</a:t>
            </a:r>
            <a:endParaRPr lang="en-US" sz="2600" dirty="0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066800" y="861541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04800" y="861541"/>
            <a:ext cx="746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>
              <a:solidFill>
                <a:schemeClr val="tx2"/>
              </a:solidFill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990600" y="937741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 i="0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457200" y="1166341"/>
            <a:ext cx="807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000" i="0" dirty="0"/>
              <a:t>This example is expressed by the following recurrence relation: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66800" y="2537941"/>
            <a:ext cx="6781800" cy="1752600"/>
            <a:chOff x="288" y="1296"/>
            <a:chExt cx="4272" cy="1104"/>
          </a:xfrm>
        </p:grpSpPr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minNumCoins(M)</a:t>
              </a:r>
              <a:r>
                <a:rPr lang="en-US" sz="2000" i="0"/>
                <a:t>  =</a:t>
              </a: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2592" y="1392"/>
              <a:ext cx="1968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(M-1) + 1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(M-3) + 1</a:t>
              </a:r>
            </a:p>
            <a:p>
              <a:pPr>
                <a:spcBef>
                  <a:spcPct val="50000"/>
                </a:spcBef>
              </a:pPr>
              <a:r>
                <a:rPr lang="en-US" sz="2000" dirty="0" err="1"/>
                <a:t>minNumCoins</a:t>
              </a:r>
              <a:r>
                <a:rPr lang="en-US" sz="2000" dirty="0"/>
                <a:t>(M-5) + 1</a:t>
              </a:r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1776" y="1632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min of</a:t>
              </a:r>
            </a:p>
          </p:txBody>
        </p:sp>
        <p:sp>
          <p:nvSpPr>
            <p:cNvPr id="113679" name="AutoShape 15"/>
            <p:cNvSpPr>
              <a:spLocks/>
            </p:cNvSpPr>
            <p:nvPr/>
          </p:nvSpPr>
          <p:spPr bwMode="auto">
            <a:xfrm>
              <a:off x="2352" y="1296"/>
              <a:ext cx="184" cy="110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457200" y="1025699"/>
            <a:ext cx="80772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600" i="0" dirty="0"/>
              <a:t>Given the denominations </a:t>
            </a:r>
            <a:r>
              <a:rPr lang="en-US" sz="2600" b="1" dirty="0"/>
              <a:t>c</a:t>
            </a:r>
            <a:r>
              <a:rPr lang="en-US" sz="2600" i="0" dirty="0"/>
              <a:t>: c</a:t>
            </a:r>
            <a:r>
              <a:rPr lang="en-US" sz="2600" baseline="-25000" dirty="0"/>
              <a:t>1</a:t>
            </a:r>
            <a:r>
              <a:rPr lang="en-US" sz="2600" i="0" dirty="0"/>
              <a:t>, </a:t>
            </a:r>
            <a:r>
              <a:rPr lang="en-US" sz="2600" dirty="0"/>
              <a:t>c</a:t>
            </a:r>
            <a:r>
              <a:rPr lang="en-US" sz="2600" baseline="-25000" dirty="0"/>
              <a:t>2</a:t>
            </a:r>
            <a:r>
              <a:rPr lang="en-US" sz="2600" i="0" dirty="0"/>
              <a:t>, </a:t>
            </a:r>
            <a:r>
              <a:rPr lang="en-US" sz="2600" dirty="0"/>
              <a:t>…</a:t>
            </a:r>
            <a:r>
              <a:rPr lang="en-US" sz="2600" i="0" dirty="0"/>
              <a:t>, </a:t>
            </a:r>
            <a:r>
              <a:rPr lang="en-US" sz="2600" dirty="0" err="1"/>
              <a:t>c</a:t>
            </a:r>
            <a:r>
              <a:rPr lang="en-US" sz="2600" b="1" baseline="-25000" dirty="0" err="1"/>
              <a:t>d</a:t>
            </a:r>
            <a:r>
              <a:rPr lang="en-US" sz="2600" i="0" dirty="0"/>
              <a:t>, the recurrence relation is: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2244899"/>
            <a:ext cx="6781800" cy="2133600"/>
            <a:chOff x="288" y="1488"/>
            <a:chExt cx="4272" cy="1344"/>
          </a:xfrm>
        </p:grpSpPr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288" y="201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minNumCoins(M)</a:t>
              </a:r>
              <a:r>
                <a:rPr lang="en-US" sz="2000" i="0"/>
                <a:t>  =</a:t>
              </a:r>
            </a:p>
          </p:txBody>
        </p:sp>
        <p:sp>
          <p:nvSpPr>
            <p:cNvPr id="114699" name="Text Box 11"/>
            <p:cNvSpPr txBox="1">
              <a:spLocks noChangeArrowheads="1"/>
            </p:cNvSpPr>
            <p:nvPr/>
          </p:nvSpPr>
          <p:spPr bwMode="auto">
            <a:xfrm>
              <a:off x="2592" y="1584"/>
              <a:ext cx="1968" cy="1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1</a:t>
              </a:r>
              <a:r>
                <a:rPr lang="en-US" sz="2000"/>
                <a:t>) + 1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2</a:t>
              </a:r>
              <a:r>
                <a:rPr lang="en-US" sz="2000"/>
                <a:t>) + 1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/>
                <a:t>…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minNumCoins(M-c</a:t>
              </a:r>
              <a:r>
                <a:rPr lang="en-US" sz="2000" baseline="-25000"/>
                <a:t>d</a:t>
              </a:r>
              <a:r>
                <a:rPr lang="en-US" sz="2000"/>
                <a:t>) + 1</a:t>
              </a:r>
            </a:p>
          </p:txBody>
        </p:sp>
        <p:sp>
          <p:nvSpPr>
            <p:cNvPr id="114700" name="Text Box 12"/>
            <p:cNvSpPr txBox="1">
              <a:spLocks noChangeArrowheads="1"/>
            </p:cNvSpPr>
            <p:nvPr/>
          </p:nvSpPr>
          <p:spPr bwMode="auto">
            <a:xfrm>
              <a:off x="1776" y="1920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i="0"/>
                <a:t>min of</a:t>
              </a:r>
            </a:p>
          </p:txBody>
        </p:sp>
        <p:sp>
          <p:nvSpPr>
            <p:cNvPr id="114701" name="AutoShape 13"/>
            <p:cNvSpPr>
              <a:spLocks/>
            </p:cNvSpPr>
            <p:nvPr/>
          </p:nvSpPr>
          <p:spPr bwMode="auto">
            <a:xfrm>
              <a:off x="2256" y="1488"/>
              <a:ext cx="224" cy="1344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533400" y="4699174"/>
            <a:ext cx="807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000" i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96379"/>
            <a:ext cx="8229600" cy="461962"/>
          </a:xfrm>
          <a:noFill/>
          <a:ln/>
        </p:spPr>
        <p:txBody>
          <a:bodyPr/>
          <a:lstStyle/>
          <a:p>
            <a:r>
              <a:rPr lang="en-US" dirty="0"/>
              <a:t>Coin Change Problem: Recurrence</a:t>
            </a:r>
            <a:endParaRPr lang="en-US" sz="26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27077</TotalTime>
  <Words>1245</Words>
  <Application>Microsoft Office PowerPoint</Application>
  <PresentationFormat>On-screen Show (4:3)</PresentationFormat>
  <Paragraphs>328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Cambria Math</vt:lpstr>
      <vt:lpstr>Lucida Sans Unicode</vt:lpstr>
      <vt:lpstr>Monotype Sorts</vt:lpstr>
      <vt:lpstr>Tahoma</vt:lpstr>
      <vt:lpstr>Times New Roman</vt:lpstr>
      <vt:lpstr>Wingdings</vt:lpstr>
      <vt:lpstr>computer-bunny.blue</vt:lpstr>
      <vt:lpstr>2_computer-bunny.blue</vt:lpstr>
      <vt:lpstr>Algorithms: Dynamic Programming</vt:lpstr>
      <vt:lpstr>Coin Change Problem</vt:lpstr>
      <vt:lpstr>Greedy Choice Principles</vt:lpstr>
      <vt:lpstr>Greedy Choice Principles: Failure</vt:lpstr>
      <vt:lpstr>Coin Change Problem: Example</vt:lpstr>
      <vt:lpstr>Coin Change Problem: Example</vt:lpstr>
      <vt:lpstr>Coin Change Problem: Example</vt:lpstr>
      <vt:lpstr>Coin Change Problem: Recurrence</vt:lpstr>
      <vt:lpstr>Coin Change Problem: Recurrence</vt:lpstr>
      <vt:lpstr>Coin Change Problem: A Recursive Algorithm</vt:lpstr>
      <vt:lpstr>RecursiveChange is not Efficient</vt:lpstr>
      <vt:lpstr>The RecursiveChange Tree</vt:lpstr>
      <vt:lpstr>We Can Do Better</vt:lpstr>
      <vt:lpstr>Coin Change Problem: Dynamic Programming</vt:lpstr>
      <vt:lpstr>DPChange: Example</vt:lpstr>
      <vt:lpstr>Coin Change Problem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1829</cp:revision>
  <dcterms:created xsi:type="dcterms:W3CDTF">2002-01-21T02:22:10Z</dcterms:created>
  <dcterms:modified xsi:type="dcterms:W3CDTF">2020-12-05T07:49:34Z</dcterms:modified>
</cp:coreProperties>
</file>