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2"/>
  </p:notesMasterIdLst>
  <p:sldIdLst>
    <p:sldId id="256" r:id="rId2"/>
    <p:sldId id="257" r:id="rId3"/>
    <p:sldId id="258" r:id="rId4"/>
    <p:sldId id="259" r:id="rId5"/>
    <p:sldId id="260" r:id="rId6"/>
    <p:sldId id="34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39"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340" r:id="rId35"/>
    <p:sldId id="287" r:id="rId36"/>
    <p:sldId id="341" r:id="rId37"/>
    <p:sldId id="344"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43" r:id="rId90"/>
    <p:sldId id="345" r:id="rId91"/>
  </p:sldIdLst>
  <p:sldSz cx="9144000" cy="6858000" type="screen4x3"/>
  <p:notesSz cx="7315200" cy="9601200"/>
  <p:defaultTextStyle>
    <a:defPPr lvl="0">
      <a:defRPr lang="en-US"/>
    </a:defPPr>
    <a:lvl1pPr lvl="0"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1pPr>
    <a:lvl2pPr marL="457200" lvl="1"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2pPr>
    <a:lvl3pPr marL="914400" lvl="2"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3pPr>
    <a:lvl4pPr marL="1371600" lvl="3"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4pPr>
    <a:lvl5pPr marL="1828800" lvl="4" algn="ctr"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5pPr>
    <a:lvl6pPr marL="2286000" lvl="5"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6pPr>
    <a:lvl7pPr marL="2743200" lvl="6"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7pPr>
    <a:lvl8pPr marL="3200400" lvl="7"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8pPr>
    <a:lvl9pPr marL="3657600" lvl="8"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648">
              <a:defRPr sz="1300">
                <a:cs typeface="+mn-cs"/>
              </a:defRPr>
            </a:lvl1pPr>
          </a:lstStyle>
          <a:p>
            <a:pPr>
              <a:defRPr/>
            </a:pPr>
            <a:r>
              <a:rPr lang="en-US"/>
              <a:t>Graphs</a:t>
            </a:r>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648">
              <a:defRPr sz="1300">
                <a:cs typeface="+mn-cs"/>
              </a:defRPr>
            </a:lvl1pPr>
          </a:lstStyle>
          <a:p>
            <a:pPr>
              <a:defRPr/>
            </a:pPr>
            <a:fld id="{4F0FEBC8-4284-4140-BAA5-7A79553146A8}" type="datetime8">
              <a:rPr lang="en-US"/>
              <a:pPr>
                <a:defRPr/>
              </a:pPr>
              <a:t>3/31/2021 3:07 PM</a:t>
            </a:fld>
            <a:endParaRPr lang="en-US"/>
          </a:p>
        </p:txBody>
      </p:sp>
      <p:sp>
        <p:nvSpPr>
          <p:cNvPr id="90116"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648">
              <a:defRPr sz="1300">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200">
              <a:defRPr sz="1300"/>
            </a:lvl1pPr>
          </a:lstStyle>
          <a:p>
            <a:fld id="{77D9B805-0A12-48F3-8EF5-E34BE96FB80B}" type="slidenum">
              <a:rPr lang="en-US" altLang="en-US"/>
              <a:pPr/>
              <a:t>‹#›</a:t>
            </a:fld>
            <a:endParaRPr lang="en-US" altLang="en-US"/>
          </a:p>
        </p:txBody>
      </p:sp>
    </p:spTree>
    <p:extLst>
      <p:ext uri="{BB962C8B-B14F-4D97-AF65-F5344CB8AC3E}">
        <p14:creationId xmlns:p14="http://schemas.microsoft.com/office/powerpoint/2010/main" val="3054183655"/>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noChangeArrowheads="1"/>
          </p:cNvSpPr>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nchor="b"/>
          <a:lstStyle>
            <a:lvl1pPr defTabSz="965200" eaLnBrk="0" hangingPunct="0">
              <a:defRPr sz="2400">
                <a:solidFill>
                  <a:schemeClr val="tx1"/>
                </a:solidFill>
                <a:latin typeface="Tahoma" panose="020B0604030504040204" pitchFamily="34" charset="0"/>
                <a:cs typeface="Arial" panose="020B0604020202020204" pitchFamily="34" charset="0"/>
              </a:defRPr>
            </a:lvl1pPr>
            <a:lvl2pPr marL="742950" indent="-285750" defTabSz="965200" eaLnBrk="0" hangingPunct="0">
              <a:defRPr sz="2400">
                <a:solidFill>
                  <a:schemeClr val="tx1"/>
                </a:solidFill>
                <a:latin typeface="Tahoma" panose="020B0604030504040204" pitchFamily="34" charset="0"/>
                <a:cs typeface="Arial" panose="020B0604020202020204" pitchFamily="34" charset="0"/>
              </a:defRPr>
            </a:lvl2pPr>
            <a:lvl3pPr marL="1143000" indent="-228600" defTabSz="965200" eaLnBrk="0" hangingPunct="0">
              <a:defRPr sz="2400">
                <a:solidFill>
                  <a:schemeClr val="tx1"/>
                </a:solidFill>
                <a:latin typeface="Tahoma" panose="020B0604030504040204" pitchFamily="34" charset="0"/>
                <a:cs typeface="Arial" panose="020B0604020202020204" pitchFamily="34" charset="0"/>
              </a:defRPr>
            </a:lvl3pPr>
            <a:lvl4pPr marL="1600200" indent="-228600" defTabSz="965200" eaLnBrk="0" hangingPunct="0">
              <a:defRPr sz="2400">
                <a:solidFill>
                  <a:schemeClr val="tx1"/>
                </a:solidFill>
                <a:latin typeface="Tahoma" panose="020B0604030504040204" pitchFamily="34" charset="0"/>
                <a:cs typeface="Arial" panose="020B0604020202020204" pitchFamily="34" charset="0"/>
              </a:defRPr>
            </a:lvl4pPr>
            <a:lvl5pPr marL="2057400" indent="-228600" defTabSz="9652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a:fld id="{05A35DF5-2D29-4005-80E8-52E327C1E2FE}" type="slidenum">
              <a:rPr lang="en-US" altLang="en-US" sz="1300">
                <a:latin typeface="Arial" panose="020B0604020202020204" pitchFamily="34" charset="0"/>
                <a:ea typeface="ＭＳ Ｐゴシック" panose="020B0600070205080204" pitchFamily="34" charset="-128"/>
              </a:rPr>
              <a:pPr algn="r"/>
              <a:t>77</a:t>
            </a:fld>
            <a:endParaRPr lang="en-US" altLang="en-US" sz="1300">
              <a:latin typeface="Arial" panose="020B0604020202020204" pitchFamily="34" charset="0"/>
              <a:ea typeface="ＭＳ Ｐゴシック" panose="020B0600070205080204" pitchFamily="34" charset="-128"/>
            </a:endParaRPr>
          </a:p>
        </p:txBody>
      </p:sp>
      <p:sp>
        <p:nvSpPr>
          <p:cNvPr id="91139" name="Rectangle 2"/>
          <p:cNvSpPr>
            <a:spLocks noGrp="1" noRot="1" noChangeAspect="1" noChangeArrowheads="1" noTextEdit="1"/>
          </p:cNvSpPr>
          <p:nvPr>
            <p:ph type="sldImg"/>
          </p:nvPr>
        </p:nvSpPr>
        <p:spPr>
          <a:xfrm>
            <a:off x="1257300" y="720725"/>
            <a:ext cx="4800600" cy="3600450"/>
          </a:xfrm>
          <a:ln/>
        </p:spPr>
      </p:sp>
      <p:sp>
        <p:nvSpPr>
          <p:cNvPr id="91140"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lstStyle/>
          <a:p>
            <a:endParaRPr lang="en-US" altLang="en-US"/>
          </a:p>
        </p:txBody>
      </p:sp>
    </p:spTree>
    <p:extLst>
      <p:ext uri="{BB962C8B-B14F-4D97-AF65-F5344CB8AC3E}">
        <p14:creationId xmlns:p14="http://schemas.microsoft.com/office/powerpoint/2010/main" val="275161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nchor="b"/>
          <a:lstStyle>
            <a:lvl1pPr defTabSz="965200" eaLnBrk="0" hangingPunct="0">
              <a:defRPr sz="2400">
                <a:solidFill>
                  <a:schemeClr val="tx1"/>
                </a:solidFill>
                <a:latin typeface="Tahoma" panose="020B0604030504040204" pitchFamily="34" charset="0"/>
                <a:cs typeface="Arial" panose="020B0604020202020204" pitchFamily="34" charset="0"/>
              </a:defRPr>
            </a:lvl1pPr>
            <a:lvl2pPr marL="742950" indent="-285750" defTabSz="965200" eaLnBrk="0" hangingPunct="0">
              <a:defRPr sz="2400">
                <a:solidFill>
                  <a:schemeClr val="tx1"/>
                </a:solidFill>
                <a:latin typeface="Tahoma" panose="020B0604030504040204" pitchFamily="34" charset="0"/>
                <a:cs typeface="Arial" panose="020B0604020202020204" pitchFamily="34" charset="0"/>
              </a:defRPr>
            </a:lvl2pPr>
            <a:lvl3pPr marL="1143000" indent="-228600" defTabSz="965200" eaLnBrk="0" hangingPunct="0">
              <a:defRPr sz="2400">
                <a:solidFill>
                  <a:schemeClr val="tx1"/>
                </a:solidFill>
                <a:latin typeface="Tahoma" panose="020B0604030504040204" pitchFamily="34" charset="0"/>
                <a:cs typeface="Arial" panose="020B0604020202020204" pitchFamily="34" charset="0"/>
              </a:defRPr>
            </a:lvl3pPr>
            <a:lvl4pPr marL="1600200" indent="-228600" defTabSz="965200" eaLnBrk="0" hangingPunct="0">
              <a:defRPr sz="2400">
                <a:solidFill>
                  <a:schemeClr val="tx1"/>
                </a:solidFill>
                <a:latin typeface="Tahoma" panose="020B0604030504040204" pitchFamily="34" charset="0"/>
                <a:cs typeface="Arial" panose="020B0604020202020204" pitchFamily="34" charset="0"/>
              </a:defRPr>
            </a:lvl4pPr>
            <a:lvl5pPr marL="2057400" indent="-228600" defTabSz="9652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a:fld id="{299382C9-4A85-470E-9B23-6933E708945C}" type="slidenum">
              <a:rPr lang="en-US" altLang="en-US" sz="1300">
                <a:latin typeface="Arial" panose="020B0604020202020204" pitchFamily="34" charset="0"/>
                <a:ea typeface="ＭＳ Ｐゴシック" panose="020B0600070205080204" pitchFamily="34" charset="-128"/>
              </a:rPr>
              <a:pPr algn="r"/>
              <a:t>78</a:t>
            </a:fld>
            <a:endParaRPr lang="en-US" altLang="en-US" sz="1300">
              <a:latin typeface="Arial" panose="020B0604020202020204" pitchFamily="34" charset="0"/>
              <a:ea typeface="ＭＳ Ｐゴシック" panose="020B0600070205080204" pitchFamily="34" charset="-128"/>
            </a:endParaRPr>
          </a:p>
        </p:txBody>
      </p:sp>
      <p:sp>
        <p:nvSpPr>
          <p:cNvPr id="92163" name="Rectangle 2"/>
          <p:cNvSpPr>
            <a:spLocks noGrp="1" noRot="1" noChangeAspect="1" noChangeArrowheads="1" noTextEdit="1"/>
          </p:cNvSpPr>
          <p:nvPr>
            <p:ph type="sldImg"/>
          </p:nvPr>
        </p:nvSpPr>
        <p:spPr>
          <a:xfrm>
            <a:off x="1257300" y="720725"/>
            <a:ext cx="4800600" cy="3600450"/>
          </a:xfrm>
          <a:ln/>
        </p:spPr>
      </p:sp>
      <p:sp>
        <p:nvSpPr>
          <p:cNvPr id="92164"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lstStyle/>
          <a:p>
            <a:endParaRPr lang="en-US" altLang="en-US"/>
          </a:p>
        </p:txBody>
      </p:sp>
    </p:spTree>
    <p:extLst>
      <p:ext uri="{BB962C8B-B14F-4D97-AF65-F5344CB8AC3E}">
        <p14:creationId xmlns:p14="http://schemas.microsoft.com/office/powerpoint/2010/main" val="393667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noChangeArrowheads="1"/>
          </p:cNvSpPr>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nchor="b"/>
          <a:lstStyle>
            <a:lvl1pPr defTabSz="965200" eaLnBrk="0" hangingPunct="0">
              <a:defRPr sz="2400">
                <a:solidFill>
                  <a:schemeClr val="tx1"/>
                </a:solidFill>
                <a:latin typeface="Tahoma" panose="020B0604030504040204" pitchFamily="34" charset="0"/>
                <a:cs typeface="Arial" panose="020B0604020202020204" pitchFamily="34" charset="0"/>
              </a:defRPr>
            </a:lvl1pPr>
            <a:lvl2pPr marL="742950" indent="-285750" defTabSz="965200" eaLnBrk="0" hangingPunct="0">
              <a:defRPr sz="2400">
                <a:solidFill>
                  <a:schemeClr val="tx1"/>
                </a:solidFill>
                <a:latin typeface="Tahoma" panose="020B0604030504040204" pitchFamily="34" charset="0"/>
                <a:cs typeface="Arial" panose="020B0604020202020204" pitchFamily="34" charset="0"/>
              </a:defRPr>
            </a:lvl2pPr>
            <a:lvl3pPr marL="1143000" indent="-228600" defTabSz="965200" eaLnBrk="0" hangingPunct="0">
              <a:defRPr sz="2400">
                <a:solidFill>
                  <a:schemeClr val="tx1"/>
                </a:solidFill>
                <a:latin typeface="Tahoma" panose="020B0604030504040204" pitchFamily="34" charset="0"/>
                <a:cs typeface="Arial" panose="020B0604020202020204" pitchFamily="34" charset="0"/>
              </a:defRPr>
            </a:lvl3pPr>
            <a:lvl4pPr marL="1600200" indent="-228600" defTabSz="965200" eaLnBrk="0" hangingPunct="0">
              <a:defRPr sz="2400">
                <a:solidFill>
                  <a:schemeClr val="tx1"/>
                </a:solidFill>
                <a:latin typeface="Tahoma" panose="020B0604030504040204" pitchFamily="34" charset="0"/>
                <a:cs typeface="Arial" panose="020B0604020202020204" pitchFamily="34" charset="0"/>
              </a:defRPr>
            </a:lvl4pPr>
            <a:lvl5pPr marL="2057400" indent="-228600" defTabSz="9652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a:fld id="{47263E7B-A42F-4D7F-9646-FAC67517E053}" type="slidenum">
              <a:rPr lang="en-US" altLang="en-US" sz="1300">
                <a:latin typeface="Arial" panose="020B0604020202020204" pitchFamily="34" charset="0"/>
                <a:ea typeface="ＭＳ Ｐゴシック" panose="020B0600070205080204" pitchFamily="34" charset="-128"/>
              </a:rPr>
              <a:pPr algn="r"/>
              <a:t>79</a:t>
            </a:fld>
            <a:endParaRPr lang="en-US" altLang="en-US" sz="1300">
              <a:latin typeface="Arial" panose="020B0604020202020204" pitchFamily="34" charset="0"/>
              <a:ea typeface="ＭＳ Ｐゴシック" panose="020B0600070205080204" pitchFamily="34" charset="-128"/>
            </a:endParaRPr>
          </a:p>
        </p:txBody>
      </p:sp>
      <p:sp>
        <p:nvSpPr>
          <p:cNvPr id="93187" name="Rectangle 2"/>
          <p:cNvSpPr>
            <a:spLocks noGrp="1" noRot="1" noChangeAspect="1" noChangeArrowheads="1" noTextEdit="1"/>
          </p:cNvSpPr>
          <p:nvPr>
            <p:ph type="sldImg"/>
          </p:nvPr>
        </p:nvSpPr>
        <p:spPr>
          <a:xfrm>
            <a:off x="1257300" y="720725"/>
            <a:ext cx="4800600" cy="3600450"/>
          </a:xfrm>
          <a:ln/>
        </p:spPr>
      </p:sp>
      <p:sp>
        <p:nvSpPr>
          <p:cNvPr id="93188"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lstStyle/>
          <a:p>
            <a:endParaRPr lang="en-US" altLang="en-US"/>
          </a:p>
        </p:txBody>
      </p:sp>
    </p:spTree>
    <p:extLst>
      <p:ext uri="{BB962C8B-B14F-4D97-AF65-F5344CB8AC3E}">
        <p14:creationId xmlns:p14="http://schemas.microsoft.com/office/powerpoint/2010/main" val="405078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nchor="b"/>
          <a:lstStyle>
            <a:lvl1pPr defTabSz="965200" eaLnBrk="0" hangingPunct="0">
              <a:defRPr sz="2400">
                <a:solidFill>
                  <a:schemeClr val="tx1"/>
                </a:solidFill>
                <a:latin typeface="Tahoma" panose="020B0604030504040204" pitchFamily="34" charset="0"/>
                <a:cs typeface="Arial" panose="020B0604020202020204" pitchFamily="34" charset="0"/>
              </a:defRPr>
            </a:lvl1pPr>
            <a:lvl2pPr marL="742950" indent="-285750" defTabSz="965200" eaLnBrk="0" hangingPunct="0">
              <a:defRPr sz="2400">
                <a:solidFill>
                  <a:schemeClr val="tx1"/>
                </a:solidFill>
                <a:latin typeface="Tahoma" panose="020B0604030504040204" pitchFamily="34" charset="0"/>
                <a:cs typeface="Arial" panose="020B0604020202020204" pitchFamily="34" charset="0"/>
              </a:defRPr>
            </a:lvl2pPr>
            <a:lvl3pPr marL="1143000" indent="-228600" defTabSz="965200" eaLnBrk="0" hangingPunct="0">
              <a:defRPr sz="2400">
                <a:solidFill>
                  <a:schemeClr val="tx1"/>
                </a:solidFill>
                <a:latin typeface="Tahoma" panose="020B0604030504040204" pitchFamily="34" charset="0"/>
                <a:cs typeface="Arial" panose="020B0604020202020204" pitchFamily="34" charset="0"/>
              </a:defRPr>
            </a:lvl3pPr>
            <a:lvl4pPr marL="1600200" indent="-228600" defTabSz="965200" eaLnBrk="0" hangingPunct="0">
              <a:defRPr sz="2400">
                <a:solidFill>
                  <a:schemeClr val="tx1"/>
                </a:solidFill>
                <a:latin typeface="Tahoma" panose="020B0604030504040204" pitchFamily="34" charset="0"/>
                <a:cs typeface="Arial" panose="020B0604020202020204" pitchFamily="34" charset="0"/>
              </a:defRPr>
            </a:lvl4pPr>
            <a:lvl5pPr marL="2057400" indent="-228600" defTabSz="9652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defTabSz="9652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a:fld id="{19AB08ED-9CF9-477F-9194-C39AB551E571}" type="slidenum">
              <a:rPr lang="en-US" altLang="en-US" sz="1300">
                <a:latin typeface="Arial" panose="020B0604020202020204" pitchFamily="34" charset="0"/>
                <a:ea typeface="ＭＳ Ｐゴシック" panose="020B0600070205080204" pitchFamily="34" charset="-128"/>
              </a:rPr>
              <a:pPr algn="r"/>
              <a:t>80</a:t>
            </a:fld>
            <a:endParaRPr lang="en-US" altLang="en-US" sz="1300">
              <a:latin typeface="Arial" panose="020B0604020202020204" pitchFamily="34" charset="0"/>
              <a:ea typeface="ＭＳ Ｐゴシック" panose="020B0600070205080204" pitchFamily="34" charset="-128"/>
            </a:endParaRPr>
          </a:p>
        </p:txBody>
      </p:sp>
      <p:sp>
        <p:nvSpPr>
          <p:cNvPr id="94211" name="Rectangle 2"/>
          <p:cNvSpPr>
            <a:spLocks noGrp="1" noRot="1" noChangeAspect="1" noChangeArrowheads="1" noTextEdit="1"/>
          </p:cNvSpPr>
          <p:nvPr>
            <p:ph type="sldImg"/>
          </p:nvPr>
        </p:nvSpPr>
        <p:spPr>
          <a:xfrm>
            <a:off x="1257300" y="720725"/>
            <a:ext cx="4800600" cy="3600450"/>
          </a:xfrm>
          <a:ln/>
        </p:spPr>
      </p:sp>
      <p:sp>
        <p:nvSpPr>
          <p:cNvPr id="9421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0" tIns="48329" rIns="96660" bIns="48329"/>
          <a:lstStyle/>
          <a:p>
            <a:endParaRPr lang="en-US" altLang="en-US"/>
          </a:p>
        </p:txBody>
      </p:sp>
    </p:spTree>
    <p:extLst>
      <p:ext uri="{BB962C8B-B14F-4D97-AF65-F5344CB8AC3E}">
        <p14:creationId xmlns:p14="http://schemas.microsoft.com/office/powerpoint/2010/main" val="97228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6929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867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167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167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0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694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201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023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24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613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00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58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926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28600"/>
            <a:ext cx="8229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4"/>
          <p:cNvSpPr>
            <a:spLocks noGrp="1" noChangeArrowheads="1"/>
          </p:cNvSpPr>
          <p:nvPr>
            <p:ph type="body" idx="1"/>
          </p:nvPr>
        </p:nvSpPr>
        <p:spPr bwMode="auto">
          <a:xfrm>
            <a:off x="457200" y="1052513"/>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5" name="Rectangle 5"/>
          <p:cNvSpPr>
            <a:spLocks noChangeArrowheads="1"/>
          </p:cNvSpPr>
          <p:nvPr/>
        </p:nvSpPr>
        <p:spPr bwMode="auto">
          <a:xfrm>
            <a:off x="0" y="836613"/>
            <a:ext cx="4572000" cy="76200"/>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a:effectLst/>
        </p:spPr>
        <p:txBody>
          <a:bodyPr wrap="none" anchor="ctr"/>
          <a:lstStyle/>
          <a:p>
            <a:pPr>
              <a:defRPr/>
            </a:pPr>
            <a:endParaRPr lang="en-US">
              <a:cs typeface="+mn-cs"/>
            </a:endParaRPr>
          </a:p>
        </p:txBody>
      </p:sp>
      <p:sp>
        <p:nvSpPr>
          <p:cNvPr id="81926" name="Rectangle 6"/>
          <p:cNvSpPr>
            <a:spLocks noChangeArrowheads="1"/>
          </p:cNvSpPr>
          <p:nvPr/>
        </p:nvSpPr>
        <p:spPr bwMode="auto">
          <a:xfrm>
            <a:off x="4572000" y="836613"/>
            <a:ext cx="4572000" cy="76200"/>
          </a:xfrm>
          <a:prstGeom prst="rect">
            <a:avLst/>
          </a:prstGeom>
          <a:gradFill rotWithShape="0">
            <a:gsLst>
              <a:gs pos="0">
                <a:srgbClr val="000082"/>
              </a:gs>
              <a:gs pos="100000">
                <a:schemeClr val="bg1"/>
              </a:gs>
            </a:gsLst>
            <a:lin ang="0" scaled="1"/>
          </a:gradFill>
          <a:ln w="38100">
            <a:noFill/>
            <a:miter lim="800000"/>
            <a:headEnd/>
            <a:tailEnd/>
          </a:ln>
          <a:effectLst/>
        </p:spPr>
        <p:txBody>
          <a:bodyPr wrap="none" anchor="ctr"/>
          <a:lstStyle/>
          <a:p>
            <a:pPr>
              <a:defRPr/>
            </a:pPr>
            <a:endParaRPr lang="en-US">
              <a:cs typeface="+mn-cs"/>
            </a:endParaRPr>
          </a:p>
        </p:txBody>
      </p:sp>
      <p:sp>
        <p:nvSpPr>
          <p:cNvPr id="81928" name="Rectangle 8"/>
          <p:cNvSpPr>
            <a:spLocks noChangeArrowheads="1"/>
          </p:cNvSpPr>
          <p:nvPr userDrawn="1"/>
        </p:nvSpPr>
        <p:spPr bwMode="auto">
          <a:xfrm>
            <a:off x="2825750" y="6653213"/>
            <a:ext cx="4267200" cy="160337"/>
          </a:xfrm>
          <a:prstGeom prst="rect">
            <a:avLst/>
          </a:prstGeom>
          <a:noFill/>
          <a:ln w="9525">
            <a:noFill/>
            <a:miter lim="800000"/>
            <a:headEnd/>
            <a:tailEnd/>
          </a:ln>
          <a:effectLst/>
        </p:spPr>
        <p:txBody>
          <a:bodyPr wrap="none" lIns="92075" tIns="46038" rIns="92075" bIns="46038" anchor="ctr"/>
          <a:lstStyle/>
          <a:p>
            <a:pPr algn="l" eaLnBrk="0" hangingPunct="0">
              <a:defRPr/>
            </a:pPr>
            <a:r>
              <a:rPr lang="en-US" sz="1200" b="1">
                <a:solidFill>
                  <a:srgbClr val="FF6600"/>
                </a:solidFill>
                <a:latin typeface="Arial" charset="0"/>
                <a:cs typeface="+mn-cs"/>
              </a:rPr>
              <a:t>Dr. Md. Abul Kashem Mia, Professor, CSE Dept, BUET</a:t>
            </a:r>
            <a:r>
              <a:rPr lang="en-US" sz="900" b="1">
                <a:latin typeface="Arial" charset="0"/>
                <a:cs typeface="+mn-cs"/>
              </a:rPr>
              <a:t> </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cs typeface="Arial" charset="0"/>
        </a:defRPr>
      </a:lvl2pPr>
      <a:lvl3pPr algn="ctr" rtl="0" eaLnBrk="0" fontAlgn="base" hangingPunct="0">
        <a:spcBef>
          <a:spcPct val="0"/>
        </a:spcBef>
        <a:spcAft>
          <a:spcPct val="0"/>
        </a:spcAft>
        <a:defRPr sz="3600">
          <a:solidFill>
            <a:schemeClr val="tx2"/>
          </a:solidFill>
          <a:latin typeface="Arial" charset="0"/>
          <a:cs typeface="Arial" charset="0"/>
        </a:defRPr>
      </a:lvl3pPr>
      <a:lvl4pPr algn="ctr" rtl="0" eaLnBrk="0" fontAlgn="base" hangingPunct="0">
        <a:spcBef>
          <a:spcPct val="0"/>
        </a:spcBef>
        <a:spcAft>
          <a:spcPct val="0"/>
        </a:spcAft>
        <a:defRPr sz="3600">
          <a:solidFill>
            <a:schemeClr val="tx2"/>
          </a:solidFill>
          <a:latin typeface="Arial" charset="0"/>
          <a:cs typeface="Arial" charset="0"/>
        </a:defRPr>
      </a:lvl4pPr>
      <a:lvl5pPr algn="ctr" rtl="0" eaLnBrk="0" fontAlgn="base" hangingPunct="0">
        <a:spcBef>
          <a:spcPct val="0"/>
        </a:spcBef>
        <a:spcAft>
          <a:spcPct val="0"/>
        </a:spcAft>
        <a:defRPr sz="3600">
          <a:solidFill>
            <a:schemeClr val="tx2"/>
          </a:solidFill>
          <a:latin typeface="Arial" charset="0"/>
          <a:cs typeface="Arial" charset="0"/>
        </a:defRPr>
      </a:lvl5pPr>
      <a:lvl6pPr marL="457200" algn="ctr" rtl="0" fontAlgn="base">
        <a:spcBef>
          <a:spcPct val="0"/>
        </a:spcBef>
        <a:spcAft>
          <a:spcPct val="0"/>
        </a:spcAft>
        <a:defRPr sz="3600">
          <a:solidFill>
            <a:schemeClr val="tx2"/>
          </a:solidFill>
          <a:latin typeface="Arial" charset="0"/>
          <a:cs typeface="Arial" charset="0"/>
        </a:defRPr>
      </a:lvl6pPr>
      <a:lvl7pPr marL="914400" algn="ctr" rtl="0" fontAlgn="base">
        <a:spcBef>
          <a:spcPct val="0"/>
        </a:spcBef>
        <a:spcAft>
          <a:spcPct val="0"/>
        </a:spcAft>
        <a:defRPr sz="3600">
          <a:solidFill>
            <a:schemeClr val="tx2"/>
          </a:solidFill>
          <a:latin typeface="Arial" charset="0"/>
          <a:cs typeface="Arial" charset="0"/>
        </a:defRPr>
      </a:lvl7pPr>
      <a:lvl8pPr marL="1371600" algn="ctr" rtl="0" fontAlgn="base">
        <a:spcBef>
          <a:spcPct val="0"/>
        </a:spcBef>
        <a:spcAft>
          <a:spcPct val="0"/>
        </a:spcAft>
        <a:defRPr sz="3600">
          <a:solidFill>
            <a:schemeClr val="tx2"/>
          </a:solidFill>
          <a:latin typeface="Arial" charset="0"/>
          <a:cs typeface="Arial" charset="0"/>
        </a:defRPr>
      </a:lvl8pPr>
      <a:lvl9pPr marL="1828800" algn="ctr"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Monotype Sort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u"/>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tx1"/>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tx1"/>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tx1"/>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tx1"/>
        </a:buClr>
        <a:buSzPct val="10000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geeksforgeeks.org/greedy-algorithms-set-6-dijkstras-shortest-path-algorithm/" TargetMode="External"/><Relationship Id="rId3" Type="http://schemas.openxmlformats.org/officeDocument/2006/relationships/hyperlink" Target="https://www.geeksforgeeks.org/detect-cycle-undirected-graph/" TargetMode="External"/><Relationship Id="rId7" Type="http://schemas.openxmlformats.org/officeDocument/2006/relationships/hyperlink" Target="https://www.geeksforgeeks.org/greedy-algorithms-set-5-prims-minimum-spanning-tree-mst-2/" TargetMode="External"/><Relationship Id="rId2" Type="http://schemas.openxmlformats.org/officeDocument/2006/relationships/hyperlink" Target="https://www.geeksforgeeks.org/applications-of-breadth-first-traversal/" TargetMode="External"/><Relationship Id="rId1" Type="http://schemas.openxmlformats.org/officeDocument/2006/relationships/slideLayout" Target="../slideLayouts/slideLayout2.xml"/><Relationship Id="rId6" Type="http://schemas.openxmlformats.org/officeDocument/2006/relationships/hyperlink" Target="https://www.geeksforgeeks.org/bipartite-graph/" TargetMode="External"/><Relationship Id="rId5" Type="http://schemas.openxmlformats.org/officeDocument/2006/relationships/hyperlink" Target="https://www.geeksforgeeks.org/ford-fulkerson-algorithm-for-maximum-flow-problem/" TargetMode="External"/><Relationship Id="rId4" Type="http://schemas.openxmlformats.org/officeDocument/2006/relationships/hyperlink" Target="https://www.geeksforgeeks.org/detect-cycle-in-a-directed-graph-using-bf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people.csail.mit.edu/thies/6.046-web/recitation9.txt" TargetMode="External"/><Relationship Id="rId2" Type="http://schemas.openxmlformats.org/officeDocument/2006/relationships/hyperlink" Target="geeksforgeeks.org/applications-of-depth-first-search/" TargetMode="External"/><Relationship Id="rId1" Type="http://schemas.openxmlformats.org/officeDocument/2006/relationships/slideLayout" Target="../slideLayouts/slideLayout2.xml"/><Relationship Id="rId6" Type="http://schemas.openxmlformats.org/officeDocument/2006/relationships/hyperlink" Target="https://www.geeksforgeeks.org/strongly-connected-components/" TargetMode="External"/><Relationship Id="rId5" Type="http://schemas.openxmlformats.org/officeDocument/2006/relationships/hyperlink" Target="http://en.wikipedia.org/wiki/Bipartite_graph" TargetMode="External"/><Relationship Id="rId4" Type="http://schemas.openxmlformats.org/officeDocument/2006/relationships/hyperlink" Target="https://www.geeksforgeeks.org/topological-sor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courses.csail.mit.edu/6.006/oldquizzes/solutions/q2-f2008-sol.pdf" TargetMode="External"/><Relationship Id="rId2" Type="http://schemas.openxmlformats.org/officeDocument/2006/relationships/hyperlink" Target="https://www.sanfoundry.com/data-structure-questions-answers-breadth-first-sea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685800" y="1066800"/>
            <a:ext cx="7772400" cy="1143000"/>
          </a:xfrm>
        </p:spPr>
        <p:txBody>
          <a:bodyPr/>
          <a:lstStyle/>
          <a:p>
            <a:pPr eaLnBrk="1" hangingPunct="1">
              <a:defRPr/>
            </a:pPr>
            <a:r>
              <a:rPr lang="en-US" sz="4800">
                <a:effectLst>
                  <a:outerShdw blurRad="38100" dist="38100" dir="2700000" algn="tl">
                    <a:srgbClr val="C0C0C0"/>
                  </a:outerShdw>
                </a:effectLst>
              </a:rPr>
              <a:t>Algorithms</a:t>
            </a:r>
          </a:p>
        </p:txBody>
      </p:sp>
      <p:sp>
        <p:nvSpPr>
          <p:cNvPr id="149507" name="Rectangle 3"/>
          <p:cNvSpPr>
            <a:spLocks noGrp="1" noChangeArrowheads="1"/>
          </p:cNvSpPr>
          <p:nvPr>
            <p:ph type="subTitle" idx="1"/>
          </p:nvPr>
        </p:nvSpPr>
        <p:spPr>
          <a:xfrm>
            <a:off x="914400" y="2781300"/>
            <a:ext cx="7315200" cy="2028825"/>
          </a:xfrm>
        </p:spPr>
        <p:txBody>
          <a:bodyPr/>
          <a:lstStyle/>
          <a:p>
            <a:pPr eaLnBrk="1" hangingPunct="1">
              <a:defRPr/>
            </a:pPr>
            <a:r>
              <a:rPr lang="en-US" sz="3600" dirty="0">
                <a:solidFill>
                  <a:srgbClr val="0000CC"/>
                </a:solidFill>
                <a:effectLst>
                  <a:outerShdw blurRad="38100" dist="38100" dir="2700000" algn="tl">
                    <a:srgbClr val="C0C0C0"/>
                  </a:outerShdw>
                </a:effectLst>
              </a:rPr>
              <a:t>Graph Searching Techniques</a:t>
            </a:r>
          </a:p>
          <a:p>
            <a:pPr eaLnBrk="1" hangingPunct="1">
              <a:defRPr/>
            </a:pPr>
            <a:r>
              <a:rPr lang="en-US" sz="3600" dirty="0">
                <a:solidFill>
                  <a:srgbClr val="0000FF"/>
                </a:solidFill>
                <a:effectLst>
                  <a:outerShdw blurRad="38100" dist="38100" dir="2700000" algn="tl">
                    <a:srgbClr val="C0C0C0"/>
                  </a:outerShdw>
                </a:effectLst>
              </a:rPr>
              <a:t>Topological Sorting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0243" name="Oval 3"/>
          <p:cNvSpPr>
            <a:spLocks noChangeArrowheads="1"/>
          </p:cNvSpPr>
          <p:nvPr/>
        </p:nvSpPr>
        <p:spPr bwMode="auto">
          <a:xfrm>
            <a:off x="11430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0244" name="Oval 4"/>
          <p:cNvSpPr>
            <a:spLocks noChangeArrowheads="1"/>
          </p:cNvSpPr>
          <p:nvPr/>
        </p:nvSpPr>
        <p:spPr bwMode="auto">
          <a:xfrm>
            <a:off x="11430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10245"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0246"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0247" name="Oval 7"/>
          <p:cNvSpPr>
            <a:spLocks noChangeArrowheads="1"/>
          </p:cNvSpPr>
          <p:nvPr/>
        </p:nvSpPr>
        <p:spPr bwMode="auto">
          <a:xfrm>
            <a:off x="52578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0248" name="Oval 8"/>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0249" name="Oval 9"/>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10250" name="Oval 1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10251"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0252"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0253"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0254"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0255"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0256"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0257"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0258"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0259" name="AutoShape 19"/>
          <p:cNvCxnSpPr>
            <a:cxnSpLocks noChangeShapeType="1"/>
            <a:stCxn id="10244" idx="0"/>
            <a:endCxn id="10243"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60" name="AutoShape 20"/>
          <p:cNvCxnSpPr>
            <a:cxnSpLocks noChangeShapeType="1"/>
            <a:stCxn id="10243" idx="6"/>
            <a:endCxn id="10245"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0261" name="AutoShape 21"/>
          <p:cNvCxnSpPr>
            <a:cxnSpLocks noChangeShapeType="1"/>
            <a:stCxn id="10245" idx="4"/>
            <a:endCxn id="10246"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0262" name="AutoShape 22"/>
          <p:cNvCxnSpPr>
            <a:cxnSpLocks noChangeShapeType="1"/>
            <a:stCxn id="10246" idx="7"/>
            <a:endCxn id="10247"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0263" name="AutoShape 23"/>
          <p:cNvCxnSpPr>
            <a:cxnSpLocks noChangeShapeType="1"/>
            <a:stCxn id="10246" idx="6"/>
            <a:endCxn id="10248"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0264" name="AutoShape 24"/>
          <p:cNvCxnSpPr>
            <a:cxnSpLocks noChangeShapeType="1"/>
            <a:stCxn id="10248" idx="0"/>
            <a:endCxn id="10247"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65" name="AutoShape 25"/>
          <p:cNvCxnSpPr>
            <a:cxnSpLocks noChangeShapeType="1"/>
            <a:stCxn id="10247" idx="6"/>
            <a:endCxn id="10249"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66" name="AutoShape 26"/>
          <p:cNvCxnSpPr>
            <a:cxnSpLocks noChangeShapeType="1"/>
            <a:stCxn id="10248" idx="6"/>
            <a:endCxn id="10250"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67" name="AutoShape 27"/>
          <p:cNvCxnSpPr>
            <a:cxnSpLocks noChangeShapeType="1"/>
            <a:stCxn id="10250" idx="0"/>
            <a:endCxn id="10249"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0268" name="Rectangle 28"/>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r</a:t>
            </a:r>
          </a:p>
        </p:txBody>
      </p:sp>
      <p:sp>
        <p:nvSpPr>
          <p:cNvPr id="10269" name="Rectangle 29"/>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0270"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t</a:t>
            </a:r>
          </a:p>
        </p:txBody>
      </p:sp>
      <p:sp>
        <p:nvSpPr>
          <p:cNvPr id="10271"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1267"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1268" name="Oval 4"/>
          <p:cNvSpPr>
            <a:spLocks noChangeArrowheads="1"/>
          </p:cNvSpPr>
          <p:nvPr/>
        </p:nvSpPr>
        <p:spPr bwMode="auto">
          <a:xfrm>
            <a:off x="11430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1269"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1270"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1271" name="Oval 7"/>
          <p:cNvSpPr>
            <a:spLocks noChangeArrowheads="1"/>
          </p:cNvSpPr>
          <p:nvPr/>
        </p:nvSpPr>
        <p:spPr bwMode="auto">
          <a:xfrm>
            <a:off x="52578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1272" name="Oval 8"/>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1273" name="Oval 9"/>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11274" name="Oval 1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11275"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1276"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1277"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1278"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1279"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1280"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1281"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1282"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1283" name="AutoShape 19"/>
          <p:cNvCxnSpPr>
            <a:cxnSpLocks noChangeShapeType="1"/>
            <a:stCxn id="11268" idx="0"/>
            <a:endCxn id="11267" idx="4"/>
          </p:cNvCxnSpPr>
          <p:nvPr/>
        </p:nvCxnSpPr>
        <p:spPr bwMode="auto">
          <a:xfrm flipV="1">
            <a:off x="15240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1284" name="AutoShape 20"/>
          <p:cNvCxnSpPr>
            <a:cxnSpLocks noChangeShapeType="1"/>
            <a:stCxn id="11267" idx="6"/>
            <a:endCxn id="11269"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1285" name="AutoShape 21"/>
          <p:cNvCxnSpPr>
            <a:cxnSpLocks noChangeShapeType="1"/>
            <a:stCxn id="11269" idx="4"/>
            <a:endCxn id="11270"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1286" name="AutoShape 22"/>
          <p:cNvCxnSpPr>
            <a:cxnSpLocks noChangeShapeType="1"/>
            <a:stCxn id="11270" idx="7"/>
            <a:endCxn id="11271"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1287" name="AutoShape 23"/>
          <p:cNvCxnSpPr>
            <a:cxnSpLocks noChangeShapeType="1"/>
            <a:stCxn id="11270" idx="6"/>
            <a:endCxn id="11272"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1288" name="AutoShape 24"/>
          <p:cNvCxnSpPr>
            <a:cxnSpLocks noChangeShapeType="1"/>
            <a:stCxn id="11272" idx="0"/>
            <a:endCxn id="11271"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89" name="AutoShape 25"/>
          <p:cNvCxnSpPr>
            <a:cxnSpLocks noChangeShapeType="1"/>
            <a:stCxn id="11271" idx="6"/>
            <a:endCxn id="11273"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90" name="AutoShape 26"/>
          <p:cNvCxnSpPr>
            <a:cxnSpLocks noChangeShapeType="1"/>
            <a:stCxn id="11272" idx="6"/>
            <a:endCxn id="11274"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1291" name="AutoShape 27"/>
          <p:cNvCxnSpPr>
            <a:cxnSpLocks noChangeShapeType="1"/>
            <a:stCxn id="11274" idx="0"/>
            <a:endCxn id="11273"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292"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1293"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t</a:t>
            </a:r>
          </a:p>
        </p:txBody>
      </p:sp>
      <p:sp>
        <p:nvSpPr>
          <p:cNvPr id="11294"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x</a:t>
            </a:r>
          </a:p>
        </p:txBody>
      </p:sp>
      <p:sp>
        <p:nvSpPr>
          <p:cNvPr id="11295"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2291"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2292" name="Oval 4"/>
          <p:cNvSpPr>
            <a:spLocks noChangeArrowheads="1"/>
          </p:cNvSpPr>
          <p:nvPr/>
        </p:nvSpPr>
        <p:spPr bwMode="auto">
          <a:xfrm>
            <a:off x="11430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2293"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2294"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2295"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2296" name="Oval 8"/>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2297" name="Oval 9"/>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2298" name="Oval 1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12299"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2300"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2301"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2302"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2303"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2304"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2305"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2306"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2307" name="AutoShape 19"/>
          <p:cNvCxnSpPr>
            <a:cxnSpLocks noChangeShapeType="1"/>
            <a:stCxn id="12292" idx="0"/>
            <a:endCxn id="12291" idx="4"/>
          </p:cNvCxnSpPr>
          <p:nvPr/>
        </p:nvCxnSpPr>
        <p:spPr bwMode="auto">
          <a:xfrm flipV="1">
            <a:off x="15240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2308" name="AutoShape 20"/>
          <p:cNvCxnSpPr>
            <a:cxnSpLocks noChangeShapeType="1"/>
            <a:stCxn id="12291" idx="6"/>
            <a:endCxn id="12293"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2309" name="AutoShape 21"/>
          <p:cNvCxnSpPr>
            <a:cxnSpLocks noChangeShapeType="1"/>
            <a:stCxn id="12293" idx="4"/>
            <a:endCxn id="12294"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2310" name="AutoShape 22"/>
          <p:cNvCxnSpPr>
            <a:cxnSpLocks noChangeShapeType="1"/>
            <a:stCxn id="12294" idx="7"/>
            <a:endCxn id="12295"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2311" name="AutoShape 23"/>
          <p:cNvCxnSpPr>
            <a:cxnSpLocks noChangeShapeType="1"/>
            <a:stCxn id="12294" idx="6"/>
            <a:endCxn id="12296"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2312" name="AutoShape 24"/>
          <p:cNvCxnSpPr>
            <a:cxnSpLocks noChangeShapeType="1"/>
            <a:stCxn id="12296" idx="0"/>
            <a:endCxn id="12295"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13" name="AutoShape 25"/>
          <p:cNvCxnSpPr>
            <a:cxnSpLocks noChangeShapeType="1"/>
            <a:stCxn id="12295" idx="6"/>
            <a:endCxn id="12297" idx="2"/>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2314" name="AutoShape 26"/>
          <p:cNvCxnSpPr>
            <a:cxnSpLocks noChangeShapeType="1"/>
            <a:stCxn id="12296" idx="6"/>
            <a:endCxn id="12298"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15" name="AutoShape 27"/>
          <p:cNvCxnSpPr>
            <a:cxnSpLocks noChangeShapeType="1"/>
            <a:stCxn id="12298" idx="0"/>
            <a:endCxn id="12297"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2316"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2317"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x</a:t>
            </a:r>
          </a:p>
        </p:txBody>
      </p:sp>
      <p:sp>
        <p:nvSpPr>
          <p:cNvPr id="12318"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v</a:t>
            </a:r>
          </a:p>
        </p:txBody>
      </p:sp>
      <p:sp>
        <p:nvSpPr>
          <p:cNvPr id="12319"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3315"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3316" name="Oval 4"/>
          <p:cNvSpPr>
            <a:spLocks noChangeArrowheads="1"/>
          </p:cNvSpPr>
          <p:nvPr/>
        </p:nvSpPr>
        <p:spPr bwMode="auto">
          <a:xfrm>
            <a:off x="11430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3317"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3318"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3319"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3320"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3321" name="Oval 9"/>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3322" name="Oval 10"/>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3323"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3324"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3325"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3326"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3327"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3328"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3329"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3330"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3331" name="AutoShape 19"/>
          <p:cNvCxnSpPr>
            <a:cxnSpLocks noChangeShapeType="1"/>
            <a:stCxn id="13316" idx="0"/>
            <a:endCxn id="13315" idx="4"/>
          </p:cNvCxnSpPr>
          <p:nvPr/>
        </p:nvCxnSpPr>
        <p:spPr bwMode="auto">
          <a:xfrm flipV="1">
            <a:off x="15240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2" name="AutoShape 20"/>
          <p:cNvCxnSpPr>
            <a:cxnSpLocks noChangeShapeType="1"/>
            <a:stCxn id="13315" idx="6"/>
            <a:endCxn id="13317"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3" name="AutoShape 21"/>
          <p:cNvCxnSpPr>
            <a:cxnSpLocks noChangeShapeType="1"/>
            <a:stCxn id="13317" idx="4"/>
            <a:endCxn id="13318"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4" name="AutoShape 22"/>
          <p:cNvCxnSpPr>
            <a:cxnSpLocks noChangeShapeType="1"/>
            <a:stCxn id="13318" idx="7"/>
            <a:endCxn id="13319"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5" name="AutoShape 23"/>
          <p:cNvCxnSpPr>
            <a:cxnSpLocks noChangeShapeType="1"/>
            <a:stCxn id="13318" idx="6"/>
            <a:endCxn id="13320"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6" name="AutoShape 24"/>
          <p:cNvCxnSpPr>
            <a:cxnSpLocks noChangeShapeType="1"/>
            <a:stCxn id="13320" idx="0"/>
            <a:endCxn id="13319"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337" name="AutoShape 25"/>
          <p:cNvCxnSpPr>
            <a:cxnSpLocks noChangeShapeType="1"/>
            <a:stCxn id="13319" idx="6"/>
            <a:endCxn id="13321" idx="2"/>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8" name="AutoShape 26"/>
          <p:cNvCxnSpPr>
            <a:cxnSpLocks noChangeShapeType="1"/>
            <a:stCxn id="13320" idx="6"/>
            <a:endCxn id="13322" idx="2"/>
          </p:cNvCxnSpPr>
          <p:nvPr/>
        </p:nvCxnSpPr>
        <p:spPr bwMode="auto">
          <a:xfrm>
            <a:off x="60340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3339" name="AutoShape 27"/>
          <p:cNvCxnSpPr>
            <a:cxnSpLocks noChangeShapeType="1"/>
            <a:stCxn id="13322" idx="0"/>
            <a:endCxn id="13321"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3340"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3341"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v</a:t>
            </a:r>
          </a:p>
        </p:txBody>
      </p:sp>
      <p:sp>
        <p:nvSpPr>
          <p:cNvPr id="13342"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u</a:t>
            </a:r>
          </a:p>
        </p:txBody>
      </p:sp>
      <p:sp>
        <p:nvSpPr>
          <p:cNvPr id="13343"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4339"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4340" name="Oval 4"/>
          <p:cNvSpPr>
            <a:spLocks noChangeArrowheads="1"/>
          </p:cNvSpPr>
          <p:nvPr/>
        </p:nvSpPr>
        <p:spPr bwMode="auto">
          <a:xfrm>
            <a:off x="11430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4341"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4342"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4343"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4344"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4345" name="Oval 9"/>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4346" name="Oval 10"/>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4347"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4348"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4349"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4350"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4351"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4352"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4353"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4354"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4355" name="AutoShape 19"/>
          <p:cNvCxnSpPr>
            <a:cxnSpLocks noChangeShapeType="1"/>
            <a:stCxn id="14340" idx="0"/>
            <a:endCxn id="14339" idx="4"/>
          </p:cNvCxnSpPr>
          <p:nvPr/>
        </p:nvCxnSpPr>
        <p:spPr bwMode="auto">
          <a:xfrm flipV="1">
            <a:off x="15240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56" name="AutoShape 20"/>
          <p:cNvCxnSpPr>
            <a:cxnSpLocks noChangeShapeType="1"/>
            <a:stCxn id="14339" idx="6"/>
            <a:endCxn id="14341"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57" name="AutoShape 21"/>
          <p:cNvCxnSpPr>
            <a:cxnSpLocks noChangeShapeType="1"/>
            <a:stCxn id="14341" idx="4"/>
            <a:endCxn id="14342"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58" name="AutoShape 22"/>
          <p:cNvCxnSpPr>
            <a:cxnSpLocks noChangeShapeType="1"/>
            <a:stCxn id="14342" idx="7"/>
            <a:endCxn id="14343"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59" name="AutoShape 23"/>
          <p:cNvCxnSpPr>
            <a:cxnSpLocks noChangeShapeType="1"/>
            <a:stCxn id="14342" idx="6"/>
            <a:endCxn id="14344"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60" name="AutoShape 24"/>
          <p:cNvCxnSpPr>
            <a:cxnSpLocks noChangeShapeType="1"/>
            <a:stCxn id="14344" idx="0"/>
            <a:endCxn id="14343"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361" name="AutoShape 25"/>
          <p:cNvCxnSpPr>
            <a:cxnSpLocks noChangeShapeType="1"/>
            <a:stCxn id="14343" idx="6"/>
            <a:endCxn id="14345" idx="2"/>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62" name="AutoShape 26"/>
          <p:cNvCxnSpPr>
            <a:cxnSpLocks noChangeShapeType="1"/>
            <a:stCxn id="14344" idx="6"/>
            <a:endCxn id="14346" idx="2"/>
          </p:cNvCxnSpPr>
          <p:nvPr/>
        </p:nvCxnSpPr>
        <p:spPr bwMode="auto">
          <a:xfrm>
            <a:off x="60340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4363" name="AutoShape 27"/>
          <p:cNvCxnSpPr>
            <a:cxnSpLocks noChangeShapeType="1"/>
            <a:stCxn id="14346" idx="0"/>
            <a:endCxn id="14345"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4364"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4365"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u</a:t>
            </a:r>
          </a:p>
        </p:txBody>
      </p:sp>
      <p:sp>
        <p:nvSpPr>
          <p:cNvPr id="14366"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5363"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5364" name="Oval 4"/>
          <p:cNvSpPr>
            <a:spLocks noChangeArrowheads="1"/>
          </p:cNvSpPr>
          <p:nvPr/>
        </p:nvSpPr>
        <p:spPr bwMode="auto">
          <a:xfrm>
            <a:off x="11430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5365"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5366"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5367"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5368"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5369" name="Oval 9"/>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5370" name="Oval 10"/>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5371"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5372"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5373"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5374"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5375"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5376"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5377"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5378"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5379" name="AutoShape 19"/>
          <p:cNvCxnSpPr>
            <a:cxnSpLocks noChangeShapeType="1"/>
            <a:stCxn id="15364" idx="0"/>
            <a:endCxn id="15363" idx="4"/>
          </p:cNvCxnSpPr>
          <p:nvPr/>
        </p:nvCxnSpPr>
        <p:spPr bwMode="auto">
          <a:xfrm flipV="1">
            <a:off x="15240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0" name="AutoShape 20"/>
          <p:cNvCxnSpPr>
            <a:cxnSpLocks noChangeShapeType="1"/>
            <a:stCxn id="15363" idx="6"/>
            <a:endCxn id="15365"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1" name="AutoShape 21"/>
          <p:cNvCxnSpPr>
            <a:cxnSpLocks noChangeShapeType="1"/>
            <a:stCxn id="15365" idx="4"/>
            <a:endCxn id="15366"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2" name="AutoShape 22"/>
          <p:cNvCxnSpPr>
            <a:cxnSpLocks noChangeShapeType="1"/>
            <a:stCxn id="15366" idx="7"/>
            <a:endCxn id="15367"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3" name="AutoShape 23"/>
          <p:cNvCxnSpPr>
            <a:cxnSpLocks noChangeShapeType="1"/>
            <a:stCxn id="15366" idx="6"/>
            <a:endCxn id="15368"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4" name="AutoShape 24"/>
          <p:cNvCxnSpPr>
            <a:cxnSpLocks noChangeShapeType="1"/>
            <a:stCxn id="15368" idx="0"/>
            <a:endCxn id="15367"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385" name="AutoShape 25"/>
          <p:cNvCxnSpPr>
            <a:cxnSpLocks noChangeShapeType="1"/>
            <a:stCxn id="15367" idx="6"/>
            <a:endCxn id="15369" idx="2"/>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6" name="AutoShape 26"/>
          <p:cNvCxnSpPr>
            <a:cxnSpLocks noChangeShapeType="1"/>
            <a:stCxn id="15368" idx="6"/>
            <a:endCxn id="15370" idx="2"/>
          </p:cNvCxnSpPr>
          <p:nvPr/>
        </p:nvCxnSpPr>
        <p:spPr bwMode="auto">
          <a:xfrm>
            <a:off x="60340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5387" name="AutoShape 27"/>
          <p:cNvCxnSpPr>
            <a:cxnSpLocks noChangeShapeType="1"/>
            <a:stCxn id="15370" idx="0"/>
            <a:endCxn id="15369"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5388"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5389"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16387"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16388" name="Oval 4"/>
          <p:cNvSpPr>
            <a:spLocks noChangeArrowheads="1"/>
          </p:cNvSpPr>
          <p:nvPr/>
        </p:nvSpPr>
        <p:spPr bwMode="auto">
          <a:xfrm>
            <a:off x="11430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6389"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16390"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16391"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6392"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16393" name="Oval 9"/>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6394" name="Oval 10"/>
          <p:cNvSpPr>
            <a:spLocks noChangeArrowheads="1"/>
          </p:cNvSpPr>
          <p:nvPr/>
        </p:nvSpPr>
        <p:spPr bwMode="auto">
          <a:xfrm>
            <a:off x="73152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3</a:t>
            </a:r>
          </a:p>
        </p:txBody>
      </p:sp>
      <p:sp>
        <p:nvSpPr>
          <p:cNvPr id="16395"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16396"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16397"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16398"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16399"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16400"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16401"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16402"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16403" name="AutoShape 19"/>
          <p:cNvCxnSpPr>
            <a:cxnSpLocks noChangeShapeType="1"/>
            <a:stCxn id="16388" idx="0"/>
            <a:endCxn id="16387" idx="4"/>
          </p:cNvCxnSpPr>
          <p:nvPr/>
        </p:nvCxnSpPr>
        <p:spPr bwMode="auto">
          <a:xfrm flipV="1">
            <a:off x="15240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04" name="AutoShape 20"/>
          <p:cNvCxnSpPr>
            <a:cxnSpLocks noChangeShapeType="1"/>
            <a:stCxn id="16387" idx="6"/>
            <a:endCxn id="16389"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05" name="AutoShape 21"/>
          <p:cNvCxnSpPr>
            <a:cxnSpLocks noChangeShapeType="1"/>
            <a:stCxn id="16389" idx="4"/>
            <a:endCxn id="16390"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06" name="AutoShape 22"/>
          <p:cNvCxnSpPr>
            <a:cxnSpLocks noChangeShapeType="1"/>
            <a:stCxn id="16390" idx="7"/>
            <a:endCxn id="16391" idx="3"/>
          </p:cNvCxnSpPr>
          <p:nvPr/>
        </p:nvCxnSpPr>
        <p:spPr bwMode="auto">
          <a:xfrm flipV="1">
            <a:off x="3851275"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07" name="AutoShape 23"/>
          <p:cNvCxnSpPr>
            <a:cxnSpLocks noChangeShapeType="1"/>
            <a:stCxn id="16390" idx="6"/>
            <a:endCxn id="16392" idx="2"/>
          </p:cNvCxnSpPr>
          <p:nvPr/>
        </p:nvCxnSpPr>
        <p:spPr bwMode="auto">
          <a:xfrm>
            <a:off x="39766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08" name="AutoShape 24"/>
          <p:cNvCxnSpPr>
            <a:cxnSpLocks noChangeShapeType="1"/>
            <a:stCxn id="16392" idx="0"/>
            <a:endCxn id="16391"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6409" name="AutoShape 25"/>
          <p:cNvCxnSpPr>
            <a:cxnSpLocks noChangeShapeType="1"/>
            <a:stCxn id="16391" idx="6"/>
            <a:endCxn id="16393" idx="2"/>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10" name="AutoShape 26"/>
          <p:cNvCxnSpPr>
            <a:cxnSpLocks noChangeShapeType="1"/>
            <a:stCxn id="16392" idx="6"/>
            <a:endCxn id="16394" idx="2"/>
          </p:cNvCxnSpPr>
          <p:nvPr/>
        </p:nvCxnSpPr>
        <p:spPr bwMode="auto">
          <a:xfrm>
            <a:off x="6034088" y="4038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16411" name="AutoShape 27"/>
          <p:cNvCxnSpPr>
            <a:cxnSpLocks noChangeShapeType="1"/>
            <a:stCxn id="16394" idx="0"/>
            <a:endCxn id="16393"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412"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16413" name="Rectangle 29"/>
          <p:cNvSpPr>
            <a:spLocks noChangeArrowheads="1"/>
          </p:cNvSpPr>
          <p:nvPr/>
        </p:nvSpPr>
        <p:spPr bwMode="auto">
          <a:xfrm>
            <a:off x="25146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a:latin typeface="Times New Roman" panose="02020603050405020304" pitchFamily="18" charset="0"/>
                <a:cs typeface="Times New Roman" panose="02020603050405020304" pitchFamily="18" charset="0"/>
              </a:rPr>
              <a:t>Ø</a:t>
            </a:r>
            <a:endParaRPr lang="en-US" altLang="en-US" sz="2800" b="1">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ltLang="en-US">
                <a:effectLst>
                  <a:outerShdw blurRad="38100" dist="38100" dir="2700000" algn="tl">
                    <a:srgbClr val="C0C0C0"/>
                  </a:outerShdw>
                </a:effectLst>
              </a:rPr>
              <a:t>BFS - A Graphical Representation</a:t>
            </a:r>
            <a:endParaRPr lang="en-US">
              <a:effectLst>
                <a:outerShdw blurRad="38100" dist="38100" dir="2700000" algn="tl">
                  <a:srgbClr val="C0C0C0"/>
                </a:outerShdw>
              </a:effectLst>
            </a:endParaRPr>
          </a:p>
        </p:txBody>
      </p:sp>
      <p:pic>
        <p:nvPicPr>
          <p:cNvPr id="17411"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00213"/>
            <a:ext cx="7620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986213"/>
            <a:ext cx="3733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38613"/>
            <a:ext cx="411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33"/>
          <p:cNvSpPr txBox="1">
            <a:spLocks noChangeArrowheads="1"/>
          </p:cNvSpPr>
          <p:nvPr/>
        </p:nvSpPr>
        <p:spPr bwMode="auto">
          <a:xfrm>
            <a:off x="8388350" y="45196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b="1" i="1">
                <a:latin typeface="Times" panose="02020603050405020304" pitchFamily="18" charset="0"/>
              </a:rPr>
              <a:t>d)</a:t>
            </a:r>
            <a:endParaRPr lang="en-US" altLang="en-US">
              <a:latin typeface="Times" panose="02020603050405020304" pitchFamily="18" charset="0"/>
            </a:endParaRPr>
          </a:p>
        </p:txBody>
      </p:sp>
      <p:sp>
        <p:nvSpPr>
          <p:cNvPr id="17415" name="Text Box 34"/>
          <p:cNvSpPr txBox="1">
            <a:spLocks noChangeArrowheads="1"/>
          </p:cNvSpPr>
          <p:nvPr/>
        </p:nvSpPr>
        <p:spPr bwMode="auto">
          <a:xfrm>
            <a:off x="304800" y="44434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b="1" i="1">
                <a:latin typeface="Times" panose="02020603050405020304" pitchFamily="18" charset="0"/>
              </a:rPr>
              <a:t>c)</a:t>
            </a:r>
            <a:endParaRPr lang="en-US" altLang="en-US">
              <a:latin typeface="Times" panose="02020603050405020304" pitchFamily="18" charset="0"/>
            </a:endParaRPr>
          </a:p>
        </p:txBody>
      </p:sp>
      <p:sp>
        <p:nvSpPr>
          <p:cNvPr id="17416" name="Text Box 35"/>
          <p:cNvSpPr txBox="1">
            <a:spLocks noChangeArrowheads="1"/>
          </p:cNvSpPr>
          <p:nvPr/>
        </p:nvSpPr>
        <p:spPr bwMode="auto">
          <a:xfrm>
            <a:off x="8229600" y="23860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b="1" i="1">
                <a:latin typeface="Times" panose="02020603050405020304" pitchFamily="18" charset="0"/>
              </a:rPr>
              <a:t>b)</a:t>
            </a:r>
            <a:endParaRPr lang="en-US" altLang="en-US">
              <a:latin typeface="Times" panose="02020603050405020304" pitchFamily="18" charset="0"/>
            </a:endParaRPr>
          </a:p>
        </p:txBody>
      </p:sp>
      <p:sp>
        <p:nvSpPr>
          <p:cNvPr id="17417" name="Text Box 36"/>
          <p:cNvSpPr txBox="1">
            <a:spLocks noChangeArrowheads="1"/>
          </p:cNvSpPr>
          <p:nvPr/>
        </p:nvSpPr>
        <p:spPr bwMode="auto">
          <a:xfrm>
            <a:off x="290513" y="23860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b="1" i="1">
                <a:latin typeface="Times" panose="02020603050405020304" pitchFamily="18" charset="0"/>
              </a:rPr>
              <a:t>a</a:t>
            </a:r>
            <a:r>
              <a:rPr lang="en-US" altLang="en-US">
                <a:latin typeface="Times"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US" altLang="en-US">
                <a:effectLst>
                  <a:outerShdw blurRad="38100" dist="38100" dir="2700000" algn="tl">
                    <a:srgbClr val="C0C0C0"/>
                  </a:outerShdw>
                </a:effectLst>
              </a:rPr>
              <a:t>BFS - A Graphical Representation</a:t>
            </a:r>
            <a:endParaRPr lang="en-US">
              <a:effectLst>
                <a:outerShdw blurRad="38100" dist="38100" dir="2700000" algn="tl">
                  <a:srgbClr val="C0C0C0"/>
                </a:outerShdw>
              </a:effectLst>
            </a:endParaRPr>
          </a:p>
        </p:txBody>
      </p:sp>
      <p:pic>
        <p:nvPicPr>
          <p:cNvPr id="1843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3" y="2209800"/>
            <a:ext cx="4114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2813" y="2286000"/>
            <a:ext cx="40259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13"/>
          <p:cNvSpPr txBox="1">
            <a:spLocks noChangeArrowheads="1"/>
          </p:cNvSpPr>
          <p:nvPr/>
        </p:nvSpPr>
        <p:spPr bwMode="auto">
          <a:xfrm>
            <a:off x="303213" y="18923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b="1" i="1">
                <a:latin typeface="Times" panose="02020603050405020304" pitchFamily="18" charset="0"/>
              </a:rPr>
              <a:t>e</a:t>
            </a:r>
            <a:r>
              <a:rPr lang="en-US" altLang="en-US">
                <a:latin typeface="Times" panose="02020603050405020304" pitchFamily="18" charset="0"/>
              </a:rPr>
              <a:t>)</a:t>
            </a:r>
          </a:p>
        </p:txBody>
      </p:sp>
      <p:sp>
        <p:nvSpPr>
          <p:cNvPr id="18438" name="Text Box 14"/>
          <p:cNvSpPr txBox="1">
            <a:spLocks noChangeArrowheads="1"/>
          </p:cNvSpPr>
          <p:nvPr/>
        </p:nvSpPr>
        <p:spPr bwMode="auto">
          <a:xfrm>
            <a:off x="4418013" y="1828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spcBef>
                <a:spcPct val="50000"/>
              </a:spcBef>
            </a:pPr>
            <a:r>
              <a:rPr lang="en-US" altLang="en-US" b="1" i="1">
                <a:latin typeface="Times" panose="02020603050405020304" pitchFamily="18" charset="0"/>
              </a:rPr>
              <a:t>f</a:t>
            </a:r>
            <a:r>
              <a:rPr lang="en-US" altLang="en-US">
                <a:latin typeface="Times"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418F-EF0A-4D0A-B087-D7DBB750ECB0}"/>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031B799-CDA9-4938-80FB-CF2832939ED1}"/>
              </a:ext>
            </a:extLst>
          </p:cNvPr>
          <p:cNvSpPr>
            <a:spLocks noGrp="1"/>
          </p:cNvSpPr>
          <p:nvPr>
            <p:ph idx="1"/>
          </p:nvPr>
        </p:nvSpPr>
        <p:spPr/>
        <p:txBody>
          <a:bodyPr/>
          <a:lstStyle/>
          <a:p>
            <a:r>
              <a:rPr lang="en-US" dirty="0"/>
              <a:t>Write an algorithm to find all shortest path from source node in a unweighted graph.</a:t>
            </a:r>
          </a:p>
          <a:p>
            <a:r>
              <a:rPr lang="en-US" dirty="0"/>
              <a:t>Write an algorithm to find all shortest path length from source node in a unweighted graph. do not write any unnecessary line.</a:t>
            </a:r>
          </a:p>
          <a:p>
            <a:endParaRPr lang="en-US" dirty="0"/>
          </a:p>
        </p:txBody>
      </p:sp>
    </p:spTree>
    <p:extLst>
      <p:ext uri="{BB962C8B-B14F-4D97-AF65-F5344CB8AC3E}">
        <p14:creationId xmlns:p14="http://schemas.microsoft.com/office/powerpoint/2010/main" val="39684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sym typeface="Symbol" pitchFamily="18" charset="2"/>
              </a:rPr>
              <a:t>Graph Searching</a:t>
            </a:r>
          </a:p>
        </p:txBody>
      </p:sp>
      <p:sp>
        <p:nvSpPr>
          <p:cNvPr id="3075" name="Rectangle 3"/>
          <p:cNvSpPr>
            <a:spLocks noGrp="1" noChangeArrowheads="1"/>
          </p:cNvSpPr>
          <p:nvPr>
            <p:ph type="body" idx="1"/>
          </p:nvPr>
        </p:nvSpPr>
        <p:spPr>
          <a:xfrm>
            <a:off x="457200" y="1052513"/>
            <a:ext cx="8229600" cy="2768600"/>
          </a:xfrm>
        </p:spPr>
        <p:txBody>
          <a:bodyPr/>
          <a:lstStyle/>
          <a:p>
            <a:pPr eaLnBrk="1" hangingPunct="1"/>
            <a:r>
              <a:rPr lang="en-US" altLang="en-US" sz="2200"/>
              <a:t>Given: a graph G = (V, E), directed or undirected</a:t>
            </a:r>
          </a:p>
          <a:p>
            <a:pPr eaLnBrk="1" hangingPunct="1"/>
            <a:r>
              <a:rPr lang="en-US" altLang="en-US" sz="2200"/>
              <a:t>Goal: methodically explore every vertex and every edge</a:t>
            </a:r>
          </a:p>
          <a:p>
            <a:pPr eaLnBrk="1" hangingPunct="1"/>
            <a:r>
              <a:rPr lang="en-US" altLang="en-US" sz="2200"/>
              <a:t>Ultimately: build a tree on the graph</a:t>
            </a:r>
          </a:p>
          <a:p>
            <a:pPr lvl="1" eaLnBrk="1" hangingPunct="1"/>
            <a:r>
              <a:rPr lang="en-US" altLang="en-US" sz="2200"/>
              <a:t>Pick a vertex as the root</a:t>
            </a:r>
          </a:p>
          <a:p>
            <a:pPr lvl="1" eaLnBrk="1" hangingPunct="1"/>
            <a:r>
              <a:rPr lang="en-US" altLang="en-US" sz="2200"/>
              <a:t>Choose certain edges to produce a tree</a:t>
            </a:r>
          </a:p>
          <a:p>
            <a:pPr lvl="1" eaLnBrk="1" hangingPunct="1"/>
            <a:r>
              <a:rPr lang="en-US" altLang="en-US" sz="2200"/>
              <a:t>Note: might also build a </a:t>
            </a:r>
            <a:r>
              <a:rPr lang="en-US" altLang="en-US" sz="2200" i="1">
                <a:solidFill>
                  <a:schemeClr val="tx2"/>
                </a:solidFill>
              </a:rPr>
              <a:t>forest</a:t>
            </a:r>
            <a:r>
              <a:rPr lang="en-US" altLang="en-US" sz="2200"/>
              <a:t> if graph is not connected</a:t>
            </a:r>
          </a:p>
        </p:txBody>
      </p:sp>
      <p:sp>
        <p:nvSpPr>
          <p:cNvPr id="100356" name="Rectangle 4"/>
          <p:cNvSpPr>
            <a:spLocks noChangeArrowheads="1"/>
          </p:cNvSpPr>
          <p:nvPr/>
        </p:nvSpPr>
        <p:spPr bwMode="auto">
          <a:xfrm>
            <a:off x="539750" y="4365625"/>
            <a:ext cx="754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eaLnBrk="1" hangingPunct="1">
              <a:spcBef>
                <a:spcPct val="20000"/>
              </a:spcBef>
              <a:buFontTx/>
              <a:buChar char="•"/>
            </a:pPr>
            <a:r>
              <a:rPr lang="en-US" altLang="en-US"/>
              <a:t> There are two standard graph traversal techniques:</a:t>
            </a:r>
          </a:p>
          <a:p>
            <a:pPr lvl="1" algn="l" eaLnBrk="1" hangingPunct="1">
              <a:spcBef>
                <a:spcPct val="20000"/>
              </a:spcBef>
              <a:buFont typeface="Wingdings" panose="05000000000000000000" pitchFamily="2" charset="2"/>
              <a:buChar char="§"/>
            </a:pPr>
            <a:r>
              <a:rPr lang="en-US" altLang="en-US" i="1">
                <a:solidFill>
                  <a:srgbClr val="CC0000"/>
                </a:solidFill>
              </a:rPr>
              <a:t> </a:t>
            </a:r>
            <a:r>
              <a:rPr lang="en-US" altLang="en-US">
                <a:solidFill>
                  <a:schemeClr val="tx2"/>
                </a:solidFill>
              </a:rPr>
              <a:t>Breadth-First Search (BFS)</a:t>
            </a:r>
          </a:p>
          <a:p>
            <a:pPr lvl="1" algn="l" eaLnBrk="1" hangingPunct="1">
              <a:spcBef>
                <a:spcPct val="20000"/>
              </a:spcBef>
              <a:buFont typeface="Wingdings" panose="05000000000000000000" pitchFamily="2" charset="2"/>
              <a:buChar char="§"/>
            </a:pPr>
            <a:r>
              <a:rPr lang="en-US" altLang="en-US">
                <a:solidFill>
                  <a:schemeClr val="tx2"/>
                </a:solidFill>
              </a:rPr>
              <a:t> Depth-First Search (DFS)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ox(in)">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BFS: The Code Again</a:t>
            </a:r>
          </a:p>
        </p:txBody>
      </p:sp>
      <p:sp>
        <p:nvSpPr>
          <p:cNvPr id="19459" name="Rectangle 3"/>
          <p:cNvSpPr>
            <a:spLocks noGrp="1" noChangeArrowheads="1"/>
          </p:cNvSpPr>
          <p:nvPr>
            <p:ph type="body" idx="1"/>
          </p:nvPr>
        </p:nvSpPr>
        <p:spPr/>
        <p:txBody>
          <a:bodyPr/>
          <a:lstStyle/>
          <a:p>
            <a:pPr eaLnBrk="1" hangingPunct="1">
              <a:buFont typeface="Monotype Sorts" pitchFamily="2" charset="2"/>
              <a:buNone/>
            </a:pPr>
            <a:r>
              <a:rPr lang="en-US" altLang="en-US" sz="1500" b="1">
                <a:latin typeface="Courier New" panose="02070309020205020404" pitchFamily="49" charset="0"/>
              </a:rPr>
              <a:t>BFS(G, s) {</a:t>
            </a:r>
          </a:p>
          <a:p>
            <a:pPr eaLnBrk="1" hangingPunct="1">
              <a:buFont typeface="Monotype Sorts" pitchFamily="2" charset="2"/>
              <a:buNone/>
            </a:pPr>
            <a:r>
              <a:rPr lang="en-US" altLang="en-US" sz="1500" b="1">
                <a:latin typeface="Courier New" panose="02070309020205020404" pitchFamily="49" charset="0"/>
              </a:rPr>
              <a:t>    initialize vertices;</a:t>
            </a:r>
          </a:p>
          <a:p>
            <a:pPr eaLnBrk="1" hangingPunct="1">
              <a:buFont typeface="Monotype Sorts" pitchFamily="2" charset="2"/>
              <a:buNone/>
            </a:pPr>
            <a:r>
              <a:rPr lang="en-US" altLang="en-US" sz="1500" b="1">
                <a:latin typeface="Courier New" panose="02070309020205020404" pitchFamily="49" charset="0"/>
              </a:rPr>
              <a:t>    Q = {s};		</a:t>
            </a:r>
            <a:endParaRPr lang="en-US" altLang="en-US" sz="1500" b="1" i="1">
              <a:latin typeface="Courier New" panose="02070309020205020404" pitchFamily="49" charset="0"/>
            </a:endParaRPr>
          </a:p>
          <a:p>
            <a:pPr eaLnBrk="1" hangingPunct="1">
              <a:buFont typeface="Monotype Sorts" pitchFamily="2" charset="2"/>
              <a:buNone/>
            </a:pPr>
            <a:r>
              <a:rPr lang="en-US" altLang="en-US" sz="1500" b="1">
                <a:latin typeface="Courier New" panose="02070309020205020404" pitchFamily="49" charset="0"/>
              </a:rPr>
              <a:t>    while (Q not empty) {    </a:t>
            </a:r>
          </a:p>
          <a:p>
            <a:pPr eaLnBrk="1" hangingPunct="1">
              <a:buFont typeface="Monotype Sorts" pitchFamily="2" charset="2"/>
              <a:buNone/>
            </a:pPr>
            <a:r>
              <a:rPr lang="en-US" altLang="en-US" sz="1500" b="1">
                <a:latin typeface="Courier New" panose="02070309020205020404" pitchFamily="49" charset="0"/>
              </a:rPr>
              <a:t>        u = RemoveTop(Q);</a:t>
            </a:r>
          </a:p>
          <a:p>
            <a:pPr eaLnBrk="1" hangingPunct="1">
              <a:buFont typeface="Monotype Sorts" pitchFamily="2" charset="2"/>
              <a:buNone/>
            </a:pPr>
            <a:r>
              <a:rPr lang="en-US" altLang="en-US" sz="15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v-&gt;color = GREY;</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v-&gt;d = u-&gt;d + 1;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v-&gt;p = u;</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Enqueue(Q, 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96260" name="Text Box 4"/>
          <p:cNvSpPr txBox="1">
            <a:spLocks noChangeArrowheads="1"/>
          </p:cNvSpPr>
          <p:nvPr/>
        </p:nvSpPr>
        <p:spPr bwMode="auto">
          <a:xfrm>
            <a:off x="4508500" y="5334000"/>
            <a:ext cx="410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rPr>
              <a:t>What will be the running time?</a:t>
            </a:r>
          </a:p>
        </p:txBody>
      </p:sp>
      <p:grpSp>
        <p:nvGrpSpPr>
          <p:cNvPr id="2" name="Group 5"/>
          <p:cNvGrpSpPr>
            <a:grpSpLocks/>
          </p:cNvGrpSpPr>
          <p:nvPr/>
        </p:nvGrpSpPr>
        <p:grpSpPr bwMode="auto">
          <a:xfrm>
            <a:off x="3962400" y="1268413"/>
            <a:ext cx="3995738" cy="457200"/>
            <a:chOff x="2496" y="1104"/>
            <a:chExt cx="2517" cy="288"/>
          </a:xfrm>
        </p:grpSpPr>
        <p:sp>
          <p:nvSpPr>
            <p:cNvPr id="19469" name="Text Box 6"/>
            <p:cNvSpPr txBox="1">
              <a:spLocks noChangeArrowheads="1"/>
            </p:cNvSpPr>
            <p:nvPr/>
          </p:nvSpPr>
          <p:spPr bwMode="auto">
            <a:xfrm>
              <a:off x="2888" y="1104"/>
              <a:ext cx="2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Touch every vertex: O(V)</a:t>
              </a:r>
            </a:p>
          </p:txBody>
        </p:sp>
        <p:sp>
          <p:nvSpPr>
            <p:cNvPr id="19470" name="Line 7"/>
            <p:cNvSpPr>
              <a:spLocks noChangeShapeType="1"/>
            </p:cNvSpPr>
            <p:nvPr/>
          </p:nvSpPr>
          <p:spPr bwMode="auto">
            <a:xfrm flipH="1">
              <a:off x="2496" y="1248"/>
              <a:ext cx="384"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8"/>
          <p:cNvGrpSpPr>
            <a:grpSpLocks/>
          </p:cNvGrpSpPr>
          <p:nvPr/>
        </p:nvGrpSpPr>
        <p:grpSpPr bwMode="auto">
          <a:xfrm>
            <a:off x="3967163" y="2060575"/>
            <a:ext cx="4781550" cy="822325"/>
            <a:chOff x="2544" y="1772"/>
            <a:chExt cx="3012" cy="518"/>
          </a:xfrm>
        </p:grpSpPr>
        <p:sp>
          <p:nvSpPr>
            <p:cNvPr id="19467" name="Text Box 9"/>
            <p:cNvSpPr txBox="1">
              <a:spLocks noChangeArrowheads="1"/>
            </p:cNvSpPr>
            <p:nvPr/>
          </p:nvSpPr>
          <p:spPr bwMode="auto">
            <a:xfrm>
              <a:off x="3024" y="1772"/>
              <a:ext cx="25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u = every vertex, but only once</a:t>
              </a:r>
              <a:br>
                <a:rPr lang="en-US" altLang="en-US" b="1" i="1">
                  <a:solidFill>
                    <a:schemeClr val="tx2"/>
                  </a:solidFill>
                  <a:latin typeface="Times New Roman" panose="02020603050405020304" pitchFamily="18" charset="0"/>
                </a:rPr>
              </a:br>
              <a:r>
                <a:rPr lang="en-US" altLang="en-US" b="1" i="1">
                  <a:solidFill>
                    <a:schemeClr val="tx2"/>
                  </a:solidFill>
                  <a:latin typeface="Times New Roman" panose="02020603050405020304" pitchFamily="18" charset="0"/>
                </a:rPr>
                <a:t>                                  (</a:t>
              </a:r>
              <a:r>
                <a:rPr lang="en-US" altLang="en-US" b="1" i="1">
                  <a:solidFill>
                    <a:schemeClr val="accent1"/>
                  </a:solidFill>
                  <a:latin typeface="Times New Roman" panose="02020603050405020304" pitchFamily="18" charset="0"/>
                </a:rPr>
                <a:t>Why?</a:t>
              </a:r>
              <a:r>
                <a:rPr lang="en-US" altLang="en-US" b="1" i="1">
                  <a:solidFill>
                    <a:schemeClr val="tx2"/>
                  </a:solidFill>
                  <a:latin typeface="Times New Roman" panose="02020603050405020304" pitchFamily="18" charset="0"/>
                </a:rPr>
                <a:t>)</a:t>
              </a:r>
            </a:p>
          </p:txBody>
        </p:sp>
        <p:sp>
          <p:nvSpPr>
            <p:cNvPr id="19468" name="Line 10"/>
            <p:cNvSpPr>
              <a:spLocks noChangeShapeType="1"/>
            </p:cNvSpPr>
            <p:nvPr/>
          </p:nvSpPr>
          <p:spPr bwMode="auto">
            <a:xfrm flipH="1">
              <a:off x="2544" y="1920"/>
              <a:ext cx="48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5"/>
          <p:cNvGrpSpPr>
            <a:grpSpLocks/>
          </p:cNvGrpSpPr>
          <p:nvPr/>
        </p:nvGrpSpPr>
        <p:grpSpPr bwMode="auto">
          <a:xfrm>
            <a:off x="76200" y="2692400"/>
            <a:ext cx="2590800" cy="1801813"/>
            <a:chOff x="48" y="1696"/>
            <a:chExt cx="1632" cy="1135"/>
          </a:xfrm>
        </p:grpSpPr>
        <p:sp>
          <p:nvSpPr>
            <p:cNvPr id="19465" name="Text Box 12"/>
            <p:cNvSpPr txBox="1">
              <a:spLocks noChangeArrowheads="1"/>
            </p:cNvSpPr>
            <p:nvPr/>
          </p:nvSpPr>
          <p:spPr bwMode="auto">
            <a:xfrm>
              <a:off x="48" y="1853"/>
              <a:ext cx="16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So v = every vertex that appears in some other vert’s adjacency list</a:t>
              </a:r>
            </a:p>
          </p:txBody>
        </p:sp>
        <p:sp>
          <p:nvSpPr>
            <p:cNvPr id="19466" name="Line 13"/>
            <p:cNvSpPr>
              <a:spLocks noChangeShapeType="1"/>
            </p:cNvSpPr>
            <p:nvPr/>
          </p:nvSpPr>
          <p:spPr bwMode="auto">
            <a:xfrm flipV="1">
              <a:off x="930" y="1696"/>
              <a:ext cx="592" cy="19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6270" name="Text Box 14"/>
          <p:cNvSpPr txBox="1">
            <a:spLocks noChangeArrowheads="1"/>
          </p:cNvSpPr>
          <p:nvPr/>
        </p:nvSpPr>
        <p:spPr bwMode="auto">
          <a:xfrm>
            <a:off x="4508500" y="5715000"/>
            <a:ext cx="383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a:latin typeface="Times New Roman" panose="02020603050405020304" pitchFamily="18" charset="0"/>
              </a:rPr>
              <a:t>Total running time: </a:t>
            </a:r>
            <a:r>
              <a:rPr lang="en-US" altLang="en-US" b="1" i="1">
                <a:latin typeface="Times New Roman" panose="02020603050405020304" pitchFamily="18" charset="0"/>
              </a:rPr>
              <a:t>O</a:t>
            </a:r>
            <a:r>
              <a:rPr lang="en-US" altLang="en-US" b="1">
                <a:latin typeface="Times New Roman" panose="02020603050405020304" pitchFamily="18" charset="0"/>
              </a:rPr>
              <a:t>(</a:t>
            </a:r>
            <a:r>
              <a:rPr lang="en-US" altLang="en-US" b="1" i="1">
                <a:latin typeface="Times New Roman" panose="02020603050405020304" pitchFamily="18" charset="0"/>
              </a:rPr>
              <a:t>V</a:t>
            </a:r>
            <a:r>
              <a:rPr lang="en-US" altLang="en-US" b="1">
                <a:latin typeface="Times New Roman" panose="02020603050405020304" pitchFamily="18" charset="0"/>
              </a:rPr>
              <a:t>+</a:t>
            </a:r>
            <a:r>
              <a:rPr lang="en-US" altLang="en-US" b="1" i="1">
                <a:latin typeface="Times New Roman" panose="02020603050405020304" pitchFamily="18" charset="0"/>
              </a:rPr>
              <a:t>E</a:t>
            </a:r>
            <a:r>
              <a:rPr lang="en-US" altLang="en-US"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heckerboard(across)">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6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7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BFS: The Code Again</a:t>
            </a:r>
          </a:p>
        </p:txBody>
      </p:sp>
      <p:sp>
        <p:nvSpPr>
          <p:cNvPr id="20483" name="Rectangle 3"/>
          <p:cNvSpPr>
            <a:spLocks noGrp="1" noChangeArrowheads="1"/>
          </p:cNvSpPr>
          <p:nvPr>
            <p:ph type="body" idx="1"/>
          </p:nvPr>
        </p:nvSpPr>
        <p:spPr/>
        <p:txBody>
          <a:bodyPr/>
          <a:lstStyle/>
          <a:p>
            <a:pPr eaLnBrk="1" hangingPunct="1">
              <a:buFont typeface="Monotype Sorts" pitchFamily="2" charset="2"/>
              <a:buNone/>
            </a:pPr>
            <a:r>
              <a:rPr lang="en-US" altLang="en-US" sz="1500" b="1">
                <a:latin typeface="Courier New" panose="02070309020205020404" pitchFamily="49" charset="0"/>
              </a:rPr>
              <a:t>BFS(G, s) {</a:t>
            </a:r>
          </a:p>
          <a:p>
            <a:pPr eaLnBrk="1" hangingPunct="1">
              <a:buFont typeface="Monotype Sorts" pitchFamily="2" charset="2"/>
              <a:buNone/>
            </a:pPr>
            <a:r>
              <a:rPr lang="en-US" altLang="en-US" sz="1500" b="1">
                <a:latin typeface="Courier New" panose="02070309020205020404" pitchFamily="49" charset="0"/>
              </a:rPr>
              <a:t>    initialize vertices;</a:t>
            </a:r>
          </a:p>
          <a:p>
            <a:pPr eaLnBrk="1" hangingPunct="1">
              <a:buFont typeface="Monotype Sorts" pitchFamily="2" charset="2"/>
              <a:buNone/>
            </a:pPr>
            <a:r>
              <a:rPr lang="en-US" altLang="en-US" sz="1500" b="1">
                <a:latin typeface="Courier New" panose="02070309020205020404" pitchFamily="49" charset="0"/>
              </a:rPr>
              <a:t>    Q = {s};		</a:t>
            </a:r>
            <a:endParaRPr lang="en-US" altLang="en-US" sz="1500" b="1" i="1">
              <a:latin typeface="Courier New" panose="02070309020205020404" pitchFamily="49" charset="0"/>
            </a:endParaRPr>
          </a:p>
          <a:p>
            <a:pPr eaLnBrk="1" hangingPunct="1">
              <a:buFont typeface="Monotype Sorts" pitchFamily="2" charset="2"/>
              <a:buNone/>
            </a:pPr>
            <a:r>
              <a:rPr lang="en-US" altLang="en-US" sz="1500" b="1">
                <a:latin typeface="Courier New" panose="02070309020205020404" pitchFamily="49" charset="0"/>
              </a:rPr>
              <a:t>    while (Q not empty) {    </a:t>
            </a:r>
          </a:p>
          <a:p>
            <a:pPr eaLnBrk="1" hangingPunct="1">
              <a:buFont typeface="Monotype Sorts" pitchFamily="2" charset="2"/>
              <a:buNone/>
            </a:pPr>
            <a:r>
              <a:rPr lang="en-US" altLang="en-US" sz="1500" b="1">
                <a:latin typeface="Courier New" panose="02070309020205020404" pitchFamily="49" charset="0"/>
              </a:rPr>
              <a:t>        u = RemoveTop(Q);</a:t>
            </a:r>
          </a:p>
          <a:p>
            <a:pPr eaLnBrk="1" hangingPunct="1">
              <a:buFont typeface="Monotype Sorts" pitchFamily="2" charset="2"/>
              <a:buNone/>
            </a:pPr>
            <a:r>
              <a:rPr lang="en-US" altLang="en-US" sz="15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v-&gt;color = GREY;</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v-&gt;d = u-&gt;d + 1;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v-&gt;p = u;</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Enqueue(Q, 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97284" name="Text Box 4"/>
          <p:cNvSpPr txBox="1">
            <a:spLocks noChangeArrowheads="1"/>
          </p:cNvSpPr>
          <p:nvPr/>
        </p:nvSpPr>
        <p:spPr bwMode="auto">
          <a:xfrm>
            <a:off x="4703763" y="4953000"/>
            <a:ext cx="39830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rPr>
              <a:t>What will be the storage cost </a:t>
            </a:r>
          </a:p>
          <a:p>
            <a:pPr algn="l"/>
            <a:r>
              <a:rPr lang="en-US" altLang="en-US" b="1" i="1">
                <a:solidFill>
                  <a:schemeClr val="accent1"/>
                </a:solidFill>
                <a:latin typeface="Times New Roman" panose="02020603050405020304" pitchFamily="18" charset="0"/>
              </a:rPr>
              <a:t>in addition to storing the tree?</a:t>
            </a:r>
          </a:p>
        </p:txBody>
      </p:sp>
      <p:sp>
        <p:nvSpPr>
          <p:cNvPr id="97285" name="Text Box 5"/>
          <p:cNvSpPr txBox="1">
            <a:spLocks noChangeArrowheads="1"/>
          </p:cNvSpPr>
          <p:nvPr/>
        </p:nvSpPr>
        <p:spPr bwMode="auto">
          <a:xfrm>
            <a:off x="4356100" y="5715000"/>
            <a:ext cx="4330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a:latin typeface="Times New Roman" panose="02020603050405020304" pitchFamily="18" charset="0"/>
              </a:rPr>
              <a:t>Total space used: </a:t>
            </a:r>
            <a:br>
              <a:rPr lang="en-US" altLang="en-US" b="1">
                <a:latin typeface="Times New Roman" panose="02020603050405020304" pitchFamily="18" charset="0"/>
              </a:rPr>
            </a:br>
            <a:r>
              <a:rPr lang="en-US" altLang="en-US" b="1" i="1">
                <a:latin typeface="Times New Roman" panose="02020603050405020304" pitchFamily="18" charset="0"/>
              </a:rPr>
              <a:t>O</a:t>
            </a:r>
            <a:r>
              <a:rPr lang="en-US" altLang="en-US" b="1">
                <a:latin typeface="Times New Roman" panose="02020603050405020304" pitchFamily="18" charset="0"/>
              </a:rPr>
              <a:t>(</a:t>
            </a:r>
            <a:r>
              <a:rPr lang="en-US" altLang="en-US" b="1" i="1">
                <a:latin typeface="Times New Roman" panose="02020603050405020304" pitchFamily="18" charset="0"/>
              </a:rPr>
              <a:t>V</a:t>
            </a:r>
            <a:r>
              <a:rPr lang="en-US" altLang="en-US" b="1">
                <a:latin typeface="Times New Roman" panose="02020603050405020304" pitchFamily="18" charset="0"/>
              </a:rPr>
              <a:t> + </a:t>
            </a:r>
            <a:r>
              <a:rPr lang="el-GR" altLang="en-US" b="1">
                <a:latin typeface="Times New Roman" panose="02020603050405020304" pitchFamily="18" charset="0"/>
                <a:cs typeface="Times New Roman" panose="02020603050405020304" pitchFamily="18" charset="0"/>
              </a:rPr>
              <a:t>Σ</a:t>
            </a:r>
            <a:r>
              <a:rPr lang="en-US" altLang="en-US" b="1">
                <a:latin typeface="Times New Roman" panose="02020603050405020304" pitchFamily="18" charset="0"/>
              </a:rPr>
              <a:t>(degree(v))) = O(</a:t>
            </a:r>
            <a:r>
              <a:rPr lang="en-US" altLang="en-US" b="1" i="1">
                <a:latin typeface="Times New Roman" panose="02020603050405020304" pitchFamily="18" charset="0"/>
              </a:rPr>
              <a:t>V </a:t>
            </a:r>
            <a:r>
              <a:rPr lang="en-US" altLang="en-US" b="1">
                <a:latin typeface="Times New Roman" panose="02020603050405020304" pitchFamily="18" charset="0"/>
              </a:rPr>
              <a:t>+ </a:t>
            </a:r>
            <a:r>
              <a:rPr lang="en-US" altLang="en-US" b="1" i="1">
                <a:latin typeface="Times New Roman" panose="02020603050405020304" pitchFamily="18" charset="0"/>
              </a:rPr>
              <a:t>E</a:t>
            </a:r>
            <a:r>
              <a:rPr lang="en-US" altLang="en-US"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21507" name="Rectangle 3"/>
          <p:cNvSpPr>
            <a:spLocks noGrp="1" noChangeArrowheads="1"/>
          </p:cNvSpPr>
          <p:nvPr>
            <p:ph type="body" sz="half" idx="1"/>
          </p:nvPr>
        </p:nvSpPr>
        <p:spPr>
          <a:xfrm>
            <a:off x="363538" y="1125538"/>
            <a:ext cx="3848100" cy="5111750"/>
          </a:xfrm>
          <a:noFill/>
        </p:spPr>
        <p:txBody>
          <a:bodyPr/>
          <a:lstStyle/>
          <a:p>
            <a:pPr eaLnBrk="1" hangingPunct="1">
              <a:buFont typeface="Monotype Sorts" pitchFamily="2" charset="2"/>
              <a:buNone/>
            </a:pPr>
            <a:r>
              <a:rPr lang="en-US" altLang="en-US" sz="2200">
                <a:latin typeface="Arial" panose="020B0604020202020204" pitchFamily="34" charset="0"/>
              </a:rPr>
              <a:t>BFS(G) </a:t>
            </a:r>
          </a:p>
          <a:p>
            <a:pPr eaLnBrk="1" hangingPunct="1">
              <a:buFont typeface="Monotype Sorts" pitchFamily="2" charset="2"/>
              <a:buNone/>
            </a:pPr>
            <a:r>
              <a:rPr lang="en-US" altLang="en-US" sz="2200">
                <a:latin typeface="Arial" panose="020B0604020202020204" pitchFamily="34" charset="0"/>
              </a:rPr>
              <a:t>   for each vertex u </a:t>
            </a:r>
            <a:r>
              <a:rPr lang="en-US" altLang="en-US" sz="2200">
                <a:latin typeface="Arial" panose="020B0604020202020204" pitchFamily="34" charset="0"/>
                <a:sym typeface="Symbol" panose="05050102010706020507" pitchFamily="18" charset="2"/>
              </a:rPr>
              <a:t> G-&gt;V </a:t>
            </a:r>
          </a:p>
          <a:p>
            <a:pPr eaLnBrk="1" hangingPunct="1">
              <a:buFont typeface="Monotype Sorts" pitchFamily="2" charset="2"/>
              <a:buNone/>
            </a:pPr>
            <a:r>
              <a:rPr lang="en-US" altLang="en-US" sz="2200">
                <a:latin typeface="Arial" panose="020B0604020202020204" pitchFamily="34" charset="0"/>
                <a:sym typeface="Symbol" panose="05050102010706020507" pitchFamily="18" charset="2"/>
              </a:rPr>
              <a:t>        u-&gt;color = WHITE;</a:t>
            </a:r>
          </a:p>
          <a:p>
            <a:pPr eaLnBrk="1" hangingPunct="1">
              <a:buFont typeface="Monotype Sorts" pitchFamily="2" charset="2"/>
              <a:buNone/>
            </a:pPr>
            <a:r>
              <a:rPr lang="en-US" altLang="en-US" sz="2200">
                <a:latin typeface="Arial" panose="020B0604020202020204" pitchFamily="34" charset="0"/>
                <a:sym typeface="Symbol" panose="05050102010706020507" pitchFamily="18" charset="2"/>
              </a:rPr>
              <a:t>	   u-&gt;d = </a:t>
            </a:r>
          </a:p>
          <a:p>
            <a:pPr eaLnBrk="1" hangingPunct="1">
              <a:buFont typeface="Monotype Sorts" pitchFamily="2" charset="2"/>
              <a:buNone/>
            </a:pPr>
            <a:r>
              <a:rPr lang="en-US" altLang="en-US" sz="2200">
                <a:latin typeface="Arial" panose="020B0604020202020204" pitchFamily="34" charset="0"/>
                <a:sym typeface="Symbol" panose="05050102010706020507" pitchFamily="18" charset="2"/>
              </a:rPr>
              <a:t>	   u-&gt; = NIL</a:t>
            </a:r>
          </a:p>
          <a:p>
            <a:pPr eaLnBrk="1" hangingPunct="1">
              <a:buFont typeface="Monotype Sorts" pitchFamily="2" charset="2"/>
              <a:buNone/>
            </a:pPr>
            <a:r>
              <a:rPr lang="en-US" altLang="en-US" sz="2200">
                <a:latin typeface="Arial" panose="020B0604020202020204" pitchFamily="34" charset="0"/>
                <a:sym typeface="Symbol" panose="05050102010706020507" pitchFamily="18" charset="2"/>
              </a:rPr>
              <a:t>   </a:t>
            </a:r>
          </a:p>
          <a:p>
            <a:pPr eaLnBrk="1" hangingPunct="1">
              <a:buFont typeface="Monotype Sorts" pitchFamily="2" charset="2"/>
              <a:buNone/>
            </a:pPr>
            <a:r>
              <a:rPr lang="en-US" altLang="en-US" sz="2200">
                <a:latin typeface="Arial" panose="020B0604020202020204" pitchFamily="34" charset="0"/>
                <a:sym typeface="Symbol" panose="05050102010706020507" pitchFamily="18" charset="2"/>
              </a:rPr>
              <a:t>   for each vertex </a:t>
            </a:r>
            <a:r>
              <a:rPr lang="en-US" altLang="en-US" sz="2200">
                <a:latin typeface="Arial" panose="020B0604020202020204" pitchFamily="34" charset="0"/>
              </a:rPr>
              <a:t>u </a:t>
            </a:r>
            <a:r>
              <a:rPr lang="en-US" altLang="en-US" sz="2200">
                <a:latin typeface="Arial" panose="020B0604020202020204" pitchFamily="34" charset="0"/>
                <a:sym typeface="Symbol" panose="05050102010706020507" pitchFamily="18" charset="2"/>
              </a:rPr>
              <a:t> G-&gt;V </a:t>
            </a:r>
          </a:p>
          <a:p>
            <a:pPr eaLnBrk="1" hangingPunct="1">
              <a:buFont typeface="Monotype Sorts" pitchFamily="2" charset="2"/>
              <a:buNone/>
            </a:pPr>
            <a:r>
              <a:rPr lang="en-US" altLang="en-US" sz="2200">
                <a:latin typeface="Arial" panose="020B0604020202020204" pitchFamily="34" charset="0"/>
                <a:sym typeface="Symbol" panose="05050102010706020507" pitchFamily="18" charset="2"/>
              </a:rPr>
              <a:t>        if (u-&gt;color == WHITE)</a:t>
            </a:r>
          </a:p>
          <a:p>
            <a:pPr eaLnBrk="1" hangingPunct="1">
              <a:lnSpc>
                <a:spcPct val="90000"/>
              </a:lnSpc>
              <a:buFont typeface="Monotype Sorts" pitchFamily="2" charset="2"/>
              <a:buNone/>
            </a:pPr>
            <a:r>
              <a:rPr lang="en-US" altLang="en-US" sz="2200">
                <a:latin typeface="Arial" panose="020B0604020202020204" pitchFamily="34" charset="0"/>
                <a:sym typeface="Symbol" panose="05050102010706020507" pitchFamily="18" charset="2"/>
              </a:rPr>
              <a:t>             BFS_Visit(u);</a:t>
            </a:r>
          </a:p>
        </p:txBody>
      </p:sp>
      <p:sp>
        <p:nvSpPr>
          <p:cNvPr id="21508" name="Rectangle 4"/>
          <p:cNvSpPr>
            <a:spLocks noChangeArrowheads="1"/>
          </p:cNvSpPr>
          <p:nvPr/>
        </p:nvSpPr>
        <p:spPr bwMode="auto">
          <a:xfrm>
            <a:off x="4864100" y="979488"/>
            <a:ext cx="4029075"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eaLnBrk="1" hangingPunct="1">
              <a:spcBef>
                <a:spcPct val="20000"/>
              </a:spcBef>
              <a:buClr>
                <a:schemeClr val="accent1"/>
              </a:buClr>
              <a:buSzPct val="75000"/>
              <a:buFont typeface="Monotype Sorts" pitchFamily="2" charset="2"/>
              <a:buNone/>
            </a:pPr>
            <a:r>
              <a:rPr lang="en-US" altLang="en-US" sz="2200">
                <a:latin typeface="Arial" panose="020B0604020202020204" pitchFamily="34" charset="0"/>
              </a:rPr>
              <a:t>BFS_Visit(u) </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u-&gt;color = GREY;</a:t>
            </a:r>
          </a:p>
          <a:p>
            <a:pPr algn="l" eaLnBrk="1" hangingPunct="1">
              <a:lnSpc>
                <a:spcPct val="90000"/>
              </a:lnSpc>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u-&gt;d = 0</a:t>
            </a:r>
          </a:p>
          <a:p>
            <a:pPr algn="l" eaLnBrk="1" hangingPunct="1">
              <a:lnSpc>
                <a:spcPct val="90000"/>
              </a:lnSpc>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u-&gt; = NIL</a:t>
            </a:r>
            <a:r>
              <a:rPr lang="en-US" altLang="en-US" sz="2200">
                <a:latin typeface="Arial" panose="020B0604020202020204" pitchFamily="34" charset="0"/>
              </a:rPr>
              <a:t>   </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Q = ;</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Enqueue(Q, u)</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rPr>
              <a:t>  while Q </a:t>
            </a:r>
            <a:r>
              <a:rPr lang="en-US" altLang="en-US" sz="2200">
                <a:latin typeface="Arial" panose="020B0604020202020204" pitchFamily="34" charset="0"/>
                <a:sym typeface="Symbol" panose="05050102010706020507" pitchFamily="18" charset="2"/>
              </a:rPr>
              <a:t>  </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u = Dequeue(Q)</a:t>
            </a:r>
          </a:p>
          <a:p>
            <a:pPr algn="l" eaLnBrk="1" hangingPunct="1">
              <a:spcBef>
                <a:spcPct val="20000"/>
              </a:spcBef>
              <a:buClr>
                <a:schemeClr val="accent1"/>
              </a:buClr>
              <a:buSzPct val="75000"/>
              <a:buFont typeface="Monotype Sorts" pitchFamily="2" charset="2"/>
              <a:buNone/>
            </a:pPr>
            <a:r>
              <a:rPr lang="en-US" altLang="en-US" sz="2200">
                <a:latin typeface="Arial" panose="020B0604020202020204" pitchFamily="34" charset="0"/>
              </a:rPr>
              <a:t>	   for each v </a:t>
            </a:r>
            <a:r>
              <a:rPr lang="en-US" altLang="en-US" sz="2200">
                <a:latin typeface="Arial" panose="020B0604020202020204" pitchFamily="34" charset="0"/>
                <a:sym typeface="Symbol" panose="05050102010706020507" pitchFamily="18" charset="2"/>
              </a:rPr>
              <a:t> u-&gt;Adj[ ]</a:t>
            </a:r>
          </a:p>
          <a:p>
            <a:pPr algn="l" eaLnBrk="1" hangingPunct="1">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if (v-&gt;color == WHITE) </a:t>
            </a:r>
          </a:p>
          <a:p>
            <a:pPr algn="l" eaLnBrk="1" hangingPunct="1">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v-&gt;color = GREY;</a:t>
            </a:r>
          </a:p>
          <a:p>
            <a:pPr algn="l" eaLnBrk="1" hangingPunct="1">
              <a:lnSpc>
                <a:spcPct val="90000"/>
              </a:lnSpc>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v-&gt;d = u-&gt;d + 1</a:t>
            </a:r>
          </a:p>
          <a:p>
            <a:pPr algn="l" eaLnBrk="1" hangingPunct="1">
              <a:lnSpc>
                <a:spcPct val="90000"/>
              </a:lnSpc>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v-&gt; = u</a:t>
            </a:r>
            <a:r>
              <a:rPr lang="en-US" altLang="en-US" sz="2200">
                <a:latin typeface="Arial" panose="020B0604020202020204" pitchFamily="34" charset="0"/>
              </a:rPr>
              <a:t>   </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Enqueue(Q, v)</a:t>
            </a:r>
          </a:p>
          <a:p>
            <a:pPr algn="l" eaLnBrk="1" hangingPunct="1">
              <a:lnSpc>
                <a:spcPct val="90000"/>
              </a:lnSpc>
              <a:spcBef>
                <a:spcPct val="20000"/>
              </a:spcBef>
              <a:buClr>
                <a:schemeClr val="accent1"/>
              </a:buClr>
              <a:buSzPct val="75000"/>
              <a:buFont typeface="Monotype Sorts" pitchFamily="2" charset="2"/>
              <a:buNone/>
            </a:pPr>
            <a:r>
              <a:rPr lang="en-US" altLang="en-US" sz="2200">
                <a:latin typeface="Arial" panose="020B0604020202020204" pitchFamily="34" charset="0"/>
                <a:sym typeface="Symbol" panose="05050102010706020507" pitchFamily="18" charset="2"/>
              </a:rPr>
              <a:t>	   u-&gt;color = BLACK;</a:t>
            </a:r>
          </a:p>
        </p:txBody>
      </p:sp>
      <p:sp>
        <p:nvSpPr>
          <p:cNvPr id="21509" name="Line 5"/>
          <p:cNvSpPr>
            <a:spLocks noChangeShapeType="1"/>
          </p:cNvSpPr>
          <p:nvPr/>
        </p:nvSpPr>
        <p:spPr bwMode="auto">
          <a:xfrm flipV="1">
            <a:off x="4500563"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11430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a:t>
            </a:r>
            <a:endParaRPr lang="en-US" altLang="en-US" sz="4000">
              <a:solidFill>
                <a:schemeClr val="accent1"/>
              </a:solidFill>
              <a:latin typeface="Times New Roman" panose="02020603050405020304" pitchFamily="18" charset="0"/>
            </a:endParaRPr>
          </a:p>
        </p:txBody>
      </p:sp>
      <p:sp>
        <p:nvSpPr>
          <p:cNvPr id="22531" name="Oval 3"/>
          <p:cNvSpPr>
            <a:spLocks noChangeArrowheads="1"/>
          </p:cNvSpPr>
          <p:nvPr/>
        </p:nvSpPr>
        <p:spPr bwMode="auto">
          <a:xfrm>
            <a:off x="11430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2" name="Oval 4"/>
          <p:cNvSpPr>
            <a:spLocks noChangeArrowheads="1"/>
          </p:cNvSpPr>
          <p:nvPr/>
        </p:nvSpPr>
        <p:spPr bwMode="auto">
          <a:xfrm>
            <a:off x="32004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3" name="Oval 5"/>
          <p:cNvSpPr>
            <a:spLocks noChangeArrowheads="1"/>
          </p:cNvSpPr>
          <p:nvPr/>
        </p:nvSpPr>
        <p:spPr bwMode="auto">
          <a:xfrm>
            <a:off x="32004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4" name="Oval 6"/>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5" name="Oval 7"/>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6" name="Oval 8"/>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7" name="Oval 9"/>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2538" name="Text Box 10"/>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2539" name="Text Box 11"/>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2540" name="Text Box 12"/>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2541" name="Text Box 13"/>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2542" name="Text Box 14"/>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2543" name="Text Box 15"/>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22544" name="Text Box 16"/>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2545" name="Text Box 17"/>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2546" name="AutoShape 18"/>
          <p:cNvCxnSpPr>
            <a:cxnSpLocks noChangeShapeType="1"/>
            <a:stCxn id="22531" idx="0"/>
            <a:endCxn id="22530"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47" name="AutoShape 19"/>
          <p:cNvCxnSpPr>
            <a:cxnSpLocks noChangeShapeType="1"/>
            <a:stCxn id="22530" idx="6"/>
            <a:endCxn id="22532" idx="2"/>
          </p:cNvCxnSpPr>
          <p:nvPr/>
        </p:nvCxnSpPr>
        <p:spPr bwMode="auto">
          <a:xfrm>
            <a:off x="19192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48" name="AutoShape 20"/>
          <p:cNvCxnSpPr>
            <a:cxnSpLocks noChangeShapeType="1"/>
            <a:stCxn id="22532" idx="4"/>
            <a:endCxn id="22533" idx="0"/>
          </p:cNvCxnSpPr>
          <p:nvPr/>
        </p:nvCxnSpPr>
        <p:spPr bwMode="auto">
          <a:xfrm>
            <a:off x="35814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49" name="AutoShape 21"/>
          <p:cNvCxnSpPr>
            <a:cxnSpLocks noChangeShapeType="1"/>
          </p:cNvCxnSpPr>
          <p:nvPr/>
        </p:nvCxnSpPr>
        <p:spPr bwMode="auto">
          <a:xfrm flipV="1">
            <a:off x="1763713" y="2781300"/>
            <a:ext cx="1517650" cy="9556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0" name="AutoShape 22"/>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1" name="AutoShape 23"/>
          <p:cNvCxnSpPr>
            <a:cxnSpLocks noChangeShapeType="1"/>
            <a:stCxn id="22535" idx="0"/>
            <a:endCxn id="22534"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2" name="AutoShape 24"/>
          <p:cNvCxnSpPr>
            <a:cxnSpLocks noChangeShapeType="1"/>
            <a:stCxn id="22534" idx="6"/>
            <a:endCxn id="22536"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3" name="AutoShape 25"/>
          <p:cNvCxnSpPr>
            <a:cxnSpLocks noChangeShapeType="1"/>
            <a:stCxn id="22535" idx="6"/>
            <a:endCxn id="22537"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2554" name="AutoShape 26"/>
          <p:cNvCxnSpPr>
            <a:cxnSpLocks noChangeShapeType="1"/>
            <a:stCxn id="22537" idx="0"/>
            <a:endCxn id="22536"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2651" name="Rectangle 27"/>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2"/>
          <p:cNvSpPr>
            <a:spLocks noChangeArrowheads="1"/>
          </p:cNvSpPr>
          <p:nvPr/>
        </p:nvSpPr>
        <p:spPr bwMode="auto">
          <a:xfrm>
            <a:off x="11430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a:t>
            </a:r>
            <a:endParaRPr lang="en-US" altLang="en-US" sz="4000">
              <a:solidFill>
                <a:schemeClr val="accent1"/>
              </a:solidFill>
              <a:latin typeface="Times New Roman" panose="02020603050405020304" pitchFamily="18" charset="0"/>
            </a:endParaRPr>
          </a:p>
        </p:txBody>
      </p:sp>
      <p:sp>
        <p:nvSpPr>
          <p:cNvPr id="23555" name="Oval 3"/>
          <p:cNvSpPr>
            <a:spLocks noChangeArrowheads="1"/>
          </p:cNvSpPr>
          <p:nvPr/>
        </p:nvSpPr>
        <p:spPr bwMode="auto">
          <a:xfrm>
            <a:off x="11430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3556" name="Oval 4"/>
          <p:cNvSpPr>
            <a:spLocks noChangeArrowheads="1"/>
          </p:cNvSpPr>
          <p:nvPr/>
        </p:nvSpPr>
        <p:spPr bwMode="auto">
          <a:xfrm>
            <a:off x="32004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23557" name="Oval 5"/>
          <p:cNvSpPr>
            <a:spLocks noChangeArrowheads="1"/>
          </p:cNvSpPr>
          <p:nvPr/>
        </p:nvSpPr>
        <p:spPr bwMode="auto">
          <a:xfrm>
            <a:off x="32004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3558" name="Oval 6"/>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3559" name="Oval 7"/>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3560" name="Oval 8"/>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3561" name="Oval 9"/>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3562" name="Text Box 10"/>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3563" name="Text Box 11"/>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3564" name="Text Box 12"/>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3565" name="Text Box 13"/>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3566" name="Text Box 14"/>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3567" name="Text Box 15"/>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23568" name="Text Box 16"/>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3569" name="Text Box 17"/>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3570" name="AutoShape 18"/>
          <p:cNvCxnSpPr>
            <a:cxnSpLocks noChangeShapeType="1"/>
            <a:stCxn id="23555" idx="0"/>
            <a:endCxn id="23554"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1" name="AutoShape 19"/>
          <p:cNvCxnSpPr>
            <a:cxnSpLocks noChangeShapeType="1"/>
            <a:stCxn id="23554" idx="6"/>
            <a:endCxn id="23556" idx="2"/>
          </p:cNvCxnSpPr>
          <p:nvPr/>
        </p:nvCxnSpPr>
        <p:spPr bwMode="auto">
          <a:xfrm>
            <a:off x="19192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2" name="AutoShape 20"/>
          <p:cNvCxnSpPr>
            <a:cxnSpLocks noChangeShapeType="1"/>
            <a:stCxn id="23556" idx="4"/>
            <a:endCxn id="23557" idx="0"/>
          </p:cNvCxnSpPr>
          <p:nvPr/>
        </p:nvCxnSpPr>
        <p:spPr bwMode="auto">
          <a:xfrm>
            <a:off x="35814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3" name="AutoShape 21"/>
          <p:cNvCxnSpPr>
            <a:cxnSpLocks noChangeShapeType="1"/>
          </p:cNvCxnSpPr>
          <p:nvPr/>
        </p:nvCxnSpPr>
        <p:spPr bwMode="auto">
          <a:xfrm>
            <a:off x="1936750"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4" name="AutoShape 22"/>
          <p:cNvCxnSpPr>
            <a:cxnSpLocks noChangeShapeType="1"/>
            <a:stCxn id="23559" idx="0"/>
            <a:endCxn id="23558"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5" name="AutoShape 23"/>
          <p:cNvCxnSpPr>
            <a:cxnSpLocks noChangeShapeType="1"/>
            <a:stCxn id="23558" idx="6"/>
            <a:endCxn id="23560"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6" name="AutoShape 24"/>
          <p:cNvCxnSpPr>
            <a:cxnSpLocks noChangeShapeType="1"/>
            <a:stCxn id="23559" idx="6"/>
            <a:endCxn id="23561"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77" name="AutoShape 25"/>
          <p:cNvCxnSpPr>
            <a:cxnSpLocks noChangeShapeType="1"/>
            <a:stCxn id="23561" idx="0"/>
            <a:endCxn id="23560"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3578" name="Rectangle 26"/>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s</a:t>
            </a:r>
          </a:p>
        </p:txBody>
      </p:sp>
      <p:sp>
        <p:nvSpPr>
          <p:cNvPr id="23579" name="Rectangle 27"/>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83676" name="Rectangle 28"/>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cxnSp>
        <p:nvCxnSpPr>
          <p:cNvPr id="23581" name="AutoShape 29"/>
          <p:cNvCxnSpPr>
            <a:cxnSpLocks noChangeShapeType="1"/>
          </p:cNvCxnSpPr>
          <p:nvPr/>
        </p:nvCxnSpPr>
        <p:spPr bwMode="auto">
          <a:xfrm flipV="1">
            <a:off x="1763713" y="2781300"/>
            <a:ext cx="1517650" cy="9556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Oval 2"/>
          <p:cNvSpPr>
            <a:spLocks noChangeArrowheads="1"/>
          </p:cNvSpPr>
          <p:nvPr/>
        </p:nvSpPr>
        <p:spPr bwMode="auto">
          <a:xfrm>
            <a:off x="11430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24579" name="Oval 3"/>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4580" name="Oval 4"/>
          <p:cNvSpPr>
            <a:spLocks noChangeArrowheads="1"/>
          </p:cNvSpPr>
          <p:nvPr/>
        </p:nvSpPr>
        <p:spPr bwMode="auto">
          <a:xfrm>
            <a:off x="32004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24581" name="Oval 5"/>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4582" name="Oval 6"/>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4583" name="Oval 7"/>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4584" name="Oval 8"/>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4585" name="Text Box 9"/>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4586" name="Text Box 10"/>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4587" name="Text Box 11"/>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4588" name="Text Box 12"/>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4589" name="Text Box 13"/>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4590" name="Text Box 14"/>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24591" name="Text Box 15"/>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4592" name="Text Box 16"/>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4593" name="AutoShape 17"/>
          <p:cNvCxnSpPr>
            <a:cxnSpLocks noChangeShapeType="1"/>
            <a:endCxn id="24578"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4" name="AutoShape 18"/>
          <p:cNvCxnSpPr>
            <a:cxnSpLocks noChangeShapeType="1"/>
            <a:stCxn id="24578" idx="6"/>
            <a:endCxn id="24579"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4595" name="AutoShape 19"/>
          <p:cNvCxnSpPr>
            <a:cxnSpLocks noChangeShapeType="1"/>
            <a:stCxn id="24579" idx="4"/>
            <a:endCxn id="24580"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4596" name="AutoShape 20"/>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7" name="AutoShape 21"/>
          <p:cNvCxnSpPr>
            <a:cxnSpLocks noChangeShapeType="1"/>
            <a:stCxn id="24582" idx="0"/>
            <a:endCxn id="24581"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8" name="AutoShape 22"/>
          <p:cNvCxnSpPr>
            <a:cxnSpLocks noChangeShapeType="1"/>
            <a:stCxn id="24581" idx="6"/>
            <a:endCxn id="24583"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599" name="AutoShape 23"/>
          <p:cNvCxnSpPr>
            <a:cxnSpLocks noChangeShapeType="1"/>
            <a:stCxn id="24582" idx="6"/>
            <a:endCxn id="24584"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4600" name="AutoShape 24"/>
          <p:cNvCxnSpPr>
            <a:cxnSpLocks noChangeShapeType="1"/>
            <a:stCxn id="24584" idx="0"/>
            <a:endCxn id="24583"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4601" name="Rectangle 25"/>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w</a:t>
            </a:r>
          </a:p>
        </p:txBody>
      </p:sp>
      <p:sp>
        <p:nvSpPr>
          <p:cNvPr id="24602" name="Rectangle 26"/>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4603" name="Rectangle 27"/>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r</a:t>
            </a:r>
          </a:p>
        </p:txBody>
      </p:sp>
      <p:sp>
        <p:nvSpPr>
          <p:cNvPr id="284700" name="Rectangle 28"/>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cxnSp>
        <p:nvCxnSpPr>
          <p:cNvPr id="24605" name="AutoShape 29"/>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4606" name="Rectangle 30"/>
          <p:cNvSpPr>
            <a:spLocks noChangeArrowheads="1"/>
          </p:cNvSpPr>
          <p:nvPr/>
        </p:nvSpPr>
        <p:spPr bwMode="auto">
          <a:xfrm>
            <a:off x="38862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v</a:t>
            </a:r>
          </a:p>
        </p:txBody>
      </p:sp>
      <p:sp>
        <p:nvSpPr>
          <p:cNvPr id="24607" name="Oval 31"/>
          <p:cNvSpPr>
            <a:spLocks noChangeArrowheads="1"/>
          </p:cNvSpPr>
          <p:nvPr/>
        </p:nvSpPr>
        <p:spPr bwMode="auto">
          <a:xfrm>
            <a:off x="1116013" y="36449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val 2"/>
          <p:cNvSpPr>
            <a:spLocks noChangeArrowheads="1"/>
          </p:cNvSpPr>
          <p:nvPr/>
        </p:nvSpPr>
        <p:spPr bwMode="auto">
          <a:xfrm>
            <a:off x="11430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25603" name="Oval 3"/>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5604" name="Oval 4"/>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25605" name="Text Box 5"/>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5606" name="Text Box 6"/>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5607" name="Text Box 7"/>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5608" name="Text Box 8"/>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25609" name="AutoShape 9"/>
          <p:cNvCxnSpPr>
            <a:cxnSpLocks noChangeShapeType="1"/>
            <a:endCxn id="25602"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10" name="AutoShape 10"/>
          <p:cNvCxnSpPr>
            <a:cxnSpLocks noChangeShapeType="1"/>
            <a:stCxn id="25602" idx="6"/>
            <a:endCxn id="25603"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5611" name="AutoShape 11"/>
          <p:cNvCxnSpPr>
            <a:cxnSpLocks noChangeShapeType="1"/>
            <a:stCxn id="25603" idx="4"/>
            <a:endCxn id="25604"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5612" name="Rectangle 12"/>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r</a:t>
            </a:r>
          </a:p>
        </p:txBody>
      </p:sp>
      <p:sp>
        <p:nvSpPr>
          <p:cNvPr id="25613" name="Rectangle 13"/>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5614" name="Rectangle 14"/>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v</a:t>
            </a:r>
          </a:p>
        </p:txBody>
      </p:sp>
      <p:sp>
        <p:nvSpPr>
          <p:cNvPr id="285711" name="Rectangle 15"/>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cxnSp>
        <p:nvCxnSpPr>
          <p:cNvPr id="25616" name="AutoShape 16"/>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5617" name="Oval 17"/>
          <p:cNvSpPr>
            <a:spLocks noChangeArrowheads="1"/>
          </p:cNvSpPr>
          <p:nvPr/>
        </p:nvSpPr>
        <p:spPr bwMode="auto">
          <a:xfrm>
            <a:off x="1116013" y="36449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cxnSp>
        <p:nvCxnSpPr>
          <p:cNvPr id="25618" name="AutoShape 18"/>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5619" name="Oval 19"/>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5620" name="Oval 20"/>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5621" name="Oval 21"/>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5622" name="Oval 22"/>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5623" name="Text Box 2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5624" name="Text Box 2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5625" name="Text Box 25"/>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5626" name="Text Box 26"/>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5627" name="AutoShape 27"/>
          <p:cNvCxnSpPr>
            <a:cxnSpLocks noChangeShapeType="1"/>
            <a:stCxn id="25620" idx="0"/>
            <a:endCxn id="25619"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28" name="AutoShape 28"/>
          <p:cNvCxnSpPr>
            <a:cxnSpLocks noChangeShapeType="1"/>
            <a:stCxn id="25619" idx="6"/>
            <a:endCxn id="25621"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29" name="AutoShape 29"/>
          <p:cNvCxnSpPr>
            <a:cxnSpLocks noChangeShapeType="1"/>
            <a:stCxn id="25620" idx="6"/>
            <a:endCxn id="25622"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5630" name="AutoShape 30"/>
          <p:cNvCxnSpPr>
            <a:cxnSpLocks noChangeShapeType="1"/>
            <a:stCxn id="25622" idx="0"/>
            <a:endCxn id="25621"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2"/>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26627" name="Oval 3"/>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6628" name="Oval 4"/>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26629" name="Text Box 5"/>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6630" name="Text Box 6"/>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6631" name="Text Box 7"/>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6632" name="Text Box 8"/>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26633" name="AutoShape 9"/>
          <p:cNvCxnSpPr>
            <a:cxnSpLocks noChangeShapeType="1"/>
            <a:endCxn id="26626"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34" name="AutoShape 10"/>
          <p:cNvCxnSpPr>
            <a:cxnSpLocks noChangeShapeType="1"/>
            <a:stCxn id="26626" idx="6"/>
            <a:endCxn id="26627"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6635" name="AutoShape 11"/>
          <p:cNvCxnSpPr>
            <a:cxnSpLocks noChangeShapeType="1"/>
            <a:stCxn id="26627" idx="4"/>
            <a:endCxn id="26628"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6636" name="Rectangle 12"/>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6637" name="Rectangle 13"/>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v</a:t>
            </a:r>
          </a:p>
        </p:txBody>
      </p:sp>
      <p:sp>
        <p:nvSpPr>
          <p:cNvPr id="286734" name="Rectangle 14"/>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26639" name="Oval 15"/>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6640" name="Oval 16"/>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6641" name="Oval 17"/>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6642" name="Oval 18"/>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6643" name="Text Box 19"/>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6644" name="Text Box 20"/>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6645" name="Text Box 21"/>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6646" name="Text Box 22"/>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6647" name="AutoShape 23"/>
          <p:cNvCxnSpPr>
            <a:cxnSpLocks noChangeShapeType="1"/>
            <a:stCxn id="26640" idx="0"/>
            <a:endCxn id="26639"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48" name="AutoShape 24"/>
          <p:cNvCxnSpPr>
            <a:cxnSpLocks noChangeShapeType="1"/>
            <a:stCxn id="26639" idx="6"/>
            <a:endCxn id="26641"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49" name="AutoShape 25"/>
          <p:cNvCxnSpPr>
            <a:cxnSpLocks noChangeShapeType="1"/>
            <a:stCxn id="26640" idx="6"/>
            <a:endCxn id="26642"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50" name="AutoShape 26"/>
          <p:cNvCxnSpPr>
            <a:cxnSpLocks noChangeShapeType="1"/>
            <a:stCxn id="26642" idx="0"/>
            <a:endCxn id="26641"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6651" name="AutoShape 27"/>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6652" name="Oval 28"/>
          <p:cNvSpPr>
            <a:spLocks noChangeArrowheads="1"/>
          </p:cNvSpPr>
          <p:nvPr/>
        </p:nvSpPr>
        <p:spPr bwMode="auto">
          <a:xfrm>
            <a:off x="1116013" y="36449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cxnSp>
        <p:nvCxnSpPr>
          <p:cNvPr id="26653" name="AutoShape 29"/>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27651" name="Oval 3"/>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7652" name="Oval 4"/>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27653" name="Text Box 5"/>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7654" name="Text Box 6"/>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7655" name="Text Box 7"/>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7656" name="Text Box 8"/>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27657" name="AutoShape 9"/>
          <p:cNvCxnSpPr>
            <a:cxnSpLocks noChangeShapeType="1"/>
            <a:stCxn id="27650" idx="6"/>
            <a:endCxn id="27651"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7658" name="AutoShape 10"/>
          <p:cNvCxnSpPr>
            <a:cxnSpLocks noChangeShapeType="1"/>
            <a:stCxn id="27651" idx="4"/>
            <a:endCxn id="27652"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7659" name="Rectangle 11"/>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87756" name="Rectangle 1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27661" name="Oval 13"/>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7662" name="Oval 14"/>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7663" name="Oval 15"/>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7664" name="Oval 16"/>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7665" name="Text Box 17"/>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7666" name="Text Box 18"/>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7667" name="Text Box 19"/>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7668" name="Text Box 20"/>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7669" name="AutoShape 21"/>
          <p:cNvCxnSpPr>
            <a:cxnSpLocks noChangeShapeType="1"/>
            <a:stCxn id="27662" idx="0"/>
            <a:endCxn id="27661"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7670" name="AutoShape 22"/>
          <p:cNvCxnSpPr>
            <a:cxnSpLocks noChangeShapeType="1"/>
            <a:stCxn id="27661" idx="6"/>
            <a:endCxn id="27663"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7671" name="AutoShape 23"/>
          <p:cNvCxnSpPr>
            <a:cxnSpLocks noChangeShapeType="1"/>
            <a:stCxn id="27662" idx="6"/>
            <a:endCxn id="27664"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7672" name="AutoShape 24"/>
          <p:cNvCxnSpPr>
            <a:cxnSpLocks noChangeShapeType="1"/>
            <a:stCxn id="27664" idx="0"/>
            <a:endCxn id="27663"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7673" name="AutoShape 25"/>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7674" name="Oval 26"/>
          <p:cNvSpPr>
            <a:spLocks noChangeArrowheads="1"/>
          </p:cNvSpPr>
          <p:nvPr/>
        </p:nvSpPr>
        <p:spPr bwMode="auto">
          <a:xfrm>
            <a:off x="1116013" y="36449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cxnSp>
        <p:nvCxnSpPr>
          <p:cNvPr id="27675" name="AutoShape 27"/>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7676" name="Rectangle 28"/>
          <p:cNvSpPr>
            <a:spLocks noChangeArrowheads="1"/>
          </p:cNvSpPr>
          <p:nvPr/>
        </p:nvSpPr>
        <p:spPr bwMode="auto">
          <a:xfrm>
            <a:off x="25146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a:latin typeface="Times New Roman" panose="02020603050405020304" pitchFamily="18" charset="0"/>
                <a:cs typeface="Times New Roman" panose="02020603050405020304" pitchFamily="18" charset="0"/>
              </a:rPr>
              <a:t>Ø</a:t>
            </a:r>
            <a:endParaRPr lang="en-US" altLang="en-US" sz="2800" b="1">
              <a:latin typeface="Times New Roman" panose="02020603050405020304" pitchFamily="18" charset="0"/>
            </a:endParaRPr>
          </a:p>
        </p:txBody>
      </p:sp>
      <p:cxnSp>
        <p:nvCxnSpPr>
          <p:cNvPr id="27677" name="AutoShape 29"/>
          <p:cNvCxnSpPr>
            <a:cxnSpLocks noChangeShapeType="1"/>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28675"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28676" name="Oval 4"/>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8677" name="Oval 5"/>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28678" name="Text Box 6"/>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8679" name="Text Box 7"/>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8680" name="Text Box 8"/>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8681" name="Text Box 9"/>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28682" name="AutoShape 10"/>
          <p:cNvCxnSpPr>
            <a:cxnSpLocks noChangeShapeType="1"/>
            <a:stCxn id="28675" idx="6"/>
            <a:endCxn id="28676"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8683" name="AutoShape 11"/>
          <p:cNvCxnSpPr>
            <a:cxnSpLocks noChangeShapeType="1"/>
            <a:stCxn id="28676" idx="4"/>
            <a:endCxn id="28677"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8684" name="AutoShape 12"/>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8685" name="Oval 13"/>
          <p:cNvSpPr>
            <a:spLocks noChangeArrowheads="1"/>
          </p:cNvSpPr>
          <p:nvPr/>
        </p:nvSpPr>
        <p:spPr bwMode="auto">
          <a:xfrm>
            <a:off x="1116013" y="36449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cxnSp>
        <p:nvCxnSpPr>
          <p:cNvPr id="28686" name="AutoShape 14"/>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7" name="Oval 15"/>
          <p:cNvSpPr>
            <a:spLocks noChangeArrowheads="1"/>
          </p:cNvSpPr>
          <p:nvPr/>
        </p:nvSpPr>
        <p:spPr bwMode="auto">
          <a:xfrm>
            <a:off x="52578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28688" name="Rectangle 16"/>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t</a:t>
            </a:r>
          </a:p>
        </p:txBody>
      </p:sp>
      <p:sp>
        <p:nvSpPr>
          <p:cNvPr id="28689" name="Rectangle 17"/>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8690" name="Oval 18"/>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8691" name="Oval 19"/>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8692" name="Oval 2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8693" name="Text Box 21"/>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8694" name="Text Box 22"/>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8695" name="Text Box 23"/>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8696" name="Text Box 24"/>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8697" name="AutoShape 25"/>
          <p:cNvCxnSpPr>
            <a:cxnSpLocks noChangeShapeType="1"/>
            <a:stCxn id="28690" idx="0"/>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26"/>
          <p:cNvCxnSpPr>
            <a:cxnSpLocks noChangeShapeType="1"/>
            <a:endCxn id="28691"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27"/>
          <p:cNvCxnSpPr>
            <a:cxnSpLocks noChangeShapeType="1"/>
            <a:stCxn id="28690" idx="6"/>
            <a:endCxn id="28692"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0" name="AutoShape 28"/>
          <p:cNvCxnSpPr>
            <a:cxnSpLocks noChangeShapeType="1"/>
            <a:stCxn id="28692" idx="0"/>
            <a:endCxn id="28691"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1" name="AutoShape 29"/>
          <p:cNvCxnSpPr>
            <a:cxnSpLocks noChangeShapeType="1"/>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a:t>
            </a:r>
          </a:p>
        </p:txBody>
      </p:sp>
      <p:sp>
        <p:nvSpPr>
          <p:cNvPr id="4099" name="Rectangle 3"/>
          <p:cNvSpPr>
            <a:spLocks noGrp="1" noChangeArrowheads="1"/>
          </p:cNvSpPr>
          <p:nvPr>
            <p:ph type="body" idx="1"/>
          </p:nvPr>
        </p:nvSpPr>
        <p:spPr/>
        <p:txBody>
          <a:bodyPr/>
          <a:lstStyle/>
          <a:p>
            <a:pPr eaLnBrk="1" hangingPunct="1"/>
            <a:r>
              <a:rPr lang="en-US" altLang="en-US"/>
              <a:t>“Explore” a graph, turning it into a tree</a:t>
            </a:r>
          </a:p>
          <a:p>
            <a:pPr lvl="1" eaLnBrk="1" hangingPunct="1"/>
            <a:r>
              <a:rPr lang="en-US" altLang="en-US"/>
              <a:t>One vertex at a time</a:t>
            </a:r>
          </a:p>
          <a:p>
            <a:pPr lvl="1" eaLnBrk="1" hangingPunct="1"/>
            <a:r>
              <a:rPr lang="en-US" altLang="en-US"/>
              <a:t>Expand frontier of explored vertices across the </a:t>
            </a:r>
            <a:r>
              <a:rPr lang="en-US" altLang="en-US" i="1"/>
              <a:t>breadth</a:t>
            </a:r>
            <a:r>
              <a:rPr lang="en-US" altLang="en-US"/>
              <a:t> of the frontier</a:t>
            </a:r>
          </a:p>
          <a:p>
            <a:pPr eaLnBrk="1" hangingPunct="1"/>
            <a:r>
              <a:rPr lang="en-US" altLang="en-US"/>
              <a:t>Builds a tree over the graph</a:t>
            </a:r>
          </a:p>
          <a:p>
            <a:pPr lvl="1" eaLnBrk="1" hangingPunct="1"/>
            <a:r>
              <a:rPr lang="en-US" altLang="en-US"/>
              <a:t>Pick a </a:t>
            </a:r>
            <a:r>
              <a:rPr lang="en-US" altLang="en-US" i="1"/>
              <a:t>source vertex</a:t>
            </a:r>
            <a:r>
              <a:rPr lang="en-US" altLang="en-US"/>
              <a:t> to be the root</a:t>
            </a:r>
          </a:p>
          <a:p>
            <a:pPr lvl="1" eaLnBrk="1" hangingPunct="1"/>
            <a:r>
              <a:rPr lang="en-US" altLang="en-US"/>
              <a:t>Find (“discover”) its children, then their children, 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29699"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29700" name="Oval 4"/>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9701" name="Oval 5"/>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29702" name="Text Box 6"/>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29703" name="Text Box 7"/>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29704" name="Text Box 8"/>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29705" name="Text Box 9"/>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29706" name="AutoShape 10"/>
          <p:cNvCxnSpPr>
            <a:cxnSpLocks noChangeShapeType="1"/>
            <a:stCxn id="29699" idx="6"/>
            <a:endCxn id="29700"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9707" name="AutoShape 11"/>
          <p:cNvCxnSpPr>
            <a:cxnSpLocks noChangeShapeType="1"/>
            <a:stCxn id="29700" idx="4"/>
            <a:endCxn id="29701"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9708" name="AutoShape 12"/>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29709" name="Oval 13"/>
          <p:cNvSpPr>
            <a:spLocks noChangeArrowheads="1"/>
          </p:cNvSpPr>
          <p:nvPr/>
        </p:nvSpPr>
        <p:spPr bwMode="auto">
          <a:xfrm>
            <a:off x="1116013" y="36449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cxnSp>
        <p:nvCxnSpPr>
          <p:cNvPr id="29710" name="AutoShape 14"/>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711" name="Oval 15"/>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29712" name="Oval 16"/>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29713" name="Oval 17"/>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29714" name="Oval 18"/>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29715" name="Text Box 19"/>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29716" name="Text Box 20"/>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29717" name="Text Box 21"/>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29718" name="Text Box 22"/>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29719" name="AutoShape 23"/>
          <p:cNvCxnSpPr>
            <a:cxnSpLocks noChangeShapeType="1"/>
            <a:stCxn id="29712" idx="0"/>
          </p:cNvCxnSpPr>
          <p:nvPr/>
        </p:nvCxnSpPr>
        <p:spPr bwMode="auto">
          <a:xfrm flipV="1">
            <a:off x="56388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9720" name="AutoShape 24"/>
          <p:cNvCxnSpPr>
            <a:cxnSpLocks noChangeShapeType="1"/>
            <a:stCxn id="29712" idx="6"/>
            <a:endCxn id="29714"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9721" name="AutoShape 25"/>
          <p:cNvCxnSpPr>
            <a:cxnSpLocks noChangeShapeType="1"/>
            <a:stCxn id="29714" idx="0"/>
            <a:endCxn id="29713"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722" name="Rectangle 26"/>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29723" name="Rectangle 27"/>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u</a:t>
            </a:r>
          </a:p>
        </p:txBody>
      </p:sp>
      <p:sp>
        <p:nvSpPr>
          <p:cNvPr id="29724" name="Rectangle 28"/>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x</a:t>
            </a:r>
          </a:p>
        </p:txBody>
      </p:sp>
      <p:cxnSp>
        <p:nvCxnSpPr>
          <p:cNvPr id="29725" name="AutoShape 29"/>
          <p:cNvCxnSpPr>
            <a:cxnSpLocks noChangeShapeType="1"/>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29726" name="AutoShape 30"/>
          <p:cNvCxnSpPr>
            <a:cxnSpLocks noChangeShapeType="1"/>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30723"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30724" name="Oval 4"/>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30725" name="Oval 5"/>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0726" name="Text Box 6"/>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30727" name="Text Box 7"/>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30728" name="Text Box 8"/>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30729" name="Text Box 9"/>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30730" name="AutoShape 10"/>
          <p:cNvCxnSpPr>
            <a:cxnSpLocks noChangeShapeType="1"/>
            <a:stCxn id="30723" idx="6"/>
            <a:endCxn id="30724"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0731" name="AutoShape 11"/>
          <p:cNvCxnSpPr>
            <a:cxnSpLocks noChangeShapeType="1"/>
            <a:stCxn id="30724" idx="4"/>
            <a:endCxn id="30725"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0732" name="AutoShape 12"/>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30733" name="Oval 13"/>
          <p:cNvSpPr>
            <a:spLocks noChangeArrowheads="1"/>
          </p:cNvSpPr>
          <p:nvPr/>
        </p:nvSpPr>
        <p:spPr bwMode="auto">
          <a:xfrm>
            <a:off x="1116013" y="36449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cxnSp>
        <p:nvCxnSpPr>
          <p:cNvPr id="30734" name="AutoShape 14"/>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0735" name="Oval 15"/>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30736" name="Oval 16"/>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30737" name="Oval 17"/>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0738" name="Oval 18"/>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30739" name="Text Box 19"/>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30740" name="Text Box 20"/>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30741" name="Text Box 21"/>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30742" name="Text Box 22"/>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30743" name="AutoShape 23"/>
          <p:cNvCxnSpPr>
            <a:cxnSpLocks noChangeShapeType="1"/>
            <a:stCxn id="30736" idx="0"/>
          </p:cNvCxnSpPr>
          <p:nvPr/>
        </p:nvCxnSpPr>
        <p:spPr bwMode="auto">
          <a:xfrm flipV="1">
            <a:off x="56388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0744" name="AutoShape 24"/>
          <p:cNvCxnSpPr>
            <a:cxnSpLocks noChangeShapeType="1"/>
            <a:stCxn id="30736" idx="6"/>
            <a:endCxn id="30738"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745" name="AutoShape 25"/>
          <p:cNvCxnSpPr>
            <a:cxnSpLocks noChangeShapeType="1"/>
            <a:stCxn id="30738" idx="0"/>
            <a:endCxn id="30737" idx="4"/>
          </p:cNvCxnSpPr>
          <p:nvPr/>
        </p:nvCxnSpPr>
        <p:spPr bwMode="auto">
          <a:xfrm flipV="1">
            <a:off x="76962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30746" name="Rectangle 26"/>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30747" name="Rectangle 27"/>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x</a:t>
            </a:r>
          </a:p>
        </p:txBody>
      </p:sp>
      <p:sp>
        <p:nvSpPr>
          <p:cNvPr id="30748" name="Rectangle 28"/>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y</a:t>
            </a:r>
          </a:p>
        </p:txBody>
      </p:sp>
      <p:cxnSp>
        <p:nvCxnSpPr>
          <p:cNvPr id="30749" name="AutoShape 29"/>
          <p:cNvCxnSpPr>
            <a:cxnSpLocks noChangeShapeType="1"/>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0750" name="AutoShape 30"/>
          <p:cNvCxnSpPr>
            <a:cxnSpLocks noChangeShapeType="1"/>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31747"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31748" name="Oval 4"/>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31749" name="Oval 5"/>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1750" name="Text Box 6"/>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31751" name="Text Box 7"/>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31752" name="Text Box 8"/>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31753" name="Text Box 9"/>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31754" name="AutoShape 10"/>
          <p:cNvCxnSpPr>
            <a:cxnSpLocks noChangeShapeType="1"/>
            <a:stCxn id="31747" idx="6"/>
            <a:endCxn id="31748"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1755" name="AutoShape 11"/>
          <p:cNvCxnSpPr>
            <a:cxnSpLocks noChangeShapeType="1"/>
            <a:stCxn id="31748" idx="4"/>
            <a:endCxn id="31749"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1756" name="AutoShape 12"/>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31757" name="Oval 13"/>
          <p:cNvSpPr>
            <a:spLocks noChangeArrowheads="1"/>
          </p:cNvSpPr>
          <p:nvPr/>
        </p:nvSpPr>
        <p:spPr bwMode="auto">
          <a:xfrm>
            <a:off x="1116013" y="36449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cxnSp>
        <p:nvCxnSpPr>
          <p:cNvPr id="31758" name="AutoShape 14"/>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1759" name="Oval 15"/>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31760" name="Oval 16"/>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1761" name="Oval 17"/>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1762" name="Oval 18"/>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2</a:t>
            </a:r>
          </a:p>
        </p:txBody>
      </p:sp>
      <p:sp>
        <p:nvSpPr>
          <p:cNvPr id="31763" name="Text Box 19"/>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31764" name="Text Box 20"/>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31765" name="Text Box 21"/>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31766" name="Text Box 22"/>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31767" name="AutoShape 23"/>
          <p:cNvCxnSpPr>
            <a:cxnSpLocks noChangeShapeType="1"/>
            <a:stCxn id="31760" idx="0"/>
          </p:cNvCxnSpPr>
          <p:nvPr/>
        </p:nvCxnSpPr>
        <p:spPr bwMode="auto">
          <a:xfrm flipV="1">
            <a:off x="56388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1768" name="AutoShape 24"/>
          <p:cNvCxnSpPr>
            <a:cxnSpLocks noChangeShapeType="1"/>
            <a:stCxn id="31760" idx="6"/>
            <a:endCxn id="31762"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1769" name="AutoShape 25"/>
          <p:cNvCxnSpPr>
            <a:cxnSpLocks noChangeShapeType="1"/>
            <a:stCxn id="31762" idx="0"/>
            <a:endCxn id="31761" idx="4"/>
          </p:cNvCxnSpPr>
          <p:nvPr/>
        </p:nvCxnSpPr>
        <p:spPr bwMode="auto">
          <a:xfrm flipV="1">
            <a:off x="76962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31770" name="Rectangle 26"/>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31771" name="Rectangle 27"/>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y</a:t>
            </a:r>
          </a:p>
        </p:txBody>
      </p:sp>
      <p:cxnSp>
        <p:nvCxnSpPr>
          <p:cNvPr id="31772" name="AutoShape 28"/>
          <p:cNvCxnSpPr>
            <a:cxnSpLocks noChangeShapeType="1"/>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1773" name="AutoShape 29"/>
          <p:cNvCxnSpPr>
            <a:cxnSpLocks noChangeShapeType="1"/>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206375" y="228600"/>
            <a:ext cx="8686800" cy="463550"/>
          </a:xfrm>
        </p:spPr>
        <p:txBody>
          <a:bodyPr/>
          <a:lstStyle/>
          <a:p>
            <a:pPr eaLnBrk="1" hangingPunct="1">
              <a:defRPr/>
            </a:pPr>
            <a:r>
              <a:rPr lang="en-US">
                <a:effectLst>
                  <a:outerShdw blurRad="38100" dist="38100" dir="2700000" algn="tl">
                    <a:srgbClr val="C0C0C0"/>
                  </a:outerShdw>
                </a:effectLst>
              </a:rPr>
              <a:t>Breadth-First Search</a:t>
            </a:r>
            <a:r>
              <a:rPr lang="en-US">
                <a:effectLst>
                  <a:outerShdw blurRad="38100" dist="38100" dir="2700000" algn="tl">
                    <a:srgbClr val="C0C0C0"/>
                  </a:outerShdw>
                </a:effectLst>
                <a:latin typeface="Arial Narrow" pitchFamily="34" charset="0"/>
                <a:ea typeface="Arial Unicode MS" pitchFamily="34" charset="-128"/>
                <a:cs typeface="Arial Unicode MS" pitchFamily="34" charset="-128"/>
              </a:rPr>
              <a:t> : Disconnected Graph</a:t>
            </a:r>
          </a:p>
        </p:txBody>
      </p:sp>
      <p:sp>
        <p:nvSpPr>
          <p:cNvPr id="32771"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bg1"/>
                </a:solidFill>
                <a:latin typeface="Times New Roman" panose="02020603050405020304" pitchFamily="18" charset="0"/>
                <a:sym typeface="Symbol" panose="05050102010706020507" pitchFamily="18" charset="2"/>
              </a:rPr>
              <a:t>1</a:t>
            </a:r>
            <a:endParaRPr lang="en-US" altLang="en-US" sz="4000">
              <a:solidFill>
                <a:schemeClr val="bg1"/>
              </a:solidFill>
              <a:latin typeface="Times New Roman" panose="02020603050405020304" pitchFamily="18" charset="0"/>
            </a:endParaRPr>
          </a:p>
        </p:txBody>
      </p:sp>
      <p:sp>
        <p:nvSpPr>
          <p:cNvPr id="32772" name="Oval 4"/>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32773" name="Oval 5"/>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2774" name="Text Box 6"/>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32775" name="Text Box 7"/>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32776" name="Text Box 8"/>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32777" name="Text Box 9"/>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cxnSp>
        <p:nvCxnSpPr>
          <p:cNvPr id="32778" name="AutoShape 10"/>
          <p:cNvCxnSpPr>
            <a:cxnSpLocks noChangeShapeType="1"/>
            <a:stCxn id="32771" idx="6"/>
            <a:endCxn id="32772"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2779" name="AutoShape 11"/>
          <p:cNvCxnSpPr>
            <a:cxnSpLocks noChangeShapeType="1"/>
            <a:stCxn id="32772" idx="4"/>
            <a:endCxn id="32773"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2780" name="AutoShape 12"/>
          <p:cNvCxnSpPr>
            <a:cxnSpLocks noChangeShapeType="1"/>
          </p:cNvCxnSpPr>
          <p:nvPr/>
        </p:nvCxnSpPr>
        <p:spPr bwMode="auto">
          <a:xfrm flipV="1">
            <a:off x="1763713" y="2798763"/>
            <a:ext cx="1517650" cy="95567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sp>
        <p:nvSpPr>
          <p:cNvPr id="32781" name="Oval 13"/>
          <p:cNvSpPr>
            <a:spLocks noChangeArrowheads="1"/>
          </p:cNvSpPr>
          <p:nvPr/>
        </p:nvSpPr>
        <p:spPr bwMode="auto">
          <a:xfrm>
            <a:off x="1116013" y="36449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cxnSp>
        <p:nvCxnSpPr>
          <p:cNvPr id="32782" name="AutoShape 14"/>
          <p:cNvCxnSpPr>
            <a:cxnSpLocks noChangeShapeType="1"/>
          </p:cNvCxnSpPr>
          <p:nvPr/>
        </p:nvCxnSpPr>
        <p:spPr bwMode="auto">
          <a:xfrm>
            <a:off x="1908175"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2783" name="Oval 15"/>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0</a:t>
            </a:r>
          </a:p>
        </p:txBody>
      </p:sp>
      <p:sp>
        <p:nvSpPr>
          <p:cNvPr id="32784" name="Oval 16"/>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2785" name="Oval 17"/>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1</a:t>
            </a:r>
          </a:p>
        </p:txBody>
      </p:sp>
      <p:sp>
        <p:nvSpPr>
          <p:cNvPr id="32786" name="Oval 18"/>
          <p:cNvSpPr>
            <a:spLocks noChangeArrowheads="1"/>
          </p:cNvSpPr>
          <p:nvPr/>
        </p:nvSpPr>
        <p:spPr bwMode="auto">
          <a:xfrm>
            <a:off x="7315200" y="3657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bg1"/>
                </a:solidFill>
                <a:latin typeface="Times New Roman" panose="02020603050405020304" pitchFamily="18" charset="0"/>
                <a:sym typeface="Symbol" panose="05050102010706020507" pitchFamily="18" charset="2"/>
              </a:rPr>
              <a:t>2</a:t>
            </a:r>
          </a:p>
        </p:txBody>
      </p:sp>
      <p:sp>
        <p:nvSpPr>
          <p:cNvPr id="32787" name="Text Box 19"/>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32788" name="Text Box 20"/>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32789" name="Text Box 21"/>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32790" name="Text Box 22"/>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32791" name="AutoShape 23"/>
          <p:cNvCxnSpPr>
            <a:cxnSpLocks noChangeShapeType="1"/>
            <a:stCxn id="32784" idx="0"/>
          </p:cNvCxnSpPr>
          <p:nvPr/>
        </p:nvCxnSpPr>
        <p:spPr bwMode="auto">
          <a:xfrm flipV="1">
            <a:off x="56388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2792" name="AutoShape 24"/>
          <p:cNvCxnSpPr>
            <a:cxnSpLocks noChangeShapeType="1"/>
            <a:stCxn id="32784" idx="6"/>
            <a:endCxn id="32786"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2793" name="AutoShape 25"/>
          <p:cNvCxnSpPr>
            <a:cxnSpLocks noChangeShapeType="1"/>
            <a:stCxn id="32786" idx="0"/>
            <a:endCxn id="32785" idx="4"/>
          </p:cNvCxnSpPr>
          <p:nvPr/>
        </p:nvCxnSpPr>
        <p:spPr bwMode="auto">
          <a:xfrm flipV="1">
            <a:off x="76962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2794" name="AutoShape 26"/>
          <p:cNvCxnSpPr>
            <a:cxnSpLocks noChangeShapeType="1"/>
          </p:cNvCxnSpPr>
          <p:nvPr/>
        </p:nvCxnSpPr>
        <p:spPr bwMode="auto">
          <a:xfrm>
            <a:off x="60340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32795" name="AutoShape 27"/>
          <p:cNvCxnSpPr>
            <a:cxnSpLocks noChangeShapeType="1"/>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2796" name="Rectangle 28"/>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32797" name="Rectangle 29"/>
          <p:cNvSpPr>
            <a:spLocks noChangeArrowheads="1"/>
          </p:cNvSpPr>
          <p:nvPr/>
        </p:nvSpPr>
        <p:spPr bwMode="auto">
          <a:xfrm>
            <a:off x="25146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a:latin typeface="Times New Roman" panose="02020603050405020304" pitchFamily="18" charset="0"/>
                <a:cs typeface="Times New Roman" panose="02020603050405020304" pitchFamily="18" charset="0"/>
              </a:rPr>
              <a:t>Ø</a:t>
            </a:r>
            <a:endParaRPr lang="en-US" altLang="en-US" sz="2800" b="1">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BBAE-4129-40A0-AD6B-505F5557236E}"/>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05AE07E-9A48-4F1B-BC90-8DA48B7129DF}"/>
              </a:ext>
            </a:extLst>
          </p:cNvPr>
          <p:cNvSpPr>
            <a:spLocks noGrp="1"/>
          </p:cNvSpPr>
          <p:nvPr>
            <p:ph idx="1"/>
          </p:nvPr>
        </p:nvSpPr>
        <p:spPr/>
        <p:txBody>
          <a:bodyPr/>
          <a:lstStyle/>
          <a:p>
            <a:r>
              <a:rPr lang="en-US" dirty="0"/>
              <a:t>write an algo about How to count the number of disconnected subgraphs in a graph?</a:t>
            </a:r>
          </a:p>
          <a:p>
            <a:r>
              <a:rPr lang="en-US" dirty="0"/>
              <a:t>write a algorithm that finds the vertices that can be reached from a source node.</a:t>
            </a:r>
          </a:p>
          <a:p>
            <a:r>
              <a:rPr lang="en-US" dirty="0"/>
              <a:t>Write a scenario where BFS can find the shortest path from source in a weighted graph?</a:t>
            </a:r>
          </a:p>
        </p:txBody>
      </p:sp>
    </p:spTree>
    <p:extLst>
      <p:ext uri="{BB962C8B-B14F-4D97-AF65-F5344CB8AC3E}">
        <p14:creationId xmlns:p14="http://schemas.microsoft.com/office/powerpoint/2010/main" val="4187303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Properties</a:t>
            </a:r>
          </a:p>
        </p:txBody>
      </p:sp>
      <p:sp>
        <p:nvSpPr>
          <p:cNvPr id="33795" name="Rectangle 3"/>
          <p:cNvSpPr>
            <a:spLocks noGrp="1" noChangeArrowheads="1"/>
          </p:cNvSpPr>
          <p:nvPr>
            <p:ph type="body" idx="1"/>
          </p:nvPr>
        </p:nvSpPr>
        <p:spPr>
          <a:xfrm>
            <a:off x="457200" y="1052513"/>
            <a:ext cx="8229600" cy="5040312"/>
          </a:xfrm>
        </p:spPr>
        <p:txBody>
          <a:bodyPr/>
          <a:lstStyle/>
          <a:p>
            <a:pPr eaLnBrk="1" hangingPunct="1"/>
            <a:r>
              <a:rPr lang="en-US" altLang="en-US"/>
              <a:t>BFS calculates the </a:t>
            </a:r>
            <a:r>
              <a:rPr lang="en-US" altLang="en-US" i="1">
                <a:solidFill>
                  <a:schemeClr val="tx2"/>
                </a:solidFill>
              </a:rPr>
              <a:t>shortest-path distance</a:t>
            </a:r>
            <a:r>
              <a:rPr lang="en-US" altLang="en-US"/>
              <a:t> to the source node</a:t>
            </a:r>
          </a:p>
          <a:p>
            <a:pPr lvl="1" eaLnBrk="1" hangingPunct="1"/>
            <a:r>
              <a:rPr lang="en-US" altLang="en-US"/>
              <a:t>Shortest-path distance </a:t>
            </a:r>
            <a:r>
              <a:rPr lang="en-US" altLang="en-US">
                <a:sym typeface="Symbol" panose="05050102010706020507" pitchFamily="18" charset="2"/>
              </a:rPr>
              <a:t>(</a:t>
            </a:r>
            <a:r>
              <a:rPr lang="en-US" altLang="en-US" i="1">
                <a:sym typeface="Symbol" panose="05050102010706020507" pitchFamily="18" charset="2"/>
              </a:rPr>
              <a:t>s</a:t>
            </a:r>
            <a:r>
              <a:rPr lang="en-US" altLang="en-US">
                <a:sym typeface="Symbol" panose="05050102010706020507" pitchFamily="18" charset="2"/>
              </a:rPr>
              <a:t>, </a:t>
            </a:r>
            <a:r>
              <a:rPr lang="en-US" altLang="en-US" i="1">
                <a:sym typeface="Symbol" panose="05050102010706020507" pitchFamily="18" charset="2"/>
              </a:rPr>
              <a:t>v</a:t>
            </a:r>
            <a:r>
              <a:rPr lang="en-US" altLang="en-US">
                <a:sym typeface="Symbol" panose="05050102010706020507" pitchFamily="18" charset="2"/>
              </a:rPr>
              <a:t>) </a:t>
            </a:r>
            <a:r>
              <a:rPr lang="en-US" altLang="en-US"/>
              <a:t>= minimum number of edges from </a:t>
            </a:r>
            <a:r>
              <a:rPr lang="en-US" altLang="en-US" i="1"/>
              <a:t>s</a:t>
            </a:r>
            <a:r>
              <a:rPr lang="en-US" altLang="en-US"/>
              <a:t> to </a:t>
            </a:r>
            <a:r>
              <a:rPr lang="en-US" altLang="en-US" i="1"/>
              <a:t>v</a:t>
            </a:r>
            <a:r>
              <a:rPr lang="en-US" altLang="en-US"/>
              <a:t>, or </a:t>
            </a:r>
            <a:r>
              <a:rPr lang="en-US" altLang="en-US">
                <a:sym typeface="Symbol" panose="05050102010706020507" pitchFamily="18" charset="2"/>
              </a:rPr>
              <a:t> if </a:t>
            </a:r>
            <a:r>
              <a:rPr lang="en-US" altLang="en-US" i="1">
                <a:sym typeface="Symbol" panose="05050102010706020507" pitchFamily="18" charset="2"/>
              </a:rPr>
              <a:t>v</a:t>
            </a:r>
            <a:r>
              <a:rPr lang="en-US" altLang="en-US">
                <a:sym typeface="Symbol" panose="05050102010706020507" pitchFamily="18" charset="2"/>
              </a:rPr>
              <a:t> not reachable from </a:t>
            </a:r>
            <a:r>
              <a:rPr lang="en-US" altLang="en-US" i="1">
                <a:sym typeface="Symbol" panose="05050102010706020507" pitchFamily="18" charset="2"/>
              </a:rPr>
              <a:t>s</a:t>
            </a:r>
            <a:endParaRPr lang="en-US" altLang="en-US" i="1"/>
          </a:p>
          <a:p>
            <a:pPr eaLnBrk="1" hangingPunct="1"/>
            <a:r>
              <a:rPr lang="en-US" altLang="en-US">
                <a:sym typeface="Symbol" panose="05050102010706020507" pitchFamily="18" charset="2"/>
              </a:rPr>
              <a:t>BFS builds </a:t>
            </a:r>
            <a:r>
              <a:rPr lang="en-US" altLang="en-US" i="1">
                <a:solidFill>
                  <a:schemeClr val="tx2"/>
                </a:solidFill>
                <a:sym typeface="Symbol" panose="05050102010706020507" pitchFamily="18" charset="2"/>
              </a:rPr>
              <a:t>breadth-first tree </a:t>
            </a:r>
            <a:r>
              <a:rPr lang="en-US" altLang="en-US">
                <a:solidFill>
                  <a:schemeClr val="tx2"/>
                </a:solidFill>
                <a:sym typeface="Symbol" panose="05050102010706020507" pitchFamily="18" charset="2"/>
              </a:rPr>
              <a:t>(</a:t>
            </a:r>
            <a:r>
              <a:rPr lang="en-US" altLang="en-US" i="1">
                <a:solidFill>
                  <a:schemeClr val="tx2"/>
                </a:solidFill>
                <a:sym typeface="Symbol" panose="05050102010706020507" pitchFamily="18" charset="2"/>
              </a:rPr>
              <a:t>forest</a:t>
            </a:r>
            <a:r>
              <a:rPr lang="en-US" altLang="en-US">
                <a:solidFill>
                  <a:schemeClr val="tx2"/>
                </a:solidFill>
                <a:sym typeface="Symbol" panose="05050102010706020507" pitchFamily="18" charset="2"/>
              </a:rPr>
              <a:t>)</a:t>
            </a:r>
            <a:r>
              <a:rPr lang="en-US" altLang="en-US">
                <a:sym typeface="Symbol" panose="05050102010706020507" pitchFamily="18" charset="2"/>
              </a:rPr>
              <a:t>, in which paths to root(s) represent shortest paths in </a:t>
            </a:r>
            <a:r>
              <a:rPr lang="en-US" altLang="en-US" i="1">
                <a:sym typeface="Symbol" panose="05050102010706020507" pitchFamily="18" charset="2"/>
              </a:rPr>
              <a:t>G</a:t>
            </a:r>
          </a:p>
          <a:p>
            <a:pPr lvl="1" eaLnBrk="1" hangingPunct="1"/>
            <a:r>
              <a:rPr lang="en-US" altLang="en-US">
                <a:sym typeface="Symbol" panose="05050102010706020507" pitchFamily="18" charset="2"/>
              </a:rPr>
              <a:t>Thus can use BFS to calculate shortest path from one vertex to another in </a:t>
            </a:r>
            <a:r>
              <a:rPr lang="en-US" altLang="en-US" i="1">
                <a:sym typeface="Symbol" panose="05050102010706020507" pitchFamily="18" charset="2"/>
              </a:rPr>
              <a:t>O</a:t>
            </a:r>
            <a:r>
              <a:rPr lang="en-US" altLang="en-US">
                <a:sym typeface="Symbol" panose="05050102010706020507" pitchFamily="18" charset="2"/>
              </a:rPr>
              <a:t>(</a:t>
            </a:r>
            <a:r>
              <a:rPr lang="en-US" altLang="en-US" i="1">
                <a:sym typeface="Symbol" panose="05050102010706020507" pitchFamily="18" charset="2"/>
              </a:rPr>
              <a:t>V </a:t>
            </a:r>
            <a:r>
              <a:rPr lang="en-US" altLang="en-US">
                <a:sym typeface="Symbol" panose="05050102010706020507" pitchFamily="18" charset="2"/>
              </a:rPr>
              <a:t>+ </a:t>
            </a:r>
            <a:r>
              <a:rPr lang="en-US" altLang="en-US" i="1">
                <a:sym typeface="Symbol" panose="05050102010706020507" pitchFamily="18" charset="2"/>
              </a:rPr>
              <a:t>E</a:t>
            </a:r>
            <a:r>
              <a:rPr lang="en-US" altLang="en-US">
                <a:sym typeface="Symbol" panose="05050102010706020507" pitchFamily="18" charset="2"/>
              </a:rPr>
              <a:t>) time in an unweighted tree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C249-6291-484F-8337-6B52C9E48D69}"/>
              </a:ext>
            </a:extLst>
          </p:cNvPr>
          <p:cNvSpPr>
            <a:spLocks noGrp="1"/>
          </p:cNvSpPr>
          <p:nvPr>
            <p:ph type="title"/>
          </p:nvPr>
        </p:nvSpPr>
        <p:spPr/>
        <p:txBody>
          <a:bodyPr/>
          <a:lstStyle/>
          <a:p>
            <a:r>
              <a:rPr lang="en-US" b="0" i="0" dirty="0">
                <a:effectLst/>
                <a:latin typeface="var(--font-sofia)"/>
                <a:hlinkClick r:id="rId2"/>
              </a:rPr>
              <a:t>Applications of Breadth First Traversal</a:t>
            </a:r>
            <a:endParaRPr lang="en-US" dirty="0"/>
          </a:p>
        </p:txBody>
      </p:sp>
      <p:sp>
        <p:nvSpPr>
          <p:cNvPr id="3" name="Content Placeholder 2">
            <a:extLst>
              <a:ext uri="{FF2B5EF4-FFF2-40B4-BE49-F238E27FC236}">
                <a16:creationId xmlns:a16="http://schemas.microsoft.com/office/drawing/2014/main" id="{E595C42A-1674-4562-BD49-347FB311EA25}"/>
              </a:ext>
            </a:extLst>
          </p:cNvPr>
          <p:cNvSpPr>
            <a:spLocks noGrp="1"/>
          </p:cNvSpPr>
          <p:nvPr>
            <p:ph idx="1"/>
          </p:nvPr>
        </p:nvSpPr>
        <p:spPr/>
        <p:txBody>
          <a:bodyPr/>
          <a:lstStyle/>
          <a:p>
            <a:pPr algn="l" fontAlgn="base"/>
            <a:r>
              <a:rPr lang="en-US" sz="1800" dirty="0"/>
              <a:t>Shortest Path and Minimum Spanning Tree for unweighted graph</a:t>
            </a:r>
          </a:p>
          <a:p>
            <a:pPr algn="l" fontAlgn="base"/>
            <a:r>
              <a:rPr lang="en-US" sz="1800" dirty="0">
                <a:hlinkClick r:id="rId3"/>
              </a:rPr>
              <a:t>Cycle detection in undirected graph:</a:t>
            </a:r>
            <a:r>
              <a:rPr lang="en-US" sz="1800" dirty="0"/>
              <a:t> </a:t>
            </a:r>
          </a:p>
          <a:p>
            <a:pPr lvl="1"/>
            <a:r>
              <a:rPr lang="en-US" sz="1600" dirty="0"/>
              <a:t>In undirected graphs, either Breadth First Search or Depth First Search can be used to detect cycle. We can use </a:t>
            </a:r>
            <a:r>
              <a:rPr lang="en-US" sz="1600" dirty="0">
                <a:hlinkClick r:id="rId4"/>
              </a:rPr>
              <a:t>BFS to detect cycle in a directed graph</a:t>
            </a:r>
            <a:endParaRPr lang="en-US" sz="1600" dirty="0"/>
          </a:p>
          <a:p>
            <a:pPr algn="l" fontAlgn="base"/>
            <a:r>
              <a:rPr lang="en-US" sz="1800" dirty="0">
                <a:hlinkClick r:id="rId5"/>
              </a:rPr>
              <a:t>Ford–Fulkerson algorithm </a:t>
            </a:r>
            <a:endParaRPr lang="en-US" sz="1800" dirty="0"/>
          </a:p>
          <a:p>
            <a:pPr lvl="1"/>
            <a:r>
              <a:rPr lang="en-US" sz="1600" dirty="0"/>
              <a:t>In Ford-Fulkerson algorithm, we can either use Breadth First or Depth First Traversal to find the maximum flow. Breadth First Traversal is preferred as it reduces worst case time complexity to O(VE2).</a:t>
            </a:r>
          </a:p>
          <a:p>
            <a:pPr algn="l" fontAlgn="base"/>
            <a:r>
              <a:rPr lang="en-US" sz="1800" dirty="0">
                <a:hlinkClick r:id="rId6"/>
              </a:rPr>
              <a:t>To test if a graph is Bipartite</a:t>
            </a:r>
            <a:r>
              <a:rPr lang="en-US" sz="1800" dirty="0"/>
              <a:t> We can either use Breadth First or Depth First Traversal.</a:t>
            </a:r>
          </a:p>
          <a:p>
            <a:pPr algn="l" fontAlgn="base"/>
            <a:r>
              <a:rPr lang="en-US" sz="1800" dirty="0"/>
              <a:t>Path Finding: </a:t>
            </a:r>
          </a:p>
          <a:p>
            <a:pPr lvl="1"/>
            <a:r>
              <a:rPr lang="en-US" sz="1600" dirty="0"/>
              <a:t>We can either use Breadth First or Depth First Traversal to find if there is a path between two vertices.</a:t>
            </a:r>
          </a:p>
          <a:p>
            <a:pPr algn="l" fontAlgn="base"/>
            <a:r>
              <a:rPr lang="en-US" sz="1800" dirty="0"/>
              <a:t>Finding all nodes within one connected component: </a:t>
            </a:r>
          </a:p>
          <a:p>
            <a:pPr lvl="1"/>
            <a:r>
              <a:rPr lang="en-US" sz="1600" dirty="0"/>
              <a:t>We can either use Breadth First or Depth First Traversal to find all nodes reachable from a given node.</a:t>
            </a:r>
          </a:p>
          <a:p>
            <a:pPr algn="l" fontAlgn="base"/>
            <a:r>
              <a:rPr lang="en-US" sz="1800" dirty="0"/>
              <a:t>Many algorithms like </a:t>
            </a:r>
            <a:r>
              <a:rPr lang="en-US" sz="1800" dirty="0">
                <a:hlinkClick r:id="rId7"/>
              </a:rPr>
              <a:t>Prim’s Minimum Spanning Tree</a:t>
            </a:r>
            <a:r>
              <a:rPr lang="en-US" sz="1800" dirty="0"/>
              <a:t> and </a:t>
            </a:r>
            <a:r>
              <a:rPr lang="en-US" sz="1800" dirty="0">
                <a:hlinkClick r:id="rId8"/>
              </a:rPr>
              <a:t>Dijkstra’s Single Source Shortest Path</a:t>
            </a:r>
            <a:r>
              <a:rPr lang="en-US" sz="1800" dirty="0"/>
              <a:t> use structure similar to Breadth First Search.</a:t>
            </a:r>
          </a:p>
          <a:p>
            <a:endParaRPr lang="en-US" sz="1800" dirty="0"/>
          </a:p>
        </p:txBody>
      </p:sp>
    </p:spTree>
    <p:extLst>
      <p:ext uri="{BB962C8B-B14F-4D97-AF65-F5344CB8AC3E}">
        <p14:creationId xmlns:p14="http://schemas.microsoft.com/office/powerpoint/2010/main" val="3954440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2499-84A2-43DB-AF4F-9B8F838B36D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C1ADC86-C961-4AA2-92A1-7706BF365B57}"/>
              </a:ext>
            </a:extLst>
          </p:cNvPr>
          <p:cNvSpPr>
            <a:spLocks noGrp="1"/>
          </p:cNvSpPr>
          <p:nvPr>
            <p:ph idx="1"/>
          </p:nvPr>
        </p:nvSpPr>
        <p:spPr/>
        <p:txBody>
          <a:bodyPr/>
          <a:lstStyle/>
          <a:p>
            <a:r>
              <a:rPr lang="en-US" dirty="0"/>
              <a:t>print shortest path</a:t>
            </a:r>
          </a:p>
          <a:p>
            <a:r>
              <a:rPr lang="en-US" dirty="0"/>
              <a:t>detect cycle using BFS</a:t>
            </a:r>
          </a:p>
        </p:txBody>
      </p:sp>
    </p:spTree>
    <p:extLst>
      <p:ext uri="{BB962C8B-B14F-4D97-AF65-F5344CB8AC3E}">
        <p14:creationId xmlns:p14="http://schemas.microsoft.com/office/powerpoint/2010/main" val="7678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a:t>
            </a:r>
          </a:p>
        </p:txBody>
      </p:sp>
      <p:sp>
        <p:nvSpPr>
          <p:cNvPr id="34819" name="Rectangle 3"/>
          <p:cNvSpPr>
            <a:spLocks noGrp="1" noChangeArrowheads="1"/>
          </p:cNvSpPr>
          <p:nvPr>
            <p:ph type="body" idx="1"/>
          </p:nvPr>
        </p:nvSpPr>
        <p:spPr>
          <a:xfrm>
            <a:off x="457200" y="1524000"/>
            <a:ext cx="8507413" cy="2481263"/>
          </a:xfrm>
        </p:spPr>
        <p:txBody>
          <a:bodyPr/>
          <a:lstStyle/>
          <a:p>
            <a:pPr eaLnBrk="1" hangingPunct="1"/>
            <a:r>
              <a:rPr lang="en-US" altLang="en-US" sz="2100" i="1">
                <a:solidFill>
                  <a:schemeClr val="tx2"/>
                </a:solidFill>
              </a:rPr>
              <a:t>Depth-first search</a:t>
            </a:r>
            <a:r>
              <a:rPr lang="en-US" altLang="en-US" sz="2100"/>
              <a:t> is another strategy for exploring a graph</a:t>
            </a:r>
          </a:p>
          <a:p>
            <a:pPr lvl="1" eaLnBrk="1" hangingPunct="1"/>
            <a:r>
              <a:rPr lang="en-US" altLang="en-US" sz="2000"/>
              <a:t>Explore “deeper” in the graph whenever possible</a:t>
            </a:r>
          </a:p>
          <a:p>
            <a:pPr lvl="1" eaLnBrk="1" hangingPunct="1"/>
            <a:r>
              <a:rPr lang="en-US" altLang="en-US" sz="2000"/>
              <a:t>Edges are explored out of the most recently discovered vertex </a:t>
            </a:r>
            <a:r>
              <a:rPr lang="en-US" altLang="en-US" sz="2000" i="1"/>
              <a:t>v</a:t>
            </a:r>
            <a:r>
              <a:rPr lang="en-US" altLang="en-US" sz="2000"/>
              <a:t> that still has unexplored edges</a:t>
            </a:r>
          </a:p>
          <a:p>
            <a:pPr lvl="1" eaLnBrk="1" hangingPunct="1"/>
            <a:r>
              <a:rPr lang="en-US" altLang="en-US" sz="2000"/>
              <a:t>When all of </a:t>
            </a:r>
            <a:r>
              <a:rPr lang="en-US" altLang="en-US" sz="2000" i="1"/>
              <a:t>v</a:t>
            </a:r>
            <a:r>
              <a:rPr lang="en-US" altLang="en-US" sz="2000"/>
              <a:t>’s edges have been explored, backtrack to the vertex from which </a:t>
            </a:r>
            <a:r>
              <a:rPr lang="en-US" altLang="en-US" sz="2000" i="1"/>
              <a:t>v</a:t>
            </a:r>
            <a:r>
              <a:rPr lang="en-US" altLang="en-US" sz="2000"/>
              <a:t> was discovered</a:t>
            </a:r>
          </a:p>
        </p:txBody>
      </p:sp>
      <p:sp>
        <p:nvSpPr>
          <p:cNvPr id="104452" name="Rectangle 4"/>
          <p:cNvSpPr>
            <a:spLocks noChangeArrowheads="1"/>
          </p:cNvSpPr>
          <p:nvPr/>
        </p:nvSpPr>
        <p:spPr bwMode="auto">
          <a:xfrm>
            <a:off x="468313" y="4475163"/>
            <a:ext cx="6480175"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eaLnBrk="1" hangingPunct="1">
              <a:spcBef>
                <a:spcPct val="20000"/>
              </a:spcBef>
              <a:buClr>
                <a:schemeClr val="accent1"/>
              </a:buClr>
              <a:buSzPct val="75000"/>
              <a:buFont typeface="Monotype Sorts" pitchFamily="2" charset="2"/>
              <a:buChar char="l"/>
            </a:pPr>
            <a:r>
              <a:rPr lang="en-US" altLang="en-US" sz="2100">
                <a:latin typeface="Times New Roman" panose="02020603050405020304" pitchFamily="18" charset="0"/>
              </a:rPr>
              <a:t>Vertices initially colored white</a:t>
            </a:r>
          </a:p>
          <a:p>
            <a:pPr algn="l" eaLnBrk="1" hangingPunct="1">
              <a:spcBef>
                <a:spcPct val="20000"/>
              </a:spcBef>
              <a:buClr>
                <a:schemeClr val="accent1"/>
              </a:buClr>
              <a:buSzPct val="75000"/>
              <a:buFont typeface="Monotype Sorts" pitchFamily="2" charset="2"/>
              <a:buChar char="l"/>
            </a:pPr>
            <a:r>
              <a:rPr lang="en-US" altLang="en-US" sz="2100">
                <a:latin typeface="Times New Roman" panose="02020603050405020304" pitchFamily="18" charset="0"/>
              </a:rPr>
              <a:t>Then colored grey when discovered</a:t>
            </a:r>
          </a:p>
          <a:p>
            <a:pPr algn="l" eaLnBrk="1" hangingPunct="1">
              <a:spcBef>
                <a:spcPct val="20000"/>
              </a:spcBef>
              <a:buClr>
                <a:schemeClr val="accent1"/>
              </a:buClr>
              <a:buSzPct val="75000"/>
              <a:buFont typeface="Monotype Sorts" pitchFamily="2" charset="2"/>
              <a:buChar char="l"/>
            </a:pPr>
            <a:r>
              <a:rPr lang="en-US" altLang="en-US" sz="2100">
                <a:latin typeface="Times New Roman" panose="02020603050405020304" pitchFamily="18" charset="0"/>
              </a:rPr>
              <a:t>Then black when finished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box(in)">
                                      <p:cBhvr>
                                        <p:cTn id="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35843"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35844"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35845"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a:t>
            </a:r>
          </a:p>
        </p:txBody>
      </p:sp>
      <p:sp>
        <p:nvSpPr>
          <p:cNvPr id="5123" name="Rectangle 3"/>
          <p:cNvSpPr>
            <a:spLocks noGrp="1" noChangeArrowheads="1"/>
          </p:cNvSpPr>
          <p:nvPr>
            <p:ph type="body" idx="1"/>
          </p:nvPr>
        </p:nvSpPr>
        <p:spPr>
          <a:xfrm>
            <a:off x="457200" y="1052513"/>
            <a:ext cx="8229600" cy="5000625"/>
          </a:xfrm>
        </p:spPr>
        <p:txBody>
          <a:bodyPr/>
          <a:lstStyle/>
          <a:p>
            <a:pPr eaLnBrk="1" hangingPunct="1"/>
            <a:r>
              <a:rPr lang="en-US" altLang="en-US"/>
              <a:t>Again will associate vertex “colors” to guide the algorithm</a:t>
            </a:r>
          </a:p>
          <a:p>
            <a:pPr lvl="1" eaLnBrk="1" hangingPunct="1"/>
            <a:r>
              <a:rPr lang="en-US" altLang="en-US">
                <a:solidFill>
                  <a:schemeClr val="tx2"/>
                </a:solidFill>
              </a:rPr>
              <a:t>White vertices</a:t>
            </a:r>
            <a:r>
              <a:rPr lang="en-US" altLang="en-US"/>
              <a:t> have not been discovered</a:t>
            </a:r>
          </a:p>
          <a:p>
            <a:pPr lvl="2" eaLnBrk="1" hangingPunct="1"/>
            <a:r>
              <a:rPr lang="en-US" altLang="en-US"/>
              <a:t>All vertices start out white</a:t>
            </a:r>
          </a:p>
          <a:p>
            <a:pPr lvl="1" eaLnBrk="1" hangingPunct="1"/>
            <a:r>
              <a:rPr lang="en-US" altLang="en-US">
                <a:solidFill>
                  <a:schemeClr val="tx2"/>
                </a:solidFill>
              </a:rPr>
              <a:t>Grey vertices</a:t>
            </a:r>
            <a:r>
              <a:rPr lang="en-US" altLang="en-US"/>
              <a:t> are discovered but not fully explored</a:t>
            </a:r>
          </a:p>
          <a:p>
            <a:pPr lvl="2" eaLnBrk="1" hangingPunct="1"/>
            <a:r>
              <a:rPr lang="en-US" altLang="en-US"/>
              <a:t>They may be adjacent to white vertices</a:t>
            </a:r>
          </a:p>
          <a:p>
            <a:pPr lvl="1" eaLnBrk="1" hangingPunct="1"/>
            <a:r>
              <a:rPr lang="en-US" altLang="en-US">
                <a:solidFill>
                  <a:schemeClr val="tx2"/>
                </a:solidFill>
              </a:rPr>
              <a:t>Black vertices</a:t>
            </a:r>
            <a:r>
              <a:rPr lang="en-US" altLang="en-US"/>
              <a:t> are discovered and fully explored</a:t>
            </a:r>
          </a:p>
          <a:p>
            <a:pPr lvl="2" eaLnBrk="1" hangingPunct="1"/>
            <a:r>
              <a:rPr lang="en-US" altLang="en-US"/>
              <a:t>They are adjacent only to black and grey vertices</a:t>
            </a:r>
          </a:p>
          <a:p>
            <a:pPr eaLnBrk="1" hangingPunct="1"/>
            <a:r>
              <a:rPr lang="en-US" altLang="en-US"/>
              <a:t>Explore vertices by scanning </a:t>
            </a:r>
            <a:r>
              <a:rPr lang="en-US" altLang="en-US">
                <a:solidFill>
                  <a:srgbClr val="FF0066"/>
                </a:solidFill>
              </a:rPr>
              <a:t>adjacency list</a:t>
            </a:r>
            <a:r>
              <a:rPr lang="en-US" altLang="en-US"/>
              <a:t> of grey vertices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36867"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36868"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36869"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0" name="Text Box 6"/>
          <p:cNvSpPr txBox="1">
            <a:spLocks noChangeArrowheads="1"/>
          </p:cNvSpPr>
          <p:nvPr/>
        </p:nvSpPr>
        <p:spPr bwMode="auto">
          <a:xfrm>
            <a:off x="2667000" y="6172200"/>
            <a:ext cx="370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rPr>
              <a:t>What does </a:t>
            </a:r>
            <a:r>
              <a:rPr lang="en-US" altLang="en-US" b="1">
                <a:solidFill>
                  <a:schemeClr val="accent1"/>
                </a:solidFill>
                <a:latin typeface="Courier New" panose="02070309020205020404" pitchFamily="49" charset="0"/>
              </a:rPr>
              <a:t>u-&gt;d</a:t>
            </a:r>
            <a:r>
              <a:rPr lang="en-US" altLang="en-US" b="1" i="1">
                <a:solidFill>
                  <a:schemeClr val="accent1"/>
                </a:solidFill>
                <a:latin typeface="Times New Roman" panose="02020603050405020304" pitchFamily="18" charset="0"/>
              </a:rPr>
              <a:t> represent?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3892"/>
        <p:cNvGrpSpPr/>
        <p:nvPr/>
      </p:nvGrpSpPr>
      <p:grpSpPr>
        <a:xfrm>
          <a:off x="0" y="0"/>
          <a:ext cx="0" cy="0"/>
          <a:chOff x="0" y="0"/>
          <a:chExt cx="0" cy="0"/>
        </a:xfrm>
      </p:grpSpPr>
      <p:sp>
        <p:nvSpPr>
          <p:cNvPr id="293893" name="Google Shape;293893;p1"/>
          <p:cNvSpPr txBox="1">
            <a:spLocks noGrp="1"/>
          </p:cNvSpPr>
          <p:nvPr>
            <p:ph type="title"/>
          </p:nvPr>
        </p:nvSpPr>
        <p:spPr>
          <a:xfrm>
            <a:off x="457200" y="228600"/>
            <a:ext cx="8229600" cy="4635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effectLst>
                  <a:outerShdw blurRad="38100" dist="38100" dir="2700000" algn="tl">
                    <a:srgbClr val="C0C0C0"/>
                  </a:outerShdw>
                </a:effectLst>
              </a:rPr>
              <a:t>Depth-First Search: The Code</a:t>
            </a:r>
            <a:endParaRPr/>
          </a:p>
        </p:txBody>
      </p:sp>
      <p:sp>
        <p:nvSpPr>
          <p:cNvPr id="293894" name="Google Shape;293894;p1"/>
          <p:cNvSpPr txBox="1">
            <a:spLocks noGrp="1"/>
          </p:cNvSpPr>
          <p:nvPr>
            <p:ph type="body" idx="1"/>
          </p:nvPr>
        </p:nvSpPr>
        <p:spPr>
          <a:xfrm>
            <a:off x="457200" y="1052513"/>
            <a:ext cx="4038600" cy="4343400"/>
          </a:xfrm>
          <a:prstGeom prst="rect">
            <a:avLst/>
          </a:prstGeom>
          <a:noFill/>
          <a:ln>
            <a:noFill/>
          </a:ln>
        </p:spPr>
        <p:txBody>
          <a:bodyPr spcFirstLastPara="1" wrap="square" lIns="92075" tIns="46025" rIns="92075" bIns="46025" anchor="t" anchorCtr="0">
            <a:noAutofit/>
          </a:bodyPr>
          <a:lstStyle/>
          <a:p>
            <a:pPr marL="342900" lvl="0" indent="-342900" algn="l" rtl="0">
              <a:lnSpc>
                <a:spcPct val="90000"/>
              </a:lnSpc>
              <a:spcBef>
                <a:spcPts val="0"/>
              </a:spcBef>
              <a:spcAft>
                <a:spcPts val="0"/>
              </a:spcAft>
              <a:buSzPts val="1350"/>
              <a:buFont typeface="Arial"/>
              <a:buNone/>
            </a:pPr>
            <a:r>
              <a:rPr lang="en-US" sz="1800" b="1">
                <a:latin typeface="Courier New"/>
                <a:ea typeface="Courier New"/>
                <a:cs typeface="Courier New"/>
                <a:sym typeface="Courier New"/>
              </a:rPr>
              <a:t>DFS(G)</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for each vertex u ∈ G-&gt;V</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u-&gt;color = WHITE;</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time = 0;</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for each vertex u ∈ G-&gt;V</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if (u-&gt;color == WHITE)</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DFS_Visit(u);</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   }</a:t>
            </a:r>
            <a:endParaRPr/>
          </a:p>
          <a:p>
            <a:pPr marL="342900" lvl="0" indent="-342900" algn="l" rtl="0">
              <a:lnSpc>
                <a:spcPct val="90000"/>
              </a:lnSpc>
              <a:spcBef>
                <a:spcPts val="360"/>
              </a:spcBef>
              <a:spcAft>
                <a:spcPts val="0"/>
              </a:spcAft>
              <a:buSzPts val="1350"/>
              <a:buFont typeface="Arial"/>
              <a:buNone/>
            </a:pPr>
            <a:r>
              <a:rPr lang="en-US" sz="1800" b="1">
                <a:latin typeface="Courier New"/>
                <a:ea typeface="Courier New"/>
                <a:cs typeface="Courier New"/>
                <a:sym typeface="Courier New"/>
              </a:rPr>
              <a:t>}</a:t>
            </a:r>
            <a:endParaRPr sz="1800" b="1">
              <a:latin typeface="Courier New"/>
              <a:ea typeface="Courier New"/>
              <a:cs typeface="Courier New"/>
              <a:sym typeface="Courier New"/>
            </a:endParaRPr>
          </a:p>
        </p:txBody>
      </p:sp>
      <p:sp>
        <p:nvSpPr>
          <p:cNvPr id="293895" name="Google Shape;293895;p1"/>
          <p:cNvSpPr txBox="1">
            <a:spLocks noGrp="1"/>
          </p:cNvSpPr>
          <p:nvPr>
            <p:ph type="body" idx="2"/>
          </p:nvPr>
        </p:nvSpPr>
        <p:spPr>
          <a:xfrm>
            <a:off x="4648200" y="1052513"/>
            <a:ext cx="4038600" cy="4343400"/>
          </a:xfrm>
          <a:prstGeom prst="rect">
            <a:avLst/>
          </a:prstGeom>
          <a:noFill/>
          <a:ln>
            <a:noFill/>
          </a:ln>
        </p:spPr>
        <p:txBody>
          <a:bodyPr spcFirstLastPara="1" wrap="square" lIns="92075" tIns="46025" rIns="92075" bIns="46025" anchor="t" anchorCtr="0">
            <a:noAutofit/>
          </a:bodyPr>
          <a:lstStyle/>
          <a:p>
            <a:pPr marL="342900" lvl="0" indent="-342900" algn="l" rtl="0">
              <a:spcBef>
                <a:spcPts val="0"/>
              </a:spcBef>
              <a:spcAft>
                <a:spcPts val="0"/>
              </a:spcAft>
              <a:buSzPts val="975"/>
              <a:buFont typeface="Arial"/>
              <a:buNone/>
            </a:pPr>
            <a:r>
              <a:rPr lang="en-US" sz="1300" b="1">
                <a:latin typeface="Courier New"/>
                <a:ea typeface="Courier New"/>
                <a:cs typeface="Courier New"/>
                <a:sym typeface="Courier New"/>
              </a:rPr>
              <a:t>DFS_Visit(u)</a:t>
            </a:r>
            <a:endParaRPr/>
          </a:p>
          <a:p>
            <a:pPr marL="342900" lvl="0" indent="-342900" algn="l" rtl="0">
              <a:spcBef>
                <a:spcPts val="260"/>
              </a:spcBef>
              <a:spcAft>
                <a:spcPts val="0"/>
              </a:spcAft>
              <a:buSzPts val="975"/>
              <a:buFont typeface="Arial"/>
              <a:buNone/>
            </a:pPr>
            <a:r>
              <a:rPr lang="en-US" sz="1300" b="1">
                <a:latin typeface="Courier New"/>
                <a:ea typeface="Courier New"/>
                <a:cs typeface="Courier New"/>
                <a:sym typeface="Courier New"/>
              </a:rPr>
              <a:t>{</a:t>
            </a:r>
            <a:endParaRPr/>
          </a:p>
          <a:p>
            <a:pPr marL="342900" lvl="0" indent="-342900" algn="l" rtl="0">
              <a:spcBef>
                <a:spcPts val="260"/>
              </a:spcBef>
              <a:spcAft>
                <a:spcPts val="0"/>
              </a:spcAft>
              <a:buSzPts val="975"/>
              <a:buFont typeface="Arial"/>
              <a:buNone/>
            </a:pPr>
            <a:r>
              <a:rPr lang="en-US" sz="1300" b="1">
                <a:latin typeface="Courier New"/>
                <a:ea typeface="Courier New"/>
                <a:cs typeface="Courier New"/>
                <a:sym typeface="Courier New"/>
              </a:rPr>
              <a:t>   u-&gt;color = GREY;</a:t>
            </a:r>
            <a:endParaRPr/>
          </a:p>
          <a:p>
            <a:pPr marL="342900" lvl="0" indent="-342900" algn="l" rtl="0">
              <a:spcBef>
                <a:spcPts val="260"/>
              </a:spcBef>
              <a:spcAft>
                <a:spcPts val="0"/>
              </a:spcAft>
              <a:buSzPts val="975"/>
              <a:buFont typeface="Arial"/>
              <a:buNone/>
            </a:pPr>
            <a:r>
              <a:rPr lang="en-US" sz="1300" b="1">
                <a:latin typeface="Courier New"/>
                <a:ea typeface="Courier New"/>
                <a:cs typeface="Courier New"/>
                <a:sym typeface="Courier New"/>
              </a:rPr>
              <a:t>   time = time+1;</a:t>
            </a:r>
            <a:endParaRPr/>
          </a:p>
          <a:p>
            <a:pPr marL="342900" lvl="0" indent="-342900" algn="l" rtl="0">
              <a:spcBef>
                <a:spcPts val="260"/>
              </a:spcBef>
              <a:spcAft>
                <a:spcPts val="0"/>
              </a:spcAft>
              <a:buSzPts val="975"/>
              <a:buFont typeface="Arial"/>
              <a:buNone/>
            </a:pPr>
            <a:r>
              <a:rPr lang="en-US" sz="1300" b="1">
                <a:latin typeface="Courier New"/>
                <a:ea typeface="Courier New"/>
                <a:cs typeface="Courier New"/>
                <a:sym typeface="Courier New"/>
              </a:rPr>
              <a:t>   u-&gt;d = time;</a:t>
            </a:r>
            <a:endParaRPr/>
          </a:p>
          <a:p>
            <a:pPr marL="342900" lvl="0" indent="-342900" algn="l" rtl="0">
              <a:spcBef>
                <a:spcPts val="300"/>
              </a:spcBef>
              <a:spcAft>
                <a:spcPts val="0"/>
              </a:spcAft>
              <a:buSzPts val="975"/>
              <a:buFont typeface="Arial"/>
              <a:buNone/>
            </a:pPr>
            <a:r>
              <a:rPr lang="en-US" sz="1300" b="1">
                <a:latin typeface="Courier New"/>
                <a:ea typeface="Courier New"/>
                <a:cs typeface="Courier New"/>
                <a:sym typeface="Courier New"/>
              </a:rPr>
              <a:t>   for each v </a:t>
            </a:r>
            <a:r>
              <a:rPr lang="en-US" sz="1500" b="1">
                <a:latin typeface="Courier New"/>
                <a:ea typeface="Courier New"/>
                <a:cs typeface="Courier New"/>
                <a:sym typeface="Courier New"/>
              </a:rPr>
              <a:t>∈ u-&gt;Adj[]</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if (v-&gt;color == WHITE)</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DFS_Visit(v);</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u-&gt;color = BLACK;</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time = time+1;</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   u-&gt;f = time;</a:t>
            </a:r>
            <a:endParaRPr/>
          </a:p>
          <a:p>
            <a:pPr marL="342900" lvl="0" indent="-342900" algn="l" rtl="0">
              <a:spcBef>
                <a:spcPts val="300"/>
              </a:spcBef>
              <a:spcAft>
                <a:spcPts val="0"/>
              </a:spcAft>
              <a:buSzPts val="1125"/>
              <a:buFont typeface="Arial"/>
              <a:buNone/>
            </a:pPr>
            <a:r>
              <a:rPr lang="en-US" sz="1500" b="1">
                <a:latin typeface="Courier New"/>
                <a:ea typeface="Courier New"/>
                <a:cs typeface="Courier New"/>
                <a:sym typeface="Courier New"/>
              </a:rPr>
              <a:t>}</a:t>
            </a:r>
            <a:endParaRPr/>
          </a:p>
        </p:txBody>
      </p:sp>
      <p:cxnSp>
        <p:nvCxnSpPr>
          <p:cNvPr id="293896" name="Google Shape;293896;p1"/>
          <p:cNvCxnSpPr/>
          <p:nvPr/>
        </p:nvCxnSpPr>
        <p:spPr>
          <a:xfrm>
            <a:off x="4495800" y="1524000"/>
            <a:ext cx="0" cy="4495800"/>
          </a:xfrm>
          <a:prstGeom prst="straightConnector1">
            <a:avLst/>
          </a:prstGeom>
          <a:noFill/>
          <a:ln w="28575" cap="flat" cmpd="sng">
            <a:solidFill>
              <a:schemeClr val="dk1"/>
            </a:solidFill>
            <a:prstDash val="solid"/>
            <a:round/>
            <a:headEnd type="none" w="med" len="med"/>
            <a:tailEnd type="none" w="med" len="med"/>
          </a:ln>
        </p:spPr>
      </p:cxnSp>
      <p:sp>
        <p:nvSpPr>
          <p:cNvPr id="293897" name="Google Shape;293897;p1"/>
          <p:cNvSpPr txBox="1"/>
          <p:nvPr/>
        </p:nvSpPr>
        <p:spPr>
          <a:xfrm>
            <a:off x="2721750" y="6042900"/>
            <a:ext cx="3700500" cy="117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u="none" strike="noStrike" cap="none" dirty="0">
                <a:solidFill>
                  <a:schemeClr val="accent1"/>
                </a:solidFill>
                <a:latin typeface="Times New Roman"/>
                <a:ea typeface="Times New Roman"/>
                <a:cs typeface="Times New Roman"/>
                <a:sym typeface="Times New Roman"/>
              </a:rPr>
              <a:t>What does </a:t>
            </a:r>
            <a:r>
              <a:rPr lang="en-US" sz="2400" b="1" i="0" u="none" strike="noStrike" cap="none" dirty="0">
                <a:solidFill>
                  <a:schemeClr val="accent1"/>
                </a:solidFill>
                <a:latin typeface="Courier New"/>
                <a:ea typeface="Courier New"/>
                <a:cs typeface="Courier New"/>
                <a:sym typeface="Courier New"/>
              </a:rPr>
              <a:t>u-&gt;f</a:t>
            </a:r>
            <a:r>
              <a:rPr lang="en-US" sz="2400" b="1" i="1" u="none" strike="noStrike" cap="none" dirty="0">
                <a:solidFill>
                  <a:schemeClr val="accent1"/>
                </a:solidFill>
                <a:latin typeface="Times New Roman"/>
                <a:ea typeface="Times New Roman"/>
                <a:cs typeface="Times New Roman"/>
                <a:sym typeface="Times New Roman"/>
              </a:rPr>
              <a:t> represent?</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38915"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38916"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38917"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18" name="Text Box 6"/>
          <p:cNvSpPr txBox="1">
            <a:spLocks noChangeArrowheads="1"/>
          </p:cNvSpPr>
          <p:nvPr/>
        </p:nvSpPr>
        <p:spPr bwMode="auto">
          <a:xfrm>
            <a:off x="1662113" y="6151563"/>
            <a:ext cx="5762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solidFill>
                  <a:schemeClr val="accent1"/>
                </a:solidFill>
                <a:latin typeface="Times New Roman" panose="02020603050405020304" pitchFamily="18" charset="0"/>
              </a:rPr>
              <a:t>Will all vertices eventually be colored black?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39939"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39940"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39941"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42" name="Text Box 6"/>
          <p:cNvSpPr txBox="1">
            <a:spLocks noChangeArrowheads="1"/>
          </p:cNvSpPr>
          <p:nvPr/>
        </p:nvSpPr>
        <p:spPr bwMode="auto">
          <a:xfrm>
            <a:off x="2506663" y="6151563"/>
            <a:ext cx="410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solidFill>
                  <a:schemeClr val="accent1"/>
                </a:solidFill>
                <a:latin typeface="Times New Roman" panose="02020603050405020304" pitchFamily="18" charset="0"/>
              </a:rPr>
              <a:t>What will be the running time?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40963"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40964"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40965"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6" name="Text Box 6"/>
          <p:cNvSpPr txBox="1">
            <a:spLocks noChangeArrowheads="1"/>
          </p:cNvSpPr>
          <p:nvPr/>
        </p:nvSpPr>
        <p:spPr bwMode="auto">
          <a:xfrm>
            <a:off x="1303338" y="5943600"/>
            <a:ext cx="6567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tx2"/>
                </a:solidFill>
                <a:latin typeface="Times New Roman" panose="02020603050405020304" pitchFamily="18" charset="0"/>
              </a:rPr>
              <a:t>Running time: O(n</a:t>
            </a:r>
            <a:r>
              <a:rPr lang="en-US" altLang="en-US" sz="2000" b="1" i="1" baseline="30000">
                <a:solidFill>
                  <a:schemeClr val="tx2"/>
                </a:solidFill>
                <a:latin typeface="Times New Roman" panose="02020603050405020304" pitchFamily="18" charset="0"/>
              </a:rPr>
              <a:t>2</a:t>
            </a:r>
            <a:r>
              <a:rPr lang="en-US" altLang="en-US" sz="2000" b="1" i="1">
                <a:solidFill>
                  <a:schemeClr val="tx2"/>
                </a:solidFill>
                <a:latin typeface="Times New Roman" panose="02020603050405020304" pitchFamily="18" charset="0"/>
              </a:rPr>
              <a:t>) because call DFS_Visit on each vertex, </a:t>
            </a:r>
            <a:br>
              <a:rPr lang="en-US" altLang="en-US" sz="2000" b="1" i="1">
                <a:solidFill>
                  <a:schemeClr val="tx2"/>
                </a:solidFill>
                <a:latin typeface="Times New Roman" panose="02020603050405020304" pitchFamily="18" charset="0"/>
              </a:rPr>
            </a:br>
            <a:r>
              <a:rPr lang="en-US" altLang="en-US" sz="2000" b="1" i="1">
                <a:solidFill>
                  <a:schemeClr val="tx2"/>
                </a:solidFill>
                <a:latin typeface="Times New Roman" panose="02020603050405020304" pitchFamily="18" charset="0"/>
              </a:rPr>
              <a:t>and the loop over Adj[] can run as many as |V| times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41987"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41988"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41989"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Text Box 6"/>
          <p:cNvSpPr txBox="1">
            <a:spLocks noChangeArrowheads="1"/>
          </p:cNvSpPr>
          <p:nvPr/>
        </p:nvSpPr>
        <p:spPr bwMode="auto">
          <a:xfrm>
            <a:off x="1747838" y="5943600"/>
            <a:ext cx="5711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tx2"/>
                </a:solidFill>
                <a:latin typeface="Times New Roman" panose="02020603050405020304" pitchFamily="18" charset="0"/>
              </a:rPr>
              <a:t>BUT, there is actually a tighter bound.  </a:t>
            </a:r>
            <a:br>
              <a:rPr lang="en-US" altLang="en-US" sz="2000" b="1" i="1">
                <a:solidFill>
                  <a:schemeClr val="tx2"/>
                </a:solidFill>
                <a:latin typeface="Times New Roman" panose="02020603050405020304" pitchFamily="18" charset="0"/>
              </a:rPr>
            </a:br>
            <a:r>
              <a:rPr lang="en-US" altLang="en-US" sz="2000" b="1" i="1">
                <a:solidFill>
                  <a:schemeClr val="accent1"/>
                </a:solidFill>
                <a:latin typeface="Times New Roman" panose="02020603050405020304" pitchFamily="18" charset="0"/>
              </a:rPr>
              <a:t>How many times will DFS_Visit() actually be called?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The Code</a:t>
            </a:r>
          </a:p>
        </p:txBody>
      </p:sp>
      <p:sp>
        <p:nvSpPr>
          <p:cNvPr id="43011" name="Rectangle 3"/>
          <p:cNvSpPr>
            <a:spLocks noGrp="1" noChangeArrowheads="1"/>
          </p:cNvSpPr>
          <p:nvPr>
            <p:ph type="body" sz="half" idx="1"/>
          </p:nvPr>
        </p:nvSpPr>
        <p:spPr/>
        <p:txBody>
          <a:bodyPr/>
          <a:lstStyle/>
          <a:p>
            <a:pPr eaLnBrk="1" hangingPunct="1">
              <a:lnSpc>
                <a:spcPct val="90000"/>
              </a:lnSpc>
              <a:buFont typeface="Monotype Sorts" pitchFamily="2" charset="2"/>
              <a:buNone/>
            </a:pPr>
            <a:r>
              <a:rPr lang="en-US" altLang="en-US" sz="1800" b="1">
                <a:latin typeface="Courier New" panose="02070309020205020404" pitchFamily="49" charset="0"/>
              </a:rPr>
              <a:t>DFS(G)</a:t>
            </a:r>
          </a:p>
          <a:p>
            <a:pPr eaLnBrk="1" hangingPunct="1">
              <a:lnSpc>
                <a:spcPct val="90000"/>
              </a:lnSpc>
              <a:buFont typeface="Monotype Sorts" pitchFamily="2" charset="2"/>
              <a:buNone/>
            </a:pPr>
            <a:r>
              <a:rPr lang="en-US" altLang="en-US" sz="1800" b="1">
                <a:latin typeface="Courier New" panose="02070309020205020404" pitchFamily="49" charset="0"/>
              </a:rPr>
              <a:t>{</a:t>
            </a:r>
          </a:p>
          <a:p>
            <a:pPr eaLnBrk="1" hangingPunct="1">
              <a:lnSpc>
                <a:spcPct val="90000"/>
              </a:lnSpc>
              <a:buFont typeface="Monotype Sorts" pitchFamily="2" charset="2"/>
              <a:buNone/>
            </a:pPr>
            <a:r>
              <a:rPr lang="en-US" altLang="en-US" sz="1800" b="1">
                <a:latin typeface="Courier New" panose="02070309020205020404" pitchFamily="49" charset="0"/>
              </a:rPr>
              <a:t>   for each vertex 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time = 0;</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for each vertex </a:t>
            </a:r>
            <a:r>
              <a:rPr lang="en-US" altLang="en-US" sz="1800" b="1">
                <a:latin typeface="Courier New" panose="02070309020205020404" pitchFamily="49" charset="0"/>
              </a:rPr>
              <a:t>u </a:t>
            </a:r>
            <a:r>
              <a:rPr lang="en-US" altLang="en-US" sz="1800" b="1">
                <a:latin typeface="Courier New" panose="02070309020205020404" pitchFamily="49" charset="0"/>
                <a:sym typeface="Symbol" panose="05050102010706020507" pitchFamily="18" charset="2"/>
              </a:rPr>
              <a:t> G-&gt;V</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if (u-&gt;color == WHITE)</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DFS_Visit(u);</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   }</a:t>
            </a:r>
          </a:p>
          <a:p>
            <a:pPr eaLnBrk="1" hangingPunct="1">
              <a:lnSpc>
                <a:spcPct val="90000"/>
              </a:lnSpc>
              <a:buFont typeface="Monotype Sorts" pitchFamily="2" charset="2"/>
              <a:buNone/>
            </a:pPr>
            <a:r>
              <a:rPr lang="en-US" altLang="en-US" sz="1800" b="1">
                <a:latin typeface="Courier New" panose="02070309020205020404" pitchFamily="49" charset="0"/>
                <a:sym typeface="Symbol" panose="05050102010706020507" pitchFamily="18" charset="2"/>
              </a:rPr>
              <a:t>}</a:t>
            </a:r>
            <a:endParaRPr lang="en-US" altLang="en-US" sz="1800" b="1">
              <a:latin typeface="Courier New" panose="02070309020205020404" pitchFamily="49" charset="0"/>
            </a:endParaRPr>
          </a:p>
        </p:txBody>
      </p:sp>
      <p:sp>
        <p:nvSpPr>
          <p:cNvPr id="43012" name="Rectangle 4"/>
          <p:cNvSpPr>
            <a:spLocks noGrp="1" noChangeArrowheads="1"/>
          </p:cNvSpPr>
          <p:nvPr>
            <p:ph type="body" sz="half" idx="2"/>
          </p:nvPr>
        </p:nvSpPr>
        <p:spPr/>
        <p:txBody>
          <a:bodyPr/>
          <a:lstStyle/>
          <a:p>
            <a:pPr eaLnBrk="1" hangingPunct="1">
              <a:buFont typeface="Monotype Sorts" pitchFamily="2" charset="2"/>
              <a:buNone/>
            </a:pPr>
            <a:r>
              <a:rPr lang="en-US" altLang="en-US" sz="1300" b="1">
                <a:latin typeface="Courier New" panose="02070309020205020404" pitchFamily="49" charset="0"/>
              </a:rPr>
              <a:t>DFS_Visit(u)</a:t>
            </a:r>
          </a:p>
          <a:p>
            <a:pPr eaLnBrk="1" hangingPunct="1">
              <a:buFont typeface="Monotype Sorts" pitchFamily="2" charset="2"/>
              <a:buNone/>
            </a:pPr>
            <a:r>
              <a:rPr lang="en-US" altLang="en-US" sz="1300" b="1">
                <a:latin typeface="Courier New" panose="02070309020205020404" pitchFamily="49" charset="0"/>
              </a:rPr>
              <a:t>{</a:t>
            </a:r>
          </a:p>
          <a:p>
            <a:pPr eaLnBrk="1" hangingPunct="1">
              <a:buFont typeface="Monotype Sorts" pitchFamily="2" charset="2"/>
              <a:buNone/>
            </a:pPr>
            <a:r>
              <a:rPr lang="en-US" altLang="en-US" sz="1300" b="1">
                <a:latin typeface="Courier New" panose="02070309020205020404" pitchFamily="49" charset="0"/>
              </a:rPr>
              <a:t>   u-&gt;color = GREY;</a:t>
            </a:r>
          </a:p>
          <a:p>
            <a:pPr eaLnBrk="1" hangingPunct="1">
              <a:buFont typeface="Monotype Sorts" pitchFamily="2" charset="2"/>
              <a:buNone/>
            </a:pPr>
            <a:r>
              <a:rPr lang="en-US" altLang="en-US" sz="1300" b="1">
                <a:latin typeface="Courier New" panose="02070309020205020404" pitchFamily="49" charset="0"/>
              </a:rPr>
              <a:t>   time = time+1;</a:t>
            </a:r>
          </a:p>
          <a:p>
            <a:pPr eaLnBrk="1" hangingPunct="1">
              <a:buFont typeface="Monotype Sorts" pitchFamily="2" charset="2"/>
              <a:buNone/>
            </a:pPr>
            <a:r>
              <a:rPr lang="en-US" altLang="en-US" sz="1300" b="1">
                <a:latin typeface="Courier New" panose="02070309020205020404" pitchFamily="49" charset="0"/>
              </a:rPr>
              <a:t>   u-&gt;d = time;</a:t>
            </a:r>
          </a:p>
          <a:p>
            <a:pPr eaLnBrk="1" hangingPunct="1">
              <a:buFont typeface="Monotype Sorts" pitchFamily="2" charset="2"/>
              <a:buNone/>
            </a:pPr>
            <a:r>
              <a:rPr lang="en-US" altLang="en-US" sz="1300" b="1">
                <a:latin typeface="Courier New" panose="02070309020205020404" pitchFamily="49" charset="0"/>
              </a:rPr>
              <a:t>   for each v </a:t>
            </a:r>
            <a:r>
              <a:rPr lang="en-US" altLang="en-US" sz="1500" b="1">
                <a:latin typeface="Courier New" panose="02070309020205020404" pitchFamily="49" charset="0"/>
                <a:sym typeface="Symbol" panose="05050102010706020507" pitchFamily="18" charset="2"/>
              </a:rPr>
              <a:t> u-&gt;Adj[]</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DFS_Visit(v);</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time = time+1;</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   u-&gt;f = time;</a:t>
            </a:r>
          </a:p>
          <a:p>
            <a:pPr eaLnBrk="1" hangingPunct="1">
              <a:buFont typeface="Monotype Sorts" pitchFamily="2" charset="2"/>
              <a:buNone/>
            </a:pPr>
            <a:r>
              <a:rPr lang="en-US" altLang="en-US" sz="1500" b="1">
                <a:latin typeface="Courier New" panose="02070309020205020404" pitchFamily="49" charset="0"/>
                <a:sym typeface="Symbol" panose="05050102010706020507" pitchFamily="18" charset="2"/>
              </a:rPr>
              <a:t>}</a:t>
            </a:r>
          </a:p>
        </p:txBody>
      </p:sp>
      <p:sp>
        <p:nvSpPr>
          <p:cNvPr id="43013" name="Line 5"/>
          <p:cNvSpPr>
            <a:spLocks noChangeShapeType="1"/>
          </p:cNvSpPr>
          <p:nvPr/>
        </p:nvSpPr>
        <p:spPr bwMode="auto">
          <a:xfrm flipV="1">
            <a:off x="4495800" y="1524000"/>
            <a:ext cx="0" cy="449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Text Box 6"/>
          <p:cNvSpPr txBox="1">
            <a:spLocks noChangeArrowheads="1"/>
          </p:cNvSpPr>
          <p:nvPr/>
        </p:nvSpPr>
        <p:spPr bwMode="auto">
          <a:xfrm>
            <a:off x="2670175" y="5943600"/>
            <a:ext cx="3894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br>
              <a:rPr lang="en-US" altLang="en-US" sz="2000" b="1" i="1">
                <a:solidFill>
                  <a:schemeClr val="tx2"/>
                </a:solidFill>
                <a:latin typeface="Times New Roman" panose="02020603050405020304" pitchFamily="18" charset="0"/>
              </a:rPr>
            </a:br>
            <a:r>
              <a:rPr lang="en-US" altLang="en-US" sz="2000" b="1" i="1">
                <a:solidFill>
                  <a:schemeClr val="tx2"/>
                </a:solidFill>
                <a:latin typeface="Times New Roman" panose="02020603050405020304" pitchFamily="18" charset="0"/>
              </a:rPr>
              <a:t>So, running time of DFS = O(V+E)</a:t>
            </a:r>
            <a:endParaRPr lang="en-US" altLang="en-US" sz="2000" b="1" i="1">
              <a:solidFill>
                <a:schemeClr val="accent1"/>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Depth-First Search Analysis</a:t>
            </a:r>
          </a:p>
        </p:txBody>
      </p:sp>
      <p:sp>
        <p:nvSpPr>
          <p:cNvPr id="44035" name="Rectangle 3"/>
          <p:cNvSpPr>
            <a:spLocks noGrp="1" noChangeArrowheads="1"/>
          </p:cNvSpPr>
          <p:nvPr>
            <p:ph type="body" idx="1"/>
          </p:nvPr>
        </p:nvSpPr>
        <p:spPr>
          <a:xfrm>
            <a:off x="457200" y="1524000"/>
            <a:ext cx="8382000" cy="4857750"/>
          </a:xfrm>
        </p:spPr>
        <p:txBody>
          <a:bodyPr/>
          <a:lstStyle/>
          <a:p>
            <a:pPr eaLnBrk="1" hangingPunct="1"/>
            <a:r>
              <a:rPr lang="en-US" altLang="en-US" dirty="0"/>
              <a:t>This running time argument is an informal example of </a:t>
            </a:r>
            <a:r>
              <a:rPr lang="en-US" altLang="en-US" i="1" dirty="0">
                <a:solidFill>
                  <a:schemeClr val="tx2"/>
                </a:solidFill>
              </a:rPr>
              <a:t>amortized analysis</a:t>
            </a:r>
            <a:endParaRPr lang="en-US" altLang="en-US" dirty="0">
              <a:solidFill>
                <a:schemeClr val="tx2"/>
              </a:solidFill>
            </a:endParaRPr>
          </a:p>
          <a:p>
            <a:pPr lvl="1" eaLnBrk="1" hangingPunct="1"/>
            <a:r>
              <a:rPr lang="en-US" altLang="en-US" dirty="0"/>
              <a:t>“Charge” the exploration of edge to the edge:</a:t>
            </a:r>
          </a:p>
          <a:p>
            <a:pPr lvl="2" eaLnBrk="1" hangingPunct="1"/>
            <a:r>
              <a:rPr lang="en-US" altLang="en-US" dirty="0"/>
              <a:t>Each loop in </a:t>
            </a:r>
            <a:r>
              <a:rPr lang="en-US" altLang="en-US" dirty="0" err="1"/>
              <a:t>DFS_Visit</a:t>
            </a:r>
            <a:r>
              <a:rPr lang="en-US" altLang="en-US" dirty="0"/>
              <a:t> can be attributed to an edge in the graph </a:t>
            </a:r>
          </a:p>
          <a:p>
            <a:pPr lvl="2" eaLnBrk="1" hangingPunct="1"/>
            <a:r>
              <a:rPr lang="en-US" altLang="en-US" dirty="0"/>
              <a:t>Runs once/edge if directed graph, twice if undirected</a:t>
            </a:r>
          </a:p>
          <a:p>
            <a:pPr lvl="2" eaLnBrk="1" hangingPunct="1"/>
            <a:r>
              <a:rPr lang="en-US" altLang="en-US" dirty="0"/>
              <a:t>Thus loop will run in </a:t>
            </a:r>
            <a:r>
              <a:rPr lang="en-US" altLang="en-US" i="1" dirty="0"/>
              <a:t>O</a:t>
            </a:r>
            <a:r>
              <a:rPr lang="en-US" altLang="en-US" dirty="0"/>
              <a:t>(</a:t>
            </a:r>
            <a:r>
              <a:rPr lang="en-US" altLang="en-US" i="1" dirty="0"/>
              <a:t>E</a:t>
            </a:r>
            <a:r>
              <a:rPr lang="en-US" altLang="en-US" dirty="0"/>
              <a:t>) time, algorithm </a:t>
            </a:r>
            <a:r>
              <a:rPr lang="en-US" altLang="en-US" i="1" dirty="0"/>
              <a:t>O</a:t>
            </a:r>
            <a:r>
              <a:rPr lang="en-US" altLang="en-US" dirty="0"/>
              <a:t>(</a:t>
            </a:r>
            <a:r>
              <a:rPr lang="en-US" altLang="en-US" i="1" dirty="0"/>
              <a:t>V </a:t>
            </a:r>
            <a:r>
              <a:rPr lang="en-US" altLang="en-US" dirty="0"/>
              <a:t>+ </a:t>
            </a:r>
            <a:r>
              <a:rPr lang="en-US" altLang="en-US" i="1" dirty="0"/>
              <a:t>E</a:t>
            </a:r>
            <a:r>
              <a:rPr lang="en-US" altLang="en-US" dirty="0"/>
              <a:t>)</a:t>
            </a:r>
          </a:p>
          <a:p>
            <a:pPr lvl="1" eaLnBrk="1" hangingPunct="1"/>
            <a:endParaRPr lang="en-US" altLang="en-US" dirty="0"/>
          </a:p>
          <a:p>
            <a:pPr lvl="1" eaLnBrk="1" hangingPunct="1"/>
            <a:r>
              <a:rPr lang="en-US" altLang="en-US" dirty="0"/>
              <a:t>Storage requirement is </a:t>
            </a:r>
            <a:r>
              <a:rPr lang="en-US" altLang="en-US" i="1" dirty="0"/>
              <a:t>O</a:t>
            </a:r>
            <a:r>
              <a:rPr lang="en-US" altLang="en-US" dirty="0"/>
              <a:t>(</a:t>
            </a:r>
            <a:r>
              <a:rPr lang="en-US" altLang="en-US" i="1" dirty="0"/>
              <a:t>V </a:t>
            </a:r>
            <a:r>
              <a:rPr lang="en-US" altLang="en-US" dirty="0"/>
              <a:t>+ </a:t>
            </a:r>
            <a:r>
              <a:rPr lang="en-US" altLang="en-US" i="1" dirty="0"/>
              <a:t>E</a:t>
            </a:r>
            <a:r>
              <a:rPr lang="en-US" altLang="en-US" dirty="0"/>
              <a:t>), since adjacent list requires </a:t>
            </a:r>
            <a:r>
              <a:rPr lang="en-US" altLang="en-US" i="1" dirty="0"/>
              <a:t>O</a:t>
            </a:r>
            <a:r>
              <a:rPr lang="en-US" altLang="en-US" dirty="0"/>
              <a:t>(</a:t>
            </a:r>
            <a:r>
              <a:rPr lang="en-US" altLang="en-US" i="1" dirty="0"/>
              <a:t>V </a:t>
            </a:r>
            <a:r>
              <a:rPr lang="en-US" altLang="en-US" dirty="0"/>
              <a:t>+ </a:t>
            </a:r>
            <a:r>
              <a:rPr lang="en-US" altLang="en-US" i="1" dirty="0"/>
              <a:t>E</a:t>
            </a:r>
            <a:r>
              <a:rPr lang="en-US" altLang="en-US" dirty="0"/>
              <a:t>) storage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a:t>DFS Example</a:t>
            </a:r>
          </a:p>
        </p:txBody>
      </p:sp>
      <p:sp>
        <p:nvSpPr>
          <p:cNvPr id="45059" name="Oval 3"/>
          <p:cNvSpPr>
            <a:spLocks noChangeArrowheads="1"/>
          </p:cNvSpPr>
          <p:nvPr/>
        </p:nvSpPr>
        <p:spPr bwMode="auto">
          <a:xfrm>
            <a:off x="1524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0"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1"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2"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3" name="Oval 7"/>
          <p:cNvSpPr>
            <a:spLocks noChangeArrowheads="1"/>
          </p:cNvSpPr>
          <p:nvPr/>
        </p:nvSpPr>
        <p:spPr bwMode="auto">
          <a:xfrm>
            <a:off x="4191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4" name="Oval 8"/>
          <p:cNvSpPr>
            <a:spLocks noChangeArrowheads="1"/>
          </p:cNvSpPr>
          <p:nvPr/>
        </p:nvSpPr>
        <p:spPr bwMode="auto">
          <a:xfrm>
            <a:off x="1524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5" name="Oval 9"/>
          <p:cNvSpPr>
            <a:spLocks noChangeArrowheads="1"/>
          </p:cNvSpPr>
          <p:nvPr/>
        </p:nvSpPr>
        <p:spPr bwMode="auto">
          <a:xfrm>
            <a:off x="228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sp>
        <p:nvSpPr>
          <p:cNvPr id="45066"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endParaRPr lang="en-US" altLang="en-US" sz="2800" b="1">
              <a:solidFill>
                <a:schemeClr val="accent1"/>
              </a:solidFill>
              <a:latin typeface="Times New Roman" panose="02020603050405020304" pitchFamily="18" charset="0"/>
            </a:endParaRPr>
          </a:p>
        </p:txBody>
      </p:sp>
      <p:cxnSp>
        <p:nvCxnSpPr>
          <p:cNvPr id="45067" name="AutoShape 11"/>
          <p:cNvCxnSpPr>
            <a:cxnSpLocks noChangeShapeType="1"/>
            <a:stCxn id="45059" idx="3"/>
            <a:endCxn id="45065" idx="7"/>
          </p:cNvCxnSpPr>
          <p:nvPr/>
        </p:nvCxnSpPr>
        <p:spPr bwMode="auto">
          <a:xfrm flipH="1">
            <a:off x="1139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68" name="AutoShape 12"/>
          <p:cNvCxnSpPr>
            <a:cxnSpLocks noChangeShapeType="1"/>
            <a:stCxn id="45065" idx="5"/>
            <a:endCxn id="45064" idx="1"/>
          </p:cNvCxnSpPr>
          <p:nvPr/>
        </p:nvCxnSpPr>
        <p:spPr bwMode="auto">
          <a:xfrm>
            <a:off x="1139825" y="4105275"/>
            <a:ext cx="5397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69" name="AutoShape 13"/>
          <p:cNvCxnSpPr>
            <a:cxnSpLocks noChangeShapeType="1"/>
            <a:stCxn id="45065" idx="6"/>
            <a:endCxn id="45063" idx="1"/>
          </p:cNvCxnSpPr>
          <p:nvPr/>
        </p:nvCxnSpPr>
        <p:spPr bwMode="auto">
          <a:xfrm>
            <a:off x="1309688" y="3848100"/>
            <a:ext cx="3036887" cy="962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0" name="AutoShape 14"/>
          <p:cNvCxnSpPr>
            <a:cxnSpLocks noChangeShapeType="1"/>
            <a:stCxn id="45063" idx="2"/>
            <a:endCxn id="45064"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1" name="AutoShape 15"/>
          <p:cNvCxnSpPr>
            <a:cxnSpLocks noChangeShapeType="1"/>
            <a:stCxn id="45064" idx="0"/>
            <a:endCxn id="45059"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2" name="AutoShape 16"/>
          <p:cNvCxnSpPr>
            <a:cxnSpLocks noChangeShapeType="1"/>
            <a:stCxn id="45059" idx="5"/>
            <a:endCxn id="45063"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3" name="AutoShape 17"/>
          <p:cNvCxnSpPr>
            <a:cxnSpLocks noChangeShapeType="1"/>
            <a:stCxn id="45060" idx="4"/>
            <a:endCxn id="45063"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4" name="AutoShape 18"/>
          <p:cNvCxnSpPr>
            <a:cxnSpLocks noChangeShapeType="1"/>
            <a:stCxn id="45059" idx="6"/>
            <a:endCxn id="45060"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5" name="AutoShape 19"/>
          <p:cNvCxnSpPr>
            <a:cxnSpLocks noChangeShapeType="1"/>
            <a:stCxn id="45061" idx="2"/>
            <a:endCxn id="45060"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6" name="AutoShape 20"/>
          <p:cNvCxnSpPr>
            <a:cxnSpLocks noChangeShapeType="1"/>
            <a:stCxn id="45060" idx="5"/>
            <a:endCxn id="45066"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7" name="AutoShape 21"/>
          <p:cNvCxnSpPr>
            <a:cxnSpLocks noChangeShapeType="1"/>
            <a:stCxn id="45061" idx="3"/>
            <a:endCxn id="45066"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8" name="AutoShape 22"/>
          <p:cNvCxnSpPr>
            <a:cxnSpLocks noChangeShapeType="1"/>
            <a:stCxn id="45061" idx="4"/>
            <a:endCxn id="45062"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79" name="AutoShape 23"/>
          <p:cNvCxnSpPr>
            <a:cxnSpLocks noChangeShapeType="1"/>
            <a:stCxn id="45062" idx="2"/>
            <a:endCxn id="45063"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080" name="AutoShape 24"/>
          <p:cNvCxnSpPr>
            <a:cxnSpLocks noChangeShapeType="1"/>
            <a:stCxn id="45066" idx="3"/>
            <a:endCxn id="45063"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081"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82"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DFS Example</a:t>
            </a:r>
          </a:p>
        </p:txBody>
      </p:sp>
      <p:sp>
        <p:nvSpPr>
          <p:cNvPr id="46083"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46084"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6085"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6086"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6087" name="Oval 7"/>
          <p:cNvSpPr>
            <a:spLocks noChangeArrowheads="1"/>
          </p:cNvSpPr>
          <p:nvPr/>
        </p:nvSpPr>
        <p:spPr bwMode="auto">
          <a:xfrm>
            <a:off x="4191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6088" name="Oval 8"/>
          <p:cNvSpPr>
            <a:spLocks noChangeArrowheads="1"/>
          </p:cNvSpPr>
          <p:nvPr/>
        </p:nvSpPr>
        <p:spPr bwMode="auto">
          <a:xfrm>
            <a:off x="1524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6089" name="Oval 9"/>
          <p:cNvSpPr>
            <a:spLocks noChangeArrowheads="1"/>
          </p:cNvSpPr>
          <p:nvPr/>
        </p:nvSpPr>
        <p:spPr bwMode="auto">
          <a:xfrm>
            <a:off x="228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6090"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46091" name="AutoShape 11"/>
          <p:cNvCxnSpPr>
            <a:cxnSpLocks noChangeShapeType="1"/>
            <a:stCxn id="46083" idx="3"/>
            <a:endCxn id="46089" idx="7"/>
          </p:cNvCxnSpPr>
          <p:nvPr/>
        </p:nvCxnSpPr>
        <p:spPr bwMode="auto">
          <a:xfrm flipH="1">
            <a:off x="1139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2" name="AutoShape 12"/>
          <p:cNvCxnSpPr>
            <a:cxnSpLocks noChangeShapeType="1"/>
            <a:stCxn id="46089" idx="5"/>
            <a:endCxn id="46088" idx="1"/>
          </p:cNvCxnSpPr>
          <p:nvPr/>
        </p:nvCxnSpPr>
        <p:spPr bwMode="auto">
          <a:xfrm>
            <a:off x="1139825" y="4105275"/>
            <a:ext cx="5397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3" name="AutoShape 13"/>
          <p:cNvCxnSpPr>
            <a:cxnSpLocks noChangeShapeType="1"/>
            <a:stCxn id="46089" idx="6"/>
            <a:endCxn id="46087" idx="1"/>
          </p:cNvCxnSpPr>
          <p:nvPr/>
        </p:nvCxnSpPr>
        <p:spPr bwMode="auto">
          <a:xfrm>
            <a:off x="1309688" y="3848100"/>
            <a:ext cx="3036887" cy="962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4" name="AutoShape 14"/>
          <p:cNvCxnSpPr>
            <a:cxnSpLocks noChangeShapeType="1"/>
            <a:stCxn id="46087" idx="2"/>
            <a:endCxn id="46088"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5" name="AutoShape 15"/>
          <p:cNvCxnSpPr>
            <a:cxnSpLocks noChangeShapeType="1"/>
            <a:stCxn id="46088" idx="0"/>
            <a:endCxn id="46083"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6" name="AutoShape 16"/>
          <p:cNvCxnSpPr>
            <a:cxnSpLocks noChangeShapeType="1"/>
            <a:stCxn id="46083" idx="5"/>
            <a:endCxn id="46087"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7" name="AutoShape 17"/>
          <p:cNvCxnSpPr>
            <a:cxnSpLocks noChangeShapeType="1"/>
            <a:stCxn id="46084" idx="4"/>
            <a:endCxn id="46087"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8" name="AutoShape 18"/>
          <p:cNvCxnSpPr>
            <a:cxnSpLocks noChangeShapeType="1"/>
            <a:stCxn id="46083" idx="6"/>
            <a:endCxn id="46084"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099" name="AutoShape 19"/>
          <p:cNvCxnSpPr>
            <a:cxnSpLocks noChangeShapeType="1"/>
            <a:stCxn id="46085" idx="2"/>
            <a:endCxn id="46084"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0" name="AutoShape 20"/>
          <p:cNvCxnSpPr>
            <a:cxnSpLocks noChangeShapeType="1"/>
            <a:stCxn id="46084" idx="5"/>
            <a:endCxn id="46090"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1" name="AutoShape 21"/>
          <p:cNvCxnSpPr>
            <a:cxnSpLocks noChangeShapeType="1"/>
            <a:stCxn id="46085" idx="3"/>
            <a:endCxn id="46090"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2" name="AutoShape 22"/>
          <p:cNvCxnSpPr>
            <a:cxnSpLocks noChangeShapeType="1"/>
            <a:stCxn id="46085" idx="4"/>
            <a:endCxn id="46086"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3" name="AutoShape 23"/>
          <p:cNvCxnSpPr>
            <a:cxnSpLocks noChangeShapeType="1"/>
            <a:stCxn id="46086" idx="2"/>
            <a:endCxn id="46087"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04" name="AutoShape 24"/>
          <p:cNvCxnSpPr>
            <a:cxnSpLocks noChangeShapeType="1"/>
            <a:stCxn id="46090" idx="3"/>
            <a:endCxn id="46087"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105"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6"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46107"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Breadth-First Search</a:t>
            </a:r>
          </a:p>
        </p:txBody>
      </p:sp>
      <p:pic>
        <p:nvPicPr>
          <p:cNvPr id="6147" name="Picture 7" descr="BF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228600"/>
            <a:ext cx="5635625"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a:t>DFS Example</a:t>
            </a:r>
          </a:p>
        </p:txBody>
      </p:sp>
      <p:sp>
        <p:nvSpPr>
          <p:cNvPr id="47107"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47108"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7109"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7110"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7111" name="Oval 7"/>
          <p:cNvSpPr>
            <a:spLocks noChangeArrowheads="1"/>
          </p:cNvSpPr>
          <p:nvPr/>
        </p:nvSpPr>
        <p:spPr bwMode="auto">
          <a:xfrm>
            <a:off x="4191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7112" name="Oval 8"/>
          <p:cNvSpPr>
            <a:spLocks noChangeArrowheads="1"/>
          </p:cNvSpPr>
          <p:nvPr/>
        </p:nvSpPr>
        <p:spPr bwMode="auto">
          <a:xfrm>
            <a:off x="1524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7113"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a:t>
            </a:r>
          </a:p>
        </p:txBody>
      </p:sp>
      <p:sp>
        <p:nvSpPr>
          <p:cNvPr id="47114"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47115" name="AutoShape 11"/>
          <p:cNvCxnSpPr>
            <a:cxnSpLocks noChangeShapeType="1"/>
            <a:stCxn id="47107" idx="3"/>
            <a:endCxn id="47113"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7116" name="AutoShape 12"/>
          <p:cNvCxnSpPr>
            <a:cxnSpLocks noChangeShapeType="1"/>
            <a:stCxn id="47113" idx="5"/>
            <a:endCxn id="47112" idx="1"/>
          </p:cNvCxnSpPr>
          <p:nvPr/>
        </p:nvCxnSpPr>
        <p:spPr bwMode="auto">
          <a:xfrm>
            <a:off x="1139825" y="4105275"/>
            <a:ext cx="5397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7" name="AutoShape 13"/>
          <p:cNvCxnSpPr>
            <a:cxnSpLocks noChangeShapeType="1"/>
            <a:stCxn id="47113" idx="6"/>
            <a:endCxn id="47111" idx="1"/>
          </p:cNvCxnSpPr>
          <p:nvPr/>
        </p:nvCxnSpPr>
        <p:spPr bwMode="auto">
          <a:xfrm>
            <a:off x="1309688" y="3848100"/>
            <a:ext cx="3036887" cy="962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8" name="AutoShape 14"/>
          <p:cNvCxnSpPr>
            <a:cxnSpLocks noChangeShapeType="1"/>
            <a:stCxn id="47111" idx="2"/>
            <a:endCxn id="47112"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9" name="AutoShape 15"/>
          <p:cNvCxnSpPr>
            <a:cxnSpLocks noChangeShapeType="1"/>
            <a:stCxn id="47112" idx="0"/>
            <a:endCxn id="47107"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0" name="AutoShape 16"/>
          <p:cNvCxnSpPr>
            <a:cxnSpLocks noChangeShapeType="1"/>
            <a:stCxn id="47107" idx="5"/>
            <a:endCxn id="47111"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1" name="AutoShape 17"/>
          <p:cNvCxnSpPr>
            <a:cxnSpLocks noChangeShapeType="1"/>
            <a:stCxn id="47108" idx="4"/>
            <a:endCxn id="47111"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2" name="AutoShape 18"/>
          <p:cNvCxnSpPr>
            <a:cxnSpLocks noChangeShapeType="1"/>
            <a:stCxn id="47107" idx="6"/>
            <a:endCxn id="47108"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3" name="AutoShape 19"/>
          <p:cNvCxnSpPr>
            <a:cxnSpLocks noChangeShapeType="1"/>
            <a:stCxn id="47109" idx="2"/>
            <a:endCxn id="47108"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4" name="AutoShape 20"/>
          <p:cNvCxnSpPr>
            <a:cxnSpLocks noChangeShapeType="1"/>
            <a:stCxn id="47108" idx="5"/>
            <a:endCxn id="47114"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5" name="AutoShape 21"/>
          <p:cNvCxnSpPr>
            <a:cxnSpLocks noChangeShapeType="1"/>
            <a:stCxn id="47109" idx="3"/>
            <a:endCxn id="47114"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6" name="AutoShape 22"/>
          <p:cNvCxnSpPr>
            <a:cxnSpLocks noChangeShapeType="1"/>
            <a:stCxn id="47109" idx="4"/>
            <a:endCxn id="47110"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7" name="AutoShape 23"/>
          <p:cNvCxnSpPr>
            <a:cxnSpLocks noChangeShapeType="1"/>
            <a:stCxn id="47110" idx="2"/>
            <a:endCxn id="47111"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8" name="AutoShape 24"/>
          <p:cNvCxnSpPr>
            <a:cxnSpLocks noChangeShapeType="1"/>
            <a:stCxn id="47114" idx="3"/>
            <a:endCxn id="47111"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29"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0"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47131"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a:t>DFS Example</a:t>
            </a:r>
          </a:p>
        </p:txBody>
      </p:sp>
      <p:sp>
        <p:nvSpPr>
          <p:cNvPr id="48131"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48132"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8133"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8134"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8135" name="Oval 7"/>
          <p:cNvSpPr>
            <a:spLocks noChangeArrowheads="1"/>
          </p:cNvSpPr>
          <p:nvPr/>
        </p:nvSpPr>
        <p:spPr bwMode="auto">
          <a:xfrm>
            <a:off x="4191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8136" name="Oval 8"/>
          <p:cNvSpPr>
            <a:spLocks noChangeArrowheads="1"/>
          </p:cNvSpPr>
          <p:nvPr/>
        </p:nvSpPr>
        <p:spPr bwMode="auto">
          <a:xfrm>
            <a:off x="1524000" y="47244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a:t>
            </a:r>
          </a:p>
        </p:txBody>
      </p:sp>
      <p:sp>
        <p:nvSpPr>
          <p:cNvPr id="48137"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a:t>
            </a:r>
          </a:p>
        </p:txBody>
      </p:sp>
      <p:sp>
        <p:nvSpPr>
          <p:cNvPr id="48138"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48139" name="AutoShape 11"/>
          <p:cNvCxnSpPr>
            <a:cxnSpLocks noChangeShapeType="1"/>
            <a:stCxn id="48131" idx="3"/>
            <a:endCxn id="48137"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40" name="AutoShape 12"/>
          <p:cNvCxnSpPr>
            <a:cxnSpLocks noChangeShapeType="1"/>
            <a:stCxn id="48137" idx="5"/>
            <a:endCxn id="48136"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8141" name="AutoShape 13"/>
          <p:cNvCxnSpPr>
            <a:cxnSpLocks noChangeShapeType="1"/>
            <a:stCxn id="48137" idx="6"/>
            <a:endCxn id="48135" idx="1"/>
          </p:cNvCxnSpPr>
          <p:nvPr/>
        </p:nvCxnSpPr>
        <p:spPr bwMode="auto">
          <a:xfrm>
            <a:off x="1309688" y="3848100"/>
            <a:ext cx="3036887" cy="962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2" name="AutoShape 14"/>
          <p:cNvCxnSpPr>
            <a:cxnSpLocks noChangeShapeType="1"/>
            <a:stCxn id="48135" idx="2"/>
            <a:endCxn id="48136"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3" name="AutoShape 15"/>
          <p:cNvCxnSpPr>
            <a:cxnSpLocks noChangeShapeType="1"/>
            <a:stCxn id="48136" idx="0"/>
            <a:endCxn id="48131"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4" name="AutoShape 16"/>
          <p:cNvCxnSpPr>
            <a:cxnSpLocks noChangeShapeType="1"/>
            <a:stCxn id="48131" idx="5"/>
            <a:endCxn id="48135"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5" name="AutoShape 17"/>
          <p:cNvCxnSpPr>
            <a:cxnSpLocks noChangeShapeType="1"/>
            <a:stCxn id="48132" idx="4"/>
            <a:endCxn id="48135"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6" name="AutoShape 18"/>
          <p:cNvCxnSpPr>
            <a:cxnSpLocks noChangeShapeType="1"/>
            <a:stCxn id="48131" idx="6"/>
            <a:endCxn id="48132"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7" name="AutoShape 19"/>
          <p:cNvCxnSpPr>
            <a:cxnSpLocks noChangeShapeType="1"/>
            <a:stCxn id="48133" idx="2"/>
            <a:endCxn id="48132"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8" name="AutoShape 20"/>
          <p:cNvCxnSpPr>
            <a:cxnSpLocks noChangeShapeType="1"/>
            <a:stCxn id="48132" idx="5"/>
            <a:endCxn id="48138"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9" name="AutoShape 21"/>
          <p:cNvCxnSpPr>
            <a:cxnSpLocks noChangeShapeType="1"/>
            <a:stCxn id="48133" idx="3"/>
            <a:endCxn id="48138"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0" name="AutoShape 22"/>
          <p:cNvCxnSpPr>
            <a:cxnSpLocks noChangeShapeType="1"/>
            <a:stCxn id="48133" idx="4"/>
            <a:endCxn id="48134"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1" name="AutoShape 23"/>
          <p:cNvCxnSpPr>
            <a:cxnSpLocks noChangeShapeType="1"/>
            <a:stCxn id="48134" idx="2"/>
            <a:endCxn id="48135"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52" name="AutoShape 24"/>
          <p:cNvCxnSpPr>
            <a:cxnSpLocks noChangeShapeType="1"/>
            <a:stCxn id="48138" idx="3"/>
            <a:endCxn id="48135"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53"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4"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48155"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DFS Example</a:t>
            </a:r>
          </a:p>
        </p:txBody>
      </p:sp>
      <p:sp>
        <p:nvSpPr>
          <p:cNvPr id="49155"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49156"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9157"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9158"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9159" name="Oval 7"/>
          <p:cNvSpPr>
            <a:spLocks noChangeArrowheads="1"/>
          </p:cNvSpPr>
          <p:nvPr/>
        </p:nvSpPr>
        <p:spPr bwMode="auto">
          <a:xfrm>
            <a:off x="4191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49160"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49161"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a:t>
            </a:r>
          </a:p>
        </p:txBody>
      </p:sp>
      <p:sp>
        <p:nvSpPr>
          <p:cNvPr id="49162"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49163" name="AutoShape 11"/>
          <p:cNvCxnSpPr>
            <a:cxnSpLocks noChangeShapeType="1"/>
            <a:stCxn id="49155" idx="3"/>
            <a:endCxn id="49161"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64" name="AutoShape 12"/>
          <p:cNvCxnSpPr>
            <a:cxnSpLocks noChangeShapeType="1"/>
            <a:stCxn id="49161" idx="5"/>
            <a:endCxn id="49160"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49165" name="AutoShape 13"/>
          <p:cNvCxnSpPr>
            <a:cxnSpLocks noChangeShapeType="1"/>
            <a:stCxn id="49161" idx="6"/>
            <a:endCxn id="49159" idx="1"/>
          </p:cNvCxnSpPr>
          <p:nvPr/>
        </p:nvCxnSpPr>
        <p:spPr bwMode="auto">
          <a:xfrm>
            <a:off x="1309688" y="3848100"/>
            <a:ext cx="3036887" cy="962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6" name="AutoShape 14"/>
          <p:cNvCxnSpPr>
            <a:cxnSpLocks noChangeShapeType="1"/>
            <a:stCxn id="49159" idx="2"/>
            <a:endCxn id="49160"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7" name="AutoShape 15"/>
          <p:cNvCxnSpPr>
            <a:cxnSpLocks noChangeShapeType="1"/>
            <a:stCxn id="49160" idx="0"/>
            <a:endCxn id="49155"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8" name="AutoShape 16"/>
          <p:cNvCxnSpPr>
            <a:cxnSpLocks noChangeShapeType="1"/>
            <a:stCxn id="49155" idx="5"/>
            <a:endCxn id="49159"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69" name="AutoShape 17"/>
          <p:cNvCxnSpPr>
            <a:cxnSpLocks noChangeShapeType="1"/>
            <a:stCxn id="49156" idx="4"/>
            <a:endCxn id="49159"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0" name="AutoShape 18"/>
          <p:cNvCxnSpPr>
            <a:cxnSpLocks noChangeShapeType="1"/>
            <a:stCxn id="49155" idx="6"/>
            <a:endCxn id="49156"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1" name="AutoShape 19"/>
          <p:cNvCxnSpPr>
            <a:cxnSpLocks noChangeShapeType="1"/>
            <a:stCxn id="49157" idx="2"/>
            <a:endCxn id="49156"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2" name="AutoShape 20"/>
          <p:cNvCxnSpPr>
            <a:cxnSpLocks noChangeShapeType="1"/>
            <a:stCxn id="49156" idx="5"/>
            <a:endCxn id="49162"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3" name="AutoShape 21"/>
          <p:cNvCxnSpPr>
            <a:cxnSpLocks noChangeShapeType="1"/>
            <a:stCxn id="49157" idx="3"/>
            <a:endCxn id="49162"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4" name="AutoShape 22"/>
          <p:cNvCxnSpPr>
            <a:cxnSpLocks noChangeShapeType="1"/>
            <a:stCxn id="49157" idx="4"/>
            <a:endCxn id="49158"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5" name="AutoShape 23"/>
          <p:cNvCxnSpPr>
            <a:cxnSpLocks noChangeShapeType="1"/>
            <a:stCxn id="49158" idx="2"/>
            <a:endCxn id="49159"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176" name="AutoShape 24"/>
          <p:cNvCxnSpPr>
            <a:cxnSpLocks noChangeShapeType="1"/>
            <a:stCxn id="49162" idx="3"/>
            <a:endCxn id="49159"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177"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78"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49179"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a:t>DFS Example</a:t>
            </a:r>
          </a:p>
        </p:txBody>
      </p:sp>
      <p:sp>
        <p:nvSpPr>
          <p:cNvPr id="50179"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0180"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0181"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0182"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0183" name="Oval 7"/>
          <p:cNvSpPr>
            <a:spLocks noChangeArrowheads="1"/>
          </p:cNvSpPr>
          <p:nvPr/>
        </p:nvSpPr>
        <p:spPr bwMode="auto">
          <a:xfrm>
            <a:off x="4191000" y="47244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a:t>
            </a:r>
          </a:p>
        </p:txBody>
      </p:sp>
      <p:sp>
        <p:nvSpPr>
          <p:cNvPr id="50184"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0185"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a:t>
            </a:r>
          </a:p>
        </p:txBody>
      </p:sp>
      <p:sp>
        <p:nvSpPr>
          <p:cNvPr id="50186"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50187" name="AutoShape 11"/>
          <p:cNvCxnSpPr>
            <a:cxnSpLocks noChangeShapeType="1"/>
            <a:stCxn id="50179" idx="3"/>
            <a:endCxn id="50185"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0188" name="AutoShape 12"/>
          <p:cNvCxnSpPr>
            <a:cxnSpLocks noChangeShapeType="1"/>
            <a:stCxn id="50185" idx="5"/>
            <a:endCxn id="50184"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0189" name="AutoShape 13"/>
          <p:cNvCxnSpPr>
            <a:cxnSpLocks noChangeShapeType="1"/>
            <a:stCxn id="50185" idx="6"/>
            <a:endCxn id="50183"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0190" name="AutoShape 14"/>
          <p:cNvCxnSpPr>
            <a:cxnSpLocks noChangeShapeType="1"/>
            <a:stCxn id="50183" idx="2"/>
            <a:endCxn id="50184"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1" name="AutoShape 15"/>
          <p:cNvCxnSpPr>
            <a:cxnSpLocks noChangeShapeType="1"/>
            <a:stCxn id="50184" idx="0"/>
            <a:endCxn id="50179"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2" name="AutoShape 16"/>
          <p:cNvCxnSpPr>
            <a:cxnSpLocks noChangeShapeType="1"/>
            <a:stCxn id="50179" idx="5"/>
            <a:endCxn id="50183"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3" name="AutoShape 17"/>
          <p:cNvCxnSpPr>
            <a:cxnSpLocks noChangeShapeType="1"/>
            <a:stCxn id="50180" idx="4"/>
            <a:endCxn id="50183"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4" name="AutoShape 18"/>
          <p:cNvCxnSpPr>
            <a:cxnSpLocks noChangeShapeType="1"/>
            <a:stCxn id="50179" idx="6"/>
            <a:endCxn id="50180"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5" name="AutoShape 19"/>
          <p:cNvCxnSpPr>
            <a:cxnSpLocks noChangeShapeType="1"/>
            <a:stCxn id="50181" idx="2"/>
            <a:endCxn id="50180"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6" name="AutoShape 20"/>
          <p:cNvCxnSpPr>
            <a:cxnSpLocks noChangeShapeType="1"/>
            <a:stCxn id="50180" idx="5"/>
            <a:endCxn id="50186"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7" name="AutoShape 21"/>
          <p:cNvCxnSpPr>
            <a:cxnSpLocks noChangeShapeType="1"/>
            <a:stCxn id="50181" idx="3"/>
            <a:endCxn id="50186"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8" name="AutoShape 22"/>
          <p:cNvCxnSpPr>
            <a:cxnSpLocks noChangeShapeType="1"/>
            <a:stCxn id="50181" idx="4"/>
            <a:endCxn id="50182"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99" name="AutoShape 23"/>
          <p:cNvCxnSpPr>
            <a:cxnSpLocks noChangeShapeType="1"/>
            <a:stCxn id="50182" idx="2"/>
            <a:endCxn id="50183"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200" name="AutoShape 24"/>
          <p:cNvCxnSpPr>
            <a:cxnSpLocks noChangeShapeType="1"/>
            <a:stCxn id="50186" idx="3"/>
            <a:endCxn id="50183"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201"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202"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0203"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a:t>DFS Example</a:t>
            </a:r>
          </a:p>
        </p:txBody>
      </p:sp>
      <p:sp>
        <p:nvSpPr>
          <p:cNvPr id="51203"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1204" name="Oval 4"/>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1205"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1206"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1207"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1208"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1209" name="Oval 9"/>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a:t>
            </a:r>
          </a:p>
        </p:txBody>
      </p:sp>
      <p:sp>
        <p:nvSpPr>
          <p:cNvPr id="51210"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51211" name="AutoShape 11"/>
          <p:cNvCxnSpPr>
            <a:cxnSpLocks noChangeShapeType="1"/>
            <a:stCxn id="51203" idx="3"/>
            <a:endCxn id="51209"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1212" name="AutoShape 12"/>
          <p:cNvCxnSpPr>
            <a:cxnSpLocks noChangeShapeType="1"/>
            <a:stCxn id="51209" idx="5"/>
            <a:endCxn id="51208"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1213" name="AutoShape 13"/>
          <p:cNvCxnSpPr>
            <a:cxnSpLocks noChangeShapeType="1"/>
            <a:stCxn id="51209" idx="6"/>
            <a:endCxn id="51207"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1214" name="AutoShape 14"/>
          <p:cNvCxnSpPr>
            <a:cxnSpLocks noChangeShapeType="1"/>
            <a:stCxn id="51207" idx="2"/>
            <a:endCxn id="51208"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15" name="AutoShape 15"/>
          <p:cNvCxnSpPr>
            <a:cxnSpLocks noChangeShapeType="1"/>
            <a:stCxn id="51208" idx="0"/>
            <a:endCxn id="51203"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16" name="AutoShape 16"/>
          <p:cNvCxnSpPr>
            <a:cxnSpLocks noChangeShapeType="1"/>
            <a:stCxn id="51203" idx="5"/>
            <a:endCxn id="51207"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17" name="AutoShape 17"/>
          <p:cNvCxnSpPr>
            <a:cxnSpLocks noChangeShapeType="1"/>
            <a:stCxn id="51204" idx="4"/>
            <a:endCxn id="51207"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18" name="AutoShape 18"/>
          <p:cNvCxnSpPr>
            <a:cxnSpLocks noChangeShapeType="1"/>
            <a:stCxn id="51203" idx="6"/>
            <a:endCxn id="51204"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19" name="AutoShape 19"/>
          <p:cNvCxnSpPr>
            <a:cxnSpLocks noChangeShapeType="1"/>
            <a:stCxn id="51205" idx="2"/>
            <a:endCxn id="51204"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0" name="AutoShape 20"/>
          <p:cNvCxnSpPr>
            <a:cxnSpLocks noChangeShapeType="1"/>
            <a:stCxn id="51204" idx="5"/>
            <a:endCxn id="51210"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1" name="AutoShape 21"/>
          <p:cNvCxnSpPr>
            <a:cxnSpLocks noChangeShapeType="1"/>
            <a:stCxn id="51205" idx="3"/>
            <a:endCxn id="51210"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2" name="AutoShape 22"/>
          <p:cNvCxnSpPr>
            <a:cxnSpLocks noChangeShapeType="1"/>
            <a:stCxn id="51205" idx="4"/>
            <a:endCxn id="51206"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3" name="AutoShape 23"/>
          <p:cNvCxnSpPr>
            <a:cxnSpLocks noChangeShapeType="1"/>
            <a:stCxn id="51206" idx="2"/>
            <a:endCxn id="51207"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224" name="AutoShape 24"/>
          <p:cNvCxnSpPr>
            <a:cxnSpLocks noChangeShapeType="1"/>
            <a:stCxn id="51210" idx="3"/>
            <a:endCxn id="51207"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225"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26"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1227"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a:t>DFS Example</a:t>
            </a:r>
          </a:p>
        </p:txBody>
      </p:sp>
      <p:sp>
        <p:nvSpPr>
          <p:cNvPr id="52227"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2228"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  </a:t>
            </a:r>
          </a:p>
        </p:txBody>
      </p:sp>
      <p:sp>
        <p:nvSpPr>
          <p:cNvPr id="52229"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2230"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2231"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2232"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2233"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2234"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52235" name="AutoShape 11"/>
          <p:cNvCxnSpPr>
            <a:cxnSpLocks noChangeShapeType="1"/>
            <a:stCxn id="52227" idx="3"/>
            <a:endCxn id="52233"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36" name="AutoShape 12"/>
          <p:cNvCxnSpPr>
            <a:cxnSpLocks noChangeShapeType="1"/>
            <a:stCxn id="52233" idx="5"/>
            <a:endCxn id="52232"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37" name="AutoShape 13"/>
          <p:cNvCxnSpPr>
            <a:cxnSpLocks noChangeShapeType="1"/>
            <a:stCxn id="52233" idx="6"/>
            <a:endCxn id="52231"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38" name="AutoShape 14"/>
          <p:cNvCxnSpPr>
            <a:cxnSpLocks noChangeShapeType="1"/>
            <a:stCxn id="52231" idx="2"/>
            <a:endCxn id="52232"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39" name="AutoShape 15"/>
          <p:cNvCxnSpPr>
            <a:cxnSpLocks noChangeShapeType="1"/>
            <a:stCxn id="52232" idx="0"/>
            <a:endCxn id="52227"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0" name="AutoShape 16"/>
          <p:cNvCxnSpPr>
            <a:cxnSpLocks noChangeShapeType="1"/>
            <a:stCxn id="52227" idx="5"/>
            <a:endCxn id="52231"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1" name="AutoShape 17"/>
          <p:cNvCxnSpPr>
            <a:cxnSpLocks noChangeShapeType="1"/>
            <a:stCxn id="52228" idx="4"/>
            <a:endCxn id="52231"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2" name="AutoShape 18"/>
          <p:cNvCxnSpPr>
            <a:cxnSpLocks noChangeShapeType="1"/>
            <a:stCxn id="52227" idx="6"/>
            <a:endCxn id="52228"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2243" name="AutoShape 19"/>
          <p:cNvCxnSpPr>
            <a:cxnSpLocks noChangeShapeType="1"/>
            <a:stCxn id="52229" idx="2"/>
            <a:endCxn id="52228"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4" name="AutoShape 20"/>
          <p:cNvCxnSpPr>
            <a:cxnSpLocks noChangeShapeType="1"/>
            <a:stCxn id="52228" idx="5"/>
            <a:endCxn id="52234"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5" name="AutoShape 21"/>
          <p:cNvCxnSpPr>
            <a:cxnSpLocks noChangeShapeType="1"/>
            <a:stCxn id="52229" idx="3"/>
            <a:endCxn id="52234"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6" name="AutoShape 22"/>
          <p:cNvCxnSpPr>
            <a:cxnSpLocks noChangeShapeType="1"/>
            <a:stCxn id="52229" idx="4"/>
            <a:endCxn id="52230"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7" name="AutoShape 23"/>
          <p:cNvCxnSpPr>
            <a:cxnSpLocks noChangeShapeType="1"/>
            <a:stCxn id="52230" idx="2"/>
            <a:endCxn id="52231"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248" name="AutoShape 24"/>
          <p:cNvCxnSpPr>
            <a:cxnSpLocks noChangeShapeType="1"/>
            <a:stCxn id="52234" idx="3"/>
            <a:endCxn id="52231"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49"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250"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2251"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a:t>DFS Example</a:t>
            </a:r>
          </a:p>
        </p:txBody>
      </p:sp>
      <p:sp>
        <p:nvSpPr>
          <p:cNvPr id="53251"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3252"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  </a:t>
            </a:r>
          </a:p>
        </p:txBody>
      </p:sp>
      <p:sp>
        <p:nvSpPr>
          <p:cNvPr id="53253"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3254"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3255"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3256"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3257"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3258" name="Oval 1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53259" name="AutoShape 11"/>
          <p:cNvCxnSpPr>
            <a:cxnSpLocks noChangeShapeType="1"/>
            <a:stCxn id="53251" idx="3"/>
            <a:endCxn id="53257"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0" name="AutoShape 12"/>
          <p:cNvCxnSpPr>
            <a:cxnSpLocks noChangeShapeType="1"/>
            <a:stCxn id="53257" idx="5"/>
            <a:endCxn id="53256"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1" name="AutoShape 13"/>
          <p:cNvCxnSpPr>
            <a:cxnSpLocks noChangeShapeType="1"/>
            <a:stCxn id="53257" idx="6"/>
            <a:endCxn id="53255"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2" name="AutoShape 14"/>
          <p:cNvCxnSpPr>
            <a:cxnSpLocks noChangeShapeType="1"/>
            <a:stCxn id="53255" idx="2"/>
            <a:endCxn id="53256"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3" name="AutoShape 15"/>
          <p:cNvCxnSpPr>
            <a:cxnSpLocks noChangeShapeType="1"/>
            <a:stCxn id="53256" idx="0"/>
            <a:endCxn id="53251"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4" name="AutoShape 16"/>
          <p:cNvCxnSpPr>
            <a:cxnSpLocks noChangeShapeType="1"/>
            <a:stCxn id="53251" idx="5"/>
            <a:endCxn id="53255"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5" name="AutoShape 17"/>
          <p:cNvCxnSpPr>
            <a:cxnSpLocks noChangeShapeType="1"/>
            <a:stCxn id="53252" idx="4"/>
            <a:endCxn id="53255"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6" name="AutoShape 18"/>
          <p:cNvCxnSpPr>
            <a:cxnSpLocks noChangeShapeType="1"/>
            <a:stCxn id="53251" idx="6"/>
            <a:endCxn id="53252"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3267" name="AutoShape 19"/>
          <p:cNvCxnSpPr>
            <a:cxnSpLocks noChangeShapeType="1"/>
            <a:stCxn id="53253" idx="2"/>
            <a:endCxn id="53252"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8" name="AutoShape 20"/>
          <p:cNvCxnSpPr>
            <a:cxnSpLocks noChangeShapeType="1"/>
            <a:stCxn id="53252" idx="5"/>
            <a:endCxn id="53258"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9" name="AutoShape 21"/>
          <p:cNvCxnSpPr>
            <a:cxnSpLocks noChangeShapeType="1"/>
            <a:stCxn id="53253" idx="3"/>
            <a:endCxn id="53258"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0" name="AutoShape 22"/>
          <p:cNvCxnSpPr>
            <a:cxnSpLocks noChangeShapeType="1"/>
            <a:stCxn id="53253" idx="4"/>
            <a:endCxn id="53254"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1" name="AutoShape 23"/>
          <p:cNvCxnSpPr>
            <a:cxnSpLocks noChangeShapeType="1"/>
            <a:stCxn id="53254" idx="2"/>
            <a:endCxn id="53255"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2" name="AutoShape 24"/>
          <p:cNvCxnSpPr>
            <a:cxnSpLocks noChangeShapeType="1"/>
            <a:stCxn id="53258" idx="3"/>
            <a:endCxn id="53255"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3"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3274"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3275"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DFS Example</a:t>
            </a:r>
          </a:p>
        </p:txBody>
      </p:sp>
      <p:sp>
        <p:nvSpPr>
          <p:cNvPr id="54275"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4276"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  </a:t>
            </a:r>
          </a:p>
        </p:txBody>
      </p:sp>
      <p:sp>
        <p:nvSpPr>
          <p:cNvPr id="54277"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4278"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4279"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4280"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4281"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4282" name="Oval 10"/>
          <p:cNvSpPr>
            <a:spLocks noChangeArrowheads="1"/>
          </p:cNvSpPr>
          <p:nvPr/>
        </p:nvSpPr>
        <p:spPr bwMode="auto">
          <a:xfrm>
            <a:off x="5562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  </a:t>
            </a:r>
          </a:p>
        </p:txBody>
      </p:sp>
      <p:cxnSp>
        <p:nvCxnSpPr>
          <p:cNvPr id="54283" name="AutoShape 11"/>
          <p:cNvCxnSpPr>
            <a:cxnSpLocks noChangeShapeType="1"/>
            <a:stCxn id="54275" idx="3"/>
            <a:endCxn id="54281"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4" name="AutoShape 12"/>
          <p:cNvCxnSpPr>
            <a:cxnSpLocks noChangeShapeType="1"/>
            <a:stCxn id="54281" idx="5"/>
            <a:endCxn id="54280"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5" name="AutoShape 13"/>
          <p:cNvCxnSpPr>
            <a:cxnSpLocks noChangeShapeType="1"/>
            <a:stCxn id="54281" idx="6"/>
            <a:endCxn id="54279"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86" name="AutoShape 14"/>
          <p:cNvCxnSpPr>
            <a:cxnSpLocks noChangeShapeType="1"/>
            <a:stCxn id="54279" idx="2"/>
            <a:endCxn id="54280"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7" name="AutoShape 15"/>
          <p:cNvCxnSpPr>
            <a:cxnSpLocks noChangeShapeType="1"/>
            <a:stCxn id="54280" idx="0"/>
            <a:endCxn id="54275"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8" name="AutoShape 16"/>
          <p:cNvCxnSpPr>
            <a:cxnSpLocks noChangeShapeType="1"/>
            <a:stCxn id="54275" idx="5"/>
            <a:endCxn id="54279"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89" name="AutoShape 17"/>
          <p:cNvCxnSpPr>
            <a:cxnSpLocks noChangeShapeType="1"/>
            <a:stCxn id="54276" idx="4"/>
            <a:endCxn id="54279"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0" name="AutoShape 18"/>
          <p:cNvCxnSpPr>
            <a:cxnSpLocks noChangeShapeType="1"/>
            <a:stCxn id="54275" idx="6"/>
            <a:endCxn id="54276"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91" name="AutoShape 19"/>
          <p:cNvCxnSpPr>
            <a:cxnSpLocks noChangeShapeType="1"/>
            <a:stCxn id="54277" idx="2"/>
            <a:endCxn id="54276"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2" name="AutoShape 20"/>
          <p:cNvCxnSpPr>
            <a:cxnSpLocks noChangeShapeType="1"/>
            <a:stCxn id="54276" idx="5"/>
            <a:endCxn id="54282"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4293" name="AutoShape 21"/>
          <p:cNvCxnSpPr>
            <a:cxnSpLocks noChangeShapeType="1"/>
            <a:stCxn id="54277" idx="3"/>
            <a:endCxn id="54282"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4" name="AutoShape 22"/>
          <p:cNvCxnSpPr>
            <a:cxnSpLocks noChangeShapeType="1"/>
            <a:stCxn id="54277" idx="4"/>
            <a:endCxn id="54278"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5" name="AutoShape 23"/>
          <p:cNvCxnSpPr>
            <a:cxnSpLocks noChangeShapeType="1"/>
            <a:stCxn id="54278" idx="2"/>
            <a:endCxn id="54279"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6" name="AutoShape 24"/>
          <p:cNvCxnSpPr>
            <a:cxnSpLocks noChangeShapeType="1"/>
            <a:stCxn id="54282" idx="3"/>
            <a:endCxn id="54279"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97"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98"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4299"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a:t>DFS Example</a:t>
            </a:r>
          </a:p>
        </p:txBody>
      </p:sp>
      <p:sp>
        <p:nvSpPr>
          <p:cNvPr id="55299"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5300" name="Oval 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  </a:t>
            </a:r>
          </a:p>
        </p:txBody>
      </p:sp>
      <p:sp>
        <p:nvSpPr>
          <p:cNvPr id="55301"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5302"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5303"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5304"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5305"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5306"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55307" name="AutoShape 11"/>
          <p:cNvCxnSpPr>
            <a:cxnSpLocks noChangeShapeType="1"/>
            <a:stCxn id="55299" idx="3"/>
            <a:endCxn id="55305"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08" name="AutoShape 12"/>
          <p:cNvCxnSpPr>
            <a:cxnSpLocks noChangeShapeType="1"/>
            <a:stCxn id="55305" idx="5"/>
            <a:endCxn id="55304"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09" name="AutoShape 13"/>
          <p:cNvCxnSpPr>
            <a:cxnSpLocks noChangeShapeType="1"/>
            <a:stCxn id="55305" idx="6"/>
            <a:endCxn id="55303"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10" name="AutoShape 14"/>
          <p:cNvCxnSpPr>
            <a:cxnSpLocks noChangeShapeType="1"/>
            <a:stCxn id="55303" idx="2"/>
            <a:endCxn id="55304"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1" name="AutoShape 15"/>
          <p:cNvCxnSpPr>
            <a:cxnSpLocks noChangeShapeType="1"/>
            <a:stCxn id="55304" idx="0"/>
            <a:endCxn id="55299"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2" name="AutoShape 16"/>
          <p:cNvCxnSpPr>
            <a:cxnSpLocks noChangeShapeType="1"/>
            <a:stCxn id="55299" idx="5"/>
            <a:endCxn id="55303"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3" name="AutoShape 17"/>
          <p:cNvCxnSpPr>
            <a:cxnSpLocks noChangeShapeType="1"/>
            <a:stCxn id="55300" idx="4"/>
            <a:endCxn id="55303"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4" name="AutoShape 18"/>
          <p:cNvCxnSpPr>
            <a:cxnSpLocks noChangeShapeType="1"/>
            <a:stCxn id="55299" idx="6"/>
            <a:endCxn id="55300"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15" name="AutoShape 19"/>
          <p:cNvCxnSpPr>
            <a:cxnSpLocks noChangeShapeType="1"/>
            <a:stCxn id="55301" idx="2"/>
            <a:endCxn id="55300"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6" name="AutoShape 20"/>
          <p:cNvCxnSpPr>
            <a:cxnSpLocks noChangeShapeType="1"/>
            <a:stCxn id="55300" idx="5"/>
            <a:endCxn id="55306"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5317" name="AutoShape 21"/>
          <p:cNvCxnSpPr>
            <a:cxnSpLocks noChangeShapeType="1"/>
            <a:stCxn id="55301" idx="3"/>
            <a:endCxn id="55306"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8" name="AutoShape 22"/>
          <p:cNvCxnSpPr>
            <a:cxnSpLocks noChangeShapeType="1"/>
            <a:stCxn id="55301" idx="4"/>
            <a:endCxn id="55302"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9" name="AutoShape 23"/>
          <p:cNvCxnSpPr>
            <a:cxnSpLocks noChangeShapeType="1"/>
            <a:stCxn id="55302" idx="2"/>
            <a:endCxn id="55303"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20" name="AutoShape 24"/>
          <p:cNvCxnSpPr>
            <a:cxnSpLocks noChangeShapeType="1"/>
            <a:stCxn id="55306" idx="3"/>
            <a:endCxn id="55303"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21"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22"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5323"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a:t>DFS Example</a:t>
            </a:r>
          </a:p>
        </p:txBody>
      </p:sp>
      <p:sp>
        <p:nvSpPr>
          <p:cNvPr id="56323" name="Oval 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56324"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56325"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6326"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6327"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6328"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6329"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6330"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56331" name="AutoShape 11"/>
          <p:cNvCxnSpPr>
            <a:cxnSpLocks noChangeShapeType="1"/>
            <a:stCxn id="56323" idx="3"/>
            <a:endCxn id="56329"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6332" name="AutoShape 12"/>
          <p:cNvCxnSpPr>
            <a:cxnSpLocks noChangeShapeType="1"/>
            <a:stCxn id="56329" idx="5"/>
            <a:endCxn id="56328"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6333" name="AutoShape 13"/>
          <p:cNvCxnSpPr>
            <a:cxnSpLocks noChangeShapeType="1"/>
            <a:stCxn id="56329" idx="6"/>
            <a:endCxn id="56327"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6334" name="AutoShape 14"/>
          <p:cNvCxnSpPr>
            <a:cxnSpLocks noChangeShapeType="1"/>
            <a:stCxn id="56327" idx="2"/>
            <a:endCxn id="56328"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5" name="AutoShape 15"/>
          <p:cNvCxnSpPr>
            <a:cxnSpLocks noChangeShapeType="1"/>
            <a:stCxn id="56328" idx="0"/>
            <a:endCxn id="56323"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6" name="AutoShape 16"/>
          <p:cNvCxnSpPr>
            <a:cxnSpLocks noChangeShapeType="1"/>
            <a:stCxn id="56323" idx="5"/>
            <a:endCxn id="56327"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7" name="AutoShape 17"/>
          <p:cNvCxnSpPr>
            <a:cxnSpLocks noChangeShapeType="1"/>
            <a:stCxn id="56324" idx="4"/>
            <a:endCxn id="56327"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38" name="AutoShape 18"/>
          <p:cNvCxnSpPr>
            <a:cxnSpLocks noChangeShapeType="1"/>
            <a:stCxn id="56323" idx="6"/>
            <a:endCxn id="56324"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6339" name="AutoShape 19"/>
          <p:cNvCxnSpPr>
            <a:cxnSpLocks noChangeShapeType="1"/>
            <a:stCxn id="56325" idx="2"/>
            <a:endCxn id="56324"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0" name="AutoShape 20"/>
          <p:cNvCxnSpPr>
            <a:cxnSpLocks noChangeShapeType="1"/>
            <a:stCxn id="56324" idx="5"/>
            <a:endCxn id="56330"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6341" name="AutoShape 21"/>
          <p:cNvCxnSpPr>
            <a:cxnSpLocks noChangeShapeType="1"/>
            <a:stCxn id="56325" idx="3"/>
            <a:endCxn id="56330"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2" name="AutoShape 22"/>
          <p:cNvCxnSpPr>
            <a:cxnSpLocks noChangeShapeType="1"/>
            <a:stCxn id="56325" idx="4"/>
            <a:endCxn id="56326"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3" name="AutoShape 23"/>
          <p:cNvCxnSpPr>
            <a:cxnSpLocks noChangeShapeType="1"/>
            <a:stCxn id="56326" idx="2"/>
            <a:endCxn id="56327"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344" name="AutoShape 24"/>
          <p:cNvCxnSpPr>
            <a:cxnSpLocks noChangeShapeType="1"/>
            <a:stCxn id="56330" idx="3"/>
            <a:endCxn id="56327"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345"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46"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6347"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dirty="0">
                <a:effectLst>
                  <a:outerShdw blurRad="38100" dist="38100" dir="2700000" algn="tl">
                    <a:srgbClr val="C0C0C0"/>
                  </a:outerShdw>
                </a:effectLst>
              </a:rPr>
              <a:t>BFS: The Code</a:t>
            </a:r>
          </a:p>
        </p:txBody>
      </p:sp>
      <p:sp>
        <p:nvSpPr>
          <p:cNvPr id="19459" name="Rectangle 3"/>
          <p:cNvSpPr>
            <a:spLocks noGrp="1" noChangeArrowheads="1"/>
          </p:cNvSpPr>
          <p:nvPr>
            <p:ph type="body" idx="1"/>
          </p:nvPr>
        </p:nvSpPr>
        <p:spPr/>
        <p:txBody>
          <a:bodyPr/>
          <a:lstStyle/>
          <a:p>
            <a:pPr eaLnBrk="1" hangingPunct="1">
              <a:buFont typeface="Monotype Sorts" pitchFamily="2" charset="2"/>
              <a:buNone/>
            </a:pPr>
            <a:r>
              <a:rPr lang="en-US" altLang="en-US" sz="1500" b="1" dirty="0">
                <a:latin typeface="Courier New" panose="02070309020205020404" pitchFamily="49" charset="0"/>
              </a:rPr>
              <a:t>BFS(G, s) {</a:t>
            </a:r>
          </a:p>
          <a:p>
            <a:pPr eaLnBrk="1" hangingPunct="1">
              <a:buFont typeface="Monotype Sorts" pitchFamily="2" charset="2"/>
              <a:buNone/>
            </a:pPr>
            <a:r>
              <a:rPr lang="en-US" altLang="en-US" sz="1500" b="1" dirty="0">
                <a:latin typeface="Courier New" panose="02070309020205020404" pitchFamily="49" charset="0"/>
              </a:rPr>
              <a:t>    initialize vertices;</a:t>
            </a:r>
          </a:p>
          <a:p>
            <a:pPr eaLnBrk="1" hangingPunct="1">
              <a:buFont typeface="Monotype Sorts" pitchFamily="2" charset="2"/>
              <a:buNone/>
            </a:pPr>
            <a:r>
              <a:rPr lang="en-US" altLang="en-US" sz="1500" b="1" dirty="0">
                <a:latin typeface="Courier New" panose="02070309020205020404" pitchFamily="49" charset="0"/>
              </a:rPr>
              <a:t>    Q = {s};		</a:t>
            </a:r>
            <a:endParaRPr lang="en-US" altLang="en-US" sz="1500" b="1" i="1" dirty="0">
              <a:latin typeface="Courier New" panose="02070309020205020404" pitchFamily="49" charset="0"/>
            </a:endParaRPr>
          </a:p>
          <a:p>
            <a:pPr eaLnBrk="1" hangingPunct="1">
              <a:buFont typeface="Monotype Sorts" pitchFamily="2" charset="2"/>
              <a:buNone/>
            </a:pPr>
            <a:r>
              <a:rPr lang="en-US" altLang="en-US" sz="1500" b="1" dirty="0">
                <a:latin typeface="Courier New" panose="02070309020205020404" pitchFamily="49" charset="0"/>
              </a:rPr>
              <a:t>    while (Q not empty) {    </a:t>
            </a:r>
          </a:p>
          <a:p>
            <a:pPr eaLnBrk="1" hangingPunct="1">
              <a:buFont typeface="Monotype Sorts" pitchFamily="2" charset="2"/>
              <a:buNone/>
            </a:pPr>
            <a:r>
              <a:rPr lang="en-US" altLang="en-US" sz="1500" b="1" dirty="0">
                <a:latin typeface="Courier New" panose="02070309020205020404" pitchFamily="49" charset="0"/>
              </a:rPr>
              <a:t>        u = </a:t>
            </a:r>
            <a:r>
              <a:rPr lang="en-US" altLang="en-US" sz="1500" b="1" dirty="0" err="1">
                <a:latin typeface="Courier New" panose="02070309020205020404" pitchFamily="49" charset="0"/>
              </a:rPr>
              <a:t>RemoveTop</a:t>
            </a:r>
            <a:r>
              <a:rPr lang="en-US" altLang="en-US" sz="1500" b="1" dirty="0">
                <a:latin typeface="Courier New" panose="02070309020205020404" pitchFamily="49" charset="0"/>
              </a:rPr>
              <a:t>(Q);</a:t>
            </a:r>
          </a:p>
          <a:p>
            <a:pPr eaLnBrk="1" hangingPunct="1">
              <a:buFont typeface="Monotype Sorts" pitchFamily="2" charset="2"/>
              <a:buNone/>
            </a:pPr>
            <a:r>
              <a:rPr lang="en-US" altLang="en-US" sz="1500" b="1" dirty="0">
                <a:latin typeface="Courier New" panose="02070309020205020404" pitchFamily="49" charset="0"/>
              </a:rPr>
              <a:t>        for each v </a:t>
            </a:r>
            <a:r>
              <a:rPr lang="en-US" altLang="en-US" sz="1500" b="1" dirty="0">
                <a:latin typeface="Courier New" panose="02070309020205020404" pitchFamily="49" charset="0"/>
                <a:sym typeface="Symbol" panose="05050102010706020507" pitchFamily="18" charset="2"/>
              </a:rPr>
              <a:t> u-&gt;adj {</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if (v-&gt;color == WHITE)</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v-&gt;color = GREY;</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v-&gt;d = u-&gt;d + 1;</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v-&gt;p = u;</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Enqueue(Q, v);</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u-&gt;color = BLACK;</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    }</a:t>
            </a:r>
          </a:p>
          <a:p>
            <a:pPr eaLnBrk="1" hangingPunct="1">
              <a:buFont typeface="Monotype Sorts" pitchFamily="2" charset="2"/>
              <a:buNone/>
            </a:pPr>
            <a:r>
              <a:rPr lang="en-US" altLang="en-US" sz="1500"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0592887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DFS Example</a:t>
            </a:r>
          </a:p>
        </p:txBody>
      </p:sp>
      <p:sp>
        <p:nvSpPr>
          <p:cNvPr id="57347"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57348"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57349" name="Oval 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7350"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7351"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7352"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7353"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7354"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57355" name="AutoShape 11"/>
          <p:cNvCxnSpPr>
            <a:cxnSpLocks noChangeShapeType="1"/>
            <a:stCxn id="57347" idx="3"/>
            <a:endCxn id="57353"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7356" name="AutoShape 12"/>
          <p:cNvCxnSpPr>
            <a:cxnSpLocks noChangeShapeType="1"/>
            <a:stCxn id="57353" idx="5"/>
            <a:endCxn id="57352"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7357" name="AutoShape 13"/>
          <p:cNvCxnSpPr>
            <a:cxnSpLocks noChangeShapeType="1"/>
            <a:stCxn id="57353" idx="6"/>
            <a:endCxn id="57351"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7358" name="AutoShape 14"/>
          <p:cNvCxnSpPr>
            <a:cxnSpLocks noChangeShapeType="1"/>
            <a:stCxn id="57351" idx="2"/>
            <a:endCxn id="57352"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59" name="AutoShape 15"/>
          <p:cNvCxnSpPr>
            <a:cxnSpLocks noChangeShapeType="1"/>
            <a:stCxn id="57352" idx="0"/>
            <a:endCxn id="57347"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0" name="AutoShape 16"/>
          <p:cNvCxnSpPr>
            <a:cxnSpLocks noChangeShapeType="1"/>
            <a:stCxn id="57347" idx="5"/>
            <a:endCxn id="57351"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1" name="AutoShape 17"/>
          <p:cNvCxnSpPr>
            <a:cxnSpLocks noChangeShapeType="1"/>
            <a:stCxn id="57348" idx="4"/>
            <a:endCxn id="57351"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2" name="AutoShape 18"/>
          <p:cNvCxnSpPr>
            <a:cxnSpLocks noChangeShapeType="1"/>
            <a:stCxn id="57347" idx="6"/>
            <a:endCxn id="57348"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7363" name="AutoShape 19"/>
          <p:cNvCxnSpPr>
            <a:cxnSpLocks noChangeShapeType="1"/>
            <a:stCxn id="57349" idx="2"/>
            <a:endCxn id="57348"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4" name="AutoShape 20"/>
          <p:cNvCxnSpPr>
            <a:cxnSpLocks noChangeShapeType="1"/>
            <a:stCxn id="57348" idx="5"/>
            <a:endCxn id="57354"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7365" name="AutoShape 21"/>
          <p:cNvCxnSpPr>
            <a:cxnSpLocks noChangeShapeType="1"/>
            <a:stCxn id="57349" idx="3"/>
            <a:endCxn id="57354"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6" name="AutoShape 22"/>
          <p:cNvCxnSpPr>
            <a:cxnSpLocks noChangeShapeType="1"/>
            <a:stCxn id="57349" idx="4"/>
            <a:endCxn id="57350"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7" name="AutoShape 23"/>
          <p:cNvCxnSpPr>
            <a:cxnSpLocks noChangeShapeType="1"/>
            <a:stCxn id="57350" idx="2"/>
            <a:endCxn id="57351"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68" name="AutoShape 24"/>
          <p:cNvCxnSpPr>
            <a:cxnSpLocks noChangeShapeType="1"/>
            <a:stCxn id="57354" idx="3"/>
            <a:endCxn id="57351"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69"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70"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7371"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DFS Example</a:t>
            </a:r>
          </a:p>
        </p:txBody>
      </p:sp>
      <p:sp>
        <p:nvSpPr>
          <p:cNvPr id="58371"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58372"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58373"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13|  </a:t>
            </a:r>
          </a:p>
        </p:txBody>
      </p:sp>
      <p:sp>
        <p:nvSpPr>
          <p:cNvPr id="58374" name="Oval 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58375"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8376"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8377"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8378"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58379" name="AutoShape 11"/>
          <p:cNvCxnSpPr>
            <a:cxnSpLocks noChangeShapeType="1"/>
            <a:stCxn id="58371" idx="3"/>
            <a:endCxn id="58377"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8380" name="AutoShape 12"/>
          <p:cNvCxnSpPr>
            <a:cxnSpLocks noChangeShapeType="1"/>
            <a:stCxn id="58377" idx="5"/>
            <a:endCxn id="58376"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8381" name="AutoShape 13"/>
          <p:cNvCxnSpPr>
            <a:cxnSpLocks noChangeShapeType="1"/>
            <a:stCxn id="58377" idx="6"/>
            <a:endCxn id="58375"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8382" name="AutoShape 14"/>
          <p:cNvCxnSpPr>
            <a:cxnSpLocks noChangeShapeType="1"/>
            <a:stCxn id="58375" idx="2"/>
            <a:endCxn id="58376"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3" name="AutoShape 15"/>
          <p:cNvCxnSpPr>
            <a:cxnSpLocks noChangeShapeType="1"/>
            <a:stCxn id="58376" idx="0"/>
            <a:endCxn id="58371"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4" name="AutoShape 16"/>
          <p:cNvCxnSpPr>
            <a:cxnSpLocks noChangeShapeType="1"/>
            <a:stCxn id="58371" idx="5"/>
            <a:endCxn id="58375"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5" name="AutoShape 17"/>
          <p:cNvCxnSpPr>
            <a:cxnSpLocks noChangeShapeType="1"/>
            <a:stCxn id="58372" idx="4"/>
            <a:endCxn id="58375"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6" name="AutoShape 18"/>
          <p:cNvCxnSpPr>
            <a:cxnSpLocks noChangeShapeType="1"/>
            <a:stCxn id="58371" idx="6"/>
            <a:endCxn id="58372"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8387" name="AutoShape 19"/>
          <p:cNvCxnSpPr>
            <a:cxnSpLocks noChangeShapeType="1"/>
            <a:stCxn id="58373" idx="2"/>
            <a:endCxn id="58372"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88" name="AutoShape 20"/>
          <p:cNvCxnSpPr>
            <a:cxnSpLocks noChangeShapeType="1"/>
            <a:stCxn id="58372" idx="5"/>
            <a:endCxn id="58378"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8389" name="AutoShape 21"/>
          <p:cNvCxnSpPr>
            <a:cxnSpLocks noChangeShapeType="1"/>
            <a:stCxn id="58373" idx="3"/>
            <a:endCxn id="58378"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90" name="AutoShape 22"/>
          <p:cNvCxnSpPr>
            <a:cxnSpLocks noChangeShapeType="1"/>
            <a:stCxn id="58373" idx="4"/>
            <a:endCxn id="58374"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91" name="AutoShape 23"/>
          <p:cNvCxnSpPr>
            <a:cxnSpLocks noChangeShapeType="1"/>
            <a:stCxn id="58374" idx="2"/>
            <a:endCxn id="58375"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8392" name="AutoShape 24"/>
          <p:cNvCxnSpPr>
            <a:cxnSpLocks noChangeShapeType="1"/>
            <a:stCxn id="58378" idx="3"/>
            <a:endCxn id="58375"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93"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4"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8395"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DFS Example</a:t>
            </a:r>
          </a:p>
        </p:txBody>
      </p:sp>
      <p:sp>
        <p:nvSpPr>
          <p:cNvPr id="59395"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59396"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59397"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13|  </a:t>
            </a:r>
          </a:p>
        </p:txBody>
      </p:sp>
      <p:sp>
        <p:nvSpPr>
          <p:cNvPr id="59398" name="Oval 6"/>
          <p:cNvSpPr>
            <a:spLocks noChangeArrowheads="1"/>
          </p:cNvSpPr>
          <p:nvPr/>
        </p:nvSpPr>
        <p:spPr bwMode="auto">
          <a:xfrm>
            <a:off x="6858000" y="47244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14|  </a:t>
            </a:r>
          </a:p>
        </p:txBody>
      </p:sp>
      <p:sp>
        <p:nvSpPr>
          <p:cNvPr id="59399"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59400"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59401"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59402"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59403" name="AutoShape 11"/>
          <p:cNvCxnSpPr>
            <a:cxnSpLocks noChangeShapeType="1"/>
            <a:stCxn id="59395" idx="3"/>
            <a:endCxn id="59401"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9404" name="AutoShape 12"/>
          <p:cNvCxnSpPr>
            <a:cxnSpLocks noChangeShapeType="1"/>
            <a:stCxn id="59401" idx="5"/>
            <a:endCxn id="59400"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9405" name="AutoShape 13"/>
          <p:cNvCxnSpPr>
            <a:cxnSpLocks noChangeShapeType="1"/>
            <a:stCxn id="59401" idx="6"/>
            <a:endCxn id="59399"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9406" name="AutoShape 14"/>
          <p:cNvCxnSpPr>
            <a:cxnSpLocks noChangeShapeType="1"/>
            <a:stCxn id="59399" idx="2"/>
            <a:endCxn id="59400"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07" name="AutoShape 15"/>
          <p:cNvCxnSpPr>
            <a:cxnSpLocks noChangeShapeType="1"/>
            <a:stCxn id="59400" idx="0"/>
            <a:endCxn id="59395"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08" name="AutoShape 16"/>
          <p:cNvCxnSpPr>
            <a:cxnSpLocks noChangeShapeType="1"/>
            <a:stCxn id="59395" idx="5"/>
            <a:endCxn id="59399"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09" name="AutoShape 17"/>
          <p:cNvCxnSpPr>
            <a:cxnSpLocks noChangeShapeType="1"/>
            <a:stCxn id="59396" idx="4"/>
            <a:endCxn id="59399"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0" name="AutoShape 18"/>
          <p:cNvCxnSpPr>
            <a:cxnSpLocks noChangeShapeType="1"/>
            <a:stCxn id="59395" idx="6"/>
            <a:endCxn id="59396"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9411" name="AutoShape 19"/>
          <p:cNvCxnSpPr>
            <a:cxnSpLocks noChangeShapeType="1"/>
            <a:stCxn id="59397" idx="2"/>
            <a:endCxn id="59396"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2" name="AutoShape 20"/>
          <p:cNvCxnSpPr>
            <a:cxnSpLocks noChangeShapeType="1"/>
            <a:stCxn id="59396" idx="5"/>
            <a:endCxn id="59402"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9413" name="AutoShape 21"/>
          <p:cNvCxnSpPr>
            <a:cxnSpLocks noChangeShapeType="1"/>
            <a:stCxn id="59397" idx="3"/>
            <a:endCxn id="59402"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4" name="AutoShape 22"/>
          <p:cNvCxnSpPr>
            <a:cxnSpLocks noChangeShapeType="1"/>
            <a:stCxn id="59397" idx="4"/>
            <a:endCxn id="59398" idx="0"/>
          </p:cNvCxnSpPr>
          <p:nvPr/>
        </p:nvCxnSpPr>
        <p:spPr bwMode="auto">
          <a:xfrm>
            <a:off x="7391400" y="3062288"/>
            <a:ext cx="0" cy="16478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59415" name="AutoShape 23"/>
          <p:cNvCxnSpPr>
            <a:cxnSpLocks noChangeShapeType="1"/>
            <a:stCxn id="59398" idx="2"/>
            <a:endCxn id="59399"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16" name="AutoShape 24"/>
          <p:cNvCxnSpPr>
            <a:cxnSpLocks noChangeShapeType="1"/>
            <a:stCxn id="59402" idx="3"/>
            <a:endCxn id="59399"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17"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18"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59419"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a:t>DFS Example</a:t>
            </a:r>
          </a:p>
        </p:txBody>
      </p:sp>
      <p:sp>
        <p:nvSpPr>
          <p:cNvPr id="60419"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60420"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60421" name="Oval 5"/>
          <p:cNvSpPr>
            <a:spLocks noChangeArrowheads="1"/>
          </p:cNvSpPr>
          <p:nvPr/>
        </p:nvSpPr>
        <p:spPr bwMode="auto">
          <a:xfrm>
            <a:off x="6858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13|  </a:t>
            </a:r>
          </a:p>
        </p:txBody>
      </p:sp>
      <p:sp>
        <p:nvSpPr>
          <p:cNvPr id="60422"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14|15</a:t>
            </a:r>
          </a:p>
        </p:txBody>
      </p:sp>
      <p:sp>
        <p:nvSpPr>
          <p:cNvPr id="60423"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60424"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60425"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60426"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60427" name="AutoShape 11"/>
          <p:cNvCxnSpPr>
            <a:cxnSpLocks noChangeShapeType="1"/>
            <a:stCxn id="60419" idx="3"/>
            <a:endCxn id="60425"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0428" name="AutoShape 12"/>
          <p:cNvCxnSpPr>
            <a:cxnSpLocks noChangeShapeType="1"/>
            <a:stCxn id="60425" idx="5"/>
            <a:endCxn id="60424"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0429" name="AutoShape 13"/>
          <p:cNvCxnSpPr>
            <a:cxnSpLocks noChangeShapeType="1"/>
            <a:stCxn id="60425" idx="6"/>
            <a:endCxn id="60423"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0430" name="AutoShape 14"/>
          <p:cNvCxnSpPr>
            <a:cxnSpLocks noChangeShapeType="1"/>
            <a:stCxn id="60423" idx="2"/>
            <a:endCxn id="60424"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1" name="AutoShape 15"/>
          <p:cNvCxnSpPr>
            <a:cxnSpLocks noChangeShapeType="1"/>
            <a:stCxn id="60424" idx="0"/>
            <a:endCxn id="60419"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2" name="AutoShape 16"/>
          <p:cNvCxnSpPr>
            <a:cxnSpLocks noChangeShapeType="1"/>
            <a:stCxn id="60419" idx="5"/>
            <a:endCxn id="60423"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3" name="AutoShape 17"/>
          <p:cNvCxnSpPr>
            <a:cxnSpLocks noChangeShapeType="1"/>
            <a:stCxn id="60420" idx="4"/>
            <a:endCxn id="60423"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4" name="AutoShape 18"/>
          <p:cNvCxnSpPr>
            <a:cxnSpLocks noChangeShapeType="1"/>
            <a:stCxn id="60419" idx="6"/>
            <a:endCxn id="60420"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0435" name="AutoShape 19"/>
          <p:cNvCxnSpPr>
            <a:cxnSpLocks noChangeShapeType="1"/>
            <a:stCxn id="60421" idx="2"/>
            <a:endCxn id="60420"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6" name="AutoShape 20"/>
          <p:cNvCxnSpPr>
            <a:cxnSpLocks noChangeShapeType="1"/>
            <a:stCxn id="60420" idx="5"/>
            <a:endCxn id="60426"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0437" name="AutoShape 21"/>
          <p:cNvCxnSpPr>
            <a:cxnSpLocks noChangeShapeType="1"/>
            <a:stCxn id="60421" idx="3"/>
            <a:endCxn id="60426"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38" name="AutoShape 22"/>
          <p:cNvCxnSpPr>
            <a:cxnSpLocks noChangeShapeType="1"/>
            <a:stCxn id="60421" idx="4"/>
            <a:endCxn id="60422" idx="0"/>
          </p:cNvCxnSpPr>
          <p:nvPr/>
        </p:nvCxnSpPr>
        <p:spPr bwMode="auto">
          <a:xfrm>
            <a:off x="7391400" y="3062288"/>
            <a:ext cx="0" cy="16478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0439" name="AutoShape 23"/>
          <p:cNvCxnSpPr>
            <a:cxnSpLocks noChangeShapeType="1"/>
            <a:stCxn id="60422" idx="2"/>
            <a:endCxn id="60423"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0440" name="AutoShape 24"/>
          <p:cNvCxnSpPr>
            <a:cxnSpLocks noChangeShapeType="1"/>
            <a:stCxn id="60426" idx="3"/>
            <a:endCxn id="60423"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41"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2"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60443"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a:t>DFS Example</a:t>
            </a:r>
          </a:p>
        </p:txBody>
      </p:sp>
      <p:sp>
        <p:nvSpPr>
          <p:cNvPr id="61443"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61444"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61445"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13|16</a:t>
            </a:r>
          </a:p>
        </p:txBody>
      </p:sp>
      <p:sp>
        <p:nvSpPr>
          <p:cNvPr id="61446"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14|15</a:t>
            </a:r>
          </a:p>
        </p:txBody>
      </p:sp>
      <p:sp>
        <p:nvSpPr>
          <p:cNvPr id="61447"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61448"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61449"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61450"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61451" name="AutoShape 11"/>
          <p:cNvCxnSpPr>
            <a:cxnSpLocks noChangeShapeType="1"/>
            <a:stCxn id="61443" idx="3"/>
            <a:endCxn id="61449"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452" name="AutoShape 12"/>
          <p:cNvCxnSpPr>
            <a:cxnSpLocks noChangeShapeType="1"/>
            <a:stCxn id="61449" idx="5"/>
            <a:endCxn id="61448"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453" name="AutoShape 13"/>
          <p:cNvCxnSpPr>
            <a:cxnSpLocks noChangeShapeType="1"/>
            <a:stCxn id="61449" idx="6"/>
            <a:endCxn id="61447"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454" name="AutoShape 14"/>
          <p:cNvCxnSpPr>
            <a:cxnSpLocks noChangeShapeType="1"/>
            <a:stCxn id="61447" idx="2"/>
            <a:endCxn id="61448"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55" name="AutoShape 15"/>
          <p:cNvCxnSpPr>
            <a:cxnSpLocks noChangeShapeType="1"/>
            <a:stCxn id="61448" idx="0"/>
            <a:endCxn id="61443"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56" name="AutoShape 16"/>
          <p:cNvCxnSpPr>
            <a:cxnSpLocks noChangeShapeType="1"/>
            <a:stCxn id="61443" idx="5"/>
            <a:endCxn id="61447"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57" name="AutoShape 17"/>
          <p:cNvCxnSpPr>
            <a:cxnSpLocks noChangeShapeType="1"/>
            <a:stCxn id="61444" idx="4"/>
            <a:endCxn id="61447"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58" name="AutoShape 18"/>
          <p:cNvCxnSpPr>
            <a:cxnSpLocks noChangeShapeType="1"/>
            <a:stCxn id="61443" idx="6"/>
            <a:endCxn id="61444"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459" name="AutoShape 19"/>
          <p:cNvCxnSpPr>
            <a:cxnSpLocks noChangeShapeType="1"/>
            <a:stCxn id="61445" idx="2"/>
            <a:endCxn id="61444"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60" name="AutoShape 20"/>
          <p:cNvCxnSpPr>
            <a:cxnSpLocks noChangeShapeType="1"/>
            <a:stCxn id="61444" idx="5"/>
            <a:endCxn id="61450"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461" name="AutoShape 21"/>
          <p:cNvCxnSpPr>
            <a:cxnSpLocks noChangeShapeType="1"/>
            <a:stCxn id="61445" idx="3"/>
            <a:endCxn id="61450"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62" name="AutoShape 22"/>
          <p:cNvCxnSpPr>
            <a:cxnSpLocks noChangeShapeType="1"/>
            <a:stCxn id="61445" idx="4"/>
            <a:endCxn id="61446" idx="0"/>
          </p:cNvCxnSpPr>
          <p:nvPr/>
        </p:nvCxnSpPr>
        <p:spPr bwMode="auto">
          <a:xfrm>
            <a:off x="7391400" y="3062288"/>
            <a:ext cx="0" cy="16478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1463" name="AutoShape 23"/>
          <p:cNvCxnSpPr>
            <a:cxnSpLocks noChangeShapeType="1"/>
            <a:stCxn id="61446" idx="2"/>
            <a:endCxn id="61447"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464" name="AutoShape 24"/>
          <p:cNvCxnSpPr>
            <a:cxnSpLocks noChangeShapeType="1"/>
            <a:stCxn id="61450" idx="3"/>
            <a:endCxn id="61447"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65"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466"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61467"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p:txBody>
          <a:bodyPr/>
          <a:lstStyle/>
          <a:p>
            <a:pPr eaLnBrk="1" hangingPunct="1"/>
            <a:r>
              <a:rPr lang="en-US" altLang="en-US"/>
              <a:t>DFS introduces an important distinction among edges in the original graph:</a:t>
            </a:r>
          </a:p>
          <a:p>
            <a:pPr lvl="1" eaLnBrk="1" hangingPunct="1"/>
            <a:r>
              <a:rPr lang="en-US" altLang="en-US" i="1">
                <a:solidFill>
                  <a:schemeClr val="tx2"/>
                </a:solidFill>
              </a:rPr>
              <a:t>Tree edge</a:t>
            </a:r>
            <a:r>
              <a:rPr lang="en-US" altLang="en-US"/>
              <a:t>: encounter new (white) vertex </a:t>
            </a:r>
          </a:p>
          <a:p>
            <a:pPr lvl="2" eaLnBrk="1" hangingPunct="1"/>
            <a:r>
              <a:rPr lang="en-US" altLang="en-US"/>
              <a:t>The tree edges form a spanning forest</a:t>
            </a:r>
          </a:p>
          <a:p>
            <a:pPr lvl="2" eaLnBrk="1" hangingPunct="1"/>
            <a:r>
              <a:rPr lang="en-US" altLang="en-US" i="1">
                <a:solidFill>
                  <a:schemeClr val="accent1"/>
                </a:solidFill>
              </a:rPr>
              <a:t>Can tree edges form cycles?  Why or why not?</a:t>
            </a:r>
            <a:endParaRPr lang="en-US" altLang="en-US">
              <a:solidFill>
                <a:schemeClr val="accent1"/>
              </a:solidFill>
            </a:endParaRPr>
          </a:p>
          <a:p>
            <a:pPr lvl="1" eaLnBrk="1" hangingPunct="1"/>
            <a:endParaRPr lang="en-US" altLang="en-US">
              <a:solidFill>
                <a:schemeClr val="accent1"/>
              </a:solidFill>
            </a:endParaRPr>
          </a:p>
        </p:txBody>
      </p:sp>
      <p:sp>
        <p:nvSpPr>
          <p:cNvPr id="133125" name="Rectangle 5"/>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63491"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63492"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13|16</a:t>
            </a:r>
          </a:p>
        </p:txBody>
      </p:sp>
      <p:sp>
        <p:nvSpPr>
          <p:cNvPr id="63493"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14|15</a:t>
            </a:r>
          </a:p>
        </p:txBody>
      </p:sp>
      <p:sp>
        <p:nvSpPr>
          <p:cNvPr id="63494"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63495"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63496"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63497"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63498" name="AutoShape 11"/>
          <p:cNvCxnSpPr>
            <a:cxnSpLocks noChangeShapeType="1"/>
            <a:stCxn id="63490" idx="3"/>
            <a:endCxn id="6349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3499" name="AutoShape 12"/>
          <p:cNvCxnSpPr>
            <a:cxnSpLocks noChangeShapeType="1"/>
            <a:stCxn id="63496" idx="5"/>
            <a:endCxn id="63495"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3500" name="AutoShape 13"/>
          <p:cNvCxnSpPr>
            <a:cxnSpLocks noChangeShapeType="1"/>
            <a:stCxn id="63496" idx="6"/>
            <a:endCxn id="63494"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3501" name="AutoShape 14"/>
          <p:cNvCxnSpPr>
            <a:cxnSpLocks noChangeShapeType="1"/>
            <a:stCxn id="63494" idx="2"/>
            <a:endCxn id="63495"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2" name="AutoShape 15"/>
          <p:cNvCxnSpPr>
            <a:cxnSpLocks noChangeShapeType="1"/>
            <a:stCxn id="63495" idx="0"/>
            <a:endCxn id="63490"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3" name="AutoShape 16"/>
          <p:cNvCxnSpPr>
            <a:cxnSpLocks noChangeShapeType="1"/>
            <a:stCxn id="63490" idx="5"/>
            <a:endCxn id="63494"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4" name="AutoShape 17"/>
          <p:cNvCxnSpPr>
            <a:cxnSpLocks noChangeShapeType="1"/>
            <a:stCxn id="63491" idx="4"/>
            <a:endCxn id="63494"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5" name="AutoShape 18"/>
          <p:cNvCxnSpPr>
            <a:cxnSpLocks noChangeShapeType="1"/>
            <a:stCxn id="63490" idx="6"/>
            <a:endCxn id="63491"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3506" name="AutoShape 19"/>
          <p:cNvCxnSpPr>
            <a:cxnSpLocks noChangeShapeType="1"/>
            <a:stCxn id="63492" idx="2"/>
            <a:endCxn id="63491"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7" name="AutoShape 20"/>
          <p:cNvCxnSpPr>
            <a:cxnSpLocks noChangeShapeType="1"/>
            <a:stCxn id="63491" idx="5"/>
            <a:endCxn id="63497"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3508" name="AutoShape 21"/>
          <p:cNvCxnSpPr>
            <a:cxnSpLocks noChangeShapeType="1"/>
            <a:stCxn id="63492" idx="3"/>
            <a:endCxn id="6349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09" name="AutoShape 22"/>
          <p:cNvCxnSpPr>
            <a:cxnSpLocks noChangeShapeType="1"/>
            <a:stCxn id="63492" idx="4"/>
            <a:endCxn id="63493" idx="0"/>
          </p:cNvCxnSpPr>
          <p:nvPr/>
        </p:nvCxnSpPr>
        <p:spPr bwMode="auto">
          <a:xfrm>
            <a:off x="7391400" y="3062288"/>
            <a:ext cx="0" cy="16478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3510" name="AutoShape 23"/>
          <p:cNvCxnSpPr>
            <a:cxnSpLocks noChangeShapeType="1"/>
            <a:stCxn id="63493" idx="2"/>
            <a:endCxn id="63494"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511" name="AutoShape 24"/>
          <p:cNvCxnSpPr>
            <a:cxnSpLocks noChangeShapeType="1"/>
            <a:stCxn id="63497" idx="3"/>
            <a:endCxn id="6349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3512" name="Line 2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3" name="Text Box 2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63514" name="Oval 2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
        <p:nvSpPr>
          <p:cNvPr id="63515" name="Text Box 28"/>
          <p:cNvSpPr txBox="1">
            <a:spLocks noChangeArrowheads="1"/>
          </p:cNvSpPr>
          <p:nvPr/>
        </p:nvSpPr>
        <p:spPr bwMode="auto">
          <a:xfrm>
            <a:off x="223838" y="5791200"/>
            <a:ext cx="152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Tree edges</a:t>
            </a:r>
          </a:p>
        </p:txBody>
      </p:sp>
      <p:sp>
        <p:nvSpPr>
          <p:cNvPr id="134174" name="Rectangle 30"/>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
        <p:nvSpPr>
          <p:cNvPr id="64515" name="Rectangle 3"/>
          <p:cNvSpPr>
            <a:spLocks noGrp="1" noChangeArrowheads="1"/>
          </p:cNvSpPr>
          <p:nvPr>
            <p:ph type="body" idx="1"/>
          </p:nvPr>
        </p:nvSpPr>
        <p:spPr/>
        <p:txBody>
          <a:bodyPr/>
          <a:lstStyle/>
          <a:p>
            <a:pPr eaLnBrk="1" hangingPunct="1"/>
            <a:r>
              <a:rPr lang="en-US" altLang="en-US"/>
              <a:t>DFS introduces an important distinction among edges in the original graph:</a:t>
            </a:r>
          </a:p>
          <a:p>
            <a:pPr lvl="1" eaLnBrk="1" hangingPunct="1"/>
            <a:r>
              <a:rPr lang="en-US" altLang="en-US" i="1">
                <a:solidFill>
                  <a:schemeClr val="tx2"/>
                </a:solidFill>
              </a:rPr>
              <a:t>Tree edge</a:t>
            </a:r>
            <a:r>
              <a:rPr lang="en-US" altLang="en-US"/>
              <a:t>: encounter new (white) vertex </a:t>
            </a:r>
          </a:p>
          <a:p>
            <a:pPr lvl="1" eaLnBrk="1" hangingPunct="1"/>
            <a:r>
              <a:rPr lang="en-US" altLang="en-US" i="1">
                <a:solidFill>
                  <a:schemeClr val="tx2"/>
                </a:solidFill>
              </a:rPr>
              <a:t>Back edge</a:t>
            </a:r>
            <a:r>
              <a:rPr lang="en-US" altLang="en-US"/>
              <a:t>: from descendent to ancestor</a:t>
            </a:r>
          </a:p>
          <a:p>
            <a:pPr lvl="2" eaLnBrk="1" hangingPunct="1"/>
            <a:r>
              <a:rPr lang="en-US" altLang="en-US"/>
              <a:t>Encounter a grey vertex (grey to grey)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8"/>
          <p:cNvSpPr txBox="1">
            <a:spLocks noChangeArrowheads="1"/>
          </p:cNvSpPr>
          <p:nvPr/>
        </p:nvSpPr>
        <p:spPr bwMode="auto">
          <a:xfrm>
            <a:off x="223838" y="5791200"/>
            <a:ext cx="152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Tree edges</a:t>
            </a:r>
          </a:p>
        </p:txBody>
      </p:sp>
      <p:sp>
        <p:nvSpPr>
          <p:cNvPr id="65539" name="Text Box 29"/>
          <p:cNvSpPr txBox="1">
            <a:spLocks noChangeArrowheads="1"/>
          </p:cNvSpPr>
          <p:nvPr/>
        </p:nvSpPr>
        <p:spPr bwMode="auto">
          <a:xfrm>
            <a:off x="1828800" y="579120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2"/>
                </a:solidFill>
                <a:latin typeface="Times New Roman" panose="02020603050405020304" pitchFamily="18" charset="0"/>
              </a:rPr>
              <a:t>Back edges</a:t>
            </a:r>
          </a:p>
        </p:txBody>
      </p:sp>
      <p:sp>
        <p:nvSpPr>
          <p:cNvPr id="136223" name="Rectangle 31"/>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
        <p:nvSpPr>
          <p:cNvPr id="65541" name="Oval 32"/>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65542" name="Oval 33"/>
          <p:cNvSpPr>
            <a:spLocks noChangeArrowheads="1"/>
          </p:cNvSpPr>
          <p:nvPr/>
        </p:nvSpPr>
        <p:spPr bwMode="auto">
          <a:xfrm>
            <a:off x="4191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65543" name="Oval 34"/>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65544" name="Oval 35"/>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65545" name="Oval 36"/>
          <p:cNvSpPr>
            <a:spLocks noChangeArrowheads="1"/>
          </p:cNvSpPr>
          <p:nvPr/>
        </p:nvSpPr>
        <p:spPr bwMode="auto">
          <a:xfrm>
            <a:off x="4191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65546" name="Oval 37"/>
          <p:cNvSpPr>
            <a:spLocks noChangeArrowheads="1"/>
          </p:cNvSpPr>
          <p:nvPr/>
        </p:nvSpPr>
        <p:spPr bwMode="auto">
          <a:xfrm>
            <a:off x="1524000" y="47244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a:t>
            </a:r>
          </a:p>
        </p:txBody>
      </p:sp>
      <p:sp>
        <p:nvSpPr>
          <p:cNvPr id="65547" name="Oval 38"/>
          <p:cNvSpPr>
            <a:spLocks noChangeArrowheads="1"/>
          </p:cNvSpPr>
          <p:nvPr/>
        </p:nvSpPr>
        <p:spPr bwMode="auto">
          <a:xfrm>
            <a:off x="228600" y="3505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a:t>
            </a:r>
          </a:p>
        </p:txBody>
      </p:sp>
      <p:sp>
        <p:nvSpPr>
          <p:cNvPr id="65548" name="Oval 39"/>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65549" name="AutoShape 40"/>
          <p:cNvCxnSpPr>
            <a:cxnSpLocks noChangeShapeType="1"/>
            <a:stCxn id="65541" idx="3"/>
            <a:endCxn id="65547"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5550" name="AutoShape 41"/>
          <p:cNvCxnSpPr>
            <a:cxnSpLocks noChangeShapeType="1"/>
            <a:stCxn id="65547" idx="5"/>
            <a:endCxn id="65546"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5551" name="AutoShape 42"/>
          <p:cNvCxnSpPr>
            <a:cxnSpLocks noChangeShapeType="1"/>
            <a:stCxn id="65547" idx="6"/>
            <a:endCxn id="65545" idx="1"/>
          </p:cNvCxnSpPr>
          <p:nvPr/>
        </p:nvCxnSpPr>
        <p:spPr bwMode="auto">
          <a:xfrm>
            <a:off x="1309688" y="3848100"/>
            <a:ext cx="3036887" cy="9620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2" name="AutoShape 43"/>
          <p:cNvCxnSpPr>
            <a:cxnSpLocks noChangeShapeType="1"/>
            <a:stCxn id="65545" idx="2"/>
            <a:endCxn id="65546"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3" name="AutoShape 44"/>
          <p:cNvCxnSpPr>
            <a:cxnSpLocks noChangeShapeType="1"/>
            <a:stCxn id="65546" idx="0"/>
            <a:endCxn id="65541" idx="4"/>
          </p:cNvCxnSpPr>
          <p:nvPr/>
        </p:nvCxnSpPr>
        <p:spPr bwMode="auto">
          <a:xfrm flipV="1">
            <a:off x="2057400" y="3062288"/>
            <a:ext cx="0" cy="1647825"/>
          </a:xfrm>
          <a:prstGeom prst="straightConnector1">
            <a:avLst/>
          </a:prstGeom>
          <a:noFill/>
          <a:ln w="28575">
            <a:solidFill>
              <a:srgbClr val="009900"/>
            </a:solidFill>
            <a:round/>
            <a:headEnd/>
            <a:tailEnd type="triangle" w="med" len="med"/>
          </a:ln>
          <a:extLst>
            <a:ext uri="{909E8E84-426E-40DD-AFC4-6F175D3DCCD1}">
              <a14:hiddenFill xmlns:a14="http://schemas.microsoft.com/office/drawing/2010/main">
                <a:noFill/>
              </a14:hiddenFill>
            </a:ext>
          </a:extLst>
        </p:spPr>
      </p:cxnSp>
      <p:cxnSp>
        <p:nvCxnSpPr>
          <p:cNvPr id="65554" name="AutoShape 45"/>
          <p:cNvCxnSpPr>
            <a:cxnSpLocks noChangeShapeType="1"/>
            <a:stCxn id="65541" idx="5"/>
            <a:endCxn id="65545" idx="1"/>
          </p:cNvCxnSpPr>
          <p:nvPr/>
        </p:nvCxnSpPr>
        <p:spPr bwMode="auto">
          <a:xfrm>
            <a:off x="2435225" y="2962275"/>
            <a:ext cx="1911350" cy="1847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5" name="AutoShape 46"/>
          <p:cNvCxnSpPr>
            <a:cxnSpLocks noChangeShapeType="1"/>
            <a:stCxn id="65542" idx="4"/>
            <a:endCxn id="65545"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6" name="AutoShape 47"/>
          <p:cNvCxnSpPr>
            <a:cxnSpLocks noChangeShapeType="1"/>
            <a:stCxn id="65541" idx="6"/>
            <a:endCxn id="65542" idx="2"/>
          </p:cNvCxnSpPr>
          <p:nvPr/>
        </p:nvCxnSpPr>
        <p:spPr bwMode="auto">
          <a:xfrm>
            <a:off x="2605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7" name="AutoShape 48"/>
          <p:cNvCxnSpPr>
            <a:cxnSpLocks noChangeShapeType="1"/>
            <a:stCxn id="65543" idx="2"/>
            <a:endCxn id="65542"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8" name="AutoShape 49"/>
          <p:cNvCxnSpPr>
            <a:cxnSpLocks noChangeShapeType="1"/>
            <a:stCxn id="65542" idx="5"/>
            <a:endCxn id="65548"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59" name="AutoShape 50"/>
          <p:cNvCxnSpPr>
            <a:cxnSpLocks noChangeShapeType="1"/>
            <a:stCxn id="65543" idx="3"/>
            <a:endCxn id="65548"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0" name="AutoShape 51"/>
          <p:cNvCxnSpPr>
            <a:cxnSpLocks noChangeShapeType="1"/>
            <a:stCxn id="65543" idx="4"/>
            <a:endCxn id="65544"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1" name="AutoShape 52"/>
          <p:cNvCxnSpPr>
            <a:cxnSpLocks noChangeShapeType="1"/>
            <a:stCxn id="65544" idx="2"/>
            <a:endCxn id="65545"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5562" name="AutoShape 53"/>
          <p:cNvCxnSpPr>
            <a:cxnSpLocks noChangeShapeType="1"/>
            <a:stCxn id="65548" idx="3"/>
            <a:endCxn id="65545"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5563" name="Line 54"/>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5564" name="Text Box 55"/>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65565" name="Oval 56"/>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
        <p:nvSpPr>
          <p:cNvPr id="66563" name="Rectangle 3"/>
          <p:cNvSpPr>
            <a:spLocks noGrp="1" noChangeArrowheads="1"/>
          </p:cNvSpPr>
          <p:nvPr>
            <p:ph type="body" idx="1"/>
          </p:nvPr>
        </p:nvSpPr>
        <p:spPr/>
        <p:txBody>
          <a:bodyPr/>
          <a:lstStyle/>
          <a:p>
            <a:pPr eaLnBrk="1" hangingPunct="1"/>
            <a:r>
              <a:rPr lang="en-US" altLang="en-US"/>
              <a:t>DFS introduces an important distinction among edges in the original graph:</a:t>
            </a:r>
          </a:p>
          <a:p>
            <a:pPr lvl="1" eaLnBrk="1" hangingPunct="1"/>
            <a:r>
              <a:rPr lang="en-US" altLang="en-US" i="1">
                <a:solidFill>
                  <a:schemeClr val="tx2"/>
                </a:solidFill>
              </a:rPr>
              <a:t>Tree edge</a:t>
            </a:r>
            <a:r>
              <a:rPr lang="en-US" altLang="en-US"/>
              <a:t>: encounter new (white) vertex </a:t>
            </a:r>
          </a:p>
          <a:p>
            <a:pPr lvl="1" eaLnBrk="1" hangingPunct="1"/>
            <a:r>
              <a:rPr lang="en-US" altLang="en-US" i="1">
                <a:solidFill>
                  <a:schemeClr val="tx2"/>
                </a:solidFill>
              </a:rPr>
              <a:t>Back edge</a:t>
            </a:r>
            <a:r>
              <a:rPr lang="en-US" altLang="en-US"/>
              <a:t>: from descendent to ancestor</a:t>
            </a:r>
          </a:p>
          <a:p>
            <a:pPr lvl="1" eaLnBrk="1" hangingPunct="1"/>
            <a:r>
              <a:rPr lang="en-US" altLang="en-US" i="1">
                <a:solidFill>
                  <a:schemeClr val="tx2"/>
                </a:solidFill>
              </a:rPr>
              <a:t>Forward edge</a:t>
            </a:r>
            <a:r>
              <a:rPr lang="en-US" altLang="en-US"/>
              <a:t>: from ancestor to descendent</a:t>
            </a:r>
          </a:p>
          <a:p>
            <a:pPr lvl="2" eaLnBrk="1" hangingPunct="1"/>
            <a:r>
              <a:rPr lang="en-US" altLang="en-US"/>
              <a:t>Not a tree edge, though</a:t>
            </a:r>
          </a:p>
          <a:p>
            <a:pPr lvl="2" eaLnBrk="1" hangingPunct="1"/>
            <a:r>
              <a:rPr lang="en-US" altLang="en-US"/>
              <a:t>From grey node to black node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7171" name="Oval 3"/>
          <p:cNvSpPr>
            <a:spLocks noChangeArrowheads="1"/>
          </p:cNvSpPr>
          <p:nvPr/>
        </p:nvSpPr>
        <p:spPr bwMode="auto">
          <a:xfrm>
            <a:off x="11430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a:t>
            </a:r>
            <a:endParaRPr lang="en-US" altLang="en-US" sz="4000">
              <a:solidFill>
                <a:schemeClr val="accent1"/>
              </a:solidFill>
              <a:latin typeface="Times New Roman" panose="02020603050405020304" pitchFamily="18" charset="0"/>
            </a:endParaRPr>
          </a:p>
        </p:txBody>
      </p:sp>
      <p:sp>
        <p:nvSpPr>
          <p:cNvPr id="7172" name="Oval 4"/>
          <p:cNvSpPr>
            <a:spLocks noChangeArrowheads="1"/>
          </p:cNvSpPr>
          <p:nvPr/>
        </p:nvSpPr>
        <p:spPr bwMode="auto">
          <a:xfrm>
            <a:off x="11430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3" name="Oval 5"/>
          <p:cNvSpPr>
            <a:spLocks noChangeArrowheads="1"/>
          </p:cNvSpPr>
          <p:nvPr/>
        </p:nvSpPr>
        <p:spPr bwMode="auto">
          <a:xfrm>
            <a:off x="32004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4" name="Oval 6"/>
          <p:cNvSpPr>
            <a:spLocks noChangeArrowheads="1"/>
          </p:cNvSpPr>
          <p:nvPr/>
        </p:nvSpPr>
        <p:spPr bwMode="auto">
          <a:xfrm>
            <a:off x="32004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5" name="Oval 7"/>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6" name="Oval 8"/>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7" name="Oval 9"/>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8" name="Oval 1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7179"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7180"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7181"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7182"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7183"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7184"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7185"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7186"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7187" name="AutoShape 19"/>
          <p:cNvCxnSpPr>
            <a:cxnSpLocks noChangeShapeType="1"/>
            <a:stCxn id="7172" idx="0"/>
            <a:endCxn id="7171"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8" name="AutoShape 20"/>
          <p:cNvCxnSpPr>
            <a:cxnSpLocks noChangeShapeType="1"/>
            <a:stCxn id="7171" idx="6"/>
            <a:endCxn id="7173" idx="2"/>
          </p:cNvCxnSpPr>
          <p:nvPr/>
        </p:nvCxnSpPr>
        <p:spPr bwMode="auto">
          <a:xfrm>
            <a:off x="19192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9" name="AutoShape 21"/>
          <p:cNvCxnSpPr>
            <a:cxnSpLocks noChangeShapeType="1"/>
            <a:stCxn id="7173" idx="4"/>
            <a:endCxn id="7174" idx="0"/>
          </p:cNvCxnSpPr>
          <p:nvPr/>
        </p:nvCxnSpPr>
        <p:spPr bwMode="auto">
          <a:xfrm>
            <a:off x="35814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90" name="AutoShape 22"/>
          <p:cNvCxnSpPr>
            <a:cxnSpLocks noChangeShapeType="1"/>
            <a:stCxn id="7174" idx="7"/>
            <a:endCxn id="7175" idx="3"/>
          </p:cNvCxnSpPr>
          <p:nvPr/>
        </p:nvCxnSpPr>
        <p:spPr bwMode="auto">
          <a:xfrm flipV="1">
            <a:off x="3851275" y="2798763"/>
            <a:ext cx="1517650" cy="9556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91" name="AutoShape 23"/>
          <p:cNvCxnSpPr>
            <a:cxnSpLocks noChangeShapeType="1"/>
            <a:stCxn id="7174" idx="6"/>
            <a:endCxn id="7176" idx="2"/>
          </p:cNvCxnSpPr>
          <p:nvPr/>
        </p:nvCxnSpPr>
        <p:spPr bwMode="auto">
          <a:xfrm>
            <a:off x="39766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92" name="AutoShape 24"/>
          <p:cNvCxnSpPr>
            <a:cxnSpLocks noChangeShapeType="1"/>
            <a:stCxn id="7176" idx="0"/>
            <a:endCxn id="7175"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93" name="AutoShape 25"/>
          <p:cNvCxnSpPr>
            <a:cxnSpLocks noChangeShapeType="1"/>
            <a:stCxn id="7175" idx="6"/>
            <a:endCxn id="7177"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94" name="AutoShape 26"/>
          <p:cNvCxnSpPr>
            <a:cxnSpLocks noChangeShapeType="1"/>
            <a:stCxn id="7176" idx="6"/>
            <a:endCxn id="7178"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95" name="AutoShape 27"/>
          <p:cNvCxnSpPr>
            <a:cxnSpLocks noChangeShapeType="1"/>
            <a:stCxn id="7178" idx="0"/>
            <a:endCxn id="7177"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7"/>
          <p:cNvSpPr txBox="1">
            <a:spLocks noChangeArrowheads="1"/>
          </p:cNvSpPr>
          <p:nvPr/>
        </p:nvSpPr>
        <p:spPr bwMode="auto">
          <a:xfrm>
            <a:off x="223838" y="5791200"/>
            <a:ext cx="152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Tree edges</a:t>
            </a:r>
          </a:p>
        </p:txBody>
      </p:sp>
      <p:sp>
        <p:nvSpPr>
          <p:cNvPr id="67587" name="Text Box 28"/>
          <p:cNvSpPr txBox="1">
            <a:spLocks noChangeArrowheads="1"/>
          </p:cNvSpPr>
          <p:nvPr/>
        </p:nvSpPr>
        <p:spPr bwMode="auto">
          <a:xfrm>
            <a:off x="1828800" y="579120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2"/>
                </a:solidFill>
                <a:latin typeface="Times New Roman" panose="02020603050405020304" pitchFamily="18" charset="0"/>
              </a:rPr>
              <a:t>Back edges</a:t>
            </a:r>
          </a:p>
        </p:txBody>
      </p:sp>
      <p:sp>
        <p:nvSpPr>
          <p:cNvPr id="67588" name="Text Box 29"/>
          <p:cNvSpPr txBox="1">
            <a:spLocks noChangeArrowheads="1"/>
          </p:cNvSpPr>
          <p:nvPr/>
        </p:nvSpPr>
        <p:spPr bwMode="auto">
          <a:xfrm>
            <a:off x="3505200" y="5791200"/>
            <a:ext cx="205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hlink"/>
                </a:solidFill>
                <a:latin typeface="Times New Roman" panose="02020603050405020304" pitchFamily="18" charset="0"/>
              </a:rPr>
              <a:t>Forward edges</a:t>
            </a:r>
          </a:p>
        </p:txBody>
      </p:sp>
      <p:sp>
        <p:nvSpPr>
          <p:cNvPr id="138272" name="Rectangle 3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
        <p:nvSpPr>
          <p:cNvPr id="67590" name="Oval 33"/>
          <p:cNvSpPr>
            <a:spLocks noChangeArrowheads="1"/>
          </p:cNvSpPr>
          <p:nvPr/>
        </p:nvSpPr>
        <p:spPr bwMode="auto">
          <a:xfrm>
            <a:off x="1524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  </a:t>
            </a:r>
          </a:p>
        </p:txBody>
      </p:sp>
      <p:sp>
        <p:nvSpPr>
          <p:cNvPr id="67591" name="Oval 34"/>
          <p:cNvSpPr>
            <a:spLocks noChangeArrowheads="1"/>
          </p:cNvSpPr>
          <p:nvPr/>
        </p:nvSpPr>
        <p:spPr bwMode="auto">
          <a:xfrm>
            <a:off x="4191000" y="2362200"/>
            <a:ext cx="1066800" cy="6858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  </a:t>
            </a:r>
          </a:p>
        </p:txBody>
      </p:sp>
      <p:sp>
        <p:nvSpPr>
          <p:cNvPr id="67592" name="Oval 35"/>
          <p:cNvSpPr>
            <a:spLocks noChangeArrowheads="1"/>
          </p:cNvSpPr>
          <p:nvPr/>
        </p:nvSpPr>
        <p:spPr bwMode="auto">
          <a:xfrm>
            <a:off x="6858000" y="2362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67593" name="Oval 36"/>
          <p:cNvSpPr>
            <a:spLocks noChangeArrowheads="1"/>
          </p:cNvSpPr>
          <p:nvPr/>
        </p:nvSpPr>
        <p:spPr bwMode="auto">
          <a:xfrm>
            <a:off x="6858000" y="47244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sp>
        <p:nvSpPr>
          <p:cNvPr id="67594" name="Oval 3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67595" name="Oval 3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67596" name="Oval 3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67597" name="Oval 40"/>
          <p:cNvSpPr>
            <a:spLocks noChangeArrowheads="1"/>
          </p:cNvSpPr>
          <p:nvPr/>
        </p:nvSpPr>
        <p:spPr bwMode="auto">
          <a:xfrm>
            <a:off x="5562600" y="3505200"/>
            <a:ext cx="10668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  |  </a:t>
            </a:r>
          </a:p>
        </p:txBody>
      </p:sp>
      <p:cxnSp>
        <p:nvCxnSpPr>
          <p:cNvPr id="67598" name="AutoShape 41"/>
          <p:cNvCxnSpPr>
            <a:cxnSpLocks noChangeShapeType="1"/>
            <a:stCxn id="67590" idx="3"/>
            <a:endCxn id="67596"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7599" name="AutoShape 42"/>
          <p:cNvCxnSpPr>
            <a:cxnSpLocks noChangeShapeType="1"/>
            <a:stCxn id="67596" idx="5"/>
            <a:endCxn id="67595"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7600" name="AutoShape 43"/>
          <p:cNvCxnSpPr>
            <a:cxnSpLocks noChangeShapeType="1"/>
            <a:stCxn id="67596" idx="6"/>
            <a:endCxn id="67594"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7601" name="AutoShape 44"/>
          <p:cNvCxnSpPr>
            <a:cxnSpLocks noChangeShapeType="1"/>
            <a:stCxn id="67594" idx="2"/>
            <a:endCxn id="67595" idx="6"/>
          </p:cNvCxnSpPr>
          <p:nvPr/>
        </p:nvCxnSpPr>
        <p:spPr bwMode="auto">
          <a:xfrm flipH="1">
            <a:off x="2605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2" name="AutoShape 45"/>
          <p:cNvCxnSpPr>
            <a:cxnSpLocks noChangeShapeType="1"/>
            <a:stCxn id="67595" idx="0"/>
            <a:endCxn id="67590" idx="4"/>
          </p:cNvCxnSpPr>
          <p:nvPr/>
        </p:nvCxnSpPr>
        <p:spPr bwMode="auto">
          <a:xfrm flipV="1">
            <a:off x="2057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3" name="AutoShape 46"/>
          <p:cNvCxnSpPr>
            <a:cxnSpLocks noChangeShapeType="1"/>
            <a:stCxn id="67590" idx="5"/>
            <a:endCxn id="67594" idx="1"/>
          </p:cNvCxnSpPr>
          <p:nvPr/>
        </p:nvCxnSpPr>
        <p:spPr bwMode="auto">
          <a:xfrm>
            <a:off x="2435225" y="2962275"/>
            <a:ext cx="1911350" cy="1847850"/>
          </a:xfrm>
          <a:prstGeom prst="straightConnector1">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cxnSp>
      <p:cxnSp>
        <p:nvCxnSpPr>
          <p:cNvPr id="67604" name="AutoShape 47"/>
          <p:cNvCxnSpPr>
            <a:cxnSpLocks noChangeShapeType="1"/>
            <a:stCxn id="67591" idx="4"/>
            <a:endCxn id="67594" idx="0"/>
          </p:cNvCxnSpPr>
          <p:nvPr/>
        </p:nvCxnSpPr>
        <p:spPr bwMode="auto">
          <a:xfrm>
            <a:off x="4724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5" name="AutoShape 48"/>
          <p:cNvCxnSpPr>
            <a:cxnSpLocks noChangeShapeType="1"/>
            <a:stCxn id="67590" idx="6"/>
            <a:endCxn id="67591"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7606" name="AutoShape 49"/>
          <p:cNvCxnSpPr>
            <a:cxnSpLocks noChangeShapeType="1"/>
            <a:stCxn id="67592" idx="2"/>
            <a:endCxn id="67591" idx="6"/>
          </p:cNvCxnSpPr>
          <p:nvPr/>
        </p:nvCxnSpPr>
        <p:spPr bwMode="auto">
          <a:xfrm flipH="1">
            <a:off x="5272088" y="27051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7" name="AutoShape 50"/>
          <p:cNvCxnSpPr>
            <a:cxnSpLocks noChangeShapeType="1"/>
            <a:stCxn id="67591" idx="5"/>
            <a:endCxn id="67597" idx="1"/>
          </p:cNvCxnSpPr>
          <p:nvPr/>
        </p:nvCxnSpPr>
        <p:spPr bwMode="auto">
          <a:xfrm>
            <a:off x="5102225" y="2962275"/>
            <a:ext cx="6159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8" name="AutoShape 51"/>
          <p:cNvCxnSpPr>
            <a:cxnSpLocks noChangeShapeType="1"/>
            <a:stCxn id="67592" idx="3"/>
            <a:endCxn id="67597" idx="7"/>
          </p:cNvCxnSpPr>
          <p:nvPr/>
        </p:nvCxnSpPr>
        <p:spPr bwMode="auto">
          <a:xfrm flipH="1">
            <a:off x="6473825" y="2962275"/>
            <a:ext cx="539750" cy="6286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09" name="AutoShape 52"/>
          <p:cNvCxnSpPr>
            <a:cxnSpLocks noChangeShapeType="1"/>
            <a:stCxn id="67592" idx="4"/>
            <a:endCxn id="67593" idx="0"/>
          </p:cNvCxnSpPr>
          <p:nvPr/>
        </p:nvCxnSpPr>
        <p:spPr bwMode="auto">
          <a:xfrm>
            <a:off x="7391400" y="3062288"/>
            <a:ext cx="0" cy="164782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10" name="AutoShape 53"/>
          <p:cNvCxnSpPr>
            <a:cxnSpLocks noChangeShapeType="1"/>
            <a:stCxn id="67593" idx="2"/>
            <a:endCxn id="67594" idx="6"/>
          </p:cNvCxnSpPr>
          <p:nvPr/>
        </p:nvCxnSpPr>
        <p:spPr bwMode="auto">
          <a:xfrm flipH="1">
            <a:off x="5272088" y="5067300"/>
            <a:ext cx="1571625"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11" name="AutoShape 54"/>
          <p:cNvCxnSpPr>
            <a:cxnSpLocks noChangeShapeType="1"/>
            <a:stCxn id="67597" idx="3"/>
            <a:endCxn id="67594" idx="7"/>
          </p:cNvCxnSpPr>
          <p:nvPr/>
        </p:nvCxnSpPr>
        <p:spPr bwMode="auto">
          <a:xfrm flipH="1">
            <a:off x="5102225" y="4105275"/>
            <a:ext cx="615950" cy="7048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12" name="Line 55"/>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7613" name="Text Box 56"/>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67614" name="Oval 57"/>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
        <p:nvSpPr>
          <p:cNvPr id="68611" name="Rectangle 3"/>
          <p:cNvSpPr>
            <a:spLocks noGrp="1" noChangeArrowheads="1"/>
          </p:cNvSpPr>
          <p:nvPr>
            <p:ph type="body" idx="1"/>
          </p:nvPr>
        </p:nvSpPr>
        <p:spPr/>
        <p:txBody>
          <a:bodyPr/>
          <a:lstStyle/>
          <a:p>
            <a:pPr eaLnBrk="1" hangingPunct="1"/>
            <a:r>
              <a:rPr lang="en-US" altLang="en-US"/>
              <a:t>DFS introduces an important distinction among edges in the original graph:</a:t>
            </a:r>
          </a:p>
          <a:p>
            <a:pPr lvl="1" eaLnBrk="1" hangingPunct="1"/>
            <a:r>
              <a:rPr lang="en-US" altLang="en-US" i="1">
                <a:solidFill>
                  <a:schemeClr val="tx2"/>
                </a:solidFill>
              </a:rPr>
              <a:t>Tree edge</a:t>
            </a:r>
            <a:r>
              <a:rPr lang="en-US" altLang="en-US"/>
              <a:t>: encounter new (white) vertex </a:t>
            </a:r>
          </a:p>
          <a:p>
            <a:pPr lvl="1" eaLnBrk="1" hangingPunct="1"/>
            <a:r>
              <a:rPr lang="en-US" altLang="en-US" i="1">
                <a:solidFill>
                  <a:schemeClr val="tx2"/>
                </a:solidFill>
              </a:rPr>
              <a:t>Back edge</a:t>
            </a:r>
            <a:r>
              <a:rPr lang="en-US" altLang="en-US"/>
              <a:t>: from descendent to ancestor</a:t>
            </a:r>
          </a:p>
          <a:p>
            <a:pPr lvl="1" eaLnBrk="1" hangingPunct="1"/>
            <a:r>
              <a:rPr lang="en-US" altLang="en-US" i="1">
                <a:solidFill>
                  <a:schemeClr val="tx2"/>
                </a:solidFill>
              </a:rPr>
              <a:t>Forward edge</a:t>
            </a:r>
            <a:r>
              <a:rPr lang="en-US" altLang="en-US"/>
              <a:t>: from ancestor to descendent</a:t>
            </a:r>
          </a:p>
          <a:p>
            <a:pPr lvl="1" eaLnBrk="1" hangingPunct="1"/>
            <a:r>
              <a:rPr lang="en-US" altLang="en-US" i="1">
                <a:solidFill>
                  <a:schemeClr val="tx2"/>
                </a:solidFill>
              </a:rPr>
              <a:t>Cross edge</a:t>
            </a:r>
            <a:r>
              <a:rPr lang="en-US" altLang="en-US"/>
              <a:t>: between a tree or subtrees</a:t>
            </a:r>
          </a:p>
          <a:p>
            <a:pPr lvl="2" eaLnBrk="1" hangingPunct="1"/>
            <a:r>
              <a:rPr lang="en-US" altLang="en-US"/>
              <a:t>From a grey node to a black node</a:t>
            </a:r>
          </a:p>
          <a:p>
            <a:pPr lvl="2" eaLnBrk="1" hangingPunct="1"/>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3"/>
          <p:cNvSpPr>
            <a:spLocks noChangeArrowheads="1"/>
          </p:cNvSpPr>
          <p:nvPr/>
        </p:nvSpPr>
        <p:spPr bwMode="auto">
          <a:xfrm>
            <a:off x="1524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 |12</a:t>
            </a:r>
          </a:p>
        </p:txBody>
      </p:sp>
      <p:sp>
        <p:nvSpPr>
          <p:cNvPr id="69635" name="Oval 4"/>
          <p:cNvSpPr>
            <a:spLocks noChangeArrowheads="1"/>
          </p:cNvSpPr>
          <p:nvPr/>
        </p:nvSpPr>
        <p:spPr bwMode="auto">
          <a:xfrm>
            <a:off x="4191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8 |11</a:t>
            </a:r>
          </a:p>
        </p:txBody>
      </p:sp>
      <p:sp>
        <p:nvSpPr>
          <p:cNvPr id="69636" name="Oval 5"/>
          <p:cNvSpPr>
            <a:spLocks noChangeArrowheads="1"/>
          </p:cNvSpPr>
          <p:nvPr/>
        </p:nvSpPr>
        <p:spPr bwMode="auto">
          <a:xfrm>
            <a:off x="6858000" y="2362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13|16</a:t>
            </a:r>
          </a:p>
        </p:txBody>
      </p:sp>
      <p:sp>
        <p:nvSpPr>
          <p:cNvPr id="69637" name="Oval 6"/>
          <p:cNvSpPr>
            <a:spLocks noChangeArrowheads="1"/>
          </p:cNvSpPr>
          <p:nvPr/>
        </p:nvSpPr>
        <p:spPr bwMode="auto">
          <a:xfrm>
            <a:off x="6858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14|15</a:t>
            </a:r>
          </a:p>
        </p:txBody>
      </p:sp>
      <p:sp>
        <p:nvSpPr>
          <p:cNvPr id="69638" name="Oval 7"/>
          <p:cNvSpPr>
            <a:spLocks noChangeArrowheads="1"/>
          </p:cNvSpPr>
          <p:nvPr/>
        </p:nvSpPr>
        <p:spPr bwMode="auto">
          <a:xfrm>
            <a:off x="4191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5 | 6</a:t>
            </a:r>
          </a:p>
        </p:txBody>
      </p:sp>
      <p:sp>
        <p:nvSpPr>
          <p:cNvPr id="69639" name="Oval 8"/>
          <p:cNvSpPr>
            <a:spLocks noChangeArrowheads="1"/>
          </p:cNvSpPr>
          <p:nvPr/>
        </p:nvSpPr>
        <p:spPr bwMode="auto">
          <a:xfrm>
            <a:off x="1524000" y="47244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3 | 4</a:t>
            </a:r>
          </a:p>
        </p:txBody>
      </p:sp>
      <p:sp>
        <p:nvSpPr>
          <p:cNvPr id="69640" name="Oval 9"/>
          <p:cNvSpPr>
            <a:spLocks noChangeArrowheads="1"/>
          </p:cNvSpPr>
          <p:nvPr/>
        </p:nvSpPr>
        <p:spPr bwMode="auto">
          <a:xfrm>
            <a:off x="228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2 | 7</a:t>
            </a:r>
          </a:p>
        </p:txBody>
      </p:sp>
      <p:sp>
        <p:nvSpPr>
          <p:cNvPr id="69641" name="Oval 10"/>
          <p:cNvSpPr>
            <a:spLocks noChangeArrowheads="1"/>
          </p:cNvSpPr>
          <p:nvPr/>
        </p:nvSpPr>
        <p:spPr bwMode="auto">
          <a:xfrm>
            <a:off x="5562600" y="3505200"/>
            <a:ext cx="1066800" cy="6858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a:solidFill>
                  <a:schemeClr val="accent1"/>
                </a:solidFill>
                <a:latin typeface="Courier New" panose="02070309020205020404" pitchFamily="49" charset="0"/>
              </a:rPr>
              <a:t>9 |10</a:t>
            </a:r>
          </a:p>
        </p:txBody>
      </p:sp>
      <p:cxnSp>
        <p:nvCxnSpPr>
          <p:cNvPr id="69642" name="AutoShape 11"/>
          <p:cNvCxnSpPr>
            <a:cxnSpLocks noChangeShapeType="1"/>
            <a:stCxn id="69634" idx="3"/>
            <a:endCxn id="69640" idx="7"/>
          </p:cNvCxnSpPr>
          <p:nvPr/>
        </p:nvCxnSpPr>
        <p:spPr bwMode="auto">
          <a:xfrm flipH="1">
            <a:off x="1139825" y="2962275"/>
            <a:ext cx="5397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9643" name="AutoShape 12"/>
          <p:cNvCxnSpPr>
            <a:cxnSpLocks noChangeShapeType="1"/>
            <a:stCxn id="69640" idx="5"/>
            <a:endCxn id="69639" idx="1"/>
          </p:cNvCxnSpPr>
          <p:nvPr/>
        </p:nvCxnSpPr>
        <p:spPr bwMode="auto">
          <a:xfrm>
            <a:off x="1139825" y="4105275"/>
            <a:ext cx="539750" cy="7048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9644" name="AutoShape 13"/>
          <p:cNvCxnSpPr>
            <a:cxnSpLocks noChangeShapeType="1"/>
            <a:stCxn id="69640" idx="6"/>
            <a:endCxn id="69638" idx="1"/>
          </p:cNvCxnSpPr>
          <p:nvPr/>
        </p:nvCxnSpPr>
        <p:spPr bwMode="auto">
          <a:xfrm>
            <a:off x="1309688" y="3848100"/>
            <a:ext cx="3036887" cy="9620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9645" name="AutoShape 14"/>
          <p:cNvCxnSpPr>
            <a:cxnSpLocks noChangeShapeType="1"/>
            <a:stCxn id="69638" idx="2"/>
            <a:endCxn id="69639" idx="6"/>
          </p:cNvCxnSpPr>
          <p:nvPr/>
        </p:nvCxnSpPr>
        <p:spPr bwMode="auto">
          <a:xfrm flipH="1">
            <a:off x="2605088" y="5067300"/>
            <a:ext cx="15716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9646" name="AutoShape 15"/>
          <p:cNvCxnSpPr>
            <a:cxnSpLocks noChangeShapeType="1"/>
            <a:stCxn id="69639" idx="0"/>
            <a:endCxn id="69634" idx="4"/>
          </p:cNvCxnSpPr>
          <p:nvPr/>
        </p:nvCxnSpPr>
        <p:spPr bwMode="auto">
          <a:xfrm flipV="1">
            <a:off x="2057400" y="3062288"/>
            <a:ext cx="0" cy="1647825"/>
          </a:xfrm>
          <a:prstGeom prst="straightConnector1">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69647" name="AutoShape 16"/>
          <p:cNvCxnSpPr>
            <a:cxnSpLocks noChangeShapeType="1"/>
            <a:stCxn id="69635" idx="4"/>
            <a:endCxn id="69638" idx="0"/>
          </p:cNvCxnSpPr>
          <p:nvPr/>
        </p:nvCxnSpPr>
        <p:spPr bwMode="auto">
          <a:xfrm>
            <a:off x="4724400" y="3062288"/>
            <a:ext cx="0" cy="1647825"/>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9648" name="AutoShape 17"/>
          <p:cNvCxnSpPr>
            <a:cxnSpLocks noChangeShapeType="1"/>
            <a:stCxn id="69634" idx="6"/>
            <a:endCxn id="69635" idx="2"/>
          </p:cNvCxnSpPr>
          <p:nvPr/>
        </p:nvCxnSpPr>
        <p:spPr bwMode="auto">
          <a:xfrm>
            <a:off x="2605088" y="2705100"/>
            <a:ext cx="15716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9649" name="AutoShape 18"/>
          <p:cNvCxnSpPr>
            <a:cxnSpLocks noChangeShapeType="1"/>
            <a:stCxn id="69636" idx="2"/>
            <a:endCxn id="69635" idx="6"/>
          </p:cNvCxnSpPr>
          <p:nvPr/>
        </p:nvCxnSpPr>
        <p:spPr bwMode="auto">
          <a:xfrm flipH="1">
            <a:off x="5272088" y="2705100"/>
            <a:ext cx="15716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9650" name="AutoShape 19"/>
          <p:cNvCxnSpPr>
            <a:cxnSpLocks noChangeShapeType="1"/>
            <a:stCxn id="69635" idx="5"/>
            <a:endCxn id="69641" idx="1"/>
          </p:cNvCxnSpPr>
          <p:nvPr/>
        </p:nvCxnSpPr>
        <p:spPr bwMode="auto">
          <a:xfrm>
            <a:off x="5102225" y="2962275"/>
            <a:ext cx="615950" cy="62865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9651" name="AutoShape 20"/>
          <p:cNvCxnSpPr>
            <a:cxnSpLocks noChangeShapeType="1"/>
            <a:stCxn id="69636" idx="3"/>
            <a:endCxn id="69641" idx="7"/>
          </p:cNvCxnSpPr>
          <p:nvPr/>
        </p:nvCxnSpPr>
        <p:spPr bwMode="auto">
          <a:xfrm flipH="1">
            <a:off x="6473825" y="2962275"/>
            <a:ext cx="539750" cy="62865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9652" name="AutoShape 21"/>
          <p:cNvCxnSpPr>
            <a:cxnSpLocks noChangeShapeType="1"/>
            <a:stCxn id="69636" idx="4"/>
            <a:endCxn id="69637" idx="0"/>
          </p:cNvCxnSpPr>
          <p:nvPr/>
        </p:nvCxnSpPr>
        <p:spPr bwMode="auto">
          <a:xfrm>
            <a:off x="7391400" y="3062288"/>
            <a:ext cx="0" cy="1647825"/>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9653" name="AutoShape 22"/>
          <p:cNvCxnSpPr>
            <a:cxnSpLocks noChangeShapeType="1"/>
            <a:stCxn id="69637" idx="2"/>
            <a:endCxn id="69638" idx="6"/>
          </p:cNvCxnSpPr>
          <p:nvPr/>
        </p:nvCxnSpPr>
        <p:spPr bwMode="auto">
          <a:xfrm flipH="1">
            <a:off x="5272088" y="5067300"/>
            <a:ext cx="15716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69654" name="AutoShape 23"/>
          <p:cNvCxnSpPr>
            <a:cxnSpLocks noChangeShapeType="1"/>
            <a:stCxn id="69641" idx="3"/>
            <a:endCxn id="69638" idx="7"/>
          </p:cNvCxnSpPr>
          <p:nvPr/>
        </p:nvCxnSpPr>
        <p:spPr bwMode="auto">
          <a:xfrm flipH="1">
            <a:off x="5102225" y="4105275"/>
            <a:ext cx="615950" cy="70485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69655" name="Line 24"/>
          <p:cNvSpPr>
            <a:spLocks noChangeShapeType="1"/>
          </p:cNvSpPr>
          <p:nvPr/>
        </p:nvSpPr>
        <p:spPr bwMode="auto">
          <a:xfrm>
            <a:off x="457200" y="2133600"/>
            <a:ext cx="1066800" cy="3810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6" name="Text Box 25"/>
          <p:cNvSpPr txBox="1">
            <a:spLocks noChangeArrowheads="1"/>
          </p:cNvSpPr>
          <p:nvPr/>
        </p:nvSpPr>
        <p:spPr bwMode="auto">
          <a:xfrm>
            <a:off x="76200" y="1447800"/>
            <a:ext cx="874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solidFill>
                  <a:schemeClr val="accent1"/>
                </a:solidFill>
                <a:latin typeface="Times New Roman" panose="02020603050405020304" pitchFamily="18" charset="0"/>
              </a:rPr>
              <a:t>source</a:t>
            </a:r>
            <a:br>
              <a:rPr lang="en-US" altLang="en-US" sz="2000" b="1" i="1">
                <a:solidFill>
                  <a:schemeClr val="accent1"/>
                </a:solidFill>
                <a:latin typeface="Times New Roman" panose="02020603050405020304" pitchFamily="18" charset="0"/>
              </a:rPr>
            </a:br>
            <a:r>
              <a:rPr lang="en-US" altLang="en-US" sz="2000" b="1" i="1">
                <a:solidFill>
                  <a:schemeClr val="accent1"/>
                </a:solidFill>
                <a:latin typeface="Times New Roman" panose="02020603050405020304" pitchFamily="18" charset="0"/>
              </a:rPr>
              <a:t>vertex</a:t>
            </a:r>
          </a:p>
        </p:txBody>
      </p:sp>
      <p:sp>
        <p:nvSpPr>
          <p:cNvPr id="69657" name="Oval 26"/>
          <p:cNvSpPr>
            <a:spLocks noChangeArrowheads="1"/>
          </p:cNvSpPr>
          <p:nvPr/>
        </p:nvSpPr>
        <p:spPr bwMode="auto">
          <a:xfrm>
            <a:off x="1524000" y="1828800"/>
            <a:ext cx="1066800" cy="685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b="1" i="1">
                <a:latin typeface="Times New Roman" panose="02020603050405020304" pitchFamily="18" charset="0"/>
              </a:rPr>
              <a:t>d      f</a:t>
            </a:r>
          </a:p>
        </p:txBody>
      </p:sp>
      <p:sp>
        <p:nvSpPr>
          <p:cNvPr id="69658" name="Text Box 27"/>
          <p:cNvSpPr txBox="1">
            <a:spLocks noChangeArrowheads="1"/>
          </p:cNvSpPr>
          <p:nvPr/>
        </p:nvSpPr>
        <p:spPr bwMode="auto">
          <a:xfrm>
            <a:off x="223838" y="5791200"/>
            <a:ext cx="1528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tx2"/>
                </a:solidFill>
                <a:latin typeface="Times New Roman" panose="02020603050405020304" pitchFamily="18" charset="0"/>
              </a:rPr>
              <a:t>Tree edges</a:t>
            </a:r>
          </a:p>
        </p:txBody>
      </p:sp>
      <p:sp>
        <p:nvSpPr>
          <p:cNvPr id="69659" name="Text Box 28"/>
          <p:cNvSpPr txBox="1">
            <a:spLocks noChangeArrowheads="1"/>
          </p:cNvSpPr>
          <p:nvPr/>
        </p:nvSpPr>
        <p:spPr bwMode="auto">
          <a:xfrm>
            <a:off x="1828800" y="579120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2"/>
                </a:solidFill>
                <a:latin typeface="Times New Roman" panose="02020603050405020304" pitchFamily="18" charset="0"/>
              </a:rPr>
              <a:t>Back edges</a:t>
            </a:r>
          </a:p>
        </p:txBody>
      </p:sp>
      <p:sp>
        <p:nvSpPr>
          <p:cNvPr id="69660" name="Text Box 29"/>
          <p:cNvSpPr txBox="1">
            <a:spLocks noChangeArrowheads="1"/>
          </p:cNvSpPr>
          <p:nvPr/>
        </p:nvSpPr>
        <p:spPr bwMode="auto">
          <a:xfrm>
            <a:off x="3505200" y="5791200"/>
            <a:ext cx="2055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hlink"/>
                </a:solidFill>
                <a:latin typeface="Times New Roman" panose="02020603050405020304" pitchFamily="18" charset="0"/>
              </a:rPr>
              <a:t>Forward edges</a:t>
            </a:r>
          </a:p>
        </p:txBody>
      </p:sp>
      <p:cxnSp>
        <p:nvCxnSpPr>
          <p:cNvPr id="69661" name="AutoShape 30"/>
          <p:cNvCxnSpPr>
            <a:cxnSpLocks noChangeShapeType="1"/>
            <a:stCxn id="69634" idx="5"/>
            <a:endCxn id="69638" idx="1"/>
          </p:cNvCxnSpPr>
          <p:nvPr/>
        </p:nvCxnSpPr>
        <p:spPr bwMode="auto">
          <a:xfrm>
            <a:off x="2435225" y="2962275"/>
            <a:ext cx="1911350" cy="1847850"/>
          </a:xfrm>
          <a:prstGeom prst="straightConnector1">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cxnSp>
      <p:sp>
        <p:nvSpPr>
          <p:cNvPr id="69662" name="Text Box 31"/>
          <p:cNvSpPr txBox="1">
            <a:spLocks noChangeArrowheads="1"/>
          </p:cNvSpPr>
          <p:nvPr/>
        </p:nvSpPr>
        <p:spPr bwMode="auto">
          <a:xfrm>
            <a:off x="5638800" y="5791200"/>
            <a:ext cx="166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b="1" i="1">
                <a:solidFill>
                  <a:schemeClr val="accent1"/>
                </a:solidFill>
                <a:latin typeface="Times New Roman" panose="02020603050405020304" pitchFamily="18" charset="0"/>
              </a:rPr>
              <a:t>Cross edges</a:t>
            </a:r>
          </a:p>
        </p:txBody>
      </p:sp>
      <p:sp>
        <p:nvSpPr>
          <p:cNvPr id="140321" name="Rectangle 33"/>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sp>
        <p:nvSpPr>
          <p:cNvPr id="70659" name="Rectangle 3"/>
          <p:cNvSpPr>
            <a:spLocks noGrp="1" noChangeArrowheads="1"/>
          </p:cNvSpPr>
          <p:nvPr>
            <p:ph type="body" idx="1"/>
          </p:nvPr>
        </p:nvSpPr>
        <p:spPr/>
        <p:txBody>
          <a:bodyPr/>
          <a:lstStyle/>
          <a:p>
            <a:pPr eaLnBrk="1" hangingPunct="1"/>
            <a:r>
              <a:rPr lang="en-US" altLang="en-US"/>
              <a:t>DFS introduces an important distinction among edges in the original graph:</a:t>
            </a:r>
          </a:p>
          <a:p>
            <a:pPr lvl="1" eaLnBrk="1" hangingPunct="1"/>
            <a:r>
              <a:rPr lang="en-US" altLang="en-US" i="1">
                <a:solidFill>
                  <a:schemeClr val="tx2"/>
                </a:solidFill>
              </a:rPr>
              <a:t>Tree edge</a:t>
            </a:r>
            <a:r>
              <a:rPr lang="en-US" altLang="en-US"/>
              <a:t>: encounter new (white) vertex </a:t>
            </a:r>
          </a:p>
          <a:p>
            <a:pPr lvl="1" eaLnBrk="1" hangingPunct="1"/>
            <a:r>
              <a:rPr lang="en-US" altLang="en-US" i="1">
                <a:solidFill>
                  <a:schemeClr val="tx2"/>
                </a:solidFill>
              </a:rPr>
              <a:t>Back edge</a:t>
            </a:r>
            <a:r>
              <a:rPr lang="en-US" altLang="en-US"/>
              <a:t>: from descendent to ancestor</a:t>
            </a:r>
          </a:p>
          <a:p>
            <a:pPr lvl="1" eaLnBrk="1" hangingPunct="1"/>
            <a:r>
              <a:rPr lang="en-US" altLang="en-US" i="1">
                <a:solidFill>
                  <a:schemeClr val="tx2"/>
                </a:solidFill>
              </a:rPr>
              <a:t>Forward edge</a:t>
            </a:r>
            <a:r>
              <a:rPr lang="en-US" altLang="en-US"/>
              <a:t>: from ancestor to descendent</a:t>
            </a:r>
          </a:p>
          <a:p>
            <a:pPr lvl="1" eaLnBrk="1" hangingPunct="1"/>
            <a:r>
              <a:rPr lang="en-US" altLang="en-US" i="1">
                <a:solidFill>
                  <a:schemeClr val="tx2"/>
                </a:solidFill>
              </a:rPr>
              <a:t>Cross edge</a:t>
            </a:r>
            <a:r>
              <a:rPr lang="en-US" altLang="en-US"/>
              <a:t>: between a tree or subtrees</a:t>
            </a:r>
          </a:p>
          <a:p>
            <a:pPr eaLnBrk="1" hangingPunct="1"/>
            <a:endParaRPr lang="en-US" altLang="en-US"/>
          </a:p>
          <a:p>
            <a:pPr eaLnBrk="1" hangingPunct="1"/>
            <a:r>
              <a:rPr lang="en-US" altLang="en-US"/>
              <a:t>Note: tree and back edges are very important; some algorithms use forward and cross edges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DFS: Kinds of edges</a:t>
            </a:r>
          </a:p>
        </p:txBody>
      </p:sp>
      <p:pic>
        <p:nvPicPr>
          <p:cNvPr id="716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101725"/>
            <a:ext cx="432117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290888"/>
            <a:ext cx="4968875"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Directed Acyclic Graphs</a:t>
            </a:r>
          </a:p>
        </p:txBody>
      </p:sp>
      <p:sp>
        <p:nvSpPr>
          <p:cNvPr id="72707" name="Rectangle 3"/>
          <p:cNvSpPr>
            <a:spLocks noGrp="1" noChangeArrowheads="1"/>
          </p:cNvSpPr>
          <p:nvPr>
            <p:ph type="body" idx="1"/>
          </p:nvPr>
        </p:nvSpPr>
        <p:spPr>
          <a:xfrm>
            <a:off x="457200" y="1052513"/>
            <a:ext cx="8229600" cy="1081087"/>
          </a:xfrm>
        </p:spPr>
        <p:txBody>
          <a:bodyPr/>
          <a:lstStyle/>
          <a:p>
            <a:pPr eaLnBrk="1" hangingPunct="1"/>
            <a:r>
              <a:rPr lang="en-US" altLang="en-US"/>
              <a:t>A </a:t>
            </a:r>
            <a:r>
              <a:rPr lang="en-US" altLang="en-US" i="1">
                <a:solidFill>
                  <a:schemeClr val="tx2"/>
                </a:solidFill>
              </a:rPr>
              <a:t>directed acyclic graph</a:t>
            </a:r>
            <a:r>
              <a:rPr lang="en-US" altLang="en-US"/>
              <a:t> or </a:t>
            </a:r>
            <a:r>
              <a:rPr lang="en-US" altLang="en-US" i="1">
                <a:solidFill>
                  <a:schemeClr val="tx2"/>
                </a:solidFill>
              </a:rPr>
              <a:t>DAG</a:t>
            </a:r>
            <a:r>
              <a:rPr lang="en-US" altLang="en-US"/>
              <a:t> is a directed graph with no directed cycles</a:t>
            </a:r>
          </a:p>
        </p:txBody>
      </p:sp>
      <p:sp>
        <p:nvSpPr>
          <p:cNvPr id="72708" name="Oval 4"/>
          <p:cNvSpPr>
            <a:spLocks noChangeArrowheads="1"/>
          </p:cNvSpPr>
          <p:nvPr/>
        </p:nvSpPr>
        <p:spPr bwMode="auto">
          <a:xfrm>
            <a:off x="1524000" y="23495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09" name="Oval 5"/>
          <p:cNvSpPr>
            <a:spLocks noChangeArrowheads="1"/>
          </p:cNvSpPr>
          <p:nvPr/>
        </p:nvSpPr>
        <p:spPr bwMode="auto">
          <a:xfrm>
            <a:off x="4267200" y="24257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10" name="Oval 6"/>
          <p:cNvSpPr>
            <a:spLocks noChangeArrowheads="1"/>
          </p:cNvSpPr>
          <p:nvPr/>
        </p:nvSpPr>
        <p:spPr bwMode="auto">
          <a:xfrm>
            <a:off x="2895600" y="33401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11" name="Oval 7"/>
          <p:cNvSpPr>
            <a:spLocks noChangeArrowheads="1"/>
          </p:cNvSpPr>
          <p:nvPr/>
        </p:nvSpPr>
        <p:spPr bwMode="auto">
          <a:xfrm>
            <a:off x="1524000" y="39497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12" name="Oval 8"/>
          <p:cNvSpPr>
            <a:spLocks noChangeArrowheads="1"/>
          </p:cNvSpPr>
          <p:nvPr/>
        </p:nvSpPr>
        <p:spPr bwMode="auto">
          <a:xfrm>
            <a:off x="4343400" y="39497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13" name="Oval 9"/>
          <p:cNvSpPr>
            <a:spLocks noChangeArrowheads="1"/>
          </p:cNvSpPr>
          <p:nvPr/>
        </p:nvSpPr>
        <p:spPr bwMode="auto">
          <a:xfrm>
            <a:off x="2438400" y="50927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14" name="Oval 10"/>
          <p:cNvSpPr>
            <a:spLocks noChangeArrowheads="1"/>
          </p:cNvSpPr>
          <p:nvPr/>
        </p:nvSpPr>
        <p:spPr bwMode="auto">
          <a:xfrm>
            <a:off x="609600" y="51689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cxnSp>
        <p:nvCxnSpPr>
          <p:cNvPr id="72715" name="AutoShape 11"/>
          <p:cNvCxnSpPr>
            <a:cxnSpLocks noChangeShapeType="1"/>
            <a:stCxn id="72708" idx="4"/>
            <a:endCxn id="72711" idx="0"/>
          </p:cNvCxnSpPr>
          <p:nvPr/>
        </p:nvCxnSpPr>
        <p:spPr bwMode="auto">
          <a:xfrm>
            <a:off x="1828800" y="2971800"/>
            <a:ext cx="0" cy="9652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16" name="AutoShape 12"/>
          <p:cNvCxnSpPr>
            <a:cxnSpLocks noChangeShapeType="1"/>
            <a:stCxn id="72708" idx="5"/>
            <a:endCxn id="72710" idx="1"/>
          </p:cNvCxnSpPr>
          <p:nvPr/>
        </p:nvCxnSpPr>
        <p:spPr bwMode="auto">
          <a:xfrm>
            <a:off x="2044700" y="2882900"/>
            <a:ext cx="939800" cy="5334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17" name="AutoShape 13"/>
          <p:cNvCxnSpPr>
            <a:cxnSpLocks noChangeShapeType="1"/>
            <a:stCxn id="72709" idx="3"/>
            <a:endCxn id="72710" idx="7"/>
          </p:cNvCxnSpPr>
          <p:nvPr/>
        </p:nvCxnSpPr>
        <p:spPr bwMode="auto">
          <a:xfrm flipH="1">
            <a:off x="3416300" y="2959100"/>
            <a:ext cx="939800" cy="4572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18" name="AutoShape 14"/>
          <p:cNvCxnSpPr>
            <a:cxnSpLocks noChangeShapeType="1"/>
            <a:stCxn id="72709" idx="4"/>
            <a:endCxn id="72712" idx="0"/>
          </p:cNvCxnSpPr>
          <p:nvPr/>
        </p:nvCxnSpPr>
        <p:spPr bwMode="auto">
          <a:xfrm>
            <a:off x="4572000" y="3048000"/>
            <a:ext cx="76200" cy="8890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19" name="AutoShape 15"/>
          <p:cNvCxnSpPr>
            <a:cxnSpLocks noChangeShapeType="1"/>
            <a:stCxn id="72712" idx="2"/>
            <a:endCxn id="72711" idx="6"/>
          </p:cNvCxnSpPr>
          <p:nvPr/>
        </p:nvCxnSpPr>
        <p:spPr bwMode="auto">
          <a:xfrm flipH="1">
            <a:off x="2146300" y="4254500"/>
            <a:ext cx="2184400" cy="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20" name="AutoShape 16"/>
          <p:cNvCxnSpPr>
            <a:cxnSpLocks noChangeShapeType="1"/>
            <a:stCxn id="72710" idx="4"/>
            <a:endCxn id="72713" idx="0"/>
          </p:cNvCxnSpPr>
          <p:nvPr/>
        </p:nvCxnSpPr>
        <p:spPr bwMode="auto">
          <a:xfrm flipH="1">
            <a:off x="2743200" y="3962400"/>
            <a:ext cx="457200" cy="11176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21" name="AutoShape 17"/>
          <p:cNvCxnSpPr>
            <a:cxnSpLocks noChangeShapeType="1"/>
            <a:stCxn id="72711" idx="5"/>
            <a:endCxn id="72713" idx="1"/>
          </p:cNvCxnSpPr>
          <p:nvPr/>
        </p:nvCxnSpPr>
        <p:spPr bwMode="auto">
          <a:xfrm>
            <a:off x="2044700" y="4483100"/>
            <a:ext cx="482600" cy="6858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22" name="AutoShape 18"/>
          <p:cNvCxnSpPr>
            <a:cxnSpLocks noChangeShapeType="1"/>
            <a:stCxn id="72711" idx="3"/>
            <a:endCxn id="72714" idx="7"/>
          </p:cNvCxnSpPr>
          <p:nvPr/>
        </p:nvCxnSpPr>
        <p:spPr bwMode="auto">
          <a:xfrm flipH="1">
            <a:off x="1130300" y="4483100"/>
            <a:ext cx="482600" cy="7620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23" name="AutoShape 19"/>
          <p:cNvCxnSpPr>
            <a:cxnSpLocks noChangeShapeType="1"/>
            <a:stCxn id="72708" idx="2"/>
            <a:endCxn id="72714" idx="0"/>
          </p:cNvCxnSpPr>
          <p:nvPr/>
        </p:nvCxnSpPr>
        <p:spPr bwMode="auto">
          <a:xfrm rot="10800000" flipV="1">
            <a:off x="914400" y="2654300"/>
            <a:ext cx="596900" cy="2501900"/>
          </a:xfrm>
          <a:prstGeom prst="curvedConnector2">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sp>
        <p:nvSpPr>
          <p:cNvPr id="72724" name="Oval 20"/>
          <p:cNvSpPr>
            <a:spLocks noChangeArrowheads="1"/>
          </p:cNvSpPr>
          <p:nvPr/>
        </p:nvSpPr>
        <p:spPr bwMode="auto">
          <a:xfrm>
            <a:off x="7010400" y="30353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25" name="Oval 21"/>
          <p:cNvSpPr>
            <a:spLocks noChangeArrowheads="1"/>
          </p:cNvSpPr>
          <p:nvPr/>
        </p:nvSpPr>
        <p:spPr bwMode="auto">
          <a:xfrm>
            <a:off x="8077200" y="44069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2726" name="Oval 22"/>
          <p:cNvSpPr>
            <a:spLocks noChangeArrowheads="1"/>
          </p:cNvSpPr>
          <p:nvPr/>
        </p:nvSpPr>
        <p:spPr bwMode="auto">
          <a:xfrm>
            <a:off x="5943600" y="4406900"/>
            <a:ext cx="609600" cy="609600"/>
          </a:xfrm>
          <a:prstGeom prst="ellipse">
            <a:avLst/>
          </a:prstGeom>
          <a:gradFill rotWithShape="1">
            <a:gsLst>
              <a:gs pos="0">
                <a:schemeClr val="bg1"/>
              </a:gs>
              <a:gs pos="100000">
                <a:schemeClr val="accent1"/>
              </a:gs>
            </a:gsLst>
            <a:path path="shape">
              <a:fillToRect l="50000" t="50000" r="50000" b="50000"/>
            </a:path>
          </a:gradFill>
          <a:ln w="25400">
            <a:solidFill>
              <a:schemeClr val="accent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cxnSp>
        <p:nvCxnSpPr>
          <p:cNvPr id="72727" name="AutoShape 23"/>
          <p:cNvCxnSpPr>
            <a:cxnSpLocks noChangeShapeType="1"/>
            <a:stCxn id="72724" idx="3"/>
            <a:endCxn id="72726" idx="7"/>
          </p:cNvCxnSpPr>
          <p:nvPr/>
        </p:nvCxnSpPr>
        <p:spPr bwMode="auto">
          <a:xfrm flipH="1">
            <a:off x="6464300" y="3568700"/>
            <a:ext cx="635000" cy="9144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28" name="AutoShape 24"/>
          <p:cNvCxnSpPr>
            <a:cxnSpLocks noChangeShapeType="1"/>
            <a:stCxn id="72726" idx="6"/>
            <a:endCxn id="72725" idx="2"/>
          </p:cNvCxnSpPr>
          <p:nvPr/>
        </p:nvCxnSpPr>
        <p:spPr bwMode="auto">
          <a:xfrm>
            <a:off x="6565900" y="4711700"/>
            <a:ext cx="1498600" cy="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cxnSp>
        <p:nvCxnSpPr>
          <p:cNvPr id="72729" name="AutoShape 25"/>
          <p:cNvCxnSpPr>
            <a:cxnSpLocks noChangeShapeType="1"/>
            <a:stCxn id="72724" idx="5"/>
            <a:endCxn id="72725" idx="1"/>
          </p:cNvCxnSpPr>
          <p:nvPr/>
        </p:nvCxnSpPr>
        <p:spPr bwMode="auto">
          <a:xfrm>
            <a:off x="7531100" y="3568700"/>
            <a:ext cx="635000" cy="914400"/>
          </a:xfrm>
          <a:prstGeom prst="straightConnector1">
            <a:avLst/>
          </a:prstGeom>
          <a:noFill/>
          <a:ln w="25400">
            <a:solidFill>
              <a:schemeClr val="accent1"/>
            </a:solidFill>
            <a:round/>
            <a:headEnd/>
            <a:tailEnd type="stealth" w="lg" len="lg"/>
          </a:ln>
          <a:extLst>
            <a:ext uri="{909E8E84-426E-40DD-AFC4-6F175D3DCCD1}">
              <a14:hiddenFill xmlns:a14="http://schemas.microsoft.com/office/drawing/2010/main">
                <a:noFill/>
              </a14:hiddenFill>
            </a:ext>
          </a:extLst>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a:t>
            </a:r>
          </a:p>
        </p:txBody>
      </p:sp>
      <p:sp>
        <p:nvSpPr>
          <p:cNvPr id="73731" name="Rectangle 3"/>
          <p:cNvSpPr>
            <a:spLocks noGrp="1" noChangeArrowheads="1"/>
          </p:cNvSpPr>
          <p:nvPr>
            <p:ph type="body" idx="1"/>
          </p:nvPr>
        </p:nvSpPr>
        <p:spPr>
          <a:xfrm>
            <a:off x="457200" y="1052513"/>
            <a:ext cx="8229600" cy="5545137"/>
          </a:xfrm>
        </p:spPr>
        <p:txBody>
          <a:bodyPr/>
          <a:lstStyle/>
          <a:p>
            <a:pPr eaLnBrk="1" hangingPunct="1"/>
            <a:r>
              <a:rPr lang="en-US" altLang="en-US"/>
              <a:t>A</a:t>
            </a:r>
            <a:r>
              <a:rPr lang="en-US" altLang="en-US" i="1">
                <a:solidFill>
                  <a:schemeClr val="tx2"/>
                </a:solidFill>
              </a:rPr>
              <a:t> topological sort</a:t>
            </a:r>
            <a:r>
              <a:rPr lang="en-US" altLang="en-US"/>
              <a:t> of a DAG is</a:t>
            </a:r>
          </a:p>
          <a:p>
            <a:pPr lvl="1" eaLnBrk="1" hangingPunct="1"/>
            <a:r>
              <a:rPr lang="en-US" altLang="en-US"/>
              <a:t>a linear ordering of all vertices of the graph </a:t>
            </a:r>
            <a:r>
              <a:rPr lang="en-US" altLang="en-US" i="1"/>
              <a:t>G</a:t>
            </a:r>
            <a:r>
              <a:rPr lang="en-US" altLang="en-US"/>
              <a:t> such that vertex </a:t>
            </a:r>
            <a:r>
              <a:rPr lang="en-US" altLang="en-US" i="1"/>
              <a:t>u</a:t>
            </a:r>
            <a:r>
              <a:rPr lang="en-US" altLang="en-US"/>
              <a:t> comes before vertex </a:t>
            </a:r>
            <a:r>
              <a:rPr lang="en-US" altLang="en-US" i="1"/>
              <a:t>v</a:t>
            </a:r>
            <a:r>
              <a:rPr lang="en-US" altLang="en-US"/>
              <a:t> if (</a:t>
            </a:r>
            <a:r>
              <a:rPr lang="en-US" altLang="en-US" i="1"/>
              <a:t>u</a:t>
            </a:r>
            <a:r>
              <a:rPr lang="en-US" altLang="en-US"/>
              <a:t>, </a:t>
            </a:r>
            <a:r>
              <a:rPr lang="en-US" altLang="en-US" i="1"/>
              <a:t>v</a:t>
            </a:r>
            <a:r>
              <a:rPr lang="en-US" altLang="en-US"/>
              <a:t>) is an edge in </a:t>
            </a:r>
            <a:r>
              <a:rPr lang="en-US" altLang="en-US" i="1">
                <a:sym typeface="Symbol" panose="05050102010706020507" pitchFamily="18" charset="2"/>
              </a:rPr>
              <a:t>G</a:t>
            </a:r>
            <a:r>
              <a:rPr lang="en-US" altLang="en-US">
                <a:sym typeface="Symbol" panose="05050102010706020507" pitchFamily="18" charset="2"/>
              </a:rPr>
              <a:t>.</a:t>
            </a:r>
          </a:p>
          <a:p>
            <a:pPr eaLnBrk="1" hangingPunct="1"/>
            <a:endParaRPr lang="en-US" altLang="en-US"/>
          </a:p>
          <a:p>
            <a:pPr eaLnBrk="1" hangingPunct="1"/>
            <a:r>
              <a:rPr lang="en-US" altLang="en-US"/>
              <a:t>DAG indicates precedence among events:</a:t>
            </a:r>
          </a:p>
          <a:p>
            <a:pPr lvl="1" eaLnBrk="1" hangingPunct="1"/>
            <a:r>
              <a:rPr lang="en-US" altLang="en-US"/>
              <a:t>events are graph vertices, edge from </a:t>
            </a:r>
            <a:r>
              <a:rPr lang="en-US" altLang="en-US" i="1"/>
              <a:t>u</a:t>
            </a:r>
            <a:r>
              <a:rPr lang="en-US" altLang="en-US"/>
              <a:t> to </a:t>
            </a:r>
            <a:r>
              <a:rPr lang="en-US" altLang="en-US" i="1"/>
              <a:t>v</a:t>
            </a:r>
            <a:r>
              <a:rPr lang="en-US" altLang="en-US"/>
              <a:t> means event </a:t>
            </a:r>
            <a:r>
              <a:rPr lang="en-US" altLang="en-US" i="1"/>
              <a:t>u</a:t>
            </a:r>
            <a:r>
              <a:rPr lang="en-US" altLang="en-US"/>
              <a:t> has precedence over event </a:t>
            </a:r>
            <a:r>
              <a:rPr lang="en-US" altLang="en-US" i="1"/>
              <a:t>v</a:t>
            </a:r>
          </a:p>
          <a:p>
            <a:pPr eaLnBrk="1" hangingPunct="1"/>
            <a:endParaRPr lang="en-US" altLang="en-US"/>
          </a:p>
          <a:p>
            <a:pPr eaLnBrk="1" hangingPunct="1"/>
            <a:r>
              <a:rPr lang="en-US" altLang="en-US"/>
              <a:t>Real-world example: </a:t>
            </a:r>
          </a:p>
          <a:p>
            <a:pPr lvl="1" eaLnBrk="1" hangingPunct="1"/>
            <a:r>
              <a:rPr lang="en-US" altLang="en-US"/>
              <a:t>getting dressed</a:t>
            </a:r>
          </a:p>
          <a:p>
            <a:pPr lvl="1" eaLnBrk="1" hangingPunct="1"/>
            <a:r>
              <a:rPr lang="en-US" altLang="en-US"/>
              <a:t>course registration</a:t>
            </a:r>
          </a:p>
          <a:p>
            <a:pPr lvl="1" eaLnBrk="1" hangingPunct="1"/>
            <a:r>
              <a:rPr lang="en-US" altLang="en-US"/>
              <a:t>tasks for eating meal</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2"/>
          <p:cNvSpPr>
            <a:spLocks noGrp="1" noChangeArrowheads="1"/>
          </p:cNvSpPr>
          <p:nvPr>
            <p:ph type="title" idx="4294967295"/>
          </p:nvPr>
        </p:nvSpPr>
        <p:spPr>
          <a:xfrm>
            <a:off x="457200" y="333375"/>
            <a:ext cx="8229600" cy="463550"/>
          </a:xfrm>
        </p:spPr>
        <p:txBody>
          <a:bodyPr lIns="91440" tIns="45720" rIns="91440" bIns="45720" anchor="b"/>
          <a:lstStyle/>
          <a:p>
            <a:pPr eaLnBrk="1" hangingPunct="1">
              <a:defRPr/>
            </a:pPr>
            <a:r>
              <a:rPr lang="en-US">
                <a:effectLst>
                  <a:outerShdw blurRad="38100" dist="38100" dir="2700000" algn="tl">
                    <a:srgbClr val="C0C0C0"/>
                  </a:outerShdw>
                </a:effectLst>
              </a:rPr>
              <a:t>Precedence Example</a:t>
            </a:r>
          </a:p>
        </p:txBody>
      </p:sp>
      <p:sp>
        <p:nvSpPr>
          <p:cNvPr id="74755" name="Rectangle 3"/>
          <p:cNvSpPr>
            <a:spLocks noGrp="1" noChangeArrowheads="1"/>
          </p:cNvSpPr>
          <p:nvPr>
            <p:ph type="body" idx="4294967295"/>
          </p:nvPr>
        </p:nvSpPr>
        <p:spPr>
          <a:xfrm>
            <a:off x="457200" y="1246188"/>
            <a:ext cx="8229600" cy="4343400"/>
          </a:xfrm>
        </p:spPr>
        <p:txBody>
          <a:bodyPr lIns="91440" tIns="45720" rIns="91440" bIns="45720"/>
          <a:lstStyle/>
          <a:p>
            <a:pPr eaLnBrk="1" hangingPunct="1"/>
            <a:r>
              <a:rPr lang="en-US" altLang="en-US"/>
              <a:t>Tasks that have to be done to eat breakfast:</a:t>
            </a:r>
          </a:p>
          <a:p>
            <a:pPr lvl="1" eaLnBrk="1" hangingPunct="1"/>
            <a:r>
              <a:rPr lang="en-US" altLang="en-US"/>
              <a:t>get glass, pour juice, get bowl, pour cereal, pour milk, get spoon, eat.</a:t>
            </a:r>
          </a:p>
          <a:p>
            <a:pPr eaLnBrk="1" hangingPunct="1"/>
            <a:r>
              <a:rPr lang="en-US" altLang="en-US"/>
              <a:t>Certain events  must happen in a certain order (ex: get bowl before pouring milk)</a:t>
            </a:r>
          </a:p>
          <a:p>
            <a:pPr eaLnBrk="1" hangingPunct="1"/>
            <a:r>
              <a:rPr lang="en-US" altLang="en-US"/>
              <a:t>For other events, it doesn't matter (ex: get bowl and get spoon)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eaLnBrk="1" hangingPunct="1"/>
            <a:fld id="{8761B61B-66F5-40C9-A818-C92F40F6C971}" type="slidenum">
              <a:rPr lang="en-US" altLang="en-US" sz="1000">
                <a:latin typeface="Arial" panose="020B0604020202020204" pitchFamily="34" charset="0"/>
                <a:ea typeface="ＭＳ Ｐゴシック" panose="020B0600070205080204" pitchFamily="34" charset="-128"/>
              </a:rPr>
              <a:pPr algn="r" eaLnBrk="1" hangingPunct="1"/>
              <a:t>78</a:t>
            </a:fld>
            <a:endParaRPr lang="en-US" altLang="en-US" sz="1000">
              <a:latin typeface="Arial" panose="020B0604020202020204" pitchFamily="34" charset="0"/>
              <a:ea typeface="ＭＳ Ｐゴシック" panose="020B0600070205080204" pitchFamily="34" charset="-128"/>
            </a:endParaRPr>
          </a:p>
        </p:txBody>
      </p:sp>
      <p:sp>
        <p:nvSpPr>
          <p:cNvPr id="75779" name="Text Box 4"/>
          <p:cNvSpPr txBox="1">
            <a:spLocks noChangeArrowheads="1"/>
          </p:cNvSpPr>
          <p:nvPr/>
        </p:nvSpPr>
        <p:spPr bwMode="auto">
          <a:xfrm>
            <a:off x="1508125" y="1955800"/>
            <a:ext cx="1336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get glass</a:t>
            </a:r>
          </a:p>
        </p:txBody>
      </p:sp>
      <p:sp>
        <p:nvSpPr>
          <p:cNvPr id="75780" name="Text Box 5"/>
          <p:cNvSpPr txBox="1">
            <a:spLocks noChangeArrowheads="1"/>
          </p:cNvSpPr>
          <p:nvPr/>
        </p:nvSpPr>
        <p:spPr bwMode="auto">
          <a:xfrm>
            <a:off x="1524000" y="2743200"/>
            <a:ext cx="1465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pour juice</a:t>
            </a:r>
          </a:p>
        </p:txBody>
      </p:sp>
      <p:sp>
        <p:nvSpPr>
          <p:cNvPr id="75781" name="Text Box 6"/>
          <p:cNvSpPr txBox="1">
            <a:spLocks noChangeArrowheads="1"/>
          </p:cNvSpPr>
          <p:nvPr/>
        </p:nvSpPr>
        <p:spPr bwMode="auto">
          <a:xfrm>
            <a:off x="3810000" y="2133600"/>
            <a:ext cx="1262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get bowl</a:t>
            </a:r>
          </a:p>
        </p:txBody>
      </p:sp>
      <p:sp>
        <p:nvSpPr>
          <p:cNvPr id="75782" name="Text Box 7"/>
          <p:cNvSpPr txBox="1">
            <a:spLocks noChangeArrowheads="1"/>
          </p:cNvSpPr>
          <p:nvPr/>
        </p:nvSpPr>
        <p:spPr bwMode="auto">
          <a:xfrm>
            <a:off x="3733800" y="2895600"/>
            <a:ext cx="165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pour cereal</a:t>
            </a:r>
          </a:p>
        </p:txBody>
      </p:sp>
      <p:sp>
        <p:nvSpPr>
          <p:cNvPr id="75783" name="Text Box 8"/>
          <p:cNvSpPr txBox="1">
            <a:spLocks noChangeArrowheads="1"/>
          </p:cNvSpPr>
          <p:nvPr/>
        </p:nvSpPr>
        <p:spPr bwMode="auto">
          <a:xfrm>
            <a:off x="3810000" y="381000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pour milk</a:t>
            </a:r>
          </a:p>
        </p:txBody>
      </p:sp>
      <p:sp>
        <p:nvSpPr>
          <p:cNvPr id="75784" name="Text Box 9"/>
          <p:cNvSpPr txBox="1">
            <a:spLocks noChangeArrowheads="1"/>
          </p:cNvSpPr>
          <p:nvPr/>
        </p:nvSpPr>
        <p:spPr bwMode="auto">
          <a:xfrm>
            <a:off x="6019800" y="3657600"/>
            <a:ext cx="146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get spoon</a:t>
            </a:r>
          </a:p>
        </p:txBody>
      </p:sp>
      <p:sp>
        <p:nvSpPr>
          <p:cNvPr id="75785" name="Text Box 10"/>
          <p:cNvSpPr txBox="1">
            <a:spLocks noChangeArrowheads="1"/>
          </p:cNvSpPr>
          <p:nvPr/>
        </p:nvSpPr>
        <p:spPr bwMode="auto">
          <a:xfrm>
            <a:off x="3352800" y="4876800"/>
            <a:ext cx="1912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latin typeface="Franklin Gothic Book" panose="020B0503020102020204" pitchFamily="34" charset="0"/>
                <a:ea typeface="ＭＳ Ｐゴシック" panose="020B0600070205080204" pitchFamily="34" charset="-128"/>
              </a:rPr>
              <a:t>eat breakfast</a:t>
            </a:r>
          </a:p>
        </p:txBody>
      </p:sp>
      <p:sp>
        <p:nvSpPr>
          <p:cNvPr id="75786" name="AutoShape 11"/>
          <p:cNvSpPr>
            <a:spLocks noChangeArrowheads="1"/>
          </p:cNvSpPr>
          <p:nvPr/>
        </p:nvSpPr>
        <p:spPr bwMode="auto">
          <a:xfrm>
            <a:off x="1447800" y="1981200"/>
            <a:ext cx="15240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87" name="AutoShape 12"/>
          <p:cNvSpPr>
            <a:spLocks noChangeArrowheads="1"/>
          </p:cNvSpPr>
          <p:nvPr/>
        </p:nvSpPr>
        <p:spPr bwMode="auto">
          <a:xfrm>
            <a:off x="1524000" y="2743200"/>
            <a:ext cx="15240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88" name="AutoShape 13"/>
          <p:cNvSpPr>
            <a:spLocks noChangeArrowheads="1"/>
          </p:cNvSpPr>
          <p:nvPr/>
        </p:nvSpPr>
        <p:spPr bwMode="auto">
          <a:xfrm>
            <a:off x="3733800" y="2133600"/>
            <a:ext cx="15240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89" name="AutoShape 14"/>
          <p:cNvSpPr>
            <a:spLocks noChangeArrowheads="1"/>
          </p:cNvSpPr>
          <p:nvPr/>
        </p:nvSpPr>
        <p:spPr bwMode="auto">
          <a:xfrm>
            <a:off x="3733800" y="2895600"/>
            <a:ext cx="17526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90" name="AutoShape 15"/>
          <p:cNvSpPr>
            <a:spLocks noChangeArrowheads="1"/>
          </p:cNvSpPr>
          <p:nvPr/>
        </p:nvSpPr>
        <p:spPr bwMode="auto">
          <a:xfrm>
            <a:off x="3733800" y="3810000"/>
            <a:ext cx="17526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91" name="AutoShape 16"/>
          <p:cNvSpPr>
            <a:spLocks noChangeArrowheads="1"/>
          </p:cNvSpPr>
          <p:nvPr/>
        </p:nvSpPr>
        <p:spPr bwMode="auto">
          <a:xfrm>
            <a:off x="6019800" y="3657600"/>
            <a:ext cx="17526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92" name="AutoShape 17"/>
          <p:cNvSpPr>
            <a:spLocks noChangeArrowheads="1"/>
          </p:cNvSpPr>
          <p:nvPr/>
        </p:nvSpPr>
        <p:spPr bwMode="auto">
          <a:xfrm>
            <a:off x="3352800" y="4876800"/>
            <a:ext cx="2057400" cy="457200"/>
          </a:xfrm>
          <a:prstGeom prst="roundRect">
            <a:avLst>
              <a:gd name="adj" fmla="val 16667"/>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endParaRPr lang="en-US" altLang="en-US">
              <a:latin typeface="Franklin Gothic Book" panose="020B0503020102020204" pitchFamily="34" charset="0"/>
              <a:ea typeface="ＭＳ Ｐゴシック" panose="020B0600070205080204" pitchFamily="34" charset="-128"/>
            </a:endParaRPr>
          </a:p>
        </p:txBody>
      </p:sp>
      <p:sp>
        <p:nvSpPr>
          <p:cNvPr id="75793" name="Line 18"/>
          <p:cNvSpPr>
            <a:spLocks noChangeShapeType="1"/>
          </p:cNvSpPr>
          <p:nvPr/>
        </p:nvSpPr>
        <p:spPr bwMode="auto">
          <a:xfrm>
            <a:off x="2286000" y="2438400"/>
            <a:ext cx="0" cy="30480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4" name="Line 19"/>
          <p:cNvSpPr>
            <a:spLocks noChangeShapeType="1"/>
          </p:cNvSpPr>
          <p:nvPr/>
        </p:nvSpPr>
        <p:spPr bwMode="auto">
          <a:xfrm>
            <a:off x="4495800" y="2590800"/>
            <a:ext cx="0" cy="30480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5" name="Line 20"/>
          <p:cNvSpPr>
            <a:spLocks noChangeShapeType="1"/>
          </p:cNvSpPr>
          <p:nvPr/>
        </p:nvSpPr>
        <p:spPr bwMode="auto">
          <a:xfrm>
            <a:off x="4495800" y="3352800"/>
            <a:ext cx="0" cy="45720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6" name="Line 21"/>
          <p:cNvSpPr>
            <a:spLocks noChangeShapeType="1"/>
          </p:cNvSpPr>
          <p:nvPr/>
        </p:nvSpPr>
        <p:spPr bwMode="auto">
          <a:xfrm>
            <a:off x="2286000" y="3200400"/>
            <a:ext cx="1219200" cy="167640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7" name="Line 22"/>
          <p:cNvSpPr>
            <a:spLocks noChangeShapeType="1"/>
          </p:cNvSpPr>
          <p:nvPr/>
        </p:nvSpPr>
        <p:spPr bwMode="auto">
          <a:xfrm>
            <a:off x="4495800" y="4267200"/>
            <a:ext cx="0" cy="60960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8" name="Line 23"/>
          <p:cNvSpPr>
            <a:spLocks noChangeShapeType="1"/>
          </p:cNvSpPr>
          <p:nvPr/>
        </p:nvSpPr>
        <p:spPr bwMode="auto">
          <a:xfrm flipH="1">
            <a:off x="5334000" y="4114800"/>
            <a:ext cx="990600" cy="762000"/>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9" name="Text Box 24"/>
          <p:cNvSpPr txBox="1">
            <a:spLocks noChangeArrowheads="1"/>
          </p:cNvSpPr>
          <p:nvPr/>
        </p:nvSpPr>
        <p:spPr bwMode="auto">
          <a:xfrm>
            <a:off x="822325" y="5461000"/>
            <a:ext cx="6513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lang="en-US" altLang="en-US">
                <a:solidFill>
                  <a:srgbClr val="0000CC"/>
                </a:solidFill>
                <a:latin typeface="Franklin Gothic Book" panose="020B0503020102020204" pitchFamily="34" charset="0"/>
                <a:ea typeface="ＭＳ Ｐゴシック" panose="020B0600070205080204" pitchFamily="34" charset="-128"/>
              </a:rPr>
              <a:t>Order:</a:t>
            </a:r>
            <a:r>
              <a:rPr lang="en-US" altLang="en-US">
                <a:latin typeface="Franklin Gothic Book" panose="020B0503020102020204" pitchFamily="34" charset="0"/>
                <a:ea typeface="ＭＳ Ｐゴシック" panose="020B0600070205080204" pitchFamily="34" charset="-128"/>
              </a:rPr>
              <a:t>  glass, juice, bowl, cereal, milk, spoon, eat.</a:t>
            </a:r>
          </a:p>
        </p:txBody>
      </p:sp>
      <p:sp>
        <p:nvSpPr>
          <p:cNvPr id="165914" name="Rectangle 2"/>
          <p:cNvSpPr>
            <a:spLocks noChangeArrowheads="1"/>
          </p:cNvSpPr>
          <p:nvPr/>
        </p:nvSpPr>
        <p:spPr bwMode="auto">
          <a:xfrm>
            <a:off x="457200" y="333375"/>
            <a:ext cx="8229600" cy="463550"/>
          </a:xfrm>
          <a:prstGeom prst="rect">
            <a:avLst/>
          </a:prstGeom>
          <a:noFill/>
          <a:ln w="9525">
            <a:noFill/>
            <a:miter lim="800000"/>
            <a:headEnd/>
            <a:tailEnd/>
          </a:ln>
          <a:effectLst/>
        </p:spPr>
        <p:txBody>
          <a:bodyPr anchor="b"/>
          <a:lstStyle/>
          <a:p>
            <a:pPr>
              <a:defRPr/>
            </a:pPr>
            <a:r>
              <a:rPr lang="en-US" sz="3600">
                <a:solidFill>
                  <a:schemeClr val="tx2"/>
                </a:solidFill>
                <a:effectLst>
                  <a:outerShdw blurRad="38100" dist="38100" dir="2700000" algn="tl">
                    <a:srgbClr val="C0C0C0"/>
                  </a:outerShdw>
                </a:effectLst>
                <a:latin typeface="Arial" charset="0"/>
                <a:cs typeface="Arial" charset="0"/>
              </a:rPr>
              <a:t>Precedence Example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eaLnBrk="1" hangingPunct="1"/>
            <a:fld id="{B1F598EB-8E64-444A-83CA-6B7C9E04A10D}" type="slidenum">
              <a:rPr lang="en-US" altLang="en-US" sz="1000">
                <a:latin typeface="Arial" panose="020B0604020202020204" pitchFamily="34" charset="0"/>
                <a:ea typeface="ＭＳ Ｐゴシック" panose="020B0600070205080204" pitchFamily="34" charset="-128"/>
              </a:rPr>
              <a:pPr algn="r" eaLnBrk="1" hangingPunct="1"/>
              <a:t>79</a:t>
            </a:fld>
            <a:endParaRPr lang="en-US" altLang="en-US" sz="1000">
              <a:latin typeface="Arial" panose="020B0604020202020204" pitchFamily="34" charset="0"/>
              <a:ea typeface="ＭＳ Ｐゴシック" panose="020B0600070205080204" pitchFamily="34" charset="-128"/>
            </a:endParaRPr>
          </a:p>
        </p:txBody>
      </p:sp>
      <p:sp>
        <p:nvSpPr>
          <p:cNvPr id="167940" name="Rectangle 2"/>
          <p:cNvSpPr>
            <a:spLocks noGrp="1" noChangeArrowheads="1"/>
          </p:cNvSpPr>
          <p:nvPr>
            <p:ph type="title" idx="4294967295"/>
          </p:nvPr>
        </p:nvSpPr>
        <p:spPr>
          <a:xfrm>
            <a:off x="457200" y="301625"/>
            <a:ext cx="8229600" cy="463550"/>
          </a:xfrm>
        </p:spPr>
        <p:txBody>
          <a:bodyPr lIns="91440" tIns="45720" rIns="91440" bIns="45720" anchor="b"/>
          <a:lstStyle/>
          <a:p>
            <a:pPr eaLnBrk="1" hangingPunct="1">
              <a:defRPr/>
            </a:pPr>
            <a:r>
              <a:rPr lang="en-US">
                <a:effectLst>
                  <a:outerShdw blurRad="38100" dist="38100" dir="2700000" algn="tl">
                    <a:srgbClr val="C0C0C0"/>
                  </a:outerShdw>
                </a:effectLst>
              </a:rPr>
              <a:t>Why Acyclic?</a:t>
            </a:r>
          </a:p>
        </p:txBody>
      </p:sp>
      <p:sp>
        <p:nvSpPr>
          <p:cNvPr id="78852" name="Rectangle 3"/>
          <p:cNvSpPr>
            <a:spLocks noGrp="1" noChangeArrowheads="1"/>
          </p:cNvSpPr>
          <p:nvPr>
            <p:ph type="body" idx="4294967295"/>
          </p:nvPr>
        </p:nvSpPr>
        <p:spPr>
          <a:xfrm>
            <a:off x="457200" y="1246188"/>
            <a:ext cx="8229600" cy="4343400"/>
          </a:xfrm>
        </p:spPr>
        <p:txBody>
          <a:bodyPr lIns="91440" tIns="45720" rIns="91440" bIns="45720"/>
          <a:lstStyle/>
          <a:p>
            <a:pPr eaLnBrk="1" hangingPunct="1"/>
            <a:r>
              <a:rPr lang="en-US" altLang="en-US"/>
              <a:t>Why must directed graph by acyclic for the topological sort problem?</a:t>
            </a:r>
          </a:p>
          <a:p>
            <a:pPr eaLnBrk="1" hangingPunct="1"/>
            <a:r>
              <a:rPr lang="en-US" altLang="en-US"/>
              <a:t>Otherwise, no way to order events linearly without violating a precedence constraint.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8195" name="Oval 3"/>
          <p:cNvSpPr>
            <a:spLocks noChangeArrowheads="1"/>
          </p:cNvSpPr>
          <p:nvPr/>
        </p:nvSpPr>
        <p:spPr bwMode="auto">
          <a:xfrm>
            <a:off x="11430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a:t>
            </a:r>
            <a:endParaRPr lang="en-US" altLang="en-US" sz="4000">
              <a:solidFill>
                <a:schemeClr val="accent1"/>
              </a:solidFill>
              <a:latin typeface="Times New Roman" panose="02020603050405020304" pitchFamily="18" charset="0"/>
            </a:endParaRPr>
          </a:p>
        </p:txBody>
      </p:sp>
      <p:sp>
        <p:nvSpPr>
          <p:cNvPr id="8196" name="Oval 4"/>
          <p:cNvSpPr>
            <a:spLocks noChangeArrowheads="1"/>
          </p:cNvSpPr>
          <p:nvPr/>
        </p:nvSpPr>
        <p:spPr bwMode="auto">
          <a:xfrm>
            <a:off x="11430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8197" name="Oval 5"/>
          <p:cNvSpPr>
            <a:spLocks noChangeArrowheads="1"/>
          </p:cNvSpPr>
          <p:nvPr/>
        </p:nvSpPr>
        <p:spPr bwMode="auto">
          <a:xfrm>
            <a:off x="32004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8198" name="Oval 6"/>
          <p:cNvSpPr>
            <a:spLocks noChangeArrowheads="1"/>
          </p:cNvSpPr>
          <p:nvPr/>
        </p:nvSpPr>
        <p:spPr bwMode="auto">
          <a:xfrm>
            <a:off x="32004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8199" name="Oval 7"/>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8200" name="Oval 8"/>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8201" name="Oval 9"/>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8202" name="Oval 1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8203"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8204"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8205"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8206"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8207"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8208"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8209"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8210"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8211" name="AutoShape 19"/>
          <p:cNvCxnSpPr>
            <a:cxnSpLocks noChangeShapeType="1"/>
            <a:stCxn id="8196" idx="0"/>
            <a:endCxn id="8195"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2" name="AutoShape 20"/>
          <p:cNvCxnSpPr>
            <a:cxnSpLocks noChangeShapeType="1"/>
            <a:stCxn id="8195" idx="6"/>
            <a:endCxn id="8197" idx="2"/>
          </p:cNvCxnSpPr>
          <p:nvPr/>
        </p:nvCxnSpPr>
        <p:spPr bwMode="auto">
          <a:xfrm>
            <a:off x="19192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3" name="AutoShape 21"/>
          <p:cNvCxnSpPr>
            <a:cxnSpLocks noChangeShapeType="1"/>
            <a:stCxn id="8197" idx="4"/>
            <a:endCxn id="8198" idx="0"/>
          </p:cNvCxnSpPr>
          <p:nvPr/>
        </p:nvCxnSpPr>
        <p:spPr bwMode="auto">
          <a:xfrm>
            <a:off x="35814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4" name="AutoShape 22"/>
          <p:cNvCxnSpPr>
            <a:cxnSpLocks noChangeShapeType="1"/>
            <a:stCxn id="8198" idx="7"/>
            <a:endCxn id="8199" idx="3"/>
          </p:cNvCxnSpPr>
          <p:nvPr/>
        </p:nvCxnSpPr>
        <p:spPr bwMode="auto">
          <a:xfrm flipV="1">
            <a:off x="3851275" y="2798763"/>
            <a:ext cx="1517650" cy="9556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5" name="AutoShape 23"/>
          <p:cNvCxnSpPr>
            <a:cxnSpLocks noChangeShapeType="1"/>
            <a:stCxn id="8198" idx="6"/>
            <a:endCxn id="8200" idx="2"/>
          </p:cNvCxnSpPr>
          <p:nvPr/>
        </p:nvCxnSpPr>
        <p:spPr bwMode="auto">
          <a:xfrm>
            <a:off x="39766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6" name="AutoShape 24"/>
          <p:cNvCxnSpPr>
            <a:cxnSpLocks noChangeShapeType="1"/>
            <a:stCxn id="8200" idx="0"/>
            <a:endCxn id="8199"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7" name="AutoShape 25"/>
          <p:cNvCxnSpPr>
            <a:cxnSpLocks noChangeShapeType="1"/>
            <a:stCxn id="8199" idx="6"/>
            <a:endCxn id="8201"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8" name="AutoShape 26"/>
          <p:cNvCxnSpPr>
            <a:cxnSpLocks noChangeShapeType="1"/>
            <a:stCxn id="8200" idx="6"/>
            <a:endCxn id="8202"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9" name="AutoShape 27"/>
          <p:cNvCxnSpPr>
            <a:cxnSpLocks noChangeShapeType="1"/>
            <a:stCxn id="8202" idx="0"/>
            <a:endCxn id="8201"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8220" name="Rectangle 28"/>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s</a:t>
            </a:r>
          </a:p>
        </p:txBody>
      </p:sp>
      <p:sp>
        <p:nvSpPr>
          <p:cNvPr id="8221" name="Rectangle 29"/>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txBox="1">
            <a:spLocks noGrp="1"/>
          </p:cNvSpPr>
          <p:nvPr/>
        </p:nvSpPr>
        <p:spPr bwMode="auto">
          <a:xfrm>
            <a:off x="6781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r" eaLnBrk="1" hangingPunct="1"/>
            <a:fld id="{0F080D43-E280-4800-ACF3-E5BDAC68A038}" type="slidenum">
              <a:rPr lang="en-US" altLang="en-US" sz="1000">
                <a:latin typeface="Arial" panose="020B0604020202020204" pitchFamily="34" charset="0"/>
                <a:ea typeface="ＭＳ Ｐゴシック" panose="020B0600070205080204" pitchFamily="34" charset="-128"/>
              </a:rPr>
              <a:pPr algn="r" eaLnBrk="1" hangingPunct="1"/>
              <a:t>80</a:t>
            </a:fld>
            <a:endParaRPr lang="en-US" altLang="en-US" sz="1000">
              <a:latin typeface="Arial" panose="020B0604020202020204" pitchFamily="34" charset="0"/>
              <a:ea typeface="ＭＳ Ｐゴシック" panose="020B0600070205080204" pitchFamily="34" charset="-128"/>
            </a:endParaRPr>
          </a:p>
        </p:txBody>
      </p:sp>
      <p:sp>
        <p:nvSpPr>
          <p:cNvPr id="172036" name="Rectangle 2"/>
          <p:cNvSpPr>
            <a:spLocks noGrp="1" noChangeArrowheads="1"/>
          </p:cNvSpPr>
          <p:nvPr>
            <p:ph type="title" idx="4294967295"/>
          </p:nvPr>
        </p:nvSpPr>
        <p:spPr/>
        <p:txBody>
          <a:bodyPr lIns="91440" tIns="45720" rIns="91440" bIns="45720" anchor="b"/>
          <a:lstStyle/>
          <a:p>
            <a:pPr eaLnBrk="1" hangingPunct="1">
              <a:defRPr/>
            </a:pPr>
            <a:r>
              <a:rPr lang="en-US">
                <a:effectLst>
                  <a:outerShdw blurRad="38100" dist="38100" dir="2700000" algn="tl">
                    <a:srgbClr val="C0C0C0"/>
                  </a:outerShdw>
                </a:effectLst>
              </a:rPr>
              <a:t>Topological Sort Algorithm</a:t>
            </a:r>
          </a:p>
        </p:txBody>
      </p:sp>
      <p:sp>
        <p:nvSpPr>
          <p:cNvPr id="79876" name="Rectangle 3"/>
          <p:cNvSpPr>
            <a:spLocks noGrp="1" noChangeArrowheads="1"/>
          </p:cNvSpPr>
          <p:nvPr>
            <p:ph type="body" idx="4294967295"/>
          </p:nvPr>
        </p:nvSpPr>
        <p:spPr>
          <a:xfrm>
            <a:off x="457200" y="3141663"/>
            <a:ext cx="8229600" cy="2232025"/>
          </a:xfrm>
        </p:spPr>
        <p:txBody>
          <a:bodyPr lIns="91440" tIns="45720" rIns="91440" bIns="45720"/>
          <a:lstStyle/>
          <a:p>
            <a:pPr eaLnBrk="1" hangingPunct="1">
              <a:buFont typeface="Monotype Sorts" pitchFamily="2" charset="2"/>
              <a:buNone/>
            </a:pPr>
            <a:endParaRPr lang="en-US" altLang="en-US" sz="800"/>
          </a:p>
          <a:p>
            <a:pPr eaLnBrk="1" hangingPunct="1"/>
            <a:r>
              <a:rPr lang="en-US" altLang="en-US">
                <a:solidFill>
                  <a:srgbClr val="0000CC"/>
                </a:solidFill>
              </a:rPr>
              <a:t>Time</a:t>
            </a:r>
            <a:r>
              <a:rPr lang="en-US" altLang="en-US"/>
              <a:t>: </a:t>
            </a:r>
            <a:r>
              <a:rPr lang="en-US" altLang="en-US" i="1"/>
              <a:t>O</a:t>
            </a:r>
            <a:r>
              <a:rPr lang="en-US" altLang="en-US"/>
              <a:t>(</a:t>
            </a:r>
            <a:r>
              <a:rPr lang="en-US" altLang="en-US" i="1"/>
              <a:t>V </a:t>
            </a:r>
            <a:r>
              <a:rPr lang="en-US" altLang="en-US"/>
              <a:t>+ </a:t>
            </a:r>
            <a:r>
              <a:rPr lang="en-US" altLang="en-US" i="1"/>
              <a:t>E</a:t>
            </a:r>
            <a:r>
              <a:rPr lang="en-US" altLang="en-US"/>
              <a:t>)</a:t>
            </a:r>
          </a:p>
          <a:p>
            <a:pPr eaLnBrk="1" hangingPunct="1"/>
            <a:r>
              <a:rPr lang="en-US" altLang="en-US">
                <a:solidFill>
                  <a:srgbClr val="0000CC"/>
                </a:solidFill>
              </a:rPr>
              <a:t>Correctness</a:t>
            </a:r>
            <a:r>
              <a:rPr lang="en-US" altLang="en-US"/>
              <a:t>: Want to prove that</a:t>
            </a:r>
            <a:br>
              <a:rPr lang="en-US" altLang="en-US"/>
            </a:br>
            <a:r>
              <a:rPr lang="en-US" altLang="en-US"/>
              <a:t>	(</a:t>
            </a:r>
            <a:r>
              <a:rPr lang="en-US" altLang="en-US" i="1"/>
              <a:t>u, v</a:t>
            </a:r>
            <a:r>
              <a:rPr lang="en-US" altLang="en-US"/>
              <a:t>) </a:t>
            </a:r>
            <a:r>
              <a:rPr lang="en-US" altLang="en-US">
                <a:sym typeface="Symbol" panose="05050102010706020507" pitchFamily="18" charset="2"/>
              </a:rPr>
              <a:t> </a:t>
            </a:r>
            <a:r>
              <a:rPr lang="en-US" altLang="en-US" i="1">
                <a:sym typeface="Symbol" panose="05050102010706020507" pitchFamily="18" charset="2"/>
              </a:rPr>
              <a:t>E</a:t>
            </a:r>
            <a:r>
              <a:rPr lang="en-US" altLang="en-US">
                <a:sym typeface="Symbol" panose="05050102010706020507" pitchFamily="18" charset="2"/>
              </a:rPr>
              <a:t>(</a:t>
            </a:r>
            <a:r>
              <a:rPr lang="en-US" altLang="en-US" i="1">
                <a:sym typeface="Symbol" panose="05050102010706020507" pitchFamily="18" charset="2"/>
              </a:rPr>
              <a:t>G</a:t>
            </a:r>
            <a:r>
              <a:rPr lang="en-US" altLang="en-US">
                <a:sym typeface="Symbol" panose="05050102010706020507" pitchFamily="18" charset="2"/>
              </a:rPr>
              <a:t>)  </a:t>
            </a:r>
            <a:r>
              <a:rPr lang="en-US" altLang="en-US" i="1">
                <a:sym typeface="Symbol" panose="05050102010706020507" pitchFamily="18" charset="2"/>
              </a:rPr>
              <a:t>f </a:t>
            </a:r>
            <a:r>
              <a:rPr lang="en-US" altLang="en-US">
                <a:sym typeface="Symbol" panose="05050102010706020507" pitchFamily="18" charset="2"/>
              </a:rPr>
              <a:t>(</a:t>
            </a:r>
            <a:r>
              <a:rPr lang="en-US" altLang="en-US" i="1">
                <a:sym typeface="Symbol" panose="05050102010706020507" pitchFamily="18" charset="2"/>
              </a:rPr>
              <a:t>u</a:t>
            </a:r>
            <a:r>
              <a:rPr lang="en-US" altLang="en-US">
                <a:sym typeface="Symbol" panose="05050102010706020507" pitchFamily="18" charset="2"/>
              </a:rPr>
              <a:t>) &gt; </a:t>
            </a:r>
            <a:r>
              <a:rPr lang="en-US" altLang="en-US" i="1">
                <a:sym typeface="Symbol" panose="05050102010706020507" pitchFamily="18" charset="2"/>
              </a:rPr>
              <a:t>f </a:t>
            </a:r>
            <a:r>
              <a:rPr lang="en-US" altLang="en-US">
                <a:sym typeface="Symbol" panose="05050102010706020507" pitchFamily="18" charset="2"/>
              </a:rPr>
              <a:t>(</a:t>
            </a:r>
            <a:r>
              <a:rPr lang="en-US" altLang="en-US" i="1">
                <a:sym typeface="Symbol" panose="05050102010706020507" pitchFamily="18" charset="2"/>
              </a:rPr>
              <a:t>v</a:t>
            </a:r>
            <a:r>
              <a:rPr lang="en-US" altLang="en-US">
                <a:sym typeface="Symbol" panose="05050102010706020507" pitchFamily="18" charset="2"/>
              </a:rPr>
              <a:t>)</a:t>
            </a:r>
          </a:p>
        </p:txBody>
      </p:sp>
      <p:pic>
        <p:nvPicPr>
          <p:cNvPr id="79877" name="Picture 10" descr="topological_so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66813"/>
            <a:ext cx="856932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Oval 2"/>
          <p:cNvSpPr>
            <a:spLocks noChangeArrowheads="1"/>
          </p:cNvSpPr>
          <p:nvPr/>
        </p:nvSpPr>
        <p:spPr bwMode="auto">
          <a:xfrm>
            <a:off x="52578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1</a:t>
            </a:r>
          </a:p>
        </p:txBody>
      </p:sp>
      <p:sp>
        <p:nvSpPr>
          <p:cNvPr id="81923" name="Rectangle 4"/>
          <p:cNvSpPr>
            <a:spLocks noChangeArrowheads="1"/>
          </p:cNvSpPr>
          <p:nvPr/>
        </p:nvSpPr>
        <p:spPr bwMode="auto">
          <a:xfrm>
            <a:off x="2622550" y="5081588"/>
            <a:ext cx="22399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a:t>
            </a:r>
          </a:p>
        </p:txBody>
      </p:sp>
      <p:sp>
        <p:nvSpPr>
          <p:cNvPr id="81924" name="Oval 5"/>
          <p:cNvSpPr>
            <a:spLocks noChangeArrowheads="1"/>
          </p:cNvSpPr>
          <p:nvPr/>
        </p:nvSpPr>
        <p:spPr bwMode="auto">
          <a:xfrm>
            <a:off x="3581400" y="16764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2</a:t>
            </a:r>
          </a:p>
        </p:txBody>
      </p:sp>
      <p:sp>
        <p:nvSpPr>
          <p:cNvPr id="81925" name="Oval 6"/>
          <p:cNvSpPr>
            <a:spLocks noChangeArrowheads="1"/>
          </p:cNvSpPr>
          <p:nvPr/>
        </p:nvSpPr>
        <p:spPr bwMode="auto">
          <a:xfrm>
            <a:off x="5257800" y="16764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3</a:t>
            </a:r>
          </a:p>
        </p:txBody>
      </p:sp>
      <p:sp>
        <p:nvSpPr>
          <p:cNvPr id="81926" name="Oval 7"/>
          <p:cNvSpPr>
            <a:spLocks noChangeArrowheads="1"/>
          </p:cNvSpPr>
          <p:nvPr/>
        </p:nvSpPr>
        <p:spPr bwMode="auto">
          <a:xfrm>
            <a:off x="26670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6</a:t>
            </a:r>
          </a:p>
        </p:txBody>
      </p:sp>
      <p:sp>
        <p:nvSpPr>
          <p:cNvPr id="81927" name="Oval 8"/>
          <p:cNvSpPr>
            <a:spLocks noChangeArrowheads="1"/>
          </p:cNvSpPr>
          <p:nvPr/>
        </p:nvSpPr>
        <p:spPr bwMode="auto">
          <a:xfrm>
            <a:off x="44196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5</a:t>
            </a:r>
          </a:p>
        </p:txBody>
      </p:sp>
      <p:sp>
        <p:nvSpPr>
          <p:cNvPr id="81928" name="Oval 9"/>
          <p:cNvSpPr>
            <a:spLocks noChangeArrowheads="1"/>
          </p:cNvSpPr>
          <p:nvPr/>
        </p:nvSpPr>
        <p:spPr bwMode="auto">
          <a:xfrm>
            <a:off x="61722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4</a:t>
            </a:r>
          </a:p>
        </p:txBody>
      </p:sp>
      <p:sp>
        <p:nvSpPr>
          <p:cNvPr id="81929" name="Oval 10"/>
          <p:cNvSpPr>
            <a:spLocks noChangeArrowheads="1"/>
          </p:cNvSpPr>
          <p:nvPr/>
        </p:nvSpPr>
        <p:spPr bwMode="auto">
          <a:xfrm>
            <a:off x="35814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sp>
        <p:nvSpPr>
          <p:cNvPr id="254987" name="Oval 11"/>
          <p:cNvSpPr>
            <a:spLocks noChangeArrowheads="1"/>
          </p:cNvSpPr>
          <p:nvPr/>
        </p:nvSpPr>
        <p:spPr bwMode="auto">
          <a:xfrm>
            <a:off x="5257800" y="36576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1</a:t>
            </a:r>
          </a:p>
        </p:txBody>
      </p:sp>
      <p:cxnSp>
        <p:nvCxnSpPr>
          <p:cNvPr id="81931" name="AutoShape 12"/>
          <p:cNvCxnSpPr>
            <a:cxnSpLocks noChangeShapeType="1"/>
            <a:stCxn id="81924" idx="3"/>
            <a:endCxn id="81926" idx="7"/>
          </p:cNvCxnSpPr>
          <p:nvPr/>
        </p:nvCxnSpPr>
        <p:spPr bwMode="auto">
          <a:xfrm flipH="1">
            <a:off x="2927350" y="19367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2" name="AutoShape 13"/>
          <p:cNvCxnSpPr>
            <a:cxnSpLocks noChangeShapeType="1"/>
            <a:stCxn id="81924" idx="5"/>
            <a:endCxn id="81927" idx="1"/>
          </p:cNvCxnSpPr>
          <p:nvPr/>
        </p:nvCxnSpPr>
        <p:spPr bwMode="auto">
          <a:xfrm>
            <a:off x="3841750" y="19367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3" name="AutoShape 14"/>
          <p:cNvCxnSpPr>
            <a:cxnSpLocks noChangeShapeType="1"/>
            <a:stCxn id="81924" idx="6"/>
            <a:endCxn id="81925" idx="2"/>
          </p:cNvCxnSpPr>
          <p:nvPr/>
        </p:nvCxnSpPr>
        <p:spPr bwMode="auto">
          <a:xfrm>
            <a:off x="3886200" y="1828800"/>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4" name="AutoShape 15"/>
          <p:cNvCxnSpPr>
            <a:cxnSpLocks noChangeShapeType="1"/>
            <a:stCxn id="81925" idx="5"/>
            <a:endCxn id="81928" idx="1"/>
          </p:cNvCxnSpPr>
          <p:nvPr/>
        </p:nvCxnSpPr>
        <p:spPr bwMode="auto">
          <a:xfrm>
            <a:off x="5518150" y="19367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5" name="AutoShape 16"/>
          <p:cNvCxnSpPr>
            <a:cxnSpLocks noChangeShapeType="1"/>
            <a:stCxn id="81928" idx="2"/>
            <a:endCxn id="81927" idx="6"/>
          </p:cNvCxnSpPr>
          <p:nvPr/>
        </p:nvCxnSpPr>
        <p:spPr bwMode="auto">
          <a:xfrm flipH="1">
            <a:off x="47244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6" name="AutoShape 17"/>
          <p:cNvCxnSpPr>
            <a:cxnSpLocks noChangeShapeType="1"/>
            <a:stCxn id="254987" idx="7"/>
            <a:endCxn id="81928" idx="3"/>
          </p:cNvCxnSpPr>
          <p:nvPr/>
        </p:nvCxnSpPr>
        <p:spPr bwMode="auto">
          <a:xfrm flipV="1">
            <a:off x="55181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7" name="AutoShape 18"/>
          <p:cNvCxnSpPr>
            <a:cxnSpLocks noChangeShapeType="1"/>
            <a:stCxn id="81927" idx="3"/>
            <a:endCxn id="81929" idx="7"/>
          </p:cNvCxnSpPr>
          <p:nvPr/>
        </p:nvCxnSpPr>
        <p:spPr bwMode="auto">
          <a:xfrm flipH="1">
            <a:off x="3841750" y="29273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8" name="AutoShape 19"/>
          <p:cNvCxnSpPr>
            <a:cxnSpLocks noChangeShapeType="1"/>
            <a:stCxn id="254987" idx="1"/>
            <a:endCxn id="81927" idx="5"/>
          </p:cNvCxnSpPr>
          <p:nvPr/>
        </p:nvCxnSpPr>
        <p:spPr bwMode="auto">
          <a:xfrm flipH="1" flipV="1">
            <a:off x="4679950" y="29273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39" name="AutoShape 20"/>
          <p:cNvCxnSpPr>
            <a:cxnSpLocks noChangeShapeType="1"/>
            <a:stCxn id="254987" idx="2"/>
            <a:endCxn id="81929" idx="6"/>
          </p:cNvCxnSpPr>
          <p:nvPr/>
        </p:nvCxnSpPr>
        <p:spPr bwMode="auto">
          <a:xfrm flipH="1">
            <a:off x="3886200" y="3810000"/>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0" name="AutoShape 21"/>
          <p:cNvCxnSpPr>
            <a:cxnSpLocks noChangeShapeType="1"/>
            <a:stCxn id="81926" idx="5"/>
            <a:endCxn id="81929" idx="1"/>
          </p:cNvCxnSpPr>
          <p:nvPr/>
        </p:nvCxnSpPr>
        <p:spPr bwMode="auto">
          <a:xfrm>
            <a:off x="29273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1" name="AutoShape 22"/>
          <p:cNvCxnSpPr>
            <a:cxnSpLocks noChangeShapeType="1"/>
            <a:stCxn id="81927" idx="2"/>
            <a:endCxn id="81926" idx="6"/>
          </p:cNvCxnSpPr>
          <p:nvPr/>
        </p:nvCxnSpPr>
        <p:spPr bwMode="auto">
          <a:xfrm flipH="1">
            <a:off x="29718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942" name="AutoShape 23"/>
          <p:cNvCxnSpPr>
            <a:cxnSpLocks noChangeShapeType="1"/>
            <a:stCxn id="81925" idx="3"/>
            <a:endCxn id="81927" idx="7"/>
          </p:cNvCxnSpPr>
          <p:nvPr/>
        </p:nvCxnSpPr>
        <p:spPr bwMode="auto">
          <a:xfrm flipH="1">
            <a:off x="4679950" y="19367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5001" name="Rectangle 25"/>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4987"/>
                                        </p:tgtEl>
                                        <p:attrNameLst>
                                          <p:attrName>style.visibility</p:attrName>
                                        </p:attrNameLst>
                                      </p:cBhvr>
                                      <p:to>
                                        <p:strVal val="visible"/>
                                      </p:to>
                                    </p:set>
                                    <p:animEffect transition="in" filter="dissolve">
                                      <p:cBhvr>
                                        <p:cTn id="7" dur="500"/>
                                        <p:tgtEl>
                                          <p:spTgt spid="254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Oval 2"/>
          <p:cNvSpPr>
            <a:spLocks noChangeArrowheads="1"/>
          </p:cNvSpPr>
          <p:nvPr/>
        </p:nvSpPr>
        <p:spPr bwMode="auto">
          <a:xfrm>
            <a:off x="3581400" y="1676400"/>
            <a:ext cx="304800" cy="304800"/>
          </a:xfrm>
          <a:prstGeom prst="ellipse">
            <a:avLst/>
          </a:prstGeom>
          <a:solidFill>
            <a:schemeClr val="tx2"/>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2</a:t>
            </a:r>
          </a:p>
        </p:txBody>
      </p:sp>
      <p:sp>
        <p:nvSpPr>
          <p:cNvPr id="82947" name="Rectangle 4"/>
          <p:cNvSpPr>
            <a:spLocks noChangeArrowheads="1"/>
          </p:cNvSpPr>
          <p:nvPr/>
        </p:nvSpPr>
        <p:spPr bwMode="auto">
          <a:xfrm>
            <a:off x="2622550" y="5081588"/>
            <a:ext cx="24193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endParaRPr kumimoji="1" lang="en-US" altLang="en-US" sz="1800">
              <a:latin typeface="Comic Sans MS" panose="030F0702030302020204" pitchFamily="66" charset="0"/>
            </a:endParaRPr>
          </a:p>
        </p:txBody>
      </p:sp>
      <p:sp>
        <p:nvSpPr>
          <p:cNvPr id="256005" name="Oval 5"/>
          <p:cNvSpPr>
            <a:spLocks noChangeArrowheads="1"/>
          </p:cNvSpPr>
          <p:nvPr/>
        </p:nvSpPr>
        <p:spPr bwMode="auto">
          <a:xfrm>
            <a:off x="3581400" y="16764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2</a:t>
            </a:r>
          </a:p>
        </p:txBody>
      </p:sp>
      <p:sp>
        <p:nvSpPr>
          <p:cNvPr id="82949" name="Oval 6"/>
          <p:cNvSpPr>
            <a:spLocks noChangeArrowheads="1"/>
          </p:cNvSpPr>
          <p:nvPr/>
        </p:nvSpPr>
        <p:spPr bwMode="auto">
          <a:xfrm>
            <a:off x="5257800" y="16764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3</a:t>
            </a:r>
          </a:p>
        </p:txBody>
      </p:sp>
      <p:sp>
        <p:nvSpPr>
          <p:cNvPr id="82950" name="Oval 7"/>
          <p:cNvSpPr>
            <a:spLocks noChangeArrowheads="1"/>
          </p:cNvSpPr>
          <p:nvPr/>
        </p:nvSpPr>
        <p:spPr bwMode="auto">
          <a:xfrm>
            <a:off x="26670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6</a:t>
            </a:r>
          </a:p>
        </p:txBody>
      </p:sp>
      <p:sp>
        <p:nvSpPr>
          <p:cNvPr id="82951" name="Oval 8"/>
          <p:cNvSpPr>
            <a:spLocks noChangeArrowheads="1"/>
          </p:cNvSpPr>
          <p:nvPr/>
        </p:nvSpPr>
        <p:spPr bwMode="auto">
          <a:xfrm>
            <a:off x="44196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5</a:t>
            </a:r>
          </a:p>
        </p:txBody>
      </p:sp>
      <p:sp>
        <p:nvSpPr>
          <p:cNvPr id="82952" name="Oval 9"/>
          <p:cNvSpPr>
            <a:spLocks noChangeArrowheads="1"/>
          </p:cNvSpPr>
          <p:nvPr/>
        </p:nvSpPr>
        <p:spPr bwMode="auto">
          <a:xfrm>
            <a:off x="61722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4</a:t>
            </a:r>
          </a:p>
        </p:txBody>
      </p:sp>
      <p:sp>
        <p:nvSpPr>
          <p:cNvPr id="82953" name="Oval 10"/>
          <p:cNvSpPr>
            <a:spLocks noChangeArrowheads="1"/>
          </p:cNvSpPr>
          <p:nvPr/>
        </p:nvSpPr>
        <p:spPr bwMode="auto">
          <a:xfrm>
            <a:off x="35814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cxnSp>
        <p:nvCxnSpPr>
          <p:cNvPr id="82954" name="AutoShape 11"/>
          <p:cNvCxnSpPr>
            <a:cxnSpLocks noChangeShapeType="1"/>
            <a:stCxn id="256005" idx="3"/>
            <a:endCxn id="82950" idx="7"/>
          </p:cNvCxnSpPr>
          <p:nvPr/>
        </p:nvCxnSpPr>
        <p:spPr bwMode="auto">
          <a:xfrm flipH="1">
            <a:off x="2927350" y="19367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5" name="AutoShape 12"/>
          <p:cNvCxnSpPr>
            <a:cxnSpLocks noChangeShapeType="1"/>
            <a:stCxn id="256005" idx="5"/>
            <a:endCxn id="82951" idx="1"/>
          </p:cNvCxnSpPr>
          <p:nvPr/>
        </p:nvCxnSpPr>
        <p:spPr bwMode="auto">
          <a:xfrm>
            <a:off x="3841750" y="19367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6" name="AutoShape 13"/>
          <p:cNvCxnSpPr>
            <a:cxnSpLocks noChangeShapeType="1"/>
            <a:stCxn id="256005" idx="6"/>
            <a:endCxn id="82949" idx="2"/>
          </p:cNvCxnSpPr>
          <p:nvPr/>
        </p:nvCxnSpPr>
        <p:spPr bwMode="auto">
          <a:xfrm>
            <a:off x="3886200" y="1828800"/>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7" name="AutoShape 14"/>
          <p:cNvCxnSpPr>
            <a:cxnSpLocks noChangeShapeType="1"/>
            <a:stCxn id="82949" idx="5"/>
            <a:endCxn id="82952" idx="1"/>
          </p:cNvCxnSpPr>
          <p:nvPr/>
        </p:nvCxnSpPr>
        <p:spPr bwMode="auto">
          <a:xfrm>
            <a:off x="5518150" y="19367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8" name="AutoShape 15"/>
          <p:cNvCxnSpPr>
            <a:cxnSpLocks noChangeShapeType="1"/>
            <a:stCxn id="82952" idx="2"/>
            <a:endCxn id="82951" idx="6"/>
          </p:cNvCxnSpPr>
          <p:nvPr/>
        </p:nvCxnSpPr>
        <p:spPr bwMode="auto">
          <a:xfrm flipH="1">
            <a:off x="47244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59" name="AutoShape 16"/>
          <p:cNvCxnSpPr>
            <a:cxnSpLocks noChangeShapeType="1"/>
            <a:stCxn id="82951" idx="3"/>
            <a:endCxn id="82953" idx="7"/>
          </p:cNvCxnSpPr>
          <p:nvPr/>
        </p:nvCxnSpPr>
        <p:spPr bwMode="auto">
          <a:xfrm flipH="1">
            <a:off x="3841750" y="29273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60" name="AutoShape 17"/>
          <p:cNvCxnSpPr>
            <a:cxnSpLocks noChangeShapeType="1"/>
            <a:stCxn id="82950" idx="5"/>
            <a:endCxn id="82953" idx="1"/>
          </p:cNvCxnSpPr>
          <p:nvPr/>
        </p:nvCxnSpPr>
        <p:spPr bwMode="auto">
          <a:xfrm>
            <a:off x="29273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61" name="AutoShape 18"/>
          <p:cNvCxnSpPr>
            <a:cxnSpLocks noChangeShapeType="1"/>
            <a:stCxn id="82951" idx="2"/>
            <a:endCxn id="82950" idx="6"/>
          </p:cNvCxnSpPr>
          <p:nvPr/>
        </p:nvCxnSpPr>
        <p:spPr bwMode="auto">
          <a:xfrm flipH="1">
            <a:off x="29718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962" name="AutoShape 19"/>
          <p:cNvCxnSpPr>
            <a:cxnSpLocks noChangeShapeType="1"/>
            <a:stCxn id="82949" idx="3"/>
            <a:endCxn id="82951" idx="7"/>
          </p:cNvCxnSpPr>
          <p:nvPr/>
        </p:nvCxnSpPr>
        <p:spPr bwMode="auto">
          <a:xfrm flipH="1">
            <a:off x="4679950" y="19367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21" name="Rectangle 21"/>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dissolve">
                                      <p:cBhvr>
                                        <p:cTn id="7" dur="500"/>
                                        <p:tgtEl>
                                          <p:spTgt spid="25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auto">
          <a:xfrm>
            <a:off x="5257800" y="1676400"/>
            <a:ext cx="304800" cy="304800"/>
          </a:xfrm>
          <a:prstGeom prst="ellipse">
            <a:avLst/>
          </a:prstGeom>
          <a:solidFill>
            <a:schemeClr val="tx2"/>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3</a:t>
            </a:r>
          </a:p>
        </p:txBody>
      </p:sp>
      <p:sp>
        <p:nvSpPr>
          <p:cNvPr id="83971" name="Rectangle 4"/>
          <p:cNvSpPr>
            <a:spLocks noChangeArrowheads="1"/>
          </p:cNvSpPr>
          <p:nvPr/>
        </p:nvSpPr>
        <p:spPr bwMode="auto">
          <a:xfrm>
            <a:off x="2622550" y="5081588"/>
            <a:ext cx="27559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2</a:t>
            </a:r>
            <a:endParaRPr kumimoji="1" lang="en-US" altLang="en-US" sz="1800">
              <a:latin typeface="Comic Sans MS" panose="030F0702030302020204" pitchFamily="66" charset="0"/>
            </a:endParaRPr>
          </a:p>
        </p:txBody>
      </p:sp>
      <p:sp>
        <p:nvSpPr>
          <p:cNvPr id="257029" name="Oval 5"/>
          <p:cNvSpPr>
            <a:spLocks noChangeArrowheads="1"/>
          </p:cNvSpPr>
          <p:nvPr/>
        </p:nvSpPr>
        <p:spPr bwMode="auto">
          <a:xfrm>
            <a:off x="5257800" y="16764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3</a:t>
            </a:r>
          </a:p>
        </p:txBody>
      </p:sp>
      <p:sp>
        <p:nvSpPr>
          <p:cNvPr id="83973" name="Oval 6"/>
          <p:cNvSpPr>
            <a:spLocks noChangeArrowheads="1"/>
          </p:cNvSpPr>
          <p:nvPr/>
        </p:nvSpPr>
        <p:spPr bwMode="auto">
          <a:xfrm>
            <a:off x="26670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6</a:t>
            </a:r>
          </a:p>
        </p:txBody>
      </p:sp>
      <p:sp>
        <p:nvSpPr>
          <p:cNvPr id="83974" name="Oval 7"/>
          <p:cNvSpPr>
            <a:spLocks noChangeArrowheads="1"/>
          </p:cNvSpPr>
          <p:nvPr/>
        </p:nvSpPr>
        <p:spPr bwMode="auto">
          <a:xfrm>
            <a:off x="44196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5</a:t>
            </a:r>
          </a:p>
        </p:txBody>
      </p:sp>
      <p:sp>
        <p:nvSpPr>
          <p:cNvPr id="83975" name="Oval 8"/>
          <p:cNvSpPr>
            <a:spLocks noChangeArrowheads="1"/>
          </p:cNvSpPr>
          <p:nvPr/>
        </p:nvSpPr>
        <p:spPr bwMode="auto">
          <a:xfrm>
            <a:off x="61722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4</a:t>
            </a:r>
          </a:p>
        </p:txBody>
      </p:sp>
      <p:sp>
        <p:nvSpPr>
          <p:cNvPr id="83976" name="Oval 9"/>
          <p:cNvSpPr>
            <a:spLocks noChangeArrowheads="1"/>
          </p:cNvSpPr>
          <p:nvPr/>
        </p:nvSpPr>
        <p:spPr bwMode="auto">
          <a:xfrm>
            <a:off x="35814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cxnSp>
        <p:nvCxnSpPr>
          <p:cNvPr id="83977" name="AutoShape 10"/>
          <p:cNvCxnSpPr>
            <a:cxnSpLocks noChangeShapeType="1"/>
            <a:stCxn id="257029" idx="5"/>
            <a:endCxn id="83975" idx="1"/>
          </p:cNvCxnSpPr>
          <p:nvPr/>
        </p:nvCxnSpPr>
        <p:spPr bwMode="auto">
          <a:xfrm>
            <a:off x="5518150" y="19367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78" name="AutoShape 11"/>
          <p:cNvCxnSpPr>
            <a:cxnSpLocks noChangeShapeType="1"/>
            <a:stCxn id="83975" idx="2"/>
            <a:endCxn id="83974" idx="6"/>
          </p:cNvCxnSpPr>
          <p:nvPr/>
        </p:nvCxnSpPr>
        <p:spPr bwMode="auto">
          <a:xfrm flipH="1">
            <a:off x="47244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79" name="AutoShape 12"/>
          <p:cNvCxnSpPr>
            <a:cxnSpLocks noChangeShapeType="1"/>
            <a:stCxn id="83974" idx="3"/>
            <a:endCxn id="83976" idx="7"/>
          </p:cNvCxnSpPr>
          <p:nvPr/>
        </p:nvCxnSpPr>
        <p:spPr bwMode="auto">
          <a:xfrm flipH="1">
            <a:off x="3841750" y="29273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0" name="AutoShape 13"/>
          <p:cNvCxnSpPr>
            <a:cxnSpLocks noChangeShapeType="1"/>
            <a:stCxn id="83973" idx="5"/>
            <a:endCxn id="83976" idx="1"/>
          </p:cNvCxnSpPr>
          <p:nvPr/>
        </p:nvCxnSpPr>
        <p:spPr bwMode="auto">
          <a:xfrm>
            <a:off x="29273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1" name="AutoShape 14"/>
          <p:cNvCxnSpPr>
            <a:cxnSpLocks noChangeShapeType="1"/>
            <a:stCxn id="83974" idx="2"/>
            <a:endCxn id="83973" idx="6"/>
          </p:cNvCxnSpPr>
          <p:nvPr/>
        </p:nvCxnSpPr>
        <p:spPr bwMode="auto">
          <a:xfrm flipH="1">
            <a:off x="29718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982" name="AutoShape 15"/>
          <p:cNvCxnSpPr>
            <a:cxnSpLocks noChangeShapeType="1"/>
            <a:stCxn id="257029" idx="3"/>
            <a:endCxn id="83974" idx="7"/>
          </p:cNvCxnSpPr>
          <p:nvPr/>
        </p:nvCxnSpPr>
        <p:spPr bwMode="auto">
          <a:xfrm flipH="1">
            <a:off x="4679950" y="19367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7041" name="Rectangle 17"/>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7029"/>
                                        </p:tgtEl>
                                        <p:attrNameLst>
                                          <p:attrName>style.visibility</p:attrName>
                                        </p:attrNameLst>
                                      </p:cBhvr>
                                      <p:to>
                                        <p:strVal val="visible"/>
                                      </p:to>
                                    </p:set>
                                    <p:animEffect transition="in" filter="dissolve">
                                      <p:cBhvr>
                                        <p:cTn id="7" dur="500"/>
                                        <p:tgtEl>
                                          <p:spTgt spid="25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6172200" y="2667000"/>
            <a:ext cx="304800" cy="304800"/>
          </a:xfrm>
          <a:prstGeom prst="ellipse">
            <a:avLst/>
          </a:prstGeom>
          <a:solidFill>
            <a:schemeClr val="tx2"/>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4</a:t>
            </a:r>
          </a:p>
        </p:txBody>
      </p:sp>
      <p:sp>
        <p:nvSpPr>
          <p:cNvPr id="84995" name="Rectangle 4"/>
          <p:cNvSpPr>
            <a:spLocks noChangeArrowheads="1"/>
          </p:cNvSpPr>
          <p:nvPr/>
        </p:nvSpPr>
        <p:spPr bwMode="auto">
          <a:xfrm>
            <a:off x="2622550" y="5081588"/>
            <a:ext cx="30908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2</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3</a:t>
            </a:r>
            <a:endParaRPr kumimoji="1" lang="en-US" altLang="en-US" sz="1800">
              <a:latin typeface="Comic Sans MS" panose="030F0702030302020204" pitchFamily="66" charset="0"/>
            </a:endParaRPr>
          </a:p>
        </p:txBody>
      </p:sp>
      <p:sp>
        <p:nvSpPr>
          <p:cNvPr id="84996" name="Oval 5"/>
          <p:cNvSpPr>
            <a:spLocks noChangeArrowheads="1"/>
          </p:cNvSpPr>
          <p:nvPr/>
        </p:nvSpPr>
        <p:spPr bwMode="auto">
          <a:xfrm>
            <a:off x="26670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6</a:t>
            </a:r>
          </a:p>
        </p:txBody>
      </p:sp>
      <p:sp>
        <p:nvSpPr>
          <p:cNvPr id="84997" name="Oval 6"/>
          <p:cNvSpPr>
            <a:spLocks noChangeArrowheads="1"/>
          </p:cNvSpPr>
          <p:nvPr/>
        </p:nvSpPr>
        <p:spPr bwMode="auto">
          <a:xfrm>
            <a:off x="44196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5</a:t>
            </a:r>
          </a:p>
        </p:txBody>
      </p:sp>
      <p:sp>
        <p:nvSpPr>
          <p:cNvPr id="258055" name="Oval 7"/>
          <p:cNvSpPr>
            <a:spLocks noChangeArrowheads="1"/>
          </p:cNvSpPr>
          <p:nvPr/>
        </p:nvSpPr>
        <p:spPr bwMode="auto">
          <a:xfrm>
            <a:off x="6172200" y="26670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4</a:t>
            </a:r>
          </a:p>
        </p:txBody>
      </p:sp>
      <p:sp>
        <p:nvSpPr>
          <p:cNvPr id="84999" name="Oval 8"/>
          <p:cNvSpPr>
            <a:spLocks noChangeArrowheads="1"/>
          </p:cNvSpPr>
          <p:nvPr/>
        </p:nvSpPr>
        <p:spPr bwMode="auto">
          <a:xfrm>
            <a:off x="35814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cxnSp>
        <p:nvCxnSpPr>
          <p:cNvPr id="85000" name="AutoShape 9"/>
          <p:cNvCxnSpPr>
            <a:cxnSpLocks noChangeShapeType="1"/>
            <a:stCxn id="258055" idx="2"/>
            <a:endCxn id="84997" idx="6"/>
          </p:cNvCxnSpPr>
          <p:nvPr/>
        </p:nvCxnSpPr>
        <p:spPr bwMode="auto">
          <a:xfrm flipH="1">
            <a:off x="47244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5001" name="AutoShape 10"/>
          <p:cNvCxnSpPr>
            <a:cxnSpLocks noChangeShapeType="1"/>
            <a:stCxn id="84997" idx="3"/>
            <a:endCxn id="84999" idx="7"/>
          </p:cNvCxnSpPr>
          <p:nvPr/>
        </p:nvCxnSpPr>
        <p:spPr bwMode="auto">
          <a:xfrm flipH="1">
            <a:off x="3841750" y="29273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5002" name="AutoShape 11"/>
          <p:cNvCxnSpPr>
            <a:cxnSpLocks noChangeShapeType="1"/>
            <a:stCxn id="84996" idx="5"/>
            <a:endCxn id="84999" idx="1"/>
          </p:cNvCxnSpPr>
          <p:nvPr/>
        </p:nvCxnSpPr>
        <p:spPr bwMode="auto">
          <a:xfrm>
            <a:off x="29273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5003" name="AutoShape 12"/>
          <p:cNvCxnSpPr>
            <a:cxnSpLocks noChangeShapeType="1"/>
            <a:stCxn id="84997" idx="2"/>
            <a:endCxn id="84996" idx="6"/>
          </p:cNvCxnSpPr>
          <p:nvPr/>
        </p:nvCxnSpPr>
        <p:spPr bwMode="auto">
          <a:xfrm flipH="1">
            <a:off x="29718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8062" name="Rectangle 14"/>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8055"/>
                                        </p:tgtEl>
                                        <p:attrNameLst>
                                          <p:attrName>style.visibility</p:attrName>
                                        </p:attrNameLst>
                                      </p:cBhvr>
                                      <p:to>
                                        <p:strVal val="visible"/>
                                      </p:to>
                                    </p:set>
                                    <p:animEffect transition="in" filter="dissolve">
                                      <p:cBhvr>
                                        <p:cTn id="7" dur="500"/>
                                        <p:tgtEl>
                                          <p:spTgt spid="25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val 2"/>
          <p:cNvSpPr>
            <a:spLocks noChangeArrowheads="1"/>
          </p:cNvSpPr>
          <p:nvPr/>
        </p:nvSpPr>
        <p:spPr bwMode="auto">
          <a:xfrm>
            <a:off x="4419600" y="2667000"/>
            <a:ext cx="304800" cy="304800"/>
          </a:xfrm>
          <a:prstGeom prst="ellipse">
            <a:avLst/>
          </a:prstGeom>
          <a:solidFill>
            <a:schemeClr val="tx2"/>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5</a:t>
            </a:r>
          </a:p>
        </p:txBody>
      </p:sp>
      <p:sp>
        <p:nvSpPr>
          <p:cNvPr id="86019" name="Rectangle 4"/>
          <p:cNvSpPr>
            <a:spLocks noChangeArrowheads="1"/>
          </p:cNvSpPr>
          <p:nvPr/>
        </p:nvSpPr>
        <p:spPr bwMode="auto">
          <a:xfrm>
            <a:off x="2622550" y="5081588"/>
            <a:ext cx="34274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2</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3</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4</a:t>
            </a:r>
            <a:endParaRPr kumimoji="1" lang="en-US" altLang="en-US" sz="1800">
              <a:latin typeface="Comic Sans MS" panose="030F0702030302020204" pitchFamily="66" charset="0"/>
            </a:endParaRPr>
          </a:p>
        </p:txBody>
      </p:sp>
      <p:sp>
        <p:nvSpPr>
          <p:cNvPr id="86020" name="Oval 5"/>
          <p:cNvSpPr>
            <a:spLocks noChangeArrowheads="1"/>
          </p:cNvSpPr>
          <p:nvPr/>
        </p:nvSpPr>
        <p:spPr bwMode="auto">
          <a:xfrm>
            <a:off x="2667000" y="26670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6</a:t>
            </a:r>
          </a:p>
        </p:txBody>
      </p:sp>
      <p:sp>
        <p:nvSpPr>
          <p:cNvPr id="259078" name="Oval 6"/>
          <p:cNvSpPr>
            <a:spLocks noChangeArrowheads="1"/>
          </p:cNvSpPr>
          <p:nvPr/>
        </p:nvSpPr>
        <p:spPr bwMode="auto">
          <a:xfrm>
            <a:off x="4419600" y="26670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5</a:t>
            </a:r>
          </a:p>
        </p:txBody>
      </p:sp>
      <p:sp>
        <p:nvSpPr>
          <p:cNvPr id="86022" name="Oval 7"/>
          <p:cNvSpPr>
            <a:spLocks noChangeArrowheads="1"/>
          </p:cNvSpPr>
          <p:nvPr/>
        </p:nvSpPr>
        <p:spPr bwMode="auto">
          <a:xfrm>
            <a:off x="35814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cxnSp>
        <p:nvCxnSpPr>
          <p:cNvPr id="86023" name="AutoShape 8"/>
          <p:cNvCxnSpPr>
            <a:cxnSpLocks noChangeShapeType="1"/>
            <a:stCxn id="259078" idx="3"/>
            <a:endCxn id="86022" idx="7"/>
          </p:cNvCxnSpPr>
          <p:nvPr/>
        </p:nvCxnSpPr>
        <p:spPr bwMode="auto">
          <a:xfrm flipH="1">
            <a:off x="3841750" y="2927350"/>
            <a:ext cx="6223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6024" name="AutoShape 9"/>
          <p:cNvCxnSpPr>
            <a:cxnSpLocks noChangeShapeType="1"/>
            <a:stCxn id="86020" idx="5"/>
            <a:endCxn id="86022" idx="1"/>
          </p:cNvCxnSpPr>
          <p:nvPr/>
        </p:nvCxnSpPr>
        <p:spPr bwMode="auto">
          <a:xfrm>
            <a:off x="29273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6025" name="AutoShape 10"/>
          <p:cNvCxnSpPr>
            <a:cxnSpLocks noChangeShapeType="1"/>
            <a:stCxn id="259078" idx="2"/>
            <a:endCxn id="86020" idx="6"/>
          </p:cNvCxnSpPr>
          <p:nvPr/>
        </p:nvCxnSpPr>
        <p:spPr bwMode="auto">
          <a:xfrm flipH="1">
            <a:off x="2971800" y="2819400"/>
            <a:ext cx="1447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9084" name="Rectangle 1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9078"/>
                                        </p:tgtEl>
                                        <p:attrNameLst>
                                          <p:attrName>style.visibility</p:attrName>
                                        </p:attrNameLst>
                                      </p:cBhvr>
                                      <p:to>
                                        <p:strVal val="visible"/>
                                      </p:to>
                                    </p:set>
                                    <p:animEffect transition="in" filter="dissolve">
                                      <p:cBhvr>
                                        <p:cTn id="7" dur="500"/>
                                        <p:tgtEl>
                                          <p:spTgt spid="259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Oval 2"/>
          <p:cNvSpPr>
            <a:spLocks noChangeArrowheads="1"/>
          </p:cNvSpPr>
          <p:nvPr/>
        </p:nvSpPr>
        <p:spPr bwMode="auto">
          <a:xfrm>
            <a:off x="2667000" y="2667000"/>
            <a:ext cx="304800" cy="304800"/>
          </a:xfrm>
          <a:prstGeom prst="ellipse">
            <a:avLst/>
          </a:prstGeom>
          <a:solidFill>
            <a:schemeClr val="tx2"/>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6</a:t>
            </a:r>
          </a:p>
        </p:txBody>
      </p:sp>
      <p:sp>
        <p:nvSpPr>
          <p:cNvPr id="87043" name="Rectangle 4"/>
          <p:cNvSpPr>
            <a:spLocks noChangeArrowheads="1"/>
          </p:cNvSpPr>
          <p:nvPr/>
        </p:nvSpPr>
        <p:spPr bwMode="auto">
          <a:xfrm>
            <a:off x="2622550" y="5081588"/>
            <a:ext cx="37623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2</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3</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4</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5</a:t>
            </a:r>
            <a:endParaRPr kumimoji="1" lang="en-US" altLang="en-US" sz="1800">
              <a:latin typeface="Comic Sans MS" panose="030F0702030302020204" pitchFamily="66" charset="0"/>
            </a:endParaRPr>
          </a:p>
        </p:txBody>
      </p:sp>
      <p:sp>
        <p:nvSpPr>
          <p:cNvPr id="260101" name="Oval 5"/>
          <p:cNvSpPr>
            <a:spLocks noChangeArrowheads="1"/>
          </p:cNvSpPr>
          <p:nvPr/>
        </p:nvSpPr>
        <p:spPr bwMode="auto">
          <a:xfrm>
            <a:off x="2667000" y="26670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6</a:t>
            </a:r>
          </a:p>
        </p:txBody>
      </p:sp>
      <p:sp>
        <p:nvSpPr>
          <p:cNvPr id="87045" name="Oval 6"/>
          <p:cNvSpPr>
            <a:spLocks noChangeArrowheads="1"/>
          </p:cNvSpPr>
          <p:nvPr/>
        </p:nvSpPr>
        <p:spPr bwMode="auto">
          <a:xfrm>
            <a:off x="3581400" y="3657600"/>
            <a:ext cx="304800" cy="304800"/>
          </a:xfrm>
          <a:prstGeom prst="ellipse">
            <a:avLst/>
          </a:prstGeom>
          <a:gradFill rotWithShape="1">
            <a:gsLst>
              <a:gs pos="0">
                <a:srgbClr val="FFFFFF"/>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cxnSp>
        <p:nvCxnSpPr>
          <p:cNvPr id="87046" name="AutoShape 7"/>
          <p:cNvCxnSpPr>
            <a:cxnSpLocks noChangeShapeType="1"/>
            <a:stCxn id="260101" idx="5"/>
            <a:endCxn id="87045" idx="1"/>
          </p:cNvCxnSpPr>
          <p:nvPr/>
        </p:nvCxnSpPr>
        <p:spPr bwMode="auto">
          <a:xfrm>
            <a:off x="2927350" y="2927350"/>
            <a:ext cx="698500" cy="774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0105" name="Rectangle 9"/>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0101"/>
                                        </p:tgtEl>
                                        <p:attrNameLst>
                                          <p:attrName>style.visibility</p:attrName>
                                        </p:attrNameLst>
                                      </p:cBhvr>
                                      <p:to>
                                        <p:strVal val="visible"/>
                                      </p:to>
                                    </p:set>
                                    <p:animEffect transition="in" filter="dissolve">
                                      <p:cBhvr>
                                        <p:cTn id="7" dur="5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Oval 2"/>
          <p:cNvSpPr>
            <a:spLocks noChangeArrowheads="1"/>
          </p:cNvSpPr>
          <p:nvPr/>
        </p:nvSpPr>
        <p:spPr bwMode="auto">
          <a:xfrm>
            <a:off x="3581400" y="3657600"/>
            <a:ext cx="304800" cy="304800"/>
          </a:xfrm>
          <a:prstGeom prst="ellipse">
            <a:avLst/>
          </a:prstGeom>
          <a:solidFill>
            <a:schemeClr val="tx2"/>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latin typeface="Comic Sans MS" panose="030F0702030302020204" pitchFamily="66" charset="0"/>
              </a:rPr>
              <a:t>v</a:t>
            </a:r>
            <a:r>
              <a:rPr kumimoji="1" lang="en-US" altLang="en-US" sz="1400" baseline="-25000">
                <a:latin typeface="Comic Sans MS" panose="030F0702030302020204" pitchFamily="66" charset="0"/>
              </a:rPr>
              <a:t>7</a:t>
            </a:r>
          </a:p>
        </p:txBody>
      </p:sp>
      <p:sp>
        <p:nvSpPr>
          <p:cNvPr id="88067" name="Rectangle 4"/>
          <p:cNvSpPr>
            <a:spLocks noChangeArrowheads="1"/>
          </p:cNvSpPr>
          <p:nvPr/>
        </p:nvSpPr>
        <p:spPr bwMode="auto">
          <a:xfrm>
            <a:off x="2622550" y="5081588"/>
            <a:ext cx="40989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2</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3</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4</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5</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6</a:t>
            </a:r>
            <a:endParaRPr kumimoji="1" lang="en-US" altLang="en-US" sz="1800">
              <a:latin typeface="Comic Sans MS" panose="030F0702030302020204" pitchFamily="66" charset="0"/>
            </a:endParaRPr>
          </a:p>
        </p:txBody>
      </p:sp>
      <p:sp>
        <p:nvSpPr>
          <p:cNvPr id="261125" name="Oval 5"/>
          <p:cNvSpPr>
            <a:spLocks noChangeArrowheads="1"/>
          </p:cNvSpPr>
          <p:nvPr/>
        </p:nvSpPr>
        <p:spPr bwMode="auto">
          <a:xfrm>
            <a:off x="3581400" y="3657600"/>
            <a:ext cx="304800" cy="304800"/>
          </a:xfrm>
          <a:prstGeom prst="ellipse">
            <a:avLst/>
          </a:prstGeom>
          <a:solidFill>
            <a:srgbClr val="003399"/>
          </a:soli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400">
                <a:solidFill>
                  <a:schemeClr val="bg1"/>
                </a:solidFill>
                <a:latin typeface="Comic Sans MS" panose="030F0702030302020204" pitchFamily="66" charset="0"/>
              </a:rPr>
              <a:t>v</a:t>
            </a:r>
            <a:r>
              <a:rPr kumimoji="1" lang="en-US" altLang="en-US" sz="1400" baseline="-25000">
                <a:solidFill>
                  <a:schemeClr val="bg1"/>
                </a:solidFill>
                <a:latin typeface="Comic Sans MS" panose="030F0702030302020204" pitchFamily="66" charset="0"/>
              </a:rPr>
              <a:t>7</a:t>
            </a:r>
          </a:p>
        </p:txBody>
      </p:sp>
      <p:sp>
        <p:nvSpPr>
          <p:cNvPr id="261127" name="Rectangle 7"/>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animEffect transition="in" filter="dissolve">
                                      <p:cBhvr>
                                        <p:cTn id="7" dur="500"/>
                                        <p:tgtEl>
                                          <p:spTgt spid="261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ChangeArrowheads="1"/>
          </p:cNvSpPr>
          <p:nvPr/>
        </p:nvSpPr>
        <p:spPr bwMode="auto">
          <a:xfrm>
            <a:off x="2622550" y="5081588"/>
            <a:ext cx="44910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sm"/>
              </a14:hiddenLine>
            </a:ext>
          </a:extLst>
        </p:spPr>
        <p:txBody>
          <a:bodyPr wrap="none" lIns="92075" tIns="46038" rIns="92075" bIns="46038">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gn="l"/>
            <a:r>
              <a:rPr kumimoji="1" lang="en-US" altLang="en-US" sz="1800">
                <a:latin typeface="Comic Sans MS" panose="030F0702030302020204" pitchFamily="66" charset="0"/>
              </a:rPr>
              <a:t>Topological order:  v</a:t>
            </a:r>
            <a:r>
              <a:rPr kumimoji="1" lang="en-US" altLang="en-US" sz="1800" baseline="-25000">
                <a:latin typeface="Comic Sans MS" panose="030F0702030302020204" pitchFamily="66" charset="0"/>
              </a:rPr>
              <a:t>1</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2</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3</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4</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5</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6</a:t>
            </a:r>
            <a:r>
              <a:rPr kumimoji="1" lang="en-US" altLang="en-US" sz="1800">
                <a:latin typeface="Comic Sans MS" panose="030F0702030302020204" pitchFamily="66" charset="0"/>
              </a:rPr>
              <a:t>, v</a:t>
            </a:r>
            <a:r>
              <a:rPr kumimoji="1" lang="en-US" altLang="en-US" sz="1800" baseline="-25000">
                <a:latin typeface="Comic Sans MS" panose="030F0702030302020204" pitchFamily="66" charset="0"/>
              </a:rPr>
              <a:t>7</a:t>
            </a:r>
            <a:r>
              <a:rPr kumimoji="1" lang="en-US" altLang="en-US" sz="1800">
                <a:latin typeface="Comic Sans MS" panose="030F0702030302020204" pitchFamily="66" charset="0"/>
              </a:rPr>
              <a:t>.</a:t>
            </a:r>
          </a:p>
        </p:txBody>
      </p:sp>
      <p:sp>
        <p:nvSpPr>
          <p:cNvPr id="89091" name="Oval 4"/>
          <p:cNvSpPr>
            <a:spLocks noChangeArrowheads="1"/>
          </p:cNvSpPr>
          <p:nvPr/>
        </p:nvSpPr>
        <p:spPr bwMode="auto">
          <a:xfrm>
            <a:off x="1371600" y="1754188"/>
            <a:ext cx="274638" cy="274637"/>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2</a:t>
            </a:r>
          </a:p>
        </p:txBody>
      </p:sp>
      <p:sp>
        <p:nvSpPr>
          <p:cNvPr id="89092" name="Oval 5"/>
          <p:cNvSpPr>
            <a:spLocks noChangeArrowheads="1"/>
          </p:cNvSpPr>
          <p:nvPr/>
        </p:nvSpPr>
        <p:spPr bwMode="auto">
          <a:xfrm>
            <a:off x="2636838" y="1754188"/>
            <a:ext cx="274637" cy="274637"/>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3</a:t>
            </a:r>
          </a:p>
        </p:txBody>
      </p:sp>
      <p:sp>
        <p:nvSpPr>
          <p:cNvPr id="89093" name="Oval 6"/>
          <p:cNvSpPr>
            <a:spLocks noChangeArrowheads="1"/>
          </p:cNvSpPr>
          <p:nvPr/>
        </p:nvSpPr>
        <p:spPr bwMode="auto">
          <a:xfrm>
            <a:off x="685800" y="2644775"/>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6</a:t>
            </a:r>
          </a:p>
        </p:txBody>
      </p:sp>
      <p:sp>
        <p:nvSpPr>
          <p:cNvPr id="89094" name="Oval 7"/>
          <p:cNvSpPr>
            <a:spLocks noChangeArrowheads="1"/>
          </p:cNvSpPr>
          <p:nvPr/>
        </p:nvSpPr>
        <p:spPr bwMode="auto">
          <a:xfrm>
            <a:off x="2005013" y="2644775"/>
            <a:ext cx="273050"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5</a:t>
            </a:r>
          </a:p>
        </p:txBody>
      </p:sp>
      <p:sp>
        <p:nvSpPr>
          <p:cNvPr id="89095" name="Oval 8"/>
          <p:cNvSpPr>
            <a:spLocks noChangeArrowheads="1"/>
          </p:cNvSpPr>
          <p:nvPr/>
        </p:nvSpPr>
        <p:spPr bwMode="auto">
          <a:xfrm>
            <a:off x="3322638" y="2644775"/>
            <a:ext cx="274637"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4</a:t>
            </a:r>
          </a:p>
        </p:txBody>
      </p:sp>
      <p:sp>
        <p:nvSpPr>
          <p:cNvPr id="89096" name="Oval 9"/>
          <p:cNvSpPr>
            <a:spLocks noChangeArrowheads="1"/>
          </p:cNvSpPr>
          <p:nvPr/>
        </p:nvSpPr>
        <p:spPr bwMode="auto">
          <a:xfrm>
            <a:off x="1371600" y="3535363"/>
            <a:ext cx="274638" cy="274637"/>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7</a:t>
            </a:r>
          </a:p>
        </p:txBody>
      </p:sp>
      <p:sp>
        <p:nvSpPr>
          <p:cNvPr id="89097" name="Oval 10"/>
          <p:cNvSpPr>
            <a:spLocks noChangeArrowheads="1"/>
          </p:cNvSpPr>
          <p:nvPr/>
        </p:nvSpPr>
        <p:spPr bwMode="auto">
          <a:xfrm>
            <a:off x="2636838" y="3535363"/>
            <a:ext cx="274637" cy="274637"/>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1</a:t>
            </a:r>
          </a:p>
        </p:txBody>
      </p:sp>
      <p:cxnSp>
        <p:nvCxnSpPr>
          <p:cNvPr id="89098" name="AutoShape 11"/>
          <p:cNvCxnSpPr>
            <a:cxnSpLocks noChangeShapeType="1"/>
            <a:stCxn id="89091" idx="3"/>
            <a:endCxn id="89093" idx="7"/>
          </p:cNvCxnSpPr>
          <p:nvPr/>
        </p:nvCxnSpPr>
        <p:spPr bwMode="auto">
          <a:xfrm flipH="1">
            <a:off x="920750" y="1989138"/>
            <a:ext cx="490538"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099" name="AutoShape 12"/>
          <p:cNvCxnSpPr>
            <a:cxnSpLocks noChangeShapeType="1"/>
            <a:stCxn id="89091" idx="5"/>
            <a:endCxn id="89094" idx="1"/>
          </p:cNvCxnSpPr>
          <p:nvPr/>
        </p:nvCxnSpPr>
        <p:spPr bwMode="auto">
          <a:xfrm>
            <a:off x="1606550" y="1989138"/>
            <a:ext cx="438150"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0" name="AutoShape 13"/>
          <p:cNvCxnSpPr>
            <a:cxnSpLocks noChangeShapeType="1"/>
            <a:stCxn id="89091" idx="6"/>
            <a:endCxn id="89092" idx="2"/>
          </p:cNvCxnSpPr>
          <p:nvPr/>
        </p:nvCxnSpPr>
        <p:spPr bwMode="auto">
          <a:xfrm>
            <a:off x="1646238" y="1892300"/>
            <a:ext cx="990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1" name="AutoShape 14"/>
          <p:cNvCxnSpPr>
            <a:cxnSpLocks noChangeShapeType="1"/>
            <a:stCxn id="89092" idx="5"/>
            <a:endCxn id="89095" idx="1"/>
          </p:cNvCxnSpPr>
          <p:nvPr/>
        </p:nvCxnSpPr>
        <p:spPr bwMode="auto">
          <a:xfrm>
            <a:off x="2871788" y="1989138"/>
            <a:ext cx="490537"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2" name="AutoShape 15"/>
          <p:cNvCxnSpPr>
            <a:cxnSpLocks noChangeShapeType="1"/>
            <a:stCxn id="89095" idx="2"/>
            <a:endCxn id="89094" idx="6"/>
          </p:cNvCxnSpPr>
          <p:nvPr/>
        </p:nvCxnSpPr>
        <p:spPr bwMode="auto">
          <a:xfrm flipH="1">
            <a:off x="2278063" y="2782888"/>
            <a:ext cx="10445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3" name="AutoShape 16"/>
          <p:cNvCxnSpPr>
            <a:cxnSpLocks noChangeShapeType="1"/>
            <a:stCxn id="89097" idx="7"/>
            <a:endCxn id="89095" idx="3"/>
          </p:cNvCxnSpPr>
          <p:nvPr/>
        </p:nvCxnSpPr>
        <p:spPr bwMode="auto">
          <a:xfrm flipV="1">
            <a:off x="2871788" y="2879725"/>
            <a:ext cx="490537"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4" name="AutoShape 17"/>
          <p:cNvCxnSpPr>
            <a:cxnSpLocks noChangeShapeType="1"/>
            <a:stCxn id="89094" idx="3"/>
            <a:endCxn id="89096" idx="7"/>
          </p:cNvCxnSpPr>
          <p:nvPr/>
        </p:nvCxnSpPr>
        <p:spPr bwMode="auto">
          <a:xfrm flipH="1">
            <a:off x="1606550" y="2879725"/>
            <a:ext cx="438150"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5" name="AutoShape 18"/>
          <p:cNvCxnSpPr>
            <a:cxnSpLocks noChangeShapeType="1"/>
            <a:stCxn id="89097" idx="1"/>
            <a:endCxn id="89094" idx="5"/>
          </p:cNvCxnSpPr>
          <p:nvPr/>
        </p:nvCxnSpPr>
        <p:spPr bwMode="auto">
          <a:xfrm flipH="1" flipV="1">
            <a:off x="2238375" y="2879725"/>
            <a:ext cx="438150"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6" name="AutoShape 19"/>
          <p:cNvCxnSpPr>
            <a:cxnSpLocks noChangeShapeType="1"/>
            <a:stCxn id="89097" idx="2"/>
            <a:endCxn id="89096" idx="6"/>
          </p:cNvCxnSpPr>
          <p:nvPr/>
        </p:nvCxnSpPr>
        <p:spPr bwMode="auto">
          <a:xfrm flipH="1">
            <a:off x="1646238" y="3673475"/>
            <a:ext cx="990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7" name="AutoShape 20"/>
          <p:cNvCxnSpPr>
            <a:cxnSpLocks noChangeShapeType="1"/>
            <a:stCxn id="89093" idx="5"/>
            <a:endCxn id="89096" idx="1"/>
          </p:cNvCxnSpPr>
          <p:nvPr/>
        </p:nvCxnSpPr>
        <p:spPr bwMode="auto">
          <a:xfrm>
            <a:off x="920750" y="2879725"/>
            <a:ext cx="490538"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8" name="AutoShape 21"/>
          <p:cNvCxnSpPr>
            <a:cxnSpLocks noChangeShapeType="1"/>
            <a:stCxn id="89094" idx="2"/>
            <a:endCxn id="89093" idx="6"/>
          </p:cNvCxnSpPr>
          <p:nvPr/>
        </p:nvCxnSpPr>
        <p:spPr bwMode="auto">
          <a:xfrm flipH="1">
            <a:off x="960438" y="2782888"/>
            <a:ext cx="10445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09" name="AutoShape 22"/>
          <p:cNvCxnSpPr>
            <a:cxnSpLocks noChangeShapeType="1"/>
            <a:stCxn id="89092" idx="3"/>
            <a:endCxn id="89094" idx="7"/>
          </p:cNvCxnSpPr>
          <p:nvPr/>
        </p:nvCxnSpPr>
        <p:spPr bwMode="auto">
          <a:xfrm flipH="1">
            <a:off x="2238375" y="1989138"/>
            <a:ext cx="438150" cy="695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9110" name="Oval 23"/>
          <p:cNvSpPr>
            <a:spLocks noChangeArrowheads="1"/>
          </p:cNvSpPr>
          <p:nvPr/>
        </p:nvSpPr>
        <p:spPr bwMode="auto">
          <a:xfrm>
            <a:off x="4267200" y="2667000"/>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1</a:t>
            </a:r>
          </a:p>
        </p:txBody>
      </p:sp>
      <p:sp>
        <p:nvSpPr>
          <p:cNvPr id="89111" name="Oval 24"/>
          <p:cNvSpPr>
            <a:spLocks noChangeArrowheads="1"/>
          </p:cNvSpPr>
          <p:nvPr/>
        </p:nvSpPr>
        <p:spPr bwMode="auto">
          <a:xfrm>
            <a:off x="4953000" y="2667000"/>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2</a:t>
            </a:r>
          </a:p>
        </p:txBody>
      </p:sp>
      <p:sp>
        <p:nvSpPr>
          <p:cNvPr id="89112" name="Oval 25"/>
          <p:cNvSpPr>
            <a:spLocks noChangeArrowheads="1"/>
          </p:cNvSpPr>
          <p:nvPr/>
        </p:nvSpPr>
        <p:spPr bwMode="auto">
          <a:xfrm>
            <a:off x="5638800" y="2667000"/>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3</a:t>
            </a:r>
          </a:p>
        </p:txBody>
      </p:sp>
      <p:cxnSp>
        <p:nvCxnSpPr>
          <p:cNvPr id="89113" name="AutoShape 26"/>
          <p:cNvCxnSpPr>
            <a:cxnSpLocks noChangeShapeType="1"/>
            <a:stCxn id="89111" idx="6"/>
            <a:endCxn id="89112" idx="2"/>
          </p:cNvCxnSpPr>
          <p:nvPr/>
        </p:nvCxnSpPr>
        <p:spPr bwMode="auto">
          <a:xfrm>
            <a:off x="5227638" y="2805113"/>
            <a:ext cx="41116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9114" name="Oval 27"/>
          <p:cNvSpPr>
            <a:spLocks noChangeArrowheads="1"/>
          </p:cNvSpPr>
          <p:nvPr/>
        </p:nvSpPr>
        <p:spPr bwMode="auto">
          <a:xfrm>
            <a:off x="6324600" y="2667000"/>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4</a:t>
            </a:r>
          </a:p>
        </p:txBody>
      </p:sp>
      <p:cxnSp>
        <p:nvCxnSpPr>
          <p:cNvPr id="89115" name="AutoShape 28"/>
          <p:cNvCxnSpPr>
            <a:cxnSpLocks noChangeShapeType="1"/>
            <a:stCxn id="89112" idx="6"/>
            <a:endCxn id="89114" idx="2"/>
          </p:cNvCxnSpPr>
          <p:nvPr/>
        </p:nvCxnSpPr>
        <p:spPr bwMode="auto">
          <a:xfrm>
            <a:off x="5913438" y="2805113"/>
            <a:ext cx="41116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9116" name="Oval 29"/>
          <p:cNvSpPr>
            <a:spLocks noChangeArrowheads="1"/>
          </p:cNvSpPr>
          <p:nvPr/>
        </p:nvSpPr>
        <p:spPr bwMode="auto">
          <a:xfrm>
            <a:off x="7010400" y="2667000"/>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5</a:t>
            </a:r>
          </a:p>
        </p:txBody>
      </p:sp>
      <p:cxnSp>
        <p:nvCxnSpPr>
          <p:cNvPr id="89117" name="AutoShape 30"/>
          <p:cNvCxnSpPr>
            <a:cxnSpLocks noChangeShapeType="1"/>
            <a:stCxn id="89114" idx="6"/>
            <a:endCxn id="89116" idx="2"/>
          </p:cNvCxnSpPr>
          <p:nvPr/>
        </p:nvCxnSpPr>
        <p:spPr bwMode="auto">
          <a:xfrm>
            <a:off x="6599238" y="2805113"/>
            <a:ext cx="41116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9118" name="Oval 31"/>
          <p:cNvSpPr>
            <a:spLocks noChangeArrowheads="1"/>
          </p:cNvSpPr>
          <p:nvPr/>
        </p:nvSpPr>
        <p:spPr bwMode="auto">
          <a:xfrm>
            <a:off x="7696200" y="2667000"/>
            <a:ext cx="274638"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6</a:t>
            </a:r>
          </a:p>
        </p:txBody>
      </p:sp>
      <p:cxnSp>
        <p:nvCxnSpPr>
          <p:cNvPr id="89119" name="AutoShape 32"/>
          <p:cNvCxnSpPr>
            <a:cxnSpLocks noChangeShapeType="1"/>
            <a:stCxn id="89116" idx="6"/>
            <a:endCxn id="89118" idx="2"/>
          </p:cNvCxnSpPr>
          <p:nvPr/>
        </p:nvCxnSpPr>
        <p:spPr bwMode="auto">
          <a:xfrm>
            <a:off x="7285038" y="2805113"/>
            <a:ext cx="41116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9120" name="Oval 33"/>
          <p:cNvSpPr>
            <a:spLocks noChangeArrowheads="1"/>
          </p:cNvSpPr>
          <p:nvPr/>
        </p:nvSpPr>
        <p:spPr bwMode="auto">
          <a:xfrm>
            <a:off x="8412163" y="2667000"/>
            <a:ext cx="274637" cy="274638"/>
          </a:xfrm>
          <a:prstGeom prst="ellipse">
            <a:avLst/>
          </a:prstGeom>
          <a:gradFill rotWithShape="1">
            <a:gsLst>
              <a:gs pos="0">
                <a:schemeClr val="bg1"/>
              </a:gs>
              <a:gs pos="100000">
                <a:srgbClr val="00CC00"/>
              </a:gs>
            </a:gsLst>
            <a:path path="shape">
              <a:fillToRect l="50000" t="50000" r="50000" b="50000"/>
            </a:path>
          </a:gradFill>
          <a:ln w="9525">
            <a:solidFill>
              <a:schemeClr val="tx1"/>
            </a:solidFill>
            <a:round/>
            <a:headEnd/>
            <a:tailEnd type="none" w="sm" len="sm"/>
          </a:ln>
        </p:spPr>
        <p:txBody>
          <a:bodyPr wrap="none" lIns="92075" tIns="46038" rIns="92075" bIns="46038"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kumimoji="1" lang="en-US" altLang="en-US" sz="1200">
                <a:latin typeface="Comic Sans MS" panose="030F0702030302020204" pitchFamily="66" charset="0"/>
              </a:rPr>
              <a:t>v</a:t>
            </a:r>
            <a:r>
              <a:rPr kumimoji="1" lang="en-US" altLang="en-US" sz="1200" baseline="-25000">
                <a:latin typeface="Comic Sans MS" panose="030F0702030302020204" pitchFamily="66" charset="0"/>
              </a:rPr>
              <a:t>7</a:t>
            </a:r>
          </a:p>
        </p:txBody>
      </p:sp>
      <p:cxnSp>
        <p:nvCxnSpPr>
          <p:cNvPr id="89121" name="AutoShape 34"/>
          <p:cNvCxnSpPr>
            <a:cxnSpLocks noChangeShapeType="1"/>
            <a:stCxn id="89118" idx="6"/>
            <a:endCxn id="89120" idx="2"/>
          </p:cNvCxnSpPr>
          <p:nvPr/>
        </p:nvCxnSpPr>
        <p:spPr bwMode="auto">
          <a:xfrm>
            <a:off x="7970838" y="2805113"/>
            <a:ext cx="4413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22" name="AutoShape 35"/>
          <p:cNvCxnSpPr>
            <a:cxnSpLocks noChangeShapeType="1"/>
            <a:stCxn id="89112" idx="0"/>
            <a:endCxn id="89116" idx="0"/>
          </p:cNvCxnSpPr>
          <p:nvPr/>
        </p:nvCxnSpPr>
        <p:spPr bwMode="auto">
          <a:xfrm rot="5400000" flipV="1">
            <a:off x="6461919" y="1981994"/>
            <a:ext cx="1588" cy="13716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23" name="AutoShape 36"/>
          <p:cNvCxnSpPr>
            <a:cxnSpLocks noChangeShapeType="1"/>
            <a:stCxn id="89111" idx="4"/>
            <a:endCxn id="89116" idx="3"/>
          </p:cNvCxnSpPr>
          <p:nvPr/>
        </p:nvCxnSpPr>
        <p:spPr bwMode="auto">
          <a:xfrm rot="5400000" flipH="1" flipV="1">
            <a:off x="6050757" y="1942306"/>
            <a:ext cx="39688" cy="1958975"/>
          </a:xfrm>
          <a:prstGeom prst="curvedConnector3">
            <a:avLst>
              <a:gd name="adj1" fmla="val -648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24" name="AutoShape 37"/>
          <p:cNvCxnSpPr>
            <a:cxnSpLocks noChangeShapeType="1"/>
            <a:stCxn id="89110" idx="4"/>
            <a:endCxn id="89116" idx="4"/>
          </p:cNvCxnSpPr>
          <p:nvPr/>
        </p:nvCxnSpPr>
        <p:spPr bwMode="auto">
          <a:xfrm rot="16200000" flipH="1">
            <a:off x="5776119" y="1570832"/>
            <a:ext cx="1587" cy="2743200"/>
          </a:xfrm>
          <a:prstGeom prst="curvedConnector3">
            <a:avLst>
              <a:gd name="adj1" fmla="val 2980000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25" name="AutoShape 38"/>
          <p:cNvCxnSpPr>
            <a:cxnSpLocks noChangeShapeType="1"/>
            <a:stCxn id="89110" idx="0"/>
            <a:endCxn id="89114" idx="0"/>
          </p:cNvCxnSpPr>
          <p:nvPr/>
        </p:nvCxnSpPr>
        <p:spPr bwMode="auto">
          <a:xfrm rot="5400000" flipV="1">
            <a:off x="5433219" y="1639094"/>
            <a:ext cx="1588" cy="20574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26" name="AutoShape 39"/>
          <p:cNvCxnSpPr>
            <a:cxnSpLocks noChangeShapeType="1"/>
            <a:stCxn id="89116" idx="7"/>
            <a:endCxn id="89120" idx="0"/>
          </p:cNvCxnSpPr>
          <p:nvPr/>
        </p:nvCxnSpPr>
        <p:spPr bwMode="auto">
          <a:xfrm rot="-5400000">
            <a:off x="7877969" y="2034381"/>
            <a:ext cx="39688" cy="1304925"/>
          </a:xfrm>
          <a:prstGeom prst="curvedConnector3">
            <a:avLst>
              <a:gd name="adj1" fmla="val 676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9127" name="AutoShape 40"/>
          <p:cNvCxnSpPr>
            <a:cxnSpLocks noChangeShapeType="1"/>
            <a:stCxn id="89111" idx="0"/>
            <a:endCxn id="89118" idx="0"/>
          </p:cNvCxnSpPr>
          <p:nvPr/>
        </p:nvCxnSpPr>
        <p:spPr bwMode="auto">
          <a:xfrm rot="5400000" flipV="1">
            <a:off x="6461919" y="1296194"/>
            <a:ext cx="1588" cy="2743200"/>
          </a:xfrm>
          <a:prstGeom prst="curvedConnector3">
            <a:avLst>
              <a:gd name="adj1" fmla="val -3640001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2186" name="Rectangle 4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Topological Sort: Another Algorithm</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D9D1-3F87-4841-A6B4-2D4E88B88564}"/>
              </a:ext>
            </a:extLst>
          </p:cNvPr>
          <p:cNvSpPr>
            <a:spLocks noGrp="1"/>
          </p:cNvSpPr>
          <p:nvPr>
            <p:ph type="title"/>
          </p:nvPr>
        </p:nvSpPr>
        <p:spPr/>
        <p:txBody>
          <a:bodyPr/>
          <a:lstStyle/>
          <a:p>
            <a:r>
              <a:rPr lang="en-US" b="0" i="0" dirty="0">
                <a:effectLst/>
                <a:latin typeface="var(--font-sofia)"/>
                <a:hlinkClick r:id="rId2" action="ppaction://hlinkfile"/>
              </a:rPr>
              <a:t>Applications of Depth First Search</a:t>
            </a:r>
            <a:endParaRPr lang="en-US" dirty="0"/>
          </a:p>
        </p:txBody>
      </p:sp>
      <p:sp>
        <p:nvSpPr>
          <p:cNvPr id="3" name="Content Placeholder 2">
            <a:extLst>
              <a:ext uri="{FF2B5EF4-FFF2-40B4-BE49-F238E27FC236}">
                <a16:creationId xmlns:a16="http://schemas.microsoft.com/office/drawing/2014/main" id="{85B1128D-BA90-4326-8816-6A1E25A65598}"/>
              </a:ext>
            </a:extLst>
          </p:cNvPr>
          <p:cNvSpPr>
            <a:spLocks noGrp="1"/>
          </p:cNvSpPr>
          <p:nvPr>
            <p:ph idx="1"/>
          </p:nvPr>
        </p:nvSpPr>
        <p:spPr/>
        <p:txBody>
          <a:bodyPr/>
          <a:lstStyle/>
          <a:p>
            <a:pPr algn="l" fontAlgn="base"/>
            <a:r>
              <a:rPr lang="en-US" sz="1800" b="0" i="0" dirty="0">
                <a:effectLst/>
                <a:latin typeface="var(--font-din)"/>
              </a:rPr>
              <a:t>For a weighted graph, DFS traversal of the graph produces the minimum spanning tree and all pair shortest path tree.</a:t>
            </a:r>
          </a:p>
          <a:p>
            <a:pPr algn="l" fontAlgn="base"/>
            <a:r>
              <a:rPr lang="en-US" sz="1800" b="1" i="0" dirty="0">
                <a:effectLst/>
                <a:latin typeface="var(--font-din)"/>
              </a:rPr>
              <a:t>Detecting cycle in a graph</a:t>
            </a:r>
            <a:br>
              <a:rPr lang="en-US" sz="1800" b="0" i="0" dirty="0">
                <a:effectLst/>
                <a:latin typeface="var(--font-din)"/>
              </a:rPr>
            </a:br>
            <a:r>
              <a:rPr lang="en-US" sz="1800" b="0" i="0" dirty="0">
                <a:effectLst/>
                <a:latin typeface="var(--font-din)"/>
              </a:rPr>
              <a:t>A graph has cycle if and only if we see a back edge during DFS. So we can run DFS for the graph and check for back edges. (See </a:t>
            </a:r>
            <a:r>
              <a:rPr lang="en-US" sz="1800" b="0" i="0" u="none" strike="noStrike" dirty="0">
                <a:solidFill>
                  <a:srgbClr val="EC4E20"/>
                </a:solidFill>
                <a:effectLst/>
                <a:latin typeface="var(--font-din)"/>
                <a:hlinkClick r:id="rId3"/>
              </a:rPr>
              <a:t>this </a:t>
            </a:r>
            <a:r>
              <a:rPr lang="en-US" sz="1800" b="0" i="0" dirty="0">
                <a:effectLst/>
                <a:latin typeface="var(--font-din)"/>
              </a:rPr>
              <a:t>for details)</a:t>
            </a:r>
          </a:p>
          <a:p>
            <a:pPr algn="l" fontAlgn="base"/>
            <a:r>
              <a:rPr lang="en-US" sz="1800" b="1" i="0" dirty="0">
                <a:effectLst/>
                <a:latin typeface="var(--font-din)"/>
              </a:rPr>
              <a:t>Path Finding</a:t>
            </a:r>
          </a:p>
          <a:p>
            <a:pPr algn="l" fontAlgn="base"/>
            <a:r>
              <a:rPr lang="en-US" sz="1800" b="1" i="0" u="none" strike="noStrike" dirty="0">
                <a:solidFill>
                  <a:srgbClr val="EC4E20"/>
                </a:solidFill>
                <a:effectLst/>
                <a:latin typeface="var(--font-din)"/>
                <a:hlinkClick r:id="rId4"/>
              </a:rPr>
              <a:t>Topological Sorting</a:t>
            </a:r>
            <a:endParaRPr lang="en-US" sz="1800" b="1" i="0" u="none" strike="noStrike" dirty="0">
              <a:solidFill>
                <a:srgbClr val="EC4E20"/>
              </a:solidFill>
              <a:effectLst/>
              <a:latin typeface="var(--font-din)"/>
            </a:endParaRPr>
          </a:p>
          <a:p>
            <a:pPr lvl="1"/>
            <a:r>
              <a:rPr lang="en-US" sz="1600" b="0" i="0" dirty="0">
                <a:effectLst/>
                <a:latin typeface="var(--font-din)"/>
              </a:rPr>
              <a:t>Topological Sorting is mainly used for scheduling jobs from the given dependencies among jobs. In computer science, applications of this type arise in instruction scheduling, ordering of formula cell evaluation when recomputing formula values in spreadsheets, logic synthesis, determining the order of compilation tasks to perform in </a:t>
            </a:r>
            <a:r>
              <a:rPr lang="en-US" sz="1600" b="0" i="0" dirty="0" err="1">
                <a:effectLst/>
                <a:latin typeface="var(--font-din)"/>
              </a:rPr>
              <a:t>makefiles</a:t>
            </a:r>
            <a:r>
              <a:rPr lang="en-US" sz="1600" b="0" i="0" dirty="0">
                <a:effectLst/>
                <a:latin typeface="var(--font-din)"/>
              </a:rPr>
              <a:t>, data serialization, and resolving symbol dependencies in linkers [2].</a:t>
            </a:r>
          </a:p>
          <a:p>
            <a:pPr algn="l" fontAlgn="base"/>
            <a:r>
              <a:rPr lang="en-US" sz="1800" b="1" i="0" dirty="0">
                <a:effectLst/>
                <a:latin typeface="var(--font-din)"/>
              </a:rPr>
              <a:t>To test if a graph is </a:t>
            </a:r>
            <a:r>
              <a:rPr lang="en-US" sz="1800" b="1" i="0" u="none" strike="noStrike" dirty="0">
                <a:solidFill>
                  <a:srgbClr val="EC4E20"/>
                </a:solidFill>
                <a:effectLst/>
                <a:latin typeface="var(--font-din)"/>
                <a:hlinkClick r:id="rId5"/>
              </a:rPr>
              <a:t>bipartite</a:t>
            </a:r>
            <a:endParaRPr lang="en-US" sz="1800" b="1" i="0" u="none" strike="noStrike" dirty="0">
              <a:solidFill>
                <a:srgbClr val="EC4E20"/>
              </a:solidFill>
              <a:effectLst/>
              <a:latin typeface="var(--font-din)"/>
            </a:endParaRPr>
          </a:p>
          <a:p>
            <a:pPr algn="l" fontAlgn="base"/>
            <a:r>
              <a:rPr lang="en-US" sz="1800" b="1" i="0" dirty="0">
                <a:effectLst/>
                <a:latin typeface="var(--font-din)"/>
              </a:rPr>
              <a:t>Finding Strongly Connected Components of a graph</a:t>
            </a:r>
            <a:r>
              <a:rPr lang="en-US" sz="1800" b="0" i="0" dirty="0">
                <a:effectLst/>
                <a:latin typeface="var(--font-din)"/>
              </a:rPr>
              <a:t> </a:t>
            </a:r>
          </a:p>
          <a:p>
            <a:pPr lvl="1"/>
            <a:r>
              <a:rPr lang="en-US" sz="1600" b="0" i="0" dirty="0">
                <a:effectLst/>
                <a:latin typeface="var(--font-din)"/>
              </a:rPr>
              <a:t>A directed graph is called strongly connected if there is a path from each vertex in the graph to every other vertex. (See </a:t>
            </a:r>
            <a:r>
              <a:rPr lang="en-US" sz="1600" b="0" i="0" u="none" strike="noStrike" dirty="0">
                <a:solidFill>
                  <a:srgbClr val="EC4E20"/>
                </a:solidFill>
                <a:effectLst/>
                <a:latin typeface="var(--font-din)"/>
                <a:hlinkClick r:id="rId6"/>
              </a:rPr>
              <a:t>this </a:t>
            </a:r>
            <a:r>
              <a:rPr lang="en-US" sz="1600" b="0" i="0" dirty="0">
                <a:effectLst/>
                <a:latin typeface="var(--font-din)"/>
              </a:rPr>
              <a:t>for DFS based algo for finding Strongly Connected Components)</a:t>
            </a:r>
            <a:endParaRPr lang="en-US" sz="1600" dirty="0"/>
          </a:p>
        </p:txBody>
      </p:sp>
    </p:spTree>
    <p:extLst>
      <p:ext uri="{BB962C8B-B14F-4D97-AF65-F5344CB8AC3E}">
        <p14:creationId xmlns:p14="http://schemas.microsoft.com/office/powerpoint/2010/main" val="408814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a:effectLst>
                  <a:outerShdw blurRad="38100" dist="38100" dir="2700000" algn="tl">
                    <a:srgbClr val="C0C0C0"/>
                  </a:outerShdw>
                </a:effectLst>
              </a:rPr>
              <a:t>Breadth-First Search: Example</a:t>
            </a:r>
          </a:p>
        </p:txBody>
      </p:sp>
      <p:sp>
        <p:nvSpPr>
          <p:cNvPr id="9219" name="Oval 3"/>
          <p:cNvSpPr>
            <a:spLocks noChangeArrowheads="1"/>
          </p:cNvSpPr>
          <p:nvPr/>
        </p:nvSpPr>
        <p:spPr bwMode="auto">
          <a:xfrm>
            <a:off x="1143000" y="2133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a:lnSpc>
                <a:spcPct val="70000"/>
              </a:lnSpc>
            </a:pPr>
            <a:r>
              <a:rPr lang="en-US" altLang="en-US" sz="4000">
                <a:solidFill>
                  <a:schemeClr val="accent1"/>
                </a:solidFill>
                <a:latin typeface="Times New Roman" panose="02020603050405020304" pitchFamily="18" charset="0"/>
                <a:sym typeface="Symbol" panose="05050102010706020507" pitchFamily="18" charset="2"/>
              </a:rPr>
              <a:t>1</a:t>
            </a:r>
            <a:endParaRPr lang="en-US" altLang="en-US" sz="4000">
              <a:solidFill>
                <a:schemeClr val="accent1"/>
              </a:solidFill>
              <a:latin typeface="Times New Roman" panose="02020603050405020304" pitchFamily="18" charset="0"/>
            </a:endParaRPr>
          </a:p>
        </p:txBody>
      </p:sp>
      <p:sp>
        <p:nvSpPr>
          <p:cNvPr id="9220" name="Oval 4"/>
          <p:cNvSpPr>
            <a:spLocks noChangeArrowheads="1"/>
          </p:cNvSpPr>
          <p:nvPr/>
        </p:nvSpPr>
        <p:spPr bwMode="auto">
          <a:xfrm>
            <a:off x="11430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9221"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0</a:t>
            </a:r>
          </a:p>
        </p:txBody>
      </p:sp>
      <p:sp>
        <p:nvSpPr>
          <p:cNvPr id="9222" name="Oval 6"/>
          <p:cNvSpPr>
            <a:spLocks noChangeArrowheads="1"/>
          </p:cNvSpPr>
          <p:nvPr/>
        </p:nvSpPr>
        <p:spPr bwMode="auto">
          <a:xfrm>
            <a:off x="3200400" y="3657600"/>
            <a:ext cx="762000" cy="762000"/>
          </a:xfrm>
          <a:prstGeom prst="ellipse">
            <a:avLst/>
          </a:prstGeom>
          <a:solidFill>
            <a:schemeClr val="folHlink"/>
          </a:solidFill>
          <a:ln w="2857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1</a:t>
            </a:r>
          </a:p>
        </p:txBody>
      </p:sp>
      <p:sp>
        <p:nvSpPr>
          <p:cNvPr id="9223" name="Oval 7"/>
          <p:cNvSpPr>
            <a:spLocks noChangeArrowheads="1"/>
          </p:cNvSpPr>
          <p:nvPr/>
        </p:nvSpPr>
        <p:spPr bwMode="auto">
          <a:xfrm>
            <a:off x="52578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9224" name="Oval 8"/>
          <p:cNvSpPr>
            <a:spLocks noChangeArrowheads="1"/>
          </p:cNvSpPr>
          <p:nvPr/>
        </p:nvSpPr>
        <p:spPr bwMode="auto">
          <a:xfrm>
            <a:off x="52578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9225" name="Oval 9"/>
          <p:cNvSpPr>
            <a:spLocks noChangeArrowheads="1"/>
          </p:cNvSpPr>
          <p:nvPr/>
        </p:nvSpPr>
        <p:spPr bwMode="auto">
          <a:xfrm>
            <a:off x="7315200" y="2133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9226" name="Oval 10"/>
          <p:cNvSpPr>
            <a:spLocks noChangeArrowheads="1"/>
          </p:cNvSpPr>
          <p:nvPr/>
        </p:nvSpPr>
        <p:spPr bwMode="auto">
          <a:xfrm>
            <a:off x="7315200" y="3657600"/>
            <a:ext cx="762000" cy="7620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4000">
                <a:solidFill>
                  <a:schemeClr val="accent1"/>
                </a:solidFill>
                <a:latin typeface="Times New Roman" panose="02020603050405020304" pitchFamily="18" charset="0"/>
                <a:sym typeface="Symbol" panose="05050102010706020507" pitchFamily="18" charset="2"/>
              </a:rPr>
              <a:t></a:t>
            </a:r>
          </a:p>
        </p:txBody>
      </p:sp>
      <p:sp>
        <p:nvSpPr>
          <p:cNvPr id="9227" name="Text Box 11"/>
          <p:cNvSpPr txBox="1">
            <a:spLocks noChangeArrowheads="1"/>
          </p:cNvSpPr>
          <p:nvPr/>
        </p:nvSpPr>
        <p:spPr bwMode="auto">
          <a:xfrm>
            <a:off x="1382713"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r</a:t>
            </a:r>
          </a:p>
        </p:txBody>
      </p:sp>
      <p:sp>
        <p:nvSpPr>
          <p:cNvPr id="9228" name="Text Box 12"/>
          <p:cNvSpPr txBox="1">
            <a:spLocks noChangeArrowheads="1"/>
          </p:cNvSpPr>
          <p:nvPr/>
        </p:nvSpPr>
        <p:spPr bwMode="auto">
          <a:xfrm>
            <a:off x="3429000" y="16764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s</a:t>
            </a:r>
          </a:p>
        </p:txBody>
      </p:sp>
      <p:sp>
        <p:nvSpPr>
          <p:cNvPr id="9229" name="Text Box 13"/>
          <p:cNvSpPr txBox="1">
            <a:spLocks noChangeArrowheads="1"/>
          </p:cNvSpPr>
          <p:nvPr/>
        </p:nvSpPr>
        <p:spPr bwMode="auto">
          <a:xfrm>
            <a:off x="5489575" y="16764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t</a:t>
            </a:r>
          </a:p>
        </p:txBody>
      </p:sp>
      <p:sp>
        <p:nvSpPr>
          <p:cNvPr id="9230" name="Text Box 14"/>
          <p:cNvSpPr txBox="1">
            <a:spLocks noChangeArrowheads="1"/>
          </p:cNvSpPr>
          <p:nvPr/>
        </p:nvSpPr>
        <p:spPr bwMode="auto">
          <a:xfrm>
            <a:off x="7500938" y="1676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u</a:t>
            </a:r>
          </a:p>
        </p:txBody>
      </p:sp>
      <p:sp>
        <p:nvSpPr>
          <p:cNvPr id="9231" name="Text Box 15"/>
          <p:cNvSpPr txBox="1">
            <a:spLocks noChangeArrowheads="1"/>
          </p:cNvSpPr>
          <p:nvPr/>
        </p:nvSpPr>
        <p:spPr bwMode="auto">
          <a:xfrm>
            <a:off x="1365250"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v</a:t>
            </a:r>
          </a:p>
        </p:txBody>
      </p:sp>
      <p:sp>
        <p:nvSpPr>
          <p:cNvPr id="9232" name="Text Box 16"/>
          <p:cNvSpPr txBox="1">
            <a:spLocks noChangeArrowheads="1"/>
          </p:cNvSpPr>
          <p:nvPr/>
        </p:nvSpPr>
        <p:spPr bwMode="auto">
          <a:xfrm>
            <a:off x="3416300" y="4419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w</a:t>
            </a:r>
          </a:p>
        </p:txBody>
      </p:sp>
      <p:sp>
        <p:nvSpPr>
          <p:cNvPr id="9233" name="Text Box 17"/>
          <p:cNvSpPr txBox="1">
            <a:spLocks noChangeArrowheads="1"/>
          </p:cNvSpPr>
          <p:nvPr/>
        </p:nvSpPr>
        <p:spPr bwMode="auto">
          <a:xfrm>
            <a:off x="5516563" y="4419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x</a:t>
            </a:r>
          </a:p>
        </p:txBody>
      </p:sp>
      <p:sp>
        <p:nvSpPr>
          <p:cNvPr id="9234" name="Text Box 18"/>
          <p:cNvSpPr txBox="1">
            <a:spLocks noChangeArrowheads="1"/>
          </p:cNvSpPr>
          <p:nvPr/>
        </p:nvSpPr>
        <p:spPr bwMode="auto">
          <a:xfrm>
            <a:off x="7604125" y="441960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000" b="1" i="1">
                <a:latin typeface="Times New Roman" panose="02020603050405020304" pitchFamily="18" charset="0"/>
              </a:rPr>
              <a:t>y</a:t>
            </a:r>
          </a:p>
        </p:txBody>
      </p:sp>
      <p:cxnSp>
        <p:nvCxnSpPr>
          <p:cNvPr id="9235" name="AutoShape 19"/>
          <p:cNvCxnSpPr>
            <a:cxnSpLocks noChangeShapeType="1"/>
            <a:stCxn id="9220" idx="0"/>
            <a:endCxn id="9219" idx="4"/>
          </p:cNvCxnSpPr>
          <p:nvPr/>
        </p:nvCxnSpPr>
        <p:spPr bwMode="auto">
          <a:xfrm flipV="1">
            <a:off x="15240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6" name="AutoShape 20"/>
          <p:cNvCxnSpPr>
            <a:cxnSpLocks noChangeShapeType="1"/>
            <a:stCxn id="9219" idx="6"/>
            <a:endCxn id="9221" idx="2"/>
          </p:cNvCxnSpPr>
          <p:nvPr/>
        </p:nvCxnSpPr>
        <p:spPr bwMode="auto">
          <a:xfrm>
            <a:off x="1919288" y="2514600"/>
            <a:ext cx="1266825" cy="0"/>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9237" name="AutoShape 21"/>
          <p:cNvCxnSpPr>
            <a:cxnSpLocks noChangeShapeType="1"/>
            <a:stCxn id="9221" idx="4"/>
            <a:endCxn id="9222" idx="0"/>
          </p:cNvCxnSpPr>
          <p:nvPr/>
        </p:nvCxnSpPr>
        <p:spPr bwMode="auto">
          <a:xfrm>
            <a:off x="3581400" y="2909888"/>
            <a:ext cx="0" cy="733425"/>
          </a:xfrm>
          <a:prstGeom prst="straightConnector1">
            <a:avLst/>
          </a:prstGeom>
          <a:noFill/>
          <a:ln w="76200">
            <a:solidFill>
              <a:schemeClr val="tx2"/>
            </a:solidFill>
            <a:round/>
            <a:headEnd/>
            <a:tailEnd/>
          </a:ln>
          <a:extLst>
            <a:ext uri="{909E8E84-426E-40DD-AFC4-6F175D3DCCD1}">
              <a14:hiddenFill xmlns:a14="http://schemas.microsoft.com/office/drawing/2010/main">
                <a:noFill/>
              </a14:hiddenFill>
            </a:ext>
          </a:extLst>
        </p:spPr>
      </p:cxnSp>
      <p:cxnSp>
        <p:nvCxnSpPr>
          <p:cNvPr id="9238" name="AutoShape 22"/>
          <p:cNvCxnSpPr>
            <a:cxnSpLocks noChangeShapeType="1"/>
            <a:stCxn id="9222" idx="7"/>
            <a:endCxn id="9223" idx="3"/>
          </p:cNvCxnSpPr>
          <p:nvPr/>
        </p:nvCxnSpPr>
        <p:spPr bwMode="auto">
          <a:xfrm flipV="1">
            <a:off x="3851275" y="2798763"/>
            <a:ext cx="1517650" cy="9556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9" name="AutoShape 23"/>
          <p:cNvCxnSpPr>
            <a:cxnSpLocks noChangeShapeType="1"/>
            <a:stCxn id="9222" idx="6"/>
            <a:endCxn id="9224" idx="2"/>
          </p:cNvCxnSpPr>
          <p:nvPr/>
        </p:nvCxnSpPr>
        <p:spPr bwMode="auto">
          <a:xfrm>
            <a:off x="39766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40" name="AutoShape 24"/>
          <p:cNvCxnSpPr>
            <a:cxnSpLocks noChangeShapeType="1"/>
            <a:stCxn id="9224" idx="0"/>
            <a:endCxn id="9223" idx="4"/>
          </p:cNvCxnSpPr>
          <p:nvPr/>
        </p:nvCxnSpPr>
        <p:spPr bwMode="auto">
          <a:xfrm flipV="1">
            <a:off x="56388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41" name="AutoShape 25"/>
          <p:cNvCxnSpPr>
            <a:cxnSpLocks noChangeShapeType="1"/>
            <a:stCxn id="9223" idx="6"/>
            <a:endCxn id="9225" idx="2"/>
          </p:cNvCxnSpPr>
          <p:nvPr/>
        </p:nvCxnSpPr>
        <p:spPr bwMode="auto">
          <a:xfrm>
            <a:off x="6034088" y="2514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42" name="AutoShape 26"/>
          <p:cNvCxnSpPr>
            <a:cxnSpLocks noChangeShapeType="1"/>
            <a:stCxn id="9224" idx="6"/>
            <a:endCxn id="9226" idx="2"/>
          </p:cNvCxnSpPr>
          <p:nvPr/>
        </p:nvCxnSpPr>
        <p:spPr bwMode="auto">
          <a:xfrm>
            <a:off x="6034088" y="4038600"/>
            <a:ext cx="126682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43" name="AutoShape 27"/>
          <p:cNvCxnSpPr>
            <a:cxnSpLocks noChangeShapeType="1"/>
            <a:stCxn id="9226" idx="0"/>
            <a:endCxn id="9225" idx="4"/>
          </p:cNvCxnSpPr>
          <p:nvPr/>
        </p:nvCxnSpPr>
        <p:spPr bwMode="auto">
          <a:xfrm flipV="1">
            <a:off x="7696200" y="2909888"/>
            <a:ext cx="0" cy="7334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9244" name="Rectangle 28"/>
          <p:cNvSpPr>
            <a:spLocks noChangeArrowheads="1"/>
          </p:cNvSpPr>
          <p:nvPr/>
        </p:nvSpPr>
        <p:spPr bwMode="auto">
          <a:xfrm>
            <a:off x="25146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w</a:t>
            </a:r>
          </a:p>
        </p:txBody>
      </p:sp>
      <p:sp>
        <p:nvSpPr>
          <p:cNvPr id="9245" name="Rectangle 29"/>
          <p:cNvSpPr>
            <a:spLocks noChangeArrowheads="1"/>
          </p:cNvSpPr>
          <p:nvPr/>
        </p:nvSpPr>
        <p:spPr bwMode="auto">
          <a:xfrm>
            <a:off x="1828800" y="556260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3200" b="1" i="1">
                <a:latin typeface="Times New Roman" panose="02020603050405020304" pitchFamily="18" charset="0"/>
              </a:rPr>
              <a:t>Q:</a:t>
            </a:r>
          </a:p>
        </p:txBody>
      </p:sp>
      <p:sp>
        <p:nvSpPr>
          <p:cNvPr id="9246"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r>
              <a:rPr lang="en-US" altLang="en-US" sz="2800" b="1" i="1">
                <a:latin typeface="Times New Roman" panose="02020603050405020304" pitchFamily="18" charset="0"/>
              </a:rPr>
              <a:t>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AE60-D82E-441F-A856-D84D75CEA8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017CB5-DFBB-4508-B774-1119023D69D9}"/>
              </a:ext>
            </a:extLst>
          </p:cNvPr>
          <p:cNvSpPr>
            <a:spLocks noGrp="1"/>
          </p:cNvSpPr>
          <p:nvPr>
            <p:ph idx="1"/>
          </p:nvPr>
        </p:nvSpPr>
        <p:spPr/>
        <p:txBody>
          <a:bodyPr/>
          <a:lstStyle/>
          <a:p>
            <a:r>
              <a:rPr lang="en-US" dirty="0">
                <a:hlinkClick r:id="rId2"/>
              </a:rPr>
              <a:t>https://www.sanfoundry.com/data-structure-questions-answers-breadth-first-search/</a:t>
            </a:r>
            <a:r>
              <a:rPr lang="en-US" dirty="0"/>
              <a:t> </a:t>
            </a:r>
          </a:p>
          <a:p>
            <a:r>
              <a:rPr lang="en-US">
                <a:hlinkClick r:id="rId3"/>
              </a:rPr>
              <a:t>https://courses.csail.mit.edu/6.006/oldquizzes/solutions/q2-f2008-sol.pdf</a:t>
            </a:r>
            <a:r>
              <a:rPr lang="en-US"/>
              <a:t> </a:t>
            </a:r>
          </a:p>
        </p:txBody>
      </p:sp>
    </p:spTree>
    <p:extLst>
      <p:ext uri="{BB962C8B-B14F-4D97-AF65-F5344CB8AC3E}">
        <p14:creationId xmlns:p14="http://schemas.microsoft.com/office/powerpoint/2010/main" val="4115817211"/>
      </p:ext>
    </p:extLst>
  </p:cSld>
  <p:clrMapOvr>
    <a:masterClrMapping/>
  </p:clrMapOvr>
</p:sld>
</file>

<file path=ppt/theme/theme1.xml><?xml version="1.0" encoding="utf-8"?>
<a:theme xmlns:a="http://schemas.openxmlformats.org/drawingml/2006/main" name="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computer-bunny.blu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4536</Words>
  <Application>Microsoft Office PowerPoint</Application>
  <PresentationFormat>On-screen Show (4:3)</PresentationFormat>
  <Paragraphs>1185</Paragraphs>
  <Slides>90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90</vt:i4>
      </vt:variant>
    </vt:vector>
  </HeadingPairs>
  <TitlesOfParts>
    <vt:vector size="103" baseType="lpstr">
      <vt:lpstr>Arial</vt:lpstr>
      <vt:lpstr>Arial Narrow</vt:lpstr>
      <vt:lpstr>Comic Sans MS</vt:lpstr>
      <vt:lpstr>Courier New</vt:lpstr>
      <vt:lpstr>Franklin Gothic Book</vt:lpstr>
      <vt:lpstr>Monotype Sorts</vt:lpstr>
      <vt:lpstr>Tahoma</vt:lpstr>
      <vt:lpstr>Times</vt:lpstr>
      <vt:lpstr>Times New Roman</vt:lpstr>
      <vt:lpstr>var(--font-din)</vt:lpstr>
      <vt:lpstr>var(--font-sofia)</vt:lpstr>
      <vt:lpstr>Wingdings</vt:lpstr>
      <vt:lpstr>computer-bunny.blue</vt:lpstr>
      <vt:lpstr>Algorithms</vt:lpstr>
      <vt:lpstr>Graph Searching</vt:lpstr>
      <vt:lpstr>Breadth-First Search</vt:lpstr>
      <vt:lpstr>Breadth-First Search</vt:lpstr>
      <vt:lpstr>Breadth-First Search</vt:lpstr>
      <vt:lpstr>BFS: The Code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BFS - A Graphical Representation</vt:lpstr>
      <vt:lpstr>BFS - A Graphical Representation</vt:lpstr>
      <vt:lpstr>Questions</vt:lpstr>
      <vt:lpstr>BFS: The Code Again</vt:lpstr>
      <vt:lpstr>BFS: The Code Again</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Breadth-First Search : Disconnected Graph</vt:lpstr>
      <vt:lpstr>Question</vt:lpstr>
      <vt:lpstr>Breadth-First Search: Properties</vt:lpstr>
      <vt:lpstr>Applications of Breadth First Traversal</vt:lpstr>
      <vt:lpstr>Questions</vt:lpstr>
      <vt:lpstr>Depth-First Search</vt:lpstr>
      <vt:lpstr>Depth-First Search: The Code</vt:lpstr>
      <vt:lpstr>Depth-First Search: The Code</vt:lpstr>
      <vt:lpstr>Depth-First Search: The Code</vt:lpstr>
      <vt:lpstr>Depth-First Search: The Code</vt:lpstr>
      <vt:lpstr>Depth-First Search: The Code</vt:lpstr>
      <vt:lpstr>Depth-First Search: The Code</vt:lpstr>
      <vt:lpstr>Depth-First Search: The Code</vt:lpstr>
      <vt:lpstr>Depth-First Search: The Code</vt:lpstr>
      <vt:lpstr>Depth-First Search Analysis</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Example</vt:lpstr>
      <vt:lpstr>DFS: Kinds of edges</vt:lpstr>
      <vt:lpstr>DFS: Kinds of edges</vt:lpstr>
      <vt:lpstr>DFS: Kinds of edges</vt:lpstr>
      <vt:lpstr>DFS: Kinds of edges</vt:lpstr>
      <vt:lpstr>DFS: Kinds of edges</vt:lpstr>
      <vt:lpstr>DFS: Kinds of edges</vt:lpstr>
      <vt:lpstr>DFS: Kinds of edges</vt:lpstr>
      <vt:lpstr>DFS: Kinds of edges</vt:lpstr>
      <vt:lpstr>DFS: Kinds of edges</vt:lpstr>
      <vt:lpstr>DFS: Kinds of edges</vt:lpstr>
      <vt:lpstr>Directed Acyclic Graphs</vt:lpstr>
      <vt:lpstr>Topological Sort</vt:lpstr>
      <vt:lpstr>Precedence Example</vt:lpstr>
      <vt:lpstr>PowerPoint Presentation</vt:lpstr>
      <vt:lpstr>Why Acyclic?</vt:lpstr>
      <vt:lpstr>Topological Sort Algorithm</vt:lpstr>
      <vt:lpstr>Topological Sort: Another Algorithm</vt:lpstr>
      <vt:lpstr>Topological Sort: Another Algorithm</vt:lpstr>
      <vt:lpstr>Topological Sort: Another Algorithm</vt:lpstr>
      <vt:lpstr>Topological Sort: Another Algorithm</vt:lpstr>
      <vt:lpstr>Topological Sort: Another Algorithm</vt:lpstr>
      <vt:lpstr>Topological Sort: Another Algorithm</vt:lpstr>
      <vt:lpstr>Topological Sort: Another Algorithm</vt:lpstr>
      <vt:lpstr>Topological Sort: Another Algorithm</vt:lpstr>
      <vt:lpstr>Applications of Depth First 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cp:lastModifiedBy>Fariha Tabassum Islam - 1018052029</cp:lastModifiedBy>
  <cp:revision>26</cp:revision>
  <dcterms:modified xsi:type="dcterms:W3CDTF">2021-03-31T09:54:59Z</dcterms:modified>
</cp:coreProperties>
</file>