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8"/>
  </p:notesMasterIdLst>
  <p:handoutMasterIdLst>
    <p:handoutMasterId r:id="rId39"/>
  </p:handoutMasterIdLst>
  <p:sldIdLst>
    <p:sldId id="506" r:id="rId2"/>
    <p:sldId id="568" r:id="rId3"/>
    <p:sldId id="569" r:id="rId4"/>
    <p:sldId id="570" r:id="rId5"/>
    <p:sldId id="572" r:id="rId6"/>
    <p:sldId id="573" r:id="rId7"/>
    <p:sldId id="618" r:id="rId8"/>
    <p:sldId id="575" r:id="rId9"/>
    <p:sldId id="576" r:id="rId10"/>
    <p:sldId id="577" r:id="rId11"/>
    <p:sldId id="578" r:id="rId12"/>
    <p:sldId id="579" r:id="rId13"/>
    <p:sldId id="580" r:id="rId14"/>
    <p:sldId id="581" r:id="rId15"/>
    <p:sldId id="582" r:id="rId16"/>
    <p:sldId id="583" r:id="rId17"/>
    <p:sldId id="584" r:id="rId18"/>
    <p:sldId id="613" r:id="rId19"/>
    <p:sldId id="585" r:id="rId20"/>
    <p:sldId id="605" r:id="rId21"/>
    <p:sldId id="604" r:id="rId22"/>
    <p:sldId id="606" r:id="rId23"/>
    <p:sldId id="607" r:id="rId24"/>
    <p:sldId id="608" r:id="rId25"/>
    <p:sldId id="619" r:id="rId26"/>
    <p:sldId id="609" r:id="rId27"/>
    <p:sldId id="610" r:id="rId28"/>
    <p:sldId id="611" r:id="rId29"/>
    <p:sldId id="612" r:id="rId30"/>
    <p:sldId id="596" r:id="rId31"/>
    <p:sldId id="597" r:id="rId32"/>
    <p:sldId id="598" r:id="rId33"/>
    <p:sldId id="599" r:id="rId34"/>
    <p:sldId id="615" r:id="rId35"/>
    <p:sldId id="614" r:id="rId36"/>
    <p:sldId id="616" r:id="rId37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9999FF"/>
    <a:srgbClr val="5674F6"/>
    <a:srgbClr val="6289F8"/>
    <a:srgbClr val="8097F8"/>
    <a:srgbClr val="2C61F6"/>
    <a:srgbClr val="A50021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24" autoAdjust="0"/>
    <p:restoredTop sz="90929"/>
  </p:normalViewPr>
  <p:slideViewPr>
    <p:cSldViewPr snapToObjects="1">
      <p:cViewPr varScale="1">
        <p:scale>
          <a:sx n="100" d="100"/>
          <a:sy n="100" d="100"/>
        </p:scale>
        <p:origin x="96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648">
              <a:defRPr sz="1300"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cs typeface="+mn-cs"/>
              </a:defRPr>
            </a:lvl1pPr>
          </a:lstStyle>
          <a:p>
            <a:pPr>
              <a:defRPr/>
            </a:pPr>
            <a:fld id="{896ADA12-C4E5-43E5-880A-A44E854B2A0F}" type="datetime8">
              <a:rPr lang="en-US"/>
              <a:pPr>
                <a:defRPr/>
              </a:pPr>
              <a:t>5/2/2021 1:51 PM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64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cs typeface="+mn-cs"/>
              </a:defRPr>
            </a:lvl1pPr>
          </a:lstStyle>
          <a:p>
            <a:pPr>
              <a:defRPr/>
            </a:pPr>
            <a:fld id="{0951EE23-3B57-4ADA-89CB-0209375A8E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87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648">
              <a:defRPr sz="1300"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cs typeface="+mn-cs"/>
              </a:defRPr>
            </a:lvl1pPr>
          </a:lstStyle>
          <a:p>
            <a:pPr>
              <a:defRPr/>
            </a:pPr>
            <a:fld id="{7687D5C7-37DD-4206-9D5F-7D1A889A8149}" type="datetime8">
              <a:rPr lang="en-US"/>
              <a:pPr>
                <a:defRPr/>
              </a:pPr>
              <a:t>5/2/2021 1:51 PM</a:t>
            </a:fld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64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cs typeface="+mn-cs"/>
              </a:defRPr>
            </a:lvl1pPr>
          </a:lstStyle>
          <a:p>
            <a:pPr>
              <a:defRPr/>
            </a:pPr>
            <a:fld id="{5863B66A-7321-4964-A828-AE730DC7B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502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167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167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457200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1928" name="Rectangle 8"/>
          <p:cNvSpPr>
            <a:spLocks noChangeArrowheads="1"/>
          </p:cNvSpPr>
          <p:nvPr userDrawn="1"/>
        </p:nvSpPr>
        <p:spPr bwMode="auto">
          <a:xfrm>
            <a:off x="2825750" y="6653213"/>
            <a:ext cx="42672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defRPr/>
            </a:pPr>
            <a:r>
              <a:rPr lang="en-US" sz="1200" b="1">
                <a:solidFill>
                  <a:srgbClr val="FF6600"/>
                </a:solidFill>
                <a:latin typeface="Arial" pitchFamily="34" charset="0"/>
                <a:cs typeface="+mn-cs"/>
              </a:rPr>
              <a:t>Dr. Md. Abul Kashem Mia, Professor, CSE Dept, BUET</a:t>
            </a:r>
            <a:r>
              <a:rPr lang="en-US" sz="900" b="1">
                <a:latin typeface="Arial" pitchFamily="34" charset="0"/>
                <a:cs typeface="+mn-cs"/>
              </a:rPr>
              <a:t>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u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]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98600"/>
            <a:ext cx="7772400" cy="1425575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/>
              <a:t>Data Structures for</a:t>
            </a:r>
            <a:br>
              <a:rPr lang="en-US" sz="4400" dirty="0"/>
            </a:br>
            <a:r>
              <a:rPr lang="en-US" sz="4400" dirty="0"/>
              <a:t>Disjoint Sets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501008"/>
            <a:ext cx="7315200" cy="1872208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Application:</a:t>
            </a:r>
          </a:p>
          <a:p>
            <a:pPr eaLnBrk="1" hangingPunct="1">
              <a:defRPr/>
            </a:pPr>
            <a:r>
              <a:rPr lang="en-US" sz="32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Connected Components</a:t>
            </a:r>
          </a:p>
          <a:p>
            <a:pPr eaLnBrk="1" hangingPunct="1">
              <a:defRPr/>
            </a:pPr>
            <a:r>
              <a:rPr lang="en-US" sz="32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Minimum Spanning Tree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Connect edge (e, g)</a:t>
            </a:r>
          </a:p>
        </p:txBody>
      </p:sp>
      <p:sp>
        <p:nvSpPr>
          <p:cNvPr id="12291" name="Oval 3"/>
          <p:cNvSpPr>
            <a:spLocks noChangeArrowheads="1"/>
          </p:cNvSpPr>
          <p:nvPr/>
        </p:nvSpPr>
        <p:spPr bwMode="auto">
          <a:xfrm>
            <a:off x="2514600" y="1412776"/>
            <a:ext cx="914400" cy="914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f</a:t>
            </a:r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4572000" y="2784376"/>
            <a:ext cx="914400" cy="914400"/>
          </a:xfrm>
          <a:prstGeom prst="ellipse">
            <a:avLst/>
          </a:prstGeom>
          <a:solidFill>
            <a:srgbClr val="CC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i</a:t>
            </a:r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4572000" y="1412776"/>
            <a:ext cx="914400" cy="914400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h</a:t>
            </a: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6096000" y="5222776"/>
            <a:ext cx="914400" cy="914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c</a:t>
            </a:r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7391400" y="5222776"/>
            <a:ext cx="914400" cy="914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d</a:t>
            </a:r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6096000" y="3851176"/>
            <a:ext cx="914400" cy="914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a</a:t>
            </a:r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7391400" y="3851176"/>
            <a:ext cx="914400" cy="914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b</a:t>
            </a:r>
          </a:p>
        </p:txBody>
      </p:sp>
      <p:sp>
        <p:nvSpPr>
          <p:cNvPr id="12298" name="Oval 10"/>
          <p:cNvSpPr>
            <a:spLocks noChangeArrowheads="1"/>
          </p:cNvSpPr>
          <p:nvPr/>
        </p:nvSpPr>
        <p:spPr bwMode="auto">
          <a:xfrm>
            <a:off x="1066800" y="1412776"/>
            <a:ext cx="914400" cy="914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e</a:t>
            </a:r>
          </a:p>
        </p:txBody>
      </p:sp>
      <p:sp>
        <p:nvSpPr>
          <p:cNvPr id="12299" name="Oval 11"/>
          <p:cNvSpPr>
            <a:spLocks noChangeArrowheads="1"/>
          </p:cNvSpPr>
          <p:nvPr/>
        </p:nvSpPr>
        <p:spPr bwMode="auto">
          <a:xfrm>
            <a:off x="1066800" y="2860576"/>
            <a:ext cx="914400" cy="9144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g</a:t>
            </a:r>
          </a:p>
        </p:txBody>
      </p:sp>
      <p:sp>
        <p:nvSpPr>
          <p:cNvPr id="12300" name="Oval 12"/>
          <p:cNvSpPr>
            <a:spLocks noChangeArrowheads="1"/>
          </p:cNvSpPr>
          <p:nvPr/>
        </p:nvSpPr>
        <p:spPr bwMode="auto">
          <a:xfrm>
            <a:off x="7086600" y="1412776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j</a:t>
            </a:r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1524000" y="2327176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>
            <a:off x="5029200" y="232717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>
            <a:off x="6553200" y="476557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7848600" y="4765576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>
            <a:off x="1981200" y="186997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>
            <a:off x="6934200" y="430837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 flipV="1">
            <a:off x="6934200" y="4689376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Oval 10"/>
          <p:cNvSpPr>
            <a:spLocks noChangeArrowheads="1"/>
          </p:cNvSpPr>
          <p:nvPr/>
        </p:nvSpPr>
        <p:spPr bwMode="auto">
          <a:xfrm>
            <a:off x="1066800" y="2852936"/>
            <a:ext cx="914400" cy="914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dirty="0">
                <a:ea typeface="宋体" charset="-122"/>
              </a:rPr>
              <a:t>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Connect edge (a, c)</a:t>
            </a: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2514600" y="1412776"/>
            <a:ext cx="914400" cy="914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f</a:t>
            </a: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4572000" y="2784376"/>
            <a:ext cx="914400" cy="914400"/>
          </a:xfrm>
          <a:prstGeom prst="ellipse">
            <a:avLst/>
          </a:prstGeom>
          <a:solidFill>
            <a:srgbClr val="CC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i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4572000" y="1412776"/>
            <a:ext cx="914400" cy="914400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h</a:t>
            </a: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6096000" y="5222776"/>
            <a:ext cx="914400" cy="914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c</a:t>
            </a:r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7391400" y="5222776"/>
            <a:ext cx="914400" cy="914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d</a:t>
            </a:r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6096000" y="3851176"/>
            <a:ext cx="914400" cy="914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a</a:t>
            </a:r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7391400" y="3851176"/>
            <a:ext cx="914400" cy="914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b</a:t>
            </a:r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1066800" y="1412776"/>
            <a:ext cx="914400" cy="914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e</a:t>
            </a:r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1066800" y="2860576"/>
            <a:ext cx="914400" cy="9144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g</a:t>
            </a:r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7086600" y="1412776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j</a:t>
            </a:r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1524000" y="2327176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5029200" y="232717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6553200" y="4765576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7848600" y="4765576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1981200" y="186997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>
            <a:off x="6934200" y="430837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 flipV="1">
            <a:off x="6934200" y="4689376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Oval 10"/>
          <p:cNvSpPr>
            <a:spLocks noChangeArrowheads="1"/>
          </p:cNvSpPr>
          <p:nvPr/>
        </p:nvSpPr>
        <p:spPr bwMode="auto">
          <a:xfrm>
            <a:off x="1066800" y="2852936"/>
            <a:ext cx="914400" cy="914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dirty="0">
                <a:ea typeface="宋体" charset="-122"/>
              </a:rPr>
              <a:t>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Connect edge (h, </a:t>
            </a:r>
            <a:r>
              <a:rPr lang="en-US" altLang="zh-CN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)</a:t>
            </a:r>
          </a:p>
        </p:txBody>
      </p:sp>
      <p:sp>
        <p:nvSpPr>
          <p:cNvPr id="14339" name="Oval 3"/>
          <p:cNvSpPr>
            <a:spLocks noChangeArrowheads="1"/>
          </p:cNvSpPr>
          <p:nvPr/>
        </p:nvSpPr>
        <p:spPr bwMode="auto">
          <a:xfrm>
            <a:off x="2514600" y="1412776"/>
            <a:ext cx="914400" cy="914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f</a:t>
            </a:r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4572000" y="2784376"/>
            <a:ext cx="914400" cy="914400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i</a:t>
            </a: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4572000" y="1412776"/>
            <a:ext cx="914400" cy="914400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h</a:t>
            </a: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6096000" y="5222776"/>
            <a:ext cx="914400" cy="914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c</a:t>
            </a:r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7391400" y="5222776"/>
            <a:ext cx="914400" cy="914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d</a:t>
            </a:r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6096000" y="3851176"/>
            <a:ext cx="914400" cy="914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a</a:t>
            </a:r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7391400" y="3851176"/>
            <a:ext cx="914400" cy="914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b</a:t>
            </a:r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1066800" y="1412776"/>
            <a:ext cx="914400" cy="914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e</a:t>
            </a:r>
          </a:p>
        </p:txBody>
      </p:sp>
      <p:sp>
        <p:nvSpPr>
          <p:cNvPr id="14347" name="Oval 11"/>
          <p:cNvSpPr>
            <a:spLocks noChangeArrowheads="1"/>
          </p:cNvSpPr>
          <p:nvPr/>
        </p:nvSpPr>
        <p:spPr bwMode="auto">
          <a:xfrm>
            <a:off x="1066800" y="2860576"/>
            <a:ext cx="914400" cy="9144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g</a:t>
            </a:r>
          </a:p>
        </p:txBody>
      </p:sp>
      <p:sp>
        <p:nvSpPr>
          <p:cNvPr id="14348" name="Oval 12"/>
          <p:cNvSpPr>
            <a:spLocks noChangeArrowheads="1"/>
          </p:cNvSpPr>
          <p:nvPr/>
        </p:nvSpPr>
        <p:spPr bwMode="auto">
          <a:xfrm>
            <a:off x="7086600" y="1412776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j</a:t>
            </a:r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1524000" y="2327176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5029200" y="2327176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6553200" y="4765576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7848600" y="4765576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>
            <a:off x="1981200" y="186997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>
            <a:off x="6934200" y="430837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 flipV="1">
            <a:off x="6934200" y="4689376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Oval 10"/>
          <p:cNvSpPr>
            <a:spLocks noChangeArrowheads="1"/>
          </p:cNvSpPr>
          <p:nvPr/>
        </p:nvSpPr>
        <p:spPr bwMode="auto">
          <a:xfrm>
            <a:off x="1066800" y="2852936"/>
            <a:ext cx="914400" cy="914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dirty="0">
                <a:ea typeface="宋体" charset="-122"/>
              </a:rPr>
              <a:t>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Connect edge (a, b)</a:t>
            </a:r>
          </a:p>
        </p:txBody>
      </p:sp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2514600" y="1412776"/>
            <a:ext cx="914400" cy="914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f</a:t>
            </a:r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4572000" y="2784376"/>
            <a:ext cx="914400" cy="914400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i</a:t>
            </a:r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4572000" y="1412776"/>
            <a:ext cx="914400" cy="914400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h</a:t>
            </a:r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6096000" y="5222776"/>
            <a:ext cx="914400" cy="914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c</a:t>
            </a:r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7391400" y="5222776"/>
            <a:ext cx="914400" cy="914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d</a:t>
            </a:r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6096000" y="3851176"/>
            <a:ext cx="914400" cy="914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a</a:t>
            </a:r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7391400" y="3851176"/>
            <a:ext cx="914400" cy="914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b</a:t>
            </a:r>
          </a:p>
        </p:txBody>
      </p:sp>
      <p:sp>
        <p:nvSpPr>
          <p:cNvPr id="15370" name="Oval 10"/>
          <p:cNvSpPr>
            <a:spLocks noChangeArrowheads="1"/>
          </p:cNvSpPr>
          <p:nvPr/>
        </p:nvSpPr>
        <p:spPr bwMode="auto">
          <a:xfrm>
            <a:off x="1066800" y="1412776"/>
            <a:ext cx="914400" cy="914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e</a:t>
            </a:r>
          </a:p>
        </p:txBody>
      </p:sp>
      <p:sp>
        <p:nvSpPr>
          <p:cNvPr id="15371" name="Oval 11"/>
          <p:cNvSpPr>
            <a:spLocks noChangeArrowheads="1"/>
          </p:cNvSpPr>
          <p:nvPr/>
        </p:nvSpPr>
        <p:spPr bwMode="auto">
          <a:xfrm>
            <a:off x="1066800" y="2860576"/>
            <a:ext cx="914400" cy="9144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g</a:t>
            </a:r>
          </a:p>
        </p:txBody>
      </p:sp>
      <p:sp>
        <p:nvSpPr>
          <p:cNvPr id="15372" name="Oval 12"/>
          <p:cNvSpPr>
            <a:spLocks noChangeArrowheads="1"/>
          </p:cNvSpPr>
          <p:nvPr/>
        </p:nvSpPr>
        <p:spPr bwMode="auto">
          <a:xfrm>
            <a:off x="7086600" y="1412776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j</a:t>
            </a:r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1524000" y="2327176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>
            <a:off x="5029200" y="2327176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>
            <a:off x="6553200" y="4765576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7848600" y="4765576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1981200" y="186997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6934200" y="4308376"/>
            <a:ext cx="533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 flipV="1">
            <a:off x="6934200" y="4689376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Oval 10"/>
          <p:cNvSpPr>
            <a:spLocks noChangeArrowheads="1"/>
          </p:cNvSpPr>
          <p:nvPr/>
        </p:nvSpPr>
        <p:spPr bwMode="auto">
          <a:xfrm>
            <a:off x="1066800" y="2852936"/>
            <a:ext cx="914400" cy="914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dirty="0">
                <a:ea typeface="宋体" charset="-122"/>
              </a:rPr>
              <a:t>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Connect edge (e, f)</a:t>
            </a:r>
          </a:p>
        </p:txBody>
      </p:sp>
      <p:sp>
        <p:nvSpPr>
          <p:cNvPr id="16387" name="Oval 3"/>
          <p:cNvSpPr>
            <a:spLocks noChangeArrowheads="1"/>
          </p:cNvSpPr>
          <p:nvPr/>
        </p:nvSpPr>
        <p:spPr bwMode="auto">
          <a:xfrm>
            <a:off x="2514600" y="1412776"/>
            <a:ext cx="914400" cy="914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f</a:t>
            </a:r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4572000" y="2784376"/>
            <a:ext cx="914400" cy="914400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i</a:t>
            </a:r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4572000" y="1412776"/>
            <a:ext cx="914400" cy="914400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h</a:t>
            </a:r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6096000" y="5222776"/>
            <a:ext cx="914400" cy="914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c</a:t>
            </a:r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7391400" y="5222776"/>
            <a:ext cx="914400" cy="914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d</a:t>
            </a:r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6096000" y="3851176"/>
            <a:ext cx="914400" cy="914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a</a:t>
            </a:r>
          </a:p>
        </p:txBody>
      </p:sp>
      <p:sp>
        <p:nvSpPr>
          <p:cNvPr id="16393" name="Oval 9"/>
          <p:cNvSpPr>
            <a:spLocks noChangeArrowheads="1"/>
          </p:cNvSpPr>
          <p:nvPr/>
        </p:nvSpPr>
        <p:spPr bwMode="auto">
          <a:xfrm>
            <a:off x="7391400" y="3851176"/>
            <a:ext cx="914400" cy="914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b</a:t>
            </a:r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>
            <a:off x="1066800" y="1412776"/>
            <a:ext cx="914400" cy="914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e</a:t>
            </a:r>
          </a:p>
        </p:txBody>
      </p:sp>
      <p:sp>
        <p:nvSpPr>
          <p:cNvPr id="16395" name="Oval 11"/>
          <p:cNvSpPr>
            <a:spLocks noChangeArrowheads="1"/>
          </p:cNvSpPr>
          <p:nvPr/>
        </p:nvSpPr>
        <p:spPr bwMode="auto">
          <a:xfrm>
            <a:off x="1066800" y="2860576"/>
            <a:ext cx="914400" cy="9144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g</a:t>
            </a:r>
          </a:p>
        </p:txBody>
      </p:sp>
      <p:sp>
        <p:nvSpPr>
          <p:cNvPr id="16396" name="Oval 12"/>
          <p:cNvSpPr>
            <a:spLocks noChangeArrowheads="1"/>
          </p:cNvSpPr>
          <p:nvPr/>
        </p:nvSpPr>
        <p:spPr bwMode="auto">
          <a:xfrm>
            <a:off x="7086600" y="1412776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j</a:t>
            </a:r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1524000" y="2327176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5029200" y="2327176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>
            <a:off x="6553200" y="4765576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7848600" y="4765576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1981200" y="1869976"/>
            <a:ext cx="533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6934200" y="4308376"/>
            <a:ext cx="533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 flipV="1">
            <a:off x="6934200" y="4689376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Oval 10"/>
          <p:cNvSpPr>
            <a:spLocks noChangeArrowheads="1"/>
          </p:cNvSpPr>
          <p:nvPr/>
        </p:nvSpPr>
        <p:spPr bwMode="auto">
          <a:xfrm>
            <a:off x="1066800" y="2852936"/>
            <a:ext cx="914400" cy="914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dirty="0">
                <a:ea typeface="宋体" charset="-122"/>
              </a:rPr>
              <a:t>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Connect edge (b, c)</a:t>
            </a:r>
          </a:p>
        </p:txBody>
      </p:sp>
      <p:sp>
        <p:nvSpPr>
          <p:cNvPr id="17411" name="Oval 3"/>
          <p:cNvSpPr>
            <a:spLocks noChangeArrowheads="1"/>
          </p:cNvSpPr>
          <p:nvPr/>
        </p:nvSpPr>
        <p:spPr bwMode="auto">
          <a:xfrm>
            <a:off x="2514600" y="1412776"/>
            <a:ext cx="914400" cy="914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f</a:t>
            </a: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4572000" y="2784376"/>
            <a:ext cx="914400" cy="914400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i</a:t>
            </a:r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4572000" y="1412776"/>
            <a:ext cx="914400" cy="914400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h</a:t>
            </a: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6096000" y="5222776"/>
            <a:ext cx="914400" cy="914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c</a:t>
            </a:r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7391400" y="5222776"/>
            <a:ext cx="914400" cy="914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d</a:t>
            </a:r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6096000" y="3851176"/>
            <a:ext cx="914400" cy="914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a</a:t>
            </a:r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7391400" y="3851176"/>
            <a:ext cx="914400" cy="914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b</a:t>
            </a:r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1066800" y="1412776"/>
            <a:ext cx="914400" cy="914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e</a:t>
            </a:r>
          </a:p>
        </p:txBody>
      </p:sp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1066800" y="2860576"/>
            <a:ext cx="914400" cy="9144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g</a:t>
            </a:r>
          </a:p>
        </p:txBody>
      </p:sp>
      <p:sp>
        <p:nvSpPr>
          <p:cNvPr id="17420" name="Oval 12"/>
          <p:cNvSpPr>
            <a:spLocks noChangeArrowheads="1"/>
          </p:cNvSpPr>
          <p:nvPr/>
        </p:nvSpPr>
        <p:spPr bwMode="auto">
          <a:xfrm>
            <a:off x="7086600" y="1412776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j</a:t>
            </a:r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1524000" y="2327176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5029200" y="2327176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6553200" y="4765576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7848600" y="4765576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1981200" y="1869976"/>
            <a:ext cx="533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6934200" y="4308376"/>
            <a:ext cx="533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 flipV="1">
            <a:off x="6934200" y="4689376"/>
            <a:ext cx="609600" cy="762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Oval 10"/>
          <p:cNvSpPr>
            <a:spLocks noChangeArrowheads="1"/>
          </p:cNvSpPr>
          <p:nvPr/>
        </p:nvSpPr>
        <p:spPr bwMode="auto">
          <a:xfrm>
            <a:off x="1066800" y="2852936"/>
            <a:ext cx="914400" cy="914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dirty="0">
                <a:ea typeface="宋体" charset="-122"/>
              </a:rPr>
              <a:t>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Result</a:t>
            </a: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2514600" y="1412776"/>
            <a:ext cx="914400" cy="914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f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4572000" y="2784376"/>
            <a:ext cx="914400" cy="914400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i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4572000" y="1412776"/>
            <a:ext cx="914400" cy="914400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h</a:t>
            </a:r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6096000" y="5222776"/>
            <a:ext cx="914400" cy="914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c</a:t>
            </a:r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7391400" y="5222776"/>
            <a:ext cx="914400" cy="914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d</a:t>
            </a:r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6096000" y="3851176"/>
            <a:ext cx="914400" cy="914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a</a:t>
            </a:r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7391400" y="3851176"/>
            <a:ext cx="914400" cy="914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b</a:t>
            </a:r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1066800" y="1412776"/>
            <a:ext cx="914400" cy="914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e</a:t>
            </a:r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1066800" y="2860576"/>
            <a:ext cx="914400" cy="9144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g</a:t>
            </a:r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7086600" y="1412776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j</a:t>
            </a:r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1524000" y="2327176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5029200" y="2327176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>
            <a:off x="6553200" y="4765576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7848600" y="4765576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1981200" y="1869976"/>
            <a:ext cx="533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>
            <a:off x="6934200" y="4308376"/>
            <a:ext cx="533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 flipV="1">
            <a:off x="6934200" y="4689376"/>
            <a:ext cx="609600" cy="762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Oval 10"/>
          <p:cNvSpPr>
            <a:spLocks noChangeArrowheads="1"/>
          </p:cNvSpPr>
          <p:nvPr/>
        </p:nvSpPr>
        <p:spPr bwMode="auto">
          <a:xfrm>
            <a:off x="1066800" y="2852936"/>
            <a:ext cx="914400" cy="914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dirty="0">
                <a:ea typeface="宋体" charset="-122"/>
              </a:rPr>
              <a:t>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Connected Components : Question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2232471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During the execution of CONNECTED-COMPONENTS on a undirected graph </a:t>
            </a:r>
            <a:r>
              <a:rPr lang="en-US" altLang="zh-CN" i="1" dirty="0">
                <a:ea typeface="宋体" charset="-122"/>
              </a:rPr>
              <a:t>G </a:t>
            </a:r>
            <a:r>
              <a:rPr lang="en-US" altLang="zh-CN" dirty="0">
                <a:ea typeface="宋体" charset="-122"/>
              </a:rPr>
              <a:t>= </a:t>
            </a:r>
            <a:r>
              <a:rPr lang="en-US" altLang="zh-CN" i="1" dirty="0">
                <a:ea typeface="宋体" charset="-122"/>
              </a:rPr>
              <a:t>(</a:t>
            </a:r>
            <a:r>
              <a:rPr lang="en-US" altLang="zh-CN" dirty="0">
                <a:ea typeface="宋体" charset="-122"/>
              </a:rPr>
              <a:t>V, E) with </a:t>
            </a:r>
            <a:r>
              <a:rPr lang="en-US" altLang="zh-CN" i="1" dirty="0">
                <a:ea typeface="宋体" charset="-122"/>
              </a:rPr>
              <a:t>k </a:t>
            </a:r>
            <a:r>
              <a:rPr lang="en-US" altLang="zh-CN" dirty="0">
                <a:ea typeface="宋体" charset="-122"/>
              </a:rPr>
              <a:t>connected components, how many time is FIND-SET called? How many times is UNION called? Express your answers in terms of </a:t>
            </a:r>
            <a:r>
              <a:rPr lang="en-US" altLang="zh-CN" i="1" dirty="0">
                <a:ea typeface="宋体" charset="-122"/>
              </a:rPr>
              <a:t>|</a:t>
            </a:r>
            <a:r>
              <a:rPr lang="en-US" altLang="zh-CN" dirty="0">
                <a:ea typeface="宋体" charset="-122"/>
              </a:rPr>
              <a:t>V|, </a:t>
            </a:r>
            <a:r>
              <a:rPr lang="en-US" altLang="zh-CN" i="1" dirty="0">
                <a:ea typeface="宋体" charset="-122"/>
              </a:rPr>
              <a:t>|</a:t>
            </a:r>
            <a:r>
              <a:rPr lang="en-US" altLang="zh-CN" dirty="0">
                <a:ea typeface="宋体" charset="-122"/>
              </a:rPr>
              <a:t>E|, and k.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A11330-3926-428D-BE8B-A85C0BB2B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2" y="3573017"/>
            <a:ext cx="8229600" cy="29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u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b="1" i="1" kern="0" dirty="0">
                <a:ea typeface="宋体" charset="-122"/>
              </a:rPr>
              <a:t>CONNECTED_COMPONENTS(G)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i="1" kern="0" dirty="0">
                <a:ea typeface="宋体" charset="-122"/>
              </a:rPr>
              <a:t>	for each vertex v in V[G] do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i="1" kern="0" dirty="0">
                <a:ea typeface="宋体" charset="-122"/>
              </a:rPr>
              <a:t>		MAKE_SET (v)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600" i="1" kern="0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i="1" kern="0" dirty="0">
                <a:ea typeface="宋体" charset="-122"/>
              </a:rPr>
              <a:t>	for each edge (u, v) in E[G] do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i="1" kern="0" dirty="0">
                <a:ea typeface="宋体" charset="-122"/>
              </a:rPr>
              <a:t>		if FIND_SET(u) != FIND_SET(v) then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i="1" kern="0" dirty="0">
                <a:ea typeface="宋体" charset="-122"/>
              </a:rPr>
              <a:t>			UNION(u, v)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kern="0" dirty="0">
                <a:ea typeface="宋体" charset="-122"/>
              </a:rPr>
              <a:t>		</a:t>
            </a:r>
          </a:p>
          <a:p>
            <a:pPr eaLnBrk="1" hangingPunct="1">
              <a:buFontTx/>
              <a:buNone/>
            </a:pPr>
            <a:r>
              <a:rPr lang="en-US" altLang="zh-CN" sz="1600" i="1" kern="0" dirty="0">
                <a:ea typeface="宋体" charset="-122"/>
              </a:rPr>
              <a:t>SAME_COMPONENT(u, v)</a:t>
            </a:r>
          </a:p>
          <a:p>
            <a:pPr eaLnBrk="1" hangingPunct="1">
              <a:buFontTx/>
              <a:buNone/>
            </a:pPr>
            <a:r>
              <a:rPr lang="en-US" altLang="zh-CN" sz="1600" i="1" kern="0" dirty="0">
                <a:solidFill>
                  <a:srgbClr val="0000CC"/>
                </a:solidFill>
                <a:ea typeface="宋体" charset="-122"/>
              </a:rPr>
              <a:t>	if FIND_SET(u) == FIND_SET(v) then </a:t>
            </a:r>
            <a:r>
              <a:rPr lang="en-US" altLang="zh-CN" sz="1600" kern="0" dirty="0">
                <a:solidFill>
                  <a:srgbClr val="0000CC"/>
                </a:solidFill>
                <a:ea typeface="宋体" charset="-122"/>
              </a:rPr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kern="0" dirty="0">
                <a:ea typeface="宋体" charset="-122"/>
              </a:rPr>
              <a:t>		</a:t>
            </a:r>
            <a:r>
              <a:rPr lang="en-US" altLang="zh-CN" sz="1600" i="1" kern="0" dirty="0">
                <a:ea typeface="宋体" charset="-122"/>
              </a:rPr>
              <a:t> return TRUE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i="1" kern="0" dirty="0">
                <a:ea typeface="宋体" charset="-122"/>
              </a:rPr>
              <a:t>	else return FALSE</a:t>
            </a:r>
            <a:endParaRPr lang="en-US" altLang="zh-CN" sz="1600" kern="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Connected Components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5987008" cy="3600624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i="1" dirty="0">
                <a:ea typeface="宋体" charset="-122"/>
              </a:rPr>
              <a:t>CONNECTED_COMPONENTS(G)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i="1" dirty="0">
                <a:ea typeface="宋体" charset="-122"/>
              </a:rPr>
              <a:t>	for each vertex v in V[G] do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i="1" dirty="0">
                <a:ea typeface="宋体" charset="-122"/>
              </a:rPr>
              <a:t>		MAKE_SET (v)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700" i="1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i="1" dirty="0">
                <a:ea typeface="宋体" charset="-122"/>
              </a:rPr>
              <a:t>	for each edge (u, v) in E[G] do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i="1" dirty="0">
                <a:ea typeface="宋体" charset="-122"/>
              </a:rPr>
              <a:t>		if FIND_SET(u) != FIND_SET(v) then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i="1" dirty="0">
                <a:ea typeface="宋体" charset="-122"/>
              </a:rPr>
              <a:t>			UNION(u, v)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>
                <a:ea typeface="宋体" charset="-122"/>
              </a:rPr>
              <a:t>		</a:t>
            </a:r>
          </a:p>
          <a:p>
            <a:pPr eaLnBrk="1" hangingPunct="1">
              <a:buFontTx/>
              <a:buNone/>
            </a:pPr>
            <a:r>
              <a:rPr lang="en-US" altLang="zh-CN" sz="1800" i="1" dirty="0">
                <a:ea typeface="宋体" charset="-122"/>
              </a:rPr>
              <a:t>SAME_COMPONENT(u, v)</a:t>
            </a:r>
          </a:p>
          <a:p>
            <a:pPr eaLnBrk="1" hangingPunct="1">
              <a:buFontTx/>
              <a:buNone/>
            </a:pPr>
            <a:r>
              <a:rPr lang="en-US" altLang="zh-CN" sz="1800" i="1" dirty="0">
                <a:ea typeface="宋体" charset="-122"/>
              </a:rPr>
              <a:t>	if FIND_SET(u) == FIND_SET(v) then </a:t>
            </a:r>
            <a:r>
              <a:rPr lang="en-US" altLang="zh-CN" sz="1800" dirty="0">
                <a:ea typeface="宋体" charset="-122"/>
              </a:rPr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>
                <a:ea typeface="宋体" charset="-122"/>
              </a:rPr>
              <a:t>		</a:t>
            </a:r>
            <a:r>
              <a:rPr lang="en-US" altLang="zh-CN" sz="1800" i="1" dirty="0">
                <a:ea typeface="宋体" charset="-122"/>
              </a:rPr>
              <a:t> return TRUE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i="1" dirty="0">
                <a:ea typeface="宋体" charset="-122"/>
              </a:rPr>
              <a:t>	else return FALSE</a:t>
            </a:r>
            <a:endParaRPr lang="en-US" altLang="zh-CN" sz="1800" dirty="0">
              <a:ea typeface="宋体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E4D62E-C5EC-4D2C-975A-B3C2CF165095}"/>
              </a:ext>
            </a:extLst>
          </p:cNvPr>
          <p:cNvSpPr txBox="1"/>
          <p:nvPr/>
        </p:nvSpPr>
        <p:spPr>
          <a:xfrm>
            <a:off x="4572000" y="2970908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During the execution of CONNECTED-COMPONENTS on a undirected graph 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G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= 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(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V, E) with 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k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connected components, how many time is FIND-SET called? How many times is UNION called? Express your answers in terms of 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|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V|, 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|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E|, and k.</a:t>
            </a:r>
          </a:p>
        </p:txBody>
      </p:sp>
    </p:spTree>
    <p:extLst>
      <p:ext uri="{BB962C8B-B14F-4D97-AF65-F5344CB8AC3E}">
        <p14:creationId xmlns:p14="http://schemas.microsoft.com/office/powerpoint/2010/main" val="3147564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Connected Components : Solution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>
                <a:ea typeface="宋体" charset="-122"/>
              </a:rPr>
              <a:t>FIND-SET is called 2|E| times. 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FIND-SET is called twice on Line 4, which is executed once for each edge in E[G]. </a:t>
            </a:r>
          </a:p>
          <a:p>
            <a:pPr eaLnBrk="1" hangingPunct="1"/>
            <a:endParaRPr lang="en-US" altLang="zh-CN" sz="2800" dirty="0">
              <a:ea typeface="宋体" charset="-122"/>
            </a:endParaRPr>
          </a:p>
          <a:p>
            <a:pPr eaLnBrk="1" hangingPunct="1"/>
            <a:r>
              <a:rPr lang="en-US" altLang="zh-CN" sz="2800" dirty="0">
                <a:ea typeface="宋体" charset="-122"/>
              </a:rPr>
              <a:t>UNION is called </a:t>
            </a:r>
            <a:r>
              <a:rPr lang="en-US" altLang="zh-CN" sz="2800" i="1" dirty="0">
                <a:ea typeface="宋体" charset="-122"/>
              </a:rPr>
              <a:t>|</a:t>
            </a:r>
            <a:r>
              <a:rPr lang="en-US" altLang="zh-CN" sz="2800" dirty="0">
                <a:ea typeface="宋体" charset="-122"/>
              </a:rPr>
              <a:t>V| - </a:t>
            </a:r>
            <a:r>
              <a:rPr lang="en-US" altLang="zh-CN" sz="2800" i="1" dirty="0">
                <a:ea typeface="宋体" charset="-122"/>
              </a:rPr>
              <a:t>k</a:t>
            </a:r>
            <a:r>
              <a:rPr lang="en-US" altLang="zh-CN" sz="2800" dirty="0">
                <a:ea typeface="宋体" charset="-122"/>
              </a:rPr>
              <a:t> times. 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Lines 1 and 2 create </a:t>
            </a:r>
            <a:r>
              <a:rPr lang="en-US" altLang="zh-CN" i="1" dirty="0">
                <a:ea typeface="宋体" charset="-122"/>
              </a:rPr>
              <a:t>|</a:t>
            </a:r>
            <a:r>
              <a:rPr lang="en-US" altLang="zh-CN" dirty="0">
                <a:ea typeface="宋体" charset="-122"/>
              </a:rPr>
              <a:t>V| disjoint sets. 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Each UNION operation decreases the number of disjoint sets by one. At the end there are </a:t>
            </a:r>
            <a:r>
              <a:rPr lang="en-US" altLang="zh-CN" i="1" dirty="0">
                <a:ea typeface="宋体" charset="-122"/>
              </a:rPr>
              <a:t>k</a:t>
            </a:r>
            <a:r>
              <a:rPr lang="en-US" altLang="zh-CN" dirty="0">
                <a:ea typeface="宋体" charset="-122"/>
              </a:rPr>
              <a:t> disjoint sets, so UNION is called </a:t>
            </a:r>
            <a:r>
              <a:rPr lang="en-US" altLang="zh-CN" i="1" dirty="0">
                <a:ea typeface="宋体" charset="-122"/>
              </a:rPr>
              <a:t>|</a:t>
            </a:r>
            <a:r>
              <a:rPr lang="en-US" altLang="zh-CN" dirty="0">
                <a:ea typeface="宋体" charset="-122"/>
              </a:rPr>
              <a:t>V| - </a:t>
            </a:r>
            <a:r>
              <a:rPr lang="en-US" altLang="zh-CN" i="1" dirty="0">
                <a:ea typeface="宋体" charset="-122"/>
              </a:rPr>
              <a:t>k</a:t>
            </a:r>
            <a:r>
              <a:rPr lang="en-US" altLang="zh-CN" dirty="0">
                <a:ea typeface="宋体" charset="-122"/>
              </a:rPr>
              <a:t> times.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Disjoint Sets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Some applications require maintaining a collection of disjoint sets.</a:t>
            </a:r>
            <a:r>
              <a:rPr lang="en-US" altLang="zh-CN" sz="2800" dirty="0">
                <a:ea typeface="宋体" charset="-122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A Disjoint Set </a:t>
            </a:r>
            <a:r>
              <a:rPr lang="en-US" altLang="zh-CN" b="1" i="1" dirty="0">
                <a:ea typeface="宋体" charset="-122"/>
              </a:rPr>
              <a:t>S</a:t>
            </a:r>
            <a:r>
              <a:rPr lang="en-US" altLang="zh-CN" dirty="0">
                <a:ea typeface="宋体" charset="-122"/>
              </a:rPr>
              <a:t> is a collection of sets</a:t>
            </a:r>
            <a:r>
              <a:rPr lang="en-US" altLang="zh-CN" sz="2800" dirty="0">
                <a:ea typeface="宋体" charset="-122"/>
              </a:rPr>
              <a:t> 	                 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>
                <a:ea typeface="宋体" charset="-122"/>
              </a:rPr>
              <a:t>  			 where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dirty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Each set has a </a:t>
            </a: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representative</a:t>
            </a:r>
            <a:r>
              <a:rPr lang="en-US" altLang="zh-CN" dirty="0">
                <a:ea typeface="宋体" charset="-122"/>
              </a:rPr>
              <a:t> which is a member of the set (usually the minimum if the elements are comparable)  </a:t>
            </a:r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428625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graphicFrame>
        <p:nvGraphicFramePr>
          <p:cNvPr id="307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396705"/>
              </p:ext>
            </p:extLst>
          </p:nvPr>
        </p:nvGraphicFramePr>
        <p:xfrm>
          <a:off x="5949280" y="2395736"/>
          <a:ext cx="1143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71252" imgH="228501" progId="">
                  <p:embed/>
                </p:oleObj>
              </mc:Choice>
              <mc:Fallback>
                <p:oleObj r:id="rId2" imgW="571252" imgH="228501" progId="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9280" y="2395736"/>
                        <a:ext cx="1143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4090988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graphicFrame>
        <p:nvGraphicFramePr>
          <p:cNvPr id="3079" name="Object 8"/>
          <p:cNvGraphicFramePr>
            <a:graphicFrameLocks noChangeAspect="1"/>
          </p:cNvGraphicFramePr>
          <p:nvPr/>
        </p:nvGraphicFramePr>
        <p:xfrm>
          <a:off x="3419872" y="2900362"/>
          <a:ext cx="21336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65200" imgH="241300" progId="">
                  <p:embed/>
                </p:oleObj>
              </mc:Choice>
              <mc:Fallback>
                <p:oleObj r:id="rId4" imgW="965200" imgH="241300" progId="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2900362"/>
                        <a:ext cx="2133600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>
                <a:ea typeface="宋体" charset="-122"/>
              </a:rPr>
              <a:t>We maintain a set of linked list, each list corresponds to a single set.</a:t>
            </a:r>
          </a:p>
          <a:p>
            <a:pPr eaLnBrk="1" hangingPunct="1"/>
            <a:endParaRPr lang="en-US" altLang="zh-CN" sz="2400" dirty="0">
              <a:ea typeface="宋体" charset="-122"/>
            </a:endParaRPr>
          </a:p>
          <a:p>
            <a:pPr eaLnBrk="1" hangingPunct="1"/>
            <a:r>
              <a:rPr lang="en-US" altLang="zh-CN" sz="2400" dirty="0">
                <a:ea typeface="宋体" charset="-122"/>
              </a:rPr>
              <a:t>All elements of the set point to the first element which is the representative</a:t>
            </a:r>
          </a:p>
          <a:p>
            <a:pPr eaLnBrk="1" hangingPunct="1"/>
            <a:endParaRPr lang="en-US" altLang="zh-CN" sz="2400" dirty="0">
              <a:ea typeface="宋体" charset="-122"/>
            </a:endParaRPr>
          </a:p>
          <a:p>
            <a:pPr eaLnBrk="1" hangingPunct="1"/>
            <a:r>
              <a:rPr lang="en-US" altLang="zh-CN" sz="2400" dirty="0">
                <a:ea typeface="宋体" charset="-122"/>
              </a:rPr>
              <a:t>A pointer to the tail is maintained so elements are inserted at the end of the list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78904"/>
            <a:ext cx="8136904" cy="6858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Disjoint-Set Implementation: Linked List </a:t>
            </a:r>
          </a:p>
        </p:txBody>
      </p:sp>
    </p:spTree>
    <p:extLst>
      <p:ext uri="{BB962C8B-B14F-4D97-AF65-F5344CB8AC3E}">
        <p14:creationId xmlns:p14="http://schemas.microsoft.com/office/powerpoint/2010/main" val="3286237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6632"/>
            <a:ext cx="7772400" cy="574675"/>
          </a:xfrm>
        </p:spPr>
        <p:txBody>
          <a:bodyPr/>
          <a:lstStyle/>
          <a:p>
            <a:pPr eaLnBrk="1" hangingPunct="1"/>
            <a:r>
              <a:rPr lang="en-US" altLang="en-US" dirty="0"/>
              <a:t>Linked-lists for two sets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2362200" y="1730152"/>
            <a:ext cx="776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head</a:t>
            </a:r>
          </a:p>
        </p:txBody>
      </p:sp>
      <p:grpSp>
        <p:nvGrpSpPr>
          <p:cNvPr id="6148" name="Group 49"/>
          <p:cNvGrpSpPr>
            <a:grpSpLocks/>
          </p:cNvGrpSpPr>
          <p:nvPr/>
        </p:nvGrpSpPr>
        <p:grpSpPr bwMode="auto">
          <a:xfrm>
            <a:off x="2438400" y="1196752"/>
            <a:ext cx="3505200" cy="1600200"/>
            <a:chOff x="144" y="960"/>
            <a:chExt cx="2208" cy="1008"/>
          </a:xfrm>
        </p:grpSpPr>
        <p:sp>
          <p:nvSpPr>
            <p:cNvPr id="6239" name="Rectangle 3"/>
            <p:cNvSpPr>
              <a:spLocks noChangeArrowheads="1"/>
            </p:cNvSpPr>
            <p:nvPr/>
          </p:nvSpPr>
          <p:spPr bwMode="auto">
            <a:xfrm>
              <a:off x="576" y="1344"/>
              <a:ext cx="240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240" name="Rectangle 5"/>
            <p:cNvSpPr>
              <a:spLocks noChangeArrowheads="1"/>
            </p:cNvSpPr>
            <p:nvPr/>
          </p:nvSpPr>
          <p:spPr bwMode="auto">
            <a:xfrm>
              <a:off x="576" y="1728"/>
              <a:ext cx="240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241" name="Text Box 6"/>
            <p:cNvSpPr txBox="1">
              <a:spLocks noChangeArrowheads="1"/>
            </p:cNvSpPr>
            <p:nvPr/>
          </p:nvSpPr>
          <p:spPr bwMode="auto">
            <a:xfrm>
              <a:off x="144" y="1680"/>
              <a:ext cx="3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/>
                <a:t>tail</a:t>
              </a:r>
            </a:p>
          </p:txBody>
        </p:sp>
        <p:grpSp>
          <p:nvGrpSpPr>
            <p:cNvPr id="6242" name="Group 16"/>
            <p:cNvGrpSpPr>
              <a:grpSpLocks/>
            </p:cNvGrpSpPr>
            <p:nvPr/>
          </p:nvGrpSpPr>
          <p:grpSpPr bwMode="auto">
            <a:xfrm>
              <a:off x="1008" y="1200"/>
              <a:ext cx="480" cy="528"/>
              <a:chOff x="1008" y="1200"/>
              <a:chExt cx="480" cy="528"/>
            </a:xfrm>
          </p:grpSpPr>
          <p:sp>
            <p:nvSpPr>
              <p:cNvPr id="6269" name="Rectangle 8"/>
              <p:cNvSpPr>
                <a:spLocks noChangeArrowheads="1"/>
              </p:cNvSpPr>
              <p:nvPr/>
            </p:nvSpPr>
            <p:spPr bwMode="auto">
              <a:xfrm>
                <a:off x="1008" y="1200"/>
                <a:ext cx="240" cy="52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/>
                  <a:t>c</a:t>
                </a:r>
              </a:p>
            </p:txBody>
          </p:sp>
          <p:sp>
            <p:nvSpPr>
              <p:cNvPr id="6270" name="Line 9"/>
              <p:cNvSpPr>
                <a:spLocks noChangeShapeType="1"/>
              </p:cNvSpPr>
              <p:nvPr/>
            </p:nvSpPr>
            <p:spPr bwMode="auto">
              <a:xfrm>
                <a:off x="1008" y="134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1" name="Line 10"/>
              <p:cNvSpPr>
                <a:spLocks noChangeShapeType="1"/>
              </p:cNvSpPr>
              <p:nvPr/>
            </p:nvSpPr>
            <p:spPr bwMode="auto">
              <a:xfrm>
                <a:off x="100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2" name="Line 13"/>
              <p:cNvSpPr>
                <a:spLocks noChangeShapeType="1"/>
              </p:cNvSpPr>
              <p:nvPr/>
            </p:nvSpPr>
            <p:spPr bwMode="auto">
              <a:xfrm>
                <a:off x="1200" y="16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3" name="Line 14"/>
              <p:cNvSpPr>
                <a:spLocks noChangeShapeType="1"/>
              </p:cNvSpPr>
              <p:nvPr/>
            </p:nvSpPr>
            <p:spPr bwMode="auto">
              <a:xfrm flipV="1">
                <a:off x="1392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4" name="Line 15"/>
              <p:cNvSpPr>
                <a:spLocks noChangeShapeType="1"/>
              </p:cNvSpPr>
              <p:nvPr/>
            </p:nvSpPr>
            <p:spPr bwMode="auto">
              <a:xfrm>
                <a:off x="1392" y="14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43" name="Group 17"/>
            <p:cNvGrpSpPr>
              <a:grpSpLocks/>
            </p:cNvGrpSpPr>
            <p:nvPr/>
          </p:nvGrpSpPr>
          <p:grpSpPr bwMode="auto">
            <a:xfrm>
              <a:off x="1488" y="1200"/>
              <a:ext cx="480" cy="528"/>
              <a:chOff x="1008" y="1200"/>
              <a:chExt cx="480" cy="528"/>
            </a:xfrm>
          </p:grpSpPr>
          <p:sp>
            <p:nvSpPr>
              <p:cNvPr id="6263" name="Rectangle 18"/>
              <p:cNvSpPr>
                <a:spLocks noChangeArrowheads="1"/>
              </p:cNvSpPr>
              <p:nvPr/>
            </p:nvSpPr>
            <p:spPr bwMode="auto">
              <a:xfrm>
                <a:off x="1008" y="1200"/>
                <a:ext cx="240" cy="52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/>
                  <a:t>h</a:t>
                </a:r>
              </a:p>
            </p:txBody>
          </p:sp>
          <p:sp>
            <p:nvSpPr>
              <p:cNvPr id="6264" name="Line 19"/>
              <p:cNvSpPr>
                <a:spLocks noChangeShapeType="1"/>
              </p:cNvSpPr>
              <p:nvPr/>
            </p:nvSpPr>
            <p:spPr bwMode="auto">
              <a:xfrm>
                <a:off x="1008" y="134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5" name="Line 20"/>
              <p:cNvSpPr>
                <a:spLocks noChangeShapeType="1"/>
              </p:cNvSpPr>
              <p:nvPr/>
            </p:nvSpPr>
            <p:spPr bwMode="auto">
              <a:xfrm>
                <a:off x="100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6" name="Line 21"/>
              <p:cNvSpPr>
                <a:spLocks noChangeShapeType="1"/>
              </p:cNvSpPr>
              <p:nvPr/>
            </p:nvSpPr>
            <p:spPr bwMode="auto">
              <a:xfrm>
                <a:off x="1200" y="16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7" name="Line 22"/>
              <p:cNvSpPr>
                <a:spLocks noChangeShapeType="1"/>
              </p:cNvSpPr>
              <p:nvPr/>
            </p:nvSpPr>
            <p:spPr bwMode="auto">
              <a:xfrm flipV="1">
                <a:off x="1392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8" name="Line 23"/>
              <p:cNvSpPr>
                <a:spLocks noChangeShapeType="1"/>
              </p:cNvSpPr>
              <p:nvPr/>
            </p:nvSpPr>
            <p:spPr bwMode="auto">
              <a:xfrm>
                <a:off x="1392" y="14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44" name="Rectangle 25"/>
            <p:cNvSpPr>
              <a:spLocks noChangeArrowheads="1"/>
            </p:cNvSpPr>
            <p:nvPr/>
          </p:nvSpPr>
          <p:spPr bwMode="auto">
            <a:xfrm>
              <a:off x="1968" y="1200"/>
              <a:ext cx="240" cy="52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/>
                <a:t>e</a:t>
              </a:r>
            </a:p>
          </p:txBody>
        </p:sp>
        <p:sp>
          <p:nvSpPr>
            <p:cNvPr id="6245" name="Line 26"/>
            <p:cNvSpPr>
              <a:spLocks noChangeShapeType="1"/>
            </p:cNvSpPr>
            <p:nvPr/>
          </p:nvSpPr>
          <p:spPr bwMode="auto">
            <a:xfrm>
              <a:off x="1968" y="13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6" name="Line 27"/>
            <p:cNvSpPr>
              <a:spLocks noChangeShapeType="1"/>
            </p:cNvSpPr>
            <p:nvPr/>
          </p:nvSpPr>
          <p:spPr bwMode="auto">
            <a:xfrm>
              <a:off x="1968" y="15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" name="Line 31"/>
            <p:cNvSpPr>
              <a:spLocks noChangeShapeType="1"/>
            </p:cNvSpPr>
            <p:nvPr/>
          </p:nvSpPr>
          <p:spPr bwMode="auto">
            <a:xfrm flipV="1">
              <a:off x="2016" y="163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" name="Line 32"/>
            <p:cNvSpPr>
              <a:spLocks noChangeShapeType="1"/>
            </p:cNvSpPr>
            <p:nvPr/>
          </p:nvSpPr>
          <p:spPr bwMode="auto">
            <a:xfrm>
              <a:off x="816" y="1824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" name="Line 34"/>
            <p:cNvSpPr>
              <a:spLocks noChangeShapeType="1"/>
            </p:cNvSpPr>
            <p:nvPr/>
          </p:nvSpPr>
          <p:spPr bwMode="auto">
            <a:xfrm flipV="1">
              <a:off x="2112" y="17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" name="Line 35"/>
            <p:cNvSpPr>
              <a:spLocks noChangeShapeType="1"/>
            </p:cNvSpPr>
            <p:nvPr/>
          </p:nvSpPr>
          <p:spPr bwMode="auto">
            <a:xfrm>
              <a:off x="816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1" name="Line 36"/>
            <p:cNvSpPr>
              <a:spLocks noChangeShapeType="1"/>
            </p:cNvSpPr>
            <p:nvPr/>
          </p:nvSpPr>
          <p:spPr bwMode="auto">
            <a:xfrm>
              <a:off x="2112" y="12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2" name="Line 37"/>
            <p:cNvSpPr>
              <a:spLocks noChangeShapeType="1"/>
            </p:cNvSpPr>
            <p:nvPr/>
          </p:nvSpPr>
          <p:spPr bwMode="auto">
            <a:xfrm flipV="1">
              <a:off x="2352" y="9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3" name="Line 38"/>
            <p:cNvSpPr>
              <a:spLocks noChangeShapeType="1"/>
            </p:cNvSpPr>
            <p:nvPr/>
          </p:nvSpPr>
          <p:spPr bwMode="auto">
            <a:xfrm flipH="1">
              <a:off x="1056" y="960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4" name="Line 39"/>
            <p:cNvSpPr>
              <a:spLocks noChangeShapeType="1"/>
            </p:cNvSpPr>
            <p:nvPr/>
          </p:nvSpPr>
          <p:spPr bwMode="auto">
            <a:xfrm>
              <a:off x="1056" y="9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5" name="Line 41"/>
            <p:cNvSpPr>
              <a:spLocks noChangeShapeType="1"/>
            </p:cNvSpPr>
            <p:nvPr/>
          </p:nvSpPr>
          <p:spPr bwMode="auto">
            <a:xfrm>
              <a:off x="1680" y="12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6" name="Line 42"/>
            <p:cNvSpPr>
              <a:spLocks noChangeShapeType="1"/>
            </p:cNvSpPr>
            <p:nvPr/>
          </p:nvSpPr>
          <p:spPr bwMode="auto">
            <a:xfrm flipV="1">
              <a:off x="1824" y="10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7" name="Line 43"/>
            <p:cNvSpPr>
              <a:spLocks noChangeShapeType="1"/>
            </p:cNvSpPr>
            <p:nvPr/>
          </p:nvSpPr>
          <p:spPr bwMode="auto">
            <a:xfrm flipH="1">
              <a:off x="1104" y="105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8" name="Line 44"/>
            <p:cNvSpPr>
              <a:spLocks noChangeShapeType="1"/>
            </p:cNvSpPr>
            <p:nvPr/>
          </p:nvSpPr>
          <p:spPr bwMode="auto">
            <a:xfrm>
              <a:off x="1104" y="10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9" name="Line 45"/>
            <p:cNvSpPr>
              <a:spLocks noChangeShapeType="1"/>
            </p:cNvSpPr>
            <p:nvPr/>
          </p:nvSpPr>
          <p:spPr bwMode="auto">
            <a:xfrm>
              <a:off x="1200" y="12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0" name="Line 46"/>
            <p:cNvSpPr>
              <a:spLocks noChangeShapeType="1"/>
            </p:cNvSpPr>
            <p:nvPr/>
          </p:nvSpPr>
          <p:spPr bwMode="auto">
            <a:xfrm flipV="1">
              <a:off x="1344" y="11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1" name="Line 47"/>
            <p:cNvSpPr>
              <a:spLocks noChangeShapeType="1"/>
            </p:cNvSpPr>
            <p:nvPr/>
          </p:nvSpPr>
          <p:spPr bwMode="auto">
            <a:xfrm>
              <a:off x="1200" y="110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2" name="Line 48"/>
            <p:cNvSpPr>
              <a:spLocks noChangeShapeType="1"/>
            </p:cNvSpPr>
            <p:nvPr/>
          </p:nvSpPr>
          <p:spPr bwMode="auto">
            <a:xfrm>
              <a:off x="1200" y="11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9" name="Rectangle 51"/>
          <p:cNvSpPr>
            <a:spLocks noChangeArrowheads="1"/>
          </p:cNvSpPr>
          <p:nvPr/>
        </p:nvSpPr>
        <p:spPr bwMode="auto">
          <a:xfrm>
            <a:off x="3048000" y="3482752"/>
            <a:ext cx="381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150" name="Rectangle 52"/>
          <p:cNvSpPr>
            <a:spLocks noChangeArrowheads="1"/>
          </p:cNvSpPr>
          <p:nvPr/>
        </p:nvSpPr>
        <p:spPr bwMode="auto">
          <a:xfrm>
            <a:off x="3048000" y="4092352"/>
            <a:ext cx="381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151" name="Text Box 53"/>
          <p:cNvSpPr txBox="1">
            <a:spLocks noChangeArrowheads="1"/>
          </p:cNvSpPr>
          <p:nvPr/>
        </p:nvSpPr>
        <p:spPr bwMode="auto">
          <a:xfrm>
            <a:off x="2362200" y="4016152"/>
            <a:ext cx="588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tail</a:t>
            </a:r>
          </a:p>
        </p:txBody>
      </p:sp>
      <p:grpSp>
        <p:nvGrpSpPr>
          <p:cNvPr id="6152" name="Group 54"/>
          <p:cNvGrpSpPr>
            <a:grpSpLocks/>
          </p:cNvGrpSpPr>
          <p:nvPr/>
        </p:nvGrpSpPr>
        <p:grpSpPr bwMode="auto">
          <a:xfrm>
            <a:off x="3733800" y="3254152"/>
            <a:ext cx="762000" cy="838200"/>
            <a:chOff x="1008" y="1200"/>
            <a:chExt cx="480" cy="528"/>
          </a:xfrm>
        </p:grpSpPr>
        <p:sp>
          <p:nvSpPr>
            <p:cNvPr id="6233" name="Rectangle 55"/>
            <p:cNvSpPr>
              <a:spLocks noChangeArrowheads="1"/>
            </p:cNvSpPr>
            <p:nvPr/>
          </p:nvSpPr>
          <p:spPr bwMode="auto">
            <a:xfrm>
              <a:off x="1008" y="1200"/>
              <a:ext cx="240" cy="52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/>
                <a:t>f</a:t>
              </a:r>
            </a:p>
          </p:txBody>
        </p:sp>
        <p:sp>
          <p:nvSpPr>
            <p:cNvPr id="6234" name="Line 56"/>
            <p:cNvSpPr>
              <a:spLocks noChangeShapeType="1"/>
            </p:cNvSpPr>
            <p:nvPr/>
          </p:nvSpPr>
          <p:spPr bwMode="auto">
            <a:xfrm>
              <a:off x="1008" y="13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5" name="Line 57"/>
            <p:cNvSpPr>
              <a:spLocks noChangeShapeType="1"/>
            </p:cNvSpPr>
            <p:nvPr/>
          </p:nvSpPr>
          <p:spPr bwMode="auto">
            <a:xfrm>
              <a:off x="1008" y="15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6" name="Line 58"/>
            <p:cNvSpPr>
              <a:spLocks noChangeShapeType="1"/>
            </p:cNvSpPr>
            <p:nvPr/>
          </p:nvSpPr>
          <p:spPr bwMode="auto">
            <a:xfrm>
              <a:off x="1200" y="16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7" name="Line 59"/>
            <p:cNvSpPr>
              <a:spLocks noChangeShapeType="1"/>
            </p:cNvSpPr>
            <p:nvPr/>
          </p:nvSpPr>
          <p:spPr bwMode="auto">
            <a:xfrm flipV="1">
              <a:off x="1392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8" name="Line 60"/>
            <p:cNvSpPr>
              <a:spLocks noChangeShapeType="1"/>
            </p:cNvSpPr>
            <p:nvPr/>
          </p:nvSpPr>
          <p:spPr bwMode="auto">
            <a:xfrm>
              <a:off x="1392" y="14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3" name="Rectangle 62"/>
          <p:cNvSpPr>
            <a:spLocks noChangeArrowheads="1"/>
          </p:cNvSpPr>
          <p:nvPr/>
        </p:nvSpPr>
        <p:spPr bwMode="auto">
          <a:xfrm>
            <a:off x="4495800" y="3254152"/>
            <a:ext cx="381000" cy="838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g</a:t>
            </a:r>
          </a:p>
        </p:txBody>
      </p:sp>
      <p:sp>
        <p:nvSpPr>
          <p:cNvPr id="6154" name="Line 63"/>
          <p:cNvSpPr>
            <a:spLocks noChangeShapeType="1"/>
          </p:cNvSpPr>
          <p:nvPr/>
        </p:nvSpPr>
        <p:spPr bwMode="auto">
          <a:xfrm>
            <a:off x="4495800" y="3482752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64"/>
          <p:cNvSpPr>
            <a:spLocks noChangeShapeType="1"/>
          </p:cNvSpPr>
          <p:nvPr/>
        </p:nvSpPr>
        <p:spPr bwMode="auto">
          <a:xfrm>
            <a:off x="4495800" y="3863752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Line 71"/>
          <p:cNvSpPr>
            <a:spLocks noChangeShapeType="1"/>
          </p:cNvSpPr>
          <p:nvPr/>
        </p:nvSpPr>
        <p:spPr bwMode="auto">
          <a:xfrm flipV="1">
            <a:off x="4572000" y="3939952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Line 72"/>
          <p:cNvSpPr>
            <a:spLocks noChangeShapeType="1"/>
          </p:cNvSpPr>
          <p:nvPr/>
        </p:nvSpPr>
        <p:spPr bwMode="auto">
          <a:xfrm>
            <a:off x="3429000" y="4244752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Line 73"/>
          <p:cNvSpPr>
            <a:spLocks noChangeShapeType="1"/>
          </p:cNvSpPr>
          <p:nvPr/>
        </p:nvSpPr>
        <p:spPr bwMode="auto">
          <a:xfrm flipV="1">
            <a:off x="4724400" y="4092352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9" name="Line 74"/>
          <p:cNvSpPr>
            <a:spLocks noChangeShapeType="1"/>
          </p:cNvSpPr>
          <p:nvPr/>
        </p:nvSpPr>
        <p:spPr bwMode="auto">
          <a:xfrm>
            <a:off x="3429000" y="3635152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Line 79"/>
          <p:cNvSpPr>
            <a:spLocks noChangeShapeType="1"/>
          </p:cNvSpPr>
          <p:nvPr/>
        </p:nvSpPr>
        <p:spPr bwMode="auto">
          <a:xfrm>
            <a:off x="4800600" y="3330352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Line 80"/>
          <p:cNvSpPr>
            <a:spLocks noChangeShapeType="1"/>
          </p:cNvSpPr>
          <p:nvPr/>
        </p:nvSpPr>
        <p:spPr bwMode="auto">
          <a:xfrm flipV="1">
            <a:off x="5029200" y="302555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2" name="Line 81"/>
          <p:cNvSpPr>
            <a:spLocks noChangeShapeType="1"/>
          </p:cNvSpPr>
          <p:nvPr/>
        </p:nvSpPr>
        <p:spPr bwMode="auto">
          <a:xfrm flipH="1">
            <a:off x="3886200" y="3025552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3" name="Line 82"/>
          <p:cNvSpPr>
            <a:spLocks noChangeShapeType="1"/>
          </p:cNvSpPr>
          <p:nvPr/>
        </p:nvSpPr>
        <p:spPr bwMode="auto">
          <a:xfrm>
            <a:off x="3886200" y="302555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Line 83"/>
          <p:cNvSpPr>
            <a:spLocks noChangeShapeType="1"/>
          </p:cNvSpPr>
          <p:nvPr/>
        </p:nvSpPr>
        <p:spPr bwMode="auto">
          <a:xfrm>
            <a:off x="4038600" y="3330352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Line 84"/>
          <p:cNvSpPr>
            <a:spLocks noChangeShapeType="1"/>
          </p:cNvSpPr>
          <p:nvPr/>
        </p:nvSpPr>
        <p:spPr bwMode="auto">
          <a:xfrm flipV="1">
            <a:off x="4267200" y="310175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Line 85"/>
          <p:cNvSpPr>
            <a:spLocks noChangeShapeType="1"/>
          </p:cNvSpPr>
          <p:nvPr/>
        </p:nvSpPr>
        <p:spPr bwMode="auto">
          <a:xfrm>
            <a:off x="4038600" y="3101752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7" name="Line 86"/>
          <p:cNvSpPr>
            <a:spLocks noChangeShapeType="1"/>
          </p:cNvSpPr>
          <p:nvPr/>
        </p:nvSpPr>
        <p:spPr bwMode="auto">
          <a:xfrm>
            <a:off x="4038600" y="3101752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8" name="Text Box 87"/>
          <p:cNvSpPr txBox="1">
            <a:spLocks noChangeArrowheads="1"/>
          </p:cNvSpPr>
          <p:nvPr/>
        </p:nvSpPr>
        <p:spPr bwMode="auto">
          <a:xfrm>
            <a:off x="2286000" y="3406552"/>
            <a:ext cx="776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head</a:t>
            </a:r>
          </a:p>
        </p:txBody>
      </p:sp>
      <p:sp>
        <p:nvSpPr>
          <p:cNvPr id="6169" name="Rectangle 89"/>
          <p:cNvSpPr>
            <a:spLocks noChangeArrowheads="1"/>
          </p:cNvSpPr>
          <p:nvPr/>
        </p:nvSpPr>
        <p:spPr bwMode="auto">
          <a:xfrm>
            <a:off x="1752600" y="5540152"/>
            <a:ext cx="381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170" name="Rectangle 90"/>
          <p:cNvSpPr>
            <a:spLocks noChangeArrowheads="1"/>
          </p:cNvSpPr>
          <p:nvPr/>
        </p:nvSpPr>
        <p:spPr bwMode="auto">
          <a:xfrm>
            <a:off x="1752600" y="6149752"/>
            <a:ext cx="381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171" name="Text Box 91"/>
          <p:cNvSpPr txBox="1">
            <a:spLocks noChangeArrowheads="1"/>
          </p:cNvSpPr>
          <p:nvPr/>
        </p:nvSpPr>
        <p:spPr bwMode="auto">
          <a:xfrm>
            <a:off x="1066800" y="6073552"/>
            <a:ext cx="588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tail</a:t>
            </a:r>
          </a:p>
        </p:txBody>
      </p:sp>
      <p:grpSp>
        <p:nvGrpSpPr>
          <p:cNvPr id="6172" name="Group 92"/>
          <p:cNvGrpSpPr>
            <a:grpSpLocks/>
          </p:cNvGrpSpPr>
          <p:nvPr/>
        </p:nvGrpSpPr>
        <p:grpSpPr bwMode="auto">
          <a:xfrm>
            <a:off x="2438400" y="5311552"/>
            <a:ext cx="762000" cy="838200"/>
            <a:chOff x="1008" y="1200"/>
            <a:chExt cx="480" cy="528"/>
          </a:xfrm>
        </p:grpSpPr>
        <p:sp>
          <p:nvSpPr>
            <p:cNvPr id="6227" name="Rectangle 93"/>
            <p:cNvSpPr>
              <a:spLocks noChangeArrowheads="1"/>
            </p:cNvSpPr>
            <p:nvPr/>
          </p:nvSpPr>
          <p:spPr bwMode="auto">
            <a:xfrm>
              <a:off x="1008" y="1200"/>
              <a:ext cx="240" cy="52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/>
                <a:t>f</a:t>
              </a:r>
            </a:p>
          </p:txBody>
        </p:sp>
        <p:sp>
          <p:nvSpPr>
            <p:cNvPr id="6228" name="Line 94"/>
            <p:cNvSpPr>
              <a:spLocks noChangeShapeType="1"/>
            </p:cNvSpPr>
            <p:nvPr/>
          </p:nvSpPr>
          <p:spPr bwMode="auto">
            <a:xfrm>
              <a:off x="1008" y="13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9" name="Line 95"/>
            <p:cNvSpPr>
              <a:spLocks noChangeShapeType="1"/>
            </p:cNvSpPr>
            <p:nvPr/>
          </p:nvSpPr>
          <p:spPr bwMode="auto">
            <a:xfrm>
              <a:off x="1008" y="15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0" name="Line 96"/>
            <p:cNvSpPr>
              <a:spLocks noChangeShapeType="1"/>
            </p:cNvSpPr>
            <p:nvPr/>
          </p:nvSpPr>
          <p:spPr bwMode="auto">
            <a:xfrm>
              <a:off x="1200" y="16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1" name="Line 97"/>
            <p:cNvSpPr>
              <a:spLocks noChangeShapeType="1"/>
            </p:cNvSpPr>
            <p:nvPr/>
          </p:nvSpPr>
          <p:spPr bwMode="auto">
            <a:xfrm flipV="1">
              <a:off x="1392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2" name="Line 98"/>
            <p:cNvSpPr>
              <a:spLocks noChangeShapeType="1"/>
            </p:cNvSpPr>
            <p:nvPr/>
          </p:nvSpPr>
          <p:spPr bwMode="auto">
            <a:xfrm>
              <a:off x="1392" y="14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73" name="Rectangle 106"/>
          <p:cNvSpPr>
            <a:spLocks noChangeArrowheads="1"/>
          </p:cNvSpPr>
          <p:nvPr/>
        </p:nvSpPr>
        <p:spPr bwMode="auto">
          <a:xfrm>
            <a:off x="3962400" y="5311552"/>
            <a:ext cx="381000" cy="838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c</a:t>
            </a:r>
          </a:p>
        </p:txBody>
      </p:sp>
      <p:sp>
        <p:nvSpPr>
          <p:cNvPr id="6174" name="Line 107"/>
          <p:cNvSpPr>
            <a:spLocks noChangeShapeType="1"/>
          </p:cNvSpPr>
          <p:nvPr/>
        </p:nvSpPr>
        <p:spPr bwMode="auto">
          <a:xfrm>
            <a:off x="3962400" y="5540152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5" name="Line 108"/>
          <p:cNvSpPr>
            <a:spLocks noChangeShapeType="1"/>
          </p:cNvSpPr>
          <p:nvPr/>
        </p:nvSpPr>
        <p:spPr bwMode="auto">
          <a:xfrm>
            <a:off x="3962400" y="5921152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6" name="Line 109"/>
          <p:cNvSpPr>
            <a:spLocks noChangeShapeType="1"/>
          </p:cNvSpPr>
          <p:nvPr/>
        </p:nvSpPr>
        <p:spPr bwMode="auto">
          <a:xfrm flipV="1">
            <a:off x="5562600" y="5921152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7" name="Line 110"/>
          <p:cNvSpPr>
            <a:spLocks noChangeShapeType="1"/>
          </p:cNvSpPr>
          <p:nvPr/>
        </p:nvSpPr>
        <p:spPr bwMode="auto">
          <a:xfrm>
            <a:off x="2133600" y="6302152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8" name="Line 111"/>
          <p:cNvSpPr>
            <a:spLocks noChangeShapeType="1"/>
          </p:cNvSpPr>
          <p:nvPr/>
        </p:nvSpPr>
        <p:spPr bwMode="auto">
          <a:xfrm flipV="1">
            <a:off x="5638800" y="6149752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9" name="Line 112"/>
          <p:cNvSpPr>
            <a:spLocks noChangeShapeType="1"/>
          </p:cNvSpPr>
          <p:nvPr/>
        </p:nvSpPr>
        <p:spPr bwMode="auto">
          <a:xfrm>
            <a:off x="2133600" y="5692552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0" name="Line 113"/>
          <p:cNvSpPr>
            <a:spLocks noChangeShapeType="1"/>
          </p:cNvSpPr>
          <p:nvPr/>
        </p:nvSpPr>
        <p:spPr bwMode="auto">
          <a:xfrm>
            <a:off x="4191000" y="5387752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1" name="Line 115"/>
          <p:cNvSpPr>
            <a:spLocks noChangeShapeType="1"/>
          </p:cNvSpPr>
          <p:nvPr/>
        </p:nvSpPr>
        <p:spPr bwMode="auto">
          <a:xfrm flipH="1">
            <a:off x="2514600" y="4930552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2" name="Line 116"/>
          <p:cNvSpPr>
            <a:spLocks noChangeShapeType="1"/>
          </p:cNvSpPr>
          <p:nvPr/>
        </p:nvSpPr>
        <p:spPr bwMode="auto">
          <a:xfrm>
            <a:off x="2514600" y="493055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83" name="Group 99"/>
          <p:cNvGrpSpPr>
            <a:grpSpLocks/>
          </p:cNvGrpSpPr>
          <p:nvPr/>
        </p:nvGrpSpPr>
        <p:grpSpPr bwMode="auto">
          <a:xfrm>
            <a:off x="3200400" y="5311552"/>
            <a:ext cx="762000" cy="838200"/>
            <a:chOff x="1008" y="1200"/>
            <a:chExt cx="480" cy="528"/>
          </a:xfrm>
        </p:grpSpPr>
        <p:sp>
          <p:nvSpPr>
            <p:cNvPr id="6221" name="Rectangle 100"/>
            <p:cNvSpPr>
              <a:spLocks noChangeArrowheads="1"/>
            </p:cNvSpPr>
            <p:nvPr/>
          </p:nvSpPr>
          <p:spPr bwMode="auto">
            <a:xfrm>
              <a:off x="1008" y="1200"/>
              <a:ext cx="240" cy="52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/>
                <a:t>g</a:t>
              </a:r>
            </a:p>
          </p:txBody>
        </p:sp>
        <p:sp>
          <p:nvSpPr>
            <p:cNvPr id="6222" name="Line 101"/>
            <p:cNvSpPr>
              <a:spLocks noChangeShapeType="1"/>
            </p:cNvSpPr>
            <p:nvPr/>
          </p:nvSpPr>
          <p:spPr bwMode="auto">
            <a:xfrm>
              <a:off x="1008" y="13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3" name="Line 102"/>
            <p:cNvSpPr>
              <a:spLocks noChangeShapeType="1"/>
            </p:cNvSpPr>
            <p:nvPr/>
          </p:nvSpPr>
          <p:spPr bwMode="auto">
            <a:xfrm>
              <a:off x="1008" y="15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4" name="Line 103"/>
            <p:cNvSpPr>
              <a:spLocks noChangeShapeType="1"/>
            </p:cNvSpPr>
            <p:nvPr/>
          </p:nvSpPr>
          <p:spPr bwMode="auto">
            <a:xfrm>
              <a:off x="1200" y="16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5" name="Line 104"/>
            <p:cNvSpPr>
              <a:spLocks noChangeShapeType="1"/>
            </p:cNvSpPr>
            <p:nvPr/>
          </p:nvSpPr>
          <p:spPr bwMode="auto">
            <a:xfrm flipV="1">
              <a:off x="1392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6" name="Line 105"/>
            <p:cNvSpPr>
              <a:spLocks noChangeShapeType="1"/>
            </p:cNvSpPr>
            <p:nvPr/>
          </p:nvSpPr>
          <p:spPr bwMode="auto">
            <a:xfrm>
              <a:off x="1392" y="14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84" name="Line 117"/>
          <p:cNvSpPr>
            <a:spLocks noChangeShapeType="1"/>
          </p:cNvSpPr>
          <p:nvPr/>
        </p:nvSpPr>
        <p:spPr bwMode="auto">
          <a:xfrm>
            <a:off x="3505200" y="5387752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5" name="Line 118"/>
          <p:cNvSpPr>
            <a:spLocks noChangeShapeType="1"/>
          </p:cNvSpPr>
          <p:nvPr/>
        </p:nvSpPr>
        <p:spPr bwMode="auto">
          <a:xfrm flipV="1">
            <a:off x="3733800" y="508295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6" name="Line 119"/>
          <p:cNvSpPr>
            <a:spLocks noChangeShapeType="1"/>
          </p:cNvSpPr>
          <p:nvPr/>
        </p:nvSpPr>
        <p:spPr bwMode="auto">
          <a:xfrm flipH="1">
            <a:off x="2667000" y="5082952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7" name="Line 121"/>
          <p:cNvSpPr>
            <a:spLocks noChangeShapeType="1"/>
          </p:cNvSpPr>
          <p:nvPr/>
        </p:nvSpPr>
        <p:spPr bwMode="auto">
          <a:xfrm>
            <a:off x="2743200" y="5387752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8" name="Line 122"/>
          <p:cNvSpPr>
            <a:spLocks noChangeShapeType="1"/>
          </p:cNvSpPr>
          <p:nvPr/>
        </p:nvSpPr>
        <p:spPr bwMode="auto">
          <a:xfrm flipV="1">
            <a:off x="2971800" y="515915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9" name="Line 123"/>
          <p:cNvSpPr>
            <a:spLocks noChangeShapeType="1"/>
          </p:cNvSpPr>
          <p:nvPr/>
        </p:nvSpPr>
        <p:spPr bwMode="auto">
          <a:xfrm>
            <a:off x="2743200" y="5159152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0" name="Line 124"/>
          <p:cNvSpPr>
            <a:spLocks noChangeShapeType="1"/>
          </p:cNvSpPr>
          <p:nvPr/>
        </p:nvSpPr>
        <p:spPr bwMode="auto">
          <a:xfrm>
            <a:off x="2667000" y="508295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1" name="Text Box 125"/>
          <p:cNvSpPr txBox="1">
            <a:spLocks noChangeArrowheads="1"/>
          </p:cNvSpPr>
          <p:nvPr/>
        </p:nvSpPr>
        <p:spPr bwMode="auto">
          <a:xfrm>
            <a:off x="990600" y="5463952"/>
            <a:ext cx="776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head</a:t>
            </a:r>
          </a:p>
        </p:txBody>
      </p:sp>
      <p:sp>
        <p:nvSpPr>
          <p:cNvPr id="6192" name="Text Box 126"/>
          <p:cNvSpPr txBox="1">
            <a:spLocks noChangeArrowheads="1"/>
          </p:cNvSpPr>
          <p:nvPr/>
        </p:nvSpPr>
        <p:spPr bwMode="auto">
          <a:xfrm>
            <a:off x="685801" y="1390427"/>
            <a:ext cx="1728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Set {</a:t>
            </a:r>
            <a:r>
              <a:rPr lang="en-US" altLang="en-US" sz="2400" i="1" dirty="0"/>
              <a:t>c</a:t>
            </a:r>
            <a:r>
              <a:rPr lang="en-US" altLang="en-US" sz="2400" dirty="0"/>
              <a:t>, </a:t>
            </a:r>
            <a:r>
              <a:rPr lang="en-US" altLang="en-US" sz="2400" i="1" dirty="0"/>
              <a:t>h</a:t>
            </a:r>
            <a:r>
              <a:rPr lang="en-US" altLang="en-US" sz="2400" dirty="0"/>
              <a:t>, </a:t>
            </a:r>
            <a:r>
              <a:rPr lang="en-US" altLang="en-US" sz="2400" i="1" dirty="0"/>
              <a:t>e</a:t>
            </a:r>
            <a:r>
              <a:rPr lang="en-US" altLang="en-US" sz="2400" dirty="0"/>
              <a:t>}</a:t>
            </a:r>
          </a:p>
        </p:txBody>
      </p:sp>
      <p:sp>
        <p:nvSpPr>
          <p:cNvPr id="6193" name="Text Box 127"/>
          <p:cNvSpPr txBox="1">
            <a:spLocks noChangeArrowheads="1"/>
          </p:cNvSpPr>
          <p:nvPr/>
        </p:nvSpPr>
        <p:spPr bwMode="auto">
          <a:xfrm>
            <a:off x="783258" y="3254152"/>
            <a:ext cx="14189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Set {</a:t>
            </a:r>
            <a:r>
              <a:rPr lang="en-US" altLang="en-US" sz="2400" i="1" dirty="0"/>
              <a:t>f</a:t>
            </a:r>
            <a:r>
              <a:rPr lang="en-US" altLang="en-US" sz="2400" dirty="0"/>
              <a:t>,  </a:t>
            </a:r>
            <a:r>
              <a:rPr lang="en-US" altLang="en-US" sz="2400" i="1" dirty="0"/>
              <a:t>g</a:t>
            </a:r>
            <a:r>
              <a:rPr lang="en-US" altLang="en-US" sz="2400" dirty="0"/>
              <a:t>}</a:t>
            </a:r>
          </a:p>
        </p:txBody>
      </p:sp>
      <p:sp>
        <p:nvSpPr>
          <p:cNvPr id="6194" name="Text Box 128"/>
          <p:cNvSpPr txBox="1">
            <a:spLocks noChangeArrowheads="1"/>
          </p:cNvSpPr>
          <p:nvPr/>
        </p:nvSpPr>
        <p:spPr bwMode="auto">
          <a:xfrm>
            <a:off x="304800" y="4625752"/>
            <a:ext cx="1574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UNION of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two Sets</a:t>
            </a:r>
          </a:p>
        </p:txBody>
      </p:sp>
      <p:grpSp>
        <p:nvGrpSpPr>
          <p:cNvPr id="6195" name="Group 130"/>
          <p:cNvGrpSpPr>
            <a:grpSpLocks/>
          </p:cNvGrpSpPr>
          <p:nvPr/>
        </p:nvGrpSpPr>
        <p:grpSpPr bwMode="auto">
          <a:xfrm>
            <a:off x="4724400" y="5311552"/>
            <a:ext cx="762000" cy="838200"/>
            <a:chOff x="2016" y="3552"/>
            <a:chExt cx="480" cy="528"/>
          </a:xfrm>
        </p:grpSpPr>
        <p:grpSp>
          <p:nvGrpSpPr>
            <p:cNvPr id="6213" name="Group 131"/>
            <p:cNvGrpSpPr>
              <a:grpSpLocks/>
            </p:cNvGrpSpPr>
            <p:nvPr/>
          </p:nvGrpSpPr>
          <p:grpSpPr bwMode="auto">
            <a:xfrm>
              <a:off x="2016" y="3552"/>
              <a:ext cx="480" cy="528"/>
              <a:chOff x="1008" y="1200"/>
              <a:chExt cx="480" cy="528"/>
            </a:xfrm>
          </p:grpSpPr>
          <p:sp>
            <p:nvSpPr>
              <p:cNvPr id="6215" name="Rectangle 132"/>
              <p:cNvSpPr>
                <a:spLocks noChangeArrowheads="1"/>
              </p:cNvSpPr>
              <p:nvPr/>
            </p:nvSpPr>
            <p:spPr bwMode="auto">
              <a:xfrm>
                <a:off x="1008" y="1200"/>
                <a:ext cx="240" cy="52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/>
                  <a:t>h</a:t>
                </a:r>
              </a:p>
            </p:txBody>
          </p:sp>
          <p:sp>
            <p:nvSpPr>
              <p:cNvPr id="6216" name="Line 133"/>
              <p:cNvSpPr>
                <a:spLocks noChangeShapeType="1"/>
              </p:cNvSpPr>
              <p:nvPr/>
            </p:nvSpPr>
            <p:spPr bwMode="auto">
              <a:xfrm>
                <a:off x="1008" y="134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7" name="Line 134"/>
              <p:cNvSpPr>
                <a:spLocks noChangeShapeType="1"/>
              </p:cNvSpPr>
              <p:nvPr/>
            </p:nvSpPr>
            <p:spPr bwMode="auto">
              <a:xfrm>
                <a:off x="100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8" name="Line 135"/>
              <p:cNvSpPr>
                <a:spLocks noChangeShapeType="1"/>
              </p:cNvSpPr>
              <p:nvPr/>
            </p:nvSpPr>
            <p:spPr bwMode="auto">
              <a:xfrm>
                <a:off x="1200" y="16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9" name="Line 136"/>
              <p:cNvSpPr>
                <a:spLocks noChangeShapeType="1"/>
              </p:cNvSpPr>
              <p:nvPr/>
            </p:nvSpPr>
            <p:spPr bwMode="auto">
              <a:xfrm flipV="1">
                <a:off x="1392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0" name="Line 137"/>
              <p:cNvSpPr>
                <a:spLocks noChangeShapeType="1"/>
              </p:cNvSpPr>
              <p:nvPr/>
            </p:nvSpPr>
            <p:spPr bwMode="auto">
              <a:xfrm>
                <a:off x="1392" y="14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14" name="Line 138"/>
            <p:cNvSpPr>
              <a:spLocks noChangeShapeType="1"/>
            </p:cNvSpPr>
            <p:nvPr/>
          </p:nvSpPr>
          <p:spPr bwMode="auto">
            <a:xfrm>
              <a:off x="2208" y="36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96" name="Rectangle 141"/>
          <p:cNvSpPr>
            <a:spLocks noChangeArrowheads="1"/>
          </p:cNvSpPr>
          <p:nvPr/>
        </p:nvSpPr>
        <p:spPr bwMode="auto">
          <a:xfrm>
            <a:off x="5486400" y="5311552"/>
            <a:ext cx="381000" cy="838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e</a:t>
            </a:r>
          </a:p>
        </p:txBody>
      </p:sp>
      <p:sp>
        <p:nvSpPr>
          <p:cNvPr id="6197" name="Line 142"/>
          <p:cNvSpPr>
            <a:spLocks noChangeShapeType="1"/>
          </p:cNvSpPr>
          <p:nvPr/>
        </p:nvSpPr>
        <p:spPr bwMode="auto">
          <a:xfrm>
            <a:off x="5486400" y="5540152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8" name="Line 143"/>
          <p:cNvSpPr>
            <a:spLocks noChangeShapeType="1"/>
          </p:cNvSpPr>
          <p:nvPr/>
        </p:nvSpPr>
        <p:spPr bwMode="auto">
          <a:xfrm>
            <a:off x="5486400" y="5921152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9" name="Line 147"/>
          <p:cNvSpPr>
            <a:spLocks noChangeShapeType="1"/>
          </p:cNvSpPr>
          <p:nvPr/>
        </p:nvSpPr>
        <p:spPr bwMode="auto">
          <a:xfrm>
            <a:off x="5791200" y="5387752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200" name="Group 164"/>
          <p:cNvGrpSpPr>
            <a:grpSpLocks/>
          </p:cNvGrpSpPr>
          <p:nvPr/>
        </p:nvGrpSpPr>
        <p:grpSpPr bwMode="auto">
          <a:xfrm>
            <a:off x="4267200" y="5692552"/>
            <a:ext cx="457200" cy="304800"/>
            <a:chOff x="4848" y="2784"/>
            <a:chExt cx="288" cy="192"/>
          </a:xfrm>
        </p:grpSpPr>
        <p:sp>
          <p:nvSpPr>
            <p:cNvPr id="6210" name="Line 160"/>
            <p:cNvSpPr>
              <a:spLocks noChangeShapeType="1"/>
            </p:cNvSpPr>
            <p:nvPr/>
          </p:nvSpPr>
          <p:spPr bwMode="auto">
            <a:xfrm>
              <a:off x="4848" y="29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1" name="Line 161"/>
            <p:cNvSpPr>
              <a:spLocks noChangeShapeType="1"/>
            </p:cNvSpPr>
            <p:nvPr/>
          </p:nvSpPr>
          <p:spPr bwMode="auto">
            <a:xfrm flipV="1">
              <a:off x="5040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2" name="Line 162"/>
            <p:cNvSpPr>
              <a:spLocks noChangeShapeType="1"/>
            </p:cNvSpPr>
            <p:nvPr/>
          </p:nvSpPr>
          <p:spPr bwMode="auto">
            <a:xfrm>
              <a:off x="5040" y="278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01" name="Line 165"/>
          <p:cNvSpPr>
            <a:spLocks noChangeShapeType="1"/>
          </p:cNvSpPr>
          <p:nvPr/>
        </p:nvSpPr>
        <p:spPr bwMode="auto">
          <a:xfrm flipV="1">
            <a:off x="5562600" y="5997352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2" name="Line 166"/>
          <p:cNvSpPr>
            <a:spLocks noChangeShapeType="1"/>
          </p:cNvSpPr>
          <p:nvPr/>
        </p:nvSpPr>
        <p:spPr bwMode="auto">
          <a:xfrm>
            <a:off x="2743200" y="5159152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3" name="Line 167"/>
          <p:cNvSpPr>
            <a:spLocks noChangeShapeType="1"/>
          </p:cNvSpPr>
          <p:nvPr/>
        </p:nvSpPr>
        <p:spPr bwMode="auto">
          <a:xfrm>
            <a:off x="5257800" y="493055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4" name="Line 168"/>
          <p:cNvSpPr>
            <a:spLocks noChangeShapeType="1"/>
          </p:cNvSpPr>
          <p:nvPr/>
        </p:nvSpPr>
        <p:spPr bwMode="auto">
          <a:xfrm>
            <a:off x="2590800" y="5006752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5" name="Line 169"/>
          <p:cNvSpPr>
            <a:spLocks noChangeShapeType="1"/>
          </p:cNvSpPr>
          <p:nvPr/>
        </p:nvSpPr>
        <p:spPr bwMode="auto">
          <a:xfrm>
            <a:off x="4572000" y="500675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6" name="Line 170"/>
          <p:cNvSpPr>
            <a:spLocks noChangeShapeType="1"/>
          </p:cNvSpPr>
          <p:nvPr/>
        </p:nvSpPr>
        <p:spPr bwMode="auto">
          <a:xfrm>
            <a:off x="2590800" y="500675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7" name="Line 173"/>
          <p:cNvSpPr>
            <a:spLocks noChangeShapeType="1"/>
          </p:cNvSpPr>
          <p:nvPr/>
        </p:nvSpPr>
        <p:spPr bwMode="auto">
          <a:xfrm>
            <a:off x="2438400" y="4854352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8" name="Line 174"/>
          <p:cNvSpPr>
            <a:spLocks noChangeShapeType="1"/>
          </p:cNvSpPr>
          <p:nvPr/>
        </p:nvSpPr>
        <p:spPr bwMode="auto">
          <a:xfrm>
            <a:off x="6019800" y="485435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9" name="Line 175"/>
          <p:cNvSpPr>
            <a:spLocks noChangeShapeType="1"/>
          </p:cNvSpPr>
          <p:nvPr/>
        </p:nvSpPr>
        <p:spPr bwMode="auto">
          <a:xfrm>
            <a:off x="2438400" y="485435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81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44016"/>
            <a:ext cx="7772400" cy="692696"/>
          </a:xfrm>
        </p:spPr>
        <p:txBody>
          <a:bodyPr/>
          <a:lstStyle/>
          <a:p>
            <a:pPr eaLnBrk="1" hangingPunct="1"/>
            <a:r>
              <a:rPr lang="en-US" altLang="en-US" dirty="0"/>
              <a:t>UNION Implementation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066800"/>
            <a:ext cx="8001000" cy="509850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 simple implementation: UNION(</a:t>
            </a:r>
            <a:r>
              <a:rPr lang="en-US" altLang="en-US" sz="2400" i="1" dirty="0"/>
              <a:t>x</a:t>
            </a:r>
            <a:r>
              <a:rPr lang="en-US" altLang="en-US" sz="2400" dirty="0"/>
              <a:t>, </a:t>
            </a:r>
            <a:r>
              <a:rPr lang="en-US" altLang="en-US" sz="2400" i="1" dirty="0"/>
              <a:t>y</a:t>
            </a:r>
            <a:r>
              <a:rPr lang="en-US" altLang="en-US" sz="2400" dirty="0"/>
              <a:t>) just appends </a:t>
            </a:r>
            <a:r>
              <a:rPr lang="en-US" altLang="en-US" sz="2400" i="1" dirty="0" err="1"/>
              <a:t>x</a:t>
            </a:r>
            <a:r>
              <a:rPr lang="en-US" altLang="en-US" sz="2400" dirty="0" err="1"/>
              <a:t>’s</a:t>
            </a:r>
            <a:r>
              <a:rPr lang="en-US" altLang="en-US" sz="2400" dirty="0"/>
              <a:t> list to the end of </a:t>
            </a:r>
            <a:r>
              <a:rPr lang="en-US" altLang="en-US" sz="2400" i="1" dirty="0" err="1"/>
              <a:t>y</a:t>
            </a:r>
            <a:r>
              <a:rPr lang="en-US" altLang="en-US" sz="2400" dirty="0" err="1"/>
              <a:t>’s</a:t>
            </a:r>
            <a:r>
              <a:rPr lang="en-US" altLang="en-US" sz="2400" dirty="0"/>
              <a:t> list, updates all back-to-representative pointers in </a:t>
            </a:r>
            <a:r>
              <a:rPr lang="en-US" altLang="en-US" sz="2400" i="1" dirty="0" err="1"/>
              <a:t>x</a:t>
            </a:r>
            <a:r>
              <a:rPr lang="en-US" altLang="en-US" sz="2400" dirty="0" err="1"/>
              <a:t>’s</a:t>
            </a:r>
            <a:r>
              <a:rPr lang="en-US" altLang="en-US" sz="2400" dirty="0"/>
              <a:t> list to the head of </a:t>
            </a:r>
            <a:r>
              <a:rPr lang="en-US" altLang="en-US" sz="2400" i="1" dirty="0" err="1"/>
              <a:t>y</a:t>
            </a:r>
            <a:r>
              <a:rPr lang="en-US" altLang="en-US" sz="2400" dirty="0" err="1"/>
              <a:t>’s</a:t>
            </a:r>
            <a:r>
              <a:rPr lang="en-US" altLang="en-US" sz="2400" dirty="0"/>
              <a:t> list.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Each UNION takes time linear in the </a:t>
            </a:r>
            <a:r>
              <a:rPr lang="en-US" altLang="en-US" sz="2400" i="1" dirty="0"/>
              <a:t>x</a:t>
            </a:r>
            <a:r>
              <a:rPr lang="en-US" altLang="en-US" sz="2400" dirty="0"/>
              <a:t>’s length.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Suppose </a:t>
            </a:r>
            <a:r>
              <a:rPr lang="en-US" altLang="en-US" sz="2400" i="1" dirty="0"/>
              <a:t>n</a:t>
            </a:r>
            <a:r>
              <a:rPr lang="en-US" altLang="en-US" sz="2400" dirty="0"/>
              <a:t> MAKE-SET(</a:t>
            </a:r>
            <a:r>
              <a:rPr lang="en-US" altLang="en-US" sz="2400" i="1" dirty="0"/>
              <a:t>x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) operations (</a:t>
            </a:r>
            <a:r>
              <a:rPr lang="en-US" altLang="en-US" sz="2400" i="1" dirty="0"/>
              <a:t>O</a:t>
            </a:r>
            <a:r>
              <a:rPr lang="en-US" altLang="en-US" sz="2400" dirty="0"/>
              <a:t>(1) each) followed by </a:t>
            </a:r>
            <a:r>
              <a:rPr lang="en-US" altLang="en-US" sz="2400" i="1" dirty="0"/>
              <a:t>n</a:t>
            </a:r>
            <a:r>
              <a:rPr lang="en-US" altLang="en-US" sz="2400" dirty="0"/>
              <a:t>-1 UNION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UNION(</a:t>
            </a:r>
            <a:r>
              <a:rPr lang="en-US" altLang="en-US" i="1" dirty="0"/>
              <a:t>x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x</a:t>
            </a:r>
            <a:r>
              <a:rPr lang="en-US" altLang="en-US" baseline="-25000" dirty="0"/>
              <a:t>2</a:t>
            </a:r>
            <a:r>
              <a:rPr lang="en-US" altLang="en-US" dirty="0"/>
              <a:t>), </a:t>
            </a:r>
            <a:r>
              <a:rPr lang="en-US" altLang="en-US" i="1" dirty="0"/>
              <a:t>O</a:t>
            </a:r>
            <a:r>
              <a:rPr lang="en-US" altLang="en-US" dirty="0"/>
              <a:t>(1),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UNION(</a:t>
            </a:r>
            <a:r>
              <a:rPr lang="en-US" altLang="en-US" i="1" dirty="0"/>
              <a:t>x</a:t>
            </a:r>
            <a:r>
              <a:rPr lang="en-US" altLang="en-US" baseline="-25000" dirty="0"/>
              <a:t>2</a:t>
            </a:r>
            <a:r>
              <a:rPr lang="en-US" altLang="en-US" dirty="0"/>
              <a:t>, </a:t>
            </a:r>
            <a:r>
              <a:rPr lang="en-US" altLang="en-US" i="1" dirty="0"/>
              <a:t>x</a:t>
            </a:r>
            <a:r>
              <a:rPr lang="en-US" altLang="en-US" baseline="-25000" dirty="0"/>
              <a:t>3</a:t>
            </a:r>
            <a:r>
              <a:rPr lang="en-US" altLang="en-US" dirty="0"/>
              <a:t>), </a:t>
            </a:r>
            <a:r>
              <a:rPr lang="en-US" altLang="en-US" i="1" dirty="0"/>
              <a:t>O</a:t>
            </a:r>
            <a:r>
              <a:rPr lang="en-US" altLang="en-US" dirty="0"/>
              <a:t>(2),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…..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UNION(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n-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 err="1"/>
              <a:t>x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), </a:t>
            </a:r>
            <a:r>
              <a:rPr lang="en-US" altLang="en-US" i="1" dirty="0"/>
              <a:t>O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-1)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UNIONs cost 1+2+…+</a:t>
            </a:r>
            <a:r>
              <a:rPr lang="en-US" altLang="en-US" sz="2400" i="1" dirty="0"/>
              <a:t>n</a:t>
            </a:r>
            <a:r>
              <a:rPr lang="en-US" altLang="en-US" sz="2400" dirty="0"/>
              <a:t>-1=</a:t>
            </a:r>
            <a:r>
              <a:rPr lang="en-US" altLang="en-US" sz="2400" dirty="0">
                <a:sym typeface="Symbol" panose="05050102010706020507" pitchFamily="18" charset="2"/>
              </a:rPr>
              <a:t></a:t>
            </a:r>
            <a:r>
              <a:rPr lang="en-US" altLang="en-US" sz="2400" dirty="0"/>
              <a:t>(</a:t>
            </a:r>
            <a:r>
              <a:rPr lang="en-US" altLang="en-US" sz="2400" i="1" dirty="0"/>
              <a:t>n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So 2</a:t>
            </a:r>
            <a:r>
              <a:rPr lang="en-US" altLang="en-US" sz="2400" i="1" dirty="0"/>
              <a:t>n</a:t>
            </a:r>
            <a:r>
              <a:rPr lang="en-US" altLang="en-US" sz="2400" dirty="0"/>
              <a:t>-1 operations cost </a:t>
            </a:r>
            <a:r>
              <a:rPr lang="en-US" altLang="en-US" sz="2400" dirty="0">
                <a:sym typeface="Symbol" panose="05050102010706020507" pitchFamily="18" charset="2"/>
              </a:rPr>
              <a:t></a:t>
            </a:r>
            <a:r>
              <a:rPr lang="en-US" altLang="en-US" sz="2400" dirty="0"/>
              <a:t>(</a:t>
            </a:r>
            <a:r>
              <a:rPr lang="en-US" altLang="en-US" sz="2400" i="1" dirty="0"/>
              <a:t>n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), average </a:t>
            </a:r>
            <a:r>
              <a:rPr lang="en-US" altLang="en-US" sz="2400" dirty="0">
                <a:sym typeface="Symbol" panose="05050102010706020507" pitchFamily="18" charset="2"/>
              </a:rPr>
              <a:t></a:t>
            </a:r>
            <a:r>
              <a:rPr lang="en-US" altLang="en-US" sz="2400" dirty="0"/>
              <a:t>(</a:t>
            </a:r>
            <a:r>
              <a:rPr lang="en-US" altLang="en-US" sz="2400" i="1" dirty="0"/>
              <a:t>n</a:t>
            </a:r>
            <a:r>
              <a:rPr lang="en-US" altLang="en-US" sz="2400" dirty="0"/>
              <a:t>) each.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Not good!!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0000CC"/>
                </a:solidFill>
              </a:rPr>
              <a:t>How to solve it ???</a:t>
            </a:r>
          </a:p>
        </p:txBody>
      </p:sp>
    </p:spTree>
    <p:extLst>
      <p:ext uri="{BB962C8B-B14F-4D97-AF65-F5344CB8AC3E}">
        <p14:creationId xmlns:p14="http://schemas.microsoft.com/office/powerpoint/2010/main" val="493203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776"/>
            <a:ext cx="7772400" cy="603920"/>
          </a:xfrm>
        </p:spPr>
        <p:txBody>
          <a:bodyPr/>
          <a:lstStyle/>
          <a:p>
            <a:pPr eaLnBrk="1" hangingPunct="1"/>
            <a:r>
              <a:rPr lang="en-US" altLang="en-US" dirty="0"/>
              <a:t>Weighted-Union Heuristic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768" y="1066800"/>
            <a:ext cx="8403712" cy="2938264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Instead appending </a:t>
            </a:r>
            <a:r>
              <a:rPr lang="en-US" altLang="en-US" sz="2400" i="1" dirty="0"/>
              <a:t>x</a:t>
            </a:r>
            <a:r>
              <a:rPr lang="en-US" altLang="en-US" sz="2400" dirty="0"/>
              <a:t> to </a:t>
            </a:r>
            <a:r>
              <a:rPr lang="en-US" altLang="en-US" sz="2400" i="1" dirty="0"/>
              <a:t>y</a:t>
            </a:r>
            <a:r>
              <a:rPr lang="en-US" altLang="en-US" sz="2400" dirty="0"/>
              <a:t>, append the shorter list to the longer list.</a:t>
            </a:r>
          </a:p>
          <a:p>
            <a:pPr eaLnBrk="1" hangingPunct="1"/>
            <a:r>
              <a:rPr lang="en-US" altLang="en-US" sz="2400" dirty="0"/>
              <a:t>Associated a length with each list, which indicates how many elements are in the list.</a:t>
            </a:r>
          </a:p>
          <a:p>
            <a:pPr eaLnBrk="1" hangingPunct="1"/>
            <a:r>
              <a:rPr lang="en-US" altLang="en-US" sz="2400" dirty="0"/>
              <a:t>Result: a sequence of </a:t>
            </a:r>
            <a:r>
              <a:rPr lang="en-US" altLang="en-US" sz="2400" i="1" dirty="0"/>
              <a:t>m</a:t>
            </a:r>
            <a:r>
              <a:rPr lang="en-US" altLang="en-US" sz="2400" dirty="0"/>
              <a:t> MAKE-SET, UNION, FIND-SET operations, </a:t>
            </a:r>
            <a:r>
              <a:rPr lang="en-US" altLang="en-US" sz="2400" i="1" dirty="0"/>
              <a:t>n</a:t>
            </a:r>
            <a:r>
              <a:rPr lang="en-US" altLang="en-US" sz="2400" dirty="0"/>
              <a:t> of which are MAKE-SET operations. </a:t>
            </a:r>
          </a:p>
          <a:p>
            <a:pPr marL="349250" indent="-349250" eaLnBrk="1" hangingPunct="1">
              <a:buNone/>
            </a:pPr>
            <a:r>
              <a:rPr lang="en-US" altLang="en-US" sz="2400" dirty="0"/>
              <a:t>	The running time is O(</a:t>
            </a:r>
            <a:r>
              <a:rPr lang="en-US" altLang="en-US" sz="2400" i="1" dirty="0"/>
              <a:t>m</a:t>
            </a:r>
            <a:r>
              <a:rPr lang="en-US" altLang="en-US" sz="1400" i="1" dirty="0"/>
              <a:t> </a:t>
            </a:r>
            <a:r>
              <a:rPr lang="en-US" altLang="en-US" sz="2400" dirty="0"/>
              <a:t>+</a:t>
            </a:r>
            <a:r>
              <a:rPr lang="en-US" altLang="en-US" sz="1400" dirty="0"/>
              <a:t> </a:t>
            </a:r>
            <a:r>
              <a:rPr lang="en-US" altLang="en-US" sz="2400" i="1" dirty="0"/>
              <a:t>n</a:t>
            </a:r>
            <a:r>
              <a:rPr lang="en-US" altLang="en-US" sz="800" i="1" dirty="0"/>
              <a:t> </a:t>
            </a:r>
            <a:r>
              <a:rPr lang="en-US" altLang="en-US" sz="2400" dirty="0"/>
              <a:t>log </a:t>
            </a:r>
            <a:r>
              <a:rPr lang="en-US" altLang="en-US" sz="2400" i="1" dirty="0"/>
              <a:t>n</a:t>
            </a:r>
            <a:r>
              <a:rPr lang="en-US" altLang="en-US" sz="2400" dirty="0"/>
              <a:t>).   </a:t>
            </a:r>
            <a:r>
              <a:rPr lang="en-US" altLang="en-US" sz="2400" dirty="0">
                <a:solidFill>
                  <a:srgbClr val="C00000"/>
                </a:solidFill>
              </a:rPr>
              <a:t>Why???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88768" y="4293096"/>
            <a:ext cx="8403711" cy="191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lnSpc>
                <a:spcPct val="90000"/>
              </a:lnSpc>
              <a:buNone/>
            </a:pPr>
            <a:r>
              <a:rPr lang="en-US" altLang="en-US" sz="2400" b="1" dirty="0">
                <a:solidFill>
                  <a:srgbClr val="0000CC"/>
                </a:solidFill>
              </a:rPr>
              <a:t>Hints:</a:t>
            </a:r>
            <a:r>
              <a:rPr lang="en-US" altLang="en-US" sz="2400" b="1" dirty="0"/>
              <a:t> </a:t>
            </a:r>
            <a:r>
              <a:rPr lang="en-US" altLang="en-US" sz="2200" dirty="0"/>
              <a:t>Count the number of updates to back-to-representative pointer </a:t>
            </a: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altLang="en-US" sz="2200" dirty="0"/>
              <a:t>for any </a:t>
            </a:r>
            <a:r>
              <a:rPr lang="en-US" altLang="en-US" sz="2200" i="1" dirty="0"/>
              <a:t>x</a:t>
            </a:r>
            <a:r>
              <a:rPr lang="en-US" altLang="en-US" sz="2200" dirty="0"/>
              <a:t> in a set of </a:t>
            </a:r>
            <a:r>
              <a:rPr lang="en-US" altLang="en-US" sz="2200" i="1" dirty="0"/>
              <a:t>n</a:t>
            </a:r>
            <a:r>
              <a:rPr lang="en-US" altLang="en-US" sz="2200" dirty="0"/>
              <a:t> elements. Consider that each time, the UNION </a:t>
            </a: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altLang="en-US" sz="2200" dirty="0"/>
              <a:t>will </a:t>
            </a:r>
            <a:r>
              <a:rPr lang="en-US" altLang="en-US" sz="2200" u="sng" dirty="0"/>
              <a:t>at least double the length of united set</a:t>
            </a:r>
            <a:r>
              <a:rPr lang="en-US" altLang="en-US" sz="2200" dirty="0"/>
              <a:t>, it will take at most log </a:t>
            </a:r>
            <a:r>
              <a:rPr lang="en-US" altLang="en-US" sz="2200" i="1" dirty="0"/>
              <a:t>n</a:t>
            </a:r>
            <a:r>
              <a:rPr lang="en-US" altLang="en-US" sz="2200" dirty="0"/>
              <a:t> </a:t>
            </a: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altLang="en-US" sz="2200" dirty="0"/>
              <a:t>UNIONS to unite </a:t>
            </a:r>
            <a:r>
              <a:rPr lang="en-US" altLang="en-US" sz="2200" i="1" dirty="0"/>
              <a:t>n</a:t>
            </a:r>
            <a:r>
              <a:rPr lang="en-US" altLang="en-US" sz="2200" dirty="0"/>
              <a:t> elements. So each </a:t>
            </a:r>
            <a:r>
              <a:rPr lang="en-US" altLang="en-US" sz="2200" i="1" dirty="0"/>
              <a:t>x</a:t>
            </a:r>
            <a:r>
              <a:rPr lang="en-US" altLang="en-US" sz="2200" dirty="0"/>
              <a:t>’s back-to-representative pointer </a:t>
            </a: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altLang="en-US" sz="2200" dirty="0"/>
              <a:t>can be updated at most log </a:t>
            </a:r>
            <a:r>
              <a:rPr lang="en-US" altLang="en-US" sz="2200" i="1" dirty="0"/>
              <a:t>n</a:t>
            </a:r>
            <a:r>
              <a:rPr lang="en-US" altLang="en-US" sz="2200" dirty="0"/>
              <a:t> times.</a:t>
            </a:r>
          </a:p>
        </p:txBody>
      </p:sp>
    </p:spTree>
    <p:extLst>
      <p:ext uri="{BB962C8B-B14F-4D97-AF65-F5344CB8AC3E}">
        <p14:creationId xmlns:p14="http://schemas.microsoft.com/office/powerpoint/2010/main" val="352295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78904"/>
            <a:ext cx="8136904" cy="685800"/>
          </a:xfrm>
        </p:spPr>
        <p:txBody>
          <a:bodyPr/>
          <a:lstStyle/>
          <a:p>
            <a:pPr eaLnBrk="1" hangingPunct="1"/>
            <a:r>
              <a:rPr lang="en-US" altLang="en-US" dirty="0"/>
              <a:t>Disjoint-Set Implementation: Forests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398455"/>
            <a:ext cx="8130480" cy="1094441"/>
          </a:xfrm>
        </p:spPr>
        <p:txBody>
          <a:bodyPr/>
          <a:lstStyle/>
          <a:p>
            <a:pPr eaLnBrk="1" hangingPunct="1"/>
            <a:r>
              <a:rPr lang="en-US" altLang="en-US" dirty="0"/>
              <a:t>Rooted trees, each tree is a set, root is the representative. Each node points to its parent. Root points to itself.</a:t>
            </a:r>
          </a:p>
        </p:txBody>
      </p:sp>
      <p:grpSp>
        <p:nvGrpSpPr>
          <p:cNvPr id="9220" name="Group 16"/>
          <p:cNvGrpSpPr>
            <a:grpSpLocks/>
          </p:cNvGrpSpPr>
          <p:nvPr/>
        </p:nvGrpSpPr>
        <p:grpSpPr bwMode="auto">
          <a:xfrm>
            <a:off x="3415035" y="3124200"/>
            <a:ext cx="482600" cy="533400"/>
            <a:chOff x="952" y="1952"/>
            <a:chExt cx="304" cy="352"/>
          </a:xfrm>
        </p:grpSpPr>
        <p:sp>
          <p:nvSpPr>
            <p:cNvPr id="9250" name="Oval 4"/>
            <p:cNvSpPr>
              <a:spLocks noChangeArrowheads="1"/>
            </p:cNvSpPr>
            <p:nvPr/>
          </p:nvSpPr>
          <p:spPr bwMode="auto">
            <a:xfrm>
              <a:off x="960" y="2112"/>
              <a:ext cx="240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/>
                <a:t>c</a:t>
              </a:r>
            </a:p>
          </p:txBody>
        </p:sp>
        <p:sp>
          <p:nvSpPr>
            <p:cNvPr id="9251" name="Oval 6"/>
            <p:cNvSpPr>
              <a:spLocks noChangeArrowheads="1"/>
            </p:cNvSpPr>
            <p:nvPr/>
          </p:nvSpPr>
          <p:spPr bwMode="auto">
            <a:xfrm>
              <a:off x="960" y="2112"/>
              <a:ext cx="240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/>
                <a:t>f</a:t>
              </a:r>
            </a:p>
          </p:txBody>
        </p:sp>
        <p:sp>
          <p:nvSpPr>
            <p:cNvPr id="9252" name="Freeform 14"/>
            <p:cNvSpPr>
              <a:spLocks/>
            </p:cNvSpPr>
            <p:nvPr/>
          </p:nvSpPr>
          <p:spPr bwMode="auto">
            <a:xfrm>
              <a:off x="952" y="1952"/>
              <a:ext cx="304" cy="160"/>
            </a:xfrm>
            <a:custGeom>
              <a:avLst/>
              <a:gdLst>
                <a:gd name="T0" fmla="*/ 200 w 304"/>
                <a:gd name="T1" fmla="*/ 160 h 160"/>
                <a:gd name="T2" fmla="*/ 296 w 304"/>
                <a:gd name="T3" fmla="*/ 112 h 160"/>
                <a:gd name="T4" fmla="*/ 248 w 304"/>
                <a:gd name="T5" fmla="*/ 16 h 160"/>
                <a:gd name="T6" fmla="*/ 104 w 304"/>
                <a:gd name="T7" fmla="*/ 16 h 160"/>
                <a:gd name="T8" fmla="*/ 8 w 304"/>
                <a:gd name="T9" fmla="*/ 64 h 160"/>
                <a:gd name="T10" fmla="*/ 56 w 304"/>
                <a:gd name="T11" fmla="*/ 112 h 1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4"/>
                <a:gd name="T19" fmla="*/ 0 h 160"/>
                <a:gd name="T20" fmla="*/ 304 w 304"/>
                <a:gd name="T21" fmla="*/ 160 h 1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4" h="160">
                  <a:moveTo>
                    <a:pt x="200" y="160"/>
                  </a:moveTo>
                  <a:cubicBezTo>
                    <a:pt x="244" y="148"/>
                    <a:pt x="288" y="136"/>
                    <a:pt x="296" y="112"/>
                  </a:cubicBezTo>
                  <a:cubicBezTo>
                    <a:pt x="304" y="88"/>
                    <a:pt x="280" y="32"/>
                    <a:pt x="248" y="16"/>
                  </a:cubicBezTo>
                  <a:cubicBezTo>
                    <a:pt x="216" y="0"/>
                    <a:pt x="144" y="8"/>
                    <a:pt x="104" y="16"/>
                  </a:cubicBezTo>
                  <a:cubicBezTo>
                    <a:pt x="64" y="24"/>
                    <a:pt x="16" y="48"/>
                    <a:pt x="8" y="64"/>
                  </a:cubicBezTo>
                  <a:cubicBezTo>
                    <a:pt x="0" y="80"/>
                    <a:pt x="28" y="96"/>
                    <a:pt x="56" y="1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3" name="Line 15"/>
            <p:cNvSpPr>
              <a:spLocks noChangeShapeType="1"/>
            </p:cNvSpPr>
            <p:nvPr/>
          </p:nvSpPr>
          <p:spPr bwMode="auto">
            <a:xfrm>
              <a:off x="1008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1" name="Freeform 20"/>
          <p:cNvSpPr>
            <a:spLocks/>
          </p:cNvSpPr>
          <p:nvPr/>
        </p:nvSpPr>
        <p:spPr bwMode="auto">
          <a:xfrm>
            <a:off x="1524000" y="3124200"/>
            <a:ext cx="482600" cy="242888"/>
          </a:xfrm>
          <a:custGeom>
            <a:avLst/>
            <a:gdLst>
              <a:gd name="T0" fmla="*/ 2147483647 w 304"/>
              <a:gd name="T1" fmla="*/ 2147483647 h 160"/>
              <a:gd name="T2" fmla="*/ 2147483647 w 304"/>
              <a:gd name="T3" fmla="*/ 2147483647 h 160"/>
              <a:gd name="T4" fmla="*/ 2147483647 w 304"/>
              <a:gd name="T5" fmla="*/ 2147483647 h 160"/>
              <a:gd name="T6" fmla="*/ 2147483647 w 304"/>
              <a:gd name="T7" fmla="*/ 2147483647 h 160"/>
              <a:gd name="T8" fmla="*/ 2147483647 w 304"/>
              <a:gd name="T9" fmla="*/ 2147483647 h 160"/>
              <a:gd name="T10" fmla="*/ 2147483647 w 304"/>
              <a:gd name="T11" fmla="*/ 2147483647 h 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4"/>
              <a:gd name="T19" fmla="*/ 0 h 160"/>
              <a:gd name="T20" fmla="*/ 304 w 304"/>
              <a:gd name="T21" fmla="*/ 160 h 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4" h="160">
                <a:moveTo>
                  <a:pt x="200" y="160"/>
                </a:moveTo>
                <a:cubicBezTo>
                  <a:pt x="244" y="148"/>
                  <a:pt x="288" y="136"/>
                  <a:pt x="296" y="112"/>
                </a:cubicBezTo>
                <a:cubicBezTo>
                  <a:pt x="304" y="88"/>
                  <a:pt x="280" y="32"/>
                  <a:pt x="248" y="16"/>
                </a:cubicBezTo>
                <a:cubicBezTo>
                  <a:pt x="216" y="0"/>
                  <a:pt x="144" y="8"/>
                  <a:pt x="104" y="16"/>
                </a:cubicBezTo>
                <a:cubicBezTo>
                  <a:pt x="64" y="24"/>
                  <a:pt x="16" y="48"/>
                  <a:pt x="8" y="64"/>
                </a:cubicBezTo>
                <a:cubicBezTo>
                  <a:pt x="0" y="80"/>
                  <a:pt x="28" y="96"/>
                  <a:pt x="56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22" name="Group 31"/>
          <p:cNvGrpSpPr>
            <a:grpSpLocks/>
          </p:cNvGrpSpPr>
          <p:nvPr/>
        </p:nvGrpSpPr>
        <p:grpSpPr bwMode="auto">
          <a:xfrm>
            <a:off x="1143000" y="3294063"/>
            <a:ext cx="1219200" cy="973137"/>
            <a:chOff x="720" y="2075"/>
            <a:chExt cx="768" cy="613"/>
          </a:xfrm>
        </p:grpSpPr>
        <p:sp>
          <p:nvSpPr>
            <p:cNvPr id="9243" name="Oval 8"/>
            <p:cNvSpPr>
              <a:spLocks noChangeArrowheads="1"/>
            </p:cNvSpPr>
            <p:nvPr/>
          </p:nvSpPr>
          <p:spPr bwMode="auto">
            <a:xfrm>
              <a:off x="720" y="2496"/>
              <a:ext cx="240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/>
                <a:t>h</a:t>
              </a:r>
            </a:p>
          </p:txBody>
        </p:sp>
        <p:sp>
          <p:nvSpPr>
            <p:cNvPr id="9244" name="Oval 9"/>
            <p:cNvSpPr>
              <a:spLocks noChangeArrowheads="1"/>
            </p:cNvSpPr>
            <p:nvPr/>
          </p:nvSpPr>
          <p:spPr bwMode="auto">
            <a:xfrm>
              <a:off x="1248" y="2496"/>
              <a:ext cx="240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/>
                <a:t>e</a:t>
              </a:r>
            </a:p>
          </p:txBody>
        </p:sp>
        <p:sp>
          <p:nvSpPr>
            <p:cNvPr id="9245" name="Line 10"/>
            <p:cNvSpPr>
              <a:spLocks noChangeShapeType="1"/>
            </p:cNvSpPr>
            <p:nvPr/>
          </p:nvSpPr>
          <p:spPr bwMode="auto">
            <a:xfrm flipV="1">
              <a:off x="864" y="230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6" name="Line 12"/>
            <p:cNvSpPr>
              <a:spLocks noChangeShapeType="1"/>
            </p:cNvSpPr>
            <p:nvPr/>
          </p:nvSpPr>
          <p:spPr bwMode="auto">
            <a:xfrm flipH="1" flipV="1">
              <a:off x="1104" y="230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7" name="Oval 18"/>
            <p:cNvSpPr>
              <a:spLocks noChangeArrowheads="1"/>
            </p:cNvSpPr>
            <p:nvPr/>
          </p:nvSpPr>
          <p:spPr bwMode="auto">
            <a:xfrm>
              <a:off x="968" y="2121"/>
              <a:ext cx="240" cy="18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/>
                <a:t>c</a:t>
              </a:r>
            </a:p>
          </p:txBody>
        </p:sp>
        <p:sp>
          <p:nvSpPr>
            <p:cNvPr id="9248" name="Oval 19"/>
            <p:cNvSpPr>
              <a:spLocks noChangeArrowheads="1"/>
            </p:cNvSpPr>
            <p:nvPr/>
          </p:nvSpPr>
          <p:spPr bwMode="auto">
            <a:xfrm>
              <a:off x="968" y="2121"/>
              <a:ext cx="240" cy="18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/>
                <a:t>c</a:t>
              </a:r>
            </a:p>
          </p:txBody>
        </p:sp>
        <p:sp>
          <p:nvSpPr>
            <p:cNvPr id="9249" name="Line 21"/>
            <p:cNvSpPr>
              <a:spLocks noChangeShapeType="1"/>
            </p:cNvSpPr>
            <p:nvPr/>
          </p:nvSpPr>
          <p:spPr bwMode="auto">
            <a:xfrm>
              <a:off x="1016" y="2075"/>
              <a:ext cx="48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24" name="Group 23"/>
          <p:cNvGrpSpPr>
            <a:grpSpLocks/>
          </p:cNvGrpSpPr>
          <p:nvPr/>
        </p:nvGrpSpPr>
        <p:grpSpPr bwMode="auto">
          <a:xfrm>
            <a:off x="6389712" y="3124200"/>
            <a:ext cx="482600" cy="533400"/>
            <a:chOff x="952" y="1952"/>
            <a:chExt cx="304" cy="352"/>
          </a:xfrm>
        </p:grpSpPr>
        <p:sp>
          <p:nvSpPr>
            <p:cNvPr id="9239" name="Oval 24"/>
            <p:cNvSpPr>
              <a:spLocks noChangeArrowheads="1"/>
            </p:cNvSpPr>
            <p:nvPr/>
          </p:nvSpPr>
          <p:spPr bwMode="auto">
            <a:xfrm>
              <a:off x="960" y="2112"/>
              <a:ext cx="240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/>
                <a:t>c</a:t>
              </a:r>
            </a:p>
          </p:txBody>
        </p:sp>
        <p:sp>
          <p:nvSpPr>
            <p:cNvPr id="9240" name="Oval 25"/>
            <p:cNvSpPr>
              <a:spLocks noChangeArrowheads="1"/>
            </p:cNvSpPr>
            <p:nvPr/>
          </p:nvSpPr>
          <p:spPr bwMode="auto">
            <a:xfrm>
              <a:off x="960" y="2112"/>
              <a:ext cx="240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/>
                <a:t>f</a:t>
              </a:r>
            </a:p>
          </p:txBody>
        </p:sp>
        <p:sp>
          <p:nvSpPr>
            <p:cNvPr id="9241" name="Freeform 26"/>
            <p:cNvSpPr>
              <a:spLocks/>
            </p:cNvSpPr>
            <p:nvPr/>
          </p:nvSpPr>
          <p:spPr bwMode="auto">
            <a:xfrm>
              <a:off x="952" y="1952"/>
              <a:ext cx="304" cy="160"/>
            </a:xfrm>
            <a:custGeom>
              <a:avLst/>
              <a:gdLst>
                <a:gd name="T0" fmla="*/ 200 w 304"/>
                <a:gd name="T1" fmla="*/ 160 h 160"/>
                <a:gd name="T2" fmla="*/ 296 w 304"/>
                <a:gd name="T3" fmla="*/ 112 h 160"/>
                <a:gd name="T4" fmla="*/ 248 w 304"/>
                <a:gd name="T5" fmla="*/ 16 h 160"/>
                <a:gd name="T6" fmla="*/ 104 w 304"/>
                <a:gd name="T7" fmla="*/ 16 h 160"/>
                <a:gd name="T8" fmla="*/ 8 w 304"/>
                <a:gd name="T9" fmla="*/ 64 h 160"/>
                <a:gd name="T10" fmla="*/ 56 w 304"/>
                <a:gd name="T11" fmla="*/ 112 h 1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4"/>
                <a:gd name="T19" fmla="*/ 0 h 160"/>
                <a:gd name="T20" fmla="*/ 304 w 304"/>
                <a:gd name="T21" fmla="*/ 160 h 1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4" h="160">
                  <a:moveTo>
                    <a:pt x="200" y="160"/>
                  </a:moveTo>
                  <a:cubicBezTo>
                    <a:pt x="244" y="148"/>
                    <a:pt x="288" y="136"/>
                    <a:pt x="296" y="112"/>
                  </a:cubicBezTo>
                  <a:cubicBezTo>
                    <a:pt x="304" y="88"/>
                    <a:pt x="280" y="32"/>
                    <a:pt x="248" y="16"/>
                  </a:cubicBezTo>
                  <a:cubicBezTo>
                    <a:pt x="216" y="0"/>
                    <a:pt x="144" y="8"/>
                    <a:pt x="104" y="16"/>
                  </a:cubicBezTo>
                  <a:cubicBezTo>
                    <a:pt x="64" y="24"/>
                    <a:pt x="16" y="48"/>
                    <a:pt x="8" y="64"/>
                  </a:cubicBezTo>
                  <a:cubicBezTo>
                    <a:pt x="0" y="80"/>
                    <a:pt x="28" y="96"/>
                    <a:pt x="56" y="1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2" name="Line 27"/>
            <p:cNvSpPr>
              <a:spLocks noChangeShapeType="1"/>
            </p:cNvSpPr>
            <p:nvPr/>
          </p:nvSpPr>
          <p:spPr bwMode="auto">
            <a:xfrm>
              <a:off x="1008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5" name="Oval 28"/>
          <p:cNvSpPr>
            <a:spLocks noChangeArrowheads="1"/>
          </p:cNvSpPr>
          <p:nvPr/>
        </p:nvSpPr>
        <p:spPr bwMode="auto">
          <a:xfrm>
            <a:off x="3415035" y="3962400"/>
            <a:ext cx="3810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d</a:t>
            </a:r>
          </a:p>
        </p:txBody>
      </p:sp>
      <p:sp>
        <p:nvSpPr>
          <p:cNvPr id="9226" name="Line 29"/>
          <p:cNvSpPr>
            <a:spLocks noChangeShapeType="1"/>
          </p:cNvSpPr>
          <p:nvPr/>
        </p:nvSpPr>
        <p:spPr bwMode="auto">
          <a:xfrm flipV="1">
            <a:off x="3567435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Oval 30"/>
          <p:cNvSpPr>
            <a:spLocks noChangeArrowheads="1"/>
          </p:cNvSpPr>
          <p:nvPr/>
        </p:nvSpPr>
        <p:spPr bwMode="auto">
          <a:xfrm>
            <a:off x="6999312" y="3886200"/>
            <a:ext cx="3810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d</a:t>
            </a:r>
          </a:p>
        </p:txBody>
      </p:sp>
      <p:sp>
        <p:nvSpPr>
          <p:cNvPr id="9228" name="Oval 33"/>
          <p:cNvSpPr>
            <a:spLocks noChangeArrowheads="1"/>
          </p:cNvSpPr>
          <p:nvPr/>
        </p:nvSpPr>
        <p:spPr bwMode="auto">
          <a:xfrm>
            <a:off x="5551512" y="4467225"/>
            <a:ext cx="381000" cy="3333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h</a:t>
            </a:r>
          </a:p>
        </p:txBody>
      </p:sp>
      <p:sp>
        <p:nvSpPr>
          <p:cNvPr id="9229" name="Oval 34"/>
          <p:cNvSpPr>
            <a:spLocks noChangeArrowheads="1"/>
          </p:cNvSpPr>
          <p:nvPr/>
        </p:nvSpPr>
        <p:spPr bwMode="auto">
          <a:xfrm>
            <a:off x="6389712" y="4467225"/>
            <a:ext cx="381000" cy="3333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e</a:t>
            </a:r>
          </a:p>
        </p:txBody>
      </p:sp>
      <p:sp>
        <p:nvSpPr>
          <p:cNvPr id="9230" name="Line 35"/>
          <p:cNvSpPr>
            <a:spLocks noChangeShapeType="1"/>
          </p:cNvSpPr>
          <p:nvPr/>
        </p:nvSpPr>
        <p:spPr bwMode="auto">
          <a:xfrm flipV="1">
            <a:off x="5780112" y="4132263"/>
            <a:ext cx="30480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1" name="Line 36"/>
          <p:cNvSpPr>
            <a:spLocks noChangeShapeType="1"/>
          </p:cNvSpPr>
          <p:nvPr/>
        </p:nvSpPr>
        <p:spPr bwMode="auto">
          <a:xfrm flipH="1" flipV="1">
            <a:off x="6161112" y="4132263"/>
            <a:ext cx="30480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2" name="Oval 37"/>
          <p:cNvSpPr>
            <a:spLocks noChangeArrowheads="1"/>
          </p:cNvSpPr>
          <p:nvPr/>
        </p:nvSpPr>
        <p:spPr bwMode="auto">
          <a:xfrm>
            <a:off x="5945212" y="3813175"/>
            <a:ext cx="381000" cy="31908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c</a:t>
            </a:r>
          </a:p>
        </p:txBody>
      </p:sp>
      <p:sp>
        <p:nvSpPr>
          <p:cNvPr id="9233" name="Oval 38"/>
          <p:cNvSpPr>
            <a:spLocks noChangeArrowheads="1"/>
          </p:cNvSpPr>
          <p:nvPr/>
        </p:nvSpPr>
        <p:spPr bwMode="auto">
          <a:xfrm>
            <a:off x="5945212" y="3813175"/>
            <a:ext cx="381000" cy="31908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c</a:t>
            </a:r>
          </a:p>
        </p:txBody>
      </p:sp>
      <p:sp>
        <p:nvSpPr>
          <p:cNvPr id="9234" name="Line 40"/>
          <p:cNvSpPr>
            <a:spLocks noChangeShapeType="1"/>
          </p:cNvSpPr>
          <p:nvPr/>
        </p:nvSpPr>
        <p:spPr bwMode="auto">
          <a:xfrm flipV="1">
            <a:off x="6237312" y="36576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5" name="Line 41"/>
          <p:cNvSpPr>
            <a:spLocks noChangeShapeType="1"/>
          </p:cNvSpPr>
          <p:nvPr/>
        </p:nvSpPr>
        <p:spPr bwMode="auto">
          <a:xfrm flipH="1" flipV="1">
            <a:off x="6618312" y="3657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6" name="Text Box 42"/>
          <p:cNvSpPr txBox="1">
            <a:spLocks noChangeArrowheads="1"/>
          </p:cNvSpPr>
          <p:nvPr/>
        </p:nvSpPr>
        <p:spPr bwMode="auto">
          <a:xfrm>
            <a:off x="983095" y="4495800"/>
            <a:ext cx="16834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Set {</a:t>
            </a:r>
            <a:r>
              <a:rPr lang="en-US" altLang="en-US" sz="2400" i="1" dirty="0"/>
              <a:t>c</a:t>
            </a:r>
            <a:r>
              <a:rPr lang="en-US" altLang="en-US" sz="2400" dirty="0"/>
              <a:t>, </a:t>
            </a:r>
            <a:r>
              <a:rPr lang="en-US" altLang="en-US" sz="2400" i="1" dirty="0"/>
              <a:t>h</a:t>
            </a:r>
            <a:r>
              <a:rPr lang="en-US" altLang="en-US" sz="2400" dirty="0"/>
              <a:t>, </a:t>
            </a:r>
            <a:r>
              <a:rPr lang="en-US" altLang="en-US" sz="2400" i="1" dirty="0"/>
              <a:t>e</a:t>
            </a:r>
            <a:r>
              <a:rPr lang="en-US" altLang="en-US" sz="2400" dirty="0"/>
              <a:t>}</a:t>
            </a:r>
          </a:p>
        </p:txBody>
      </p:sp>
      <p:sp>
        <p:nvSpPr>
          <p:cNvPr id="9237" name="Text Box 43"/>
          <p:cNvSpPr txBox="1">
            <a:spLocks noChangeArrowheads="1"/>
          </p:cNvSpPr>
          <p:nvPr/>
        </p:nvSpPr>
        <p:spPr bwMode="auto">
          <a:xfrm>
            <a:off x="2913881" y="4495800"/>
            <a:ext cx="13420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Set {</a:t>
            </a:r>
            <a:r>
              <a:rPr lang="en-US" altLang="en-US" sz="2400" i="1" dirty="0"/>
              <a:t>f</a:t>
            </a:r>
            <a:r>
              <a:rPr lang="en-US" altLang="en-US" sz="2400" dirty="0"/>
              <a:t>, </a:t>
            </a:r>
            <a:r>
              <a:rPr lang="en-US" altLang="en-US" sz="2400" i="1" dirty="0"/>
              <a:t>d</a:t>
            </a:r>
            <a:r>
              <a:rPr lang="en-US" altLang="en-US" sz="2400" dirty="0"/>
              <a:t>}</a:t>
            </a:r>
          </a:p>
        </p:txBody>
      </p:sp>
      <p:sp>
        <p:nvSpPr>
          <p:cNvPr id="9238" name="Text Box 44"/>
          <p:cNvSpPr txBox="1">
            <a:spLocks noChangeArrowheads="1"/>
          </p:cNvSpPr>
          <p:nvPr/>
        </p:nvSpPr>
        <p:spPr bwMode="auto">
          <a:xfrm>
            <a:off x="5970612" y="5153959"/>
            <a:ext cx="116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UNION</a:t>
            </a:r>
          </a:p>
        </p:txBody>
      </p:sp>
    </p:spTree>
    <p:extLst>
      <p:ext uri="{BB962C8B-B14F-4D97-AF65-F5344CB8AC3E}">
        <p14:creationId xmlns:p14="http://schemas.microsoft.com/office/powerpoint/2010/main" val="3809642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Algorithm for Disjoint-Set Forest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54446" y="2182813"/>
            <a:ext cx="17668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MAKE-SET(</a:t>
            </a:r>
            <a:r>
              <a:rPr lang="en-US" altLang="en-US" sz="2000" i="1" dirty="0"/>
              <a:t>x</a:t>
            </a:r>
            <a:r>
              <a:rPr lang="en-US" altLang="en-US" sz="2000" dirty="0"/>
              <a:t>)</a:t>
            </a:r>
          </a:p>
          <a:p>
            <a:pPr algn="l"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000" i="1" dirty="0"/>
              <a:t>p</a:t>
            </a:r>
            <a:r>
              <a:rPr lang="en-US" altLang="en-US" sz="2000" dirty="0"/>
              <a:t>[</a:t>
            </a:r>
            <a:r>
              <a:rPr lang="en-US" altLang="en-US" sz="2000" i="1" dirty="0"/>
              <a:t>x</a:t>
            </a:r>
            <a:r>
              <a:rPr lang="en-US" altLang="en-US" sz="2000" dirty="0"/>
              <a:t>]</a:t>
            </a:r>
            <a:r>
              <a:rPr lang="en-US" altLang="en-US" sz="2000" dirty="0">
                <a:sym typeface="Symbol" panose="05050102010706020507" pitchFamily="18" charset="2"/>
              </a:rPr>
              <a:t></a:t>
            </a:r>
            <a:r>
              <a:rPr lang="en-US" altLang="en-US" sz="2000" i="1" dirty="0">
                <a:sym typeface="Symbol" panose="05050102010706020507" pitchFamily="18" charset="2"/>
              </a:rPr>
              <a:t>x</a:t>
            </a:r>
            <a:endParaRPr lang="en-US" altLang="en-US" sz="2000" dirty="0">
              <a:sym typeface="Symbol" panose="05050102010706020507" pitchFamily="18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16" name="Text Box 4"/>
              <p:cNvSpPr txBox="1">
                <a:spLocks noChangeArrowheads="1"/>
              </p:cNvSpPr>
              <p:nvPr/>
            </p:nvSpPr>
            <p:spPr bwMode="auto">
              <a:xfrm>
                <a:off x="2083246" y="2182813"/>
                <a:ext cx="2572371" cy="1631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457200" indent="-4572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UNION(</a:t>
                </a:r>
                <a:r>
                  <a:rPr lang="en-US" altLang="en-US" sz="2000" i="1" dirty="0"/>
                  <a:t>x</a:t>
                </a:r>
                <a:r>
                  <a:rPr lang="en-US" altLang="en-US" sz="2000" dirty="0"/>
                  <a:t>, </a:t>
                </a:r>
                <a:r>
                  <a:rPr lang="en-US" altLang="en-US" sz="2000" i="1" dirty="0"/>
                  <a:t>y</a:t>
                </a:r>
                <a:r>
                  <a:rPr lang="en-US" altLang="en-US" sz="2000" dirty="0"/>
                  <a:t>)</a:t>
                </a:r>
              </a:p>
              <a:p>
                <a:pPr marL="457200" indent="-457200" algn="l" eaLnBrk="1" hangingPunct="1">
                  <a:spcBef>
                    <a:spcPct val="0"/>
                  </a:spcBef>
                  <a:buFontTx/>
                  <a:buAutoNum type="arabicPeriod"/>
                </a:pP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en-US" sz="2000" dirty="0"/>
                  <a:t> = FIND-SET(</a:t>
                </a:r>
                <a:r>
                  <a:rPr lang="en-US" altLang="en-US" sz="2000" i="1" dirty="0"/>
                  <a:t>x</a:t>
                </a:r>
                <a:r>
                  <a:rPr lang="en-US" altLang="en-US" sz="2000" dirty="0"/>
                  <a:t>)</a:t>
                </a:r>
              </a:p>
              <a:p>
                <a:pPr marL="457200" indent="-457200" algn="l" eaLnBrk="1" hangingPunct="1">
                  <a:spcBef>
                    <a:spcPct val="0"/>
                  </a:spcBef>
                  <a:buFontTx/>
                  <a:buAutoNum type="arabicPeriod"/>
                </a:pP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sz="2000" dirty="0"/>
                  <a:t> = FIND-SET(</a:t>
                </a:r>
                <a:r>
                  <a:rPr lang="en-US" altLang="en-US" sz="2000" i="1" dirty="0"/>
                  <a:t>y</a:t>
                </a:r>
                <a:r>
                  <a:rPr lang="en-US" altLang="en-US" sz="2000" dirty="0"/>
                  <a:t>))</a:t>
                </a:r>
              </a:p>
              <a:p>
                <a:pPr marL="457200" indent="-457200" algn="l" eaLnBrk="1" hangingPunct="1">
                  <a:spcBef>
                    <a:spcPct val="0"/>
                  </a:spcBef>
                  <a:buFontTx/>
                  <a:buAutoNum type="arabicPeriod"/>
                </a:pPr>
                <a14:m>
                  <m:oMath xmlns:m="http://schemas.openxmlformats.org/officeDocument/2006/math">
                    <m:r>
                      <a:rPr lang="en-US" altLang="en-US" sz="200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𝑝𝑟𝑖𝑛𝑡</m:t>
                    </m:r>
                    <m:r>
                      <a:rPr lang="en-US" altLang="en-US" sz="200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z="200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200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200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solidFill>
                    <a:srgbClr val="0000CC"/>
                  </a:solidFill>
                </a:endParaRPr>
              </a:p>
              <a:p>
                <a:pPr marL="457200" indent="-457200" algn="l" eaLnBrk="1" hangingPunct="1">
                  <a:spcBef>
                    <a:spcPct val="0"/>
                  </a:spcBef>
                  <a:buFontTx/>
                  <a:buAutoNum type="arabicPeriod"/>
                </a:pP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] = 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en-US" sz="2000" dirty="0"/>
              </a:p>
            </p:txBody>
          </p:sp>
        </mc:Choice>
        <mc:Fallback>
          <p:sp>
            <p:nvSpPr>
              <p:cNvPr id="13316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83246" y="2182813"/>
                <a:ext cx="2572371" cy="1631216"/>
              </a:xfrm>
              <a:prstGeom prst="rect">
                <a:avLst/>
              </a:prstGeom>
              <a:blipFill>
                <a:blip r:embed="rId2"/>
                <a:stretch>
                  <a:fillRect l="-2607" t="-1866" r="-1659" b="-52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173648" y="2182813"/>
            <a:ext cx="346941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FIND-SET(</a:t>
            </a:r>
            <a:r>
              <a:rPr lang="en-US" altLang="en-US" sz="2000" i="1" dirty="0"/>
              <a:t>x</a:t>
            </a:r>
            <a:r>
              <a:rPr lang="en-US" altLang="en-US" sz="2000" dirty="0"/>
              <a:t>)</a:t>
            </a:r>
          </a:p>
          <a:p>
            <a:pPr algn="l"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000" b="1" dirty="0"/>
              <a:t>if</a:t>
            </a:r>
            <a:r>
              <a:rPr lang="en-US" altLang="en-US" sz="2000" dirty="0"/>
              <a:t> </a:t>
            </a:r>
            <a:r>
              <a:rPr lang="en-US" altLang="en-US" sz="2000" i="1" dirty="0"/>
              <a:t>x</a:t>
            </a:r>
            <a:r>
              <a:rPr lang="en-US" altLang="en-US" sz="2000" dirty="0">
                <a:sym typeface="Symbol" panose="05050102010706020507" pitchFamily="18" charset="2"/>
              </a:rPr>
              <a:t> </a:t>
            </a:r>
            <a:r>
              <a:rPr lang="en-US" altLang="en-US" sz="2000" i="1" dirty="0"/>
              <a:t>p</a:t>
            </a:r>
            <a:r>
              <a:rPr lang="en-US" altLang="en-US" sz="2000" dirty="0"/>
              <a:t>[</a:t>
            </a:r>
            <a:r>
              <a:rPr lang="en-US" altLang="en-US" sz="2000" i="1" dirty="0"/>
              <a:t>x</a:t>
            </a:r>
            <a:r>
              <a:rPr lang="en-US" altLang="en-US" sz="2000" dirty="0"/>
              <a:t>]</a:t>
            </a:r>
          </a:p>
          <a:p>
            <a:pPr algn="l"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000" b="1" dirty="0">
                <a:sym typeface="Symbol" panose="05050102010706020507" pitchFamily="18" charset="2"/>
              </a:rPr>
              <a:t>    return </a:t>
            </a:r>
            <a:r>
              <a:rPr lang="en-US" altLang="en-US" sz="2000" dirty="0">
                <a:sym typeface="Symbol" panose="05050102010706020507" pitchFamily="18" charset="2"/>
              </a:rPr>
              <a:t>FIND-SET</a:t>
            </a:r>
            <a:r>
              <a:rPr lang="en-US" altLang="en-US" sz="2000" b="1" dirty="0">
                <a:sym typeface="Symbol" panose="05050102010706020507" pitchFamily="18" charset="2"/>
              </a:rPr>
              <a:t>(</a:t>
            </a:r>
            <a:r>
              <a:rPr lang="en-US" altLang="en-US" sz="2000" b="1" i="1" dirty="0"/>
              <a:t>p</a:t>
            </a:r>
            <a:r>
              <a:rPr lang="en-US" altLang="en-US" sz="2000" b="1" dirty="0"/>
              <a:t>[</a:t>
            </a:r>
            <a:r>
              <a:rPr lang="en-US" altLang="en-US" sz="2000" b="1" i="1" dirty="0"/>
              <a:t>x</a:t>
            </a:r>
            <a:r>
              <a:rPr lang="en-US" altLang="en-US" sz="2000" b="1" dirty="0"/>
              <a:t>]</a:t>
            </a:r>
            <a:r>
              <a:rPr lang="en-US" altLang="en-US" sz="2000" b="1" dirty="0">
                <a:sym typeface="Symbol" panose="05050102010706020507" pitchFamily="18" charset="2"/>
              </a:rPr>
              <a:t>)</a:t>
            </a:r>
          </a:p>
          <a:p>
            <a:pPr algn="l"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000" b="1" dirty="0"/>
              <a:t>return</a:t>
            </a:r>
            <a:r>
              <a:rPr lang="en-US" altLang="en-US" sz="2000" dirty="0"/>
              <a:t> </a:t>
            </a:r>
            <a:r>
              <a:rPr lang="en-US" altLang="en-US" sz="2000" i="1" dirty="0"/>
              <a:t>p</a:t>
            </a:r>
            <a:r>
              <a:rPr lang="en-US" altLang="en-US" sz="2000" dirty="0"/>
              <a:t>[</a:t>
            </a:r>
            <a:r>
              <a:rPr lang="en-US" altLang="en-US" sz="2000" i="1" dirty="0"/>
              <a:t>x</a:t>
            </a:r>
            <a:r>
              <a:rPr lang="en-US" altLang="en-US" sz="2000" dirty="0"/>
              <a:t>]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102046" y="1828800"/>
            <a:ext cx="190500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2083246" y="1828800"/>
            <a:ext cx="297180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5131246" y="1828800"/>
            <a:ext cx="382905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5EB4BC-BC1F-4F3F-B6C9-0D572162D4A8}"/>
              </a:ext>
            </a:extLst>
          </p:cNvPr>
          <p:cNvSpPr txBox="1"/>
          <p:nvPr/>
        </p:nvSpPr>
        <p:spPr>
          <a:xfrm>
            <a:off x="1331640" y="1199054"/>
            <a:ext cx="621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without rank and path compression heuristic</a:t>
            </a:r>
          </a:p>
        </p:txBody>
      </p:sp>
    </p:spTree>
    <p:extLst>
      <p:ext uri="{BB962C8B-B14F-4D97-AF65-F5344CB8AC3E}">
        <p14:creationId xmlns:p14="http://schemas.microsoft.com/office/powerpoint/2010/main" val="923950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Straightforward Solution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96752"/>
            <a:ext cx="8568952" cy="504056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Three operations</a:t>
            </a:r>
          </a:p>
          <a:p>
            <a:pPr lvl="1" eaLnBrk="1" hangingPunct="1"/>
            <a:r>
              <a:rPr lang="en-US" altLang="en-US" sz="2400" dirty="0"/>
              <a:t>MAKE-SET(</a:t>
            </a:r>
            <a:r>
              <a:rPr lang="en-US" altLang="en-US" sz="2400" i="1" dirty="0"/>
              <a:t>x</a:t>
            </a:r>
            <a:r>
              <a:rPr lang="en-US" altLang="en-US" sz="2400" dirty="0"/>
              <a:t>): create a tree containing </a:t>
            </a:r>
            <a:r>
              <a:rPr lang="en-US" altLang="en-US" sz="2400" i="1" dirty="0"/>
              <a:t>x</a:t>
            </a:r>
            <a:r>
              <a:rPr lang="en-US" altLang="en-US" sz="2400" dirty="0"/>
              <a:t>.  </a:t>
            </a:r>
            <a:r>
              <a:rPr lang="en-US" altLang="en-US" sz="2400" i="1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(1)</a:t>
            </a:r>
          </a:p>
          <a:p>
            <a:pPr lvl="1" eaLnBrk="1" hangingPunct="1"/>
            <a:r>
              <a:rPr lang="en-US" altLang="en-US" sz="2400" dirty="0"/>
              <a:t>FIND-SET(</a:t>
            </a:r>
            <a:r>
              <a:rPr lang="en-US" altLang="en-US" sz="2400" i="1" dirty="0"/>
              <a:t>x</a:t>
            </a:r>
            <a:r>
              <a:rPr lang="en-US" altLang="en-US" sz="2400" dirty="0"/>
              <a:t>): </a:t>
            </a:r>
            <a:r>
              <a:rPr lang="en-US" altLang="en-US" sz="2200" dirty="0"/>
              <a:t>follow the chain of parent pointers until to the root. </a:t>
            </a:r>
            <a:r>
              <a:rPr lang="en-US" altLang="en-US" sz="2400" i="1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en-US" sz="2400" i="1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altLang="en-US" dirty="0"/>
              <a:t>, </a:t>
            </a:r>
            <a:r>
              <a:rPr lang="en-US" altLang="en-US" i="1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 is height of </a:t>
            </a:r>
            <a:r>
              <a:rPr lang="en-US" altLang="en-US" i="1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altLang="en-US" dirty="0" err="1">
                <a:solidFill>
                  <a:schemeClr val="accent6">
                    <a:lumMod val="75000"/>
                  </a:schemeClr>
                </a:solidFill>
              </a:rPr>
              <a:t>’s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 tree</a:t>
            </a:r>
            <a:endParaRPr lang="en-US" altLang="en-US" sz="2400" dirty="0"/>
          </a:p>
          <a:p>
            <a:pPr lvl="1" eaLnBrk="1" hangingPunct="1"/>
            <a:r>
              <a:rPr lang="en-US" altLang="en-US" sz="2400" dirty="0"/>
              <a:t>UNION(</a:t>
            </a:r>
            <a:r>
              <a:rPr lang="en-US" altLang="en-US" sz="2400" i="1" dirty="0"/>
              <a:t>x</a:t>
            </a:r>
            <a:r>
              <a:rPr lang="en-US" altLang="en-US" sz="2400" dirty="0"/>
              <a:t>, </a:t>
            </a:r>
            <a:r>
              <a:rPr lang="en-US" altLang="en-US" sz="2400" i="1" dirty="0"/>
              <a:t>y</a:t>
            </a:r>
            <a:r>
              <a:rPr lang="en-US" altLang="en-US" sz="2400" dirty="0"/>
              <a:t>): let the root of one tree point to the root of the other.  </a:t>
            </a:r>
            <a:r>
              <a:rPr lang="en-US" altLang="en-US" sz="2400" i="1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(1)</a:t>
            </a:r>
          </a:p>
          <a:p>
            <a:pPr lvl="1" eaLnBrk="1" hangingPunct="1"/>
            <a:endParaRPr lang="en-US" altLang="en-US" sz="2400" dirty="0"/>
          </a:p>
          <a:p>
            <a:pPr eaLnBrk="1" hangingPunct="1"/>
            <a:r>
              <a:rPr lang="en-US" altLang="en-US" sz="2800" dirty="0"/>
              <a:t>It is possible that </a:t>
            </a:r>
            <a:r>
              <a:rPr lang="en-US" altLang="en-US" sz="2800" i="1" dirty="0"/>
              <a:t>n</a:t>
            </a:r>
            <a:r>
              <a:rPr lang="en-US" altLang="en-US" sz="2800" dirty="0"/>
              <a:t>-1 UNIONs results in a tree of height </a:t>
            </a:r>
            <a:r>
              <a:rPr lang="en-US" altLang="en-US" sz="2800" i="1" dirty="0"/>
              <a:t>n</a:t>
            </a:r>
            <a:r>
              <a:rPr lang="en-US" altLang="en-US" sz="2800" dirty="0"/>
              <a:t>-1. (just a linear chain of </a:t>
            </a:r>
            <a:r>
              <a:rPr lang="en-US" altLang="en-US" sz="2800" i="1" dirty="0"/>
              <a:t>n</a:t>
            </a:r>
            <a:r>
              <a:rPr lang="en-US" altLang="en-US" sz="2800" dirty="0"/>
              <a:t> nodes).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So </a:t>
            </a:r>
            <a:r>
              <a:rPr lang="en-US" altLang="en-US" sz="2800" i="1" dirty="0"/>
              <a:t>n</a:t>
            </a:r>
            <a:r>
              <a:rPr lang="en-US" altLang="en-US" sz="2800" dirty="0"/>
              <a:t> FIND-SET operations will cost </a:t>
            </a:r>
            <a:r>
              <a:rPr lang="en-US" altLang="en-US" sz="2800" i="1" dirty="0"/>
              <a:t>O</a:t>
            </a:r>
            <a:r>
              <a:rPr lang="en-US" altLang="en-US" sz="2800" dirty="0"/>
              <a:t>(</a:t>
            </a:r>
            <a:r>
              <a:rPr lang="en-US" altLang="en-US" sz="2800" i="1" dirty="0"/>
              <a:t>n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77424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228600"/>
            <a:ext cx="8938320" cy="46355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Union by Rank &amp; Path Compression Heuristics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84784"/>
            <a:ext cx="8382000" cy="41148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Union by Rank</a:t>
            </a:r>
            <a:r>
              <a:rPr lang="en-US" altLang="en-US" dirty="0"/>
              <a:t>: Each node is associated with a rank, which is the upper bound on the height of the node (i.e., the height of </a:t>
            </a:r>
            <a:r>
              <a:rPr lang="en-US" altLang="en-US" dirty="0" err="1"/>
              <a:t>subtree</a:t>
            </a:r>
            <a:r>
              <a:rPr lang="en-US" altLang="en-US" dirty="0"/>
              <a:t> rooted at the node), then when UNION, let the root with smaller rank point to the root with larger rank. 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Path Compression</a:t>
            </a:r>
            <a:r>
              <a:rPr lang="en-US" altLang="en-US" dirty="0"/>
              <a:t>: used in FIND-SET(</a:t>
            </a:r>
            <a:r>
              <a:rPr lang="en-US" altLang="en-US" i="1" dirty="0"/>
              <a:t>x</a:t>
            </a:r>
            <a:r>
              <a:rPr lang="en-US" altLang="en-US" dirty="0"/>
              <a:t>) operation, make each node in the path from </a:t>
            </a:r>
            <a:r>
              <a:rPr lang="en-US" altLang="en-US" i="1" dirty="0"/>
              <a:t>x</a:t>
            </a:r>
            <a:r>
              <a:rPr lang="en-US" altLang="en-US" dirty="0"/>
              <a:t> to the root directly point to the root. Thus reduce the tree height.</a:t>
            </a:r>
          </a:p>
        </p:txBody>
      </p:sp>
    </p:spTree>
    <p:extLst>
      <p:ext uri="{BB962C8B-B14F-4D97-AF65-F5344CB8AC3E}">
        <p14:creationId xmlns:p14="http://schemas.microsoft.com/office/powerpoint/2010/main" val="4262728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2008"/>
            <a:ext cx="7772400" cy="620688"/>
          </a:xfrm>
        </p:spPr>
        <p:txBody>
          <a:bodyPr/>
          <a:lstStyle/>
          <a:p>
            <a:pPr eaLnBrk="1" hangingPunct="1"/>
            <a:r>
              <a:rPr lang="en-US" altLang="en-US" dirty="0"/>
              <a:t>Path Compression</a:t>
            </a:r>
          </a:p>
        </p:txBody>
      </p:sp>
      <p:sp>
        <p:nvSpPr>
          <p:cNvPr id="12291" name="Oval 3"/>
          <p:cNvSpPr>
            <a:spLocks noChangeArrowheads="1"/>
          </p:cNvSpPr>
          <p:nvPr/>
        </p:nvSpPr>
        <p:spPr bwMode="auto">
          <a:xfrm>
            <a:off x="2915072" y="1556792"/>
            <a:ext cx="4572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f</a:t>
            </a:r>
          </a:p>
        </p:txBody>
      </p:sp>
      <p:sp>
        <p:nvSpPr>
          <p:cNvPr id="12292" name="Oval 5"/>
          <p:cNvSpPr>
            <a:spLocks noChangeArrowheads="1"/>
          </p:cNvSpPr>
          <p:nvPr/>
        </p:nvSpPr>
        <p:spPr bwMode="auto">
          <a:xfrm>
            <a:off x="2534072" y="2090192"/>
            <a:ext cx="4572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e</a:t>
            </a:r>
          </a:p>
        </p:txBody>
      </p:sp>
      <p:sp>
        <p:nvSpPr>
          <p:cNvPr id="12293" name="Oval 6"/>
          <p:cNvSpPr>
            <a:spLocks noChangeArrowheads="1"/>
          </p:cNvSpPr>
          <p:nvPr/>
        </p:nvSpPr>
        <p:spPr bwMode="auto">
          <a:xfrm>
            <a:off x="2076872" y="2623592"/>
            <a:ext cx="4572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d</a:t>
            </a:r>
          </a:p>
        </p:txBody>
      </p:sp>
      <p:sp>
        <p:nvSpPr>
          <p:cNvPr id="12294" name="Oval 7"/>
          <p:cNvSpPr>
            <a:spLocks noChangeArrowheads="1"/>
          </p:cNvSpPr>
          <p:nvPr/>
        </p:nvSpPr>
        <p:spPr bwMode="auto">
          <a:xfrm>
            <a:off x="1619672" y="3233192"/>
            <a:ext cx="4572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c</a:t>
            </a:r>
          </a:p>
        </p:txBody>
      </p:sp>
      <p:sp>
        <p:nvSpPr>
          <p:cNvPr id="12295" name="Line 8"/>
          <p:cNvSpPr>
            <a:spLocks noChangeShapeType="1"/>
          </p:cNvSpPr>
          <p:nvPr/>
        </p:nvSpPr>
        <p:spPr bwMode="auto">
          <a:xfrm flipV="1">
            <a:off x="2838872" y="1861592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Line 9"/>
          <p:cNvSpPr>
            <a:spLocks noChangeShapeType="1"/>
          </p:cNvSpPr>
          <p:nvPr/>
        </p:nvSpPr>
        <p:spPr bwMode="auto">
          <a:xfrm flipV="1">
            <a:off x="2381672" y="2394992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Line 10"/>
          <p:cNvSpPr>
            <a:spLocks noChangeShapeType="1"/>
          </p:cNvSpPr>
          <p:nvPr/>
        </p:nvSpPr>
        <p:spPr bwMode="auto">
          <a:xfrm flipV="1">
            <a:off x="1924472" y="2928392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Freeform 11"/>
          <p:cNvSpPr>
            <a:spLocks/>
          </p:cNvSpPr>
          <p:nvPr/>
        </p:nvSpPr>
        <p:spPr bwMode="auto">
          <a:xfrm>
            <a:off x="3067472" y="1937792"/>
            <a:ext cx="557213" cy="430213"/>
          </a:xfrm>
          <a:custGeom>
            <a:avLst/>
            <a:gdLst>
              <a:gd name="T0" fmla="*/ 2147483647 w 351"/>
              <a:gd name="T1" fmla="*/ 0 h 271"/>
              <a:gd name="T2" fmla="*/ 2147483647 w 351"/>
              <a:gd name="T3" fmla="*/ 2147483647 h 271"/>
              <a:gd name="T4" fmla="*/ 2147483647 w 351"/>
              <a:gd name="T5" fmla="*/ 2147483647 h 271"/>
              <a:gd name="T6" fmla="*/ 0 w 351"/>
              <a:gd name="T7" fmla="*/ 2147483647 h 271"/>
              <a:gd name="T8" fmla="*/ 2147483647 w 351"/>
              <a:gd name="T9" fmla="*/ 2147483647 h 271"/>
              <a:gd name="T10" fmla="*/ 2147483647 w 351"/>
              <a:gd name="T11" fmla="*/ 2147483647 h 271"/>
              <a:gd name="T12" fmla="*/ 2147483647 w 351"/>
              <a:gd name="T13" fmla="*/ 2147483647 h 271"/>
              <a:gd name="T14" fmla="*/ 2147483647 w 351"/>
              <a:gd name="T15" fmla="*/ 2147483647 h 271"/>
              <a:gd name="T16" fmla="*/ 2147483647 w 351"/>
              <a:gd name="T17" fmla="*/ 2147483647 h 271"/>
              <a:gd name="T18" fmla="*/ 2147483647 w 351"/>
              <a:gd name="T19" fmla="*/ 2147483647 h 271"/>
              <a:gd name="T20" fmla="*/ 2147483647 w 351"/>
              <a:gd name="T21" fmla="*/ 2147483647 h 271"/>
              <a:gd name="T22" fmla="*/ 2147483647 w 351"/>
              <a:gd name="T23" fmla="*/ 0 h 27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51"/>
              <a:gd name="T37" fmla="*/ 0 h 271"/>
              <a:gd name="T38" fmla="*/ 351 w 351"/>
              <a:gd name="T39" fmla="*/ 271 h 27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51" h="271">
                <a:moveTo>
                  <a:pt x="63" y="0"/>
                </a:moveTo>
                <a:cubicBezTo>
                  <a:pt x="54" y="55"/>
                  <a:pt x="43" y="109"/>
                  <a:pt x="27" y="162"/>
                </a:cubicBezTo>
                <a:cubicBezTo>
                  <a:pt x="22" y="180"/>
                  <a:pt x="15" y="198"/>
                  <a:pt x="9" y="216"/>
                </a:cubicBezTo>
                <a:cubicBezTo>
                  <a:pt x="6" y="225"/>
                  <a:pt x="0" y="243"/>
                  <a:pt x="0" y="243"/>
                </a:cubicBezTo>
                <a:cubicBezTo>
                  <a:pt x="71" y="271"/>
                  <a:pt x="144" y="267"/>
                  <a:pt x="207" y="225"/>
                </a:cubicBezTo>
                <a:cubicBezTo>
                  <a:pt x="234" y="228"/>
                  <a:pt x="262" y="227"/>
                  <a:pt x="288" y="234"/>
                </a:cubicBezTo>
                <a:cubicBezTo>
                  <a:pt x="298" y="237"/>
                  <a:pt x="305" y="255"/>
                  <a:pt x="315" y="252"/>
                </a:cubicBezTo>
                <a:cubicBezTo>
                  <a:pt x="331" y="247"/>
                  <a:pt x="339" y="228"/>
                  <a:pt x="351" y="216"/>
                </a:cubicBezTo>
                <a:cubicBezTo>
                  <a:pt x="327" y="192"/>
                  <a:pt x="303" y="168"/>
                  <a:pt x="279" y="144"/>
                </a:cubicBezTo>
                <a:cubicBezTo>
                  <a:pt x="272" y="137"/>
                  <a:pt x="276" y="124"/>
                  <a:pt x="270" y="117"/>
                </a:cubicBezTo>
                <a:cubicBezTo>
                  <a:pt x="257" y="100"/>
                  <a:pt x="196" y="30"/>
                  <a:pt x="171" y="18"/>
                </a:cubicBezTo>
                <a:cubicBezTo>
                  <a:pt x="137" y="1"/>
                  <a:pt x="100" y="0"/>
                  <a:pt x="63" y="0"/>
                </a:cubicBez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9" name="Freeform 12"/>
          <p:cNvSpPr>
            <a:spLocks/>
          </p:cNvSpPr>
          <p:nvPr/>
        </p:nvSpPr>
        <p:spPr bwMode="auto">
          <a:xfrm>
            <a:off x="2686472" y="2471192"/>
            <a:ext cx="557213" cy="430213"/>
          </a:xfrm>
          <a:custGeom>
            <a:avLst/>
            <a:gdLst>
              <a:gd name="T0" fmla="*/ 2147483647 w 351"/>
              <a:gd name="T1" fmla="*/ 0 h 271"/>
              <a:gd name="T2" fmla="*/ 2147483647 w 351"/>
              <a:gd name="T3" fmla="*/ 2147483647 h 271"/>
              <a:gd name="T4" fmla="*/ 2147483647 w 351"/>
              <a:gd name="T5" fmla="*/ 2147483647 h 271"/>
              <a:gd name="T6" fmla="*/ 0 w 351"/>
              <a:gd name="T7" fmla="*/ 2147483647 h 271"/>
              <a:gd name="T8" fmla="*/ 2147483647 w 351"/>
              <a:gd name="T9" fmla="*/ 2147483647 h 271"/>
              <a:gd name="T10" fmla="*/ 2147483647 w 351"/>
              <a:gd name="T11" fmla="*/ 2147483647 h 271"/>
              <a:gd name="T12" fmla="*/ 2147483647 w 351"/>
              <a:gd name="T13" fmla="*/ 2147483647 h 271"/>
              <a:gd name="T14" fmla="*/ 2147483647 w 351"/>
              <a:gd name="T15" fmla="*/ 2147483647 h 271"/>
              <a:gd name="T16" fmla="*/ 2147483647 w 351"/>
              <a:gd name="T17" fmla="*/ 2147483647 h 271"/>
              <a:gd name="T18" fmla="*/ 2147483647 w 351"/>
              <a:gd name="T19" fmla="*/ 2147483647 h 271"/>
              <a:gd name="T20" fmla="*/ 2147483647 w 351"/>
              <a:gd name="T21" fmla="*/ 2147483647 h 271"/>
              <a:gd name="T22" fmla="*/ 2147483647 w 351"/>
              <a:gd name="T23" fmla="*/ 0 h 27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51"/>
              <a:gd name="T37" fmla="*/ 0 h 271"/>
              <a:gd name="T38" fmla="*/ 351 w 351"/>
              <a:gd name="T39" fmla="*/ 271 h 27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51" h="271">
                <a:moveTo>
                  <a:pt x="63" y="0"/>
                </a:moveTo>
                <a:cubicBezTo>
                  <a:pt x="54" y="55"/>
                  <a:pt x="43" y="109"/>
                  <a:pt x="27" y="162"/>
                </a:cubicBezTo>
                <a:cubicBezTo>
                  <a:pt x="22" y="180"/>
                  <a:pt x="15" y="198"/>
                  <a:pt x="9" y="216"/>
                </a:cubicBezTo>
                <a:cubicBezTo>
                  <a:pt x="6" y="225"/>
                  <a:pt x="0" y="243"/>
                  <a:pt x="0" y="243"/>
                </a:cubicBezTo>
                <a:cubicBezTo>
                  <a:pt x="71" y="271"/>
                  <a:pt x="144" y="267"/>
                  <a:pt x="207" y="225"/>
                </a:cubicBezTo>
                <a:cubicBezTo>
                  <a:pt x="234" y="228"/>
                  <a:pt x="262" y="227"/>
                  <a:pt x="288" y="234"/>
                </a:cubicBezTo>
                <a:cubicBezTo>
                  <a:pt x="298" y="237"/>
                  <a:pt x="305" y="255"/>
                  <a:pt x="315" y="252"/>
                </a:cubicBezTo>
                <a:cubicBezTo>
                  <a:pt x="331" y="247"/>
                  <a:pt x="339" y="228"/>
                  <a:pt x="351" y="216"/>
                </a:cubicBezTo>
                <a:cubicBezTo>
                  <a:pt x="327" y="192"/>
                  <a:pt x="303" y="168"/>
                  <a:pt x="279" y="144"/>
                </a:cubicBezTo>
                <a:cubicBezTo>
                  <a:pt x="272" y="137"/>
                  <a:pt x="276" y="124"/>
                  <a:pt x="270" y="117"/>
                </a:cubicBezTo>
                <a:cubicBezTo>
                  <a:pt x="257" y="100"/>
                  <a:pt x="196" y="30"/>
                  <a:pt x="171" y="18"/>
                </a:cubicBezTo>
                <a:cubicBezTo>
                  <a:pt x="137" y="1"/>
                  <a:pt x="100" y="0"/>
                  <a:pt x="63" y="0"/>
                </a:cubicBez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0" name="Freeform 13"/>
          <p:cNvSpPr>
            <a:spLocks/>
          </p:cNvSpPr>
          <p:nvPr/>
        </p:nvSpPr>
        <p:spPr bwMode="auto">
          <a:xfrm>
            <a:off x="2305472" y="3004592"/>
            <a:ext cx="557213" cy="430213"/>
          </a:xfrm>
          <a:custGeom>
            <a:avLst/>
            <a:gdLst>
              <a:gd name="T0" fmla="*/ 2147483647 w 351"/>
              <a:gd name="T1" fmla="*/ 0 h 271"/>
              <a:gd name="T2" fmla="*/ 2147483647 w 351"/>
              <a:gd name="T3" fmla="*/ 2147483647 h 271"/>
              <a:gd name="T4" fmla="*/ 2147483647 w 351"/>
              <a:gd name="T5" fmla="*/ 2147483647 h 271"/>
              <a:gd name="T6" fmla="*/ 0 w 351"/>
              <a:gd name="T7" fmla="*/ 2147483647 h 271"/>
              <a:gd name="T8" fmla="*/ 2147483647 w 351"/>
              <a:gd name="T9" fmla="*/ 2147483647 h 271"/>
              <a:gd name="T10" fmla="*/ 2147483647 w 351"/>
              <a:gd name="T11" fmla="*/ 2147483647 h 271"/>
              <a:gd name="T12" fmla="*/ 2147483647 w 351"/>
              <a:gd name="T13" fmla="*/ 2147483647 h 271"/>
              <a:gd name="T14" fmla="*/ 2147483647 w 351"/>
              <a:gd name="T15" fmla="*/ 2147483647 h 271"/>
              <a:gd name="T16" fmla="*/ 2147483647 w 351"/>
              <a:gd name="T17" fmla="*/ 2147483647 h 271"/>
              <a:gd name="T18" fmla="*/ 2147483647 w 351"/>
              <a:gd name="T19" fmla="*/ 2147483647 h 271"/>
              <a:gd name="T20" fmla="*/ 2147483647 w 351"/>
              <a:gd name="T21" fmla="*/ 2147483647 h 271"/>
              <a:gd name="T22" fmla="*/ 2147483647 w 351"/>
              <a:gd name="T23" fmla="*/ 0 h 27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51"/>
              <a:gd name="T37" fmla="*/ 0 h 271"/>
              <a:gd name="T38" fmla="*/ 351 w 351"/>
              <a:gd name="T39" fmla="*/ 271 h 27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51" h="271">
                <a:moveTo>
                  <a:pt x="63" y="0"/>
                </a:moveTo>
                <a:cubicBezTo>
                  <a:pt x="54" y="55"/>
                  <a:pt x="43" y="109"/>
                  <a:pt x="27" y="162"/>
                </a:cubicBezTo>
                <a:cubicBezTo>
                  <a:pt x="22" y="180"/>
                  <a:pt x="15" y="198"/>
                  <a:pt x="9" y="216"/>
                </a:cubicBezTo>
                <a:cubicBezTo>
                  <a:pt x="6" y="225"/>
                  <a:pt x="0" y="243"/>
                  <a:pt x="0" y="243"/>
                </a:cubicBezTo>
                <a:cubicBezTo>
                  <a:pt x="71" y="271"/>
                  <a:pt x="144" y="267"/>
                  <a:pt x="207" y="225"/>
                </a:cubicBezTo>
                <a:cubicBezTo>
                  <a:pt x="234" y="228"/>
                  <a:pt x="262" y="227"/>
                  <a:pt x="288" y="234"/>
                </a:cubicBezTo>
                <a:cubicBezTo>
                  <a:pt x="298" y="237"/>
                  <a:pt x="305" y="255"/>
                  <a:pt x="315" y="252"/>
                </a:cubicBezTo>
                <a:cubicBezTo>
                  <a:pt x="331" y="247"/>
                  <a:pt x="339" y="228"/>
                  <a:pt x="351" y="216"/>
                </a:cubicBezTo>
                <a:cubicBezTo>
                  <a:pt x="327" y="192"/>
                  <a:pt x="303" y="168"/>
                  <a:pt x="279" y="144"/>
                </a:cubicBezTo>
                <a:cubicBezTo>
                  <a:pt x="272" y="137"/>
                  <a:pt x="276" y="124"/>
                  <a:pt x="270" y="117"/>
                </a:cubicBezTo>
                <a:cubicBezTo>
                  <a:pt x="257" y="100"/>
                  <a:pt x="196" y="30"/>
                  <a:pt x="171" y="18"/>
                </a:cubicBezTo>
                <a:cubicBezTo>
                  <a:pt x="137" y="1"/>
                  <a:pt x="100" y="0"/>
                  <a:pt x="63" y="0"/>
                </a:cubicBez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1" name="Freeform 14"/>
          <p:cNvSpPr>
            <a:spLocks/>
          </p:cNvSpPr>
          <p:nvPr/>
        </p:nvSpPr>
        <p:spPr bwMode="auto">
          <a:xfrm>
            <a:off x="1848272" y="3614192"/>
            <a:ext cx="557213" cy="430213"/>
          </a:xfrm>
          <a:custGeom>
            <a:avLst/>
            <a:gdLst>
              <a:gd name="T0" fmla="*/ 2147483647 w 351"/>
              <a:gd name="T1" fmla="*/ 0 h 271"/>
              <a:gd name="T2" fmla="*/ 2147483647 w 351"/>
              <a:gd name="T3" fmla="*/ 2147483647 h 271"/>
              <a:gd name="T4" fmla="*/ 2147483647 w 351"/>
              <a:gd name="T5" fmla="*/ 2147483647 h 271"/>
              <a:gd name="T6" fmla="*/ 0 w 351"/>
              <a:gd name="T7" fmla="*/ 2147483647 h 271"/>
              <a:gd name="T8" fmla="*/ 2147483647 w 351"/>
              <a:gd name="T9" fmla="*/ 2147483647 h 271"/>
              <a:gd name="T10" fmla="*/ 2147483647 w 351"/>
              <a:gd name="T11" fmla="*/ 2147483647 h 271"/>
              <a:gd name="T12" fmla="*/ 2147483647 w 351"/>
              <a:gd name="T13" fmla="*/ 2147483647 h 271"/>
              <a:gd name="T14" fmla="*/ 2147483647 w 351"/>
              <a:gd name="T15" fmla="*/ 2147483647 h 271"/>
              <a:gd name="T16" fmla="*/ 2147483647 w 351"/>
              <a:gd name="T17" fmla="*/ 2147483647 h 271"/>
              <a:gd name="T18" fmla="*/ 2147483647 w 351"/>
              <a:gd name="T19" fmla="*/ 2147483647 h 271"/>
              <a:gd name="T20" fmla="*/ 2147483647 w 351"/>
              <a:gd name="T21" fmla="*/ 2147483647 h 271"/>
              <a:gd name="T22" fmla="*/ 2147483647 w 351"/>
              <a:gd name="T23" fmla="*/ 0 h 27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51"/>
              <a:gd name="T37" fmla="*/ 0 h 271"/>
              <a:gd name="T38" fmla="*/ 351 w 351"/>
              <a:gd name="T39" fmla="*/ 271 h 27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51" h="271">
                <a:moveTo>
                  <a:pt x="63" y="0"/>
                </a:moveTo>
                <a:cubicBezTo>
                  <a:pt x="54" y="55"/>
                  <a:pt x="43" y="109"/>
                  <a:pt x="27" y="162"/>
                </a:cubicBezTo>
                <a:cubicBezTo>
                  <a:pt x="22" y="180"/>
                  <a:pt x="15" y="198"/>
                  <a:pt x="9" y="216"/>
                </a:cubicBezTo>
                <a:cubicBezTo>
                  <a:pt x="6" y="225"/>
                  <a:pt x="0" y="243"/>
                  <a:pt x="0" y="243"/>
                </a:cubicBezTo>
                <a:cubicBezTo>
                  <a:pt x="71" y="271"/>
                  <a:pt x="144" y="267"/>
                  <a:pt x="207" y="225"/>
                </a:cubicBezTo>
                <a:cubicBezTo>
                  <a:pt x="234" y="228"/>
                  <a:pt x="262" y="227"/>
                  <a:pt x="288" y="234"/>
                </a:cubicBezTo>
                <a:cubicBezTo>
                  <a:pt x="298" y="237"/>
                  <a:pt x="305" y="255"/>
                  <a:pt x="315" y="252"/>
                </a:cubicBezTo>
                <a:cubicBezTo>
                  <a:pt x="331" y="247"/>
                  <a:pt x="339" y="228"/>
                  <a:pt x="351" y="216"/>
                </a:cubicBezTo>
                <a:cubicBezTo>
                  <a:pt x="327" y="192"/>
                  <a:pt x="303" y="168"/>
                  <a:pt x="279" y="144"/>
                </a:cubicBezTo>
                <a:cubicBezTo>
                  <a:pt x="272" y="137"/>
                  <a:pt x="276" y="124"/>
                  <a:pt x="270" y="117"/>
                </a:cubicBezTo>
                <a:cubicBezTo>
                  <a:pt x="257" y="100"/>
                  <a:pt x="196" y="30"/>
                  <a:pt x="171" y="18"/>
                </a:cubicBezTo>
                <a:cubicBezTo>
                  <a:pt x="137" y="1"/>
                  <a:pt x="100" y="0"/>
                  <a:pt x="63" y="0"/>
                </a:cubicBez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2" name="Oval 17"/>
          <p:cNvSpPr>
            <a:spLocks noChangeArrowheads="1"/>
          </p:cNvSpPr>
          <p:nvPr/>
        </p:nvSpPr>
        <p:spPr bwMode="auto">
          <a:xfrm>
            <a:off x="6572672" y="1632992"/>
            <a:ext cx="4572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f</a:t>
            </a:r>
          </a:p>
        </p:txBody>
      </p:sp>
      <p:sp>
        <p:nvSpPr>
          <p:cNvPr id="12303" name="Oval 18"/>
          <p:cNvSpPr>
            <a:spLocks noChangeArrowheads="1"/>
          </p:cNvSpPr>
          <p:nvPr/>
        </p:nvSpPr>
        <p:spPr bwMode="auto">
          <a:xfrm>
            <a:off x="6191672" y="2166392"/>
            <a:ext cx="4572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e</a:t>
            </a:r>
          </a:p>
        </p:txBody>
      </p:sp>
      <p:sp>
        <p:nvSpPr>
          <p:cNvPr id="12304" name="Oval 19"/>
          <p:cNvSpPr>
            <a:spLocks noChangeArrowheads="1"/>
          </p:cNvSpPr>
          <p:nvPr/>
        </p:nvSpPr>
        <p:spPr bwMode="auto">
          <a:xfrm>
            <a:off x="5582072" y="2166392"/>
            <a:ext cx="4572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d</a:t>
            </a:r>
          </a:p>
        </p:txBody>
      </p:sp>
      <p:sp>
        <p:nvSpPr>
          <p:cNvPr id="12305" name="Oval 20"/>
          <p:cNvSpPr>
            <a:spLocks noChangeArrowheads="1"/>
          </p:cNvSpPr>
          <p:nvPr/>
        </p:nvSpPr>
        <p:spPr bwMode="auto">
          <a:xfrm>
            <a:off x="4896272" y="2166392"/>
            <a:ext cx="4572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c</a:t>
            </a:r>
          </a:p>
        </p:txBody>
      </p:sp>
      <p:sp>
        <p:nvSpPr>
          <p:cNvPr id="12306" name="Line 21"/>
          <p:cNvSpPr>
            <a:spLocks noChangeShapeType="1"/>
          </p:cNvSpPr>
          <p:nvPr/>
        </p:nvSpPr>
        <p:spPr bwMode="auto">
          <a:xfrm flipV="1">
            <a:off x="6496472" y="1937792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7" name="Freeform 24"/>
          <p:cNvSpPr>
            <a:spLocks/>
          </p:cNvSpPr>
          <p:nvPr/>
        </p:nvSpPr>
        <p:spPr bwMode="auto">
          <a:xfrm>
            <a:off x="6725072" y="2013992"/>
            <a:ext cx="557213" cy="430213"/>
          </a:xfrm>
          <a:custGeom>
            <a:avLst/>
            <a:gdLst>
              <a:gd name="T0" fmla="*/ 2147483647 w 351"/>
              <a:gd name="T1" fmla="*/ 0 h 271"/>
              <a:gd name="T2" fmla="*/ 2147483647 w 351"/>
              <a:gd name="T3" fmla="*/ 2147483647 h 271"/>
              <a:gd name="T4" fmla="*/ 2147483647 w 351"/>
              <a:gd name="T5" fmla="*/ 2147483647 h 271"/>
              <a:gd name="T6" fmla="*/ 0 w 351"/>
              <a:gd name="T7" fmla="*/ 2147483647 h 271"/>
              <a:gd name="T8" fmla="*/ 2147483647 w 351"/>
              <a:gd name="T9" fmla="*/ 2147483647 h 271"/>
              <a:gd name="T10" fmla="*/ 2147483647 w 351"/>
              <a:gd name="T11" fmla="*/ 2147483647 h 271"/>
              <a:gd name="T12" fmla="*/ 2147483647 w 351"/>
              <a:gd name="T13" fmla="*/ 2147483647 h 271"/>
              <a:gd name="T14" fmla="*/ 2147483647 w 351"/>
              <a:gd name="T15" fmla="*/ 2147483647 h 271"/>
              <a:gd name="T16" fmla="*/ 2147483647 w 351"/>
              <a:gd name="T17" fmla="*/ 2147483647 h 271"/>
              <a:gd name="T18" fmla="*/ 2147483647 w 351"/>
              <a:gd name="T19" fmla="*/ 2147483647 h 271"/>
              <a:gd name="T20" fmla="*/ 2147483647 w 351"/>
              <a:gd name="T21" fmla="*/ 2147483647 h 271"/>
              <a:gd name="T22" fmla="*/ 2147483647 w 351"/>
              <a:gd name="T23" fmla="*/ 0 h 27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51"/>
              <a:gd name="T37" fmla="*/ 0 h 271"/>
              <a:gd name="T38" fmla="*/ 351 w 351"/>
              <a:gd name="T39" fmla="*/ 271 h 27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51" h="271">
                <a:moveTo>
                  <a:pt x="63" y="0"/>
                </a:moveTo>
                <a:cubicBezTo>
                  <a:pt x="54" y="55"/>
                  <a:pt x="43" y="109"/>
                  <a:pt x="27" y="162"/>
                </a:cubicBezTo>
                <a:cubicBezTo>
                  <a:pt x="22" y="180"/>
                  <a:pt x="15" y="198"/>
                  <a:pt x="9" y="216"/>
                </a:cubicBezTo>
                <a:cubicBezTo>
                  <a:pt x="6" y="225"/>
                  <a:pt x="0" y="243"/>
                  <a:pt x="0" y="243"/>
                </a:cubicBezTo>
                <a:cubicBezTo>
                  <a:pt x="71" y="271"/>
                  <a:pt x="144" y="267"/>
                  <a:pt x="207" y="225"/>
                </a:cubicBezTo>
                <a:cubicBezTo>
                  <a:pt x="234" y="228"/>
                  <a:pt x="262" y="227"/>
                  <a:pt x="288" y="234"/>
                </a:cubicBezTo>
                <a:cubicBezTo>
                  <a:pt x="298" y="237"/>
                  <a:pt x="305" y="255"/>
                  <a:pt x="315" y="252"/>
                </a:cubicBezTo>
                <a:cubicBezTo>
                  <a:pt x="331" y="247"/>
                  <a:pt x="339" y="228"/>
                  <a:pt x="351" y="216"/>
                </a:cubicBezTo>
                <a:cubicBezTo>
                  <a:pt x="327" y="192"/>
                  <a:pt x="303" y="168"/>
                  <a:pt x="279" y="144"/>
                </a:cubicBezTo>
                <a:cubicBezTo>
                  <a:pt x="272" y="137"/>
                  <a:pt x="276" y="124"/>
                  <a:pt x="270" y="117"/>
                </a:cubicBezTo>
                <a:cubicBezTo>
                  <a:pt x="257" y="100"/>
                  <a:pt x="196" y="30"/>
                  <a:pt x="171" y="18"/>
                </a:cubicBezTo>
                <a:cubicBezTo>
                  <a:pt x="137" y="1"/>
                  <a:pt x="100" y="0"/>
                  <a:pt x="63" y="0"/>
                </a:cubicBez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8" name="Freeform 25"/>
          <p:cNvSpPr>
            <a:spLocks/>
          </p:cNvSpPr>
          <p:nvPr/>
        </p:nvSpPr>
        <p:spPr bwMode="auto">
          <a:xfrm>
            <a:off x="6344072" y="2547392"/>
            <a:ext cx="557213" cy="430213"/>
          </a:xfrm>
          <a:custGeom>
            <a:avLst/>
            <a:gdLst>
              <a:gd name="T0" fmla="*/ 2147483647 w 351"/>
              <a:gd name="T1" fmla="*/ 0 h 271"/>
              <a:gd name="T2" fmla="*/ 2147483647 w 351"/>
              <a:gd name="T3" fmla="*/ 2147483647 h 271"/>
              <a:gd name="T4" fmla="*/ 2147483647 w 351"/>
              <a:gd name="T5" fmla="*/ 2147483647 h 271"/>
              <a:gd name="T6" fmla="*/ 0 w 351"/>
              <a:gd name="T7" fmla="*/ 2147483647 h 271"/>
              <a:gd name="T8" fmla="*/ 2147483647 w 351"/>
              <a:gd name="T9" fmla="*/ 2147483647 h 271"/>
              <a:gd name="T10" fmla="*/ 2147483647 w 351"/>
              <a:gd name="T11" fmla="*/ 2147483647 h 271"/>
              <a:gd name="T12" fmla="*/ 2147483647 w 351"/>
              <a:gd name="T13" fmla="*/ 2147483647 h 271"/>
              <a:gd name="T14" fmla="*/ 2147483647 w 351"/>
              <a:gd name="T15" fmla="*/ 2147483647 h 271"/>
              <a:gd name="T16" fmla="*/ 2147483647 w 351"/>
              <a:gd name="T17" fmla="*/ 2147483647 h 271"/>
              <a:gd name="T18" fmla="*/ 2147483647 w 351"/>
              <a:gd name="T19" fmla="*/ 2147483647 h 271"/>
              <a:gd name="T20" fmla="*/ 2147483647 w 351"/>
              <a:gd name="T21" fmla="*/ 2147483647 h 271"/>
              <a:gd name="T22" fmla="*/ 2147483647 w 351"/>
              <a:gd name="T23" fmla="*/ 0 h 27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51"/>
              <a:gd name="T37" fmla="*/ 0 h 271"/>
              <a:gd name="T38" fmla="*/ 351 w 351"/>
              <a:gd name="T39" fmla="*/ 271 h 27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51" h="271">
                <a:moveTo>
                  <a:pt x="63" y="0"/>
                </a:moveTo>
                <a:cubicBezTo>
                  <a:pt x="54" y="55"/>
                  <a:pt x="43" y="109"/>
                  <a:pt x="27" y="162"/>
                </a:cubicBezTo>
                <a:cubicBezTo>
                  <a:pt x="22" y="180"/>
                  <a:pt x="15" y="198"/>
                  <a:pt x="9" y="216"/>
                </a:cubicBezTo>
                <a:cubicBezTo>
                  <a:pt x="6" y="225"/>
                  <a:pt x="0" y="243"/>
                  <a:pt x="0" y="243"/>
                </a:cubicBezTo>
                <a:cubicBezTo>
                  <a:pt x="71" y="271"/>
                  <a:pt x="144" y="267"/>
                  <a:pt x="207" y="225"/>
                </a:cubicBezTo>
                <a:cubicBezTo>
                  <a:pt x="234" y="228"/>
                  <a:pt x="262" y="227"/>
                  <a:pt x="288" y="234"/>
                </a:cubicBezTo>
                <a:cubicBezTo>
                  <a:pt x="298" y="237"/>
                  <a:pt x="305" y="255"/>
                  <a:pt x="315" y="252"/>
                </a:cubicBezTo>
                <a:cubicBezTo>
                  <a:pt x="331" y="247"/>
                  <a:pt x="339" y="228"/>
                  <a:pt x="351" y="216"/>
                </a:cubicBezTo>
                <a:cubicBezTo>
                  <a:pt x="327" y="192"/>
                  <a:pt x="303" y="168"/>
                  <a:pt x="279" y="144"/>
                </a:cubicBezTo>
                <a:cubicBezTo>
                  <a:pt x="272" y="137"/>
                  <a:pt x="276" y="124"/>
                  <a:pt x="270" y="117"/>
                </a:cubicBezTo>
                <a:cubicBezTo>
                  <a:pt x="257" y="100"/>
                  <a:pt x="196" y="30"/>
                  <a:pt x="171" y="18"/>
                </a:cubicBezTo>
                <a:cubicBezTo>
                  <a:pt x="137" y="1"/>
                  <a:pt x="100" y="0"/>
                  <a:pt x="63" y="0"/>
                </a:cubicBez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9" name="Freeform 26"/>
          <p:cNvSpPr>
            <a:spLocks/>
          </p:cNvSpPr>
          <p:nvPr/>
        </p:nvSpPr>
        <p:spPr bwMode="auto">
          <a:xfrm>
            <a:off x="5734472" y="2547392"/>
            <a:ext cx="557213" cy="430213"/>
          </a:xfrm>
          <a:custGeom>
            <a:avLst/>
            <a:gdLst>
              <a:gd name="T0" fmla="*/ 2147483647 w 351"/>
              <a:gd name="T1" fmla="*/ 0 h 271"/>
              <a:gd name="T2" fmla="*/ 2147483647 w 351"/>
              <a:gd name="T3" fmla="*/ 2147483647 h 271"/>
              <a:gd name="T4" fmla="*/ 2147483647 w 351"/>
              <a:gd name="T5" fmla="*/ 2147483647 h 271"/>
              <a:gd name="T6" fmla="*/ 0 w 351"/>
              <a:gd name="T7" fmla="*/ 2147483647 h 271"/>
              <a:gd name="T8" fmla="*/ 2147483647 w 351"/>
              <a:gd name="T9" fmla="*/ 2147483647 h 271"/>
              <a:gd name="T10" fmla="*/ 2147483647 w 351"/>
              <a:gd name="T11" fmla="*/ 2147483647 h 271"/>
              <a:gd name="T12" fmla="*/ 2147483647 w 351"/>
              <a:gd name="T13" fmla="*/ 2147483647 h 271"/>
              <a:gd name="T14" fmla="*/ 2147483647 w 351"/>
              <a:gd name="T15" fmla="*/ 2147483647 h 271"/>
              <a:gd name="T16" fmla="*/ 2147483647 w 351"/>
              <a:gd name="T17" fmla="*/ 2147483647 h 271"/>
              <a:gd name="T18" fmla="*/ 2147483647 w 351"/>
              <a:gd name="T19" fmla="*/ 2147483647 h 271"/>
              <a:gd name="T20" fmla="*/ 2147483647 w 351"/>
              <a:gd name="T21" fmla="*/ 2147483647 h 271"/>
              <a:gd name="T22" fmla="*/ 2147483647 w 351"/>
              <a:gd name="T23" fmla="*/ 0 h 27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51"/>
              <a:gd name="T37" fmla="*/ 0 h 271"/>
              <a:gd name="T38" fmla="*/ 351 w 351"/>
              <a:gd name="T39" fmla="*/ 271 h 27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51" h="271">
                <a:moveTo>
                  <a:pt x="63" y="0"/>
                </a:moveTo>
                <a:cubicBezTo>
                  <a:pt x="54" y="55"/>
                  <a:pt x="43" y="109"/>
                  <a:pt x="27" y="162"/>
                </a:cubicBezTo>
                <a:cubicBezTo>
                  <a:pt x="22" y="180"/>
                  <a:pt x="15" y="198"/>
                  <a:pt x="9" y="216"/>
                </a:cubicBezTo>
                <a:cubicBezTo>
                  <a:pt x="6" y="225"/>
                  <a:pt x="0" y="243"/>
                  <a:pt x="0" y="243"/>
                </a:cubicBezTo>
                <a:cubicBezTo>
                  <a:pt x="71" y="271"/>
                  <a:pt x="144" y="267"/>
                  <a:pt x="207" y="225"/>
                </a:cubicBezTo>
                <a:cubicBezTo>
                  <a:pt x="234" y="228"/>
                  <a:pt x="262" y="227"/>
                  <a:pt x="288" y="234"/>
                </a:cubicBezTo>
                <a:cubicBezTo>
                  <a:pt x="298" y="237"/>
                  <a:pt x="305" y="255"/>
                  <a:pt x="315" y="252"/>
                </a:cubicBezTo>
                <a:cubicBezTo>
                  <a:pt x="331" y="247"/>
                  <a:pt x="339" y="228"/>
                  <a:pt x="351" y="216"/>
                </a:cubicBezTo>
                <a:cubicBezTo>
                  <a:pt x="327" y="192"/>
                  <a:pt x="303" y="168"/>
                  <a:pt x="279" y="144"/>
                </a:cubicBezTo>
                <a:cubicBezTo>
                  <a:pt x="272" y="137"/>
                  <a:pt x="276" y="124"/>
                  <a:pt x="270" y="117"/>
                </a:cubicBezTo>
                <a:cubicBezTo>
                  <a:pt x="257" y="100"/>
                  <a:pt x="196" y="30"/>
                  <a:pt x="171" y="18"/>
                </a:cubicBezTo>
                <a:cubicBezTo>
                  <a:pt x="137" y="1"/>
                  <a:pt x="100" y="0"/>
                  <a:pt x="63" y="0"/>
                </a:cubicBez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0" name="Freeform 27"/>
          <p:cNvSpPr>
            <a:spLocks/>
          </p:cNvSpPr>
          <p:nvPr/>
        </p:nvSpPr>
        <p:spPr bwMode="auto">
          <a:xfrm>
            <a:off x="5048672" y="2547392"/>
            <a:ext cx="557213" cy="430213"/>
          </a:xfrm>
          <a:custGeom>
            <a:avLst/>
            <a:gdLst>
              <a:gd name="T0" fmla="*/ 2147483647 w 351"/>
              <a:gd name="T1" fmla="*/ 0 h 271"/>
              <a:gd name="T2" fmla="*/ 2147483647 w 351"/>
              <a:gd name="T3" fmla="*/ 2147483647 h 271"/>
              <a:gd name="T4" fmla="*/ 2147483647 w 351"/>
              <a:gd name="T5" fmla="*/ 2147483647 h 271"/>
              <a:gd name="T6" fmla="*/ 0 w 351"/>
              <a:gd name="T7" fmla="*/ 2147483647 h 271"/>
              <a:gd name="T8" fmla="*/ 2147483647 w 351"/>
              <a:gd name="T9" fmla="*/ 2147483647 h 271"/>
              <a:gd name="T10" fmla="*/ 2147483647 w 351"/>
              <a:gd name="T11" fmla="*/ 2147483647 h 271"/>
              <a:gd name="T12" fmla="*/ 2147483647 w 351"/>
              <a:gd name="T13" fmla="*/ 2147483647 h 271"/>
              <a:gd name="T14" fmla="*/ 2147483647 w 351"/>
              <a:gd name="T15" fmla="*/ 2147483647 h 271"/>
              <a:gd name="T16" fmla="*/ 2147483647 w 351"/>
              <a:gd name="T17" fmla="*/ 2147483647 h 271"/>
              <a:gd name="T18" fmla="*/ 2147483647 w 351"/>
              <a:gd name="T19" fmla="*/ 2147483647 h 271"/>
              <a:gd name="T20" fmla="*/ 2147483647 w 351"/>
              <a:gd name="T21" fmla="*/ 2147483647 h 271"/>
              <a:gd name="T22" fmla="*/ 2147483647 w 351"/>
              <a:gd name="T23" fmla="*/ 0 h 27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51"/>
              <a:gd name="T37" fmla="*/ 0 h 271"/>
              <a:gd name="T38" fmla="*/ 351 w 351"/>
              <a:gd name="T39" fmla="*/ 271 h 27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51" h="271">
                <a:moveTo>
                  <a:pt x="63" y="0"/>
                </a:moveTo>
                <a:cubicBezTo>
                  <a:pt x="54" y="55"/>
                  <a:pt x="43" y="109"/>
                  <a:pt x="27" y="162"/>
                </a:cubicBezTo>
                <a:cubicBezTo>
                  <a:pt x="22" y="180"/>
                  <a:pt x="15" y="198"/>
                  <a:pt x="9" y="216"/>
                </a:cubicBezTo>
                <a:cubicBezTo>
                  <a:pt x="6" y="225"/>
                  <a:pt x="0" y="243"/>
                  <a:pt x="0" y="243"/>
                </a:cubicBezTo>
                <a:cubicBezTo>
                  <a:pt x="71" y="271"/>
                  <a:pt x="144" y="267"/>
                  <a:pt x="207" y="225"/>
                </a:cubicBezTo>
                <a:cubicBezTo>
                  <a:pt x="234" y="228"/>
                  <a:pt x="262" y="227"/>
                  <a:pt x="288" y="234"/>
                </a:cubicBezTo>
                <a:cubicBezTo>
                  <a:pt x="298" y="237"/>
                  <a:pt x="305" y="255"/>
                  <a:pt x="315" y="252"/>
                </a:cubicBezTo>
                <a:cubicBezTo>
                  <a:pt x="331" y="247"/>
                  <a:pt x="339" y="228"/>
                  <a:pt x="351" y="216"/>
                </a:cubicBezTo>
                <a:cubicBezTo>
                  <a:pt x="327" y="192"/>
                  <a:pt x="303" y="168"/>
                  <a:pt x="279" y="144"/>
                </a:cubicBezTo>
                <a:cubicBezTo>
                  <a:pt x="272" y="137"/>
                  <a:pt x="276" y="124"/>
                  <a:pt x="270" y="117"/>
                </a:cubicBezTo>
                <a:cubicBezTo>
                  <a:pt x="257" y="100"/>
                  <a:pt x="196" y="30"/>
                  <a:pt x="171" y="18"/>
                </a:cubicBezTo>
                <a:cubicBezTo>
                  <a:pt x="137" y="1"/>
                  <a:pt x="100" y="0"/>
                  <a:pt x="63" y="0"/>
                </a:cubicBez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1" name="Line 28"/>
          <p:cNvSpPr>
            <a:spLocks noChangeShapeType="1"/>
          </p:cNvSpPr>
          <p:nvPr/>
        </p:nvSpPr>
        <p:spPr bwMode="auto">
          <a:xfrm flipV="1">
            <a:off x="5963072" y="1937792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2" name="Line 29"/>
          <p:cNvSpPr>
            <a:spLocks noChangeShapeType="1"/>
          </p:cNvSpPr>
          <p:nvPr/>
        </p:nvSpPr>
        <p:spPr bwMode="auto">
          <a:xfrm flipV="1">
            <a:off x="5277272" y="1861592"/>
            <a:ext cx="1371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374304" y="4653136"/>
            <a:ext cx="66540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altLang="he-IL" dirty="0">
                <a:solidFill>
                  <a:schemeClr val="accent6">
                    <a:lumMod val="50000"/>
                  </a:schemeClr>
                </a:solidFill>
              </a:rPr>
              <a:t>Path compression can cause a very deep tree to become very shallow</a:t>
            </a:r>
          </a:p>
        </p:txBody>
      </p:sp>
    </p:spTree>
    <p:extLst>
      <p:ext uri="{BB962C8B-B14F-4D97-AF65-F5344CB8AC3E}">
        <p14:creationId xmlns:p14="http://schemas.microsoft.com/office/powerpoint/2010/main" val="1729530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Algorithm for Disjoint-Set Forest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30646" y="1550765"/>
            <a:ext cx="17653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MAKE-SET(</a:t>
            </a:r>
            <a:r>
              <a:rPr lang="en-US" altLang="en-US" sz="2000" i="1"/>
              <a:t>x</a:t>
            </a:r>
            <a:r>
              <a:rPr lang="en-US" altLang="en-US" sz="2000"/>
              <a:t>)</a:t>
            </a:r>
          </a:p>
          <a:p>
            <a:pPr algn="l"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000" i="1"/>
              <a:t>p</a:t>
            </a:r>
            <a:r>
              <a:rPr lang="en-US" altLang="en-US" sz="2000"/>
              <a:t>[</a:t>
            </a:r>
            <a:r>
              <a:rPr lang="en-US" altLang="en-US" sz="2000" i="1"/>
              <a:t>x</a:t>
            </a:r>
            <a:r>
              <a:rPr lang="en-US" altLang="en-US" sz="2000"/>
              <a:t>]</a:t>
            </a:r>
            <a:r>
              <a:rPr lang="en-US" altLang="en-US" sz="2000">
                <a:sym typeface="Symbol" panose="05050102010706020507" pitchFamily="18" charset="2"/>
              </a:rPr>
              <a:t></a:t>
            </a:r>
            <a:r>
              <a:rPr lang="en-US" altLang="en-US" sz="2000" i="1">
                <a:sym typeface="Symbol" panose="05050102010706020507" pitchFamily="18" charset="2"/>
              </a:rPr>
              <a:t>x</a:t>
            </a:r>
          </a:p>
          <a:p>
            <a:pPr algn="l"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000" i="1">
                <a:sym typeface="Symbol" panose="05050102010706020507" pitchFamily="18" charset="2"/>
              </a:rPr>
              <a:t>rank</a:t>
            </a:r>
            <a:r>
              <a:rPr lang="en-US" altLang="en-US" sz="2000"/>
              <a:t>[</a:t>
            </a:r>
            <a:r>
              <a:rPr lang="en-US" altLang="en-US" sz="2000" i="1"/>
              <a:t>x</a:t>
            </a:r>
            <a:r>
              <a:rPr lang="en-US" altLang="en-US" sz="2000"/>
              <a:t>]</a:t>
            </a:r>
            <a:r>
              <a:rPr lang="en-US" altLang="en-US" sz="2000">
                <a:sym typeface="Symbol" panose="05050102010706020507" pitchFamily="18" charset="2"/>
              </a:rPr>
              <a:t>0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159446" y="2111152"/>
            <a:ext cx="296587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LINK(</a:t>
            </a:r>
            <a:r>
              <a:rPr lang="en-US" altLang="en-US" sz="2000" i="1" dirty="0"/>
              <a:t>x</a:t>
            </a:r>
            <a:r>
              <a:rPr lang="en-US" altLang="en-US" sz="2000" dirty="0"/>
              <a:t>, </a:t>
            </a:r>
            <a:r>
              <a:rPr lang="en-US" altLang="en-US" sz="2000" i="1" dirty="0"/>
              <a:t>y</a:t>
            </a:r>
            <a:r>
              <a:rPr lang="en-US" altLang="en-US" sz="2000" dirty="0"/>
              <a:t>)</a:t>
            </a:r>
          </a:p>
          <a:p>
            <a:pPr algn="l"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000" b="1" dirty="0">
                <a:sym typeface="Symbol" panose="05050102010706020507" pitchFamily="18" charset="2"/>
              </a:rPr>
              <a:t>if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sym typeface="Symbol" panose="05050102010706020507" pitchFamily="18" charset="2"/>
              </a:rPr>
              <a:t>rank</a:t>
            </a:r>
            <a:r>
              <a:rPr lang="en-US" altLang="en-US" sz="2000" dirty="0">
                <a:sym typeface="Symbol" panose="05050102010706020507" pitchFamily="18" charset="2"/>
              </a:rPr>
              <a:t>[</a:t>
            </a:r>
            <a:r>
              <a:rPr lang="en-US" altLang="en-US" sz="2000" i="1" dirty="0">
                <a:sym typeface="Symbol" panose="05050102010706020507" pitchFamily="18" charset="2"/>
              </a:rPr>
              <a:t>x</a:t>
            </a:r>
            <a:r>
              <a:rPr lang="en-US" altLang="en-US" sz="2000" dirty="0">
                <a:sym typeface="Symbol" panose="05050102010706020507" pitchFamily="18" charset="2"/>
              </a:rPr>
              <a:t>] &gt; </a:t>
            </a:r>
            <a:r>
              <a:rPr lang="en-US" altLang="en-US" sz="2000" i="1" dirty="0">
                <a:sym typeface="Symbol" panose="05050102010706020507" pitchFamily="18" charset="2"/>
              </a:rPr>
              <a:t>rank</a:t>
            </a:r>
            <a:r>
              <a:rPr lang="en-US" altLang="en-US" sz="2000" dirty="0">
                <a:sym typeface="Symbol" panose="05050102010706020507" pitchFamily="18" charset="2"/>
              </a:rPr>
              <a:t>[</a:t>
            </a:r>
            <a:r>
              <a:rPr lang="en-US" altLang="en-US" sz="2000" i="1" dirty="0">
                <a:sym typeface="Symbol" panose="05050102010706020507" pitchFamily="18" charset="2"/>
              </a:rPr>
              <a:t>y</a:t>
            </a:r>
            <a:r>
              <a:rPr lang="en-US" altLang="en-US" sz="2000" dirty="0">
                <a:sym typeface="Symbol" panose="05050102010706020507" pitchFamily="18" charset="2"/>
              </a:rPr>
              <a:t>]</a:t>
            </a:r>
          </a:p>
          <a:p>
            <a:pPr algn="l"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000" b="1" dirty="0">
                <a:sym typeface="Symbol" panose="05050102010706020507" pitchFamily="18" charset="2"/>
              </a:rPr>
              <a:t>then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sym typeface="Symbol" panose="05050102010706020507" pitchFamily="18" charset="2"/>
              </a:rPr>
              <a:t>p</a:t>
            </a:r>
            <a:r>
              <a:rPr lang="en-US" altLang="en-US" sz="2000" dirty="0">
                <a:sym typeface="Symbol" panose="05050102010706020507" pitchFamily="18" charset="2"/>
              </a:rPr>
              <a:t>[</a:t>
            </a:r>
            <a:r>
              <a:rPr lang="en-US" altLang="en-US" sz="2000" i="1" dirty="0">
                <a:sym typeface="Symbol" panose="05050102010706020507" pitchFamily="18" charset="2"/>
              </a:rPr>
              <a:t>y</a:t>
            </a:r>
            <a:r>
              <a:rPr lang="en-US" altLang="en-US" sz="2000" dirty="0">
                <a:sym typeface="Symbol" panose="05050102010706020507" pitchFamily="18" charset="2"/>
              </a:rPr>
              <a:t>] </a:t>
            </a:r>
            <a:r>
              <a:rPr lang="en-US" altLang="en-US" sz="2000" i="1" dirty="0">
                <a:sym typeface="Symbol" panose="05050102010706020507" pitchFamily="18" charset="2"/>
              </a:rPr>
              <a:t>x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algn="l"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000" b="1" dirty="0">
                <a:sym typeface="Symbol" panose="05050102010706020507" pitchFamily="18" charset="2"/>
              </a:rPr>
              <a:t>else 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sym typeface="Symbol" panose="05050102010706020507" pitchFamily="18" charset="2"/>
              </a:rPr>
              <a:t>p</a:t>
            </a:r>
            <a:r>
              <a:rPr lang="en-US" altLang="en-US" sz="2000" dirty="0">
                <a:sym typeface="Symbol" panose="05050102010706020507" pitchFamily="18" charset="2"/>
              </a:rPr>
              <a:t>[</a:t>
            </a:r>
            <a:r>
              <a:rPr lang="en-US" altLang="en-US" sz="2000" i="1" dirty="0">
                <a:sym typeface="Symbol" panose="05050102010706020507" pitchFamily="18" charset="2"/>
              </a:rPr>
              <a:t>x</a:t>
            </a:r>
            <a:r>
              <a:rPr lang="en-US" altLang="en-US" sz="2000" dirty="0">
                <a:sym typeface="Symbol" panose="05050102010706020507" pitchFamily="18" charset="2"/>
              </a:rPr>
              <a:t>] </a:t>
            </a:r>
            <a:r>
              <a:rPr lang="en-US" altLang="en-US" sz="2000" i="1" dirty="0">
                <a:sym typeface="Symbol" panose="05050102010706020507" pitchFamily="18" charset="2"/>
              </a:rPr>
              <a:t>y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algn="l"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000" dirty="0"/>
              <a:t>     </a:t>
            </a:r>
            <a:r>
              <a:rPr lang="en-US" altLang="en-US" sz="2000" b="1" dirty="0"/>
              <a:t>if</a:t>
            </a:r>
            <a:r>
              <a:rPr lang="en-US" altLang="en-US" sz="2000" dirty="0"/>
              <a:t> </a:t>
            </a:r>
            <a:r>
              <a:rPr lang="en-US" altLang="en-US" sz="2000" i="1" dirty="0"/>
              <a:t>rank</a:t>
            </a:r>
            <a:r>
              <a:rPr lang="en-US" altLang="en-US" sz="2000" dirty="0"/>
              <a:t>[</a:t>
            </a:r>
            <a:r>
              <a:rPr lang="en-US" altLang="en-US" sz="2000" i="1" dirty="0"/>
              <a:t>x</a:t>
            </a:r>
            <a:r>
              <a:rPr lang="en-US" altLang="en-US" sz="2000" dirty="0"/>
              <a:t>] = </a:t>
            </a:r>
            <a:r>
              <a:rPr lang="en-US" altLang="en-US" sz="2000" i="1" dirty="0"/>
              <a:t>rank</a:t>
            </a:r>
            <a:r>
              <a:rPr lang="en-US" altLang="en-US" sz="2000" dirty="0"/>
              <a:t>[</a:t>
            </a:r>
            <a:r>
              <a:rPr lang="en-US" altLang="en-US" sz="2000" i="1" dirty="0"/>
              <a:t>y</a:t>
            </a:r>
            <a:r>
              <a:rPr lang="en-US" altLang="en-US" sz="2000" dirty="0"/>
              <a:t>]</a:t>
            </a:r>
          </a:p>
          <a:p>
            <a:pPr algn="l"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000" dirty="0"/>
              <a:t>     </a:t>
            </a:r>
            <a:r>
              <a:rPr lang="en-US" altLang="en-US" sz="2000" b="1" dirty="0"/>
              <a:t>then</a:t>
            </a:r>
            <a:r>
              <a:rPr lang="en-US" altLang="en-US" sz="2000" dirty="0"/>
              <a:t> </a:t>
            </a:r>
            <a:r>
              <a:rPr lang="en-US" altLang="en-US" sz="2000" i="1" dirty="0"/>
              <a:t>rank</a:t>
            </a:r>
            <a:r>
              <a:rPr lang="en-US" altLang="en-US" sz="2000" dirty="0"/>
              <a:t>[</a:t>
            </a:r>
            <a:r>
              <a:rPr lang="en-US" altLang="en-US" sz="2000" i="1" dirty="0"/>
              <a:t>y</a:t>
            </a:r>
            <a:r>
              <a:rPr lang="en-US" altLang="en-US" sz="2000" dirty="0"/>
              <a:t>]++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endParaRPr lang="en-US" altLang="en-US" sz="2000" dirty="0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207446" y="1958752"/>
            <a:ext cx="39260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FIND-SET(</a:t>
            </a:r>
            <a:r>
              <a:rPr lang="en-US" altLang="en-US" sz="2000" i="1" dirty="0"/>
              <a:t>x</a:t>
            </a:r>
            <a:r>
              <a:rPr lang="en-US" altLang="en-US" sz="2000" dirty="0"/>
              <a:t>)</a:t>
            </a:r>
          </a:p>
          <a:p>
            <a:pPr algn="l"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000" b="1" dirty="0"/>
              <a:t>if</a:t>
            </a:r>
            <a:r>
              <a:rPr lang="en-US" altLang="en-US" sz="2000" dirty="0"/>
              <a:t> </a:t>
            </a:r>
            <a:r>
              <a:rPr lang="en-US" altLang="en-US" sz="2000" i="1" dirty="0"/>
              <a:t>x</a:t>
            </a:r>
            <a:r>
              <a:rPr lang="en-US" altLang="en-US" sz="2000" dirty="0">
                <a:sym typeface="Symbol" panose="05050102010706020507" pitchFamily="18" charset="2"/>
              </a:rPr>
              <a:t> </a:t>
            </a:r>
            <a:r>
              <a:rPr lang="en-US" altLang="en-US" sz="2000" i="1" dirty="0"/>
              <a:t>p</a:t>
            </a:r>
            <a:r>
              <a:rPr lang="en-US" altLang="en-US" sz="2000" dirty="0"/>
              <a:t>[</a:t>
            </a:r>
            <a:r>
              <a:rPr lang="en-US" altLang="en-US" sz="2000" i="1" dirty="0"/>
              <a:t>x</a:t>
            </a:r>
            <a:r>
              <a:rPr lang="en-US" altLang="en-US" sz="2000" dirty="0"/>
              <a:t>]</a:t>
            </a:r>
          </a:p>
          <a:p>
            <a:pPr algn="l"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000" dirty="0"/>
              <a:t>   </a:t>
            </a:r>
            <a:r>
              <a:rPr lang="en-US" altLang="en-US" sz="2000" b="1" dirty="0"/>
              <a:t>then</a:t>
            </a:r>
            <a:r>
              <a:rPr lang="en-US" altLang="en-US" sz="2000" dirty="0"/>
              <a:t> </a:t>
            </a:r>
            <a:r>
              <a:rPr lang="en-US" altLang="en-US" sz="2000" b="1" i="1" dirty="0"/>
              <a:t>p</a:t>
            </a:r>
            <a:r>
              <a:rPr lang="en-US" altLang="en-US" sz="2000" b="1" dirty="0"/>
              <a:t>[</a:t>
            </a:r>
            <a:r>
              <a:rPr lang="en-US" altLang="en-US" sz="2000" b="1" i="1" dirty="0"/>
              <a:t>x</a:t>
            </a:r>
            <a:r>
              <a:rPr lang="en-US" altLang="en-US" sz="2000" b="1" dirty="0"/>
              <a:t>] </a:t>
            </a:r>
            <a:r>
              <a:rPr lang="en-US" altLang="en-US" sz="2000" b="1" dirty="0">
                <a:sym typeface="Symbol" panose="05050102010706020507" pitchFamily="18" charset="2"/>
              </a:rPr>
              <a:t>FIND-SET(</a:t>
            </a:r>
            <a:r>
              <a:rPr lang="en-US" altLang="en-US" sz="2000" b="1" i="1" dirty="0"/>
              <a:t>p</a:t>
            </a:r>
            <a:r>
              <a:rPr lang="en-US" altLang="en-US" sz="2000" b="1" dirty="0"/>
              <a:t>[</a:t>
            </a:r>
            <a:r>
              <a:rPr lang="en-US" altLang="en-US" sz="2000" b="1" i="1" dirty="0"/>
              <a:t>x</a:t>
            </a:r>
            <a:r>
              <a:rPr lang="en-US" altLang="en-US" sz="2000" b="1" dirty="0"/>
              <a:t>]</a:t>
            </a:r>
            <a:r>
              <a:rPr lang="en-US" altLang="en-US" sz="2000" b="1" dirty="0">
                <a:sym typeface="Symbol" panose="05050102010706020507" pitchFamily="18" charset="2"/>
              </a:rPr>
              <a:t>)</a:t>
            </a:r>
          </a:p>
          <a:p>
            <a:pPr algn="l"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000" b="1" dirty="0"/>
              <a:t>return</a:t>
            </a:r>
            <a:r>
              <a:rPr lang="en-US" altLang="en-US" sz="2000" dirty="0"/>
              <a:t> </a:t>
            </a:r>
            <a:r>
              <a:rPr lang="en-US" altLang="en-US" sz="2000" i="1" dirty="0"/>
              <a:t>p</a:t>
            </a:r>
            <a:r>
              <a:rPr lang="en-US" altLang="en-US" sz="2000" dirty="0"/>
              <a:t>[</a:t>
            </a:r>
            <a:r>
              <a:rPr lang="en-US" altLang="en-US" sz="2000" i="1" dirty="0"/>
              <a:t>x</a:t>
            </a:r>
            <a:r>
              <a:rPr lang="en-US" altLang="en-US" sz="2000" dirty="0"/>
              <a:t>]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178246" y="1196752"/>
            <a:ext cx="190500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2159446" y="1958752"/>
            <a:ext cx="29718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5207446" y="1958752"/>
            <a:ext cx="382905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228601" y="4725144"/>
            <a:ext cx="851986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34950" indent="-234950" algn="l">
              <a:spcBef>
                <a:spcPct val="0"/>
              </a:spcBef>
              <a:buClr>
                <a:srgbClr val="000099"/>
              </a:buClr>
              <a:buSzPct val="150000"/>
            </a:pPr>
            <a:r>
              <a:rPr lang="en-US" altLang="en-US" sz="2400" dirty="0"/>
              <a:t>Worst case running time for </a:t>
            </a:r>
            <a:r>
              <a:rPr lang="en-US" altLang="en-US" sz="2400" i="1" dirty="0"/>
              <a:t>m</a:t>
            </a:r>
            <a:r>
              <a:rPr lang="en-US" altLang="en-US" sz="2400" dirty="0"/>
              <a:t> MAKE-SET, UNION, FIND-SET operations is: </a:t>
            </a:r>
            <a:r>
              <a:rPr lang="en-US" altLang="en-US" sz="2400" i="1" dirty="0"/>
              <a:t>O</a:t>
            </a:r>
            <a:r>
              <a:rPr lang="en-US" altLang="en-US" sz="2400" dirty="0"/>
              <a:t>(</a:t>
            </a:r>
            <a:r>
              <a:rPr lang="en-US" altLang="en-US" sz="2400" i="1" dirty="0"/>
              <a:t>m</a:t>
            </a:r>
            <a:r>
              <a:rPr lang="en-US" altLang="en-US" sz="2400" i="1" dirty="0">
                <a:sym typeface="Symbol"/>
              </a:rPr>
              <a:t></a:t>
            </a:r>
            <a:r>
              <a:rPr lang="en-US" altLang="en-US" sz="1200" i="1" dirty="0">
                <a:sym typeface="Symbol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(</a:t>
            </a:r>
            <a:r>
              <a:rPr lang="en-US" altLang="en-US" sz="2400" i="1" dirty="0"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)), where (</a:t>
            </a:r>
            <a:r>
              <a:rPr lang="en-US" altLang="en-US" sz="2400" i="1" dirty="0"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)  4. So nearly linear in </a:t>
            </a:r>
            <a:r>
              <a:rPr lang="en-US" altLang="en-US" sz="2400" i="1" dirty="0">
                <a:sym typeface="Symbol" panose="05050102010706020507" pitchFamily="18" charset="2"/>
              </a:rPr>
              <a:t>m</a:t>
            </a:r>
            <a:r>
              <a:rPr lang="en-US" altLang="en-US" sz="2400" dirty="0">
                <a:sym typeface="Symbol" panose="05050102010706020507" pitchFamily="18" charset="2"/>
              </a:rPr>
              <a:t>.</a:t>
            </a:r>
          </a:p>
          <a:p>
            <a:pPr marL="234950" indent="-234950" algn="l">
              <a:spcBef>
                <a:spcPct val="0"/>
              </a:spcBef>
              <a:buClr>
                <a:srgbClr val="000099"/>
              </a:buClr>
              <a:buSzPct val="150000"/>
            </a:pPr>
            <a:endParaRPr lang="en-US" altLang="en-US" sz="1200" dirty="0">
              <a:sym typeface="Symbol" panose="05050102010706020507" pitchFamily="18" charset="2"/>
            </a:endParaRPr>
          </a:p>
          <a:p>
            <a:pPr marL="234950" indent="-234950" algn="l">
              <a:spcBef>
                <a:spcPct val="0"/>
              </a:spcBef>
              <a:buClr>
                <a:srgbClr val="000099"/>
              </a:buClr>
              <a:buSzPct val="150000"/>
            </a:pPr>
            <a:r>
              <a:rPr lang="en-US" altLang="zh-CN" sz="2400" dirty="0">
                <a:ea typeface="宋体" charset="-122"/>
              </a:rPr>
              <a:t>The find operation does not change: </a:t>
            </a:r>
            <a:r>
              <a:rPr lang="en-US" altLang="en-US" sz="2400" b="1" i="1" dirty="0"/>
              <a:t>O</a:t>
            </a:r>
            <a:r>
              <a:rPr lang="en-US" altLang="zh-CN" sz="2400" b="1" dirty="0">
                <a:ea typeface="宋体" charset="-122"/>
              </a:rPr>
              <a:t>(log </a:t>
            </a:r>
            <a:r>
              <a:rPr lang="en-US" altLang="zh-CN" sz="2400" b="1" i="1" dirty="0">
                <a:ea typeface="宋体" charset="-122"/>
              </a:rPr>
              <a:t>n</a:t>
            </a:r>
            <a:r>
              <a:rPr lang="en-US" altLang="zh-CN" sz="2400" b="1" dirty="0">
                <a:ea typeface="宋体" charset="-122"/>
              </a:rPr>
              <a:t>)</a:t>
            </a:r>
            <a:endParaRPr lang="en-US" altLang="en-US" sz="2400" b="1" dirty="0">
              <a:sym typeface="Symbol" panose="05050102010706020507" pitchFamily="18" charset="2"/>
            </a:endParaRP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2235646" y="1196752"/>
            <a:ext cx="420339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UNION(</a:t>
            </a:r>
            <a:r>
              <a:rPr lang="en-US" altLang="en-US" sz="2000" i="1" dirty="0"/>
              <a:t>x</a:t>
            </a:r>
            <a:r>
              <a:rPr lang="en-US" altLang="en-US" sz="2000" dirty="0"/>
              <a:t>, </a:t>
            </a:r>
            <a:r>
              <a:rPr lang="en-US" altLang="en-US" sz="2000" i="1" dirty="0"/>
              <a:t>y</a:t>
            </a:r>
            <a:r>
              <a:rPr lang="en-US" altLang="en-US" sz="2000" dirty="0"/>
              <a:t>)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1. LINK(FIND-SET(</a:t>
            </a:r>
            <a:r>
              <a:rPr lang="en-US" altLang="en-US" sz="2000" i="1" dirty="0"/>
              <a:t>x</a:t>
            </a:r>
            <a:r>
              <a:rPr lang="en-US" altLang="en-US" sz="2000" dirty="0"/>
              <a:t>), FIND-SET(</a:t>
            </a:r>
            <a:r>
              <a:rPr lang="en-US" altLang="en-US" sz="2000" i="1" dirty="0"/>
              <a:t>y</a:t>
            </a:r>
            <a:r>
              <a:rPr lang="en-US" altLang="en-US" sz="2000" dirty="0"/>
              <a:t>))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2159446" y="1196752"/>
            <a:ext cx="687705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00946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Disjoint Set Operations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2"/>
            <a:ext cx="8435280" cy="511279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olidFill>
                  <a:srgbClr val="0000CC"/>
                </a:solidFill>
                <a:ea typeface="宋体" charset="-122"/>
              </a:rPr>
              <a:t>Make-Set(</a:t>
            </a:r>
            <a:r>
              <a:rPr lang="en-US" altLang="zh-CN" sz="2800" i="1" dirty="0">
                <a:solidFill>
                  <a:srgbClr val="0000CC"/>
                </a:solidFill>
                <a:ea typeface="宋体" charset="-122"/>
              </a:rPr>
              <a:t>x</a:t>
            </a:r>
            <a:r>
              <a:rPr lang="en-US" altLang="zh-CN" sz="2800" dirty="0">
                <a:solidFill>
                  <a:srgbClr val="0000CC"/>
                </a:solidFill>
                <a:ea typeface="宋体" charset="-122"/>
              </a:rPr>
              <a:t>)</a:t>
            </a:r>
            <a:r>
              <a:rPr lang="en-US" altLang="zh-CN" sz="2800" dirty="0">
                <a:ea typeface="宋体" charset="-122"/>
              </a:rPr>
              <a:t> – </a:t>
            </a:r>
            <a:r>
              <a:rPr lang="en-US" altLang="zh-CN" dirty="0">
                <a:ea typeface="宋体" charset="-122"/>
              </a:rPr>
              <a:t>Creates a new set </a:t>
            </a:r>
            <a:r>
              <a:rPr lang="en-US" altLang="zh-CN" i="1" dirty="0" err="1">
                <a:ea typeface="宋体" charset="-122"/>
              </a:rPr>
              <a:t>S</a:t>
            </a:r>
            <a:r>
              <a:rPr lang="en-US" altLang="zh-CN" i="1" baseline="-25000" dirty="0" err="1">
                <a:ea typeface="宋体" charset="-122"/>
              </a:rPr>
              <a:t>x</a:t>
            </a:r>
            <a:r>
              <a:rPr lang="en-US" altLang="zh-CN" dirty="0">
                <a:ea typeface="宋体" charset="-122"/>
              </a:rPr>
              <a:t> where </a:t>
            </a:r>
            <a:r>
              <a:rPr lang="en-US" altLang="zh-CN" i="1" dirty="0">
                <a:ea typeface="宋体" charset="-122"/>
              </a:rPr>
              <a:t>x</a:t>
            </a:r>
            <a:r>
              <a:rPr lang="en-US" altLang="zh-CN" dirty="0">
                <a:ea typeface="宋体" charset="-122"/>
              </a:rPr>
              <a:t> is it’s only element (and therefore it is the representative of the set).</a:t>
            </a:r>
            <a:r>
              <a:rPr lang="en-US" altLang="zh-CN" sz="2800" dirty="0">
                <a:ea typeface="宋体" charset="-122"/>
              </a:rPr>
              <a:t>  	</a:t>
            </a:r>
            <a:r>
              <a:rPr lang="en-US" altLang="zh-CN" sz="2800" i="1" dirty="0">
                <a:solidFill>
                  <a:schemeClr val="accent6">
                    <a:lumMod val="75000"/>
                  </a:schemeClr>
                </a:solidFill>
                <a:ea typeface="宋体" charset="-122"/>
              </a:rPr>
              <a:t>O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ea typeface="宋体" charset="-122"/>
              </a:rPr>
              <a:t>(1) time</a:t>
            </a:r>
            <a:r>
              <a:rPr lang="en-US" altLang="zh-CN" sz="2800" dirty="0">
                <a:solidFill>
                  <a:srgbClr val="00664D"/>
                </a:solidFill>
                <a:ea typeface="宋体" charset="-12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olidFill>
                  <a:srgbClr val="0000CC"/>
                </a:solidFill>
                <a:ea typeface="宋体" charset="-122"/>
              </a:rPr>
              <a:t>Union(</a:t>
            </a:r>
            <a:r>
              <a:rPr lang="en-US" altLang="zh-CN" sz="2800" i="1" dirty="0">
                <a:solidFill>
                  <a:srgbClr val="0000CC"/>
                </a:solidFill>
                <a:ea typeface="宋体" charset="-122"/>
              </a:rPr>
              <a:t>x</a:t>
            </a:r>
            <a:r>
              <a:rPr lang="en-US" altLang="zh-CN" sz="2800" dirty="0">
                <a:solidFill>
                  <a:srgbClr val="0000CC"/>
                </a:solidFill>
                <a:ea typeface="宋体" charset="-122"/>
              </a:rPr>
              <a:t>, </a:t>
            </a:r>
            <a:r>
              <a:rPr lang="en-US" altLang="zh-CN" sz="2800" i="1" dirty="0">
                <a:solidFill>
                  <a:srgbClr val="0000CC"/>
                </a:solidFill>
                <a:ea typeface="宋体" charset="-122"/>
              </a:rPr>
              <a:t>y</a:t>
            </a:r>
            <a:r>
              <a:rPr lang="en-US" altLang="zh-CN" sz="2800" dirty="0">
                <a:solidFill>
                  <a:srgbClr val="0000CC"/>
                </a:solidFill>
                <a:ea typeface="宋体" charset="-122"/>
              </a:rPr>
              <a:t>)</a:t>
            </a:r>
            <a:r>
              <a:rPr lang="en-US" altLang="zh-CN" sz="2800" dirty="0">
                <a:ea typeface="宋体" charset="-122"/>
              </a:rPr>
              <a:t> – </a:t>
            </a:r>
            <a:r>
              <a:rPr lang="en-US" altLang="zh-CN" dirty="0">
                <a:ea typeface="宋体" charset="-122"/>
              </a:rPr>
              <a:t>Replaces             by              .</a:t>
            </a:r>
          </a:p>
          <a:p>
            <a:pPr marL="349250" indent="-349250" eaLnBrk="1" hangingPunct="1">
              <a:lnSpc>
                <a:spcPct val="90000"/>
              </a:lnSpc>
              <a:buNone/>
            </a:pPr>
            <a:r>
              <a:rPr lang="en-US" altLang="zh-CN" dirty="0">
                <a:ea typeface="宋体" charset="-122"/>
              </a:rPr>
              <a:t>    One of the elements of               becomes the representative of the new set.  </a:t>
            </a:r>
          </a:p>
          <a:p>
            <a:pPr marL="349250" indent="-349250" eaLnBrk="1" hangingPunct="1">
              <a:lnSpc>
                <a:spcPct val="90000"/>
              </a:lnSpc>
              <a:buNone/>
            </a:pPr>
            <a:r>
              <a:rPr lang="en-US" altLang="zh-CN" sz="2800" dirty="0">
                <a:solidFill>
                  <a:srgbClr val="00664D"/>
                </a:solidFill>
                <a:ea typeface="宋体" charset="-122"/>
              </a:rPr>
              <a:t>		</a:t>
            </a:r>
            <a:r>
              <a:rPr lang="en-US" altLang="zh-CN" sz="2800" i="1" dirty="0">
                <a:solidFill>
                  <a:schemeClr val="accent6">
                    <a:lumMod val="75000"/>
                  </a:schemeClr>
                </a:solidFill>
                <a:ea typeface="宋体" charset="-122"/>
              </a:rPr>
              <a:t>O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ea typeface="宋体" charset="-122"/>
              </a:rPr>
              <a:t>(log </a:t>
            </a:r>
            <a:r>
              <a:rPr lang="en-US" altLang="zh-CN" sz="2800" i="1" dirty="0">
                <a:solidFill>
                  <a:schemeClr val="accent6">
                    <a:lumMod val="75000"/>
                  </a:schemeClr>
                </a:solidFill>
                <a:ea typeface="宋体" charset="-122"/>
              </a:rPr>
              <a:t>n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ea typeface="宋体" charset="-122"/>
              </a:rPr>
              <a:t>) time</a:t>
            </a:r>
            <a:r>
              <a:rPr lang="en-US" altLang="zh-CN" sz="2800" dirty="0">
                <a:solidFill>
                  <a:srgbClr val="00664D"/>
                </a:solidFill>
                <a:ea typeface="宋体" charset="-12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olidFill>
                  <a:srgbClr val="0000CC"/>
                </a:solidFill>
                <a:ea typeface="宋体" charset="-122"/>
              </a:rPr>
              <a:t>Find(</a:t>
            </a:r>
            <a:r>
              <a:rPr lang="en-US" altLang="zh-CN" sz="2800" i="1" dirty="0">
                <a:solidFill>
                  <a:srgbClr val="0000CC"/>
                </a:solidFill>
                <a:ea typeface="宋体" charset="-122"/>
              </a:rPr>
              <a:t>x</a:t>
            </a:r>
            <a:r>
              <a:rPr lang="en-US" altLang="zh-CN" sz="2800" dirty="0">
                <a:solidFill>
                  <a:srgbClr val="0000CC"/>
                </a:solidFill>
                <a:ea typeface="宋体" charset="-122"/>
              </a:rPr>
              <a:t>)</a:t>
            </a:r>
            <a:r>
              <a:rPr lang="en-US" altLang="zh-CN" sz="2800" dirty="0">
                <a:ea typeface="宋体" charset="-122"/>
              </a:rPr>
              <a:t> – </a:t>
            </a:r>
            <a:r>
              <a:rPr lang="en-US" altLang="zh-CN" dirty="0">
                <a:ea typeface="宋体" charset="-122"/>
              </a:rPr>
              <a:t>Returns the representative of the set containing </a:t>
            </a:r>
            <a:r>
              <a:rPr lang="en-US" altLang="zh-CN" i="1" dirty="0">
                <a:ea typeface="宋体" charset="-122"/>
              </a:rPr>
              <a:t>x</a:t>
            </a:r>
            <a:r>
              <a:rPr lang="en-US" altLang="zh-CN" dirty="0">
                <a:ea typeface="宋体" charset="-122"/>
              </a:rPr>
              <a:t>   	</a:t>
            </a:r>
            <a:r>
              <a:rPr lang="en-US" altLang="zh-CN" sz="2800" i="1" dirty="0">
                <a:solidFill>
                  <a:schemeClr val="accent6">
                    <a:lumMod val="75000"/>
                  </a:schemeClr>
                </a:solidFill>
                <a:ea typeface="宋体" charset="-122"/>
              </a:rPr>
              <a:t>O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ea typeface="宋体" charset="-122"/>
              </a:rPr>
              <a:t>(log </a:t>
            </a:r>
            <a:r>
              <a:rPr lang="en-US" altLang="zh-CN" sz="2800" i="1" dirty="0">
                <a:solidFill>
                  <a:schemeClr val="accent6">
                    <a:lumMod val="75000"/>
                  </a:schemeClr>
                </a:solidFill>
                <a:ea typeface="宋体" charset="-122"/>
              </a:rPr>
              <a:t>n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ea typeface="宋体" charset="-122"/>
              </a:rPr>
              <a:t>) time</a:t>
            </a:r>
            <a:r>
              <a:rPr lang="en-US" altLang="zh-CN" sz="2800" dirty="0">
                <a:solidFill>
                  <a:srgbClr val="00664D"/>
                </a:solidFill>
                <a:ea typeface="宋体" charset="-122"/>
              </a:rPr>
              <a:t>.</a:t>
            </a:r>
          </a:p>
        </p:txBody>
      </p:sp>
      <p:sp>
        <p:nvSpPr>
          <p:cNvPr id="4100" name="Rectangle 7"/>
          <p:cNvSpPr>
            <a:spLocks noChangeArrowheads="1"/>
          </p:cNvSpPr>
          <p:nvPr/>
        </p:nvSpPr>
        <p:spPr bwMode="auto">
          <a:xfrm>
            <a:off x="438150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graphicFrame>
        <p:nvGraphicFramePr>
          <p:cNvPr id="410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190997"/>
              </p:ext>
            </p:extLst>
          </p:nvPr>
        </p:nvGraphicFramePr>
        <p:xfrm>
          <a:off x="4157464" y="2805113"/>
          <a:ext cx="990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80835" imgH="241195" progId="">
                  <p:embed/>
                </p:oleObj>
              </mc:Choice>
              <mc:Fallback>
                <p:oleObj r:id="rId2" imgW="380835" imgH="241195" progId="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7464" y="2805113"/>
                        <a:ext cx="9906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713598"/>
              </p:ext>
            </p:extLst>
          </p:nvPr>
        </p:nvGraphicFramePr>
        <p:xfrm>
          <a:off x="5580112" y="2797175"/>
          <a:ext cx="10668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95085" imgH="241195" progId="">
                  <p:embed/>
                </p:oleObj>
              </mc:Choice>
              <mc:Fallback>
                <p:oleObj r:id="rId4" imgW="495085" imgH="241195" progId="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2797175"/>
                        <a:ext cx="1066800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105612"/>
              </p:ext>
            </p:extLst>
          </p:nvPr>
        </p:nvGraphicFramePr>
        <p:xfrm>
          <a:off x="3937248" y="3224213"/>
          <a:ext cx="10668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95085" imgH="241195" progId="">
                  <p:embed/>
                </p:oleObj>
              </mc:Choice>
              <mc:Fallback>
                <p:oleObj r:id="rId6" imgW="495085" imgH="241195" progId="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248" y="3224213"/>
                        <a:ext cx="1066800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Exercise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Describe a data structure that supports the following operations:	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r>
              <a:rPr lang="en-US" altLang="zh-CN" dirty="0">
                <a:ea typeface="宋体" charset="-122"/>
              </a:rPr>
              <a:t>find(x) – returns the representative of x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union(x, y) – unifies the groups of x and y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min(x) – returns the minimal element in the group of x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Solution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charset="-122"/>
              </a:rPr>
              <a:t>We modify the disjoint set data structure so that we keep a reference to the minimal element in the group representative.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charset="-122"/>
              </a:rPr>
              <a:t>The find operation does not change (log(n))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charset="-122"/>
              </a:rPr>
              <a:t>The union operation is similar to the original union operation, and the minimal element is the smallest between the minimal of the two groups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Example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Executing find(5)</a:t>
            </a:r>
          </a:p>
          <a:p>
            <a:pPr eaLnBrk="1" hangingPunct="1">
              <a:buFontTx/>
              <a:buNone/>
            </a:pPr>
            <a:r>
              <a:rPr lang="en-US" altLang="zh-CN">
                <a:ea typeface="宋体" charset="-122"/>
              </a:rPr>
              <a:t>	7 </a:t>
            </a:r>
            <a:r>
              <a:rPr lang="en-US" altLang="zh-CN">
                <a:ea typeface="宋体" charset="-122"/>
                <a:sym typeface="Wingdings" pitchFamily="2" charset="2"/>
              </a:rPr>
              <a:t>1 4 4</a:t>
            </a:r>
            <a:endParaRPr lang="en-US" altLang="zh-CN">
              <a:ea typeface="宋体" charset="-122"/>
            </a:endParaRPr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5334000" y="2286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4572000" y="3276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6096000" y="4419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7010400" y="2286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6096000" y="3276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3801" name="Oval 9"/>
          <p:cNvSpPr>
            <a:spLocks noChangeArrowheads="1"/>
          </p:cNvSpPr>
          <p:nvPr/>
        </p:nvSpPr>
        <p:spPr bwMode="auto">
          <a:xfrm>
            <a:off x="53340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3802" name="Oval 10"/>
          <p:cNvSpPr>
            <a:spLocks noChangeArrowheads="1"/>
          </p:cNvSpPr>
          <p:nvPr/>
        </p:nvSpPr>
        <p:spPr bwMode="auto">
          <a:xfrm>
            <a:off x="67818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 flipH="1" flipV="1">
            <a:off x="6553200" y="4953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 flipH="1" flipV="1">
            <a:off x="5867400" y="2895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 flipV="1">
            <a:off x="6400800" y="3886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 flipV="1">
            <a:off x="5791200" y="4953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 flipV="1">
            <a:off x="5029200" y="2895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33808" name="AutoShape 16"/>
          <p:cNvCxnSpPr>
            <a:cxnSpLocks noChangeShapeType="1"/>
            <a:stCxn id="33796" idx="1"/>
            <a:endCxn id="33796" idx="7"/>
          </p:cNvCxnSpPr>
          <p:nvPr/>
        </p:nvCxnSpPr>
        <p:spPr bwMode="auto">
          <a:xfrm rot="5400000" flipV="1">
            <a:off x="5638006" y="2159794"/>
            <a:ext cx="1588" cy="431800"/>
          </a:xfrm>
          <a:prstGeom prst="curvedConnector3">
            <a:avLst>
              <a:gd name="adj1" fmla="val -200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09" name="AutoShape 17"/>
          <p:cNvCxnSpPr>
            <a:cxnSpLocks noChangeShapeType="1"/>
          </p:cNvCxnSpPr>
          <p:nvPr/>
        </p:nvCxnSpPr>
        <p:spPr bwMode="auto">
          <a:xfrm rot="5400000" flipV="1">
            <a:off x="7327106" y="2145507"/>
            <a:ext cx="1587" cy="431800"/>
          </a:xfrm>
          <a:prstGeom prst="curvedConnector3">
            <a:avLst>
              <a:gd name="adj1" fmla="val -200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6934200" y="5334000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5</a:t>
            </a:r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5486400" y="5299075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2</a:t>
            </a:r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6248400" y="4460875"/>
            <a:ext cx="473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7</a:t>
            </a: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6248400" y="3317875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1</a:t>
            </a:r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4784725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3</a:t>
            </a:r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>
            <a:off x="5486400" y="2403475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4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7162800" y="2403475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6</a:t>
            </a:r>
          </a:p>
        </p:txBody>
      </p:sp>
      <p:graphicFrame>
        <p:nvGraphicFramePr>
          <p:cNvPr id="38937" name="Group 25"/>
          <p:cNvGraphicFramePr>
            <a:graphicFrameLocks noGrp="1"/>
          </p:cNvGraphicFramePr>
          <p:nvPr/>
        </p:nvGraphicFramePr>
        <p:xfrm>
          <a:off x="381000" y="4572000"/>
          <a:ext cx="4478338" cy="1562100"/>
        </p:xfrm>
        <a:graphic>
          <a:graphicData uri="http://schemas.openxmlformats.org/drawingml/2006/table">
            <a:tbl>
              <a:tblPr/>
              <a:tblGrid>
                <a:gridCol w="109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Parent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Example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Executing union(4,6)</a:t>
            </a:r>
          </a:p>
          <a:p>
            <a:pPr eaLnBrk="1" hangingPunct="1">
              <a:buFontTx/>
              <a:buNone/>
            </a:pPr>
            <a:endParaRPr lang="en-US" altLang="zh-CN">
              <a:ea typeface="宋体" charset="-122"/>
            </a:endParaRPr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5334000" y="2286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4572000" y="3276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6096000" y="4419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7010400" y="2286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6096000" y="3276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4825" name="Oval 9"/>
          <p:cNvSpPr>
            <a:spLocks noChangeArrowheads="1"/>
          </p:cNvSpPr>
          <p:nvPr/>
        </p:nvSpPr>
        <p:spPr bwMode="auto">
          <a:xfrm>
            <a:off x="53340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4826" name="Oval 10"/>
          <p:cNvSpPr>
            <a:spLocks noChangeArrowheads="1"/>
          </p:cNvSpPr>
          <p:nvPr/>
        </p:nvSpPr>
        <p:spPr bwMode="auto">
          <a:xfrm>
            <a:off x="67818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 flipH="1" flipV="1">
            <a:off x="6553200" y="4953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 flipH="1" flipV="1">
            <a:off x="5867400" y="2895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 flipV="1">
            <a:off x="6400800" y="3886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 flipV="1">
            <a:off x="5791200" y="4953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 flipV="1">
            <a:off x="5029200" y="2895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34832" name="AutoShape 16"/>
          <p:cNvCxnSpPr>
            <a:cxnSpLocks noChangeShapeType="1"/>
            <a:stCxn id="34820" idx="1"/>
            <a:endCxn id="34820" idx="7"/>
          </p:cNvCxnSpPr>
          <p:nvPr/>
        </p:nvCxnSpPr>
        <p:spPr bwMode="auto">
          <a:xfrm rot="5400000" flipV="1">
            <a:off x="5638006" y="2159794"/>
            <a:ext cx="1588" cy="431800"/>
          </a:xfrm>
          <a:prstGeom prst="curvedConnector3">
            <a:avLst>
              <a:gd name="adj1" fmla="val -200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833" name="AutoShape 17"/>
          <p:cNvCxnSpPr>
            <a:cxnSpLocks noChangeShapeType="1"/>
          </p:cNvCxnSpPr>
          <p:nvPr/>
        </p:nvCxnSpPr>
        <p:spPr bwMode="auto">
          <a:xfrm rot="5400000" flipV="1">
            <a:off x="7327106" y="2145507"/>
            <a:ext cx="1587" cy="431800"/>
          </a:xfrm>
          <a:prstGeom prst="curvedConnector3">
            <a:avLst>
              <a:gd name="adj1" fmla="val -200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6934200" y="5334000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5</a:t>
            </a:r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5486400" y="5299075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2</a:t>
            </a:r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6248400" y="4460875"/>
            <a:ext cx="473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7</a:t>
            </a:r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6248400" y="3317875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1</a:t>
            </a:r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4784725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3</a:t>
            </a:r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5486400" y="2403475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4</a:t>
            </a:r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7162800" y="2403475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6</a:t>
            </a:r>
          </a:p>
        </p:txBody>
      </p:sp>
      <p:graphicFrame>
        <p:nvGraphicFramePr>
          <p:cNvPr id="39961" name="Group 25"/>
          <p:cNvGraphicFramePr>
            <a:graphicFrameLocks noGrp="1"/>
          </p:cNvGraphicFramePr>
          <p:nvPr/>
        </p:nvGraphicFramePr>
        <p:xfrm>
          <a:off x="381000" y="4572000"/>
          <a:ext cx="4478338" cy="1562100"/>
        </p:xfrm>
        <a:graphic>
          <a:graphicData uri="http://schemas.openxmlformats.org/drawingml/2006/table">
            <a:tbl>
              <a:tblPr/>
              <a:tblGrid>
                <a:gridCol w="109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Parent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883" name="AutoShape 67"/>
          <p:cNvSpPr>
            <a:spLocks noChangeArrowheads="1"/>
          </p:cNvSpPr>
          <p:nvPr/>
        </p:nvSpPr>
        <p:spPr bwMode="auto">
          <a:xfrm>
            <a:off x="7010400" y="1905000"/>
            <a:ext cx="533400" cy="381000"/>
          </a:xfrm>
          <a:custGeom>
            <a:avLst/>
            <a:gdLst>
              <a:gd name="T0" fmla="*/ 266700 w 21600"/>
              <a:gd name="T1" fmla="*/ 0 h 21600"/>
              <a:gd name="T2" fmla="*/ 78109 w 21600"/>
              <a:gd name="T3" fmla="*/ 55792 h 21600"/>
              <a:gd name="T4" fmla="*/ 0 w 21600"/>
              <a:gd name="T5" fmla="*/ 190500 h 21600"/>
              <a:gd name="T6" fmla="*/ 78109 w 21600"/>
              <a:gd name="T7" fmla="*/ 325208 h 21600"/>
              <a:gd name="T8" fmla="*/ 266700 w 21600"/>
              <a:gd name="T9" fmla="*/ 381000 h 21600"/>
              <a:gd name="T10" fmla="*/ 455291 w 21600"/>
              <a:gd name="T11" fmla="*/ 325208 h 21600"/>
              <a:gd name="T12" fmla="*/ 533400 w 21600"/>
              <a:gd name="T13" fmla="*/ 190500 h 21600"/>
              <a:gd name="T14" fmla="*/ 455291 w 21600"/>
              <a:gd name="T15" fmla="*/ 5579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84" name="Line 68"/>
          <p:cNvSpPr>
            <a:spLocks noChangeShapeType="1"/>
          </p:cNvSpPr>
          <p:nvPr/>
        </p:nvSpPr>
        <p:spPr bwMode="auto">
          <a:xfrm flipH="1">
            <a:off x="6019800" y="25908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F6B3-F699-4F47-9BE2-330FA946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DFE96-00F0-4F09-B1CF-2FDC94952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MakeSet</a:t>
            </a:r>
            <a:r>
              <a:rPr lang="en-US" dirty="0"/>
              <a:t>(0)</a:t>
            </a:r>
          </a:p>
          <a:p>
            <a:r>
              <a:rPr lang="en-US" dirty="0" err="1"/>
              <a:t>MakeSet</a:t>
            </a:r>
            <a:r>
              <a:rPr lang="en-US" dirty="0"/>
              <a:t>(1)</a:t>
            </a:r>
          </a:p>
          <a:p>
            <a:r>
              <a:rPr lang="en-US" dirty="0" err="1"/>
              <a:t>MakeSet</a:t>
            </a:r>
            <a:r>
              <a:rPr lang="en-US" dirty="0"/>
              <a:t>(2)</a:t>
            </a:r>
          </a:p>
          <a:p>
            <a:r>
              <a:rPr lang="en-US" dirty="0" err="1"/>
              <a:t>MakeSet</a:t>
            </a:r>
            <a:r>
              <a:rPr lang="en-US" dirty="0"/>
              <a:t>(3)</a:t>
            </a:r>
          </a:p>
          <a:p>
            <a:r>
              <a:rPr lang="en-US" dirty="0" err="1"/>
              <a:t>MakeSet</a:t>
            </a:r>
            <a:r>
              <a:rPr lang="en-US" dirty="0"/>
              <a:t>(4)</a:t>
            </a:r>
          </a:p>
          <a:p>
            <a:r>
              <a:rPr lang="en-US" dirty="0" err="1"/>
              <a:t>MakeSet</a:t>
            </a:r>
            <a:r>
              <a:rPr lang="en-US" dirty="0"/>
              <a:t>(5)</a:t>
            </a:r>
          </a:p>
          <a:p>
            <a:r>
              <a:rPr lang="en-US" dirty="0" err="1"/>
              <a:t>MakeSet</a:t>
            </a:r>
            <a:r>
              <a:rPr lang="en-US" dirty="0"/>
              <a:t>(6)</a:t>
            </a:r>
          </a:p>
          <a:p>
            <a:r>
              <a:rPr lang="en-US" dirty="0" err="1"/>
              <a:t>MakeSet</a:t>
            </a:r>
            <a:r>
              <a:rPr lang="en-US" dirty="0"/>
              <a:t>(7) </a:t>
            </a:r>
          </a:p>
          <a:p>
            <a:r>
              <a:rPr lang="en-US" dirty="0"/>
              <a:t>print(FIND-SET(7))</a:t>
            </a:r>
          </a:p>
          <a:p>
            <a:r>
              <a:rPr lang="en-US" dirty="0"/>
              <a:t>Draw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B7CD0-8AA7-4207-987B-C9F75D39B9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UNION(0, 4)</a:t>
            </a:r>
          </a:p>
          <a:p>
            <a:r>
              <a:rPr lang="en-US" dirty="0"/>
              <a:t>UNION(6, 7)</a:t>
            </a:r>
          </a:p>
          <a:p>
            <a:r>
              <a:rPr lang="en-US" dirty="0"/>
              <a:t>UNION(7, 2)</a:t>
            </a:r>
          </a:p>
          <a:p>
            <a:r>
              <a:rPr lang="en-US" dirty="0"/>
              <a:t>print(FIND-SET(7))</a:t>
            </a:r>
          </a:p>
          <a:p>
            <a:r>
              <a:rPr lang="en-US" dirty="0"/>
              <a:t>UNION(5, 7)</a:t>
            </a:r>
          </a:p>
          <a:p>
            <a:r>
              <a:rPr lang="en-US" dirty="0"/>
              <a:t>UNION(6, 1)</a:t>
            </a:r>
          </a:p>
          <a:p>
            <a:r>
              <a:rPr lang="en-US" dirty="0"/>
              <a:t>UNION(4, 3)</a:t>
            </a:r>
          </a:p>
          <a:p>
            <a:r>
              <a:rPr lang="en-US" dirty="0"/>
              <a:t>print(FIND-SET(6))</a:t>
            </a:r>
          </a:p>
          <a:p>
            <a:r>
              <a:rPr lang="en-US" dirty="0"/>
              <a:t>Draw</a:t>
            </a:r>
          </a:p>
        </p:txBody>
      </p:sp>
    </p:spTree>
    <p:extLst>
      <p:ext uri="{BB962C8B-B14F-4D97-AF65-F5344CB8AC3E}">
        <p14:creationId xmlns:p14="http://schemas.microsoft.com/office/powerpoint/2010/main" val="26817617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Algorithm for Disjoint-Set Forest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54446" y="2182813"/>
            <a:ext cx="17668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MAKE-SET(</a:t>
            </a:r>
            <a:r>
              <a:rPr lang="en-US" altLang="en-US" sz="2000" i="1" dirty="0"/>
              <a:t>x</a:t>
            </a:r>
            <a:r>
              <a:rPr lang="en-US" altLang="en-US" sz="2000" dirty="0"/>
              <a:t>)</a:t>
            </a:r>
          </a:p>
          <a:p>
            <a:pPr algn="l"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000" i="1" dirty="0"/>
              <a:t>p</a:t>
            </a:r>
            <a:r>
              <a:rPr lang="en-US" altLang="en-US" sz="2000" dirty="0"/>
              <a:t>[</a:t>
            </a:r>
            <a:r>
              <a:rPr lang="en-US" altLang="en-US" sz="2000" i="1" dirty="0"/>
              <a:t>x</a:t>
            </a:r>
            <a:r>
              <a:rPr lang="en-US" altLang="en-US" sz="2000" dirty="0"/>
              <a:t>]</a:t>
            </a:r>
            <a:r>
              <a:rPr lang="en-US" altLang="en-US" sz="2000" dirty="0">
                <a:sym typeface="Symbol" panose="05050102010706020507" pitchFamily="18" charset="2"/>
              </a:rPr>
              <a:t></a:t>
            </a:r>
            <a:r>
              <a:rPr lang="en-US" altLang="en-US" sz="2000" i="1" dirty="0">
                <a:sym typeface="Symbol" panose="05050102010706020507" pitchFamily="18" charset="2"/>
              </a:rPr>
              <a:t>x</a:t>
            </a:r>
            <a:endParaRPr lang="en-US" altLang="en-US" sz="2000" dirty="0">
              <a:sym typeface="Symbol" panose="05050102010706020507" pitchFamily="18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16" name="Text Box 4"/>
              <p:cNvSpPr txBox="1">
                <a:spLocks noChangeArrowheads="1"/>
              </p:cNvSpPr>
              <p:nvPr/>
            </p:nvSpPr>
            <p:spPr bwMode="auto">
              <a:xfrm>
                <a:off x="2083246" y="2182813"/>
                <a:ext cx="2572371" cy="1631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457200" indent="-4572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UNION(</a:t>
                </a:r>
                <a:r>
                  <a:rPr lang="en-US" altLang="en-US" sz="2000" i="1" dirty="0"/>
                  <a:t>x</a:t>
                </a:r>
                <a:r>
                  <a:rPr lang="en-US" altLang="en-US" sz="2000" dirty="0"/>
                  <a:t>, </a:t>
                </a:r>
                <a:r>
                  <a:rPr lang="en-US" altLang="en-US" sz="2000" i="1" dirty="0"/>
                  <a:t>y</a:t>
                </a:r>
                <a:r>
                  <a:rPr lang="en-US" altLang="en-US" sz="2000" dirty="0"/>
                  <a:t>)</a:t>
                </a:r>
              </a:p>
              <a:p>
                <a:pPr marL="457200" indent="-457200" algn="l" eaLnBrk="1" hangingPunct="1">
                  <a:spcBef>
                    <a:spcPct val="0"/>
                  </a:spcBef>
                  <a:buFontTx/>
                  <a:buAutoNum type="arabicPeriod"/>
                </a:pP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en-US" sz="2000" dirty="0"/>
                  <a:t> = FIND-SET(</a:t>
                </a:r>
                <a:r>
                  <a:rPr lang="en-US" altLang="en-US" sz="2000" i="1" dirty="0"/>
                  <a:t>x</a:t>
                </a:r>
                <a:r>
                  <a:rPr lang="en-US" altLang="en-US" sz="2000" dirty="0"/>
                  <a:t>)</a:t>
                </a:r>
              </a:p>
              <a:p>
                <a:pPr marL="457200" indent="-457200" algn="l" eaLnBrk="1" hangingPunct="1">
                  <a:spcBef>
                    <a:spcPct val="0"/>
                  </a:spcBef>
                  <a:buFontTx/>
                  <a:buAutoNum type="arabicPeriod"/>
                </a:pP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sz="2000" dirty="0"/>
                  <a:t> = FIND-SET(</a:t>
                </a:r>
                <a:r>
                  <a:rPr lang="en-US" altLang="en-US" sz="2000" i="1" dirty="0"/>
                  <a:t>y</a:t>
                </a:r>
                <a:r>
                  <a:rPr lang="en-US" altLang="en-US" sz="2000" dirty="0"/>
                  <a:t>))</a:t>
                </a:r>
              </a:p>
              <a:p>
                <a:pPr marL="457200" indent="-457200" algn="l" eaLnBrk="1" hangingPunct="1">
                  <a:spcBef>
                    <a:spcPct val="0"/>
                  </a:spcBef>
                  <a:buFontTx/>
                  <a:buAutoNum type="arabicPeriod"/>
                </a:pPr>
                <a14:m>
                  <m:oMath xmlns:m="http://schemas.openxmlformats.org/officeDocument/2006/math">
                    <m:r>
                      <a:rPr lang="en-US" altLang="en-US" sz="200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𝑝𝑟𝑖𝑛𝑡</m:t>
                    </m:r>
                    <m:r>
                      <a:rPr lang="en-US" altLang="en-US" sz="200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z="200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200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200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solidFill>
                    <a:srgbClr val="0000CC"/>
                  </a:solidFill>
                </a:endParaRPr>
              </a:p>
              <a:p>
                <a:pPr marL="457200" indent="-457200" algn="l" eaLnBrk="1" hangingPunct="1">
                  <a:spcBef>
                    <a:spcPct val="0"/>
                  </a:spcBef>
                  <a:buFontTx/>
                  <a:buAutoNum type="arabicPeriod"/>
                </a:pP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] = 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en-US" sz="2000" dirty="0"/>
              </a:p>
            </p:txBody>
          </p:sp>
        </mc:Choice>
        <mc:Fallback>
          <p:sp>
            <p:nvSpPr>
              <p:cNvPr id="13316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83246" y="2182813"/>
                <a:ext cx="2572371" cy="1631216"/>
              </a:xfrm>
              <a:prstGeom prst="rect">
                <a:avLst/>
              </a:prstGeom>
              <a:blipFill>
                <a:blip r:embed="rId2"/>
                <a:stretch>
                  <a:fillRect l="-2607" t="-1866" r="-1659" b="-52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173648" y="2182813"/>
            <a:ext cx="346941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FIND-SET(</a:t>
            </a:r>
            <a:r>
              <a:rPr lang="en-US" altLang="en-US" sz="2000" i="1" dirty="0"/>
              <a:t>x</a:t>
            </a:r>
            <a:r>
              <a:rPr lang="en-US" altLang="en-US" sz="2000" dirty="0"/>
              <a:t>)</a:t>
            </a:r>
          </a:p>
          <a:p>
            <a:pPr algn="l"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000" b="1" dirty="0"/>
              <a:t>if</a:t>
            </a:r>
            <a:r>
              <a:rPr lang="en-US" altLang="en-US" sz="2000" dirty="0"/>
              <a:t> </a:t>
            </a:r>
            <a:r>
              <a:rPr lang="en-US" altLang="en-US" sz="2000" i="1" dirty="0"/>
              <a:t>x</a:t>
            </a:r>
            <a:r>
              <a:rPr lang="en-US" altLang="en-US" sz="2000" dirty="0">
                <a:sym typeface="Symbol" panose="05050102010706020507" pitchFamily="18" charset="2"/>
              </a:rPr>
              <a:t> </a:t>
            </a:r>
            <a:r>
              <a:rPr lang="en-US" altLang="en-US" sz="2000" i="1" dirty="0"/>
              <a:t>p</a:t>
            </a:r>
            <a:r>
              <a:rPr lang="en-US" altLang="en-US" sz="2000" dirty="0"/>
              <a:t>[</a:t>
            </a:r>
            <a:r>
              <a:rPr lang="en-US" altLang="en-US" sz="2000" i="1" dirty="0"/>
              <a:t>x</a:t>
            </a:r>
            <a:r>
              <a:rPr lang="en-US" altLang="en-US" sz="2000" dirty="0"/>
              <a:t>]</a:t>
            </a:r>
          </a:p>
          <a:p>
            <a:pPr algn="l"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000" b="1" dirty="0">
                <a:sym typeface="Symbol" panose="05050102010706020507" pitchFamily="18" charset="2"/>
              </a:rPr>
              <a:t>    return </a:t>
            </a:r>
            <a:r>
              <a:rPr lang="en-US" altLang="en-US" sz="2000" dirty="0">
                <a:sym typeface="Symbol" panose="05050102010706020507" pitchFamily="18" charset="2"/>
              </a:rPr>
              <a:t>FIND-SET</a:t>
            </a:r>
            <a:r>
              <a:rPr lang="en-US" altLang="en-US" sz="2000" b="1" dirty="0">
                <a:sym typeface="Symbol" panose="05050102010706020507" pitchFamily="18" charset="2"/>
              </a:rPr>
              <a:t>(</a:t>
            </a:r>
            <a:r>
              <a:rPr lang="en-US" altLang="en-US" sz="2000" b="1" i="1" dirty="0"/>
              <a:t>p</a:t>
            </a:r>
            <a:r>
              <a:rPr lang="en-US" altLang="en-US" sz="2000" b="1" dirty="0"/>
              <a:t>[</a:t>
            </a:r>
            <a:r>
              <a:rPr lang="en-US" altLang="en-US" sz="2000" b="1" i="1" dirty="0"/>
              <a:t>x</a:t>
            </a:r>
            <a:r>
              <a:rPr lang="en-US" altLang="en-US" sz="2000" b="1" dirty="0"/>
              <a:t>]</a:t>
            </a:r>
            <a:r>
              <a:rPr lang="en-US" altLang="en-US" sz="2000" b="1" dirty="0">
                <a:sym typeface="Symbol" panose="05050102010706020507" pitchFamily="18" charset="2"/>
              </a:rPr>
              <a:t>)</a:t>
            </a:r>
          </a:p>
          <a:p>
            <a:pPr algn="l"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000" b="1" dirty="0"/>
              <a:t>return</a:t>
            </a:r>
            <a:r>
              <a:rPr lang="en-US" altLang="en-US" sz="2000" dirty="0"/>
              <a:t> </a:t>
            </a:r>
            <a:r>
              <a:rPr lang="en-US" altLang="en-US" sz="2000" i="1" dirty="0"/>
              <a:t>p</a:t>
            </a:r>
            <a:r>
              <a:rPr lang="en-US" altLang="en-US" sz="2000" dirty="0"/>
              <a:t>[</a:t>
            </a:r>
            <a:r>
              <a:rPr lang="en-US" altLang="en-US" sz="2000" i="1" dirty="0"/>
              <a:t>x</a:t>
            </a:r>
            <a:r>
              <a:rPr lang="en-US" altLang="en-US" sz="2000" dirty="0"/>
              <a:t>]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102046" y="1828800"/>
            <a:ext cx="190500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2083246" y="1828800"/>
            <a:ext cx="297180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5131246" y="1828800"/>
            <a:ext cx="382905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5EB4BC-BC1F-4F3F-B6C9-0D572162D4A8}"/>
              </a:ext>
            </a:extLst>
          </p:cNvPr>
          <p:cNvSpPr txBox="1"/>
          <p:nvPr/>
        </p:nvSpPr>
        <p:spPr>
          <a:xfrm>
            <a:off x="1331640" y="1199054"/>
            <a:ext cx="621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without rank and path compression heuristic</a:t>
            </a:r>
          </a:p>
        </p:txBody>
      </p:sp>
    </p:spTree>
    <p:extLst>
      <p:ext uri="{BB962C8B-B14F-4D97-AF65-F5344CB8AC3E}">
        <p14:creationId xmlns:p14="http://schemas.microsoft.com/office/powerpoint/2010/main" val="16716753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Algorithm for Disjoint-Set Forest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52703" y="2474955"/>
            <a:ext cx="17653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MAKE-SET(</a:t>
            </a:r>
            <a:r>
              <a:rPr lang="en-US" altLang="en-US" sz="2000" i="1"/>
              <a:t>x</a:t>
            </a:r>
            <a:r>
              <a:rPr lang="en-US" altLang="en-US" sz="2000"/>
              <a:t>)</a:t>
            </a:r>
          </a:p>
          <a:p>
            <a:pPr algn="l"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000" i="1"/>
              <a:t>p</a:t>
            </a:r>
            <a:r>
              <a:rPr lang="en-US" altLang="en-US" sz="2000"/>
              <a:t>[</a:t>
            </a:r>
            <a:r>
              <a:rPr lang="en-US" altLang="en-US" sz="2000" i="1"/>
              <a:t>x</a:t>
            </a:r>
            <a:r>
              <a:rPr lang="en-US" altLang="en-US" sz="2000"/>
              <a:t>]</a:t>
            </a:r>
            <a:r>
              <a:rPr lang="en-US" altLang="en-US" sz="2000">
                <a:sym typeface="Symbol" panose="05050102010706020507" pitchFamily="18" charset="2"/>
              </a:rPr>
              <a:t></a:t>
            </a:r>
            <a:r>
              <a:rPr lang="en-US" altLang="en-US" sz="2000" i="1">
                <a:sym typeface="Symbol" panose="05050102010706020507" pitchFamily="18" charset="2"/>
              </a:rPr>
              <a:t>x</a:t>
            </a:r>
          </a:p>
          <a:p>
            <a:pPr algn="l"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000" i="1">
                <a:sym typeface="Symbol" panose="05050102010706020507" pitchFamily="18" charset="2"/>
              </a:rPr>
              <a:t>rank</a:t>
            </a:r>
            <a:r>
              <a:rPr lang="en-US" altLang="en-US" sz="2000"/>
              <a:t>[</a:t>
            </a:r>
            <a:r>
              <a:rPr lang="en-US" altLang="en-US" sz="2000" i="1"/>
              <a:t>x</a:t>
            </a:r>
            <a:r>
              <a:rPr lang="en-US" altLang="en-US" sz="2000"/>
              <a:t>]</a:t>
            </a:r>
            <a:r>
              <a:rPr lang="en-US" altLang="en-US" sz="2000">
                <a:sym typeface="Symbol" panose="05050102010706020507" pitchFamily="18" charset="2"/>
              </a:rPr>
              <a:t>0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181503" y="3035342"/>
            <a:ext cx="296587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LINK(</a:t>
            </a:r>
            <a:r>
              <a:rPr lang="en-US" altLang="en-US" sz="2000" i="1" dirty="0"/>
              <a:t>x</a:t>
            </a:r>
            <a:r>
              <a:rPr lang="en-US" altLang="en-US" sz="2000" dirty="0"/>
              <a:t>, </a:t>
            </a:r>
            <a:r>
              <a:rPr lang="en-US" altLang="en-US" sz="2000" i="1" dirty="0"/>
              <a:t>y</a:t>
            </a:r>
            <a:r>
              <a:rPr lang="en-US" altLang="en-US" sz="2000" dirty="0"/>
              <a:t>)</a:t>
            </a:r>
          </a:p>
          <a:p>
            <a:pPr algn="l"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000" b="1" dirty="0">
                <a:sym typeface="Symbol" panose="05050102010706020507" pitchFamily="18" charset="2"/>
              </a:rPr>
              <a:t>if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sym typeface="Symbol" panose="05050102010706020507" pitchFamily="18" charset="2"/>
              </a:rPr>
              <a:t>rank</a:t>
            </a:r>
            <a:r>
              <a:rPr lang="en-US" altLang="en-US" sz="2000" dirty="0">
                <a:sym typeface="Symbol" panose="05050102010706020507" pitchFamily="18" charset="2"/>
              </a:rPr>
              <a:t>[</a:t>
            </a:r>
            <a:r>
              <a:rPr lang="en-US" altLang="en-US" sz="2000" i="1" dirty="0">
                <a:sym typeface="Symbol" panose="05050102010706020507" pitchFamily="18" charset="2"/>
              </a:rPr>
              <a:t>x</a:t>
            </a:r>
            <a:r>
              <a:rPr lang="en-US" altLang="en-US" sz="2000" dirty="0">
                <a:sym typeface="Symbol" panose="05050102010706020507" pitchFamily="18" charset="2"/>
              </a:rPr>
              <a:t>] &gt; </a:t>
            </a:r>
            <a:r>
              <a:rPr lang="en-US" altLang="en-US" sz="2000" i="1" dirty="0">
                <a:sym typeface="Symbol" panose="05050102010706020507" pitchFamily="18" charset="2"/>
              </a:rPr>
              <a:t>rank</a:t>
            </a:r>
            <a:r>
              <a:rPr lang="en-US" altLang="en-US" sz="2000" dirty="0">
                <a:sym typeface="Symbol" panose="05050102010706020507" pitchFamily="18" charset="2"/>
              </a:rPr>
              <a:t>[</a:t>
            </a:r>
            <a:r>
              <a:rPr lang="en-US" altLang="en-US" sz="2000" i="1" dirty="0">
                <a:sym typeface="Symbol" panose="05050102010706020507" pitchFamily="18" charset="2"/>
              </a:rPr>
              <a:t>y</a:t>
            </a:r>
            <a:r>
              <a:rPr lang="en-US" altLang="en-US" sz="2000" dirty="0">
                <a:sym typeface="Symbol" panose="05050102010706020507" pitchFamily="18" charset="2"/>
              </a:rPr>
              <a:t>]</a:t>
            </a:r>
          </a:p>
          <a:p>
            <a:pPr algn="l"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000" b="1" dirty="0">
                <a:sym typeface="Symbol" panose="05050102010706020507" pitchFamily="18" charset="2"/>
              </a:rPr>
              <a:t>then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sym typeface="Symbol" panose="05050102010706020507" pitchFamily="18" charset="2"/>
              </a:rPr>
              <a:t>p</a:t>
            </a:r>
            <a:r>
              <a:rPr lang="en-US" altLang="en-US" sz="2000" dirty="0">
                <a:sym typeface="Symbol" panose="05050102010706020507" pitchFamily="18" charset="2"/>
              </a:rPr>
              <a:t>[</a:t>
            </a:r>
            <a:r>
              <a:rPr lang="en-US" altLang="en-US" sz="2000" i="1" dirty="0">
                <a:sym typeface="Symbol" panose="05050102010706020507" pitchFamily="18" charset="2"/>
              </a:rPr>
              <a:t>y</a:t>
            </a:r>
            <a:r>
              <a:rPr lang="en-US" altLang="en-US" sz="2000" dirty="0">
                <a:sym typeface="Symbol" panose="05050102010706020507" pitchFamily="18" charset="2"/>
              </a:rPr>
              <a:t>] </a:t>
            </a:r>
            <a:r>
              <a:rPr lang="en-US" altLang="en-US" sz="2000" i="1" dirty="0">
                <a:sym typeface="Symbol" panose="05050102010706020507" pitchFamily="18" charset="2"/>
              </a:rPr>
              <a:t>x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algn="l"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000" b="1" dirty="0">
                <a:sym typeface="Symbol" panose="05050102010706020507" pitchFamily="18" charset="2"/>
              </a:rPr>
              <a:t>else 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sym typeface="Symbol" panose="05050102010706020507" pitchFamily="18" charset="2"/>
              </a:rPr>
              <a:t>p</a:t>
            </a:r>
            <a:r>
              <a:rPr lang="en-US" altLang="en-US" sz="2000" dirty="0">
                <a:sym typeface="Symbol" panose="05050102010706020507" pitchFamily="18" charset="2"/>
              </a:rPr>
              <a:t>[</a:t>
            </a:r>
            <a:r>
              <a:rPr lang="en-US" altLang="en-US" sz="2000" i="1" dirty="0">
                <a:sym typeface="Symbol" panose="05050102010706020507" pitchFamily="18" charset="2"/>
              </a:rPr>
              <a:t>x</a:t>
            </a:r>
            <a:r>
              <a:rPr lang="en-US" altLang="en-US" sz="2000" dirty="0">
                <a:sym typeface="Symbol" panose="05050102010706020507" pitchFamily="18" charset="2"/>
              </a:rPr>
              <a:t>] </a:t>
            </a:r>
            <a:r>
              <a:rPr lang="en-US" altLang="en-US" sz="2000" i="1" dirty="0">
                <a:sym typeface="Symbol" panose="05050102010706020507" pitchFamily="18" charset="2"/>
              </a:rPr>
              <a:t>y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algn="l"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000" dirty="0"/>
              <a:t>     </a:t>
            </a:r>
            <a:r>
              <a:rPr lang="en-US" altLang="en-US" sz="2000" b="1" dirty="0"/>
              <a:t>if</a:t>
            </a:r>
            <a:r>
              <a:rPr lang="en-US" altLang="en-US" sz="2000" dirty="0"/>
              <a:t> </a:t>
            </a:r>
            <a:r>
              <a:rPr lang="en-US" altLang="en-US" sz="2000" i="1" dirty="0"/>
              <a:t>rank</a:t>
            </a:r>
            <a:r>
              <a:rPr lang="en-US" altLang="en-US" sz="2000" dirty="0"/>
              <a:t>[</a:t>
            </a:r>
            <a:r>
              <a:rPr lang="en-US" altLang="en-US" sz="2000" i="1" dirty="0"/>
              <a:t>x</a:t>
            </a:r>
            <a:r>
              <a:rPr lang="en-US" altLang="en-US" sz="2000" dirty="0"/>
              <a:t>] = </a:t>
            </a:r>
            <a:r>
              <a:rPr lang="en-US" altLang="en-US" sz="2000" i="1" dirty="0"/>
              <a:t>rank</a:t>
            </a:r>
            <a:r>
              <a:rPr lang="en-US" altLang="en-US" sz="2000" dirty="0"/>
              <a:t>[</a:t>
            </a:r>
            <a:r>
              <a:rPr lang="en-US" altLang="en-US" sz="2000" i="1" dirty="0"/>
              <a:t>y</a:t>
            </a:r>
            <a:r>
              <a:rPr lang="en-US" altLang="en-US" sz="2000" dirty="0"/>
              <a:t>]</a:t>
            </a:r>
          </a:p>
          <a:p>
            <a:pPr algn="l"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000" dirty="0"/>
              <a:t>     </a:t>
            </a:r>
            <a:r>
              <a:rPr lang="en-US" altLang="en-US" sz="2000" b="1" dirty="0"/>
              <a:t>then</a:t>
            </a:r>
            <a:r>
              <a:rPr lang="en-US" altLang="en-US" sz="2000" dirty="0"/>
              <a:t> </a:t>
            </a:r>
            <a:r>
              <a:rPr lang="en-US" altLang="en-US" sz="2000" i="1" dirty="0"/>
              <a:t>rank</a:t>
            </a:r>
            <a:r>
              <a:rPr lang="en-US" altLang="en-US" sz="2000" dirty="0"/>
              <a:t>[</a:t>
            </a:r>
            <a:r>
              <a:rPr lang="en-US" altLang="en-US" sz="2000" i="1" dirty="0"/>
              <a:t>y</a:t>
            </a:r>
            <a:r>
              <a:rPr lang="en-US" altLang="en-US" sz="2000" dirty="0"/>
              <a:t>]++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endParaRPr lang="en-US" altLang="en-US" sz="2000" dirty="0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229503" y="2882942"/>
            <a:ext cx="39260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FIND-SET(</a:t>
            </a:r>
            <a:r>
              <a:rPr lang="en-US" altLang="en-US" sz="2000" i="1" dirty="0"/>
              <a:t>x</a:t>
            </a:r>
            <a:r>
              <a:rPr lang="en-US" altLang="en-US" sz="2000" dirty="0"/>
              <a:t>)</a:t>
            </a:r>
          </a:p>
          <a:p>
            <a:pPr algn="l"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000" b="1" dirty="0"/>
              <a:t>if</a:t>
            </a:r>
            <a:r>
              <a:rPr lang="en-US" altLang="en-US" sz="2000" dirty="0"/>
              <a:t> </a:t>
            </a:r>
            <a:r>
              <a:rPr lang="en-US" altLang="en-US" sz="2000" i="1" dirty="0"/>
              <a:t>x</a:t>
            </a:r>
            <a:r>
              <a:rPr lang="en-US" altLang="en-US" sz="2000" dirty="0">
                <a:sym typeface="Symbol" panose="05050102010706020507" pitchFamily="18" charset="2"/>
              </a:rPr>
              <a:t> </a:t>
            </a:r>
            <a:r>
              <a:rPr lang="en-US" altLang="en-US" sz="2000" i="1" dirty="0"/>
              <a:t>p</a:t>
            </a:r>
            <a:r>
              <a:rPr lang="en-US" altLang="en-US" sz="2000" dirty="0"/>
              <a:t>[</a:t>
            </a:r>
            <a:r>
              <a:rPr lang="en-US" altLang="en-US" sz="2000" i="1" dirty="0"/>
              <a:t>x</a:t>
            </a:r>
            <a:r>
              <a:rPr lang="en-US" altLang="en-US" sz="2000" dirty="0"/>
              <a:t>]</a:t>
            </a:r>
          </a:p>
          <a:p>
            <a:pPr algn="l"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000" dirty="0"/>
              <a:t>   </a:t>
            </a:r>
            <a:r>
              <a:rPr lang="en-US" altLang="en-US" sz="2000" b="1" dirty="0"/>
              <a:t>then</a:t>
            </a:r>
            <a:r>
              <a:rPr lang="en-US" altLang="en-US" sz="2000" dirty="0"/>
              <a:t> </a:t>
            </a:r>
            <a:r>
              <a:rPr lang="en-US" altLang="en-US" sz="2000" b="1" i="1" dirty="0"/>
              <a:t>p</a:t>
            </a:r>
            <a:r>
              <a:rPr lang="en-US" altLang="en-US" sz="2000" b="1" dirty="0"/>
              <a:t>[</a:t>
            </a:r>
            <a:r>
              <a:rPr lang="en-US" altLang="en-US" sz="2000" b="1" i="1" dirty="0"/>
              <a:t>x</a:t>
            </a:r>
            <a:r>
              <a:rPr lang="en-US" altLang="en-US" sz="2000" b="1" dirty="0"/>
              <a:t>] </a:t>
            </a:r>
            <a:r>
              <a:rPr lang="en-US" altLang="en-US" sz="2000" b="1" dirty="0">
                <a:sym typeface="Symbol" panose="05050102010706020507" pitchFamily="18" charset="2"/>
              </a:rPr>
              <a:t>FIND-SET(</a:t>
            </a:r>
            <a:r>
              <a:rPr lang="en-US" altLang="en-US" sz="2000" b="1" i="1" dirty="0"/>
              <a:t>p</a:t>
            </a:r>
            <a:r>
              <a:rPr lang="en-US" altLang="en-US" sz="2000" b="1" dirty="0"/>
              <a:t>[</a:t>
            </a:r>
            <a:r>
              <a:rPr lang="en-US" altLang="en-US" sz="2000" b="1" i="1" dirty="0"/>
              <a:t>x</a:t>
            </a:r>
            <a:r>
              <a:rPr lang="en-US" altLang="en-US" sz="2000" b="1" dirty="0"/>
              <a:t>]</a:t>
            </a:r>
            <a:r>
              <a:rPr lang="en-US" altLang="en-US" sz="2000" b="1" dirty="0">
                <a:sym typeface="Symbol" panose="05050102010706020507" pitchFamily="18" charset="2"/>
              </a:rPr>
              <a:t>)</a:t>
            </a:r>
          </a:p>
          <a:p>
            <a:pPr algn="l"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000" b="1" dirty="0"/>
              <a:t>return</a:t>
            </a:r>
            <a:r>
              <a:rPr lang="en-US" altLang="en-US" sz="2000" dirty="0"/>
              <a:t> </a:t>
            </a:r>
            <a:r>
              <a:rPr lang="en-US" altLang="en-US" sz="2000" i="1" dirty="0"/>
              <a:t>p</a:t>
            </a:r>
            <a:r>
              <a:rPr lang="en-US" altLang="en-US" sz="2000" dirty="0"/>
              <a:t>[</a:t>
            </a:r>
            <a:r>
              <a:rPr lang="en-US" altLang="en-US" sz="2000" i="1" dirty="0"/>
              <a:t>x</a:t>
            </a:r>
            <a:r>
              <a:rPr lang="en-US" altLang="en-US" sz="2000" dirty="0"/>
              <a:t>]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200303" y="2120942"/>
            <a:ext cx="190500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2181503" y="2882942"/>
            <a:ext cx="29718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5229503" y="2882942"/>
            <a:ext cx="382905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2257703" y="2120942"/>
            <a:ext cx="420339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UNION(</a:t>
            </a:r>
            <a:r>
              <a:rPr lang="en-US" altLang="en-US" sz="2000" i="1" dirty="0"/>
              <a:t>x</a:t>
            </a:r>
            <a:r>
              <a:rPr lang="en-US" altLang="en-US" sz="2000" dirty="0"/>
              <a:t>, </a:t>
            </a:r>
            <a:r>
              <a:rPr lang="en-US" altLang="en-US" sz="2000" i="1" dirty="0"/>
              <a:t>y</a:t>
            </a:r>
            <a:r>
              <a:rPr lang="en-US" altLang="en-US" sz="2000" dirty="0"/>
              <a:t>)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1. LINK(FIND-SET(</a:t>
            </a:r>
            <a:r>
              <a:rPr lang="en-US" altLang="en-US" sz="2000" i="1" dirty="0"/>
              <a:t>x</a:t>
            </a:r>
            <a:r>
              <a:rPr lang="en-US" altLang="en-US" sz="2000" dirty="0"/>
              <a:t>), FIND-SET(</a:t>
            </a:r>
            <a:r>
              <a:rPr lang="en-US" altLang="en-US" sz="2000" i="1" dirty="0"/>
              <a:t>y</a:t>
            </a:r>
            <a:r>
              <a:rPr lang="en-US" altLang="en-US" sz="2000" dirty="0"/>
              <a:t>))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2181503" y="2120942"/>
            <a:ext cx="687705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91EE7C-8E55-4A94-B4E3-DC49C01B64F0}"/>
              </a:ext>
            </a:extLst>
          </p:cNvPr>
          <p:cNvSpPr txBox="1"/>
          <p:nvPr/>
        </p:nvSpPr>
        <p:spPr>
          <a:xfrm>
            <a:off x="1552052" y="1199054"/>
            <a:ext cx="577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with rank and path compression heuristic</a:t>
            </a:r>
          </a:p>
        </p:txBody>
      </p:sp>
    </p:spTree>
    <p:extLst>
      <p:ext uri="{BB962C8B-B14F-4D97-AF65-F5344CB8AC3E}">
        <p14:creationId xmlns:p14="http://schemas.microsoft.com/office/powerpoint/2010/main" val="207400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宋体" charset="-122"/>
              </a:rPr>
              <a:t>Analyzing Operations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229600" cy="275922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We usually analyze a sequence of </a:t>
            </a:r>
            <a:r>
              <a:rPr lang="en-US" altLang="zh-CN" i="1" dirty="0">
                <a:ea typeface="宋体" charset="-122"/>
              </a:rPr>
              <a:t>m</a:t>
            </a:r>
            <a:r>
              <a:rPr lang="en-US" altLang="zh-CN" dirty="0">
                <a:ea typeface="宋体" charset="-122"/>
              </a:rPr>
              <a:t> operations, of which </a:t>
            </a:r>
            <a:r>
              <a:rPr lang="en-US" altLang="zh-CN" i="1" dirty="0">
                <a:ea typeface="宋体" charset="-122"/>
              </a:rPr>
              <a:t>n</a:t>
            </a:r>
            <a:r>
              <a:rPr lang="en-US" altLang="zh-CN" dirty="0">
                <a:ea typeface="宋体" charset="-122"/>
              </a:rPr>
              <a:t> of them are </a:t>
            </a:r>
            <a:r>
              <a:rPr lang="en-US" altLang="zh-CN" dirty="0" err="1">
                <a:ea typeface="宋体" charset="-122"/>
              </a:rPr>
              <a:t>Make_Set</a:t>
            </a:r>
            <a:r>
              <a:rPr lang="en-US" altLang="zh-CN" dirty="0">
                <a:ea typeface="宋体" charset="-122"/>
              </a:rPr>
              <a:t> operations, and </a:t>
            </a:r>
            <a:r>
              <a:rPr lang="en-US" altLang="zh-CN" i="1" dirty="0">
                <a:ea typeface="宋体" charset="-122"/>
              </a:rPr>
              <a:t>m</a:t>
            </a:r>
            <a:r>
              <a:rPr lang="en-US" altLang="zh-CN" dirty="0">
                <a:ea typeface="宋体" charset="-122"/>
              </a:rPr>
              <a:t> is the total of </a:t>
            </a:r>
            <a:r>
              <a:rPr lang="en-US" altLang="zh-CN" dirty="0" err="1">
                <a:ea typeface="宋体" charset="-122"/>
              </a:rPr>
              <a:t>Make_Set</a:t>
            </a:r>
            <a:r>
              <a:rPr lang="en-US" altLang="zh-CN" dirty="0">
                <a:ea typeface="宋体" charset="-122"/>
              </a:rPr>
              <a:t>, Find, and Union operations. </a:t>
            </a:r>
          </a:p>
          <a:p>
            <a:pPr eaLnBrk="1" hangingPunct="1">
              <a:lnSpc>
                <a:spcPct val="90000"/>
              </a:lnSpc>
            </a:pPr>
            <a:endParaRPr lang="en-US" altLang="zh-CN" sz="1400" dirty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Each union operations decreases the number of sets in the data structure, so there can not be more than </a:t>
            </a:r>
            <a:r>
              <a:rPr lang="en-US" altLang="zh-CN" i="1" dirty="0">
                <a:ea typeface="宋体" charset="-122"/>
              </a:rPr>
              <a:t>n-</a:t>
            </a:r>
            <a:r>
              <a:rPr lang="en-US" altLang="zh-CN" dirty="0">
                <a:ea typeface="宋体" charset="-122"/>
              </a:rPr>
              <a:t>1 Union operations.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>
              <a:ea typeface="宋体" charset="-122"/>
            </a:endParaRPr>
          </a:p>
        </p:txBody>
      </p:sp>
      <p:sp>
        <p:nvSpPr>
          <p:cNvPr id="4" name="Rectangle 1026"/>
          <p:cNvSpPr txBox="1">
            <a:spLocks noChangeArrowheads="1"/>
          </p:cNvSpPr>
          <p:nvPr/>
        </p:nvSpPr>
        <p:spPr bwMode="auto">
          <a:xfrm>
            <a:off x="446856" y="4333602"/>
            <a:ext cx="8229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charset="-122"/>
                <a:cs typeface="+mj-cs"/>
              </a:rPr>
              <a:t>Applications</a:t>
            </a:r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 bwMode="auto">
          <a:xfrm>
            <a:off x="457200" y="5084961"/>
            <a:ext cx="8229600" cy="1296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Equivalence Relations (</a:t>
            </a:r>
            <a:r>
              <a:rPr kumimoji="0" lang="en-US" altLang="zh-CN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e.g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 Connected Components)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en-US" altLang="zh-CN" sz="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Minimum Spanning Trees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Connected Components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7848"/>
            <a:ext cx="8229600" cy="31192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Given a graph </a:t>
            </a:r>
            <a:r>
              <a:rPr lang="en-US" altLang="zh-CN" i="1" dirty="0">
                <a:ea typeface="宋体" charset="-122"/>
              </a:rPr>
              <a:t>G</a:t>
            </a:r>
            <a:r>
              <a:rPr lang="en-US" altLang="zh-CN" dirty="0">
                <a:ea typeface="宋体" charset="-122"/>
              </a:rPr>
              <a:t> we first preprocess </a:t>
            </a:r>
            <a:r>
              <a:rPr lang="en-US" altLang="zh-CN" i="1" dirty="0">
                <a:ea typeface="宋体" charset="-122"/>
              </a:rPr>
              <a:t>G</a:t>
            </a:r>
            <a:r>
              <a:rPr lang="en-US" altLang="zh-CN" dirty="0">
                <a:ea typeface="宋体" charset="-122"/>
              </a:rPr>
              <a:t> to maintain a set of connected components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		</a:t>
            </a:r>
            <a:r>
              <a:rPr lang="en-US" altLang="zh-CN" sz="2400" dirty="0">
                <a:ea typeface="宋体" charset="-122"/>
              </a:rPr>
              <a:t>CONNECTED_COMPONENTS(</a:t>
            </a:r>
            <a:r>
              <a:rPr lang="en-US" altLang="zh-CN" sz="2400" i="1" dirty="0">
                <a:ea typeface="宋体" charset="-122"/>
              </a:rPr>
              <a:t>G</a:t>
            </a:r>
            <a:r>
              <a:rPr lang="en-US" altLang="zh-CN" sz="2400" dirty="0">
                <a:ea typeface="宋体" charset="-12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Later a series of queries can be executed to check if two vertexes are part of the same connected component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		</a:t>
            </a:r>
            <a:r>
              <a:rPr lang="en-US" altLang="zh-CN" sz="2400" dirty="0">
                <a:ea typeface="宋体" charset="-122"/>
              </a:rPr>
              <a:t>SAME_COMPONENT(</a:t>
            </a:r>
            <a:r>
              <a:rPr lang="en-US" altLang="zh-CN" sz="2400" i="1" dirty="0">
                <a:ea typeface="宋体" charset="-122"/>
              </a:rPr>
              <a:t>u</a:t>
            </a:r>
            <a:r>
              <a:rPr lang="en-US" altLang="zh-CN" sz="2400" dirty="0">
                <a:ea typeface="宋体" charset="-122"/>
              </a:rPr>
              <a:t>, </a:t>
            </a:r>
            <a:r>
              <a:rPr lang="en-US" altLang="zh-CN" sz="2400" i="1" dirty="0">
                <a:ea typeface="宋体" charset="-122"/>
              </a:rPr>
              <a:t>v</a:t>
            </a:r>
            <a:r>
              <a:rPr lang="en-US" altLang="zh-CN" sz="2400" dirty="0">
                <a:ea typeface="宋体" charset="-122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Connected Components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2"/>
            <a:ext cx="8229600" cy="5472831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i="1" dirty="0">
                <a:ea typeface="宋体" charset="-122"/>
              </a:rPr>
              <a:t>CONNECTED_COMPONENTS(G)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i="1" dirty="0">
                <a:ea typeface="宋体" charset="-122"/>
              </a:rPr>
              <a:t>	for each vertex v in V[G] do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i="1" dirty="0">
                <a:ea typeface="宋体" charset="-122"/>
              </a:rPr>
              <a:t>		MAKE_SET (v)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000" i="1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i="1" dirty="0">
                <a:ea typeface="宋体" charset="-122"/>
              </a:rPr>
              <a:t>	for each edge (u, v) in E[G] do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i="1" dirty="0">
                <a:ea typeface="宋体" charset="-122"/>
              </a:rPr>
              <a:t>		if FIND_SET(u) != FIND_SET(v) then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i="1" dirty="0">
                <a:ea typeface="宋体" charset="-122"/>
              </a:rPr>
              <a:t>			UNION(u, v)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		</a:t>
            </a:r>
          </a:p>
          <a:p>
            <a:pPr eaLnBrk="1" hangingPunct="1">
              <a:buFontTx/>
              <a:buNone/>
            </a:pPr>
            <a:r>
              <a:rPr lang="en-US" altLang="zh-CN" i="1" dirty="0">
                <a:ea typeface="宋体" charset="-122"/>
              </a:rPr>
              <a:t>SAME_COMPONENT(u, v)</a:t>
            </a:r>
          </a:p>
          <a:p>
            <a:pPr eaLnBrk="1" hangingPunct="1">
              <a:buFontTx/>
              <a:buNone/>
            </a:pPr>
            <a:r>
              <a:rPr lang="en-US" altLang="zh-CN" i="1" dirty="0">
                <a:ea typeface="宋体" charset="-122"/>
              </a:rPr>
              <a:t>	if FIND_SET(u) == FIND_SET(v) then </a:t>
            </a:r>
            <a:r>
              <a:rPr lang="en-US" altLang="zh-CN" dirty="0">
                <a:ea typeface="宋体" charset="-122"/>
              </a:rPr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		</a:t>
            </a:r>
            <a:r>
              <a:rPr lang="en-US" altLang="zh-CN" i="1" dirty="0">
                <a:ea typeface="宋体" charset="-122"/>
              </a:rPr>
              <a:t> return TRUE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i="1" dirty="0">
                <a:ea typeface="宋体" charset="-122"/>
              </a:rPr>
              <a:t>	else return FALSE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Connected Components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6512" y="2211651"/>
            <a:ext cx="8229600" cy="4320479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i="1" dirty="0">
                <a:ea typeface="宋体" charset="-122"/>
              </a:rPr>
              <a:t>CONNECTED_COMPONENTS(G)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i="1" dirty="0">
                <a:ea typeface="宋体" charset="-122"/>
              </a:rPr>
              <a:t>	for each vertex v in V[G] do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i="1" dirty="0">
                <a:ea typeface="宋体" charset="-122"/>
              </a:rPr>
              <a:t>		MAKE_SET (v)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600" i="1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i="1" dirty="0">
                <a:ea typeface="宋体" charset="-122"/>
              </a:rPr>
              <a:t>	for each edge (u, v) in E[G] do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i="1" dirty="0">
                <a:ea typeface="宋体" charset="-122"/>
              </a:rPr>
              <a:t>		if FIND_SET(u) != FIND_SET(v) then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i="1" dirty="0">
                <a:ea typeface="宋体" charset="-122"/>
              </a:rPr>
              <a:t>			UNION(u, v)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dirty="0">
                <a:ea typeface="宋体" charset="-122"/>
              </a:rPr>
              <a:t>		</a:t>
            </a:r>
          </a:p>
          <a:p>
            <a:pPr eaLnBrk="1" hangingPunct="1">
              <a:buFontTx/>
              <a:buNone/>
            </a:pPr>
            <a:r>
              <a:rPr lang="en-US" altLang="zh-CN" sz="1600" i="1" dirty="0">
                <a:ea typeface="宋体" charset="-122"/>
              </a:rPr>
              <a:t>SAME_COMPONENT(u, v)</a:t>
            </a:r>
          </a:p>
          <a:p>
            <a:pPr eaLnBrk="1" hangingPunct="1">
              <a:buFontTx/>
              <a:buNone/>
            </a:pPr>
            <a:r>
              <a:rPr lang="en-US" altLang="zh-CN" sz="1600" i="1" dirty="0">
                <a:solidFill>
                  <a:srgbClr val="0000CC"/>
                </a:solidFill>
                <a:ea typeface="宋体" charset="-122"/>
              </a:rPr>
              <a:t>	if FIND_SET(u) == FIND_SET(v) then </a:t>
            </a:r>
            <a:r>
              <a:rPr lang="en-US" altLang="zh-CN" sz="1600" dirty="0">
                <a:solidFill>
                  <a:srgbClr val="0000CC"/>
                </a:solidFill>
                <a:ea typeface="宋体" charset="-122"/>
              </a:rPr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dirty="0">
                <a:ea typeface="宋体" charset="-122"/>
              </a:rPr>
              <a:t>		</a:t>
            </a:r>
            <a:r>
              <a:rPr lang="en-US" altLang="zh-CN" sz="1600" i="1" dirty="0">
                <a:ea typeface="宋体" charset="-122"/>
              </a:rPr>
              <a:t> return TRUE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i="1" dirty="0">
                <a:ea typeface="宋体" charset="-122"/>
              </a:rPr>
              <a:t>	else return FALSE</a:t>
            </a:r>
            <a:endParaRPr lang="en-US" altLang="zh-CN" sz="1600" dirty="0">
              <a:ea typeface="宋体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08053C-40A5-424B-9A30-9BF755490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599"/>
            <a:ext cx="8229600" cy="1884145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6BBC282-FA1D-4EA3-9765-7D1CC86CA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914166"/>
              </p:ext>
            </p:extLst>
          </p:nvPr>
        </p:nvGraphicFramePr>
        <p:xfrm>
          <a:off x="3049506" y="1556792"/>
          <a:ext cx="6096002" cy="615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77601602"/>
                    </a:ext>
                  </a:extLst>
                </a:gridCol>
                <a:gridCol w="897812">
                  <a:extLst>
                    <a:ext uri="{9D8B030D-6E8A-4147-A177-3AD203B41FA5}">
                      <a16:colId xmlns:a16="http://schemas.microsoft.com/office/drawing/2014/main" val="19625124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2740394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4029097737"/>
                    </a:ext>
                  </a:extLst>
                </a:gridCol>
                <a:gridCol w="382812">
                  <a:extLst>
                    <a:ext uri="{9D8B030D-6E8A-4147-A177-3AD203B41FA5}">
                      <a16:colId xmlns:a16="http://schemas.microsoft.com/office/drawing/2014/main" val="69604463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27006154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24850796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5676031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50875025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51062212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891661578"/>
                    </a:ext>
                  </a:extLst>
                </a:gridCol>
              </a:tblGrid>
              <a:tr h="35506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58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865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d, </a:t>
                      </a:r>
                      <a:r>
                        <a:rPr lang="en-US" b="0" dirty="0" err="1"/>
                        <a:t>i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23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d, </a:t>
                      </a:r>
                      <a:r>
                        <a:rPr lang="en-US" b="0" dirty="0" err="1">
                          <a:solidFill>
                            <a:srgbClr val="0000CC"/>
                          </a:solidFill>
                        </a:rPr>
                        <a:t>i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f, </a:t>
                      </a:r>
                      <a:r>
                        <a:rPr lang="en-US" b="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CC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23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d,</a:t>
                      </a:r>
                      <a:r>
                        <a:rPr lang="en-US" b="0" dirty="0" err="1"/>
                        <a:t>i,g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f,</a:t>
                      </a:r>
                      <a:r>
                        <a:rPr lang="en-US" b="0" dirty="0" err="1"/>
                        <a:t>k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202606"/>
                  </a:ext>
                </a:extLst>
              </a:tr>
              <a:tr h="129073"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b,d,</a:t>
                      </a:r>
                      <a:r>
                        <a:rPr lang="en-US" b="0" dirty="0" err="1"/>
                        <a:t>i,g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f,</a:t>
                      </a:r>
                      <a:r>
                        <a:rPr lang="en-US" b="0" dirty="0" err="1"/>
                        <a:t>k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18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a, </a:t>
                      </a:r>
                      <a:r>
                        <a:rPr lang="en-US" b="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b,d,</a:t>
                      </a:r>
                      <a:r>
                        <a:rPr lang="en-US" b="0" dirty="0" err="1"/>
                        <a:t>i,g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f,</a:t>
                      </a:r>
                      <a:r>
                        <a:rPr lang="en-US" b="0" dirty="0" err="1"/>
                        <a:t>k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26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a, </a:t>
                      </a:r>
                      <a:r>
                        <a:rPr lang="en-US" b="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b,d,</a:t>
                      </a:r>
                      <a:r>
                        <a:rPr lang="en-US" b="0" dirty="0" err="1"/>
                        <a:t>i,g</a:t>
                      </a:r>
                      <a:r>
                        <a:rPr lang="en-US" b="0" dirty="0"/>
                        <a:t>, 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f,</a:t>
                      </a:r>
                      <a:r>
                        <a:rPr lang="en-US" b="0" dirty="0" err="1"/>
                        <a:t>k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500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a, </a:t>
                      </a:r>
                      <a:r>
                        <a:rPr lang="en-US" b="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b,d,</a:t>
                      </a:r>
                      <a:r>
                        <a:rPr lang="en-US" b="0" dirty="0" err="1"/>
                        <a:t>i,g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f,</a:t>
                      </a:r>
                      <a:r>
                        <a:rPr lang="en-US" b="0" dirty="0" err="1"/>
                        <a:t>k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8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a, </a:t>
                      </a:r>
                      <a:r>
                        <a:rPr lang="en-US" b="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b,d,</a:t>
                      </a:r>
                      <a:r>
                        <a:rPr lang="en-US" b="0" dirty="0" err="1"/>
                        <a:t>i,g</a:t>
                      </a:r>
                      <a:r>
                        <a:rPr lang="en-US" b="0" dirty="0"/>
                        <a:t>, f,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607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a, </a:t>
                      </a:r>
                      <a:r>
                        <a:rPr lang="en-US" b="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b,d,</a:t>
                      </a:r>
                      <a:r>
                        <a:rPr lang="en-US" b="0" dirty="0" err="1"/>
                        <a:t>i,g</a:t>
                      </a:r>
                      <a:r>
                        <a:rPr lang="en-US" b="0" dirty="0"/>
                        <a:t>, f, k, 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79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a, </a:t>
                      </a:r>
                      <a:r>
                        <a:rPr lang="en-US" b="0" dirty="0"/>
                        <a:t>h,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b,</a:t>
                      </a:r>
                      <a:r>
                        <a:rPr lang="en-US" b="0" dirty="0" err="1"/>
                        <a:t>d</a:t>
                      </a:r>
                      <a:r>
                        <a:rPr lang="en-US" b="1" dirty="0" err="1"/>
                        <a:t>,</a:t>
                      </a:r>
                      <a:r>
                        <a:rPr lang="en-US" b="0" dirty="0" err="1"/>
                        <a:t>i,g</a:t>
                      </a:r>
                      <a:r>
                        <a:rPr lang="en-US" b="0" dirty="0"/>
                        <a:t>, f, k, 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861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82599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6CC16FF-44FC-4C41-A2DD-52D547A24259}"/>
              </a:ext>
            </a:extLst>
          </p:cNvPr>
          <p:cNvSpPr txBox="1"/>
          <p:nvPr/>
        </p:nvSpPr>
        <p:spPr>
          <a:xfrm>
            <a:off x="455597" y="5274835"/>
            <a:ext cx="6174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d,I</a:t>
            </a:r>
            <a:endParaRPr lang="en-US" dirty="0"/>
          </a:p>
          <a:p>
            <a:r>
              <a:rPr lang="en-US" dirty="0" err="1"/>
              <a:t>f,k</a:t>
            </a:r>
            <a:endParaRPr lang="en-US" dirty="0"/>
          </a:p>
          <a:p>
            <a:r>
              <a:rPr lang="en-US" dirty="0" err="1"/>
              <a:t>g,d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49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Example</a:t>
            </a:r>
          </a:p>
        </p:txBody>
      </p:sp>
      <p:sp>
        <p:nvSpPr>
          <p:cNvPr id="10243" name="Oval 3"/>
          <p:cNvSpPr>
            <a:spLocks noChangeArrowheads="1"/>
          </p:cNvSpPr>
          <p:nvPr/>
        </p:nvSpPr>
        <p:spPr bwMode="auto">
          <a:xfrm>
            <a:off x="2514600" y="1412776"/>
            <a:ext cx="914400" cy="914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f</a:t>
            </a: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4572000" y="2784376"/>
            <a:ext cx="914400" cy="914400"/>
          </a:xfrm>
          <a:prstGeom prst="ellipse">
            <a:avLst/>
          </a:prstGeom>
          <a:solidFill>
            <a:srgbClr val="CC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i</a:t>
            </a:r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4572000" y="1412776"/>
            <a:ext cx="914400" cy="914400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h</a:t>
            </a:r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6096000" y="5222776"/>
            <a:ext cx="914400" cy="914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c</a:t>
            </a:r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7391400" y="5222776"/>
            <a:ext cx="914400" cy="9144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d</a:t>
            </a:r>
          </a:p>
        </p:txBody>
      </p:sp>
      <p:sp>
        <p:nvSpPr>
          <p:cNvPr id="10248" name="Oval 8"/>
          <p:cNvSpPr>
            <a:spLocks noChangeArrowheads="1"/>
          </p:cNvSpPr>
          <p:nvPr/>
        </p:nvSpPr>
        <p:spPr bwMode="auto">
          <a:xfrm>
            <a:off x="6096000" y="3851176"/>
            <a:ext cx="914400" cy="914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a</a:t>
            </a:r>
          </a:p>
        </p:txBody>
      </p:sp>
      <p:sp>
        <p:nvSpPr>
          <p:cNvPr id="10249" name="Oval 9"/>
          <p:cNvSpPr>
            <a:spLocks noChangeArrowheads="1"/>
          </p:cNvSpPr>
          <p:nvPr/>
        </p:nvSpPr>
        <p:spPr bwMode="auto">
          <a:xfrm>
            <a:off x="7391400" y="3851176"/>
            <a:ext cx="914400" cy="914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b</a:t>
            </a:r>
          </a:p>
        </p:txBody>
      </p:sp>
      <p:sp>
        <p:nvSpPr>
          <p:cNvPr id="10250" name="Oval 10"/>
          <p:cNvSpPr>
            <a:spLocks noChangeArrowheads="1"/>
          </p:cNvSpPr>
          <p:nvPr/>
        </p:nvSpPr>
        <p:spPr bwMode="auto">
          <a:xfrm>
            <a:off x="1066800" y="1412776"/>
            <a:ext cx="914400" cy="914400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e</a:t>
            </a:r>
          </a:p>
        </p:txBody>
      </p:sp>
      <p:sp>
        <p:nvSpPr>
          <p:cNvPr id="10251" name="Oval 11"/>
          <p:cNvSpPr>
            <a:spLocks noChangeArrowheads="1"/>
          </p:cNvSpPr>
          <p:nvPr/>
        </p:nvSpPr>
        <p:spPr bwMode="auto">
          <a:xfrm>
            <a:off x="1066800" y="2860576"/>
            <a:ext cx="914400" cy="9144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g</a:t>
            </a:r>
          </a:p>
        </p:txBody>
      </p:sp>
      <p:sp>
        <p:nvSpPr>
          <p:cNvPr id="10252" name="Oval 12"/>
          <p:cNvSpPr>
            <a:spLocks noChangeArrowheads="1"/>
          </p:cNvSpPr>
          <p:nvPr/>
        </p:nvSpPr>
        <p:spPr bwMode="auto">
          <a:xfrm>
            <a:off x="7086600" y="1412776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j</a:t>
            </a:r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1524000" y="232717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5029200" y="232717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6553200" y="476557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7848600" y="476557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1981200" y="186997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>
            <a:off x="6934200" y="430837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 flipV="1">
            <a:off x="6934200" y="4689376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Connect edge (b, d)</a:t>
            </a:r>
          </a:p>
        </p:txBody>
      </p:sp>
      <p:sp>
        <p:nvSpPr>
          <p:cNvPr id="11267" name="Oval 24"/>
          <p:cNvSpPr>
            <a:spLocks noChangeArrowheads="1"/>
          </p:cNvSpPr>
          <p:nvPr/>
        </p:nvSpPr>
        <p:spPr bwMode="auto">
          <a:xfrm>
            <a:off x="2514600" y="1412776"/>
            <a:ext cx="914400" cy="914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f</a:t>
            </a:r>
          </a:p>
        </p:txBody>
      </p:sp>
      <p:sp>
        <p:nvSpPr>
          <p:cNvPr id="11268" name="Oval 25"/>
          <p:cNvSpPr>
            <a:spLocks noChangeArrowheads="1"/>
          </p:cNvSpPr>
          <p:nvPr/>
        </p:nvSpPr>
        <p:spPr bwMode="auto">
          <a:xfrm>
            <a:off x="4572000" y="2784376"/>
            <a:ext cx="914400" cy="914400"/>
          </a:xfrm>
          <a:prstGeom prst="ellipse">
            <a:avLst/>
          </a:prstGeom>
          <a:solidFill>
            <a:srgbClr val="CC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i</a:t>
            </a:r>
          </a:p>
        </p:txBody>
      </p:sp>
      <p:sp>
        <p:nvSpPr>
          <p:cNvPr id="11269" name="Oval 26"/>
          <p:cNvSpPr>
            <a:spLocks noChangeArrowheads="1"/>
          </p:cNvSpPr>
          <p:nvPr/>
        </p:nvSpPr>
        <p:spPr bwMode="auto">
          <a:xfrm>
            <a:off x="4572000" y="1412776"/>
            <a:ext cx="914400" cy="914400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h</a:t>
            </a:r>
          </a:p>
        </p:txBody>
      </p:sp>
      <p:sp>
        <p:nvSpPr>
          <p:cNvPr id="11270" name="Oval 27"/>
          <p:cNvSpPr>
            <a:spLocks noChangeArrowheads="1"/>
          </p:cNvSpPr>
          <p:nvPr/>
        </p:nvSpPr>
        <p:spPr bwMode="auto">
          <a:xfrm>
            <a:off x="6096000" y="5222776"/>
            <a:ext cx="914400" cy="914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c</a:t>
            </a:r>
          </a:p>
        </p:txBody>
      </p:sp>
      <p:sp>
        <p:nvSpPr>
          <p:cNvPr id="11271" name="Oval 28"/>
          <p:cNvSpPr>
            <a:spLocks noChangeArrowheads="1"/>
          </p:cNvSpPr>
          <p:nvPr/>
        </p:nvSpPr>
        <p:spPr bwMode="auto">
          <a:xfrm>
            <a:off x="7391400" y="5222776"/>
            <a:ext cx="914400" cy="914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d</a:t>
            </a:r>
          </a:p>
        </p:txBody>
      </p:sp>
      <p:sp>
        <p:nvSpPr>
          <p:cNvPr id="11272" name="Oval 29"/>
          <p:cNvSpPr>
            <a:spLocks noChangeArrowheads="1"/>
          </p:cNvSpPr>
          <p:nvPr/>
        </p:nvSpPr>
        <p:spPr bwMode="auto">
          <a:xfrm>
            <a:off x="6096000" y="3851176"/>
            <a:ext cx="914400" cy="914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a</a:t>
            </a:r>
          </a:p>
        </p:txBody>
      </p:sp>
      <p:sp>
        <p:nvSpPr>
          <p:cNvPr id="11273" name="Oval 30"/>
          <p:cNvSpPr>
            <a:spLocks noChangeArrowheads="1"/>
          </p:cNvSpPr>
          <p:nvPr/>
        </p:nvSpPr>
        <p:spPr bwMode="auto">
          <a:xfrm>
            <a:off x="7391400" y="3851176"/>
            <a:ext cx="914400" cy="914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b</a:t>
            </a:r>
          </a:p>
        </p:txBody>
      </p:sp>
      <p:sp>
        <p:nvSpPr>
          <p:cNvPr id="11274" name="Oval 32"/>
          <p:cNvSpPr>
            <a:spLocks noChangeArrowheads="1"/>
          </p:cNvSpPr>
          <p:nvPr/>
        </p:nvSpPr>
        <p:spPr bwMode="auto">
          <a:xfrm>
            <a:off x="1066800" y="1412776"/>
            <a:ext cx="914400" cy="914400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e</a:t>
            </a:r>
          </a:p>
        </p:txBody>
      </p:sp>
      <p:sp>
        <p:nvSpPr>
          <p:cNvPr id="11275" name="Oval 33"/>
          <p:cNvSpPr>
            <a:spLocks noChangeArrowheads="1"/>
          </p:cNvSpPr>
          <p:nvPr/>
        </p:nvSpPr>
        <p:spPr bwMode="auto">
          <a:xfrm>
            <a:off x="1066800" y="2860576"/>
            <a:ext cx="914400" cy="9144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g</a:t>
            </a:r>
          </a:p>
        </p:txBody>
      </p:sp>
      <p:sp>
        <p:nvSpPr>
          <p:cNvPr id="11276" name="Oval 34"/>
          <p:cNvSpPr>
            <a:spLocks noChangeArrowheads="1"/>
          </p:cNvSpPr>
          <p:nvPr/>
        </p:nvSpPr>
        <p:spPr bwMode="auto">
          <a:xfrm>
            <a:off x="7086600" y="1412776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j</a:t>
            </a:r>
          </a:p>
        </p:txBody>
      </p:sp>
      <p:sp>
        <p:nvSpPr>
          <p:cNvPr id="11277" name="Line 45"/>
          <p:cNvSpPr>
            <a:spLocks noChangeShapeType="1"/>
          </p:cNvSpPr>
          <p:nvPr/>
        </p:nvSpPr>
        <p:spPr bwMode="auto">
          <a:xfrm>
            <a:off x="1524000" y="2327176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78" name="Line 46"/>
          <p:cNvSpPr>
            <a:spLocks noChangeShapeType="1"/>
          </p:cNvSpPr>
          <p:nvPr/>
        </p:nvSpPr>
        <p:spPr bwMode="auto">
          <a:xfrm>
            <a:off x="5029200" y="232717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79" name="Line 47"/>
          <p:cNvSpPr>
            <a:spLocks noChangeShapeType="1"/>
          </p:cNvSpPr>
          <p:nvPr/>
        </p:nvSpPr>
        <p:spPr bwMode="auto">
          <a:xfrm>
            <a:off x="6553200" y="476557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80" name="Line 48"/>
          <p:cNvSpPr>
            <a:spLocks noChangeShapeType="1"/>
          </p:cNvSpPr>
          <p:nvPr/>
        </p:nvSpPr>
        <p:spPr bwMode="auto">
          <a:xfrm>
            <a:off x="7848600" y="4765576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81" name="Line 49"/>
          <p:cNvSpPr>
            <a:spLocks noChangeShapeType="1"/>
          </p:cNvSpPr>
          <p:nvPr/>
        </p:nvSpPr>
        <p:spPr bwMode="auto">
          <a:xfrm>
            <a:off x="1981200" y="186997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82" name="Line 50"/>
          <p:cNvSpPr>
            <a:spLocks noChangeShapeType="1"/>
          </p:cNvSpPr>
          <p:nvPr/>
        </p:nvSpPr>
        <p:spPr bwMode="auto">
          <a:xfrm>
            <a:off x="6934200" y="430837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83" name="Line 51"/>
          <p:cNvSpPr>
            <a:spLocks noChangeShapeType="1"/>
          </p:cNvSpPr>
          <p:nvPr/>
        </p:nvSpPr>
        <p:spPr bwMode="auto">
          <a:xfrm flipV="1">
            <a:off x="6934200" y="4689376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computer-bunny.blue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25608</TotalTime>
  <Words>2542</Words>
  <Application>Microsoft Office PowerPoint</Application>
  <PresentationFormat>On-screen Show (4:3)</PresentationFormat>
  <Paragraphs>516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Cambria Math</vt:lpstr>
      <vt:lpstr>Monotype Sorts</vt:lpstr>
      <vt:lpstr>Tahoma</vt:lpstr>
      <vt:lpstr>Times New Roman</vt:lpstr>
      <vt:lpstr>computer-bunny.blue</vt:lpstr>
      <vt:lpstr>Data Structures for Disjoint Sets</vt:lpstr>
      <vt:lpstr>Disjoint Sets</vt:lpstr>
      <vt:lpstr>Disjoint Set Operations</vt:lpstr>
      <vt:lpstr>Analyzing Operations</vt:lpstr>
      <vt:lpstr>Connected Components</vt:lpstr>
      <vt:lpstr>Connected Components</vt:lpstr>
      <vt:lpstr>Connected Components</vt:lpstr>
      <vt:lpstr>Example</vt:lpstr>
      <vt:lpstr>Connect edge (b, d)</vt:lpstr>
      <vt:lpstr>Connect edge (e, g)</vt:lpstr>
      <vt:lpstr>Connect edge (a, c)</vt:lpstr>
      <vt:lpstr>Connect edge (h, i)</vt:lpstr>
      <vt:lpstr>Connect edge (a, b)</vt:lpstr>
      <vt:lpstr>Connect edge (e, f)</vt:lpstr>
      <vt:lpstr>Connect edge (b, c)</vt:lpstr>
      <vt:lpstr>Result</vt:lpstr>
      <vt:lpstr>Connected Components : Question</vt:lpstr>
      <vt:lpstr>Connected Components</vt:lpstr>
      <vt:lpstr>Connected Components : Solution</vt:lpstr>
      <vt:lpstr>Disjoint-Set Implementation: Linked List </vt:lpstr>
      <vt:lpstr>Linked-lists for two sets</vt:lpstr>
      <vt:lpstr>UNION Implementation</vt:lpstr>
      <vt:lpstr>Weighted-Union Heuristic</vt:lpstr>
      <vt:lpstr>Disjoint-Set Implementation: Forests </vt:lpstr>
      <vt:lpstr>Algorithm for Disjoint-Set Forest</vt:lpstr>
      <vt:lpstr>Straightforward Solution</vt:lpstr>
      <vt:lpstr>Union by Rank &amp; Path Compression Heuristics</vt:lpstr>
      <vt:lpstr>Path Compression</vt:lpstr>
      <vt:lpstr>Algorithm for Disjoint-Set Forest</vt:lpstr>
      <vt:lpstr>Exercise</vt:lpstr>
      <vt:lpstr>Solution</vt:lpstr>
      <vt:lpstr>Example</vt:lpstr>
      <vt:lpstr>Example</vt:lpstr>
      <vt:lpstr>QUESTION</vt:lpstr>
      <vt:lpstr>Algorithm for Disjoint-Set Forest</vt:lpstr>
      <vt:lpstr>Algorithm for Disjoint-Set Forest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Fariha Tabassum Islam - 1018052029</cp:lastModifiedBy>
  <cp:revision>1874</cp:revision>
  <dcterms:created xsi:type="dcterms:W3CDTF">2002-01-21T02:22:10Z</dcterms:created>
  <dcterms:modified xsi:type="dcterms:W3CDTF">2021-05-02T09:08:17Z</dcterms:modified>
</cp:coreProperties>
</file>