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67"/>
  </p:notesMasterIdLst>
  <p:handoutMasterIdLst>
    <p:handoutMasterId r:id="rId68"/>
  </p:handoutMasterIdLst>
  <p:sldIdLst>
    <p:sldId id="506" r:id="rId2"/>
    <p:sldId id="570" r:id="rId3"/>
    <p:sldId id="507" r:id="rId4"/>
    <p:sldId id="508" r:id="rId5"/>
    <p:sldId id="568" r:id="rId6"/>
    <p:sldId id="509" r:id="rId7"/>
    <p:sldId id="510" r:id="rId8"/>
    <p:sldId id="511" r:id="rId9"/>
    <p:sldId id="514" r:id="rId10"/>
    <p:sldId id="515" r:id="rId11"/>
    <p:sldId id="516" r:id="rId12"/>
    <p:sldId id="517" r:id="rId13"/>
    <p:sldId id="518" r:id="rId14"/>
    <p:sldId id="519" r:id="rId15"/>
    <p:sldId id="520" r:id="rId16"/>
    <p:sldId id="521" r:id="rId17"/>
    <p:sldId id="522" r:id="rId18"/>
    <p:sldId id="523" r:id="rId19"/>
    <p:sldId id="524" r:id="rId20"/>
    <p:sldId id="525" r:id="rId21"/>
    <p:sldId id="526" r:id="rId22"/>
    <p:sldId id="527" r:id="rId23"/>
    <p:sldId id="528" r:id="rId24"/>
    <p:sldId id="529" r:id="rId25"/>
    <p:sldId id="530" r:id="rId26"/>
    <p:sldId id="531" r:id="rId27"/>
    <p:sldId id="532" r:id="rId28"/>
    <p:sldId id="533" r:id="rId29"/>
    <p:sldId id="534" r:id="rId30"/>
    <p:sldId id="535" r:id="rId31"/>
    <p:sldId id="536" r:id="rId32"/>
    <p:sldId id="537" r:id="rId33"/>
    <p:sldId id="538" r:id="rId34"/>
    <p:sldId id="573" r:id="rId35"/>
    <p:sldId id="572" r:id="rId36"/>
    <p:sldId id="539" r:id="rId37"/>
    <p:sldId id="540" r:id="rId38"/>
    <p:sldId id="541" r:id="rId39"/>
    <p:sldId id="542" r:id="rId40"/>
    <p:sldId id="543" r:id="rId41"/>
    <p:sldId id="544" r:id="rId42"/>
    <p:sldId id="545" r:id="rId43"/>
    <p:sldId id="546" r:id="rId44"/>
    <p:sldId id="547" r:id="rId45"/>
    <p:sldId id="548" r:id="rId46"/>
    <p:sldId id="549" r:id="rId47"/>
    <p:sldId id="550" r:id="rId48"/>
    <p:sldId id="551" r:id="rId49"/>
    <p:sldId id="552" r:id="rId50"/>
    <p:sldId id="553" r:id="rId51"/>
    <p:sldId id="554" r:id="rId52"/>
    <p:sldId id="555" r:id="rId53"/>
    <p:sldId id="556" r:id="rId54"/>
    <p:sldId id="557" r:id="rId55"/>
    <p:sldId id="558" r:id="rId56"/>
    <p:sldId id="559" r:id="rId57"/>
    <p:sldId id="560" r:id="rId58"/>
    <p:sldId id="561" r:id="rId59"/>
    <p:sldId id="562" r:id="rId60"/>
    <p:sldId id="563" r:id="rId61"/>
    <p:sldId id="565" r:id="rId62"/>
    <p:sldId id="566" r:id="rId63"/>
    <p:sldId id="567" r:id="rId64"/>
    <p:sldId id="574" r:id="rId65"/>
    <p:sldId id="569" r:id="rId66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FF"/>
    <a:srgbClr val="0000CC"/>
    <a:srgbClr val="5674F6"/>
    <a:srgbClr val="6289F8"/>
    <a:srgbClr val="8097F8"/>
    <a:srgbClr val="2C61F6"/>
    <a:srgbClr val="A50021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0929"/>
  </p:normalViewPr>
  <p:slideViewPr>
    <p:cSldViewPr snapToObjects="1">
      <p:cViewPr varScale="1">
        <p:scale>
          <a:sx n="100" d="100"/>
          <a:sy n="100" d="100"/>
        </p:scale>
        <p:origin x="970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l" defTabSz="966648">
              <a:defRPr sz="1300">
                <a:cs typeface="+mn-cs"/>
              </a:defRPr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cs typeface="+mn-cs"/>
              </a:defRPr>
            </a:lvl1pPr>
          </a:lstStyle>
          <a:p>
            <a:pPr>
              <a:defRPr/>
            </a:pPr>
            <a:fld id="{18524A33-7E7D-4764-8771-6679A60A024E}" type="datetime8">
              <a:rPr lang="en-US"/>
              <a:pPr>
                <a:defRPr/>
              </a:pPr>
              <a:t>5/23/2021 4:05 PM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l" defTabSz="966648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DF035309-6551-4324-B917-8C53DC0D53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6981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l" defTabSz="966648">
              <a:defRPr sz="1300">
                <a:cs typeface="+mn-cs"/>
              </a:defRPr>
            </a:lvl1pPr>
          </a:lstStyle>
          <a:p>
            <a:pPr>
              <a:defRPr/>
            </a:pPr>
            <a:r>
              <a:rPr lang="en-US"/>
              <a:t>Graphs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cs typeface="+mn-cs"/>
              </a:defRPr>
            </a:lvl1pPr>
          </a:lstStyle>
          <a:p>
            <a:pPr>
              <a:defRPr/>
            </a:pPr>
            <a:fld id="{0F2AAE34-EC47-4185-8E66-ACD283C58AA6}" type="datetime8">
              <a:rPr lang="en-US"/>
              <a:pPr>
                <a:defRPr/>
              </a:pPr>
              <a:t>5/23/2021 4:04 PM</a:t>
            </a:fld>
            <a:endParaRPr 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2313"/>
            <a:ext cx="4799012" cy="3598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l" defTabSz="966648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5DDD19F5-E766-48DA-B90A-16CE8DCB0B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3306753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20093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88973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1673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1673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67372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62967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275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386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386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6647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1295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7623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5458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7004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6242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2296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0" y="836613"/>
            <a:ext cx="4572000" cy="76200"/>
          </a:xfrm>
          <a:prstGeom prst="rect">
            <a:avLst/>
          </a:prstGeom>
          <a:gradFill rotWithShape="0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lin ang="0" scaled="1"/>
          </a:gra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4572000" y="836613"/>
            <a:ext cx="4572000" cy="76200"/>
          </a:xfrm>
          <a:prstGeom prst="rect">
            <a:avLst/>
          </a:prstGeom>
          <a:gradFill rotWithShape="0">
            <a:gsLst>
              <a:gs pos="0">
                <a:srgbClr val="000082"/>
              </a:gs>
              <a:gs pos="100000">
                <a:schemeClr val="bg1"/>
              </a:gs>
            </a:gsLst>
            <a:lin ang="0" scaled="1"/>
          </a:gra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1928" name="Rectangle 8"/>
          <p:cNvSpPr>
            <a:spLocks noChangeArrowheads="1"/>
          </p:cNvSpPr>
          <p:nvPr userDrawn="1"/>
        </p:nvSpPr>
        <p:spPr bwMode="auto">
          <a:xfrm>
            <a:off x="2825750" y="6653213"/>
            <a:ext cx="42672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l" eaLnBrk="0" hangingPunct="0">
              <a:defRPr/>
            </a:pPr>
            <a:r>
              <a:rPr lang="en-US" sz="1200" b="1">
                <a:solidFill>
                  <a:srgbClr val="FF6600"/>
                </a:solidFill>
                <a:latin typeface="Arial" pitchFamily="34" charset="0"/>
                <a:cs typeface="+mn-cs"/>
              </a:rPr>
              <a:t>Dr. Md. Abul Kashem Mia, Professor, CSE Dept, BUET</a:t>
            </a:r>
            <a:r>
              <a:rPr lang="en-US" sz="900" b="1">
                <a:latin typeface="Arial" pitchFamily="34" charset="0"/>
                <a:cs typeface="+mn-cs"/>
              </a:rPr>
              <a:t> 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Monotype Sorts" pitchFamily="2" charset="2"/>
        <a:buChar char="l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Monotype Sorts" pitchFamily="2" charset="2"/>
        <a:buChar char="u"/>
        <a:defRPr sz="22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Monotype Sorts" pitchFamily="2" charset="2"/>
        <a:buChar char="]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auckland.ac.nz/software/AlgAnim/prim.html" TargetMode="External"/><Relationship Id="rId2" Type="http://schemas.openxmlformats.org/officeDocument/2006/relationships/hyperlink" Target="https://www.cs.auckland.ac.nz/software/AlgAnim/dijkstra.html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gramiz.com/dsa/spanning-tree-and-minimum-spanning-tree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s://cp-algorithms.com/graph/second_best_mst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98600"/>
            <a:ext cx="7772400" cy="1425575"/>
          </a:xfrm>
        </p:spPr>
        <p:txBody>
          <a:bodyPr/>
          <a:lstStyle/>
          <a:p>
            <a:pPr eaLnBrk="1" hangingPunct="1">
              <a:defRPr/>
            </a:pPr>
            <a:r>
              <a:rPr lang="en-US" sz="4400"/>
              <a:t>Algorithms:</a:t>
            </a:r>
            <a:br>
              <a:rPr lang="en-US" sz="4400"/>
            </a:br>
            <a:r>
              <a:rPr lang="en-US" sz="4400"/>
              <a:t>Greedy Method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860800"/>
            <a:ext cx="7315200" cy="720725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Minimum Spanning Tree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Prim’s Algorithm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</a:rPr>
              <a:t>MST-Prim(G, w, r)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</a:rPr>
              <a:t>    Q = V[G];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</a:rPr>
              <a:t>    for each </a:t>
            </a:r>
            <a:r>
              <a:rPr lang="en-US" altLang="en-US" sz="1700" b="1" i="1">
                <a:latin typeface="Courier New" panose="02070309020205020404" pitchFamily="49" charset="0"/>
              </a:rPr>
              <a:t>u</a:t>
            </a:r>
            <a:r>
              <a:rPr lang="en-US" altLang="en-US" sz="1700" b="1">
                <a:latin typeface="Courier New" panose="02070309020205020404" pitchFamily="49" charset="0"/>
              </a:rPr>
              <a:t> 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 Q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key[u] = ;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key[r] = 0;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p[r] = NULL;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while (Q not empty)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u = ExtractMin(Q);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for each </a:t>
            </a:r>
            <a:r>
              <a:rPr lang="en-US" altLang="en-US" sz="1700" b="1" i="1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altLang="en-US" sz="1700" b="1">
                <a:latin typeface="Courier New" panose="02070309020205020404" pitchFamily="49" charset="0"/>
              </a:rPr>
              <a:t> 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 Adj[</a:t>
            </a:r>
            <a:r>
              <a:rPr lang="en-US" altLang="en-US" sz="1700" b="1" i="1">
                <a:latin typeface="Courier New" panose="02070309020205020404" pitchFamily="49" charset="0"/>
                <a:sym typeface="Symbol" panose="05050102010706020507" pitchFamily="18" charset="2"/>
              </a:rPr>
              <a:t>u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]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    if (v</a:t>
            </a:r>
            <a:r>
              <a:rPr lang="en-US" altLang="en-US" sz="1700" b="1">
                <a:latin typeface="Courier New" panose="02070309020205020404" pitchFamily="49" charset="0"/>
              </a:rPr>
              <a:t> 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 Q and w(</a:t>
            </a:r>
            <a:r>
              <a:rPr lang="en-US" altLang="en-US" sz="1700" b="1" i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) &lt; key[</a:t>
            </a:r>
            <a:r>
              <a:rPr lang="en-US" altLang="en-US" sz="1700" b="1" i="1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])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        p[v] = u;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        key[v] = w(u,v);</a:t>
            </a:r>
          </a:p>
        </p:txBody>
      </p:sp>
      <p:sp>
        <p:nvSpPr>
          <p:cNvPr id="10244" name="Oval 4"/>
          <p:cNvSpPr>
            <a:spLocks noChangeArrowheads="1"/>
          </p:cNvSpPr>
          <p:nvPr/>
        </p:nvSpPr>
        <p:spPr bwMode="auto">
          <a:xfrm>
            <a:off x="4195763" y="1544638"/>
            <a:ext cx="382587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45" name="Oval 5"/>
          <p:cNvSpPr>
            <a:spLocks noChangeArrowheads="1"/>
          </p:cNvSpPr>
          <p:nvPr/>
        </p:nvSpPr>
        <p:spPr bwMode="auto">
          <a:xfrm>
            <a:off x="6380163" y="1544638"/>
            <a:ext cx="381000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46" name="Oval 6"/>
          <p:cNvSpPr>
            <a:spLocks noChangeArrowheads="1"/>
          </p:cNvSpPr>
          <p:nvPr/>
        </p:nvSpPr>
        <p:spPr bwMode="auto">
          <a:xfrm>
            <a:off x="8289925" y="1544638"/>
            <a:ext cx="382588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47" name="Oval 7"/>
          <p:cNvSpPr>
            <a:spLocks noChangeArrowheads="1"/>
          </p:cNvSpPr>
          <p:nvPr/>
        </p:nvSpPr>
        <p:spPr bwMode="auto">
          <a:xfrm>
            <a:off x="4195763" y="2690813"/>
            <a:ext cx="382587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48" name="Oval 8"/>
          <p:cNvSpPr>
            <a:spLocks noChangeArrowheads="1"/>
          </p:cNvSpPr>
          <p:nvPr/>
        </p:nvSpPr>
        <p:spPr bwMode="auto">
          <a:xfrm>
            <a:off x="6380163" y="2690813"/>
            <a:ext cx="381000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49" name="Oval 9"/>
          <p:cNvSpPr>
            <a:spLocks noChangeArrowheads="1"/>
          </p:cNvSpPr>
          <p:nvPr/>
        </p:nvSpPr>
        <p:spPr bwMode="auto">
          <a:xfrm>
            <a:off x="8289925" y="2690813"/>
            <a:ext cx="382588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50" name="Oval 10"/>
          <p:cNvSpPr>
            <a:spLocks noChangeArrowheads="1"/>
          </p:cNvSpPr>
          <p:nvPr/>
        </p:nvSpPr>
        <p:spPr bwMode="auto">
          <a:xfrm>
            <a:off x="5287963" y="3181350"/>
            <a:ext cx="382587" cy="382588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51" name="Oval 11"/>
          <p:cNvSpPr>
            <a:spLocks noChangeArrowheads="1"/>
          </p:cNvSpPr>
          <p:nvPr/>
        </p:nvSpPr>
        <p:spPr bwMode="auto">
          <a:xfrm>
            <a:off x="5287963" y="1052513"/>
            <a:ext cx="382587" cy="382587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10252" name="AutoShape 12"/>
          <p:cNvCxnSpPr>
            <a:cxnSpLocks noChangeShapeType="1"/>
            <a:stCxn id="10251" idx="5"/>
            <a:endCxn id="10245" idx="1"/>
          </p:cNvCxnSpPr>
          <p:nvPr/>
        </p:nvCxnSpPr>
        <p:spPr bwMode="auto">
          <a:xfrm>
            <a:off x="5613400" y="1392238"/>
            <a:ext cx="822325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3" name="AutoShape 13"/>
          <p:cNvCxnSpPr>
            <a:cxnSpLocks noChangeShapeType="1"/>
            <a:stCxn id="10251" idx="3"/>
            <a:endCxn id="10244" idx="7"/>
          </p:cNvCxnSpPr>
          <p:nvPr/>
        </p:nvCxnSpPr>
        <p:spPr bwMode="auto">
          <a:xfrm flipH="1">
            <a:off x="4522788" y="1392238"/>
            <a:ext cx="820737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4" name="AutoShape 14"/>
          <p:cNvCxnSpPr>
            <a:cxnSpLocks noChangeShapeType="1"/>
            <a:stCxn id="10244" idx="6"/>
            <a:endCxn id="10245" idx="2"/>
          </p:cNvCxnSpPr>
          <p:nvPr/>
        </p:nvCxnSpPr>
        <p:spPr bwMode="auto">
          <a:xfrm>
            <a:off x="4591050" y="1735138"/>
            <a:ext cx="177482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5" name="AutoShape 15"/>
          <p:cNvCxnSpPr>
            <a:cxnSpLocks noChangeShapeType="1"/>
            <a:stCxn id="10247" idx="0"/>
            <a:endCxn id="10244" idx="4"/>
          </p:cNvCxnSpPr>
          <p:nvPr/>
        </p:nvCxnSpPr>
        <p:spPr bwMode="auto">
          <a:xfrm flipV="1">
            <a:off x="4386263" y="1939925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6" name="AutoShape 16"/>
          <p:cNvCxnSpPr>
            <a:cxnSpLocks noChangeShapeType="1"/>
            <a:stCxn id="10247" idx="5"/>
            <a:endCxn id="10250" idx="1"/>
          </p:cNvCxnSpPr>
          <p:nvPr/>
        </p:nvCxnSpPr>
        <p:spPr bwMode="auto">
          <a:xfrm>
            <a:off x="4522788" y="3030538"/>
            <a:ext cx="820737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7" name="AutoShape 17"/>
          <p:cNvCxnSpPr>
            <a:cxnSpLocks noChangeShapeType="1"/>
            <a:stCxn id="10250" idx="7"/>
            <a:endCxn id="10248" idx="3"/>
          </p:cNvCxnSpPr>
          <p:nvPr/>
        </p:nvCxnSpPr>
        <p:spPr bwMode="auto">
          <a:xfrm flipV="1">
            <a:off x="5613400" y="3030538"/>
            <a:ext cx="822325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8" name="AutoShape 18"/>
          <p:cNvCxnSpPr>
            <a:cxnSpLocks noChangeShapeType="1"/>
            <a:stCxn id="10248" idx="0"/>
            <a:endCxn id="10245" idx="4"/>
          </p:cNvCxnSpPr>
          <p:nvPr/>
        </p:nvCxnSpPr>
        <p:spPr bwMode="auto">
          <a:xfrm flipV="1">
            <a:off x="6570663" y="1939925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9" name="AutoShape 19"/>
          <p:cNvCxnSpPr>
            <a:cxnSpLocks noChangeShapeType="1"/>
            <a:stCxn id="10245" idx="6"/>
            <a:endCxn id="10246" idx="2"/>
          </p:cNvCxnSpPr>
          <p:nvPr/>
        </p:nvCxnSpPr>
        <p:spPr bwMode="auto">
          <a:xfrm>
            <a:off x="6775450" y="1735138"/>
            <a:ext cx="150177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0" name="AutoShape 20"/>
          <p:cNvCxnSpPr>
            <a:cxnSpLocks noChangeShapeType="1"/>
            <a:stCxn id="10248" idx="6"/>
            <a:endCxn id="10249" idx="2"/>
          </p:cNvCxnSpPr>
          <p:nvPr/>
        </p:nvCxnSpPr>
        <p:spPr bwMode="auto">
          <a:xfrm>
            <a:off x="6775450" y="2881313"/>
            <a:ext cx="150177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1" name="AutoShape 21"/>
          <p:cNvCxnSpPr>
            <a:cxnSpLocks noChangeShapeType="1"/>
            <a:stCxn id="10250" idx="0"/>
            <a:endCxn id="10244" idx="5"/>
          </p:cNvCxnSpPr>
          <p:nvPr/>
        </p:nvCxnSpPr>
        <p:spPr bwMode="auto">
          <a:xfrm rot="5400000" flipH="1">
            <a:off x="4358482" y="2048669"/>
            <a:ext cx="1284287" cy="955675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3962400" y="212407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14</a:t>
            </a:r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4979988" y="2271713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0264" name="Text Box 24"/>
          <p:cNvSpPr txBox="1">
            <a:spLocks noChangeArrowheads="1"/>
          </p:cNvSpPr>
          <p:nvPr/>
        </p:nvSpPr>
        <p:spPr bwMode="auto">
          <a:xfrm>
            <a:off x="4759325" y="309562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0265" name="Text Box 25"/>
          <p:cNvSpPr txBox="1">
            <a:spLocks noChangeArrowheads="1"/>
          </p:cNvSpPr>
          <p:nvPr/>
        </p:nvSpPr>
        <p:spPr bwMode="auto">
          <a:xfrm>
            <a:off x="4759325" y="11287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0266" name="Text Box 26"/>
          <p:cNvSpPr txBox="1">
            <a:spLocks noChangeArrowheads="1"/>
          </p:cNvSpPr>
          <p:nvPr/>
        </p:nvSpPr>
        <p:spPr bwMode="auto">
          <a:xfrm>
            <a:off x="5956300" y="11287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0267" name="Text Box 27"/>
          <p:cNvSpPr txBox="1">
            <a:spLocks noChangeArrowheads="1"/>
          </p:cNvSpPr>
          <p:nvPr/>
        </p:nvSpPr>
        <p:spPr bwMode="auto">
          <a:xfrm>
            <a:off x="5305425" y="14335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0268" name="Text Box 28"/>
          <p:cNvSpPr txBox="1">
            <a:spLocks noChangeArrowheads="1"/>
          </p:cNvSpPr>
          <p:nvPr/>
        </p:nvSpPr>
        <p:spPr bwMode="auto">
          <a:xfrm>
            <a:off x="6556375" y="21574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0269" name="Text Box 29"/>
          <p:cNvSpPr txBox="1">
            <a:spLocks noChangeArrowheads="1"/>
          </p:cNvSpPr>
          <p:nvPr/>
        </p:nvSpPr>
        <p:spPr bwMode="auto">
          <a:xfrm>
            <a:off x="7375525" y="13573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0270" name="Text Box 30"/>
          <p:cNvSpPr txBox="1">
            <a:spLocks noChangeArrowheads="1"/>
          </p:cNvSpPr>
          <p:nvPr/>
        </p:nvSpPr>
        <p:spPr bwMode="auto">
          <a:xfrm>
            <a:off x="7321550" y="249237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10271" name="Text Box 31"/>
          <p:cNvSpPr txBox="1">
            <a:spLocks noChangeArrowheads="1"/>
          </p:cNvSpPr>
          <p:nvPr/>
        </p:nvSpPr>
        <p:spPr bwMode="auto">
          <a:xfrm>
            <a:off x="5895975" y="31146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0272" name="Text Box 32"/>
          <p:cNvSpPr txBox="1">
            <a:spLocks noChangeArrowheads="1"/>
          </p:cNvSpPr>
          <p:nvPr/>
        </p:nvSpPr>
        <p:spPr bwMode="auto">
          <a:xfrm>
            <a:off x="5037138" y="3581400"/>
            <a:ext cx="2589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Run on example graph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Prim’s Algorithm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</a:rPr>
              <a:t>MST-Prim(G, w, r)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</a:rPr>
              <a:t>    Q = V[G];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</a:rPr>
              <a:t>    for each </a:t>
            </a:r>
            <a:r>
              <a:rPr lang="en-US" altLang="en-US" sz="1700" b="1" i="1">
                <a:latin typeface="Courier New" panose="02070309020205020404" pitchFamily="49" charset="0"/>
              </a:rPr>
              <a:t>u</a:t>
            </a:r>
            <a:r>
              <a:rPr lang="en-US" altLang="en-US" sz="1700" b="1">
                <a:latin typeface="Courier New" panose="02070309020205020404" pitchFamily="49" charset="0"/>
              </a:rPr>
              <a:t> 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 Q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key[u] = ;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key[r] = 0;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p[r] = NULL;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while (Q not empty)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u = ExtractMin(Q);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for each </a:t>
            </a:r>
            <a:r>
              <a:rPr lang="en-US" altLang="en-US" sz="1700" b="1" i="1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altLang="en-US" sz="1700" b="1">
                <a:latin typeface="Courier New" panose="02070309020205020404" pitchFamily="49" charset="0"/>
              </a:rPr>
              <a:t> 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 Adj[</a:t>
            </a:r>
            <a:r>
              <a:rPr lang="en-US" altLang="en-US" sz="1700" b="1" i="1">
                <a:latin typeface="Courier New" panose="02070309020205020404" pitchFamily="49" charset="0"/>
                <a:sym typeface="Symbol" panose="05050102010706020507" pitchFamily="18" charset="2"/>
              </a:rPr>
              <a:t>u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]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    if (v</a:t>
            </a:r>
            <a:r>
              <a:rPr lang="en-US" altLang="en-US" sz="1700" b="1">
                <a:latin typeface="Courier New" panose="02070309020205020404" pitchFamily="49" charset="0"/>
              </a:rPr>
              <a:t> 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 Q and w(</a:t>
            </a:r>
            <a:r>
              <a:rPr lang="en-US" altLang="en-US" sz="1700" b="1" i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) &lt; key[</a:t>
            </a:r>
            <a:r>
              <a:rPr lang="en-US" altLang="en-US" sz="1700" b="1" i="1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])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        p[v] = u;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        key[v] = w(u,v);</a:t>
            </a:r>
          </a:p>
        </p:txBody>
      </p:sp>
      <p:sp>
        <p:nvSpPr>
          <p:cNvPr id="11268" name="Oval 4"/>
          <p:cNvSpPr>
            <a:spLocks noChangeArrowheads="1"/>
          </p:cNvSpPr>
          <p:nvPr/>
        </p:nvSpPr>
        <p:spPr bwMode="auto">
          <a:xfrm>
            <a:off x="4195763" y="1544638"/>
            <a:ext cx="382587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1269" name="Oval 5"/>
          <p:cNvSpPr>
            <a:spLocks noChangeArrowheads="1"/>
          </p:cNvSpPr>
          <p:nvPr/>
        </p:nvSpPr>
        <p:spPr bwMode="auto">
          <a:xfrm>
            <a:off x="6380163" y="1544638"/>
            <a:ext cx="381000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1270" name="Oval 6"/>
          <p:cNvSpPr>
            <a:spLocks noChangeArrowheads="1"/>
          </p:cNvSpPr>
          <p:nvPr/>
        </p:nvSpPr>
        <p:spPr bwMode="auto">
          <a:xfrm>
            <a:off x="8289925" y="1544638"/>
            <a:ext cx="382588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1271" name="Oval 7"/>
          <p:cNvSpPr>
            <a:spLocks noChangeArrowheads="1"/>
          </p:cNvSpPr>
          <p:nvPr/>
        </p:nvSpPr>
        <p:spPr bwMode="auto">
          <a:xfrm>
            <a:off x="4195763" y="2690813"/>
            <a:ext cx="382587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1272" name="Oval 8"/>
          <p:cNvSpPr>
            <a:spLocks noChangeArrowheads="1"/>
          </p:cNvSpPr>
          <p:nvPr/>
        </p:nvSpPr>
        <p:spPr bwMode="auto">
          <a:xfrm>
            <a:off x="6380163" y="2690813"/>
            <a:ext cx="381000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1273" name="Oval 9"/>
          <p:cNvSpPr>
            <a:spLocks noChangeArrowheads="1"/>
          </p:cNvSpPr>
          <p:nvPr/>
        </p:nvSpPr>
        <p:spPr bwMode="auto">
          <a:xfrm>
            <a:off x="8289925" y="2690813"/>
            <a:ext cx="382588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1274" name="Oval 10"/>
          <p:cNvSpPr>
            <a:spLocks noChangeArrowheads="1"/>
          </p:cNvSpPr>
          <p:nvPr/>
        </p:nvSpPr>
        <p:spPr bwMode="auto">
          <a:xfrm>
            <a:off x="5287963" y="3181350"/>
            <a:ext cx="382587" cy="382588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1275" name="Oval 11"/>
          <p:cNvSpPr>
            <a:spLocks noChangeArrowheads="1"/>
          </p:cNvSpPr>
          <p:nvPr/>
        </p:nvSpPr>
        <p:spPr bwMode="auto">
          <a:xfrm>
            <a:off x="5287963" y="1052513"/>
            <a:ext cx="382587" cy="382587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cxnSp>
        <p:nvCxnSpPr>
          <p:cNvPr id="11276" name="AutoShape 12"/>
          <p:cNvCxnSpPr>
            <a:cxnSpLocks noChangeShapeType="1"/>
            <a:stCxn id="11275" idx="5"/>
            <a:endCxn id="11269" idx="1"/>
          </p:cNvCxnSpPr>
          <p:nvPr/>
        </p:nvCxnSpPr>
        <p:spPr bwMode="auto">
          <a:xfrm>
            <a:off x="5613400" y="1392238"/>
            <a:ext cx="822325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7" name="AutoShape 13"/>
          <p:cNvCxnSpPr>
            <a:cxnSpLocks noChangeShapeType="1"/>
            <a:stCxn id="11275" idx="3"/>
            <a:endCxn id="11268" idx="7"/>
          </p:cNvCxnSpPr>
          <p:nvPr/>
        </p:nvCxnSpPr>
        <p:spPr bwMode="auto">
          <a:xfrm flipH="1">
            <a:off x="4522788" y="1392238"/>
            <a:ext cx="820737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8" name="AutoShape 14"/>
          <p:cNvCxnSpPr>
            <a:cxnSpLocks noChangeShapeType="1"/>
            <a:stCxn id="11268" idx="6"/>
            <a:endCxn id="11269" idx="2"/>
          </p:cNvCxnSpPr>
          <p:nvPr/>
        </p:nvCxnSpPr>
        <p:spPr bwMode="auto">
          <a:xfrm>
            <a:off x="4591050" y="1735138"/>
            <a:ext cx="177482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9" name="AutoShape 15"/>
          <p:cNvCxnSpPr>
            <a:cxnSpLocks noChangeShapeType="1"/>
            <a:stCxn id="11271" idx="0"/>
            <a:endCxn id="11268" idx="4"/>
          </p:cNvCxnSpPr>
          <p:nvPr/>
        </p:nvCxnSpPr>
        <p:spPr bwMode="auto">
          <a:xfrm flipV="1">
            <a:off x="4386263" y="1939925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0" name="AutoShape 16"/>
          <p:cNvCxnSpPr>
            <a:cxnSpLocks noChangeShapeType="1"/>
            <a:stCxn id="11271" idx="5"/>
            <a:endCxn id="11274" idx="1"/>
          </p:cNvCxnSpPr>
          <p:nvPr/>
        </p:nvCxnSpPr>
        <p:spPr bwMode="auto">
          <a:xfrm>
            <a:off x="4522788" y="3030538"/>
            <a:ext cx="820737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1" name="AutoShape 17"/>
          <p:cNvCxnSpPr>
            <a:cxnSpLocks noChangeShapeType="1"/>
            <a:stCxn id="11274" idx="7"/>
            <a:endCxn id="11272" idx="3"/>
          </p:cNvCxnSpPr>
          <p:nvPr/>
        </p:nvCxnSpPr>
        <p:spPr bwMode="auto">
          <a:xfrm flipV="1">
            <a:off x="5613400" y="3030538"/>
            <a:ext cx="822325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2" name="AutoShape 18"/>
          <p:cNvCxnSpPr>
            <a:cxnSpLocks noChangeShapeType="1"/>
            <a:stCxn id="11272" idx="0"/>
            <a:endCxn id="11269" idx="4"/>
          </p:cNvCxnSpPr>
          <p:nvPr/>
        </p:nvCxnSpPr>
        <p:spPr bwMode="auto">
          <a:xfrm flipV="1">
            <a:off x="6570663" y="1939925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3" name="AutoShape 19"/>
          <p:cNvCxnSpPr>
            <a:cxnSpLocks noChangeShapeType="1"/>
            <a:stCxn id="11269" idx="6"/>
            <a:endCxn id="11270" idx="2"/>
          </p:cNvCxnSpPr>
          <p:nvPr/>
        </p:nvCxnSpPr>
        <p:spPr bwMode="auto">
          <a:xfrm>
            <a:off x="6775450" y="1735138"/>
            <a:ext cx="150177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4" name="AutoShape 20"/>
          <p:cNvCxnSpPr>
            <a:cxnSpLocks noChangeShapeType="1"/>
            <a:stCxn id="11272" idx="6"/>
            <a:endCxn id="11273" idx="2"/>
          </p:cNvCxnSpPr>
          <p:nvPr/>
        </p:nvCxnSpPr>
        <p:spPr bwMode="auto">
          <a:xfrm>
            <a:off x="6775450" y="2881313"/>
            <a:ext cx="150177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5" name="AutoShape 21"/>
          <p:cNvCxnSpPr>
            <a:cxnSpLocks noChangeShapeType="1"/>
            <a:stCxn id="11274" idx="0"/>
            <a:endCxn id="11268" idx="5"/>
          </p:cNvCxnSpPr>
          <p:nvPr/>
        </p:nvCxnSpPr>
        <p:spPr bwMode="auto">
          <a:xfrm rot="5400000" flipH="1">
            <a:off x="4358482" y="2048669"/>
            <a:ext cx="1284287" cy="955675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86" name="Text Box 22"/>
          <p:cNvSpPr txBox="1">
            <a:spLocks noChangeArrowheads="1"/>
          </p:cNvSpPr>
          <p:nvPr/>
        </p:nvSpPr>
        <p:spPr bwMode="auto">
          <a:xfrm>
            <a:off x="3962400" y="212407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14</a:t>
            </a:r>
          </a:p>
        </p:txBody>
      </p:sp>
      <p:sp>
        <p:nvSpPr>
          <p:cNvPr id="11287" name="Text Box 23"/>
          <p:cNvSpPr txBox="1">
            <a:spLocks noChangeArrowheads="1"/>
          </p:cNvSpPr>
          <p:nvPr/>
        </p:nvSpPr>
        <p:spPr bwMode="auto">
          <a:xfrm>
            <a:off x="4979988" y="2271713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1288" name="Text Box 24"/>
          <p:cNvSpPr txBox="1">
            <a:spLocks noChangeArrowheads="1"/>
          </p:cNvSpPr>
          <p:nvPr/>
        </p:nvSpPr>
        <p:spPr bwMode="auto">
          <a:xfrm>
            <a:off x="4759325" y="309562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1289" name="Text Box 25"/>
          <p:cNvSpPr txBox="1">
            <a:spLocks noChangeArrowheads="1"/>
          </p:cNvSpPr>
          <p:nvPr/>
        </p:nvSpPr>
        <p:spPr bwMode="auto">
          <a:xfrm>
            <a:off x="4759325" y="11287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1290" name="Text Box 26"/>
          <p:cNvSpPr txBox="1">
            <a:spLocks noChangeArrowheads="1"/>
          </p:cNvSpPr>
          <p:nvPr/>
        </p:nvSpPr>
        <p:spPr bwMode="auto">
          <a:xfrm>
            <a:off x="5956300" y="11287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1291" name="Text Box 27"/>
          <p:cNvSpPr txBox="1">
            <a:spLocks noChangeArrowheads="1"/>
          </p:cNvSpPr>
          <p:nvPr/>
        </p:nvSpPr>
        <p:spPr bwMode="auto">
          <a:xfrm>
            <a:off x="5305425" y="14335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1292" name="Text Box 28"/>
          <p:cNvSpPr txBox="1">
            <a:spLocks noChangeArrowheads="1"/>
          </p:cNvSpPr>
          <p:nvPr/>
        </p:nvSpPr>
        <p:spPr bwMode="auto">
          <a:xfrm>
            <a:off x="6556375" y="21574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1293" name="Text Box 29"/>
          <p:cNvSpPr txBox="1">
            <a:spLocks noChangeArrowheads="1"/>
          </p:cNvSpPr>
          <p:nvPr/>
        </p:nvSpPr>
        <p:spPr bwMode="auto">
          <a:xfrm>
            <a:off x="7375525" y="13573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1294" name="Text Box 30"/>
          <p:cNvSpPr txBox="1">
            <a:spLocks noChangeArrowheads="1"/>
          </p:cNvSpPr>
          <p:nvPr/>
        </p:nvSpPr>
        <p:spPr bwMode="auto">
          <a:xfrm>
            <a:off x="7321550" y="249237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11295" name="Text Box 31"/>
          <p:cNvSpPr txBox="1">
            <a:spLocks noChangeArrowheads="1"/>
          </p:cNvSpPr>
          <p:nvPr/>
        </p:nvSpPr>
        <p:spPr bwMode="auto">
          <a:xfrm>
            <a:off x="5895975" y="31146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1296" name="Text Box 32"/>
          <p:cNvSpPr txBox="1">
            <a:spLocks noChangeArrowheads="1"/>
          </p:cNvSpPr>
          <p:nvPr/>
        </p:nvSpPr>
        <p:spPr bwMode="auto">
          <a:xfrm>
            <a:off x="5037138" y="3581400"/>
            <a:ext cx="2589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Run on example graph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Prim’s Algorithm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</a:rPr>
              <a:t>MST-Prim(G, w, r)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</a:rPr>
              <a:t>    Q = V[G];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</a:rPr>
              <a:t>    for each </a:t>
            </a:r>
            <a:r>
              <a:rPr lang="en-US" altLang="en-US" sz="1700" b="1" i="1">
                <a:latin typeface="Courier New" panose="02070309020205020404" pitchFamily="49" charset="0"/>
              </a:rPr>
              <a:t>u</a:t>
            </a:r>
            <a:r>
              <a:rPr lang="en-US" altLang="en-US" sz="1700" b="1">
                <a:latin typeface="Courier New" panose="02070309020205020404" pitchFamily="49" charset="0"/>
              </a:rPr>
              <a:t> 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 Q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key[u] = ;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key[r] = 0;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p[r] = NULL;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while (Q not empty)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u = ExtractMin(Q);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for each </a:t>
            </a:r>
            <a:r>
              <a:rPr lang="en-US" altLang="en-US" sz="1700" b="1" i="1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altLang="en-US" sz="1700" b="1">
                <a:latin typeface="Courier New" panose="02070309020205020404" pitchFamily="49" charset="0"/>
              </a:rPr>
              <a:t> 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 Adj[</a:t>
            </a:r>
            <a:r>
              <a:rPr lang="en-US" altLang="en-US" sz="1700" b="1" i="1">
                <a:latin typeface="Courier New" panose="02070309020205020404" pitchFamily="49" charset="0"/>
                <a:sym typeface="Symbol" panose="05050102010706020507" pitchFamily="18" charset="2"/>
              </a:rPr>
              <a:t>u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]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    if (v</a:t>
            </a:r>
            <a:r>
              <a:rPr lang="en-US" altLang="en-US" sz="1700" b="1">
                <a:latin typeface="Courier New" panose="02070309020205020404" pitchFamily="49" charset="0"/>
              </a:rPr>
              <a:t> 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 Q and w(</a:t>
            </a:r>
            <a:r>
              <a:rPr lang="en-US" altLang="en-US" sz="1700" b="1" i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) &lt; key[</a:t>
            </a:r>
            <a:r>
              <a:rPr lang="en-US" altLang="en-US" sz="1700" b="1" i="1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])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        p[v] = u;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        key[v] = w(u,v);</a:t>
            </a:r>
          </a:p>
        </p:txBody>
      </p:sp>
      <p:sp>
        <p:nvSpPr>
          <p:cNvPr id="12292" name="Oval 4"/>
          <p:cNvSpPr>
            <a:spLocks noChangeArrowheads="1"/>
          </p:cNvSpPr>
          <p:nvPr/>
        </p:nvSpPr>
        <p:spPr bwMode="auto">
          <a:xfrm>
            <a:off x="4195763" y="1544638"/>
            <a:ext cx="382587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2293" name="Oval 5"/>
          <p:cNvSpPr>
            <a:spLocks noChangeArrowheads="1"/>
          </p:cNvSpPr>
          <p:nvPr/>
        </p:nvSpPr>
        <p:spPr bwMode="auto">
          <a:xfrm>
            <a:off x="6380163" y="1544638"/>
            <a:ext cx="381000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2294" name="Oval 6"/>
          <p:cNvSpPr>
            <a:spLocks noChangeArrowheads="1"/>
          </p:cNvSpPr>
          <p:nvPr/>
        </p:nvSpPr>
        <p:spPr bwMode="auto">
          <a:xfrm>
            <a:off x="8289925" y="1544638"/>
            <a:ext cx="382588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2295" name="Oval 7"/>
          <p:cNvSpPr>
            <a:spLocks noChangeArrowheads="1"/>
          </p:cNvSpPr>
          <p:nvPr/>
        </p:nvSpPr>
        <p:spPr bwMode="auto">
          <a:xfrm>
            <a:off x="4195763" y="2690813"/>
            <a:ext cx="382587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6380163" y="2690813"/>
            <a:ext cx="381000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2297" name="Oval 9"/>
          <p:cNvSpPr>
            <a:spLocks noChangeArrowheads="1"/>
          </p:cNvSpPr>
          <p:nvPr/>
        </p:nvSpPr>
        <p:spPr bwMode="auto">
          <a:xfrm>
            <a:off x="8289925" y="2690813"/>
            <a:ext cx="382588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2298" name="Oval 10"/>
          <p:cNvSpPr>
            <a:spLocks noChangeArrowheads="1"/>
          </p:cNvSpPr>
          <p:nvPr/>
        </p:nvSpPr>
        <p:spPr bwMode="auto">
          <a:xfrm>
            <a:off x="5287963" y="3181350"/>
            <a:ext cx="382587" cy="382588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2299" name="Oval 11"/>
          <p:cNvSpPr>
            <a:spLocks noChangeArrowheads="1"/>
          </p:cNvSpPr>
          <p:nvPr/>
        </p:nvSpPr>
        <p:spPr bwMode="auto">
          <a:xfrm>
            <a:off x="5287963" y="1052513"/>
            <a:ext cx="382587" cy="382587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cxnSp>
        <p:nvCxnSpPr>
          <p:cNvPr id="12300" name="AutoShape 12"/>
          <p:cNvCxnSpPr>
            <a:cxnSpLocks noChangeShapeType="1"/>
            <a:stCxn id="12299" idx="5"/>
            <a:endCxn id="12293" idx="1"/>
          </p:cNvCxnSpPr>
          <p:nvPr/>
        </p:nvCxnSpPr>
        <p:spPr bwMode="auto">
          <a:xfrm>
            <a:off x="5613400" y="1392238"/>
            <a:ext cx="822325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1" name="AutoShape 13"/>
          <p:cNvCxnSpPr>
            <a:cxnSpLocks noChangeShapeType="1"/>
            <a:stCxn id="12299" idx="3"/>
            <a:endCxn id="12292" idx="7"/>
          </p:cNvCxnSpPr>
          <p:nvPr/>
        </p:nvCxnSpPr>
        <p:spPr bwMode="auto">
          <a:xfrm flipH="1">
            <a:off x="4522788" y="1392238"/>
            <a:ext cx="820737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2" name="AutoShape 14"/>
          <p:cNvCxnSpPr>
            <a:cxnSpLocks noChangeShapeType="1"/>
            <a:stCxn id="12292" idx="6"/>
            <a:endCxn id="12293" idx="2"/>
          </p:cNvCxnSpPr>
          <p:nvPr/>
        </p:nvCxnSpPr>
        <p:spPr bwMode="auto">
          <a:xfrm>
            <a:off x="4591050" y="1735138"/>
            <a:ext cx="177482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3" name="AutoShape 15"/>
          <p:cNvCxnSpPr>
            <a:cxnSpLocks noChangeShapeType="1"/>
            <a:stCxn id="12295" idx="0"/>
            <a:endCxn id="12292" idx="4"/>
          </p:cNvCxnSpPr>
          <p:nvPr/>
        </p:nvCxnSpPr>
        <p:spPr bwMode="auto">
          <a:xfrm flipV="1">
            <a:off x="4386263" y="1939925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4" name="AutoShape 16"/>
          <p:cNvCxnSpPr>
            <a:cxnSpLocks noChangeShapeType="1"/>
            <a:stCxn id="12295" idx="5"/>
            <a:endCxn id="12298" idx="1"/>
          </p:cNvCxnSpPr>
          <p:nvPr/>
        </p:nvCxnSpPr>
        <p:spPr bwMode="auto">
          <a:xfrm>
            <a:off x="4522788" y="3030538"/>
            <a:ext cx="820737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5" name="AutoShape 17"/>
          <p:cNvCxnSpPr>
            <a:cxnSpLocks noChangeShapeType="1"/>
            <a:stCxn id="12298" idx="7"/>
            <a:endCxn id="12296" idx="3"/>
          </p:cNvCxnSpPr>
          <p:nvPr/>
        </p:nvCxnSpPr>
        <p:spPr bwMode="auto">
          <a:xfrm flipV="1">
            <a:off x="5613400" y="3030538"/>
            <a:ext cx="822325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6" name="AutoShape 18"/>
          <p:cNvCxnSpPr>
            <a:cxnSpLocks noChangeShapeType="1"/>
            <a:stCxn id="12296" idx="0"/>
            <a:endCxn id="12293" idx="4"/>
          </p:cNvCxnSpPr>
          <p:nvPr/>
        </p:nvCxnSpPr>
        <p:spPr bwMode="auto">
          <a:xfrm flipV="1">
            <a:off x="6570663" y="1939925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7" name="AutoShape 19"/>
          <p:cNvCxnSpPr>
            <a:cxnSpLocks noChangeShapeType="1"/>
            <a:stCxn id="12293" idx="6"/>
            <a:endCxn id="12294" idx="2"/>
          </p:cNvCxnSpPr>
          <p:nvPr/>
        </p:nvCxnSpPr>
        <p:spPr bwMode="auto">
          <a:xfrm>
            <a:off x="6775450" y="1735138"/>
            <a:ext cx="150177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8" name="AutoShape 20"/>
          <p:cNvCxnSpPr>
            <a:cxnSpLocks noChangeShapeType="1"/>
            <a:stCxn id="12296" idx="6"/>
            <a:endCxn id="12297" idx="2"/>
          </p:cNvCxnSpPr>
          <p:nvPr/>
        </p:nvCxnSpPr>
        <p:spPr bwMode="auto">
          <a:xfrm>
            <a:off x="6775450" y="2881313"/>
            <a:ext cx="150177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9" name="AutoShape 21"/>
          <p:cNvCxnSpPr>
            <a:cxnSpLocks noChangeShapeType="1"/>
            <a:stCxn id="12298" idx="0"/>
            <a:endCxn id="12292" idx="5"/>
          </p:cNvCxnSpPr>
          <p:nvPr/>
        </p:nvCxnSpPr>
        <p:spPr bwMode="auto">
          <a:xfrm rot="5400000" flipH="1">
            <a:off x="4358482" y="2048669"/>
            <a:ext cx="1284287" cy="955675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10" name="Text Box 22"/>
          <p:cNvSpPr txBox="1">
            <a:spLocks noChangeArrowheads="1"/>
          </p:cNvSpPr>
          <p:nvPr/>
        </p:nvSpPr>
        <p:spPr bwMode="auto">
          <a:xfrm>
            <a:off x="3962400" y="212407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14</a:t>
            </a:r>
          </a:p>
        </p:txBody>
      </p:sp>
      <p:sp>
        <p:nvSpPr>
          <p:cNvPr id="12311" name="Text Box 23"/>
          <p:cNvSpPr txBox="1">
            <a:spLocks noChangeArrowheads="1"/>
          </p:cNvSpPr>
          <p:nvPr/>
        </p:nvSpPr>
        <p:spPr bwMode="auto">
          <a:xfrm>
            <a:off x="4979988" y="2271713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2312" name="Text Box 24"/>
          <p:cNvSpPr txBox="1">
            <a:spLocks noChangeArrowheads="1"/>
          </p:cNvSpPr>
          <p:nvPr/>
        </p:nvSpPr>
        <p:spPr bwMode="auto">
          <a:xfrm>
            <a:off x="4759325" y="309562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2313" name="Text Box 25"/>
          <p:cNvSpPr txBox="1">
            <a:spLocks noChangeArrowheads="1"/>
          </p:cNvSpPr>
          <p:nvPr/>
        </p:nvSpPr>
        <p:spPr bwMode="auto">
          <a:xfrm>
            <a:off x="4759325" y="11287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2314" name="Text Box 26"/>
          <p:cNvSpPr txBox="1">
            <a:spLocks noChangeArrowheads="1"/>
          </p:cNvSpPr>
          <p:nvPr/>
        </p:nvSpPr>
        <p:spPr bwMode="auto">
          <a:xfrm>
            <a:off x="5956300" y="11287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2315" name="Text Box 27"/>
          <p:cNvSpPr txBox="1">
            <a:spLocks noChangeArrowheads="1"/>
          </p:cNvSpPr>
          <p:nvPr/>
        </p:nvSpPr>
        <p:spPr bwMode="auto">
          <a:xfrm>
            <a:off x="5305425" y="14335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2316" name="Text Box 28"/>
          <p:cNvSpPr txBox="1">
            <a:spLocks noChangeArrowheads="1"/>
          </p:cNvSpPr>
          <p:nvPr/>
        </p:nvSpPr>
        <p:spPr bwMode="auto">
          <a:xfrm>
            <a:off x="6556375" y="21574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2317" name="Text Box 29"/>
          <p:cNvSpPr txBox="1">
            <a:spLocks noChangeArrowheads="1"/>
          </p:cNvSpPr>
          <p:nvPr/>
        </p:nvSpPr>
        <p:spPr bwMode="auto">
          <a:xfrm>
            <a:off x="7375525" y="13573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2318" name="Text Box 30"/>
          <p:cNvSpPr txBox="1">
            <a:spLocks noChangeArrowheads="1"/>
          </p:cNvSpPr>
          <p:nvPr/>
        </p:nvSpPr>
        <p:spPr bwMode="auto">
          <a:xfrm>
            <a:off x="7321550" y="249237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12319" name="Text Box 31"/>
          <p:cNvSpPr txBox="1">
            <a:spLocks noChangeArrowheads="1"/>
          </p:cNvSpPr>
          <p:nvPr/>
        </p:nvSpPr>
        <p:spPr bwMode="auto">
          <a:xfrm>
            <a:off x="5895975" y="31146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2320" name="Text Box 32"/>
          <p:cNvSpPr txBox="1">
            <a:spLocks noChangeArrowheads="1"/>
          </p:cNvSpPr>
          <p:nvPr/>
        </p:nvSpPr>
        <p:spPr bwMode="auto">
          <a:xfrm>
            <a:off x="5221288" y="3581400"/>
            <a:ext cx="2225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Pick a start vertex r</a:t>
            </a:r>
          </a:p>
        </p:txBody>
      </p:sp>
      <p:sp>
        <p:nvSpPr>
          <p:cNvPr id="12321" name="Text Box 33"/>
          <p:cNvSpPr txBox="1">
            <a:spLocks noChangeArrowheads="1"/>
          </p:cNvSpPr>
          <p:nvPr/>
        </p:nvSpPr>
        <p:spPr bwMode="auto">
          <a:xfrm>
            <a:off x="3505200" y="2687638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r</a:t>
            </a:r>
          </a:p>
        </p:txBody>
      </p:sp>
      <p:cxnSp>
        <p:nvCxnSpPr>
          <p:cNvPr id="12322" name="AutoShape 34"/>
          <p:cNvCxnSpPr>
            <a:cxnSpLocks noChangeShapeType="1"/>
            <a:stCxn id="12321" idx="3"/>
            <a:endCxn id="12295" idx="2"/>
          </p:cNvCxnSpPr>
          <p:nvPr/>
        </p:nvCxnSpPr>
        <p:spPr bwMode="auto">
          <a:xfrm flipV="1">
            <a:off x="3841750" y="2881313"/>
            <a:ext cx="334963" cy="4762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Prim’s Algorithm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</a:rPr>
              <a:t>MST-Prim(G, w, r)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</a:rPr>
              <a:t>    Q = V[G];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</a:rPr>
              <a:t>    for each </a:t>
            </a:r>
            <a:r>
              <a:rPr lang="en-US" altLang="en-US" sz="1700" b="1" i="1">
                <a:latin typeface="Courier New" panose="02070309020205020404" pitchFamily="49" charset="0"/>
              </a:rPr>
              <a:t>u</a:t>
            </a:r>
            <a:r>
              <a:rPr lang="en-US" altLang="en-US" sz="1700" b="1">
                <a:latin typeface="Courier New" panose="02070309020205020404" pitchFamily="49" charset="0"/>
              </a:rPr>
              <a:t> 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 Q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key[u] = ;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key[r] = 0;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p[r] = NULL;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while (Q not empty)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u = ExtractMin(Q);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for each </a:t>
            </a:r>
            <a:r>
              <a:rPr lang="en-US" altLang="en-US" sz="1700" b="1" i="1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altLang="en-US" sz="1700" b="1">
                <a:latin typeface="Courier New" panose="02070309020205020404" pitchFamily="49" charset="0"/>
              </a:rPr>
              <a:t> 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 Adj[</a:t>
            </a:r>
            <a:r>
              <a:rPr lang="en-US" altLang="en-US" sz="1700" b="1" i="1">
                <a:latin typeface="Courier New" panose="02070309020205020404" pitchFamily="49" charset="0"/>
                <a:sym typeface="Symbol" panose="05050102010706020507" pitchFamily="18" charset="2"/>
              </a:rPr>
              <a:t>u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]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    if (v</a:t>
            </a:r>
            <a:r>
              <a:rPr lang="en-US" altLang="en-US" sz="1700" b="1">
                <a:latin typeface="Courier New" panose="02070309020205020404" pitchFamily="49" charset="0"/>
              </a:rPr>
              <a:t> 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 Q and w(</a:t>
            </a:r>
            <a:r>
              <a:rPr lang="en-US" altLang="en-US" sz="1700" b="1" i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) &lt; key[</a:t>
            </a:r>
            <a:r>
              <a:rPr lang="en-US" altLang="en-US" sz="1700" b="1" i="1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])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        p[v] = u;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        key[v] = w(u,v);</a:t>
            </a:r>
          </a:p>
        </p:txBody>
      </p:sp>
      <p:sp>
        <p:nvSpPr>
          <p:cNvPr id="13316" name="Oval 4"/>
          <p:cNvSpPr>
            <a:spLocks noChangeArrowheads="1"/>
          </p:cNvSpPr>
          <p:nvPr/>
        </p:nvSpPr>
        <p:spPr bwMode="auto">
          <a:xfrm>
            <a:off x="4195763" y="1544638"/>
            <a:ext cx="382587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3317" name="Oval 5"/>
          <p:cNvSpPr>
            <a:spLocks noChangeArrowheads="1"/>
          </p:cNvSpPr>
          <p:nvPr/>
        </p:nvSpPr>
        <p:spPr bwMode="auto">
          <a:xfrm>
            <a:off x="6380163" y="1544638"/>
            <a:ext cx="381000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3318" name="Oval 6"/>
          <p:cNvSpPr>
            <a:spLocks noChangeArrowheads="1"/>
          </p:cNvSpPr>
          <p:nvPr/>
        </p:nvSpPr>
        <p:spPr bwMode="auto">
          <a:xfrm>
            <a:off x="8289925" y="1544638"/>
            <a:ext cx="382588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3319" name="Oval 7"/>
          <p:cNvSpPr>
            <a:spLocks noChangeArrowheads="1"/>
          </p:cNvSpPr>
          <p:nvPr/>
        </p:nvSpPr>
        <p:spPr bwMode="auto">
          <a:xfrm>
            <a:off x="4195763" y="2690813"/>
            <a:ext cx="382587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13320" name="Oval 8"/>
          <p:cNvSpPr>
            <a:spLocks noChangeArrowheads="1"/>
          </p:cNvSpPr>
          <p:nvPr/>
        </p:nvSpPr>
        <p:spPr bwMode="auto">
          <a:xfrm>
            <a:off x="6380163" y="2690813"/>
            <a:ext cx="381000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3321" name="Oval 9"/>
          <p:cNvSpPr>
            <a:spLocks noChangeArrowheads="1"/>
          </p:cNvSpPr>
          <p:nvPr/>
        </p:nvSpPr>
        <p:spPr bwMode="auto">
          <a:xfrm>
            <a:off x="8289925" y="2690813"/>
            <a:ext cx="382588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3322" name="Oval 10"/>
          <p:cNvSpPr>
            <a:spLocks noChangeArrowheads="1"/>
          </p:cNvSpPr>
          <p:nvPr/>
        </p:nvSpPr>
        <p:spPr bwMode="auto">
          <a:xfrm>
            <a:off x="5287963" y="3181350"/>
            <a:ext cx="382587" cy="382588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3323" name="Oval 11"/>
          <p:cNvSpPr>
            <a:spLocks noChangeArrowheads="1"/>
          </p:cNvSpPr>
          <p:nvPr/>
        </p:nvSpPr>
        <p:spPr bwMode="auto">
          <a:xfrm>
            <a:off x="5287963" y="1052513"/>
            <a:ext cx="382587" cy="382587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cxnSp>
        <p:nvCxnSpPr>
          <p:cNvPr id="13324" name="AutoShape 12"/>
          <p:cNvCxnSpPr>
            <a:cxnSpLocks noChangeShapeType="1"/>
            <a:stCxn id="13323" idx="5"/>
            <a:endCxn id="13317" idx="1"/>
          </p:cNvCxnSpPr>
          <p:nvPr/>
        </p:nvCxnSpPr>
        <p:spPr bwMode="auto">
          <a:xfrm>
            <a:off x="5613400" y="1392238"/>
            <a:ext cx="822325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5" name="AutoShape 13"/>
          <p:cNvCxnSpPr>
            <a:cxnSpLocks noChangeShapeType="1"/>
            <a:stCxn id="13323" idx="3"/>
            <a:endCxn id="13316" idx="7"/>
          </p:cNvCxnSpPr>
          <p:nvPr/>
        </p:nvCxnSpPr>
        <p:spPr bwMode="auto">
          <a:xfrm flipH="1">
            <a:off x="4522788" y="1392238"/>
            <a:ext cx="820737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6" name="AutoShape 14"/>
          <p:cNvCxnSpPr>
            <a:cxnSpLocks noChangeShapeType="1"/>
            <a:stCxn id="13316" idx="6"/>
            <a:endCxn id="13317" idx="2"/>
          </p:cNvCxnSpPr>
          <p:nvPr/>
        </p:nvCxnSpPr>
        <p:spPr bwMode="auto">
          <a:xfrm>
            <a:off x="4591050" y="1735138"/>
            <a:ext cx="177482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7" name="AutoShape 15"/>
          <p:cNvCxnSpPr>
            <a:cxnSpLocks noChangeShapeType="1"/>
            <a:stCxn id="13319" idx="0"/>
            <a:endCxn id="13316" idx="4"/>
          </p:cNvCxnSpPr>
          <p:nvPr/>
        </p:nvCxnSpPr>
        <p:spPr bwMode="auto">
          <a:xfrm flipV="1">
            <a:off x="4386263" y="1939925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8" name="AutoShape 16"/>
          <p:cNvCxnSpPr>
            <a:cxnSpLocks noChangeShapeType="1"/>
            <a:stCxn id="13319" idx="5"/>
            <a:endCxn id="13322" idx="1"/>
          </p:cNvCxnSpPr>
          <p:nvPr/>
        </p:nvCxnSpPr>
        <p:spPr bwMode="auto">
          <a:xfrm>
            <a:off x="4522788" y="3030538"/>
            <a:ext cx="820737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9" name="AutoShape 17"/>
          <p:cNvCxnSpPr>
            <a:cxnSpLocks noChangeShapeType="1"/>
            <a:stCxn id="13322" idx="7"/>
            <a:endCxn id="13320" idx="3"/>
          </p:cNvCxnSpPr>
          <p:nvPr/>
        </p:nvCxnSpPr>
        <p:spPr bwMode="auto">
          <a:xfrm flipV="1">
            <a:off x="5613400" y="3030538"/>
            <a:ext cx="822325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0" name="AutoShape 18"/>
          <p:cNvCxnSpPr>
            <a:cxnSpLocks noChangeShapeType="1"/>
            <a:stCxn id="13320" idx="0"/>
            <a:endCxn id="13317" idx="4"/>
          </p:cNvCxnSpPr>
          <p:nvPr/>
        </p:nvCxnSpPr>
        <p:spPr bwMode="auto">
          <a:xfrm flipV="1">
            <a:off x="6570663" y="1939925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1" name="AutoShape 19"/>
          <p:cNvCxnSpPr>
            <a:cxnSpLocks noChangeShapeType="1"/>
            <a:stCxn id="13317" idx="6"/>
            <a:endCxn id="13318" idx="2"/>
          </p:cNvCxnSpPr>
          <p:nvPr/>
        </p:nvCxnSpPr>
        <p:spPr bwMode="auto">
          <a:xfrm>
            <a:off x="6775450" y="1735138"/>
            <a:ext cx="150177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2" name="AutoShape 20"/>
          <p:cNvCxnSpPr>
            <a:cxnSpLocks noChangeShapeType="1"/>
            <a:stCxn id="13320" idx="6"/>
            <a:endCxn id="13321" idx="2"/>
          </p:cNvCxnSpPr>
          <p:nvPr/>
        </p:nvCxnSpPr>
        <p:spPr bwMode="auto">
          <a:xfrm>
            <a:off x="6775450" y="2881313"/>
            <a:ext cx="150177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3" name="AutoShape 21"/>
          <p:cNvCxnSpPr>
            <a:cxnSpLocks noChangeShapeType="1"/>
            <a:stCxn id="13322" idx="0"/>
            <a:endCxn id="13316" idx="5"/>
          </p:cNvCxnSpPr>
          <p:nvPr/>
        </p:nvCxnSpPr>
        <p:spPr bwMode="auto">
          <a:xfrm rot="5400000" flipH="1">
            <a:off x="4358482" y="2048669"/>
            <a:ext cx="1284287" cy="955675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34" name="Text Box 22"/>
          <p:cNvSpPr txBox="1">
            <a:spLocks noChangeArrowheads="1"/>
          </p:cNvSpPr>
          <p:nvPr/>
        </p:nvSpPr>
        <p:spPr bwMode="auto">
          <a:xfrm>
            <a:off x="3962400" y="212407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14</a:t>
            </a:r>
          </a:p>
        </p:txBody>
      </p:sp>
      <p:sp>
        <p:nvSpPr>
          <p:cNvPr id="13335" name="Text Box 23"/>
          <p:cNvSpPr txBox="1">
            <a:spLocks noChangeArrowheads="1"/>
          </p:cNvSpPr>
          <p:nvPr/>
        </p:nvSpPr>
        <p:spPr bwMode="auto">
          <a:xfrm>
            <a:off x="4979988" y="2271713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4759325" y="309562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3337" name="Text Box 25"/>
          <p:cNvSpPr txBox="1">
            <a:spLocks noChangeArrowheads="1"/>
          </p:cNvSpPr>
          <p:nvPr/>
        </p:nvSpPr>
        <p:spPr bwMode="auto">
          <a:xfrm>
            <a:off x="4759325" y="11287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3338" name="Text Box 26"/>
          <p:cNvSpPr txBox="1">
            <a:spLocks noChangeArrowheads="1"/>
          </p:cNvSpPr>
          <p:nvPr/>
        </p:nvSpPr>
        <p:spPr bwMode="auto">
          <a:xfrm>
            <a:off x="5956300" y="11287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3339" name="Text Box 27"/>
          <p:cNvSpPr txBox="1">
            <a:spLocks noChangeArrowheads="1"/>
          </p:cNvSpPr>
          <p:nvPr/>
        </p:nvSpPr>
        <p:spPr bwMode="auto">
          <a:xfrm>
            <a:off x="5305425" y="14335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3340" name="Text Box 28"/>
          <p:cNvSpPr txBox="1">
            <a:spLocks noChangeArrowheads="1"/>
          </p:cNvSpPr>
          <p:nvPr/>
        </p:nvSpPr>
        <p:spPr bwMode="auto">
          <a:xfrm>
            <a:off x="6556375" y="21574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3341" name="Text Box 29"/>
          <p:cNvSpPr txBox="1">
            <a:spLocks noChangeArrowheads="1"/>
          </p:cNvSpPr>
          <p:nvPr/>
        </p:nvSpPr>
        <p:spPr bwMode="auto">
          <a:xfrm>
            <a:off x="7375525" y="13573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3342" name="Text Box 30"/>
          <p:cNvSpPr txBox="1">
            <a:spLocks noChangeArrowheads="1"/>
          </p:cNvSpPr>
          <p:nvPr/>
        </p:nvSpPr>
        <p:spPr bwMode="auto">
          <a:xfrm>
            <a:off x="7321550" y="249237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13343" name="Text Box 31"/>
          <p:cNvSpPr txBox="1">
            <a:spLocks noChangeArrowheads="1"/>
          </p:cNvSpPr>
          <p:nvPr/>
        </p:nvSpPr>
        <p:spPr bwMode="auto">
          <a:xfrm>
            <a:off x="5895975" y="31146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3344" name="Text Box 32"/>
          <p:cNvSpPr txBox="1">
            <a:spLocks noChangeArrowheads="1"/>
          </p:cNvSpPr>
          <p:nvPr/>
        </p:nvSpPr>
        <p:spPr bwMode="auto">
          <a:xfrm>
            <a:off x="4572000" y="3581400"/>
            <a:ext cx="43275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Red vertices have been removed from Q</a:t>
            </a:r>
          </a:p>
        </p:txBody>
      </p:sp>
      <p:sp>
        <p:nvSpPr>
          <p:cNvPr id="13345" name="Text Box 33"/>
          <p:cNvSpPr txBox="1">
            <a:spLocks noChangeArrowheads="1"/>
          </p:cNvSpPr>
          <p:nvPr/>
        </p:nvSpPr>
        <p:spPr bwMode="auto">
          <a:xfrm>
            <a:off x="3505200" y="2687638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u</a:t>
            </a:r>
          </a:p>
        </p:txBody>
      </p:sp>
      <p:cxnSp>
        <p:nvCxnSpPr>
          <p:cNvPr id="13346" name="AutoShape 34"/>
          <p:cNvCxnSpPr>
            <a:cxnSpLocks noChangeShapeType="1"/>
            <a:stCxn id="13345" idx="3"/>
            <a:endCxn id="13319" idx="2"/>
          </p:cNvCxnSpPr>
          <p:nvPr/>
        </p:nvCxnSpPr>
        <p:spPr bwMode="auto">
          <a:xfrm flipV="1">
            <a:off x="3841750" y="2881313"/>
            <a:ext cx="334963" cy="4762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Prim’s Algorithm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</a:rPr>
              <a:t>MST-Prim(G, w, r)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</a:rPr>
              <a:t>    Q = V[G];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</a:rPr>
              <a:t>    for each </a:t>
            </a:r>
            <a:r>
              <a:rPr lang="en-US" altLang="en-US" sz="1700" b="1" i="1">
                <a:latin typeface="Courier New" panose="02070309020205020404" pitchFamily="49" charset="0"/>
              </a:rPr>
              <a:t>u</a:t>
            </a:r>
            <a:r>
              <a:rPr lang="en-US" altLang="en-US" sz="1700" b="1">
                <a:latin typeface="Courier New" panose="02070309020205020404" pitchFamily="49" charset="0"/>
              </a:rPr>
              <a:t> 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 Q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key[u] = ;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key[r] = 0;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p[r] = NULL;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while (Q not empty)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u = ExtractMin(Q);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for each </a:t>
            </a:r>
            <a:r>
              <a:rPr lang="en-US" altLang="en-US" sz="1700" b="1" i="1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altLang="en-US" sz="1700" b="1">
                <a:latin typeface="Courier New" panose="02070309020205020404" pitchFamily="49" charset="0"/>
              </a:rPr>
              <a:t> 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 Adj[</a:t>
            </a:r>
            <a:r>
              <a:rPr lang="en-US" altLang="en-US" sz="1700" b="1" i="1">
                <a:latin typeface="Courier New" panose="02070309020205020404" pitchFamily="49" charset="0"/>
                <a:sym typeface="Symbol" panose="05050102010706020507" pitchFamily="18" charset="2"/>
              </a:rPr>
              <a:t>u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]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    if (v</a:t>
            </a:r>
            <a:r>
              <a:rPr lang="en-US" altLang="en-US" sz="1700" b="1">
                <a:latin typeface="Courier New" panose="02070309020205020404" pitchFamily="49" charset="0"/>
              </a:rPr>
              <a:t> 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 Q and w(</a:t>
            </a:r>
            <a:r>
              <a:rPr lang="en-US" altLang="en-US" sz="1700" b="1" i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) &lt; key[</a:t>
            </a:r>
            <a:r>
              <a:rPr lang="en-US" altLang="en-US" sz="1700" b="1" i="1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])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        p[v] = u;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        key[v] = w(u,v);</a:t>
            </a:r>
          </a:p>
        </p:txBody>
      </p:sp>
      <p:sp>
        <p:nvSpPr>
          <p:cNvPr id="14340" name="Oval 4"/>
          <p:cNvSpPr>
            <a:spLocks noChangeArrowheads="1"/>
          </p:cNvSpPr>
          <p:nvPr/>
        </p:nvSpPr>
        <p:spPr bwMode="auto">
          <a:xfrm>
            <a:off x="4195763" y="1544638"/>
            <a:ext cx="382587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4341" name="Oval 5"/>
          <p:cNvSpPr>
            <a:spLocks noChangeArrowheads="1"/>
          </p:cNvSpPr>
          <p:nvPr/>
        </p:nvSpPr>
        <p:spPr bwMode="auto">
          <a:xfrm>
            <a:off x="6380163" y="1544638"/>
            <a:ext cx="381000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4342" name="Oval 6"/>
          <p:cNvSpPr>
            <a:spLocks noChangeArrowheads="1"/>
          </p:cNvSpPr>
          <p:nvPr/>
        </p:nvSpPr>
        <p:spPr bwMode="auto">
          <a:xfrm>
            <a:off x="8289925" y="1544638"/>
            <a:ext cx="382588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4343" name="Oval 7"/>
          <p:cNvSpPr>
            <a:spLocks noChangeArrowheads="1"/>
          </p:cNvSpPr>
          <p:nvPr/>
        </p:nvSpPr>
        <p:spPr bwMode="auto">
          <a:xfrm>
            <a:off x="4195763" y="2690813"/>
            <a:ext cx="382587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14344" name="Oval 8"/>
          <p:cNvSpPr>
            <a:spLocks noChangeArrowheads="1"/>
          </p:cNvSpPr>
          <p:nvPr/>
        </p:nvSpPr>
        <p:spPr bwMode="auto">
          <a:xfrm>
            <a:off x="6380163" y="2690813"/>
            <a:ext cx="381000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4345" name="Oval 9"/>
          <p:cNvSpPr>
            <a:spLocks noChangeArrowheads="1"/>
          </p:cNvSpPr>
          <p:nvPr/>
        </p:nvSpPr>
        <p:spPr bwMode="auto">
          <a:xfrm>
            <a:off x="8289925" y="2690813"/>
            <a:ext cx="382588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4346" name="Oval 10"/>
          <p:cNvSpPr>
            <a:spLocks noChangeArrowheads="1"/>
          </p:cNvSpPr>
          <p:nvPr/>
        </p:nvSpPr>
        <p:spPr bwMode="auto">
          <a:xfrm>
            <a:off x="5287963" y="3181350"/>
            <a:ext cx="382587" cy="382588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14347" name="Oval 11"/>
          <p:cNvSpPr>
            <a:spLocks noChangeArrowheads="1"/>
          </p:cNvSpPr>
          <p:nvPr/>
        </p:nvSpPr>
        <p:spPr bwMode="auto">
          <a:xfrm>
            <a:off x="5287963" y="1052513"/>
            <a:ext cx="382587" cy="382587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cxnSp>
        <p:nvCxnSpPr>
          <p:cNvPr id="14348" name="AutoShape 12"/>
          <p:cNvCxnSpPr>
            <a:cxnSpLocks noChangeShapeType="1"/>
            <a:stCxn id="14347" idx="5"/>
            <a:endCxn id="14341" idx="1"/>
          </p:cNvCxnSpPr>
          <p:nvPr/>
        </p:nvCxnSpPr>
        <p:spPr bwMode="auto">
          <a:xfrm>
            <a:off x="5613400" y="1392238"/>
            <a:ext cx="822325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9" name="AutoShape 13"/>
          <p:cNvCxnSpPr>
            <a:cxnSpLocks noChangeShapeType="1"/>
            <a:stCxn id="14347" idx="3"/>
            <a:endCxn id="14340" idx="7"/>
          </p:cNvCxnSpPr>
          <p:nvPr/>
        </p:nvCxnSpPr>
        <p:spPr bwMode="auto">
          <a:xfrm flipH="1">
            <a:off x="4522788" y="1392238"/>
            <a:ext cx="820737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0" name="AutoShape 14"/>
          <p:cNvCxnSpPr>
            <a:cxnSpLocks noChangeShapeType="1"/>
            <a:stCxn id="14340" idx="6"/>
            <a:endCxn id="14341" idx="2"/>
          </p:cNvCxnSpPr>
          <p:nvPr/>
        </p:nvCxnSpPr>
        <p:spPr bwMode="auto">
          <a:xfrm>
            <a:off x="4591050" y="1735138"/>
            <a:ext cx="177482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1" name="AutoShape 15"/>
          <p:cNvCxnSpPr>
            <a:cxnSpLocks noChangeShapeType="1"/>
            <a:stCxn id="14343" idx="0"/>
            <a:endCxn id="14340" idx="4"/>
          </p:cNvCxnSpPr>
          <p:nvPr/>
        </p:nvCxnSpPr>
        <p:spPr bwMode="auto">
          <a:xfrm flipV="1">
            <a:off x="4386263" y="1939925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2" name="AutoShape 16"/>
          <p:cNvCxnSpPr>
            <a:cxnSpLocks noChangeShapeType="1"/>
            <a:stCxn id="14343" idx="5"/>
            <a:endCxn id="14346" idx="1"/>
          </p:cNvCxnSpPr>
          <p:nvPr/>
        </p:nvCxnSpPr>
        <p:spPr bwMode="auto">
          <a:xfrm>
            <a:off x="4522788" y="3030538"/>
            <a:ext cx="820737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3" name="AutoShape 17"/>
          <p:cNvCxnSpPr>
            <a:cxnSpLocks noChangeShapeType="1"/>
            <a:stCxn id="14346" idx="7"/>
            <a:endCxn id="14344" idx="3"/>
          </p:cNvCxnSpPr>
          <p:nvPr/>
        </p:nvCxnSpPr>
        <p:spPr bwMode="auto">
          <a:xfrm flipV="1">
            <a:off x="5613400" y="3030538"/>
            <a:ext cx="822325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4" name="AutoShape 18"/>
          <p:cNvCxnSpPr>
            <a:cxnSpLocks noChangeShapeType="1"/>
            <a:stCxn id="14344" idx="0"/>
            <a:endCxn id="14341" idx="4"/>
          </p:cNvCxnSpPr>
          <p:nvPr/>
        </p:nvCxnSpPr>
        <p:spPr bwMode="auto">
          <a:xfrm flipV="1">
            <a:off x="6570663" y="1939925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5" name="AutoShape 19"/>
          <p:cNvCxnSpPr>
            <a:cxnSpLocks noChangeShapeType="1"/>
            <a:stCxn id="14341" idx="6"/>
            <a:endCxn id="14342" idx="2"/>
          </p:cNvCxnSpPr>
          <p:nvPr/>
        </p:nvCxnSpPr>
        <p:spPr bwMode="auto">
          <a:xfrm>
            <a:off x="6775450" y="1735138"/>
            <a:ext cx="150177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6" name="AutoShape 20"/>
          <p:cNvCxnSpPr>
            <a:cxnSpLocks noChangeShapeType="1"/>
            <a:stCxn id="14344" idx="6"/>
            <a:endCxn id="14345" idx="2"/>
          </p:cNvCxnSpPr>
          <p:nvPr/>
        </p:nvCxnSpPr>
        <p:spPr bwMode="auto">
          <a:xfrm>
            <a:off x="6775450" y="2881313"/>
            <a:ext cx="150177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7" name="AutoShape 21"/>
          <p:cNvCxnSpPr>
            <a:cxnSpLocks noChangeShapeType="1"/>
            <a:stCxn id="14346" idx="0"/>
            <a:endCxn id="14340" idx="5"/>
          </p:cNvCxnSpPr>
          <p:nvPr/>
        </p:nvCxnSpPr>
        <p:spPr bwMode="auto">
          <a:xfrm rot="5400000" flipH="1">
            <a:off x="4358482" y="2048669"/>
            <a:ext cx="1284287" cy="955675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8" name="Text Box 22"/>
          <p:cNvSpPr txBox="1">
            <a:spLocks noChangeArrowheads="1"/>
          </p:cNvSpPr>
          <p:nvPr/>
        </p:nvSpPr>
        <p:spPr bwMode="auto">
          <a:xfrm>
            <a:off x="3962400" y="212407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14</a:t>
            </a:r>
          </a:p>
        </p:txBody>
      </p:sp>
      <p:sp>
        <p:nvSpPr>
          <p:cNvPr id="14359" name="Text Box 23"/>
          <p:cNvSpPr txBox="1">
            <a:spLocks noChangeArrowheads="1"/>
          </p:cNvSpPr>
          <p:nvPr/>
        </p:nvSpPr>
        <p:spPr bwMode="auto">
          <a:xfrm>
            <a:off x="4979988" y="2271713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4360" name="Text Box 24"/>
          <p:cNvSpPr txBox="1">
            <a:spLocks noChangeArrowheads="1"/>
          </p:cNvSpPr>
          <p:nvPr/>
        </p:nvSpPr>
        <p:spPr bwMode="auto">
          <a:xfrm>
            <a:off x="4759325" y="309562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4361" name="Text Box 25"/>
          <p:cNvSpPr txBox="1">
            <a:spLocks noChangeArrowheads="1"/>
          </p:cNvSpPr>
          <p:nvPr/>
        </p:nvSpPr>
        <p:spPr bwMode="auto">
          <a:xfrm>
            <a:off x="4759325" y="11287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4362" name="Text Box 26"/>
          <p:cNvSpPr txBox="1">
            <a:spLocks noChangeArrowheads="1"/>
          </p:cNvSpPr>
          <p:nvPr/>
        </p:nvSpPr>
        <p:spPr bwMode="auto">
          <a:xfrm>
            <a:off x="5956300" y="11287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4363" name="Text Box 27"/>
          <p:cNvSpPr txBox="1">
            <a:spLocks noChangeArrowheads="1"/>
          </p:cNvSpPr>
          <p:nvPr/>
        </p:nvSpPr>
        <p:spPr bwMode="auto">
          <a:xfrm>
            <a:off x="5305425" y="14335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6556375" y="21574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7375525" y="13573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7321550" y="249237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5895975" y="31146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4783138" y="3581400"/>
            <a:ext cx="3917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 i="1">
                <a:solidFill>
                  <a:schemeClr val="tx2"/>
                </a:solidFill>
                <a:latin typeface="Times New Roman" panose="02020603050405020304" pitchFamily="18" charset="0"/>
              </a:rPr>
              <a:t>Red arrows indicate parent pointers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3505200" y="2687638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u</a:t>
            </a:r>
          </a:p>
        </p:txBody>
      </p:sp>
      <p:cxnSp>
        <p:nvCxnSpPr>
          <p:cNvPr id="14370" name="AutoShape 34"/>
          <p:cNvCxnSpPr>
            <a:cxnSpLocks noChangeShapeType="1"/>
            <a:stCxn id="14369" idx="3"/>
            <a:endCxn id="14343" idx="2"/>
          </p:cNvCxnSpPr>
          <p:nvPr/>
        </p:nvCxnSpPr>
        <p:spPr bwMode="auto">
          <a:xfrm flipV="1">
            <a:off x="3841750" y="2881313"/>
            <a:ext cx="334963" cy="4762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Prim’s Algorithm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</a:rPr>
              <a:t>MST-Prim(G, w, r)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</a:rPr>
              <a:t>    Q = V[G];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</a:rPr>
              <a:t>    for each </a:t>
            </a:r>
            <a:r>
              <a:rPr lang="en-US" altLang="en-US" sz="1700" b="1" i="1">
                <a:latin typeface="Courier New" panose="02070309020205020404" pitchFamily="49" charset="0"/>
              </a:rPr>
              <a:t>u</a:t>
            </a:r>
            <a:r>
              <a:rPr lang="en-US" altLang="en-US" sz="1700" b="1">
                <a:latin typeface="Courier New" panose="02070309020205020404" pitchFamily="49" charset="0"/>
              </a:rPr>
              <a:t> 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 Q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key[u] = ;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key[r] = 0;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p[r] = NULL;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while (Q not empty)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u = ExtractMin(Q);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for each </a:t>
            </a:r>
            <a:r>
              <a:rPr lang="en-US" altLang="en-US" sz="1700" b="1" i="1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altLang="en-US" sz="1700" b="1">
                <a:latin typeface="Courier New" panose="02070309020205020404" pitchFamily="49" charset="0"/>
              </a:rPr>
              <a:t> 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 Adj[</a:t>
            </a:r>
            <a:r>
              <a:rPr lang="en-US" altLang="en-US" sz="1700" b="1" i="1">
                <a:latin typeface="Courier New" panose="02070309020205020404" pitchFamily="49" charset="0"/>
                <a:sym typeface="Symbol" panose="05050102010706020507" pitchFamily="18" charset="2"/>
              </a:rPr>
              <a:t>u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]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    if (v</a:t>
            </a:r>
            <a:r>
              <a:rPr lang="en-US" altLang="en-US" sz="1700" b="1">
                <a:latin typeface="Courier New" panose="02070309020205020404" pitchFamily="49" charset="0"/>
              </a:rPr>
              <a:t> 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 Q and w(</a:t>
            </a:r>
            <a:r>
              <a:rPr lang="en-US" altLang="en-US" sz="1700" b="1" i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) &lt; key[</a:t>
            </a:r>
            <a:r>
              <a:rPr lang="en-US" altLang="en-US" sz="1700" b="1" i="1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])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        p[v] = u;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        key[v] = w(u,v);</a:t>
            </a:r>
          </a:p>
        </p:txBody>
      </p:sp>
      <p:sp>
        <p:nvSpPr>
          <p:cNvPr id="15364" name="Oval 4"/>
          <p:cNvSpPr>
            <a:spLocks noChangeArrowheads="1"/>
          </p:cNvSpPr>
          <p:nvPr/>
        </p:nvSpPr>
        <p:spPr bwMode="auto">
          <a:xfrm>
            <a:off x="4195763" y="1544638"/>
            <a:ext cx="382587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14</a:t>
            </a:r>
          </a:p>
        </p:txBody>
      </p:sp>
      <p:sp>
        <p:nvSpPr>
          <p:cNvPr id="15365" name="Oval 5"/>
          <p:cNvSpPr>
            <a:spLocks noChangeArrowheads="1"/>
          </p:cNvSpPr>
          <p:nvPr/>
        </p:nvSpPr>
        <p:spPr bwMode="auto">
          <a:xfrm>
            <a:off x="6380163" y="1544638"/>
            <a:ext cx="381000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5366" name="Oval 6"/>
          <p:cNvSpPr>
            <a:spLocks noChangeArrowheads="1"/>
          </p:cNvSpPr>
          <p:nvPr/>
        </p:nvSpPr>
        <p:spPr bwMode="auto">
          <a:xfrm>
            <a:off x="8289925" y="1544638"/>
            <a:ext cx="382588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5367" name="Oval 7"/>
          <p:cNvSpPr>
            <a:spLocks noChangeArrowheads="1"/>
          </p:cNvSpPr>
          <p:nvPr/>
        </p:nvSpPr>
        <p:spPr bwMode="auto">
          <a:xfrm>
            <a:off x="4195763" y="2690813"/>
            <a:ext cx="382587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15368" name="Oval 8"/>
          <p:cNvSpPr>
            <a:spLocks noChangeArrowheads="1"/>
          </p:cNvSpPr>
          <p:nvPr/>
        </p:nvSpPr>
        <p:spPr bwMode="auto">
          <a:xfrm>
            <a:off x="6380163" y="2690813"/>
            <a:ext cx="381000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5369" name="Oval 9"/>
          <p:cNvSpPr>
            <a:spLocks noChangeArrowheads="1"/>
          </p:cNvSpPr>
          <p:nvPr/>
        </p:nvSpPr>
        <p:spPr bwMode="auto">
          <a:xfrm>
            <a:off x="8289925" y="2690813"/>
            <a:ext cx="382588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5370" name="Oval 10"/>
          <p:cNvSpPr>
            <a:spLocks noChangeArrowheads="1"/>
          </p:cNvSpPr>
          <p:nvPr/>
        </p:nvSpPr>
        <p:spPr bwMode="auto">
          <a:xfrm>
            <a:off x="5287963" y="3181350"/>
            <a:ext cx="382587" cy="382588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15371" name="Oval 11"/>
          <p:cNvSpPr>
            <a:spLocks noChangeArrowheads="1"/>
          </p:cNvSpPr>
          <p:nvPr/>
        </p:nvSpPr>
        <p:spPr bwMode="auto">
          <a:xfrm>
            <a:off x="5287963" y="1052513"/>
            <a:ext cx="382587" cy="382587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cxnSp>
        <p:nvCxnSpPr>
          <p:cNvPr id="15372" name="AutoShape 12"/>
          <p:cNvCxnSpPr>
            <a:cxnSpLocks noChangeShapeType="1"/>
            <a:stCxn id="15371" idx="5"/>
            <a:endCxn id="15365" idx="1"/>
          </p:cNvCxnSpPr>
          <p:nvPr/>
        </p:nvCxnSpPr>
        <p:spPr bwMode="auto">
          <a:xfrm>
            <a:off x="5613400" y="1392238"/>
            <a:ext cx="822325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3" name="AutoShape 13"/>
          <p:cNvCxnSpPr>
            <a:cxnSpLocks noChangeShapeType="1"/>
            <a:stCxn id="15371" idx="3"/>
            <a:endCxn id="15364" idx="7"/>
          </p:cNvCxnSpPr>
          <p:nvPr/>
        </p:nvCxnSpPr>
        <p:spPr bwMode="auto">
          <a:xfrm flipH="1">
            <a:off x="4522788" y="1392238"/>
            <a:ext cx="820737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4" name="AutoShape 14"/>
          <p:cNvCxnSpPr>
            <a:cxnSpLocks noChangeShapeType="1"/>
            <a:stCxn id="15364" idx="6"/>
            <a:endCxn id="15365" idx="2"/>
          </p:cNvCxnSpPr>
          <p:nvPr/>
        </p:nvCxnSpPr>
        <p:spPr bwMode="auto">
          <a:xfrm>
            <a:off x="4591050" y="1735138"/>
            <a:ext cx="177482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5" name="AutoShape 15"/>
          <p:cNvCxnSpPr>
            <a:cxnSpLocks noChangeShapeType="1"/>
            <a:stCxn id="15367" idx="0"/>
            <a:endCxn id="15364" idx="4"/>
          </p:cNvCxnSpPr>
          <p:nvPr/>
        </p:nvCxnSpPr>
        <p:spPr bwMode="auto">
          <a:xfrm flipV="1">
            <a:off x="4386263" y="1939925"/>
            <a:ext cx="0" cy="736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6" name="AutoShape 16"/>
          <p:cNvCxnSpPr>
            <a:cxnSpLocks noChangeShapeType="1"/>
            <a:stCxn id="15367" idx="5"/>
            <a:endCxn id="15370" idx="1"/>
          </p:cNvCxnSpPr>
          <p:nvPr/>
        </p:nvCxnSpPr>
        <p:spPr bwMode="auto">
          <a:xfrm>
            <a:off x="4522788" y="3030538"/>
            <a:ext cx="820737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7" name="AutoShape 17"/>
          <p:cNvCxnSpPr>
            <a:cxnSpLocks noChangeShapeType="1"/>
            <a:stCxn id="15370" idx="7"/>
            <a:endCxn id="15368" idx="3"/>
          </p:cNvCxnSpPr>
          <p:nvPr/>
        </p:nvCxnSpPr>
        <p:spPr bwMode="auto">
          <a:xfrm flipV="1">
            <a:off x="5613400" y="3030538"/>
            <a:ext cx="822325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8" name="AutoShape 18"/>
          <p:cNvCxnSpPr>
            <a:cxnSpLocks noChangeShapeType="1"/>
            <a:stCxn id="15368" idx="0"/>
            <a:endCxn id="15365" idx="4"/>
          </p:cNvCxnSpPr>
          <p:nvPr/>
        </p:nvCxnSpPr>
        <p:spPr bwMode="auto">
          <a:xfrm flipV="1">
            <a:off x="6570663" y="1939925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9" name="AutoShape 19"/>
          <p:cNvCxnSpPr>
            <a:cxnSpLocks noChangeShapeType="1"/>
            <a:stCxn id="15365" idx="6"/>
            <a:endCxn id="15366" idx="2"/>
          </p:cNvCxnSpPr>
          <p:nvPr/>
        </p:nvCxnSpPr>
        <p:spPr bwMode="auto">
          <a:xfrm>
            <a:off x="6775450" y="1735138"/>
            <a:ext cx="150177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0" name="AutoShape 20"/>
          <p:cNvCxnSpPr>
            <a:cxnSpLocks noChangeShapeType="1"/>
            <a:stCxn id="15368" idx="6"/>
            <a:endCxn id="15369" idx="2"/>
          </p:cNvCxnSpPr>
          <p:nvPr/>
        </p:nvCxnSpPr>
        <p:spPr bwMode="auto">
          <a:xfrm>
            <a:off x="6775450" y="2881313"/>
            <a:ext cx="150177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1" name="AutoShape 21"/>
          <p:cNvCxnSpPr>
            <a:cxnSpLocks noChangeShapeType="1"/>
            <a:stCxn id="15370" idx="0"/>
            <a:endCxn id="15364" idx="5"/>
          </p:cNvCxnSpPr>
          <p:nvPr/>
        </p:nvCxnSpPr>
        <p:spPr bwMode="auto">
          <a:xfrm rot="5400000" flipH="1">
            <a:off x="4358482" y="2048669"/>
            <a:ext cx="1284287" cy="955675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82" name="Text Box 22"/>
          <p:cNvSpPr txBox="1">
            <a:spLocks noChangeArrowheads="1"/>
          </p:cNvSpPr>
          <p:nvPr/>
        </p:nvSpPr>
        <p:spPr bwMode="auto">
          <a:xfrm>
            <a:off x="3962400" y="212407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14</a:t>
            </a:r>
          </a:p>
        </p:txBody>
      </p:sp>
      <p:sp>
        <p:nvSpPr>
          <p:cNvPr id="15383" name="Text Box 23"/>
          <p:cNvSpPr txBox="1">
            <a:spLocks noChangeArrowheads="1"/>
          </p:cNvSpPr>
          <p:nvPr/>
        </p:nvSpPr>
        <p:spPr bwMode="auto">
          <a:xfrm>
            <a:off x="4979988" y="2271713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5384" name="Text Box 24"/>
          <p:cNvSpPr txBox="1">
            <a:spLocks noChangeArrowheads="1"/>
          </p:cNvSpPr>
          <p:nvPr/>
        </p:nvSpPr>
        <p:spPr bwMode="auto">
          <a:xfrm>
            <a:off x="4759325" y="309562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5385" name="Text Box 25"/>
          <p:cNvSpPr txBox="1">
            <a:spLocks noChangeArrowheads="1"/>
          </p:cNvSpPr>
          <p:nvPr/>
        </p:nvSpPr>
        <p:spPr bwMode="auto">
          <a:xfrm>
            <a:off x="4759325" y="11287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5386" name="Text Box 26"/>
          <p:cNvSpPr txBox="1">
            <a:spLocks noChangeArrowheads="1"/>
          </p:cNvSpPr>
          <p:nvPr/>
        </p:nvSpPr>
        <p:spPr bwMode="auto">
          <a:xfrm>
            <a:off x="5956300" y="11287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5387" name="Text Box 27"/>
          <p:cNvSpPr txBox="1">
            <a:spLocks noChangeArrowheads="1"/>
          </p:cNvSpPr>
          <p:nvPr/>
        </p:nvSpPr>
        <p:spPr bwMode="auto">
          <a:xfrm>
            <a:off x="5305425" y="14335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5388" name="Text Box 28"/>
          <p:cNvSpPr txBox="1">
            <a:spLocks noChangeArrowheads="1"/>
          </p:cNvSpPr>
          <p:nvPr/>
        </p:nvSpPr>
        <p:spPr bwMode="auto">
          <a:xfrm>
            <a:off x="6556375" y="21574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5389" name="Text Box 29"/>
          <p:cNvSpPr txBox="1">
            <a:spLocks noChangeArrowheads="1"/>
          </p:cNvSpPr>
          <p:nvPr/>
        </p:nvSpPr>
        <p:spPr bwMode="auto">
          <a:xfrm>
            <a:off x="7375525" y="13573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5390" name="Text Box 30"/>
          <p:cNvSpPr txBox="1">
            <a:spLocks noChangeArrowheads="1"/>
          </p:cNvSpPr>
          <p:nvPr/>
        </p:nvSpPr>
        <p:spPr bwMode="auto">
          <a:xfrm>
            <a:off x="7321550" y="249237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15391" name="Text Box 31"/>
          <p:cNvSpPr txBox="1">
            <a:spLocks noChangeArrowheads="1"/>
          </p:cNvSpPr>
          <p:nvPr/>
        </p:nvSpPr>
        <p:spPr bwMode="auto">
          <a:xfrm>
            <a:off x="5895975" y="31146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5392" name="Text Box 32"/>
          <p:cNvSpPr txBox="1">
            <a:spLocks noChangeArrowheads="1"/>
          </p:cNvSpPr>
          <p:nvPr/>
        </p:nvSpPr>
        <p:spPr bwMode="auto">
          <a:xfrm>
            <a:off x="3505200" y="2687638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u</a:t>
            </a:r>
          </a:p>
        </p:txBody>
      </p:sp>
      <p:cxnSp>
        <p:nvCxnSpPr>
          <p:cNvPr id="15393" name="AutoShape 33"/>
          <p:cNvCxnSpPr>
            <a:cxnSpLocks noChangeShapeType="1"/>
            <a:stCxn id="15392" idx="3"/>
            <a:endCxn id="15367" idx="2"/>
          </p:cNvCxnSpPr>
          <p:nvPr/>
        </p:nvCxnSpPr>
        <p:spPr bwMode="auto">
          <a:xfrm flipV="1">
            <a:off x="3841750" y="2881313"/>
            <a:ext cx="334963" cy="4762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Prim’s Algorithm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</a:rPr>
              <a:t>MST-Prim(G, w, r)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</a:rPr>
              <a:t>    Q = V[G];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</a:rPr>
              <a:t>    for each </a:t>
            </a:r>
            <a:r>
              <a:rPr lang="en-US" altLang="en-US" sz="1700" b="1" i="1">
                <a:latin typeface="Courier New" panose="02070309020205020404" pitchFamily="49" charset="0"/>
              </a:rPr>
              <a:t>u</a:t>
            </a:r>
            <a:r>
              <a:rPr lang="en-US" altLang="en-US" sz="1700" b="1">
                <a:latin typeface="Courier New" panose="02070309020205020404" pitchFamily="49" charset="0"/>
              </a:rPr>
              <a:t> 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 Q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key[u] = ;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key[r] = 0;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p[r] = NULL;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while (Q not empty)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u = ExtractMin(Q);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for each </a:t>
            </a:r>
            <a:r>
              <a:rPr lang="en-US" altLang="en-US" sz="1700" b="1" i="1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altLang="en-US" sz="1700" b="1">
                <a:latin typeface="Courier New" panose="02070309020205020404" pitchFamily="49" charset="0"/>
              </a:rPr>
              <a:t> 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 Adj[</a:t>
            </a:r>
            <a:r>
              <a:rPr lang="en-US" altLang="en-US" sz="1700" b="1" i="1">
                <a:latin typeface="Courier New" panose="02070309020205020404" pitchFamily="49" charset="0"/>
                <a:sym typeface="Symbol" panose="05050102010706020507" pitchFamily="18" charset="2"/>
              </a:rPr>
              <a:t>u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]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    if (v</a:t>
            </a:r>
            <a:r>
              <a:rPr lang="en-US" altLang="en-US" sz="1700" b="1">
                <a:latin typeface="Courier New" panose="02070309020205020404" pitchFamily="49" charset="0"/>
              </a:rPr>
              <a:t> 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 Q and w(</a:t>
            </a:r>
            <a:r>
              <a:rPr lang="en-US" altLang="en-US" sz="1700" b="1" i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) &lt; key[</a:t>
            </a:r>
            <a:r>
              <a:rPr lang="en-US" altLang="en-US" sz="1700" b="1" i="1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])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        p[v] = u;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        key[v] = w(u,v);</a:t>
            </a:r>
          </a:p>
        </p:txBody>
      </p:sp>
      <p:sp>
        <p:nvSpPr>
          <p:cNvPr id="16388" name="Oval 4"/>
          <p:cNvSpPr>
            <a:spLocks noChangeArrowheads="1"/>
          </p:cNvSpPr>
          <p:nvPr/>
        </p:nvSpPr>
        <p:spPr bwMode="auto">
          <a:xfrm>
            <a:off x="4195763" y="1544638"/>
            <a:ext cx="382587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14</a:t>
            </a:r>
          </a:p>
        </p:txBody>
      </p:sp>
      <p:sp>
        <p:nvSpPr>
          <p:cNvPr id="16389" name="Oval 5"/>
          <p:cNvSpPr>
            <a:spLocks noChangeArrowheads="1"/>
          </p:cNvSpPr>
          <p:nvPr/>
        </p:nvSpPr>
        <p:spPr bwMode="auto">
          <a:xfrm>
            <a:off x="6380163" y="1544638"/>
            <a:ext cx="381000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6390" name="Oval 6"/>
          <p:cNvSpPr>
            <a:spLocks noChangeArrowheads="1"/>
          </p:cNvSpPr>
          <p:nvPr/>
        </p:nvSpPr>
        <p:spPr bwMode="auto">
          <a:xfrm>
            <a:off x="8289925" y="1544638"/>
            <a:ext cx="382588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6391" name="Oval 7"/>
          <p:cNvSpPr>
            <a:spLocks noChangeArrowheads="1"/>
          </p:cNvSpPr>
          <p:nvPr/>
        </p:nvSpPr>
        <p:spPr bwMode="auto">
          <a:xfrm>
            <a:off x="4195763" y="2690813"/>
            <a:ext cx="382587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16392" name="Oval 8"/>
          <p:cNvSpPr>
            <a:spLocks noChangeArrowheads="1"/>
          </p:cNvSpPr>
          <p:nvPr/>
        </p:nvSpPr>
        <p:spPr bwMode="auto">
          <a:xfrm>
            <a:off x="6380163" y="2690813"/>
            <a:ext cx="381000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6393" name="Oval 9"/>
          <p:cNvSpPr>
            <a:spLocks noChangeArrowheads="1"/>
          </p:cNvSpPr>
          <p:nvPr/>
        </p:nvSpPr>
        <p:spPr bwMode="auto">
          <a:xfrm>
            <a:off x="8289925" y="2690813"/>
            <a:ext cx="382588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6394" name="Oval 10"/>
          <p:cNvSpPr>
            <a:spLocks noChangeArrowheads="1"/>
          </p:cNvSpPr>
          <p:nvPr/>
        </p:nvSpPr>
        <p:spPr bwMode="auto">
          <a:xfrm>
            <a:off x="5287963" y="3181350"/>
            <a:ext cx="382587" cy="382588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16395" name="Oval 11"/>
          <p:cNvSpPr>
            <a:spLocks noChangeArrowheads="1"/>
          </p:cNvSpPr>
          <p:nvPr/>
        </p:nvSpPr>
        <p:spPr bwMode="auto">
          <a:xfrm>
            <a:off x="5287963" y="1052513"/>
            <a:ext cx="382587" cy="382587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cxnSp>
        <p:nvCxnSpPr>
          <p:cNvPr id="16396" name="AutoShape 12"/>
          <p:cNvCxnSpPr>
            <a:cxnSpLocks noChangeShapeType="1"/>
            <a:stCxn id="16395" idx="5"/>
            <a:endCxn id="16389" idx="1"/>
          </p:cNvCxnSpPr>
          <p:nvPr/>
        </p:nvCxnSpPr>
        <p:spPr bwMode="auto">
          <a:xfrm>
            <a:off x="5613400" y="1392238"/>
            <a:ext cx="822325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7" name="AutoShape 13"/>
          <p:cNvCxnSpPr>
            <a:cxnSpLocks noChangeShapeType="1"/>
            <a:stCxn id="16395" idx="3"/>
            <a:endCxn id="16388" idx="7"/>
          </p:cNvCxnSpPr>
          <p:nvPr/>
        </p:nvCxnSpPr>
        <p:spPr bwMode="auto">
          <a:xfrm flipH="1">
            <a:off x="4522788" y="1392238"/>
            <a:ext cx="820737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8" name="AutoShape 14"/>
          <p:cNvCxnSpPr>
            <a:cxnSpLocks noChangeShapeType="1"/>
            <a:stCxn id="16388" idx="6"/>
            <a:endCxn id="16389" idx="2"/>
          </p:cNvCxnSpPr>
          <p:nvPr/>
        </p:nvCxnSpPr>
        <p:spPr bwMode="auto">
          <a:xfrm>
            <a:off x="4591050" y="1735138"/>
            <a:ext cx="177482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9" name="AutoShape 15"/>
          <p:cNvCxnSpPr>
            <a:cxnSpLocks noChangeShapeType="1"/>
            <a:stCxn id="16391" idx="0"/>
            <a:endCxn id="16388" idx="4"/>
          </p:cNvCxnSpPr>
          <p:nvPr/>
        </p:nvCxnSpPr>
        <p:spPr bwMode="auto">
          <a:xfrm flipV="1">
            <a:off x="4386263" y="1939925"/>
            <a:ext cx="0" cy="736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0" name="AutoShape 16"/>
          <p:cNvCxnSpPr>
            <a:cxnSpLocks noChangeShapeType="1"/>
            <a:stCxn id="16391" idx="5"/>
            <a:endCxn id="16394" idx="1"/>
          </p:cNvCxnSpPr>
          <p:nvPr/>
        </p:nvCxnSpPr>
        <p:spPr bwMode="auto">
          <a:xfrm>
            <a:off x="4522788" y="3030538"/>
            <a:ext cx="820737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1" name="AutoShape 17"/>
          <p:cNvCxnSpPr>
            <a:cxnSpLocks noChangeShapeType="1"/>
            <a:stCxn id="16394" idx="7"/>
            <a:endCxn id="16392" idx="3"/>
          </p:cNvCxnSpPr>
          <p:nvPr/>
        </p:nvCxnSpPr>
        <p:spPr bwMode="auto">
          <a:xfrm flipV="1">
            <a:off x="5613400" y="3030538"/>
            <a:ext cx="822325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2" name="AutoShape 18"/>
          <p:cNvCxnSpPr>
            <a:cxnSpLocks noChangeShapeType="1"/>
            <a:stCxn id="16392" idx="0"/>
            <a:endCxn id="16389" idx="4"/>
          </p:cNvCxnSpPr>
          <p:nvPr/>
        </p:nvCxnSpPr>
        <p:spPr bwMode="auto">
          <a:xfrm flipV="1">
            <a:off x="6570663" y="1939925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3" name="AutoShape 19"/>
          <p:cNvCxnSpPr>
            <a:cxnSpLocks noChangeShapeType="1"/>
            <a:stCxn id="16389" idx="6"/>
            <a:endCxn id="16390" idx="2"/>
          </p:cNvCxnSpPr>
          <p:nvPr/>
        </p:nvCxnSpPr>
        <p:spPr bwMode="auto">
          <a:xfrm>
            <a:off x="6775450" y="1735138"/>
            <a:ext cx="150177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4" name="AutoShape 20"/>
          <p:cNvCxnSpPr>
            <a:cxnSpLocks noChangeShapeType="1"/>
            <a:stCxn id="16392" idx="6"/>
            <a:endCxn id="16393" idx="2"/>
          </p:cNvCxnSpPr>
          <p:nvPr/>
        </p:nvCxnSpPr>
        <p:spPr bwMode="auto">
          <a:xfrm>
            <a:off x="6775450" y="2881313"/>
            <a:ext cx="150177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5" name="AutoShape 21"/>
          <p:cNvCxnSpPr>
            <a:cxnSpLocks noChangeShapeType="1"/>
            <a:stCxn id="16394" idx="0"/>
            <a:endCxn id="16388" idx="5"/>
          </p:cNvCxnSpPr>
          <p:nvPr/>
        </p:nvCxnSpPr>
        <p:spPr bwMode="auto">
          <a:xfrm rot="5400000" flipH="1">
            <a:off x="4358482" y="2048669"/>
            <a:ext cx="1284287" cy="955675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06" name="Text Box 22"/>
          <p:cNvSpPr txBox="1">
            <a:spLocks noChangeArrowheads="1"/>
          </p:cNvSpPr>
          <p:nvPr/>
        </p:nvSpPr>
        <p:spPr bwMode="auto">
          <a:xfrm>
            <a:off x="3962400" y="212407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14</a:t>
            </a:r>
          </a:p>
        </p:txBody>
      </p:sp>
      <p:sp>
        <p:nvSpPr>
          <p:cNvPr id="16407" name="Text Box 23"/>
          <p:cNvSpPr txBox="1">
            <a:spLocks noChangeArrowheads="1"/>
          </p:cNvSpPr>
          <p:nvPr/>
        </p:nvSpPr>
        <p:spPr bwMode="auto">
          <a:xfrm>
            <a:off x="4979988" y="2271713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6408" name="Text Box 24"/>
          <p:cNvSpPr txBox="1">
            <a:spLocks noChangeArrowheads="1"/>
          </p:cNvSpPr>
          <p:nvPr/>
        </p:nvSpPr>
        <p:spPr bwMode="auto">
          <a:xfrm>
            <a:off x="4759325" y="309562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6409" name="Text Box 25"/>
          <p:cNvSpPr txBox="1">
            <a:spLocks noChangeArrowheads="1"/>
          </p:cNvSpPr>
          <p:nvPr/>
        </p:nvSpPr>
        <p:spPr bwMode="auto">
          <a:xfrm>
            <a:off x="4759325" y="11287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5956300" y="11287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6411" name="Text Box 27"/>
          <p:cNvSpPr txBox="1">
            <a:spLocks noChangeArrowheads="1"/>
          </p:cNvSpPr>
          <p:nvPr/>
        </p:nvSpPr>
        <p:spPr bwMode="auto">
          <a:xfrm>
            <a:off x="5305425" y="14335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6412" name="Text Box 28"/>
          <p:cNvSpPr txBox="1">
            <a:spLocks noChangeArrowheads="1"/>
          </p:cNvSpPr>
          <p:nvPr/>
        </p:nvSpPr>
        <p:spPr bwMode="auto">
          <a:xfrm>
            <a:off x="6556375" y="21574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6413" name="Text Box 29"/>
          <p:cNvSpPr txBox="1">
            <a:spLocks noChangeArrowheads="1"/>
          </p:cNvSpPr>
          <p:nvPr/>
        </p:nvSpPr>
        <p:spPr bwMode="auto">
          <a:xfrm>
            <a:off x="7375525" y="13573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6414" name="Text Box 30"/>
          <p:cNvSpPr txBox="1">
            <a:spLocks noChangeArrowheads="1"/>
          </p:cNvSpPr>
          <p:nvPr/>
        </p:nvSpPr>
        <p:spPr bwMode="auto">
          <a:xfrm>
            <a:off x="7321550" y="249237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16415" name="Text Box 31"/>
          <p:cNvSpPr txBox="1">
            <a:spLocks noChangeArrowheads="1"/>
          </p:cNvSpPr>
          <p:nvPr/>
        </p:nvSpPr>
        <p:spPr bwMode="auto">
          <a:xfrm>
            <a:off x="5895975" y="31146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6416" name="Text Box 32"/>
          <p:cNvSpPr txBox="1">
            <a:spLocks noChangeArrowheads="1"/>
          </p:cNvSpPr>
          <p:nvPr/>
        </p:nvSpPr>
        <p:spPr bwMode="auto">
          <a:xfrm>
            <a:off x="4692650" y="3297238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u</a:t>
            </a:r>
          </a:p>
        </p:txBody>
      </p:sp>
      <p:cxnSp>
        <p:nvCxnSpPr>
          <p:cNvPr id="16417" name="AutoShape 33"/>
          <p:cNvCxnSpPr>
            <a:cxnSpLocks noChangeShapeType="1"/>
            <a:stCxn id="16416" idx="3"/>
            <a:endCxn id="16394" idx="2"/>
          </p:cNvCxnSpPr>
          <p:nvPr/>
        </p:nvCxnSpPr>
        <p:spPr bwMode="auto">
          <a:xfrm flipV="1">
            <a:off x="5029200" y="3373438"/>
            <a:ext cx="239713" cy="122237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Prim’s Algorithm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</a:rPr>
              <a:t>MST-Prim(G, w, r)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</a:rPr>
              <a:t>    Q = V[G];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</a:rPr>
              <a:t>    for each </a:t>
            </a:r>
            <a:r>
              <a:rPr lang="en-US" altLang="en-US" sz="1700" b="1" i="1">
                <a:latin typeface="Courier New" panose="02070309020205020404" pitchFamily="49" charset="0"/>
              </a:rPr>
              <a:t>u</a:t>
            </a:r>
            <a:r>
              <a:rPr lang="en-US" altLang="en-US" sz="1700" b="1">
                <a:latin typeface="Courier New" panose="02070309020205020404" pitchFamily="49" charset="0"/>
              </a:rPr>
              <a:t> 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 Q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key[u] = ;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key[r] = 0;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p[r] = NULL;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while (Q not empty)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u = ExtractMin(Q);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for each </a:t>
            </a:r>
            <a:r>
              <a:rPr lang="en-US" altLang="en-US" sz="1700" b="1" i="1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altLang="en-US" sz="1700" b="1">
                <a:latin typeface="Courier New" panose="02070309020205020404" pitchFamily="49" charset="0"/>
              </a:rPr>
              <a:t> 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 Adj[</a:t>
            </a:r>
            <a:r>
              <a:rPr lang="en-US" altLang="en-US" sz="1700" b="1" i="1">
                <a:latin typeface="Courier New" panose="02070309020205020404" pitchFamily="49" charset="0"/>
                <a:sym typeface="Symbol" panose="05050102010706020507" pitchFamily="18" charset="2"/>
              </a:rPr>
              <a:t>u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]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    if (v</a:t>
            </a:r>
            <a:r>
              <a:rPr lang="en-US" altLang="en-US" sz="1700" b="1">
                <a:latin typeface="Courier New" panose="02070309020205020404" pitchFamily="49" charset="0"/>
              </a:rPr>
              <a:t> 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 Q and w(</a:t>
            </a:r>
            <a:r>
              <a:rPr lang="en-US" altLang="en-US" sz="1700" b="1" i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) &lt; key[</a:t>
            </a:r>
            <a:r>
              <a:rPr lang="en-US" altLang="en-US" sz="1700" b="1" i="1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])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        p[v] = u;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        key[v] = w(u,v);</a:t>
            </a:r>
          </a:p>
        </p:txBody>
      </p:sp>
      <p:sp>
        <p:nvSpPr>
          <p:cNvPr id="17412" name="Oval 4"/>
          <p:cNvSpPr>
            <a:spLocks noChangeArrowheads="1"/>
          </p:cNvSpPr>
          <p:nvPr/>
        </p:nvSpPr>
        <p:spPr bwMode="auto">
          <a:xfrm>
            <a:off x="4195763" y="1544638"/>
            <a:ext cx="382587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14</a:t>
            </a:r>
          </a:p>
        </p:txBody>
      </p:sp>
      <p:sp>
        <p:nvSpPr>
          <p:cNvPr id="17413" name="Oval 5"/>
          <p:cNvSpPr>
            <a:spLocks noChangeArrowheads="1"/>
          </p:cNvSpPr>
          <p:nvPr/>
        </p:nvSpPr>
        <p:spPr bwMode="auto">
          <a:xfrm>
            <a:off x="6380163" y="1544638"/>
            <a:ext cx="381000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7414" name="Oval 6"/>
          <p:cNvSpPr>
            <a:spLocks noChangeArrowheads="1"/>
          </p:cNvSpPr>
          <p:nvPr/>
        </p:nvSpPr>
        <p:spPr bwMode="auto">
          <a:xfrm>
            <a:off x="8289925" y="1544638"/>
            <a:ext cx="382588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7415" name="Oval 7"/>
          <p:cNvSpPr>
            <a:spLocks noChangeArrowheads="1"/>
          </p:cNvSpPr>
          <p:nvPr/>
        </p:nvSpPr>
        <p:spPr bwMode="auto">
          <a:xfrm>
            <a:off x="4195763" y="2690813"/>
            <a:ext cx="382587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17416" name="Oval 8"/>
          <p:cNvSpPr>
            <a:spLocks noChangeArrowheads="1"/>
          </p:cNvSpPr>
          <p:nvPr/>
        </p:nvSpPr>
        <p:spPr bwMode="auto">
          <a:xfrm>
            <a:off x="6380163" y="2690813"/>
            <a:ext cx="381000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17417" name="Oval 9"/>
          <p:cNvSpPr>
            <a:spLocks noChangeArrowheads="1"/>
          </p:cNvSpPr>
          <p:nvPr/>
        </p:nvSpPr>
        <p:spPr bwMode="auto">
          <a:xfrm>
            <a:off x="8289925" y="2690813"/>
            <a:ext cx="382588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7418" name="Oval 10"/>
          <p:cNvSpPr>
            <a:spLocks noChangeArrowheads="1"/>
          </p:cNvSpPr>
          <p:nvPr/>
        </p:nvSpPr>
        <p:spPr bwMode="auto">
          <a:xfrm>
            <a:off x="5287963" y="3181350"/>
            <a:ext cx="382587" cy="382588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17419" name="Oval 11"/>
          <p:cNvSpPr>
            <a:spLocks noChangeArrowheads="1"/>
          </p:cNvSpPr>
          <p:nvPr/>
        </p:nvSpPr>
        <p:spPr bwMode="auto">
          <a:xfrm>
            <a:off x="5287963" y="1052513"/>
            <a:ext cx="382587" cy="382587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cxnSp>
        <p:nvCxnSpPr>
          <p:cNvPr id="17420" name="AutoShape 12"/>
          <p:cNvCxnSpPr>
            <a:cxnSpLocks noChangeShapeType="1"/>
            <a:stCxn id="17419" idx="5"/>
            <a:endCxn id="17413" idx="1"/>
          </p:cNvCxnSpPr>
          <p:nvPr/>
        </p:nvCxnSpPr>
        <p:spPr bwMode="auto">
          <a:xfrm>
            <a:off x="5613400" y="1392238"/>
            <a:ext cx="822325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1" name="AutoShape 13"/>
          <p:cNvCxnSpPr>
            <a:cxnSpLocks noChangeShapeType="1"/>
            <a:stCxn id="17419" idx="3"/>
            <a:endCxn id="17412" idx="7"/>
          </p:cNvCxnSpPr>
          <p:nvPr/>
        </p:nvCxnSpPr>
        <p:spPr bwMode="auto">
          <a:xfrm flipH="1">
            <a:off x="4522788" y="1392238"/>
            <a:ext cx="820737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2" name="AutoShape 14"/>
          <p:cNvCxnSpPr>
            <a:cxnSpLocks noChangeShapeType="1"/>
            <a:stCxn id="17412" idx="6"/>
            <a:endCxn id="17413" idx="2"/>
          </p:cNvCxnSpPr>
          <p:nvPr/>
        </p:nvCxnSpPr>
        <p:spPr bwMode="auto">
          <a:xfrm>
            <a:off x="4591050" y="1735138"/>
            <a:ext cx="177482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3" name="AutoShape 15"/>
          <p:cNvCxnSpPr>
            <a:cxnSpLocks noChangeShapeType="1"/>
            <a:stCxn id="17415" idx="0"/>
            <a:endCxn id="17412" idx="4"/>
          </p:cNvCxnSpPr>
          <p:nvPr/>
        </p:nvCxnSpPr>
        <p:spPr bwMode="auto">
          <a:xfrm flipV="1">
            <a:off x="4386263" y="1939925"/>
            <a:ext cx="0" cy="736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4" name="AutoShape 16"/>
          <p:cNvCxnSpPr>
            <a:cxnSpLocks noChangeShapeType="1"/>
            <a:stCxn id="17415" idx="5"/>
            <a:endCxn id="17418" idx="1"/>
          </p:cNvCxnSpPr>
          <p:nvPr/>
        </p:nvCxnSpPr>
        <p:spPr bwMode="auto">
          <a:xfrm>
            <a:off x="4522788" y="3030538"/>
            <a:ext cx="820737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5" name="AutoShape 17"/>
          <p:cNvCxnSpPr>
            <a:cxnSpLocks noChangeShapeType="1"/>
            <a:stCxn id="17418" idx="7"/>
            <a:endCxn id="17416" idx="3"/>
          </p:cNvCxnSpPr>
          <p:nvPr/>
        </p:nvCxnSpPr>
        <p:spPr bwMode="auto">
          <a:xfrm flipV="1">
            <a:off x="5613400" y="3030538"/>
            <a:ext cx="822325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6" name="AutoShape 18"/>
          <p:cNvCxnSpPr>
            <a:cxnSpLocks noChangeShapeType="1"/>
            <a:stCxn id="17416" idx="0"/>
            <a:endCxn id="17413" idx="4"/>
          </p:cNvCxnSpPr>
          <p:nvPr/>
        </p:nvCxnSpPr>
        <p:spPr bwMode="auto">
          <a:xfrm flipV="1">
            <a:off x="6570663" y="1939925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7" name="AutoShape 19"/>
          <p:cNvCxnSpPr>
            <a:cxnSpLocks noChangeShapeType="1"/>
            <a:stCxn id="17413" idx="6"/>
            <a:endCxn id="17414" idx="2"/>
          </p:cNvCxnSpPr>
          <p:nvPr/>
        </p:nvCxnSpPr>
        <p:spPr bwMode="auto">
          <a:xfrm>
            <a:off x="6775450" y="1735138"/>
            <a:ext cx="150177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8" name="AutoShape 20"/>
          <p:cNvCxnSpPr>
            <a:cxnSpLocks noChangeShapeType="1"/>
            <a:stCxn id="17416" idx="6"/>
            <a:endCxn id="17417" idx="2"/>
          </p:cNvCxnSpPr>
          <p:nvPr/>
        </p:nvCxnSpPr>
        <p:spPr bwMode="auto">
          <a:xfrm>
            <a:off x="6775450" y="2881313"/>
            <a:ext cx="150177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9" name="AutoShape 21"/>
          <p:cNvCxnSpPr>
            <a:cxnSpLocks noChangeShapeType="1"/>
            <a:stCxn id="17418" idx="0"/>
            <a:endCxn id="17412" idx="5"/>
          </p:cNvCxnSpPr>
          <p:nvPr/>
        </p:nvCxnSpPr>
        <p:spPr bwMode="auto">
          <a:xfrm rot="5400000" flipH="1">
            <a:off x="4358482" y="2048669"/>
            <a:ext cx="1284287" cy="955675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30" name="Text Box 22"/>
          <p:cNvSpPr txBox="1">
            <a:spLocks noChangeArrowheads="1"/>
          </p:cNvSpPr>
          <p:nvPr/>
        </p:nvSpPr>
        <p:spPr bwMode="auto">
          <a:xfrm>
            <a:off x="3962400" y="212407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14</a:t>
            </a:r>
          </a:p>
        </p:txBody>
      </p:sp>
      <p:sp>
        <p:nvSpPr>
          <p:cNvPr id="17431" name="Text Box 23"/>
          <p:cNvSpPr txBox="1">
            <a:spLocks noChangeArrowheads="1"/>
          </p:cNvSpPr>
          <p:nvPr/>
        </p:nvSpPr>
        <p:spPr bwMode="auto">
          <a:xfrm>
            <a:off x="4979988" y="2271713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7432" name="Text Box 24"/>
          <p:cNvSpPr txBox="1">
            <a:spLocks noChangeArrowheads="1"/>
          </p:cNvSpPr>
          <p:nvPr/>
        </p:nvSpPr>
        <p:spPr bwMode="auto">
          <a:xfrm>
            <a:off x="4759325" y="309562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7433" name="Text Box 25"/>
          <p:cNvSpPr txBox="1">
            <a:spLocks noChangeArrowheads="1"/>
          </p:cNvSpPr>
          <p:nvPr/>
        </p:nvSpPr>
        <p:spPr bwMode="auto">
          <a:xfrm>
            <a:off x="4759325" y="11287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7434" name="Text Box 26"/>
          <p:cNvSpPr txBox="1">
            <a:spLocks noChangeArrowheads="1"/>
          </p:cNvSpPr>
          <p:nvPr/>
        </p:nvSpPr>
        <p:spPr bwMode="auto">
          <a:xfrm>
            <a:off x="5956300" y="11287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7435" name="Text Box 27"/>
          <p:cNvSpPr txBox="1">
            <a:spLocks noChangeArrowheads="1"/>
          </p:cNvSpPr>
          <p:nvPr/>
        </p:nvSpPr>
        <p:spPr bwMode="auto">
          <a:xfrm>
            <a:off x="5305425" y="14335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7436" name="Text Box 28"/>
          <p:cNvSpPr txBox="1">
            <a:spLocks noChangeArrowheads="1"/>
          </p:cNvSpPr>
          <p:nvPr/>
        </p:nvSpPr>
        <p:spPr bwMode="auto">
          <a:xfrm>
            <a:off x="6556375" y="21574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7437" name="Text Box 29"/>
          <p:cNvSpPr txBox="1">
            <a:spLocks noChangeArrowheads="1"/>
          </p:cNvSpPr>
          <p:nvPr/>
        </p:nvSpPr>
        <p:spPr bwMode="auto">
          <a:xfrm>
            <a:off x="7375525" y="13573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7438" name="Text Box 30"/>
          <p:cNvSpPr txBox="1">
            <a:spLocks noChangeArrowheads="1"/>
          </p:cNvSpPr>
          <p:nvPr/>
        </p:nvSpPr>
        <p:spPr bwMode="auto">
          <a:xfrm>
            <a:off x="7321550" y="249237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17439" name="Text Box 31"/>
          <p:cNvSpPr txBox="1">
            <a:spLocks noChangeArrowheads="1"/>
          </p:cNvSpPr>
          <p:nvPr/>
        </p:nvSpPr>
        <p:spPr bwMode="auto">
          <a:xfrm>
            <a:off x="5895975" y="31146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7440" name="Text Box 32"/>
          <p:cNvSpPr txBox="1">
            <a:spLocks noChangeArrowheads="1"/>
          </p:cNvSpPr>
          <p:nvPr/>
        </p:nvSpPr>
        <p:spPr bwMode="auto">
          <a:xfrm>
            <a:off x="4692650" y="3297238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u</a:t>
            </a:r>
          </a:p>
        </p:txBody>
      </p:sp>
      <p:cxnSp>
        <p:nvCxnSpPr>
          <p:cNvPr id="17441" name="AutoShape 33"/>
          <p:cNvCxnSpPr>
            <a:cxnSpLocks noChangeShapeType="1"/>
            <a:stCxn id="17440" idx="3"/>
            <a:endCxn id="17418" idx="2"/>
          </p:cNvCxnSpPr>
          <p:nvPr/>
        </p:nvCxnSpPr>
        <p:spPr bwMode="auto">
          <a:xfrm flipV="1">
            <a:off x="5029200" y="3373438"/>
            <a:ext cx="239713" cy="122237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Prim’s Algorithm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</a:rPr>
              <a:t>MST-Prim(G, w, r)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</a:rPr>
              <a:t>    Q = V[G];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</a:rPr>
              <a:t>    for each </a:t>
            </a:r>
            <a:r>
              <a:rPr lang="en-US" altLang="en-US" sz="1700" b="1" i="1">
                <a:latin typeface="Courier New" panose="02070309020205020404" pitchFamily="49" charset="0"/>
              </a:rPr>
              <a:t>u</a:t>
            </a:r>
            <a:r>
              <a:rPr lang="en-US" altLang="en-US" sz="1700" b="1">
                <a:latin typeface="Courier New" panose="02070309020205020404" pitchFamily="49" charset="0"/>
              </a:rPr>
              <a:t> 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 Q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key[u] = ;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key[r] = 0;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p[r] = NULL;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while (Q not empty)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u = ExtractMin(Q);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for each </a:t>
            </a:r>
            <a:r>
              <a:rPr lang="en-US" altLang="en-US" sz="1700" b="1" i="1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altLang="en-US" sz="1700" b="1">
                <a:latin typeface="Courier New" panose="02070309020205020404" pitchFamily="49" charset="0"/>
              </a:rPr>
              <a:t> 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 Adj[</a:t>
            </a:r>
            <a:r>
              <a:rPr lang="en-US" altLang="en-US" sz="1700" b="1" i="1">
                <a:latin typeface="Courier New" panose="02070309020205020404" pitchFamily="49" charset="0"/>
                <a:sym typeface="Symbol" panose="05050102010706020507" pitchFamily="18" charset="2"/>
              </a:rPr>
              <a:t>u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]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    if (v</a:t>
            </a:r>
            <a:r>
              <a:rPr lang="en-US" altLang="en-US" sz="1700" b="1">
                <a:latin typeface="Courier New" panose="02070309020205020404" pitchFamily="49" charset="0"/>
              </a:rPr>
              <a:t> 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 Q and w(</a:t>
            </a:r>
            <a:r>
              <a:rPr lang="en-US" altLang="en-US" sz="1700" b="1" i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) &lt; key[</a:t>
            </a:r>
            <a:r>
              <a:rPr lang="en-US" altLang="en-US" sz="1700" b="1" i="1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])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        p[v] = u;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        key[v] = w(u,v);</a:t>
            </a:r>
          </a:p>
        </p:txBody>
      </p:sp>
      <p:sp>
        <p:nvSpPr>
          <p:cNvPr id="18436" name="Oval 4"/>
          <p:cNvSpPr>
            <a:spLocks noChangeArrowheads="1"/>
          </p:cNvSpPr>
          <p:nvPr/>
        </p:nvSpPr>
        <p:spPr bwMode="auto">
          <a:xfrm>
            <a:off x="4195763" y="1544638"/>
            <a:ext cx="382587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10</a:t>
            </a:r>
          </a:p>
        </p:txBody>
      </p:sp>
      <p:sp>
        <p:nvSpPr>
          <p:cNvPr id="18437" name="Oval 5"/>
          <p:cNvSpPr>
            <a:spLocks noChangeArrowheads="1"/>
          </p:cNvSpPr>
          <p:nvPr/>
        </p:nvSpPr>
        <p:spPr bwMode="auto">
          <a:xfrm>
            <a:off x="6380163" y="1544638"/>
            <a:ext cx="381000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8438" name="Oval 6"/>
          <p:cNvSpPr>
            <a:spLocks noChangeArrowheads="1"/>
          </p:cNvSpPr>
          <p:nvPr/>
        </p:nvSpPr>
        <p:spPr bwMode="auto">
          <a:xfrm>
            <a:off x="8289925" y="1544638"/>
            <a:ext cx="382588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8439" name="Oval 7"/>
          <p:cNvSpPr>
            <a:spLocks noChangeArrowheads="1"/>
          </p:cNvSpPr>
          <p:nvPr/>
        </p:nvSpPr>
        <p:spPr bwMode="auto">
          <a:xfrm>
            <a:off x="4195763" y="2690813"/>
            <a:ext cx="382587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18440" name="Oval 8"/>
          <p:cNvSpPr>
            <a:spLocks noChangeArrowheads="1"/>
          </p:cNvSpPr>
          <p:nvPr/>
        </p:nvSpPr>
        <p:spPr bwMode="auto">
          <a:xfrm>
            <a:off x="6380163" y="2690813"/>
            <a:ext cx="381000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18441" name="Oval 9"/>
          <p:cNvSpPr>
            <a:spLocks noChangeArrowheads="1"/>
          </p:cNvSpPr>
          <p:nvPr/>
        </p:nvSpPr>
        <p:spPr bwMode="auto">
          <a:xfrm>
            <a:off x="8289925" y="2690813"/>
            <a:ext cx="382588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8442" name="Oval 10"/>
          <p:cNvSpPr>
            <a:spLocks noChangeArrowheads="1"/>
          </p:cNvSpPr>
          <p:nvPr/>
        </p:nvSpPr>
        <p:spPr bwMode="auto">
          <a:xfrm>
            <a:off x="5287963" y="3181350"/>
            <a:ext cx="382587" cy="382588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18443" name="Oval 11"/>
          <p:cNvSpPr>
            <a:spLocks noChangeArrowheads="1"/>
          </p:cNvSpPr>
          <p:nvPr/>
        </p:nvSpPr>
        <p:spPr bwMode="auto">
          <a:xfrm>
            <a:off x="5287963" y="1052513"/>
            <a:ext cx="382587" cy="382587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cxnSp>
        <p:nvCxnSpPr>
          <p:cNvPr id="18444" name="AutoShape 12"/>
          <p:cNvCxnSpPr>
            <a:cxnSpLocks noChangeShapeType="1"/>
            <a:stCxn id="18443" idx="5"/>
            <a:endCxn id="18437" idx="1"/>
          </p:cNvCxnSpPr>
          <p:nvPr/>
        </p:nvCxnSpPr>
        <p:spPr bwMode="auto">
          <a:xfrm>
            <a:off x="5613400" y="1392238"/>
            <a:ext cx="822325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5" name="AutoShape 13"/>
          <p:cNvCxnSpPr>
            <a:cxnSpLocks noChangeShapeType="1"/>
            <a:stCxn id="18443" idx="3"/>
            <a:endCxn id="18436" idx="7"/>
          </p:cNvCxnSpPr>
          <p:nvPr/>
        </p:nvCxnSpPr>
        <p:spPr bwMode="auto">
          <a:xfrm flipH="1">
            <a:off x="4522788" y="1392238"/>
            <a:ext cx="820737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6" name="AutoShape 14"/>
          <p:cNvCxnSpPr>
            <a:cxnSpLocks noChangeShapeType="1"/>
            <a:stCxn id="18436" idx="6"/>
            <a:endCxn id="18437" idx="2"/>
          </p:cNvCxnSpPr>
          <p:nvPr/>
        </p:nvCxnSpPr>
        <p:spPr bwMode="auto">
          <a:xfrm>
            <a:off x="4591050" y="1735138"/>
            <a:ext cx="177482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7" name="AutoShape 15"/>
          <p:cNvCxnSpPr>
            <a:cxnSpLocks noChangeShapeType="1"/>
            <a:stCxn id="18439" idx="0"/>
            <a:endCxn id="18436" idx="4"/>
          </p:cNvCxnSpPr>
          <p:nvPr/>
        </p:nvCxnSpPr>
        <p:spPr bwMode="auto">
          <a:xfrm flipV="1">
            <a:off x="4386263" y="1939925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8" name="AutoShape 16"/>
          <p:cNvCxnSpPr>
            <a:cxnSpLocks noChangeShapeType="1"/>
            <a:stCxn id="18439" idx="5"/>
            <a:endCxn id="18442" idx="1"/>
          </p:cNvCxnSpPr>
          <p:nvPr/>
        </p:nvCxnSpPr>
        <p:spPr bwMode="auto">
          <a:xfrm>
            <a:off x="4522788" y="3030538"/>
            <a:ext cx="820737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9" name="AutoShape 17"/>
          <p:cNvCxnSpPr>
            <a:cxnSpLocks noChangeShapeType="1"/>
            <a:stCxn id="18442" idx="7"/>
            <a:endCxn id="18440" idx="3"/>
          </p:cNvCxnSpPr>
          <p:nvPr/>
        </p:nvCxnSpPr>
        <p:spPr bwMode="auto">
          <a:xfrm flipV="1">
            <a:off x="5613400" y="3030538"/>
            <a:ext cx="822325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0" name="AutoShape 18"/>
          <p:cNvCxnSpPr>
            <a:cxnSpLocks noChangeShapeType="1"/>
            <a:stCxn id="18440" idx="0"/>
            <a:endCxn id="18437" idx="4"/>
          </p:cNvCxnSpPr>
          <p:nvPr/>
        </p:nvCxnSpPr>
        <p:spPr bwMode="auto">
          <a:xfrm flipV="1">
            <a:off x="6570663" y="1939925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1" name="AutoShape 19"/>
          <p:cNvCxnSpPr>
            <a:cxnSpLocks noChangeShapeType="1"/>
            <a:stCxn id="18437" idx="6"/>
            <a:endCxn id="18438" idx="2"/>
          </p:cNvCxnSpPr>
          <p:nvPr/>
        </p:nvCxnSpPr>
        <p:spPr bwMode="auto">
          <a:xfrm>
            <a:off x="6775450" y="1735138"/>
            <a:ext cx="150177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2" name="AutoShape 20"/>
          <p:cNvCxnSpPr>
            <a:cxnSpLocks noChangeShapeType="1"/>
            <a:stCxn id="18440" idx="6"/>
            <a:endCxn id="18441" idx="2"/>
          </p:cNvCxnSpPr>
          <p:nvPr/>
        </p:nvCxnSpPr>
        <p:spPr bwMode="auto">
          <a:xfrm>
            <a:off x="6775450" y="2881313"/>
            <a:ext cx="150177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3" name="AutoShape 21"/>
          <p:cNvCxnSpPr>
            <a:cxnSpLocks noChangeShapeType="1"/>
            <a:stCxn id="18442" idx="0"/>
            <a:endCxn id="18436" idx="5"/>
          </p:cNvCxnSpPr>
          <p:nvPr/>
        </p:nvCxnSpPr>
        <p:spPr bwMode="auto">
          <a:xfrm rot="5400000" flipH="1">
            <a:off x="4358482" y="2048669"/>
            <a:ext cx="1284287" cy="955675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54" name="Text Box 22"/>
          <p:cNvSpPr txBox="1">
            <a:spLocks noChangeArrowheads="1"/>
          </p:cNvSpPr>
          <p:nvPr/>
        </p:nvSpPr>
        <p:spPr bwMode="auto">
          <a:xfrm>
            <a:off x="3962400" y="212407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14</a:t>
            </a:r>
          </a:p>
        </p:txBody>
      </p:sp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4979988" y="2271713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8456" name="Text Box 24"/>
          <p:cNvSpPr txBox="1">
            <a:spLocks noChangeArrowheads="1"/>
          </p:cNvSpPr>
          <p:nvPr/>
        </p:nvSpPr>
        <p:spPr bwMode="auto">
          <a:xfrm>
            <a:off x="4759325" y="309562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8457" name="Text Box 25"/>
          <p:cNvSpPr txBox="1">
            <a:spLocks noChangeArrowheads="1"/>
          </p:cNvSpPr>
          <p:nvPr/>
        </p:nvSpPr>
        <p:spPr bwMode="auto">
          <a:xfrm>
            <a:off x="4759325" y="11287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8458" name="Text Box 26"/>
          <p:cNvSpPr txBox="1">
            <a:spLocks noChangeArrowheads="1"/>
          </p:cNvSpPr>
          <p:nvPr/>
        </p:nvSpPr>
        <p:spPr bwMode="auto">
          <a:xfrm>
            <a:off x="5956300" y="11287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8459" name="Text Box 27"/>
          <p:cNvSpPr txBox="1">
            <a:spLocks noChangeArrowheads="1"/>
          </p:cNvSpPr>
          <p:nvPr/>
        </p:nvSpPr>
        <p:spPr bwMode="auto">
          <a:xfrm>
            <a:off x="5305425" y="14335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8460" name="Text Box 28"/>
          <p:cNvSpPr txBox="1">
            <a:spLocks noChangeArrowheads="1"/>
          </p:cNvSpPr>
          <p:nvPr/>
        </p:nvSpPr>
        <p:spPr bwMode="auto">
          <a:xfrm>
            <a:off x="6556375" y="21574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8461" name="Text Box 29"/>
          <p:cNvSpPr txBox="1">
            <a:spLocks noChangeArrowheads="1"/>
          </p:cNvSpPr>
          <p:nvPr/>
        </p:nvSpPr>
        <p:spPr bwMode="auto">
          <a:xfrm>
            <a:off x="7375525" y="13573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8462" name="Text Box 30"/>
          <p:cNvSpPr txBox="1">
            <a:spLocks noChangeArrowheads="1"/>
          </p:cNvSpPr>
          <p:nvPr/>
        </p:nvSpPr>
        <p:spPr bwMode="auto">
          <a:xfrm>
            <a:off x="7321550" y="249237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18463" name="Text Box 31"/>
          <p:cNvSpPr txBox="1">
            <a:spLocks noChangeArrowheads="1"/>
          </p:cNvSpPr>
          <p:nvPr/>
        </p:nvSpPr>
        <p:spPr bwMode="auto">
          <a:xfrm>
            <a:off x="5895975" y="31146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8464" name="Text Box 32"/>
          <p:cNvSpPr txBox="1">
            <a:spLocks noChangeArrowheads="1"/>
          </p:cNvSpPr>
          <p:nvPr/>
        </p:nvSpPr>
        <p:spPr bwMode="auto">
          <a:xfrm>
            <a:off x="4692650" y="3297238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u</a:t>
            </a:r>
          </a:p>
        </p:txBody>
      </p:sp>
      <p:cxnSp>
        <p:nvCxnSpPr>
          <p:cNvPr id="18465" name="AutoShape 33"/>
          <p:cNvCxnSpPr>
            <a:cxnSpLocks noChangeShapeType="1"/>
            <a:stCxn id="18464" idx="3"/>
            <a:endCxn id="18442" idx="2"/>
          </p:cNvCxnSpPr>
          <p:nvPr/>
        </p:nvCxnSpPr>
        <p:spPr bwMode="auto">
          <a:xfrm flipV="1">
            <a:off x="5029200" y="3373438"/>
            <a:ext cx="239713" cy="122237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Prim’s Algorithm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</a:rPr>
              <a:t>MST-Prim(G, w, r)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</a:rPr>
              <a:t>    Q = V[G];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</a:rPr>
              <a:t>    for each </a:t>
            </a:r>
            <a:r>
              <a:rPr lang="en-US" altLang="en-US" sz="1700" b="1" i="1">
                <a:latin typeface="Courier New" panose="02070309020205020404" pitchFamily="49" charset="0"/>
              </a:rPr>
              <a:t>u</a:t>
            </a:r>
            <a:r>
              <a:rPr lang="en-US" altLang="en-US" sz="1700" b="1">
                <a:latin typeface="Courier New" panose="02070309020205020404" pitchFamily="49" charset="0"/>
              </a:rPr>
              <a:t> 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 Q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key[u] = ;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key[r] = 0;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p[r] = NULL;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while (Q not empty)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u = ExtractMin(Q);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for each </a:t>
            </a:r>
            <a:r>
              <a:rPr lang="en-US" altLang="en-US" sz="1700" b="1" i="1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altLang="en-US" sz="1700" b="1">
                <a:latin typeface="Courier New" panose="02070309020205020404" pitchFamily="49" charset="0"/>
              </a:rPr>
              <a:t> 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 Adj[</a:t>
            </a:r>
            <a:r>
              <a:rPr lang="en-US" altLang="en-US" sz="1700" b="1" i="1">
                <a:latin typeface="Courier New" panose="02070309020205020404" pitchFamily="49" charset="0"/>
                <a:sym typeface="Symbol" panose="05050102010706020507" pitchFamily="18" charset="2"/>
              </a:rPr>
              <a:t>u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]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    if (v</a:t>
            </a:r>
            <a:r>
              <a:rPr lang="en-US" altLang="en-US" sz="1700" b="1">
                <a:latin typeface="Courier New" panose="02070309020205020404" pitchFamily="49" charset="0"/>
              </a:rPr>
              <a:t> 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 Q and w(</a:t>
            </a:r>
            <a:r>
              <a:rPr lang="en-US" altLang="en-US" sz="1700" b="1" i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) &lt; key[</a:t>
            </a:r>
            <a:r>
              <a:rPr lang="en-US" altLang="en-US" sz="1700" b="1" i="1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])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        p[v] = u;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        key[v] = w(u,v);</a:t>
            </a:r>
          </a:p>
        </p:txBody>
      </p:sp>
      <p:sp>
        <p:nvSpPr>
          <p:cNvPr id="19460" name="Oval 4"/>
          <p:cNvSpPr>
            <a:spLocks noChangeArrowheads="1"/>
          </p:cNvSpPr>
          <p:nvPr/>
        </p:nvSpPr>
        <p:spPr bwMode="auto">
          <a:xfrm>
            <a:off x="4195763" y="1544638"/>
            <a:ext cx="382587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10</a:t>
            </a:r>
          </a:p>
        </p:txBody>
      </p:sp>
      <p:sp>
        <p:nvSpPr>
          <p:cNvPr id="19461" name="Oval 5"/>
          <p:cNvSpPr>
            <a:spLocks noChangeArrowheads="1"/>
          </p:cNvSpPr>
          <p:nvPr/>
        </p:nvSpPr>
        <p:spPr bwMode="auto">
          <a:xfrm>
            <a:off x="6380163" y="1544638"/>
            <a:ext cx="381000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9462" name="Oval 6"/>
          <p:cNvSpPr>
            <a:spLocks noChangeArrowheads="1"/>
          </p:cNvSpPr>
          <p:nvPr/>
        </p:nvSpPr>
        <p:spPr bwMode="auto">
          <a:xfrm>
            <a:off x="8289925" y="1544638"/>
            <a:ext cx="382588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9463" name="Oval 7"/>
          <p:cNvSpPr>
            <a:spLocks noChangeArrowheads="1"/>
          </p:cNvSpPr>
          <p:nvPr/>
        </p:nvSpPr>
        <p:spPr bwMode="auto">
          <a:xfrm>
            <a:off x="4195763" y="2690813"/>
            <a:ext cx="382587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19464" name="Oval 8"/>
          <p:cNvSpPr>
            <a:spLocks noChangeArrowheads="1"/>
          </p:cNvSpPr>
          <p:nvPr/>
        </p:nvSpPr>
        <p:spPr bwMode="auto">
          <a:xfrm>
            <a:off x="6380163" y="2690813"/>
            <a:ext cx="381000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19465" name="Oval 9"/>
          <p:cNvSpPr>
            <a:spLocks noChangeArrowheads="1"/>
          </p:cNvSpPr>
          <p:nvPr/>
        </p:nvSpPr>
        <p:spPr bwMode="auto">
          <a:xfrm>
            <a:off x="8289925" y="2690813"/>
            <a:ext cx="382588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9466" name="Oval 10"/>
          <p:cNvSpPr>
            <a:spLocks noChangeArrowheads="1"/>
          </p:cNvSpPr>
          <p:nvPr/>
        </p:nvSpPr>
        <p:spPr bwMode="auto">
          <a:xfrm>
            <a:off x="5287963" y="3181350"/>
            <a:ext cx="382587" cy="382588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19467" name="Oval 11"/>
          <p:cNvSpPr>
            <a:spLocks noChangeArrowheads="1"/>
          </p:cNvSpPr>
          <p:nvPr/>
        </p:nvSpPr>
        <p:spPr bwMode="auto">
          <a:xfrm>
            <a:off x="5287963" y="1052513"/>
            <a:ext cx="382587" cy="382587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cxnSp>
        <p:nvCxnSpPr>
          <p:cNvPr id="19468" name="AutoShape 12"/>
          <p:cNvCxnSpPr>
            <a:cxnSpLocks noChangeShapeType="1"/>
            <a:stCxn id="19467" idx="5"/>
            <a:endCxn id="19461" idx="1"/>
          </p:cNvCxnSpPr>
          <p:nvPr/>
        </p:nvCxnSpPr>
        <p:spPr bwMode="auto">
          <a:xfrm>
            <a:off x="5613400" y="1392238"/>
            <a:ext cx="822325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9" name="AutoShape 13"/>
          <p:cNvCxnSpPr>
            <a:cxnSpLocks noChangeShapeType="1"/>
            <a:stCxn id="19467" idx="3"/>
            <a:endCxn id="19460" idx="7"/>
          </p:cNvCxnSpPr>
          <p:nvPr/>
        </p:nvCxnSpPr>
        <p:spPr bwMode="auto">
          <a:xfrm flipH="1">
            <a:off x="4522788" y="1392238"/>
            <a:ext cx="820737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0" name="AutoShape 14"/>
          <p:cNvCxnSpPr>
            <a:cxnSpLocks noChangeShapeType="1"/>
            <a:stCxn id="19460" idx="6"/>
            <a:endCxn id="19461" idx="2"/>
          </p:cNvCxnSpPr>
          <p:nvPr/>
        </p:nvCxnSpPr>
        <p:spPr bwMode="auto">
          <a:xfrm>
            <a:off x="4591050" y="1735138"/>
            <a:ext cx="177482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1" name="AutoShape 15"/>
          <p:cNvCxnSpPr>
            <a:cxnSpLocks noChangeShapeType="1"/>
            <a:stCxn id="19463" idx="0"/>
            <a:endCxn id="19460" idx="4"/>
          </p:cNvCxnSpPr>
          <p:nvPr/>
        </p:nvCxnSpPr>
        <p:spPr bwMode="auto">
          <a:xfrm flipV="1">
            <a:off x="4386263" y="1939925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2" name="AutoShape 16"/>
          <p:cNvCxnSpPr>
            <a:cxnSpLocks noChangeShapeType="1"/>
            <a:stCxn id="19463" idx="5"/>
            <a:endCxn id="19466" idx="1"/>
          </p:cNvCxnSpPr>
          <p:nvPr/>
        </p:nvCxnSpPr>
        <p:spPr bwMode="auto">
          <a:xfrm>
            <a:off x="4522788" y="3030538"/>
            <a:ext cx="820737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3" name="AutoShape 17"/>
          <p:cNvCxnSpPr>
            <a:cxnSpLocks noChangeShapeType="1"/>
            <a:stCxn id="19466" idx="7"/>
            <a:endCxn id="19464" idx="3"/>
          </p:cNvCxnSpPr>
          <p:nvPr/>
        </p:nvCxnSpPr>
        <p:spPr bwMode="auto">
          <a:xfrm flipV="1">
            <a:off x="5613400" y="3030538"/>
            <a:ext cx="822325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4" name="AutoShape 18"/>
          <p:cNvCxnSpPr>
            <a:cxnSpLocks noChangeShapeType="1"/>
            <a:stCxn id="19464" idx="0"/>
            <a:endCxn id="19461" idx="4"/>
          </p:cNvCxnSpPr>
          <p:nvPr/>
        </p:nvCxnSpPr>
        <p:spPr bwMode="auto">
          <a:xfrm flipV="1">
            <a:off x="6570663" y="1939925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5" name="AutoShape 19"/>
          <p:cNvCxnSpPr>
            <a:cxnSpLocks noChangeShapeType="1"/>
            <a:stCxn id="19461" idx="6"/>
            <a:endCxn id="19462" idx="2"/>
          </p:cNvCxnSpPr>
          <p:nvPr/>
        </p:nvCxnSpPr>
        <p:spPr bwMode="auto">
          <a:xfrm>
            <a:off x="6775450" y="1735138"/>
            <a:ext cx="150177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6" name="AutoShape 20"/>
          <p:cNvCxnSpPr>
            <a:cxnSpLocks noChangeShapeType="1"/>
            <a:stCxn id="19464" idx="6"/>
            <a:endCxn id="19465" idx="2"/>
          </p:cNvCxnSpPr>
          <p:nvPr/>
        </p:nvCxnSpPr>
        <p:spPr bwMode="auto">
          <a:xfrm>
            <a:off x="6775450" y="2881313"/>
            <a:ext cx="150177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7" name="AutoShape 21"/>
          <p:cNvCxnSpPr>
            <a:cxnSpLocks noChangeShapeType="1"/>
            <a:stCxn id="19466" idx="0"/>
            <a:endCxn id="19460" idx="5"/>
          </p:cNvCxnSpPr>
          <p:nvPr/>
        </p:nvCxnSpPr>
        <p:spPr bwMode="auto">
          <a:xfrm rot="5400000" flipH="1">
            <a:off x="4358482" y="2048669"/>
            <a:ext cx="1284287" cy="955675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78" name="Text Box 22"/>
          <p:cNvSpPr txBox="1">
            <a:spLocks noChangeArrowheads="1"/>
          </p:cNvSpPr>
          <p:nvPr/>
        </p:nvSpPr>
        <p:spPr bwMode="auto">
          <a:xfrm>
            <a:off x="3962400" y="212407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14</a:t>
            </a:r>
          </a:p>
        </p:txBody>
      </p:sp>
      <p:sp>
        <p:nvSpPr>
          <p:cNvPr id="19479" name="Text Box 23"/>
          <p:cNvSpPr txBox="1">
            <a:spLocks noChangeArrowheads="1"/>
          </p:cNvSpPr>
          <p:nvPr/>
        </p:nvSpPr>
        <p:spPr bwMode="auto">
          <a:xfrm>
            <a:off x="4979988" y="2271713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9480" name="Text Box 24"/>
          <p:cNvSpPr txBox="1">
            <a:spLocks noChangeArrowheads="1"/>
          </p:cNvSpPr>
          <p:nvPr/>
        </p:nvSpPr>
        <p:spPr bwMode="auto">
          <a:xfrm>
            <a:off x="4759325" y="309562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9481" name="Text Box 25"/>
          <p:cNvSpPr txBox="1">
            <a:spLocks noChangeArrowheads="1"/>
          </p:cNvSpPr>
          <p:nvPr/>
        </p:nvSpPr>
        <p:spPr bwMode="auto">
          <a:xfrm>
            <a:off x="4759325" y="11287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9482" name="Text Box 26"/>
          <p:cNvSpPr txBox="1">
            <a:spLocks noChangeArrowheads="1"/>
          </p:cNvSpPr>
          <p:nvPr/>
        </p:nvSpPr>
        <p:spPr bwMode="auto">
          <a:xfrm>
            <a:off x="5956300" y="11287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9483" name="Text Box 27"/>
          <p:cNvSpPr txBox="1">
            <a:spLocks noChangeArrowheads="1"/>
          </p:cNvSpPr>
          <p:nvPr/>
        </p:nvSpPr>
        <p:spPr bwMode="auto">
          <a:xfrm>
            <a:off x="5305425" y="14335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9484" name="Text Box 28"/>
          <p:cNvSpPr txBox="1">
            <a:spLocks noChangeArrowheads="1"/>
          </p:cNvSpPr>
          <p:nvPr/>
        </p:nvSpPr>
        <p:spPr bwMode="auto">
          <a:xfrm>
            <a:off x="6556375" y="21574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9485" name="Text Box 29"/>
          <p:cNvSpPr txBox="1">
            <a:spLocks noChangeArrowheads="1"/>
          </p:cNvSpPr>
          <p:nvPr/>
        </p:nvSpPr>
        <p:spPr bwMode="auto">
          <a:xfrm>
            <a:off x="7375525" y="13573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9486" name="Text Box 30"/>
          <p:cNvSpPr txBox="1">
            <a:spLocks noChangeArrowheads="1"/>
          </p:cNvSpPr>
          <p:nvPr/>
        </p:nvSpPr>
        <p:spPr bwMode="auto">
          <a:xfrm>
            <a:off x="7321550" y="249237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19487" name="Text Box 31"/>
          <p:cNvSpPr txBox="1">
            <a:spLocks noChangeArrowheads="1"/>
          </p:cNvSpPr>
          <p:nvPr/>
        </p:nvSpPr>
        <p:spPr bwMode="auto">
          <a:xfrm>
            <a:off x="5895975" y="31146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9488" name="Text Box 32"/>
          <p:cNvSpPr txBox="1">
            <a:spLocks noChangeArrowheads="1"/>
          </p:cNvSpPr>
          <p:nvPr/>
        </p:nvSpPr>
        <p:spPr bwMode="auto">
          <a:xfrm>
            <a:off x="6553200" y="3338513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u</a:t>
            </a:r>
          </a:p>
        </p:txBody>
      </p:sp>
      <p:cxnSp>
        <p:nvCxnSpPr>
          <p:cNvPr id="19489" name="AutoShape 33"/>
          <p:cNvCxnSpPr>
            <a:cxnSpLocks noChangeShapeType="1"/>
            <a:stCxn id="19488" idx="0"/>
            <a:endCxn id="19464" idx="4"/>
          </p:cNvCxnSpPr>
          <p:nvPr/>
        </p:nvCxnSpPr>
        <p:spPr bwMode="auto">
          <a:xfrm flipH="1" flipV="1">
            <a:off x="6570663" y="3090863"/>
            <a:ext cx="150812" cy="247650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FDED8-5440-4C2E-80E7-6379E6FDB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22913-F2C5-4B5E-9508-82BFDC236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spanning tree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is a subset of Graph G, which has all the vertices covered with minimum possible number of edges. Hence, a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spanning tree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does not have cycles and it cannot be disconnected.. By this definition, we can draw a conclusion that every connected and undirected Graph G has at least one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spanning tree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If there are n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vertices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in the graph, then each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spanning tree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has n − 1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edges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b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101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Prim’s Algorithm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</a:rPr>
              <a:t>MST-Prim(G, w, r)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</a:rPr>
              <a:t>    Q = V[G];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</a:rPr>
              <a:t>    for each </a:t>
            </a:r>
            <a:r>
              <a:rPr lang="en-US" altLang="en-US" sz="1700" b="1" i="1">
                <a:latin typeface="Courier New" panose="02070309020205020404" pitchFamily="49" charset="0"/>
              </a:rPr>
              <a:t>u</a:t>
            </a:r>
            <a:r>
              <a:rPr lang="en-US" altLang="en-US" sz="1700" b="1">
                <a:latin typeface="Courier New" panose="02070309020205020404" pitchFamily="49" charset="0"/>
              </a:rPr>
              <a:t> 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 Q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key[u] = ;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key[r] = 0;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p[r] = NULL;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while (Q not empty)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u = ExtractMin(Q);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for each </a:t>
            </a:r>
            <a:r>
              <a:rPr lang="en-US" altLang="en-US" sz="1700" b="1" i="1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altLang="en-US" sz="1700" b="1">
                <a:latin typeface="Courier New" panose="02070309020205020404" pitchFamily="49" charset="0"/>
              </a:rPr>
              <a:t> 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 Adj[</a:t>
            </a:r>
            <a:r>
              <a:rPr lang="en-US" altLang="en-US" sz="1700" b="1" i="1">
                <a:latin typeface="Courier New" panose="02070309020205020404" pitchFamily="49" charset="0"/>
                <a:sym typeface="Symbol" panose="05050102010706020507" pitchFamily="18" charset="2"/>
              </a:rPr>
              <a:t>u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]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    if (v</a:t>
            </a:r>
            <a:r>
              <a:rPr lang="en-US" altLang="en-US" sz="1700" b="1">
                <a:latin typeface="Courier New" panose="02070309020205020404" pitchFamily="49" charset="0"/>
              </a:rPr>
              <a:t> 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 Q and w(</a:t>
            </a:r>
            <a:r>
              <a:rPr lang="en-US" altLang="en-US" sz="1700" b="1" i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) &lt; key[</a:t>
            </a:r>
            <a:r>
              <a:rPr lang="en-US" altLang="en-US" sz="1700" b="1" i="1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])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        p[v] = u;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        key[v] = w(u,v);</a:t>
            </a:r>
          </a:p>
        </p:txBody>
      </p:sp>
      <p:sp>
        <p:nvSpPr>
          <p:cNvPr id="20484" name="Oval 4"/>
          <p:cNvSpPr>
            <a:spLocks noChangeArrowheads="1"/>
          </p:cNvSpPr>
          <p:nvPr/>
        </p:nvSpPr>
        <p:spPr bwMode="auto">
          <a:xfrm>
            <a:off x="4195763" y="1544638"/>
            <a:ext cx="382587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10</a:t>
            </a:r>
          </a:p>
        </p:txBody>
      </p:sp>
      <p:sp>
        <p:nvSpPr>
          <p:cNvPr id="20485" name="Oval 5"/>
          <p:cNvSpPr>
            <a:spLocks noChangeArrowheads="1"/>
          </p:cNvSpPr>
          <p:nvPr/>
        </p:nvSpPr>
        <p:spPr bwMode="auto">
          <a:xfrm>
            <a:off x="6380163" y="1544638"/>
            <a:ext cx="381000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20486" name="Oval 6"/>
          <p:cNvSpPr>
            <a:spLocks noChangeArrowheads="1"/>
          </p:cNvSpPr>
          <p:nvPr/>
        </p:nvSpPr>
        <p:spPr bwMode="auto">
          <a:xfrm>
            <a:off x="8289925" y="1544638"/>
            <a:ext cx="382588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20487" name="Oval 7"/>
          <p:cNvSpPr>
            <a:spLocks noChangeArrowheads="1"/>
          </p:cNvSpPr>
          <p:nvPr/>
        </p:nvSpPr>
        <p:spPr bwMode="auto">
          <a:xfrm>
            <a:off x="4195763" y="2690813"/>
            <a:ext cx="382587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20488" name="Oval 8"/>
          <p:cNvSpPr>
            <a:spLocks noChangeArrowheads="1"/>
          </p:cNvSpPr>
          <p:nvPr/>
        </p:nvSpPr>
        <p:spPr bwMode="auto">
          <a:xfrm>
            <a:off x="6380163" y="2690813"/>
            <a:ext cx="381000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20489" name="Oval 9"/>
          <p:cNvSpPr>
            <a:spLocks noChangeArrowheads="1"/>
          </p:cNvSpPr>
          <p:nvPr/>
        </p:nvSpPr>
        <p:spPr bwMode="auto">
          <a:xfrm>
            <a:off x="8289925" y="2690813"/>
            <a:ext cx="382588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20490" name="Oval 10"/>
          <p:cNvSpPr>
            <a:spLocks noChangeArrowheads="1"/>
          </p:cNvSpPr>
          <p:nvPr/>
        </p:nvSpPr>
        <p:spPr bwMode="auto">
          <a:xfrm>
            <a:off x="5287963" y="3181350"/>
            <a:ext cx="382587" cy="382588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20491" name="Oval 11"/>
          <p:cNvSpPr>
            <a:spLocks noChangeArrowheads="1"/>
          </p:cNvSpPr>
          <p:nvPr/>
        </p:nvSpPr>
        <p:spPr bwMode="auto">
          <a:xfrm>
            <a:off x="5287963" y="1052513"/>
            <a:ext cx="382587" cy="382587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cxnSp>
        <p:nvCxnSpPr>
          <p:cNvPr id="20492" name="AutoShape 12"/>
          <p:cNvCxnSpPr>
            <a:cxnSpLocks noChangeShapeType="1"/>
            <a:stCxn id="20491" idx="5"/>
            <a:endCxn id="20485" idx="1"/>
          </p:cNvCxnSpPr>
          <p:nvPr/>
        </p:nvCxnSpPr>
        <p:spPr bwMode="auto">
          <a:xfrm>
            <a:off x="5613400" y="1392238"/>
            <a:ext cx="822325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3" name="AutoShape 13"/>
          <p:cNvCxnSpPr>
            <a:cxnSpLocks noChangeShapeType="1"/>
            <a:stCxn id="20491" idx="3"/>
            <a:endCxn id="20484" idx="7"/>
          </p:cNvCxnSpPr>
          <p:nvPr/>
        </p:nvCxnSpPr>
        <p:spPr bwMode="auto">
          <a:xfrm flipH="1">
            <a:off x="4522788" y="1392238"/>
            <a:ext cx="820737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4" name="AutoShape 14"/>
          <p:cNvCxnSpPr>
            <a:cxnSpLocks noChangeShapeType="1"/>
            <a:stCxn id="20484" idx="6"/>
            <a:endCxn id="20485" idx="2"/>
          </p:cNvCxnSpPr>
          <p:nvPr/>
        </p:nvCxnSpPr>
        <p:spPr bwMode="auto">
          <a:xfrm>
            <a:off x="4591050" y="1735138"/>
            <a:ext cx="177482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5" name="AutoShape 15"/>
          <p:cNvCxnSpPr>
            <a:cxnSpLocks noChangeShapeType="1"/>
            <a:stCxn id="20487" idx="0"/>
            <a:endCxn id="20484" idx="4"/>
          </p:cNvCxnSpPr>
          <p:nvPr/>
        </p:nvCxnSpPr>
        <p:spPr bwMode="auto">
          <a:xfrm flipV="1">
            <a:off x="4386263" y="1939925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6" name="AutoShape 16"/>
          <p:cNvCxnSpPr>
            <a:cxnSpLocks noChangeShapeType="1"/>
            <a:stCxn id="20487" idx="5"/>
            <a:endCxn id="20490" idx="1"/>
          </p:cNvCxnSpPr>
          <p:nvPr/>
        </p:nvCxnSpPr>
        <p:spPr bwMode="auto">
          <a:xfrm>
            <a:off x="4522788" y="3030538"/>
            <a:ext cx="820737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7" name="AutoShape 17"/>
          <p:cNvCxnSpPr>
            <a:cxnSpLocks noChangeShapeType="1"/>
            <a:stCxn id="20490" idx="7"/>
            <a:endCxn id="20488" idx="3"/>
          </p:cNvCxnSpPr>
          <p:nvPr/>
        </p:nvCxnSpPr>
        <p:spPr bwMode="auto">
          <a:xfrm flipV="1">
            <a:off x="5613400" y="3030538"/>
            <a:ext cx="822325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8" name="AutoShape 18"/>
          <p:cNvCxnSpPr>
            <a:cxnSpLocks noChangeShapeType="1"/>
            <a:stCxn id="20488" idx="0"/>
            <a:endCxn id="20485" idx="4"/>
          </p:cNvCxnSpPr>
          <p:nvPr/>
        </p:nvCxnSpPr>
        <p:spPr bwMode="auto">
          <a:xfrm flipV="1">
            <a:off x="6570663" y="1939925"/>
            <a:ext cx="0" cy="736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9" name="AutoShape 19"/>
          <p:cNvCxnSpPr>
            <a:cxnSpLocks noChangeShapeType="1"/>
            <a:stCxn id="20485" idx="6"/>
            <a:endCxn id="20486" idx="2"/>
          </p:cNvCxnSpPr>
          <p:nvPr/>
        </p:nvCxnSpPr>
        <p:spPr bwMode="auto">
          <a:xfrm>
            <a:off x="6775450" y="1735138"/>
            <a:ext cx="150177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0" name="AutoShape 20"/>
          <p:cNvCxnSpPr>
            <a:cxnSpLocks noChangeShapeType="1"/>
            <a:stCxn id="20488" idx="6"/>
            <a:endCxn id="20489" idx="2"/>
          </p:cNvCxnSpPr>
          <p:nvPr/>
        </p:nvCxnSpPr>
        <p:spPr bwMode="auto">
          <a:xfrm>
            <a:off x="6775450" y="2881313"/>
            <a:ext cx="150177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1" name="AutoShape 21"/>
          <p:cNvCxnSpPr>
            <a:cxnSpLocks noChangeShapeType="1"/>
            <a:stCxn id="20490" idx="0"/>
            <a:endCxn id="20484" idx="5"/>
          </p:cNvCxnSpPr>
          <p:nvPr/>
        </p:nvCxnSpPr>
        <p:spPr bwMode="auto">
          <a:xfrm rot="5400000" flipH="1">
            <a:off x="4358482" y="2048669"/>
            <a:ext cx="1284287" cy="955675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02" name="Text Box 22"/>
          <p:cNvSpPr txBox="1">
            <a:spLocks noChangeArrowheads="1"/>
          </p:cNvSpPr>
          <p:nvPr/>
        </p:nvSpPr>
        <p:spPr bwMode="auto">
          <a:xfrm>
            <a:off x="3962400" y="212407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14</a:t>
            </a:r>
          </a:p>
        </p:txBody>
      </p:sp>
      <p:sp>
        <p:nvSpPr>
          <p:cNvPr id="20503" name="Text Box 23"/>
          <p:cNvSpPr txBox="1">
            <a:spLocks noChangeArrowheads="1"/>
          </p:cNvSpPr>
          <p:nvPr/>
        </p:nvSpPr>
        <p:spPr bwMode="auto">
          <a:xfrm>
            <a:off x="4979988" y="2271713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20504" name="Text Box 24"/>
          <p:cNvSpPr txBox="1">
            <a:spLocks noChangeArrowheads="1"/>
          </p:cNvSpPr>
          <p:nvPr/>
        </p:nvSpPr>
        <p:spPr bwMode="auto">
          <a:xfrm>
            <a:off x="4759325" y="309562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0505" name="Text Box 25"/>
          <p:cNvSpPr txBox="1">
            <a:spLocks noChangeArrowheads="1"/>
          </p:cNvSpPr>
          <p:nvPr/>
        </p:nvSpPr>
        <p:spPr bwMode="auto">
          <a:xfrm>
            <a:off x="4759325" y="11287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20506" name="Text Box 26"/>
          <p:cNvSpPr txBox="1">
            <a:spLocks noChangeArrowheads="1"/>
          </p:cNvSpPr>
          <p:nvPr/>
        </p:nvSpPr>
        <p:spPr bwMode="auto">
          <a:xfrm>
            <a:off x="5956300" y="11287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0507" name="Text Box 27"/>
          <p:cNvSpPr txBox="1">
            <a:spLocks noChangeArrowheads="1"/>
          </p:cNvSpPr>
          <p:nvPr/>
        </p:nvSpPr>
        <p:spPr bwMode="auto">
          <a:xfrm>
            <a:off x="5305425" y="14335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20508" name="Text Box 28"/>
          <p:cNvSpPr txBox="1">
            <a:spLocks noChangeArrowheads="1"/>
          </p:cNvSpPr>
          <p:nvPr/>
        </p:nvSpPr>
        <p:spPr bwMode="auto">
          <a:xfrm>
            <a:off x="6556375" y="21574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0509" name="Text Box 29"/>
          <p:cNvSpPr txBox="1">
            <a:spLocks noChangeArrowheads="1"/>
          </p:cNvSpPr>
          <p:nvPr/>
        </p:nvSpPr>
        <p:spPr bwMode="auto">
          <a:xfrm>
            <a:off x="7375525" y="13573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20510" name="Text Box 30"/>
          <p:cNvSpPr txBox="1">
            <a:spLocks noChangeArrowheads="1"/>
          </p:cNvSpPr>
          <p:nvPr/>
        </p:nvSpPr>
        <p:spPr bwMode="auto">
          <a:xfrm>
            <a:off x="7321550" y="249237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20511" name="Text Box 31"/>
          <p:cNvSpPr txBox="1">
            <a:spLocks noChangeArrowheads="1"/>
          </p:cNvSpPr>
          <p:nvPr/>
        </p:nvSpPr>
        <p:spPr bwMode="auto">
          <a:xfrm>
            <a:off x="5895975" y="31146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20512" name="Text Box 32"/>
          <p:cNvSpPr txBox="1">
            <a:spLocks noChangeArrowheads="1"/>
          </p:cNvSpPr>
          <p:nvPr/>
        </p:nvSpPr>
        <p:spPr bwMode="auto">
          <a:xfrm>
            <a:off x="6553200" y="3338513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u</a:t>
            </a:r>
          </a:p>
        </p:txBody>
      </p:sp>
      <p:cxnSp>
        <p:nvCxnSpPr>
          <p:cNvPr id="20513" name="AutoShape 33"/>
          <p:cNvCxnSpPr>
            <a:cxnSpLocks noChangeShapeType="1"/>
            <a:stCxn id="20512" idx="0"/>
            <a:endCxn id="20488" idx="4"/>
          </p:cNvCxnSpPr>
          <p:nvPr/>
        </p:nvCxnSpPr>
        <p:spPr bwMode="auto">
          <a:xfrm flipH="1" flipV="1">
            <a:off x="6570663" y="3090863"/>
            <a:ext cx="150812" cy="247650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Prim’s Algorithm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</a:rPr>
              <a:t>MST-Prim(G, w, r)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</a:rPr>
              <a:t>    Q = V[G];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</a:rPr>
              <a:t>    for each </a:t>
            </a:r>
            <a:r>
              <a:rPr lang="en-US" altLang="en-US" sz="1700" b="1" i="1">
                <a:latin typeface="Courier New" panose="02070309020205020404" pitchFamily="49" charset="0"/>
              </a:rPr>
              <a:t>u</a:t>
            </a:r>
            <a:r>
              <a:rPr lang="en-US" altLang="en-US" sz="1700" b="1">
                <a:latin typeface="Courier New" panose="02070309020205020404" pitchFamily="49" charset="0"/>
              </a:rPr>
              <a:t> 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 Q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key[u] = ;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key[r] = 0;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p[r] = NULL;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while (Q not empty)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u = ExtractMin(Q);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for each </a:t>
            </a:r>
            <a:r>
              <a:rPr lang="en-US" altLang="en-US" sz="1700" b="1" i="1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altLang="en-US" sz="1700" b="1">
                <a:latin typeface="Courier New" panose="02070309020205020404" pitchFamily="49" charset="0"/>
              </a:rPr>
              <a:t> 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 Adj[</a:t>
            </a:r>
            <a:r>
              <a:rPr lang="en-US" altLang="en-US" sz="1700" b="1" i="1">
                <a:latin typeface="Courier New" panose="02070309020205020404" pitchFamily="49" charset="0"/>
                <a:sym typeface="Symbol" panose="05050102010706020507" pitchFamily="18" charset="2"/>
              </a:rPr>
              <a:t>u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]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    if (v</a:t>
            </a:r>
            <a:r>
              <a:rPr lang="en-US" altLang="en-US" sz="1700" b="1">
                <a:latin typeface="Courier New" panose="02070309020205020404" pitchFamily="49" charset="0"/>
              </a:rPr>
              <a:t> 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 Q and w(</a:t>
            </a:r>
            <a:r>
              <a:rPr lang="en-US" altLang="en-US" sz="1700" b="1" i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) &lt; key[</a:t>
            </a:r>
            <a:r>
              <a:rPr lang="en-US" altLang="en-US" sz="1700" b="1" i="1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])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        p[v] = u;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        key[v] = w(u,v);</a:t>
            </a:r>
          </a:p>
        </p:txBody>
      </p:sp>
      <p:sp>
        <p:nvSpPr>
          <p:cNvPr id="21508" name="Oval 4"/>
          <p:cNvSpPr>
            <a:spLocks noChangeArrowheads="1"/>
          </p:cNvSpPr>
          <p:nvPr/>
        </p:nvSpPr>
        <p:spPr bwMode="auto">
          <a:xfrm>
            <a:off x="4195763" y="1544638"/>
            <a:ext cx="382587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10</a:t>
            </a:r>
          </a:p>
        </p:txBody>
      </p:sp>
      <p:sp>
        <p:nvSpPr>
          <p:cNvPr id="21509" name="Oval 5"/>
          <p:cNvSpPr>
            <a:spLocks noChangeArrowheads="1"/>
          </p:cNvSpPr>
          <p:nvPr/>
        </p:nvSpPr>
        <p:spPr bwMode="auto">
          <a:xfrm>
            <a:off x="6380163" y="1544638"/>
            <a:ext cx="381000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21510" name="Oval 6"/>
          <p:cNvSpPr>
            <a:spLocks noChangeArrowheads="1"/>
          </p:cNvSpPr>
          <p:nvPr/>
        </p:nvSpPr>
        <p:spPr bwMode="auto">
          <a:xfrm>
            <a:off x="8289925" y="1544638"/>
            <a:ext cx="382588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21511" name="Oval 7"/>
          <p:cNvSpPr>
            <a:spLocks noChangeArrowheads="1"/>
          </p:cNvSpPr>
          <p:nvPr/>
        </p:nvSpPr>
        <p:spPr bwMode="auto">
          <a:xfrm>
            <a:off x="4195763" y="2690813"/>
            <a:ext cx="382587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21512" name="Oval 8"/>
          <p:cNvSpPr>
            <a:spLocks noChangeArrowheads="1"/>
          </p:cNvSpPr>
          <p:nvPr/>
        </p:nvSpPr>
        <p:spPr bwMode="auto">
          <a:xfrm>
            <a:off x="6380163" y="2690813"/>
            <a:ext cx="381000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21513" name="Oval 9"/>
          <p:cNvSpPr>
            <a:spLocks noChangeArrowheads="1"/>
          </p:cNvSpPr>
          <p:nvPr/>
        </p:nvSpPr>
        <p:spPr bwMode="auto">
          <a:xfrm>
            <a:off x="8289925" y="2690813"/>
            <a:ext cx="382588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15</a:t>
            </a:r>
          </a:p>
        </p:txBody>
      </p:sp>
      <p:sp>
        <p:nvSpPr>
          <p:cNvPr id="21514" name="Oval 10"/>
          <p:cNvSpPr>
            <a:spLocks noChangeArrowheads="1"/>
          </p:cNvSpPr>
          <p:nvPr/>
        </p:nvSpPr>
        <p:spPr bwMode="auto">
          <a:xfrm>
            <a:off x="5287963" y="3181350"/>
            <a:ext cx="382587" cy="382588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21515" name="Oval 11"/>
          <p:cNvSpPr>
            <a:spLocks noChangeArrowheads="1"/>
          </p:cNvSpPr>
          <p:nvPr/>
        </p:nvSpPr>
        <p:spPr bwMode="auto">
          <a:xfrm>
            <a:off x="5287963" y="1052513"/>
            <a:ext cx="382587" cy="382587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cxnSp>
        <p:nvCxnSpPr>
          <p:cNvPr id="21516" name="AutoShape 12"/>
          <p:cNvCxnSpPr>
            <a:cxnSpLocks noChangeShapeType="1"/>
            <a:stCxn id="21515" idx="5"/>
            <a:endCxn id="21509" idx="1"/>
          </p:cNvCxnSpPr>
          <p:nvPr/>
        </p:nvCxnSpPr>
        <p:spPr bwMode="auto">
          <a:xfrm>
            <a:off x="5613400" y="1392238"/>
            <a:ext cx="822325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7" name="AutoShape 13"/>
          <p:cNvCxnSpPr>
            <a:cxnSpLocks noChangeShapeType="1"/>
            <a:stCxn id="21515" idx="3"/>
            <a:endCxn id="21508" idx="7"/>
          </p:cNvCxnSpPr>
          <p:nvPr/>
        </p:nvCxnSpPr>
        <p:spPr bwMode="auto">
          <a:xfrm flipH="1">
            <a:off x="4522788" y="1392238"/>
            <a:ext cx="820737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8" name="AutoShape 14"/>
          <p:cNvCxnSpPr>
            <a:cxnSpLocks noChangeShapeType="1"/>
            <a:stCxn id="21508" idx="6"/>
            <a:endCxn id="21509" idx="2"/>
          </p:cNvCxnSpPr>
          <p:nvPr/>
        </p:nvCxnSpPr>
        <p:spPr bwMode="auto">
          <a:xfrm>
            <a:off x="4591050" y="1735138"/>
            <a:ext cx="177482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9" name="AutoShape 15"/>
          <p:cNvCxnSpPr>
            <a:cxnSpLocks noChangeShapeType="1"/>
            <a:stCxn id="21511" idx="0"/>
            <a:endCxn id="21508" idx="4"/>
          </p:cNvCxnSpPr>
          <p:nvPr/>
        </p:nvCxnSpPr>
        <p:spPr bwMode="auto">
          <a:xfrm flipV="1">
            <a:off x="4386263" y="1939925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0" name="AutoShape 16"/>
          <p:cNvCxnSpPr>
            <a:cxnSpLocks noChangeShapeType="1"/>
            <a:stCxn id="21511" idx="5"/>
            <a:endCxn id="21514" idx="1"/>
          </p:cNvCxnSpPr>
          <p:nvPr/>
        </p:nvCxnSpPr>
        <p:spPr bwMode="auto">
          <a:xfrm>
            <a:off x="4522788" y="3030538"/>
            <a:ext cx="820737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1" name="AutoShape 17"/>
          <p:cNvCxnSpPr>
            <a:cxnSpLocks noChangeShapeType="1"/>
            <a:stCxn id="21514" idx="7"/>
            <a:endCxn id="21512" idx="3"/>
          </p:cNvCxnSpPr>
          <p:nvPr/>
        </p:nvCxnSpPr>
        <p:spPr bwMode="auto">
          <a:xfrm flipV="1">
            <a:off x="5613400" y="3030538"/>
            <a:ext cx="822325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2" name="AutoShape 18"/>
          <p:cNvCxnSpPr>
            <a:cxnSpLocks noChangeShapeType="1"/>
            <a:stCxn id="21512" idx="0"/>
            <a:endCxn id="21509" idx="4"/>
          </p:cNvCxnSpPr>
          <p:nvPr/>
        </p:nvCxnSpPr>
        <p:spPr bwMode="auto">
          <a:xfrm flipV="1">
            <a:off x="6570663" y="1939925"/>
            <a:ext cx="0" cy="736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3" name="AutoShape 19"/>
          <p:cNvCxnSpPr>
            <a:cxnSpLocks noChangeShapeType="1"/>
            <a:stCxn id="21509" idx="6"/>
            <a:endCxn id="21510" idx="2"/>
          </p:cNvCxnSpPr>
          <p:nvPr/>
        </p:nvCxnSpPr>
        <p:spPr bwMode="auto">
          <a:xfrm>
            <a:off x="6775450" y="1735138"/>
            <a:ext cx="150177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4" name="AutoShape 20"/>
          <p:cNvCxnSpPr>
            <a:cxnSpLocks noChangeShapeType="1"/>
            <a:stCxn id="21512" idx="6"/>
            <a:endCxn id="21513" idx="2"/>
          </p:cNvCxnSpPr>
          <p:nvPr/>
        </p:nvCxnSpPr>
        <p:spPr bwMode="auto">
          <a:xfrm>
            <a:off x="6775450" y="2881313"/>
            <a:ext cx="1501775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5" name="AutoShape 21"/>
          <p:cNvCxnSpPr>
            <a:cxnSpLocks noChangeShapeType="1"/>
            <a:stCxn id="21514" idx="0"/>
            <a:endCxn id="21508" idx="5"/>
          </p:cNvCxnSpPr>
          <p:nvPr/>
        </p:nvCxnSpPr>
        <p:spPr bwMode="auto">
          <a:xfrm rot="5400000" flipH="1">
            <a:off x="4358482" y="2048669"/>
            <a:ext cx="1284287" cy="955675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26" name="Text Box 22"/>
          <p:cNvSpPr txBox="1">
            <a:spLocks noChangeArrowheads="1"/>
          </p:cNvSpPr>
          <p:nvPr/>
        </p:nvSpPr>
        <p:spPr bwMode="auto">
          <a:xfrm>
            <a:off x="3962400" y="212407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14</a:t>
            </a:r>
          </a:p>
        </p:txBody>
      </p:sp>
      <p:sp>
        <p:nvSpPr>
          <p:cNvPr id="21527" name="Text Box 23"/>
          <p:cNvSpPr txBox="1">
            <a:spLocks noChangeArrowheads="1"/>
          </p:cNvSpPr>
          <p:nvPr/>
        </p:nvSpPr>
        <p:spPr bwMode="auto">
          <a:xfrm>
            <a:off x="4979988" y="2271713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21528" name="Text Box 24"/>
          <p:cNvSpPr txBox="1">
            <a:spLocks noChangeArrowheads="1"/>
          </p:cNvSpPr>
          <p:nvPr/>
        </p:nvSpPr>
        <p:spPr bwMode="auto">
          <a:xfrm>
            <a:off x="4759325" y="309562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1529" name="Text Box 25"/>
          <p:cNvSpPr txBox="1">
            <a:spLocks noChangeArrowheads="1"/>
          </p:cNvSpPr>
          <p:nvPr/>
        </p:nvSpPr>
        <p:spPr bwMode="auto">
          <a:xfrm>
            <a:off x="4759325" y="11287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21530" name="Text Box 26"/>
          <p:cNvSpPr txBox="1">
            <a:spLocks noChangeArrowheads="1"/>
          </p:cNvSpPr>
          <p:nvPr/>
        </p:nvSpPr>
        <p:spPr bwMode="auto">
          <a:xfrm>
            <a:off x="5956300" y="11287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1531" name="Text Box 27"/>
          <p:cNvSpPr txBox="1">
            <a:spLocks noChangeArrowheads="1"/>
          </p:cNvSpPr>
          <p:nvPr/>
        </p:nvSpPr>
        <p:spPr bwMode="auto">
          <a:xfrm>
            <a:off x="5305425" y="14335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21532" name="Text Box 28"/>
          <p:cNvSpPr txBox="1">
            <a:spLocks noChangeArrowheads="1"/>
          </p:cNvSpPr>
          <p:nvPr/>
        </p:nvSpPr>
        <p:spPr bwMode="auto">
          <a:xfrm>
            <a:off x="6556375" y="21574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1533" name="Text Box 29"/>
          <p:cNvSpPr txBox="1">
            <a:spLocks noChangeArrowheads="1"/>
          </p:cNvSpPr>
          <p:nvPr/>
        </p:nvSpPr>
        <p:spPr bwMode="auto">
          <a:xfrm>
            <a:off x="7375525" y="13573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21534" name="Text Box 30"/>
          <p:cNvSpPr txBox="1">
            <a:spLocks noChangeArrowheads="1"/>
          </p:cNvSpPr>
          <p:nvPr/>
        </p:nvSpPr>
        <p:spPr bwMode="auto">
          <a:xfrm>
            <a:off x="7321550" y="249237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21535" name="Text Box 31"/>
          <p:cNvSpPr txBox="1">
            <a:spLocks noChangeArrowheads="1"/>
          </p:cNvSpPr>
          <p:nvPr/>
        </p:nvSpPr>
        <p:spPr bwMode="auto">
          <a:xfrm>
            <a:off x="5895975" y="31146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21536" name="Text Box 32"/>
          <p:cNvSpPr txBox="1">
            <a:spLocks noChangeArrowheads="1"/>
          </p:cNvSpPr>
          <p:nvPr/>
        </p:nvSpPr>
        <p:spPr bwMode="auto">
          <a:xfrm>
            <a:off x="6553200" y="3338513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u</a:t>
            </a:r>
          </a:p>
        </p:txBody>
      </p:sp>
      <p:cxnSp>
        <p:nvCxnSpPr>
          <p:cNvPr id="21537" name="AutoShape 33"/>
          <p:cNvCxnSpPr>
            <a:cxnSpLocks noChangeShapeType="1"/>
            <a:stCxn id="21536" idx="0"/>
            <a:endCxn id="21512" idx="4"/>
          </p:cNvCxnSpPr>
          <p:nvPr/>
        </p:nvCxnSpPr>
        <p:spPr bwMode="auto">
          <a:xfrm flipH="1" flipV="1">
            <a:off x="6570663" y="3090863"/>
            <a:ext cx="150812" cy="247650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Prim’s Algorithm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</a:rPr>
              <a:t>MST-Prim(G, w, r)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</a:rPr>
              <a:t>    Q = V[G];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</a:rPr>
              <a:t>    for each </a:t>
            </a:r>
            <a:r>
              <a:rPr lang="en-US" altLang="en-US" sz="1700" b="1" i="1">
                <a:latin typeface="Courier New" panose="02070309020205020404" pitchFamily="49" charset="0"/>
              </a:rPr>
              <a:t>u</a:t>
            </a:r>
            <a:r>
              <a:rPr lang="en-US" altLang="en-US" sz="1700" b="1">
                <a:latin typeface="Courier New" panose="02070309020205020404" pitchFamily="49" charset="0"/>
              </a:rPr>
              <a:t> 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 Q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key[u] = ;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key[r] = 0;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p[r] = NULL;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while (Q not empty)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u = ExtractMin(Q);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for each </a:t>
            </a:r>
            <a:r>
              <a:rPr lang="en-US" altLang="en-US" sz="1700" b="1" i="1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altLang="en-US" sz="1700" b="1">
                <a:latin typeface="Courier New" panose="02070309020205020404" pitchFamily="49" charset="0"/>
              </a:rPr>
              <a:t> 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 Adj[</a:t>
            </a:r>
            <a:r>
              <a:rPr lang="en-US" altLang="en-US" sz="1700" b="1" i="1">
                <a:latin typeface="Courier New" panose="02070309020205020404" pitchFamily="49" charset="0"/>
                <a:sym typeface="Symbol" panose="05050102010706020507" pitchFamily="18" charset="2"/>
              </a:rPr>
              <a:t>u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]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    if (v</a:t>
            </a:r>
            <a:r>
              <a:rPr lang="en-US" altLang="en-US" sz="1700" b="1">
                <a:latin typeface="Courier New" panose="02070309020205020404" pitchFamily="49" charset="0"/>
              </a:rPr>
              <a:t> 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 Q and w(</a:t>
            </a:r>
            <a:r>
              <a:rPr lang="en-US" altLang="en-US" sz="1700" b="1" i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) &lt; key[</a:t>
            </a:r>
            <a:r>
              <a:rPr lang="en-US" altLang="en-US" sz="1700" b="1" i="1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])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        p[v] = u;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        key[v] = w(u,v);</a:t>
            </a:r>
          </a:p>
        </p:txBody>
      </p:sp>
      <p:sp>
        <p:nvSpPr>
          <p:cNvPr id="22532" name="Oval 4"/>
          <p:cNvSpPr>
            <a:spLocks noChangeArrowheads="1"/>
          </p:cNvSpPr>
          <p:nvPr/>
        </p:nvSpPr>
        <p:spPr bwMode="auto">
          <a:xfrm>
            <a:off x="4195763" y="1549400"/>
            <a:ext cx="382587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10</a:t>
            </a:r>
          </a:p>
        </p:txBody>
      </p:sp>
      <p:sp>
        <p:nvSpPr>
          <p:cNvPr id="22533" name="Oval 5"/>
          <p:cNvSpPr>
            <a:spLocks noChangeArrowheads="1"/>
          </p:cNvSpPr>
          <p:nvPr/>
        </p:nvSpPr>
        <p:spPr bwMode="auto">
          <a:xfrm>
            <a:off x="6380163" y="1549400"/>
            <a:ext cx="381000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22534" name="Oval 6"/>
          <p:cNvSpPr>
            <a:spLocks noChangeArrowheads="1"/>
          </p:cNvSpPr>
          <p:nvPr/>
        </p:nvSpPr>
        <p:spPr bwMode="auto">
          <a:xfrm>
            <a:off x="8289925" y="1549400"/>
            <a:ext cx="382588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22535" name="Oval 7"/>
          <p:cNvSpPr>
            <a:spLocks noChangeArrowheads="1"/>
          </p:cNvSpPr>
          <p:nvPr/>
        </p:nvSpPr>
        <p:spPr bwMode="auto">
          <a:xfrm>
            <a:off x="4195763" y="2695575"/>
            <a:ext cx="382587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22536" name="Oval 8"/>
          <p:cNvSpPr>
            <a:spLocks noChangeArrowheads="1"/>
          </p:cNvSpPr>
          <p:nvPr/>
        </p:nvSpPr>
        <p:spPr bwMode="auto">
          <a:xfrm>
            <a:off x="6380163" y="2695575"/>
            <a:ext cx="381000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22537" name="Oval 9"/>
          <p:cNvSpPr>
            <a:spLocks noChangeArrowheads="1"/>
          </p:cNvSpPr>
          <p:nvPr/>
        </p:nvSpPr>
        <p:spPr bwMode="auto">
          <a:xfrm>
            <a:off x="8289925" y="2695575"/>
            <a:ext cx="382588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15</a:t>
            </a:r>
          </a:p>
        </p:txBody>
      </p:sp>
      <p:sp>
        <p:nvSpPr>
          <p:cNvPr id="22538" name="Oval 10"/>
          <p:cNvSpPr>
            <a:spLocks noChangeArrowheads="1"/>
          </p:cNvSpPr>
          <p:nvPr/>
        </p:nvSpPr>
        <p:spPr bwMode="auto">
          <a:xfrm>
            <a:off x="5287963" y="3186113"/>
            <a:ext cx="382587" cy="382587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22539" name="Oval 11"/>
          <p:cNvSpPr>
            <a:spLocks noChangeArrowheads="1"/>
          </p:cNvSpPr>
          <p:nvPr/>
        </p:nvSpPr>
        <p:spPr bwMode="auto">
          <a:xfrm>
            <a:off x="5287963" y="1057275"/>
            <a:ext cx="382587" cy="382588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cxnSp>
        <p:nvCxnSpPr>
          <p:cNvPr id="22540" name="AutoShape 12"/>
          <p:cNvCxnSpPr>
            <a:cxnSpLocks noChangeShapeType="1"/>
            <a:stCxn id="22539" idx="5"/>
            <a:endCxn id="22533" idx="1"/>
          </p:cNvCxnSpPr>
          <p:nvPr/>
        </p:nvCxnSpPr>
        <p:spPr bwMode="auto">
          <a:xfrm>
            <a:off x="5613400" y="1397000"/>
            <a:ext cx="822325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1" name="AutoShape 13"/>
          <p:cNvCxnSpPr>
            <a:cxnSpLocks noChangeShapeType="1"/>
            <a:stCxn id="22539" idx="3"/>
            <a:endCxn id="22532" idx="7"/>
          </p:cNvCxnSpPr>
          <p:nvPr/>
        </p:nvCxnSpPr>
        <p:spPr bwMode="auto">
          <a:xfrm flipH="1">
            <a:off x="4522788" y="1397000"/>
            <a:ext cx="820737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2" name="AutoShape 14"/>
          <p:cNvCxnSpPr>
            <a:cxnSpLocks noChangeShapeType="1"/>
            <a:stCxn id="22532" idx="6"/>
            <a:endCxn id="22533" idx="2"/>
          </p:cNvCxnSpPr>
          <p:nvPr/>
        </p:nvCxnSpPr>
        <p:spPr bwMode="auto">
          <a:xfrm>
            <a:off x="4591050" y="1739900"/>
            <a:ext cx="177482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3" name="AutoShape 15"/>
          <p:cNvCxnSpPr>
            <a:cxnSpLocks noChangeShapeType="1"/>
            <a:stCxn id="22535" idx="0"/>
            <a:endCxn id="22532" idx="4"/>
          </p:cNvCxnSpPr>
          <p:nvPr/>
        </p:nvCxnSpPr>
        <p:spPr bwMode="auto">
          <a:xfrm flipV="1">
            <a:off x="4386263" y="1944688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4" name="AutoShape 16"/>
          <p:cNvCxnSpPr>
            <a:cxnSpLocks noChangeShapeType="1"/>
            <a:stCxn id="22535" idx="5"/>
            <a:endCxn id="22538" idx="1"/>
          </p:cNvCxnSpPr>
          <p:nvPr/>
        </p:nvCxnSpPr>
        <p:spPr bwMode="auto">
          <a:xfrm>
            <a:off x="4522788" y="3035300"/>
            <a:ext cx="820737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5" name="AutoShape 17"/>
          <p:cNvCxnSpPr>
            <a:cxnSpLocks noChangeShapeType="1"/>
            <a:stCxn id="22538" idx="7"/>
            <a:endCxn id="22536" idx="3"/>
          </p:cNvCxnSpPr>
          <p:nvPr/>
        </p:nvCxnSpPr>
        <p:spPr bwMode="auto">
          <a:xfrm flipV="1">
            <a:off x="5613400" y="3035300"/>
            <a:ext cx="822325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6" name="AutoShape 18"/>
          <p:cNvCxnSpPr>
            <a:cxnSpLocks noChangeShapeType="1"/>
            <a:stCxn id="22536" idx="0"/>
            <a:endCxn id="22533" idx="4"/>
          </p:cNvCxnSpPr>
          <p:nvPr/>
        </p:nvCxnSpPr>
        <p:spPr bwMode="auto">
          <a:xfrm flipV="1">
            <a:off x="6570663" y="1944688"/>
            <a:ext cx="0" cy="736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7" name="AutoShape 19"/>
          <p:cNvCxnSpPr>
            <a:cxnSpLocks noChangeShapeType="1"/>
            <a:stCxn id="22533" idx="6"/>
            <a:endCxn id="22534" idx="2"/>
          </p:cNvCxnSpPr>
          <p:nvPr/>
        </p:nvCxnSpPr>
        <p:spPr bwMode="auto">
          <a:xfrm>
            <a:off x="6775450" y="1739900"/>
            <a:ext cx="150177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8" name="AutoShape 20"/>
          <p:cNvCxnSpPr>
            <a:cxnSpLocks noChangeShapeType="1"/>
            <a:stCxn id="22536" idx="6"/>
            <a:endCxn id="22537" idx="2"/>
          </p:cNvCxnSpPr>
          <p:nvPr/>
        </p:nvCxnSpPr>
        <p:spPr bwMode="auto">
          <a:xfrm>
            <a:off x="6775450" y="2886075"/>
            <a:ext cx="1501775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9" name="AutoShape 21"/>
          <p:cNvCxnSpPr>
            <a:cxnSpLocks noChangeShapeType="1"/>
            <a:stCxn id="22538" idx="0"/>
            <a:endCxn id="22532" idx="5"/>
          </p:cNvCxnSpPr>
          <p:nvPr/>
        </p:nvCxnSpPr>
        <p:spPr bwMode="auto">
          <a:xfrm rot="5400000" flipH="1">
            <a:off x="4358482" y="2053431"/>
            <a:ext cx="1284288" cy="955675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50" name="Text Box 22"/>
          <p:cNvSpPr txBox="1">
            <a:spLocks noChangeArrowheads="1"/>
          </p:cNvSpPr>
          <p:nvPr/>
        </p:nvSpPr>
        <p:spPr bwMode="auto">
          <a:xfrm>
            <a:off x="3962400" y="2128838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14</a:t>
            </a:r>
          </a:p>
        </p:txBody>
      </p:sp>
      <p:sp>
        <p:nvSpPr>
          <p:cNvPr id="22551" name="Text Box 23"/>
          <p:cNvSpPr txBox="1">
            <a:spLocks noChangeArrowheads="1"/>
          </p:cNvSpPr>
          <p:nvPr/>
        </p:nvSpPr>
        <p:spPr bwMode="auto">
          <a:xfrm>
            <a:off x="4979988" y="227647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22552" name="Text Box 24"/>
          <p:cNvSpPr txBox="1">
            <a:spLocks noChangeArrowheads="1"/>
          </p:cNvSpPr>
          <p:nvPr/>
        </p:nvSpPr>
        <p:spPr bwMode="auto">
          <a:xfrm>
            <a:off x="4759325" y="31003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2553" name="Text Box 25"/>
          <p:cNvSpPr txBox="1">
            <a:spLocks noChangeArrowheads="1"/>
          </p:cNvSpPr>
          <p:nvPr/>
        </p:nvSpPr>
        <p:spPr bwMode="auto">
          <a:xfrm>
            <a:off x="4759325" y="11334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22554" name="Text Box 26"/>
          <p:cNvSpPr txBox="1">
            <a:spLocks noChangeArrowheads="1"/>
          </p:cNvSpPr>
          <p:nvPr/>
        </p:nvSpPr>
        <p:spPr bwMode="auto">
          <a:xfrm>
            <a:off x="5956300" y="11334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2555" name="Text Box 27"/>
          <p:cNvSpPr txBox="1">
            <a:spLocks noChangeArrowheads="1"/>
          </p:cNvSpPr>
          <p:nvPr/>
        </p:nvSpPr>
        <p:spPr bwMode="auto">
          <a:xfrm>
            <a:off x="5305425" y="14382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22556" name="Text Box 28"/>
          <p:cNvSpPr txBox="1">
            <a:spLocks noChangeArrowheads="1"/>
          </p:cNvSpPr>
          <p:nvPr/>
        </p:nvSpPr>
        <p:spPr bwMode="auto">
          <a:xfrm>
            <a:off x="6556375" y="21621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2557" name="Text Box 29"/>
          <p:cNvSpPr txBox="1">
            <a:spLocks noChangeArrowheads="1"/>
          </p:cNvSpPr>
          <p:nvPr/>
        </p:nvSpPr>
        <p:spPr bwMode="auto">
          <a:xfrm>
            <a:off x="7375525" y="13620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22558" name="Text Box 30"/>
          <p:cNvSpPr txBox="1">
            <a:spLocks noChangeArrowheads="1"/>
          </p:cNvSpPr>
          <p:nvPr/>
        </p:nvSpPr>
        <p:spPr bwMode="auto">
          <a:xfrm>
            <a:off x="7321550" y="2497138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22559" name="Text Box 31"/>
          <p:cNvSpPr txBox="1">
            <a:spLocks noChangeArrowheads="1"/>
          </p:cNvSpPr>
          <p:nvPr/>
        </p:nvSpPr>
        <p:spPr bwMode="auto">
          <a:xfrm>
            <a:off x="5895975" y="31194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22560" name="Text Box 32"/>
          <p:cNvSpPr txBox="1">
            <a:spLocks noChangeArrowheads="1"/>
          </p:cNvSpPr>
          <p:nvPr/>
        </p:nvSpPr>
        <p:spPr bwMode="auto">
          <a:xfrm>
            <a:off x="6934200" y="981075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u</a:t>
            </a:r>
          </a:p>
        </p:txBody>
      </p:sp>
      <p:cxnSp>
        <p:nvCxnSpPr>
          <p:cNvPr id="22561" name="AutoShape 33"/>
          <p:cNvCxnSpPr>
            <a:cxnSpLocks noChangeShapeType="1"/>
            <a:stCxn id="22560" idx="1"/>
            <a:endCxn id="22533" idx="0"/>
          </p:cNvCxnSpPr>
          <p:nvPr/>
        </p:nvCxnSpPr>
        <p:spPr bwMode="auto">
          <a:xfrm flipH="1">
            <a:off x="6570663" y="1179513"/>
            <a:ext cx="363537" cy="350837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Prim’s Algorithm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</a:rPr>
              <a:t>MST-Prim(G, w, r)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</a:rPr>
              <a:t>    Q = V[G];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</a:rPr>
              <a:t>    for each </a:t>
            </a:r>
            <a:r>
              <a:rPr lang="en-US" altLang="en-US" sz="1700" b="1" i="1">
                <a:latin typeface="Courier New" panose="02070309020205020404" pitchFamily="49" charset="0"/>
              </a:rPr>
              <a:t>u</a:t>
            </a:r>
            <a:r>
              <a:rPr lang="en-US" altLang="en-US" sz="1700" b="1">
                <a:latin typeface="Courier New" panose="02070309020205020404" pitchFamily="49" charset="0"/>
              </a:rPr>
              <a:t> 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 Q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key[u] = ;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key[r] = 0;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p[r] = NULL;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while (Q not empty)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u = ExtractMin(Q);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for each </a:t>
            </a:r>
            <a:r>
              <a:rPr lang="en-US" altLang="en-US" sz="1700" b="1" i="1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altLang="en-US" sz="1700" b="1">
                <a:latin typeface="Courier New" panose="02070309020205020404" pitchFamily="49" charset="0"/>
              </a:rPr>
              <a:t> 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 Adj[</a:t>
            </a:r>
            <a:r>
              <a:rPr lang="en-US" altLang="en-US" sz="1700" b="1" i="1">
                <a:latin typeface="Courier New" panose="02070309020205020404" pitchFamily="49" charset="0"/>
                <a:sym typeface="Symbol" panose="05050102010706020507" pitchFamily="18" charset="2"/>
              </a:rPr>
              <a:t>u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]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    if (v</a:t>
            </a:r>
            <a:r>
              <a:rPr lang="en-US" altLang="en-US" sz="1700" b="1">
                <a:latin typeface="Courier New" panose="02070309020205020404" pitchFamily="49" charset="0"/>
              </a:rPr>
              <a:t> 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 Q and w(</a:t>
            </a:r>
            <a:r>
              <a:rPr lang="en-US" altLang="en-US" sz="1700" b="1" i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) &lt; key[</a:t>
            </a:r>
            <a:r>
              <a:rPr lang="en-US" altLang="en-US" sz="1700" b="1" i="1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])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        p[v] = u;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        key[v] = w(u,v);</a:t>
            </a:r>
          </a:p>
        </p:txBody>
      </p:sp>
      <p:sp>
        <p:nvSpPr>
          <p:cNvPr id="23556" name="Oval 4"/>
          <p:cNvSpPr>
            <a:spLocks noChangeArrowheads="1"/>
          </p:cNvSpPr>
          <p:nvPr/>
        </p:nvSpPr>
        <p:spPr bwMode="auto">
          <a:xfrm>
            <a:off x="4195763" y="1549400"/>
            <a:ext cx="382587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10</a:t>
            </a:r>
          </a:p>
        </p:txBody>
      </p:sp>
      <p:sp>
        <p:nvSpPr>
          <p:cNvPr id="23557" name="Oval 5"/>
          <p:cNvSpPr>
            <a:spLocks noChangeArrowheads="1"/>
          </p:cNvSpPr>
          <p:nvPr/>
        </p:nvSpPr>
        <p:spPr bwMode="auto">
          <a:xfrm>
            <a:off x="6380163" y="1549400"/>
            <a:ext cx="381000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23558" name="Oval 6"/>
          <p:cNvSpPr>
            <a:spLocks noChangeArrowheads="1"/>
          </p:cNvSpPr>
          <p:nvPr/>
        </p:nvSpPr>
        <p:spPr bwMode="auto">
          <a:xfrm>
            <a:off x="8289925" y="1549400"/>
            <a:ext cx="382588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9</a:t>
            </a:r>
          </a:p>
        </p:txBody>
      </p:sp>
      <p:sp>
        <p:nvSpPr>
          <p:cNvPr id="23559" name="Oval 7"/>
          <p:cNvSpPr>
            <a:spLocks noChangeArrowheads="1"/>
          </p:cNvSpPr>
          <p:nvPr/>
        </p:nvSpPr>
        <p:spPr bwMode="auto">
          <a:xfrm>
            <a:off x="4195763" y="2695575"/>
            <a:ext cx="382587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23560" name="Oval 8"/>
          <p:cNvSpPr>
            <a:spLocks noChangeArrowheads="1"/>
          </p:cNvSpPr>
          <p:nvPr/>
        </p:nvSpPr>
        <p:spPr bwMode="auto">
          <a:xfrm>
            <a:off x="6380163" y="2695575"/>
            <a:ext cx="381000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23561" name="Oval 9"/>
          <p:cNvSpPr>
            <a:spLocks noChangeArrowheads="1"/>
          </p:cNvSpPr>
          <p:nvPr/>
        </p:nvSpPr>
        <p:spPr bwMode="auto">
          <a:xfrm>
            <a:off x="8289925" y="2695575"/>
            <a:ext cx="382588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15</a:t>
            </a:r>
          </a:p>
        </p:txBody>
      </p:sp>
      <p:sp>
        <p:nvSpPr>
          <p:cNvPr id="23562" name="Oval 10"/>
          <p:cNvSpPr>
            <a:spLocks noChangeArrowheads="1"/>
          </p:cNvSpPr>
          <p:nvPr/>
        </p:nvSpPr>
        <p:spPr bwMode="auto">
          <a:xfrm>
            <a:off x="5287963" y="3186113"/>
            <a:ext cx="382587" cy="382587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23563" name="Oval 11"/>
          <p:cNvSpPr>
            <a:spLocks noChangeArrowheads="1"/>
          </p:cNvSpPr>
          <p:nvPr/>
        </p:nvSpPr>
        <p:spPr bwMode="auto">
          <a:xfrm>
            <a:off x="5287963" y="1057275"/>
            <a:ext cx="382587" cy="382588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</a:t>
            </a:r>
          </a:p>
        </p:txBody>
      </p:sp>
      <p:cxnSp>
        <p:nvCxnSpPr>
          <p:cNvPr id="23564" name="AutoShape 12"/>
          <p:cNvCxnSpPr>
            <a:cxnSpLocks noChangeShapeType="1"/>
            <a:stCxn id="23563" idx="5"/>
            <a:endCxn id="23557" idx="1"/>
          </p:cNvCxnSpPr>
          <p:nvPr/>
        </p:nvCxnSpPr>
        <p:spPr bwMode="auto">
          <a:xfrm>
            <a:off x="5613400" y="1397000"/>
            <a:ext cx="822325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5" name="AutoShape 13"/>
          <p:cNvCxnSpPr>
            <a:cxnSpLocks noChangeShapeType="1"/>
            <a:stCxn id="23563" idx="3"/>
            <a:endCxn id="23556" idx="7"/>
          </p:cNvCxnSpPr>
          <p:nvPr/>
        </p:nvCxnSpPr>
        <p:spPr bwMode="auto">
          <a:xfrm flipH="1">
            <a:off x="4522788" y="1397000"/>
            <a:ext cx="820737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6" name="AutoShape 14"/>
          <p:cNvCxnSpPr>
            <a:cxnSpLocks noChangeShapeType="1"/>
            <a:stCxn id="23556" idx="6"/>
            <a:endCxn id="23557" idx="2"/>
          </p:cNvCxnSpPr>
          <p:nvPr/>
        </p:nvCxnSpPr>
        <p:spPr bwMode="auto">
          <a:xfrm>
            <a:off x="4591050" y="1739900"/>
            <a:ext cx="177482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7" name="AutoShape 15"/>
          <p:cNvCxnSpPr>
            <a:cxnSpLocks noChangeShapeType="1"/>
            <a:stCxn id="23559" idx="0"/>
            <a:endCxn id="23556" idx="4"/>
          </p:cNvCxnSpPr>
          <p:nvPr/>
        </p:nvCxnSpPr>
        <p:spPr bwMode="auto">
          <a:xfrm flipV="1">
            <a:off x="4386263" y="1944688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8" name="AutoShape 16"/>
          <p:cNvCxnSpPr>
            <a:cxnSpLocks noChangeShapeType="1"/>
            <a:stCxn id="23559" idx="5"/>
            <a:endCxn id="23562" idx="1"/>
          </p:cNvCxnSpPr>
          <p:nvPr/>
        </p:nvCxnSpPr>
        <p:spPr bwMode="auto">
          <a:xfrm>
            <a:off x="4522788" y="3035300"/>
            <a:ext cx="820737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9" name="AutoShape 17"/>
          <p:cNvCxnSpPr>
            <a:cxnSpLocks noChangeShapeType="1"/>
            <a:stCxn id="23562" idx="7"/>
            <a:endCxn id="23560" idx="3"/>
          </p:cNvCxnSpPr>
          <p:nvPr/>
        </p:nvCxnSpPr>
        <p:spPr bwMode="auto">
          <a:xfrm flipV="1">
            <a:off x="5613400" y="3035300"/>
            <a:ext cx="822325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0" name="AutoShape 18"/>
          <p:cNvCxnSpPr>
            <a:cxnSpLocks noChangeShapeType="1"/>
            <a:stCxn id="23560" idx="0"/>
            <a:endCxn id="23557" idx="4"/>
          </p:cNvCxnSpPr>
          <p:nvPr/>
        </p:nvCxnSpPr>
        <p:spPr bwMode="auto">
          <a:xfrm flipV="1">
            <a:off x="6570663" y="1944688"/>
            <a:ext cx="0" cy="736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1" name="AutoShape 19"/>
          <p:cNvCxnSpPr>
            <a:cxnSpLocks noChangeShapeType="1"/>
            <a:stCxn id="23557" idx="6"/>
            <a:endCxn id="23558" idx="2"/>
          </p:cNvCxnSpPr>
          <p:nvPr/>
        </p:nvCxnSpPr>
        <p:spPr bwMode="auto">
          <a:xfrm>
            <a:off x="6775450" y="1739900"/>
            <a:ext cx="1501775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2" name="AutoShape 20"/>
          <p:cNvCxnSpPr>
            <a:cxnSpLocks noChangeShapeType="1"/>
            <a:stCxn id="23560" idx="6"/>
            <a:endCxn id="23561" idx="2"/>
          </p:cNvCxnSpPr>
          <p:nvPr/>
        </p:nvCxnSpPr>
        <p:spPr bwMode="auto">
          <a:xfrm>
            <a:off x="6775450" y="2886075"/>
            <a:ext cx="1501775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3" name="AutoShape 21"/>
          <p:cNvCxnSpPr>
            <a:cxnSpLocks noChangeShapeType="1"/>
            <a:stCxn id="23562" idx="0"/>
            <a:endCxn id="23556" idx="5"/>
          </p:cNvCxnSpPr>
          <p:nvPr/>
        </p:nvCxnSpPr>
        <p:spPr bwMode="auto">
          <a:xfrm rot="5400000" flipH="1">
            <a:off x="4358482" y="2053431"/>
            <a:ext cx="1284288" cy="955675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74" name="Text Box 22"/>
          <p:cNvSpPr txBox="1">
            <a:spLocks noChangeArrowheads="1"/>
          </p:cNvSpPr>
          <p:nvPr/>
        </p:nvSpPr>
        <p:spPr bwMode="auto">
          <a:xfrm>
            <a:off x="3962400" y="2128838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14</a:t>
            </a:r>
          </a:p>
        </p:txBody>
      </p:sp>
      <p:sp>
        <p:nvSpPr>
          <p:cNvPr id="23575" name="Text Box 23"/>
          <p:cNvSpPr txBox="1">
            <a:spLocks noChangeArrowheads="1"/>
          </p:cNvSpPr>
          <p:nvPr/>
        </p:nvSpPr>
        <p:spPr bwMode="auto">
          <a:xfrm>
            <a:off x="4979988" y="227647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23576" name="Text Box 24"/>
          <p:cNvSpPr txBox="1">
            <a:spLocks noChangeArrowheads="1"/>
          </p:cNvSpPr>
          <p:nvPr/>
        </p:nvSpPr>
        <p:spPr bwMode="auto">
          <a:xfrm>
            <a:off x="4759325" y="31003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3577" name="Text Box 25"/>
          <p:cNvSpPr txBox="1">
            <a:spLocks noChangeArrowheads="1"/>
          </p:cNvSpPr>
          <p:nvPr/>
        </p:nvSpPr>
        <p:spPr bwMode="auto">
          <a:xfrm>
            <a:off x="4759325" y="11334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23578" name="Text Box 26"/>
          <p:cNvSpPr txBox="1">
            <a:spLocks noChangeArrowheads="1"/>
          </p:cNvSpPr>
          <p:nvPr/>
        </p:nvSpPr>
        <p:spPr bwMode="auto">
          <a:xfrm>
            <a:off x="5956300" y="11334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3579" name="Text Box 27"/>
          <p:cNvSpPr txBox="1">
            <a:spLocks noChangeArrowheads="1"/>
          </p:cNvSpPr>
          <p:nvPr/>
        </p:nvSpPr>
        <p:spPr bwMode="auto">
          <a:xfrm>
            <a:off x="5305425" y="14382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23580" name="Text Box 28"/>
          <p:cNvSpPr txBox="1">
            <a:spLocks noChangeArrowheads="1"/>
          </p:cNvSpPr>
          <p:nvPr/>
        </p:nvSpPr>
        <p:spPr bwMode="auto">
          <a:xfrm>
            <a:off x="6556375" y="21621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3581" name="Text Box 29"/>
          <p:cNvSpPr txBox="1">
            <a:spLocks noChangeArrowheads="1"/>
          </p:cNvSpPr>
          <p:nvPr/>
        </p:nvSpPr>
        <p:spPr bwMode="auto">
          <a:xfrm>
            <a:off x="7375525" y="13620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23582" name="Text Box 30"/>
          <p:cNvSpPr txBox="1">
            <a:spLocks noChangeArrowheads="1"/>
          </p:cNvSpPr>
          <p:nvPr/>
        </p:nvSpPr>
        <p:spPr bwMode="auto">
          <a:xfrm>
            <a:off x="7321550" y="2497138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23583" name="Text Box 31"/>
          <p:cNvSpPr txBox="1">
            <a:spLocks noChangeArrowheads="1"/>
          </p:cNvSpPr>
          <p:nvPr/>
        </p:nvSpPr>
        <p:spPr bwMode="auto">
          <a:xfrm>
            <a:off x="5895975" y="31194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23584" name="Text Box 32"/>
          <p:cNvSpPr txBox="1">
            <a:spLocks noChangeArrowheads="1"/>
          </p:cNvSpPr>
          <p:nvPr/>
        </p:nvSpPr>
        <p:spPr bwMode="auto">
          <a:xfrm>
            <a:off x="6934200" y="981075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u</a:t>
            </a:r>
          </a:p>
        </p:txBody>
      </p:sp>
      <p:cxnSp>
        <p:nvCxnSpPr>
          <p:cNvPr id="23585" name="AutoShape 33"/>
          <p:cNvCxnSpPr>
            <a:cxnSpLocks noChangeShapeType="1"/>
            <a:stCxn id="23584" idx="1"/>
            <a:endCxn id="23557" idx="0"/>
          </p:cNvCxnSpPr>
          <p:nvPr/>
        </p:nvCxnSpPr>
        <p:spPr bwMode="auto">
          <a:xfrm flipH="1">
            <a:off x="6570663" y="1179513"/>
            <a:ext cx="363537" cy="350837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Prim’s Algorithm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</a:rPr>
              <a:t>MST-Prim(G, w, r)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</a:rPr>
              <a:t>    Q = V[G];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</a:rPr>
              <a:t>    for each </a:t>
            </a:r>
            <a:r>
              <a:rPr lang="en-US" altLang="en-US" sz="1700" b="1" i="1">
                <a:latin typeface="Courier New" panose="02070309020205020404" pitchFamily="49" charset="0"/>
              </a:rPr>
              <a:t>u</a:t>
            </a:r>
            <a:r>
              <a:rPr lang="en-US" altLang="en-US" sz="1700" b="1">
                <a:latin typeface="Courier New" panose="02070309020205020404" pitchFamily="49" charset="0"/>
              </a:rPr>
              <a:t> 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 Q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key[u] = ;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key[r] = 0;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p[r] = NULL;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while (Q not empty)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u = ExtractMin(Q);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for each </a:t>
            </a:r>
            <a:r>
              <a:rPr lang="en-US" altLang="en-US" sz="1700" b="1" i="1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altLang="en-US" sz="1700" b="1">
                <a:latin typeface="Courier New" panose="02070309020205020404" pitchFamily="49" charset="0"/>
              </a:rPr>
              <a:t> 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 Adj[</a:t>
            </a:r>
            <a:r>
              <a:rPr lang="en-US" altLang="en-US" sz="1700" b="1" i="1">
                <a:latin typeface="Courier New" panose="02070309020205020404" pitchFamily="49" charset="0"/>
                <a:sym typeface="Symbol" panose="05050102010706020507" pitchFamily="18" charset="2"/>
              </a:rPr>
              <a:t>u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]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    if (v</a:t>
            </a:r>
            <a:r>
              <a:rPr lang="en-US" altLang="en-US" sz="1700" b="1">
                <a:latin typeface="Courier New" panose="02070309020205020404" pitchFamily="49" charset="0"/>
              </a:rPr>
              <a:t> 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 Q and w(</a:t>
            </a:r>
            <a:r>
              <a:rPr lang="en-US" altLang="en-US" sz="1700" b="1" i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) &lt; key[</a:t>
            </a:r>
            <a:r>
              <a:rPr lang="en-US" altLang="en-US" sz="1700" b="1" i="1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])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        p[v] = u;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        key[v] = w(u,v);</a:t>
            </a:r>
          </a:p>
        </p:txBody>
      </p:sp>
      <p:sp>
        <p:nvSpPr>
          <p:cNvPr id="24580" name="Oval 4"/>
          <p:cNvSpPr>
            <a:spLocks noChangeArrowheads="1"/>
          </p:cNvSpPr>
          <p:nvPr/>
        </p:nvSpPr>
        <p:spPr bwMode="auto">
          <a:xfrm>
            <a:off x="4195763" y="1549400"/>
            <a:ext cx="382587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10</a:t>
            </a:r>
          </a:p>
        </p:txBody>
      </p:sp>
      <p:sp>
        <p:nvSpPr>
          <p:cNvPr id="24581" name="Oval 5"/>
          <p:cNvSpPr>
            <a:spLocks noChangeArrowheads="1"/>
          </p:cNvSpPr>
          <p:nvPr/>
        </p:nvSpPr>
        <p:spPr bwMode="auto">
          <a:xfrm>
            <a:off x="6380163" y="1549400"/>
            <a:ext cx="381000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24582" name="Oval 6"/>
          <p:cNvSpPr>
            <a:spLocks noChangeArrowheads="1"/>
          </p:cNvSpPr>
          <p:nvPr/>
        </p:nvSpPr>
        <p:spPr bwMode="auto">
          <a:xfrm>
            <a:off x="8289925" y="1549400"/>
            <a:ext cx="382588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9</a:t>
            </a:r>
          </a:p>
        </p:txBody>
      </p:sp>
      <p:sp>
        <p:nvSpPr>
          <p:cNvPr id="24583" name="Oval 7"/>
          <p:cNvSpPr>
            <a:spLocks noChangeArrowheads="1"/>
          </p:cNvSpPr>
          <p:nvPr/>
        </p:nvSpPr>
        <p:spPr bwMode="auto">
          <a:xfrm>
            <a:off x="4195763" y="2695575"/>
            <a:ext cx="382587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24584" name="Oval 8"/>
          <p:cNvSpPr>
            <a:spLocks noChangeArrowheads="1"/>
          </p:cNvSpPr>
          <p:nvPr/>
        </p:nvSpPr>
        <p:spPr bwMode="auto">
          <a:xfrm>
            <a:off x="6380163" y="2695575"/>
            <a:ext cx="381000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24585" name="Oval 9"/>
          <p:cNvSpPr>
            <a:spLocks noChangeArrowheads="1"/>
          </p:cNvSpPr>
          <p:nvPr/>
        </p:nvSpPr>
        <p:spPr bwMode="auto">
          <a:xfrm>
            <a:off x="8289925" y="2695575"/>
            <a:ext cx="382588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15</a:t>
            </a:r>
          </a:p>
        </p:txBody>
      </p:sp>
      <p:sp>
        <p:nvSpPr>
          <p:cNvPr id="24586" name="Oval 10"/>
          <p:cNvSpPr>
            <a:spLocks noChangeArrowheads="1"/>
          </p:cNvSpPr>
          <p:nvPr/>
        </p:nvSpPr>
        <p:spPr bwMode="auto">
          <a:xfrm>
            <a:off x="5287963" y="3186113"/>
            <a:ext cx="382587" cy="382587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24587" name="Oval 11"/>
          <p:cNvSpPr>
            <a:spLocks noChangeArrowheads="1"/>
          </p:cNvSpPr>
          <p:nvPr/>
        </p:nvSpPr>
        <p:spPr bwMode="auto">
          <a:xfrm>
            <a:off x="5287963" y="1057275"/>
            <a:ext cx="382587" cy="382588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4</a:t>
            </a:r>
          </a:p>
        </p:txBody>
      </p:sp>
      <p:cxnSp>
        <p:nvCxnSpPr>
          <p:cNvPr id="24588" name="AutoShape 12"/>
          <p:cNvCxnSpPr>
            <a:cxnSpLocks noChangeShapeType="1"/>
            <a:stCxn id="24587" idx="5"/>
            <a:endCxn id="24581" idx="1"/>
          </p:cNvCxnSpPr>
          <p:nvPr/>
        </p:nvCxnSpPr>
        <p:spPr bwMode="auto">
          <a:xfrm>
            <a:off x="5613400" y="1397000"/>
            <a:ext cx="822325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9" name="AutoShape 13"/>
          <p:cNvCxnSpPr>
            <a:cxnSpLocks noChangeShapeType="1"/>
            <a:stCxn id="24587" idx="3"/>
            <a:endCxn id="24580" idx="7"/>
          </p:cNvCxnSpPr>
          <p:nvPr/>
        </p:nvCxnSpPr>
        <p:spPr bwMode="auto">
          <a:xfrm flipH="1">
            <a:off x="4522788" y="1397000"/>
            <a:ext cx="820737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0" name="AutoShape 14"/>
          <p:cNvCxnSpPr>
            <a:cxnSpLocks noChangeShapeType="1"/>
            <a:stCxn id="24580" idx="6"/>
            <a:endCxn id="24581" idx="2"/>
          </p:cNvCxnSpPr>
          <p:nvPr/>
        </p:nvCxnSpPr>
        <p:spPr bwMode="auto">
          <a:xfrm>
            <a:off x="4591050" y="1739900"/>
            <a:ext cx="177482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1" name="AutoShape 15"/>
          <p:cNvCxnSpPr>
            <a:cxnSpLocks noChangeShapeType="1"/>
            <a:stCxn id="24583" idx="0"/>
            <a:endCxn id="24580" idx="4"/>
          </p:cNvCxnSpPr>
          <p:nvPr/>
        </p:nvCxnSpPr>
        <p:spPr bwMode="auto">
          <a:xfrm flipV="1">
            <a:off x="4386263" y="1944688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2" name="AutoShape 16"/>
          <p:cNvCxnSpPr>
            <a:cxnSpLocks noChangeShapeType="1"/>
            <a:stCxn id="24583" idx="5"/>
            <a:endCxn id="24586" idx="1"/>
          </p:cNvCxnSpPr>
          <p:nvPr/>
        </p:nvCxnSpPr>
        <p:spPr bwMode="auto">
          <a:xfrm>
            <a:off x="4522788" y="3035300"/>
            <a:ext cx="820737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3" name="AutoShape 17"/>
          <p:cNvCxnSpPr>
            <a:cxnSpLocks noChangeShapeType="1"/>
            <a:stCxn id="24586" idx="7"/>
            <a:endCxn id="24584" idx="3"/>
          </p:cNvCxnSpPr>
          <p:nvPr/>
        </p:nvCxnSpPr>
        <p:spPr bwMode="auto">
          <a:xfrm flipV="1">
            <a:off x="5613400" y="3035300"/>
            <a:ext cx="822325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4" name="AutoShape 18"/>
          <p:cNvCxnSpPr>
            <a:cxnSpLocks noChangeShapeType="1"/>
            <a:stCxn id="24584" idx="0"/>
            <a:endCxn id="24581" idx="4"/>
          </p:cNvCxnSpPr>
          <p:nvPr/>
        </p:nvCxnSpPr>
        <p:spPr bwMode="auto">
          <a:xfrm flipV="1">
            <a:off x="6570663" y="1944688"/>
            <a:ext cx="0" cy="736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5" name="AutoShape 19"/>
          <p:cNvCxnSpPr>
            <a:cxnSpLocks noChangeShapeType="1"/>
            <a:stCxn id="24581" idx="6"/>
            <a:endCxn id="24582" idx="2"/>
          </p:cNvCxnSpPr>
          <p:nvPr/>
        </p:nvCxnSpPr>
        <p:spPr bwMode="auto">
          <a:xfrm>
            <a:off x="6775450" y="1739900"/>
            <a:ext cx="1501775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6" name="AutoShape 20"/>
          <p:cNvCxnSpPr>
            <a:cxnSpLocks noChangeShapeType="1"/>
            <a:stCxn id="24584" idx="6"/>
            <a:endCxn id="24585" idx="2"/>
          </p:cNvCxnSpPr>
          <p:nvPr/>
        </p:nvCxnSpPr>
        <p:spPr bwMode="auto">
          <a:xfrm>
            <a:off x="6775450" y="2886075"/>
            <a:ext cx="1501775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7" name="AutoShape 21"/>
          <p:cNvCxnSpPr>
            <a:cxnSpLocks noChangeShapeType="1"/>
            <a:stCxn id="24586" idx="0"/>
            <a:endCxn id="24580" idx="5"/>
          </p:cNvCxnSpPr>
          <p:nvPr/>
        </p:nvCxnSpPr>
        <p:spPr bwMode="auto">
          <a:xfrm rot="5400000" flipH="1">
            <a:off x="4358482" y="2053431"/>
            <a:ext cx="1284288" cy="955675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98" name="Text Box 22"/>
          <p:cNvSpPr txBox="1">
            <a:spLocks noChangeArrowheads="1"/>
          </p:cNvSpPr>
          <p:nvPr/>
        </p:nvSpPr>
        <p:spPr bwMode="auto">
          <a:xfrm>
            <a:off x="3962400" y="2128838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14</a:t>
            </a:r>
          </a:p>
        </p:txBody>
      </p:sp>
      <p:sp>
        <p:nvSpPr>
          <p:cNvPr id="24599" name="Text Box 23"/>
          <p:cNvSpPr txBox="1">
            <a:spLocks noChangeArrowheads="1"/>
          </p:cNvSpPr>
          <p:nvPr/>
        </p:nvSpPr>
        <p:spPr bwMode="auto">
          <a:xfrm>
            <a:off x="4979988" y="227647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24600" name="Text Box 24"/>
          <p:cNvSpPr txBox="1">
            <a:spLocks noChangeArrowheads="1"/>
          </p:cNvSpPr>
          <p:nvPr/>
        </p:nvSpPr>
        <p:spPr bwMode="auto">
          <a:xfrm>
            <a:off x="4759325" y="31003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4601" name="Text Box 25"/>
          <p:cNvSpPr txBox="1">
            <a:spLocks noChangeArrowheads="1"/>
          </p:cNvSpPr>
          <p:nvPr/>
        </p:nvSpPr>
        <p:spPr bwMode="auto">
          <a:xfrm>
            <a:off x="4759325" y="11334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24602" name="Text Box 26"/>
          <p:cNvSpPr txBox="1">
            <a:spLocks noChangeArrowheads="1"/>
          </p:cNvSpPr>
          <p:nvPr/>
        </p:nvSpPr>
        <p:spPr bwMode="auto">
          <a:xfrm>
            <a:off x="5956300" y="11334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4603" name="Text Box 27"/>
          <p:cNvSpPr txBox="1">
            <a:spLocks noChangeArrowheads="1"/>
          </p:cNvSpPr>
          <p:nvPr/>
        </p:nvSpPr>
        <p:spPr bwMode="auto">
          <a:xfrm>
            <a:off x="5305425" y="14382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24604" name="Text Box 28"/>
          <p:cNvSpPr txBox="1">
            <a:spLocks noChangeArrowheads="1"/>
          </p:cNvSpPr>
          <p:nvPr/>
        </p:nvSpPr>
        <p:spPr bwMode="auto">
          <a:xfrm>
            <a:off x="6556375" y="21621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4605" name="Text Box 29"/>
          <p:cNvSpPr txBox="1">
            <a:spLocks noChangeArrowheads="1"/>
          </p:cNvSpPr>
          <p:nvPr/>
        </p:nvSpPr>
        <p:spPr bwMode="auto">
          <a:xfrm>
            <a:off x="7375525" y="13620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24606" name="Text Box 30"/>
          <p:cNvSpPr txBox="1">
            <a:spLocks noChangeArrowheads="1"/>
          </p:cNvSpPr>
          <p:nvPr/>
        </p:nvSpPr>
        <p:spPr bwMode="auto">
          <a:xfrm>
            <a:off x="7321550" y="2497138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24607" name="Text Box 31"/>
          <p:cNvSpPr txBox="1">
            <a:spLocks noChangeArrowheads="1"/>
          </p:cNvSpPr>
          <p:nvPr/>
        </p:nvSpPr>
        <p:spPr bwMode="auto">
          <a:xfrm>
            <a:off x="5895975" y="31194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24608" name="Text Box 32"/>
          <p:cNvSpPr txBox="1">
            <a:spLocks noChangeArrowheads="1"/>
          </p:cNvSpPr>
          <p:nvPr/>
        </p:nvSpPr>
        <p:spPr bwMode="auto">
          <a:xfrm>
            <a:off x="6934200" y="981075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u</a:t>
            </a:r>
          </a:p>
        </p:txBody>
      </p:sp>
      <p:cxnSp>
        <p:nvCxnSpPr>
          <p:cNvPr id="24609" name="AutoShape 33"/>
          <p:cNvCxnSpPr>
            <a:cxnSpLocks noChangeShapeType="1"/>
            <a:stCxn id="24608" idx="1"/>
            <a:endCxn id="24581" idx="0"/>
          </p:cNvCxnSpPr>
          <p:nvPr/>
        </p:nvCxnSpPr>
        <p:spPr bwMode="auto">
          <a:xfrm flipH="1">
            <a:off x="6570663" y="1179513"/>
            <a:ext cx="363537" cy="350837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Prim’s Algorithm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</a:rPr>
              <a:t>MST-Prim(G, w, r)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</a:rPr>
              <a:t>    Q = V[G];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</a:rPr>
              <a:t>    for each </a:t>
            </a:r>
            <a:r>
              <a:rPr lang="en-US" altLang="en-US" sz="1700" b="1" i="1">
                <a:latin typeface="Courier New" panose="02070309020205020404" pitchFamily="49" charset="0"/>
              </a:rPr>
              <a:t>u</a:t>
            </a:r>
            <a:r>
              <a:rPr lang="en-US" altLang="en-US" sz="1700" b="1">
                <a:latin typeface="Courier New" panose="02070309020205020404" pitchFamily="49" charset="0"/>
              </a:rPr>
              <a:t> 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 Q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key[u] = ;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key[r] = 0;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p[r] = NULL;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while (Q not empty)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u = ExtractMin(Q);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for each </a:t>
            </a:r>
            <a:r>
              <a:rPr lang="en-US" altLang="en-US" sz="1700" b="1" i="1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altLang="en-US" sz="1700" b="1">
                <a:latin typeface="Courier New" panose="02070309020205020404" pitchFamily="49" charset="0"/>
              </a:rPr>
              <a:t> 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 Adj[</a:t>
            </a:r>
            <a:r>
              <a:rPr lang="en-US" altLang="en-US" sz="1700" b="1" i="1">
                <a:latin typeface="Courier New" panose="02070309020205020404" pitchFamily="49" charset="0"/>
                <a:sym typeface="Symbol" panose="05050102010706020507" pitchFamily="18" charset="2"/>
              </a:rPr>
              <a:t>u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]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    if (v</a:t>
            </a:r>
            <a:r>
              <a:rPr lang="en-US" altLang="en-US" sz="1700" b="1">
                <a:latin typeface="Courier New" panose="02070309020205020404" pitchFamily="49" charset="0"/>
              </a:rPr>
              <a:t> 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 Q and w(</a:t>
            </a:r>
            <a:r>
              <a:rPr lang="en-US" altLang="en-US" sz="1700" b="1" i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) &lt; key[</a:t>
            </a:r>
            <a:r>
              <a:rPr lang="en-US" altLang="en-US" sz="1700" b="1" i="1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])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        p[v] = u;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        key[v] = w(u,v);</a:t>
            </a:r>
          </a:p>
        </p:txBody>
      </p:sp>
      <p:sp>
        <p:nvSpPr>
          <p:cNvPr id="25604" name="Oval 4"/>
          <p:cNvSpPr>
            <a:spLocks noChangeArrowheads="1"/>
          </p:cNvSpPr>
          <p:nvPr/>
        </p:nvSpPr>
        <p:spPr bwMode="auto">
          <a:xfrm>
            <a:off x="4195763" y="1549400"/>
            <a:ext cx="382587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25605" name="Oval 5"/>
          <p:cNvSpPr>
            <a:spLocks noChangeArrowheads="1"/>
          </p:cNvSpPr>
          <p:nvPr/>
        </p:nvSpPr>
        <p:spPr bwMode="auto">
          <a:xfrm>
            <a:off x="6380163" y="1549400"/>
            <a:ext cx="381000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25606" name="Oval 6"/>
          <p:cNvSpPr>
            <a:spLocks noChangeArrowheads="1"/>
          </p:cNvSpPr>
          <p:nvPr/>
        </p:nvSpPr>
        <p:spPr bwMode="auto">
          <a:xfrm>
            <a:off x="8289925" y="1549400"/>
            <a:ext cx="382588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9</a:t>
            </a:r>
          </a:p>
        </p:txBody>
      </p:sp>
      <p:sp>
        <p:nvSpPr>
          <p:cNvPr id="25607" name="Oval 7"/>
          <p:cNvSpPr>
            <a:spLocks noChangeArrowheads="1"/>
          </p:cNvSpPr>
          <p:nvPr/>
        </p:nvSpPr>
        <p:spPr bwMode="auto">
          <a:xfrm>
            <a:off x="4195763" y="2695575"/>
            <a:ext cx="382587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25608" name="Oval 8"/>
          <p:cNvSpPr>
            <a:spLocks noChangeArrowheads="1"/>
          </p:cNvSpPr>
          <p:nvPr/>
        </p:nvSpPr>
        <p:spPr bwMode="auto">
          <a:xfrm>
            <a:off x="6380163" y="2695575"/>
            <a:ext cx="381000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25609" name="Oval 9"/>
          <p:cNvSpPr>
            <a:spLocks noChangeArrowheads="1"/>
          </p:cNvSpPr>
          <p:nvPr/>
        </p:nvSpPr>
        <p:spPr bwMode="auto">
          <a:xfrm>
            <a:off x="8289925" y="2695575"/>
            <a:ext cx="382588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15</a:t>
            </a:r>
          </a:p>
        </p:txBody>
      </p:sp>
      <p:sp>
        <p:nvSpPr>
          <p:cNvPr id="25610" name="Oval 10"/>
          <p:cNvSpPr>
            <a:spLocks noChangeArrowheads="1"/>
          </p:cNvSpPr>
          <p:nvPr/>
        </p:nvSpPr>
        <p:spPr bwMode="auto">
          <a:xfrm>
            <a:off x="5287963" y="3186113"/>
            <a:ext cx="382587" cy="382587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25611" name="Oval 11"/>
          <p:cNvSpPr>
            <a:spLocks noChangeArrowheads="1"/>
          </p:cNvSpPr>
          <p:nvPr/>
        </p:nvSpPr>
        <p:spPr bwMode="auto">
          <a:xfrm>
            <a:off x="5287963" y="1057275"/>
            <a:ext cx="382587" cy="382588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4</a:t>
            </a:r>
          </a:p>
        </p:txBody>
      </p:sp>
      <p:cxnSp>
        <p:nvCxnSpPr>
          <p:cNvPr id="25612" name="AutoShape 12"/>
          <p:cNvCxnSpPr>
            <a:cxnSpLocks noChangeShapeType="1"/>
            <a:stCxn id="25611" idx="5"/>
            <a:endCxn id="25605" idx="1"/>
          </p:cNvCxnSpPr>
          <p:nvPr/>
        </p:nvCxnSpPr>
        <p:spPr bwMode="auto">
          <a:xfrm>
            <a:off x="5613400" y="1397000"/>
            <a:ext cx="822325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3" name="AutoShape 13"/>
          <p:cNvCxnSpPr>
            <a:cxnSpLocks noChangeShapeType="1"/>
            <a:stCxn id="25611" idx="3"/>
            <a:endCxn id="25604" idx="7"/>
          </p:cNvCxnSpPr>
          <p:nvPr/>
        </p:nvCxnSpPr>
        <p:spPr bwMode="auto">
          <a:xfrm flipH="1">
            <a:off x="4522788" y="1397000"/>
            <a:ext cx="820737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4" name="AutoShape 14"/>
          <p:cNvCxnSpPr>
            <a:cxnSpLocks noChangeShapeType="1"/>
            <a:stCxn id="25604" idx="6"/>
            <a:endCxn id="25605" idx="2"/>
          </p:cNvCxnSpPr>
          <p:nvPr/>
        </p:nvCxnSpPr>
        <p:spPr bwMode="auto">
          <a:xfrm>
            <a:off x="4591050" y="1739900"/>
            <a:ext cx="1774825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5" name="AutoShape 15"/>
          <p:cNvCxnSpPr>
            <a:cxnSpLocks noChangeShapeType="1"/>
            <a:stCxn id="25607" idx="0"/>
            <a:endCxn id="25604" idx="4"/>
          </p:cNvCxnSpPr>
          <p:nvPr/>
        </p:nvCxnSpPr>
        <p:spPr bwMode="auto">
          <a:xfrm flipV="1">
            <a:off x="4386263" y="1944688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6" name="AutoShape 16"/>
          <p:cNvCxnSpPr>
            <a:cxnSpLocks noChangeShapeType="1"/>
            <a:stCxn id="25607" idx="5"/>
            <a:endCxn id="25610" idx="1"/>
          </p:cNvCxnSpPr>
          <p:nvPr/>
        </p:nvCxnSpPr>
        <p:spPr bwMode="auto">
          <a:xfrm>
            <a:off x="4522788" y="3035300"/>
            <a:ext cx="820737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7" name="AutoShape 17"/>
          <p:cNvCxnSpPr>
            <a:cxnSpLocks noChangeShapeType="1"/>
            <a:stCxn id="25610" idx="7"/>
            <a:endCxn id="25608" idx="3"/>
          </p:cNvCxnSpPr>
          <p:nvPr/>
        </p:nvCxnSpPr>
        <p:spPr bwMode="auto">
          <a:xfrm flipV="1">
            <a:off x="5613400" y="3035300"/>
            <a:ext cx="822325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8" name="AutoShape 18"/>
          <p:cNvCxnSpPr>
            <a:cxnSpLocks noChangeShapeType="1"/>
            <a:stCxn id="25608" idx="0"/>
            <a:endCxn id="25605" idx="4"/>
          </p:cNvCxnSpPr>
          <p:nvPr/>
        </p:nvCxnSpPr>
        <p:spPr bwMode="auto">
          <a:xfrm flipV="1">
            <a:off x="6570663" y="1944688"/>
            <a:ext cx="0" cy="736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9" name="AutoShape 19"/>
          <p:cNvCxnSpPr>
            <a:cxnSpLocks noChangeShapeType="1"/>
            <a:stCxn id="25605" idx="6"/>
            <a:endCxn id="25606" idx="2"/>
          </p:cNvCxnSpPr>
          <p:nvPr/>
        </p:nvCxnSpPr>
        <p:spPr bwMode="auto">
          <a:xfrm>
            <a:off x="6775450" y="1739900"/>
            <a:ext cx="1501775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0" name="AutoShape 20"/>
          <p:cNvCxnSpPr>
            <a:cxnSpLocks noChangeShapeType="1"/>
            <a:stCxn id="25608" idx="6"/>
            <a:endCxn id="25609" idx="2"/>
          </p:cNvCxnSpPr>
          <p:nvPr/>
        </p:nvCxnSpPr>
        <p:spPr bwMode="auto">
          <a:xfrm>
            <a:off x="6775450" y="2886075"/>
            <a:ext cx="1501775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1" name="AutoShape 21"/>
          <p:cNvCxnSpPr>
            <a:cxnSpLocks noChangeShapeType="1"/>
            <a:stCxn id="25610" idx="0"/>
            <a:endCxn id="25604" idx="5"/>
          </p:cNvCxnSpPr>
          <p:nvPr/>
        </p:nvCxnSpPr>
        <p:spPr bwMode="auto">
          <a:xfrm rot="5400000" flipH="1">
            <a:off x="4358482" y="2053431"/>
            <a:ext cx="1284288" cy="955675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22" name="Text Box 22"/>
          <p:cNvSpPr txBox="1">
            <a:spLocks noChangeArrowheads="1"/>
          </p:cNvSpPr>
          <p:nvPr/>
        </p:nvSpPr>
        <p:spPr bwMode="auto">
          <a:xfrm>
            <a:off x="3962400" y="2128838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14</a:t>
            </a:r>
          </a:p>
        </p:txBody>
      </p:sp>
      <p:sp>
        <p:nvSpPr>
          <p:cNvPr id="25623" name="Text Box 23"/>
          <p:cNvSpPr txBox="1">
            <a:spLocks noChangeArrowheads="1"/>
          </p:cNvSpPr>
          <p:nvPr/>
        </p:nvSpPr>
        <p:spPr bwMode="auto">
          <a:xfrm>
            <a:off x="4979988" y="227647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25624" name="Text Box 24"/>
          <p:cNvSpPr txBox="1">
            <a:spLocks noChangeArrowheads="1"/>
          </p:cNvSpPr>
          <p:nvPr/>
        </p:nvSpPr>
        <p:spPr bwMode="auto">
          <a:xfrm>
            <a:off x="4759325" y="31003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5625" name="Text Box 25"/>
          <p:cNvSpPr txBox="1">
            <a:spLocks noChangeArrowheads="1"/>
          </p:cNvSpPr>
          <p:nvPr/>
        </p:nvSpPr>
        <p:spPr bwMode="auto">
          <a:xfrm>
            <a:off x="4759325" y="11334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25626" name="Text Box 26"/>
          <p:cNvSpPr txBox="1">
            <a:spLocks noChangeArrowheads="1"/>
          </p:cNvSpPr>
          <p:nvPr/>
        </p:nvSpPr>
        <p:spPr bwMode="auto">
          <a:xfrm>
            <a:off x="5956300" y="11334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5627" name="Text Box 27"/>
          <p:cNvSpPr txBox="1">
            <a:spLocks noChangeArrowheads="1"/>
          </p:cNvSpPr>
          <p:nvPr/>
        </p:nvSpPr>
        <p:spPr bwMode="auto">
          <a:xfrm>
            <a:off x="5305425" y="14382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25628" name="Text Box 28"/>
          <p:cNvSpPr txBox="1">
            <a:spLocks noChangeArrowheads="1"/>
          </p:cNvSpPr>
          <p:nvPr/>
        </p:nvSpPr>
        <p:spPr bwMode="auto">
          <a:xfrm>
            <a:off x="6556375" y="21621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5629" name="Text Box 29"/>
          <p:cNvSpPr txBox="1">
            <a:spLocks noChangeArrowheads="1"/>
          </p:cNvSpPr>
          <p:nvPr/>
        </p:nvSpPr>
        <p:spPr bwMode="auto">
          <a:xfrm>
            <a:off x="7375525" y="13620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25630" name="Text Box 30"/>
          <p:cNvSpPr txBox="1">
            <a:spLocks noChangeArrowheads="1"/>
          </p:cNvSpPr>
          <p:nvPr/>
        </p:nvSpPr>
        <p:spPr bwMode="auto">
          <a:xfrm>
            <a:off x="7321550" y="2497138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25631" name="Text Box 31"/>
          <p:cNvSpPr txBox="1">
            <a:spLocks noChangeArrowheads="1"/>
          </p:cNvSpPr>
          <p:nvPr/>
        </p:nvSpPr>
        <p:spPr bwMode="auto">
          <a:xfrm>
            <a:off x="5895975" y="31194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25632" name="Text Box 32"/>
          <p:cNvSpPr txBox="1">
            <a:spLocks noChangeArrowheads="1"/>
          </p:cNvSpPr>
          <p:nvPr/>
        </p:nvSpPr>
        <p:spPr bwMode="auto">
          <a:xfrm>
            <a:off x="6934200" y="981075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u</a:t>
            </a:r>
          </a:p>
        </p:txBody>
      </p:sp>
      <p:cxnSp>
        <p:nvCxnSpPr>
          <p:cNvPr id="25633" name="AutoShape 33"/>
          <p:cNvCxnSpPr>
            <a:cxnSpLocks noChangeShapeType="1"/>
            <a:stCxn id="25632" idx="1"/>
            <a:endCxn id="25605" idx="0"/>
          </p:cNvCxnSpPr>
          <p:nvPr/>
        </p:nvCxnSpPr>
        <p:spPr bwMode="auto">
          <a:xfrm flipH="1">
            <a:off x="6570663" y="1179513"/>
            <a:ext cx="363537" cy="350837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Prim’s Algorithm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</a:rPr>
              <a:t>MST-Prim(G, w, r)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</a:rPr>
              <a:t>    Q = V[G];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</a:rPr>
              <a:t>    for each </a:t>
            </a:r>
            <a:r>
              <a:rPr lang="en-US" altLang="en-US" sz="1700" b="1" i="1">
                <a:latin typeface="Courier New" panose="02070309020205020404" pitchFamily="49" charset="0"/>
              </a:rPr>
              <a:t>u</a:t>
            </a:r>
            <a:r>
              <a:rPr lang="en-US" altLang="en-US" sz="1700" b="1">
                <a:latin typeface="Courier New" panose="02070309020205020404" pitchFamily="49" charset="0"/>
              </a:rPr>
              <a:t> 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 Q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key[u] = ;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key[r] = 0;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p[r] = NULL;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while (Q not empty)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u = ExtractMin(Q);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for each </a:t>
            </a:r>
            <a:r>
              <a:rPr lang="en-US" altLang="en-US" sz="1700" b="1" i="1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altLang="en-US" sz="1700" b="1">
                <a:latin typeface="Courier New" panose="02070309020205020404" pitchFamily="49" charset="0"/>
              </a:rPr>
              <a:t> 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 Adj[</a:t>
            </a:r>
            <a:r>
              <a:rPr lang="en-US" altLang="en-US" sz="1700" b="1" i="1">
                <a:latin typeface="Courier New" panose="02070309020205020404" pitchFamily="49" charset="0"/>
                <a:sym typeface="Symbol" panose="05050102010706020507" pitchFamily="18" charset="2"/>
              </a:rPr>
              <a:t>u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]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    if (v</a:t>
            </a:r>
            <a:r>
              <a:rPr lang="en-US" altLang="en-US" sz="1700" b="1">
                <a:latin typeface="Courier New" panose="02070309020205020404" pitchFamily="49" charset="0"/>
              </a:rPr>
              <a:t> 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 Q and w(</a:t>
            </a:r>
            <a:r>
              <a:rPr lang="en-US" altLang="en-US" sz="1700" b="1" i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) &lt; key[</a:t>
            </a:r>
            <a:r>
              <a:rPr lang="en-US" altLang="en-US" sz="1700" b="1" i="1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])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        p[v] = u;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        key[v] = w(u,v);</a:t>
            </a:r>
          </a:p>
        </p:txBody>
      </p:sp>
      <p:sp>
        <p:nvSpPr>
          <p:cNvPr id="26628" name="Oval 4"/>
          <p:cNvSpPr>
            <a:spLocks noChangeArrowheads="1"/>
          </p:cNvSpPr>
          <p:nvPr/>
        </p:nvSpPr>
        <p:spPr bwMode="auto">
          <a:xfrm>
            <a:off x="4195763" y="1557338"/>
            <a:ext cx="382587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26629" name="Oval 5"/>
          <p:cNvSpPr>
            <a:spLocks noChangeArrowheads="1"/>
          </p:cNvSpPr>
          <p:nvPr/>
        </p:nvSpPr>
        <p:spPr bwMode="auto">
          <a:xfrm>
            <a:off x="6380163" y="1557338"/>
            <a:ext cx="381000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26630" name="Oval 6"/>
          <p:cNvSpPr>
            <a:spLocks noChangeArrowheads="1"/>
          </p:cNvSpPr>
          <p:nvPr/>
        </p:nvSpPr>
        <p:spPr bwMode="auto">
          <a:xfrm>
            <a:off x="8289925" y="1557338"/>
            <a:ext cx="382588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9</a:t>
            </a:r>
          </a:p>
        </p:txBody>
      </p:sp>
      <p:sp>
        <p:nvSpPr>
          <p:cNvPr id="26631" name="Oval 7"/>
          <p:cNvSpPr>
            <a:spLocks noChangeArrowheads="1"/>
          </p:cNvSpPr>
          <p:nvPr/>
        </p:nvSpPr>
        <p:spPr bwMode="auto">
          <a:xfrm>
            <a:off x="4195763" y="2703513"/>
            <a:ext cx="382587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26632" name="Oval 8"/>
          <p:cNvSpPr>
            <a:spLocks noChangeArrowheads="1"/>
          </p:cNvSpPr>
          <p:nvPr/>
        </p:nvSpPr>
        <p:spPr bwMode="auto">
          <a:xfrm>
            <a:off x="6380163" y="2703513"/>
            <a:ext cx="381000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26633" name="Oval 9"/>
          <p:cNvSpPr>
            <a:spLocks noChangeArrowheads="1"/>
          </p:cNvSpPr>
          <p:nvPr/>
        </p:nvSpPr>
        <p:spPr bwMode="auto">
          <a:xfrm>
            <a:off x="8289925" y="2703513"/>
            <a:ext cx="382588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15</a:t>
            </a:r>
          </a:p>
        </p:txBody>
      </p:sp>
      <p:sp>
        <p:nvSpPr>
          <p:cNvPr id="26634" name="Oval 10"/>
          <p:cNvSpPr>
            <a:spLocks noChangeArrowheads="1"/>
          </p:cNvSpPr>
          <p:nvPr/>
        </p:nvSpPr>
        <p:spPr bwMode="auto">
          <a:xfrm>
            <a:off x="5287963" y="3194050"/>
            <a:ext cx="382587" cy="382588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26635" name="Oval 11"/>
          <p:cNvSpPr>
            <a:spLocks noChangeArrowheads="1"/>
          </p:cNvSpPr>
          <p:nvPr/>
        </p:nvSpPr>
        <p:spPr bwMode="auto">
          <a:xfrm>
            <a:off x="5287963" y="1065213"/>
            <a:ext cx="382587" cy="382587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4</a:t>
            </a:r>
          </a:p>
        </p:txBody>
      </p:sp>
      <p:cxnSp>
        <p:nvCxnSpPr>
          <p:cNvPr id="26636" name="AutoShape 12"/>
          <p:cNvCxnSpPr>
            <a:cxnSpLocks noChangeShapeType="1"/>
            <a:stCxn id="26635" idx="5"/>
            <a:endCxn id="26629" idx="1"/>
          </p:cNvCxnSpPr>
          <p:nvPr/>
        </p:nvCxnSpPr>
        <p:spPr bwMode="auto">
          <a:xfrm>
            <a:off x="5613400" y="1404938"/>
            <a:ext cx="822325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7" name="AutoShape 13"/>
          <p:cNvCxnSpPr>
            <a:cxnSpLocks noChangeShapeType="1"/>
            <a:stCxn id="26635" idx="3"/>
            <a:endCxn id="26628" idx="7"/>
          </p:cNvCxnSpPr>
          <p:nvPr/>
        </p:nvCxnSpPr>
        <p:spPr bwMode="auto">
          <a:xfrm flipH="1">
            <a:off x="4522788" y="1404938"/>
            <a:ext cx="820737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8" name="AutoShape 14"/>
          <p:cNvCxnSpPr>
            <a:cxnSpLocks noChangeShapeType="1"/>
            <a:stCxn id="26628" idx="6"/>
            <a:endCxn id="26629" idx="2"/>
          </p:cNvCxnSpPr>
          <p:nvPr/>
        </p:nvCxnSpPr>
        <p:spPr bwMode="auto">
          <a:xfrm>
            <a:off x="4591050" y="1747838"/>
            <a:ext cx="1774825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9" name="AutoShape 15"/>
          <p:cNvCxnSpPr>
            <a:cxnSpLocks noChangeShapeType="1"/>
            <a:stCxn id="26631" idx="0"/>
            <a:endCxn id="26628" idx="4"/>
          </p:cNvCxnSpPr>
          <p:nvPr/>
        </p:nvCxnSpPr>
        <p:spPr bwMode="auto">
          <a:xfrm flipV="1">
            <a:off x="4386263" y="1952625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0" name="AutoShape 16"/>
          <p:cNvCxnSpPr>
            <a:cxnSpLocks noChangeShapeType="1"/>
            <a:stCxn id="26631" idx="5"/>
            <a:endCxn id="26634" idx="1"/>
          </p:cNvCxnSpPr>
          <p:nvPr/>
        </p:nvCxnSpPr>
        <p:spPr bwMode="auto">
          <a:xfrm>
            <a:off x="4522788" y="3043238"/>
            <a:ext cx="820737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1" name="AutoShape 17"/>
          <p:cNvCxnSpPr>
            <a:cxnSpLocks noChangeShapeType="1"/>
            <a:stCxn id="26634" idx="7"/>
            <a:endCxn id="26632" idx="3"/>
          </p:cNvCxnSpPr>
          <p:nvPr/>
        </p:nvCxnSpPr>
        <p:spPr bwMode="auto">
          <a:xfrm flipV="1">
            <a:off x="5613400" y="3043238"/>
            <a:ext cx="822325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2" name="AutoShape 18"/>
          <p:cNvCxnSpPr>
            <a:cxnSpLocks noChangeShapeType="1"/>
            <a:stCxn id="26632" idx="0"/>
            <a:endCxn id="26629" idx="4"/>
          </p:cNvCxnSpPr>
          <p:nvPr/>
        </p:nvCxnSpPr>
        <p:spPr bwMode="auto">
          <a:xfrm flipV="1">
            <a:off x="6570663" y="1952625"/>
            <a:ext cx="0" cy="736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3" name="AutoShape 19"/>
          <p:cNvCxnSpPr>
            <a:cxnSpLocks noChangeShapeType="1"/>
            <a:stCxn id="26629" idx="6"/>
            <a:endCxn id="26630" idx="2"/>
          </p:cNvCxnSpPr>
          <p:nvPr/>
        </p:nvCxnSpPr>
        <p:spPr bwMode="auto">
          <a:xfrm>
            <a:off x="6775450" y="1747838"/>
            <a:ext cx="1501775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4" name="AutoShape 20"/>
          <p:cNvCxnSpPr>
            <a:cxnSpLocks noChangeShapeType="1"/>
            <a:stCxn id="26632" idx="6"/>
            <a:endCxn id="26633" idx="2"/>
          </p:cNvCxnSpPr>
          <p:nvPr/>
        </p:nvCxnSpPr>
        <p:spPr bwMode="auto">
          <a:xfrm>
            <a:off x="6775450" y="2894013"/>
            <a:ext cx="1501775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5" name="AutoShape 21"/>
          <p:cNvCxnSpPr>
            <a:cxnSpLocks noChangeShapeType="1"/>
            <a:stCxn id="26634" idx="0"/>
            <a:endCxn id="26628" idx="5"/>
          </p:cNvCxnSpPr>
          <p:nvPr/>
        </p:nvCxnSpPr>
        <p:spPr bwMode="auto">
          <a:xfrm rot="5400000" flipH="1">
            <a:off x="4358482" y="2061369"/>
            <a:ext cx="1284287" cy="955675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46" name="Text Box 22"/>
          <p:cNvSpPr txBox="1">
            <a:spLocks noChangeArrowheads="1"/>
          </p:cNvSpPr>
          <p:nvPr/>
        </p:nvSpPr>
        <p:spPr bwMode="auto">
          <a:xfrm>
            <a:off x="3962400" y="213677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14</a:t>
            </a:r>
          </a:p>
        </p:txBody>
      </p:sp>
      <p:sp>
        <p:nvSpPr>
          <p:cNvPr id="26647" name="Text Box 23"/>
          <p:cNvSpPr txBox="1">
            <a:spLocks noChangeArrowheads="1"/>
          </p:cNvSpPr>
          <p:nvPr/>
        </p:nvSpPr>
        <p:spPr bwMode="auto">
          <a:xfrm>
            <a:off x="4979988" y="2284413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26648" name="Text Box 24"/>
          <p:cNvSpPr txBox="1">
            <a:spLocks noChangeArrowheads="1"/>
          </p:cNvSpPr>
          <p:nvPr/>
        </p:nvSpPr>
        <p:spPr bwMode="auto">
          <a:xfrm>
            <a:off x="4759325" y="310832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6649" name="Text Box 25"/>
          <p:cNvSpPr txBox="1">
            <a:spLocks noChangeArrowheads="1"/>
          </p:cNvSpPr>
          <p:nvPr/>
        </p:nvSpPr>
        <p:spPr bwMode="auto">
          <a:xfrm>
            <a:off x="4759325" y="11414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26650" name="Text Box 26"/>
          <p:cNvSpPr txBox="1">
            <a:spLocks noChangeArrowheads="1"/>
          </p:cNvSpPr>
          <p:nvPr/>
        </p:nvSpPr>
        <p:spPr bwMode="auto">
          <a:xfrm>
            <a:off x="5956300" y="11414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6651" name="Text Box 27"/>
          <p:cNvSpPr txBox="1">
            <a:spLocks noChangeArrowheads="1"/>
          </p:cNvSpPr>
          <p:nvPr/>
        </p:nvSpPr>
        <p:spPr bwMode="auto">
          <a:xfrm>
            <a:off x="5305425" y="14462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26652" name="Text Box 28"/>
          <p:cNvSpPr txBox="1">
            <a:spLocks noChangeArrowheads="1"/>
          </p:cNvSpPr>
          <p:nvPr/>
        </p:nvSpPr>
        <p:spPr bwMode="auto">
          <a:xfrm>
            <a:off x="6556375" y="21701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6653" name="Text Box 29"/>
          <p:cNvSpPr txBox="1">
            <a:spLocks noChangeArrowheads="1"/>
          </p:cNvSpPr>
          <p:nvPr/>
        </p:nvSpPr>
        <p:spPr bwMode="auto">
          <a:xfrm>
            <a:off x="7375525" y="13700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26654" name="Text Box 30"/>
          <p:cNvSpPr txBox="1">
            <a:spLocks noChangeArrowheads="1"/>
          </p:cNvSpPr>
          <p:nvPr/>
        </p:nvSpPr>
        <p:spPr bwMode="auto">
          <a:xfrm>
            <a:off x="7321550" y="250507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26655" name="Text Box 31"/>
          <p:cNvSpPr txBox="1">
            <a:spLocks noChangeArrowheads="1"/>
          </p:cNvSpPr>
          <p:nvPr/>
        </p:nvSpPr>
        <p:spPr bwMode="auto">
          <a:xfrm>
            <a:off x="5895975" y="31273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26656" name="Text Box 32"/>
          <p:cNvSpPr txBox="1">
            <a:spLocks noChangeArrowheads="1"/>
          </p:cNvSpPr>
          <p:nvPr/>
        </p:nvSpPr>
        <p:spPr bwMode="auto">
          <a:xfrm>
            <a:off x="6172200" y="836613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u</a:t>
            </a:r>
          </a:p>
        </p:txBody>
      </p:sp>
      <p:cxnSp>
        <p:nvCxnSpPr>
          <p:cNvPr id="26657" name="AutoShape 33"/>
          <p:cNvCxnSpPr>
            <a:cxnSpLocks noChangeShapeType="1"/>
            <a:stCxn id="26656" idx="1"/>
            <a:endCxn id="26635" idx="7"/>
          </p:cNvCxnSpPr>
          <p:nvPr/>
        </p:nvCxnSpPr>
        <p:spPr bwMode="auto">
          <a:xfrm flipH="1">
            <a:off x="5614988" y="1035050"/>
            <a:ext cx="557212" cy="66675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Prim’s Algorithm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</a:rPr>
              <a:t>MST-Prim(G, w, r)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</a:rPr>
              <a:t>    Q = V[G];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</a:rPr>
              <a:t>    for each </a:t>
            </a:r>
            <a:r>
              <a:rPr lang="en-US" altLang="en-US" sz="1700" b="1" i="1">
                <a:latin typeface="Courier New" panose="02070309020205020404" pitchFamily="49" charset="0"/>
              </a:rPr>
              <a:t>u</a:t>
            </a:r>
            <a:r>
              <a:rPr lang="en-US" altLang="en-US" sz="1700" b="1">
                <a:latin typeface="Courier New" panose="02070309020205020404" pitchFamily="49" charset="0"/>
              </a:rPr>
              <a:t> 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 Q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key[u] = ;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key[r] = 0;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p[r] = NULL;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while (Q not empty)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u = ExtractMin(Q);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for each </a:t>
            </a:r>
            <a:r>
              <a:rPr lang="en-US" altLang="en-US" sz="1700" b="1" i="1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altLang="en-US" sz="1700" b="1">
                <a:latin typeface="Courier New" panose="02070309020205020404" pitchFamily="49" charset="0"/>
              </a:rPr>
              <a:t> 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 Adj[</a:t>
            </a:r>
            <a:r>
              <a:rPr lang="en-US" altLang="en-US" sz="1700" b="1" i="1">
                <a:latin typeface="Courier New" panose="02070309020205020404" pitchFamily="49" charset="0"/>
                <a:sym typeface="Symbol" panose="05050102010706020507" pitchFamily="18" charset="2"/>
              </a:rPr>
              <a:t>u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]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    if (v</a:t>
            </a:r>
            <a:r>
              <a:rPr lang="en-US" altLang="en-US" sz="1700" b="1">
                <a:latin typeface="Courier New" panose="02070309020205020404" pitchFamily="49" charset="0"/>
              </a:rPr>
              <a:t> 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 Q and w(</a:t>
            </a:r>
            <a:r>
              <a:rPr lang="en-US" altLang="en-US" sz="1700" b="1" i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) &lt; key[</a:t>
            </a:r>
            <a:r>
              <a:rPr lang="en-US" altLang="en-US" sz="1700" b="1" i="1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])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        p[v] = u;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        key[v] = w(u,v);</a:t>
            </a:r>
          </a:p>
        </p:txBody>
      </p:sp>
      <p:sp>
        <p:nvSpPr>
          <p:cNvPr id="27652" name="Oval 4"/>
          <p:cNvSpPr>
            <a:spLocks noChangeArrowheads="1"/>
          </p:cNvSpPr>
          <p:nvPr/>
        </p:nvSpPr>
        <p:spPr bwMode="auto">
          <a:xfrm>
            <a:off x="4195763" y="1549400"/>
            <a:ext cx="382587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27653" name="Oval 5"/>
          <p:cNvSpPr>
            <a:spLocks noChangeArrowheads="1"/>
          </p:cNvSpPr>
          <p:nvPr/>
        </p:nvSpPr>
        <p:spPr bwMode="auto">
          <a:xfrm>
            <a:off x="6380163" y="1549400"/>
            <a:ext cx="381000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27654" name="Oval 6"/>
          <p:cNvSpPr>
            <a:spLocks noChangeArrowheads="1"/>
          </p:cNvSpPr>
          <p:nvPr/>
        </p:nvSpPr>
        <p:spPr bwMode="auto">
          <a:xfrm>
            <a:off x="8289925" y="1549400"/>
            <a:ext cx="382588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9</a:t>
            </a:r>
          </a:p>
        </p:txBody>
      </p:sp>
      <p:sp>
        <p:nvSpPr>
          <p:cNvPr id="27655" name="Oval 7"/>
          <p:cNvSpPr>
            <a:spLocks noChangeArrowheads="1"/>
          </p:cNvSpPr>
          <p:nvPr/>
        </p:nvSpPr>
        <p:spPr bwMode="auto">
          <a:xfrm>
            <a:off x="4195763" y="2695575"/>
            <a:ext cx="382587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27656" name="Oval 8"/>
          <p:cNvSpPr>
            <a:spLocks noChangeArrowheads="1"/>
          </p:cNvSpPr>
          <p:nvPr/>
        </p:nvSpPr>
        <p:spPr bwMode="auto">
          <a:xfrm>
            <a:off x="6380163" y="2695575"/>
            <a:ext cx="381000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27657" name="Oval 9"/>
          <p:cNvSpPr>
            <a:spLocks noChangeArrowheads="1"/>
          </p:cNvSpPr>
          <p:nvPr/>
        </p:nvSpPr>
        <p:spPr bwMode="auto">
          <a:xfrm>
            <a:off x="8289925" y="2695575"/>
            <a:ext cx="382588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15</a:t>
            </a:r>
          </a:p>
        </p:txBody>
      </p:sp>
      <p:sp>
        <p:nvSpPr>
          <p:cNvPr id="27658" name="Oval 10"/>
          <p:cNvSpPr>
            <a:spLocks noChangeArrowheads="1"/>
          </p:cNvSpPr>
          <p:nvPr/>
        </p:nvSpPr>
        <p:spPr bwMode="auto">
          <a:xfrm>
            <a:off x="5287963" y="3186113"/>
            <a:ext cx="382587" cy="382587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27659" name="Oval 11"/>
          <p:cNvSpPr>
            <a:spLocks noChangeArrowheads="1"/>
          </p:cNvSpPr>
          <p:nvPr/>
        </p:nvSpPr>
        <p:spPr bwMode="auto">
          <a:xfrm>
            <a:off x="5287963" y="1057275"/>
            <a:ext cx="382587" cy="382588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4</a:t>
            </a:r>
          </a:p>
        </p:txBody>
      </p:sp>
      <p:cxnSp>
        <p:nvCxnSpPr>
          <p:cNvPr id="27660" name="AutoShape 12"/>
          <p:cNvCxnSpPr>
            <a:cxnSpLocks noChangeShapeType="1"/>
            <a:stCxn id="27659" idx="5"/>
            <a:endCxn id="27653" idx="1"/>
          </p:cNvCxnSpPr>
          <p:nvPr/>
        </p:nvCxnSpPr>
        <p:spPr bwMode="auto">
          <a:xfrm>
            <a:off x="5613400" y="1397000"/>
            <a:ext cx="822325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1" name="AutoShape 13"/>
          <p:cNvCxnSpPr>
            <a:cxnSpLocks noChangeShapeType="1"/>
            <a:stCxn id="27659" idx="3"/>
            <a:endCxn id="27652" idx="7"/>
          </p:cNvCxnSpPr>
          <p:nvPr/>
        </p:nvCxnSpPr>
        <p:spPr bwMode="auto">
          <a:xfrm flipH="1">
            <a:off x="4522788" y="1397000"/>
            <a:ext cx="820737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2" name="AutoShape 14"/>
          <p:cNvCxnSpPr>
            <a:cxnSpLocks noChangeShapeType="1"/>
            <a:stCxn id="27652" idx="6"/>
            <a:endCxn id="27653" idx="2"/>
          </p:cNvCxnSpPr>
          <p:nvPr/>
        </p:nvCxnSpPr>
        <p:spPr bwMode="auto">
          <a:xfrm>
            <a:off x="4591050" y="1739900"/>
            <a:ext cx="1774825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3" name="AutoShape 15"/>
          <p:cNvCxnSpPr>
            <a:cxnSpLocks noChangeShapeType="1"/>
            <a:stCxn id="27655" idx="0"/>
            <a:endCxn id="27652" idx="4"/>
          </p:cNvCxnSpPr>
          <p:nvPr/>
        </p:nvCxnSpPr>
        <p:spPr bwMode="auto">
          <a:xfrm flipV="1">
            <a:off x="4386263" y="1944688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4" name="AutoShape 16"/>
          <p:cNvCxnSpPr>
            <a:cxnSpLocks noChangeShapeType="1"/>
            <a:stCxn id="27655" idx="5"/>
            <a:endCxn id="27658" idx="1"/>
          </p:cNvCxnSpPr>
          <p:nvPr/>
        </p:nvCxnSpPr>
        <p:spPr bwMode="auto">
          <a:xfrm>
            <a:off x="4522788" y="3035300"/>
            <a:ext cx="820737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5" name="AutoShape 17"/>
          <p:cNvCxnSpPr>
            <a:cxnSpLocks noChangeShapeType="1"/>
            <a:stCxn id="27658" idx="7"/>
            <a:endCxn id="27656" idx="3"/>
          </p:cNvCxnSpPr>
          <p:nvPr/>
        </p:nvCxnSpPr>
        <p:spPr bwMode="auto">
          <a:xfrm flipV="1">
            <a:off x="5613400" y="3035300"/>
            <a:ext cx="822325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6" name="AutoShape 18"/>
          <p:cNvCxnSpPr>
            <a:cxnSpLocks noChangeShapeType="1"/>
            <a:stCxn id="27656" idx="0"/>
            <a:endCxn id="27653" idx="4"/>
          </p:cNvCxnSpPr>
          <p:nvPr/>
        </p:nvCxnSpPr>
        <p:spPr bwMode="auto">
          <a:xfrm flipV="1">
            <a:off x="6570663" y="1944688"/>
            <a:ext cx="0" cy="736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7" name="AutoShape 19"/>
          <p:cNvCxnSpPr>
            <a:cxnSpLocks noChangeShapeType="1"/>
            <a:stCxn id="27653" idx="6"/>
            <a:endCxn id="27654" idx="2"/>
          </p:cNvCxnSpPr>
          <p:nvPr/>
        </p:nvCxnSpPr>
        <p:spPr bwMode="auto">
          <a:xfrm>
            <a:off x="6775450" y="1739900"/>
            <a:ext cx="1501775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8" name="AutoShape 20"/>
          <p:cNvCxnSpPr>
            <a:cxnSpLocks noChangeShapeType="1"/>
            <a:stCxn id="27656" idx="6"/>
            <a:endCxn id="27657" idx="2"/>
          </p:cNvCxnSpPr>
          <p:nvPr/>
        </p:nvCxnSpPr>
        <p:spPr bwMode="auto">
          <a:xfrm>
            <a:off x="6775450" y="2886075"/>
            <a:ext cx="1501775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9" name="AutoShape 21"/>
          <p:cNvCxnSpPr>
            <a:cxnSpLocks noChangeShapeType="1"/>
            <a:stCxn id="27658" idx="0"/>
            <a:endCxn id="27652" idx="5"/>
          </p:cNvCxnSpPr>
          <p:nvPr/>
        </p:nvCxnSpPr>
        <p:spPr bwMode="auto">
          <a:xfrm rot="5400000" flipH="1">
            <a:off x="4358482" y="2053431"/>
            <a:ext cx="1284288" cy="955675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70" name="Text Box 22"/>
          <p:cNvSpPr txBox="1">
            <a:spLocks noChangeArrowheads="1"/>
          </p:cNvSpPr>
          <p:nvPr/>
        </p:nvSpPr>
        <p:spPr bwMode="auto">
          <a:xfrm>
            <a:off x="3962400" y="2128838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14</a:t>
            </a:r>
          </a:p>
        </p:txBody>
      </p:sp>
      <p:sp>
        <p:nvSpPr>
          <p:cNvPr id="27671" name="Text Box 23"/>
          <p:cNvSpPr txBox="1">
            <a:spLocks noChangeArrowheads="1"/>
          </p:cNvSpPr>
          <p:nvPr/>
        </p:nvSpPr>
        <p:spPr bwMode="auto">
          <a:xfrm>
            <a:off x="4979988" y="227647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27672" name="Text Box 24"/>
          <p:cNvSpPr txBox="1">
            <a:spLocks noChangeArrowheads="1"/>
          </p:cNvSpPr>
          <p:nvPr/>
        </p:nvSpPr>
        <p:spPr bwMode="auto">
          <a:xfrm>
            <a:off x="4759325" y="31003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7673" name="Text Box 25"/>
          <p:cNvSpPr txBox="1">
            <a:spLocks noChangeArrowheads="1"/>
          </p:cNvSpPr>
          <p:nvPr/>
        </p:nvSpPr>
        <p:spPr bwMode="auto">
          <a:xfrm>
            <a:off x="4759325" y="11334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27674" name="Text Box 26"/>
          <p:cNvSpPr txBox="1">
            <a:spLocks noChangeArrowheads="1"/>
          </p:cNvSpPr>
          <p:nvPr/>
        </p:nvSpPr>
        <p:spPr bwMode="auto">
          <a:xfrm>
            <a:off x="5956300" y="11334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7675" name="Text Box 27"/>
          <p:cNvSpPr txBox="1">
            <a:spLocks noChangeArrowheads="1"/>
          </p:cNvSpPr>
          <p:nvPr/>
        </p:nvSpPr>
        <p:spPr bwMode="auto">
          <a:xfrm>
            <a:off x="5305425" y="14382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27676" name="Text Box 28"/>
          <p:cNvSpPr txBox="1">
            <a:spLocks noChangeArrowheads="1"/>
          </p:cNvSpPr>
          <p:nvPr/>
        </p:nvSpPr>
        <p:spPr bwMode="auto">
          <a:xfrm>
            <a:off x="6556375" y="21621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7677" name="Text Box 29"/>
          <p:cNvSpPr txBox="1">
            <a:spLocks noChangeArrowheads="1"/>
          </p:cNvSpPr>
          <p:nvPr/>
        </p:nvSpPr>
        <p:spPr bwMode="auto">
          <a:xfrm>
            <a:off x="7375525" y="13620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27678" name="Text Box 30"/>
          <p:cNvSpPr txBox="1">
            <a:spLocks noChangeArrowheads="1"/>
          </p:cNvSpPr>
          <p:nvPr/>
        </p:nvSpPr>
        <p:spPr bwMode="auto">
          <a:xfrm>
            <a:off x="7321550" y="2497138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27679" name="Text Box 31"/>
          <p:cNvSpPr txBox="1">
            <a:spLocks noChangeArrowheads="1"/>
          </p:cNvSpPr>
          <p:nvPr/>
        </p:nvSpPr>
        <p:spPr bwMode="auto">
          <a:xfrm>
            <a:off x="5895975" y="31194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27680" name="Text Box 32"/>
          <p:cNvSpPr txBox="1">
            <a:spLocks noChangeArrowheads="1"/>
          </p:cNvSpPr>
          <p:nvPr/>
        </p:nvSpPr>
        <p:spPr bwMode="auto">
          <a:xfrm>
            <a:off x="4038600" y="981075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u</a:t>
            </a:r>
          </a:p>
        </p:txBody>
      </p:sp>
      <p:cxnSp>
        <p:nvCxnSpPr>
          <p:cNvPr id="27681" name="AutoShape 33"/>
          <p:cNvCxnSpPr>
            <a:cxnSpLocks noChangeShapeType="1"/>
            <a:stCxn id="27680" idx="2"/>
            <a:endCxn id="27652" idx="0"/>
          </p:cNvCxnSpPr>
          <p:nvPr/>
        </p:nvCxnSpPr>
        <p:spPr bwMode="auto">
          <a:xfrm>
            <a:off x="4206875" y="1377950"/>
            <a:ext cx="180975" cy="152400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Prim’s Algorithm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</a:rPr>
              <a:t>MST-Prim(G, w, r)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</a:rPr>
              <a:t>    Q = V[G];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</a:rPr>
              <a:t>    for each </a:t>
            </a:r>
            <a:r>
              <a:rPr lang="en-US" altLang="en-US" sz="1700" b="1" i="1">
                <a:latin typeface="Courier New" panose="02070309020205020404" pitchFamily="49" charset="0"/>
              </a:rPr>
              <a:t>u</a:t>
            </a:r>
            <a:r>
              <a:rPr lang="en-US" altLang="en-US" sz="1700" b="1">
                <a:latin typeface="Courier New" panose="02070309020205020404" pitchFamily="49" charset="0"/>
              </a:rPr>
              <a:t> 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 Q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key[u] = ;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key[r] = 0;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p[r] = NULL;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while (Q not empty)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u = ExtractMin(Q);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for each </a:t>
            </a:r>
            <a:r>
              <a:rPr lang="en-US" altLang="en-US" sz="1700" b="1" i="1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altLang="en-US" sz="1700" b="1">
                <a:latin typeface="Courier New" panose="02070309020205020404" pitchFamily="49" charset="0"/>
              </a:rPr>
              <a:t> 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 Adj[</a:t>
            </a:r>
            <a:r>
              <a:rPr lang="en-US" altLang="en-US" sz="1700" b="1" i="1">
                <a:latin typeface="Courier New" panose="02070309020205020404" pitchFamily="49" charset="0"/>
                <a:sym typeface="Symbol" panose="05050102010706020507" pitchFamily="18" charset="2"/>
              </a:rPr>
              <a:t>u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]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    if (v</a:t>
            </a:r>
            <a:r>
              <a:rPr lang="en-US" altLang="en-US" sz="1700" b="1">
                <a:latin typeface="Courier New" panose="02070309020205020404" pitchFamily="49" charset="0"/>
              </a:rPr>
              <a:t> 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 Q and w(</a:t>
            </a:r>
            <a:r>
              <a:rPr lang="en-US" altLang="en-US" sz="1700" b="1" i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) &lt; key[</a:t>
            </a:r>
            <a:r>
              <a:rPr lang="en-US" altLang="en-US" sz="1700" b="1" i="1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])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        p[v] = u;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        key[v] = w(u,v);</a:t>
            </a:r>
          </a:p>
        </p:txBody>
      </p:sp>
      <p:sp>
        <p:nvSpPr>
          <p:cNvPr id="28676" name="Oval 4"/>
          <p:cNvSpPr>
            <a:spLocks noChangeArrowheads="1"/>
          </p:cNvSpPr>
          <p:nvPr/>
        </p:nvSpPr>
        <p:spPr bwMode="auto">
          <a:xfrm>
            <a:off x="4195763" y="1552575"/>
            <a:ext cx="382587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28677" name="Oval 5"/>
          <p:cNvSpPr>
            <a:spLocks noChangeArrowheads="1"/>
          </p:cNvSpPr>
          <p:nvPr/>
        </p:nvSpPr>
        <p:spPr bwMode="auto">
          <a:xfrm>
            <a:off x="6380163" y="1552575"/>
            <a:ext cx="381000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28678" name="Oval 6"/>
          <p:cNvSpPr>
            <a:spLocks noChangeArrowheads="1"/>
          </p:cNvSpPr>
          <p:nvPr/>
        </p:nvSpPr>
        <p:spPr bwMode="auto">
          <a:xfrm>
            <a:off x="8289925" y="1552575"/>
            <a:ext cx="382588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9</a:t>
            </a:r>
          </a:p>
        </p:txBody>
      </p:sp>
      <p:sp>
        <p:nvSpPr>
          <p:cNvPr id="28679" name="Oval 7"/>
          <p:cNvSpPr>
            <a:spLocks noChangeArrowheads="1"/>
          </p:cNvSpPr>
          <p:nvPr/>
        </p:nvSpPr>
        <p:spPr bwMode="auto">
          <a:xfrm>
            <a:off x="4195763" y="2698750"/>
            <a:ext cx="382587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28680" name="Oval 8"/>
          <p:cNvSpPr>
            <a:spLocks noChangeArrowheads="1"/>
          </p:cNvSpPr>
          <p:nvPr/>
        </p:nvSpPr>
        <p:spPr bwMode="auto">
          <a:xfrm>
            <a:off x="6380163" y="2698750"/>
            <a:ext cx="381000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28681" name="Oval 9"/>
          <p:cNvSpPr>
            <a:spLocks noChangeArrowheads="1"/>
          </p:cNvSpPr>
          <p:nvPr/>
        </p:nvSpPr>
        <p:spPr bwMode="auto">
          <a:xfrm>
            <a:off x="8289925" y="2698750"/>
            <a:ext cx="382588" cy="381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15</a:t>
            </a:r>
          </a:p>
        </p:txBody>
      </p:sp>
      <p:sp>
        <p:nvSpPr>
          <p:cNvPr id="28682" name="Oval 10"/>
          <p:cNvSpPr>
            <a:spLocks noChangeArrowheads="1"/>
          </p:cNvSpPr>
          <p:nvPr/>
        </p:nvSpPr>
        <p:spPr bwMode="auto">
          <a:xfrm>
            <a:off x="5287963" y="3189288"/>
            <a:ext cx="382587" cy="382587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28683" name="Oval 11"/>
          <p:cNvSpPr>
            <a:spLocks noChangeArrowheads="1"/>
          </p:cNvSpPr>
          <p:nvPr/>
        </p:nvSpPr>
        <p:spPr bwMode="auto">
          <a:xfrm>
            <a:off x="5287963" y="1060450"/>
            <a:ext cx="382587" cy="382588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4</a:t>
            </a:r>
          </a:p>
        </p:txBody>
      </p:sp>
      <p:cxnSp>
        <p:nvCxnSpPr>
          <p:cNvPr id="28684" name="AutoShape 12"/>
          <p:cNvCxnSpPr>
            <a:cxnSpLocks noChangeShapeType="1"/>
            <a:stCxn id="28683" idx="5"/>
            <a:endCxn id="28677" idx="1"/>
          </p:cNvCxnSpPr>
          <p:nvPr/>
        </p:nvCxnSpPr>
        <p:spPr bwMode="auto">
          <a:xfrm>
            <a:off x="5613400" y="1400175"/>
            <a:ext cx="822325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5" name="AutoShape 13"/>
          <p:cNvCxnSpPr>
            <a:cxnSpLocks noChangeShapeType="1"/>
            <a:stCxn id="28683" idx="3"/>
            <a:endCxn id="28676" idx="7"/>
          </p:cNvCxnSpPr>
          <p:nvPr/>
        </p:nvCxnSpPr>
        <p:spPr bwMode="auto">
          <a:xfrm flipH="1">
            <a:off x="4522788" y="1400175"/>
            <a:ext cx="820737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6" name="AutoShape 14"/>
          <p:cNvCxnSpPr>
            <a:cxnSpLocks noChangeShapeType="1"/>
            <a:stCxn id="28676" idx="6"/>
            <a:endCxn id="28677" idx="2"/>
          </p:cNvCxnSpPr>
          <p:nvPr/>
        </p:nvCxnSpPr>
        <p:spPr bwMode="auto">
          <a:xfrm>
            <a:off x="4591050" y="1743075"/>
            <a:ext cx="1774825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7" name="AutoShape 15"/>
          <p:cNvCxnSpPr>
            <a:cxnSpLocks noChangeShapeType="1"/>
            <a:stCxn id="28679" idx="0"/>
            <a:endCxn id="28676" idx="4"/>
          </p:cNvCxnSpPr>
          <p:nvPr/>
        </p:nvCxnSpPr>
        <p:spPr bwMode="auto">
          <a:xfrm flipV="1">
            <a:off x="4386263" y="1947863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8" name="AutoShape 16"/>
          <p:cNvCxnSpPr>
            <a:cxnSpLocks noChangeShapeType="1"/>
            <a:stCxn id="28679" idx="5"/>
            <a:endCxn id="28682" idx="1"/>
          </p:cNvCxnSpPr>
          <p:nvPr/>
        </p:nvCxnSpPr>
        <p:spPr bwMode="auto">
          <a:xfrm>
            <a:off x="4522788" y="3038475"/>
            <a:ext cx="820737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9" name="AutoShape 17"/>
          <p:cNvCxnSpPr>
            <a:cxnSpLocks noChangeShapeType="1"/>
            <a:stCxn id="28682" idx="7"/>
            <a:endCxn id="28680" idx="3"/>
          </p:cNvCxnSpPr>
          <p:nvPr/>
        </p:nvCxnSpPr>
        <p:spPr bwMode="auto">
          <a:xfrm flipV="1">
            <a:off x="5613400" y="3038475"/>
            <a:ext cx="822325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0" name="AutoShape 18"/>
          <p:cNvCxnSpPr>
            <a:cxnSpLocks noChangeShapeType="1"/>
            <a:stCxn id="28680" idx="0"/>
            <a:endCxn id="28677" idx="4"/>
          </p:cNvCxnSpPr>
          <p:nvPr/>
        </p:nvCxnSpPr>
        <p:spPr bwMode="auto">
          <a:xfrm flipV="1">
            <a:off x="6570663" y="1947863"/>
            <a:ext cx="0" cy="736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1" name="AutoShape 19"/>
          <p:cNvCxnSpPr>
            <a:cxnSpLocks noChangeShapeType="1"/>
            <a:stCxn id="28677" idx="6"/>
            <a:endCxn id="28678" idx="2"/>
          </p:cNvCxnSpPr>
          <p:nvPr/>
        </p:nvCxnSpPr>
        <p:spPr bwMode="auto">
          <a:xfrm>
            <a:off x="6775450" y="1743075"/>
            <a:ext cx="1501775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2" name="AutoShape 20"/>
          <p:cNvCxnSpPr>
            <a:cxnSpLocks noChangeShapeType="1"/>
            <a:stCxn id="28680" idx="6"/>
            <a:endCxn id="28681" idx="2"/>
          </p:cNvCxnSpPr>
          <p:nvPr/>
        </p:nvCxnSpPr>
        <p:spPr bwMode="auto">
          <a:xfrm>
            <a:off x="6775450" y="2889250"/>
            <a:ext cx="1501775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3" name="AutoShape 21"/>
          <p:cNvCxnSpPr>
            <a:cxnSpLocks noChangeShapeType="1"/>
            <a:stCxn id="28682" idx="0"/>
            <a:endCxn id="28676" idx="5"/>
          </p:cNvCxnSpPr>
          <p:nvPr/>
        </p:nvCxnSpPr>
        <p:spPr bwMode="auto">
          <a:xfrm rot="5400000" flipH="1">
            <a:off x="4358482" y="2056606"/>
            <a:ext cx="1284288" cy="955675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94" name="Text Box 22"/>
          <p:cNvSpPr txBox="1">
            <a:spLocks noChangeArrowheads="1"/>
          </p:cNvSpPr>
          <p:nvPr/>
        </p:nvSpPr>
        <p:spPr bwMode="auto">
          <a:xfrm>
            <a:off x="3962400" y="2132013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14</a:t>
            </a:r>
          </a:p>
        </p:txBody>
      </p:sp>
      <p:sp>
        <p:nvSpPr>
          <p:cNvPr id="28695" name="Text Box 23"/>
          <p:cNvSpPr txBox="1">
            <a:spLocks noChangeArrowheads="1"/>
          </p:cNvSpPr>
          <p:nvPr/>
        </p:nvSpPr>
        <p:spPr bwMode="auto">
          <a:xfrm>
            <a:off x="4979988" y="227965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28696" name="Text Box 24"/>
          <p:cNvSpPr txBox="1">
            <a:spLocks noChangeArrowheads="1"/>
          </p:cNvSpPr>
          <p:nvPr/>
        </p:nvSpPr>
        <p:spPr bwMode="auto">
          <a:xfrm>
            <a:off x="4759325" y="31035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8697" name="Text Box 25"/>
          <p:cNvSpPr txBox="1">
            <a:spLocks noChangeArrowheads="1"/>
          </p:cNvSpPr>
          <p:nvPr/>
        </p:nvSpPr>
        <p:spPr bwMode="auto">
          <a:xfrm>
            <a:off x="4759325" y="113665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28698" name="Text Box 26"/>
          <p:cNvSpPr txBox="1">
            <a:spLocks noChangeArrowheads="1"/>
          </p:cNvSpPr>
          <p:nvPr/>
        </p:nvSpPr>
        <p:spPr bwMode="auto">
          <a:xfrm>
            <a:off x="5956300" y="113665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8699" name="Text Box 27"/>
          <p:cNvSpPr txBox="1">
            <a:spLocks noChangeArrowheads="1"/>
          </p:cNvSpPr>
          <p:nvPr/>
        </p:nvSpPr>
        <p:spPr bwMode="auto">
          <a:xfrm>
            <a:off x="5305425" y="144145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28700" name="Text Box 28"/>
          <p:cNvSpPr txBox="1">
            <a:spLocks noChangeArrowheads="1"/>
          </p:cNvSpPr>
          <p:nvPr/>
        </p:nvSpPr>
        <p:spPr bwMode="auto">
          <a:xfrm>
            <a:off x="6556375" y="216535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8701" name="Text Box 29"/>
          <p:cNvSpPr txBox="1">
            <a:spLocks noChangeArrowheads="1"/>
          </p:cNvSpPr>
          <p:nvPr/>
        </p:nvSpPr>
        <p:spPr bwMode="auto">
          <a:xfrm>
            <a:off x="7375525" y="136525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28702" name="Text Box 30"/>
          <p:cNvSpPr txBox="1">
            <a:spLocks noChangeArrowheads="1"/>
          </p:cNvSpPr>
          <p:nvPr/>
        </p:nvSpPr>
        <p:spPr bwMode="auto">
          <a:xfrm>
            <a:off x="7321550" y="2500313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28703" name="Text Box 31"/>
          <p:cNvSpPr txBox="1">
            <a:spLocks noChangeArrowheads="1"/>
          </p:cNvSpPr>
          <p:nvPr/>
        </p:nvSpPr>
        <p:spPr bwMode="auto">
          <a:xfrm>
            <a:off x="5895975" y="31226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28704" name="Text Box 32"/>
          <p:cNvSpPr txBox="1">
            <a:spLocks noChangeArrowheads="1"/>
          </p:cNvSpPr>
          <p:nvPr/>
        </p:nvSpPr>
        <p:spPr bwMode="auto">
          <a:xfrm>
            <a:off x="8229600" y="908050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u</a:t>
            </a:r>
          </a:p>
        </p:txBody>
      </p:sp>
      <p:cxnSp>
        <p:nvCxnSpPr>
          <p:cNvPr id="28705" name="AutoShape 33"/>
          <p:cNvCxnSpPr>
            <a:cxnSpLocks noChangeShapeType="1"/>
            <a:stCxn id="28704" idx="2"/>
            <a:endCxn id="28678" idx="0"/>
          </p:cNvCxnSpPr>
          <p:nvPr/>
        </p:nvCxnSpPr>
        <p:spPr bwMode="auto">
          <a:xfrm>
            <a:off x="8397875" y="1304925"/>
            <a:ext cx="84138" cy="228600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Prim’s Algorithm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</a:rPr>
              <a:t>MST-Prim(G, w, r)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</a:rPr>
              <a:t>    Q = V[G];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</a:rPr>
              <a:t>    for each </a:t>
            </a:r>
            <a:r>
              <a:rPr lang="en-US" altLang="en-US" sz="1700" b="1" i="1">
                <a:latin typeface="Courier New" panose="02070309020205020404" pitchFamily="49" charset="0"/>
              </a:rPr>
              <a:t>u</a:t>
            </a:r>
            <a:r>
              <a:rPr lang="en-US" altLang="en-US" sz="1700" b="1">
                <a:latin typeface="Courier New" panose="02070309020205020404" pitchFamily="49" charset="0"/>
              </a:rPr>
              <a:t> 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 Q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key[u] = ;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key[r] = 0;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p[r] = NULL;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while (Q not empty)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u = ExtractMin(Q);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for each </a:t>
            </a:r>
            <a:r>
              <a:rPr lang="en-US" altLang="en-US" sz="1700" b="1" i="1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altLang="en-US" sz="1700" b="1">
                <a:latin typeface="Courier New" panose="02070309020205020404" pitchFamily="49" charset="0"/>
              </a:rPr>
              <a:t> 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 Adj[</a:t>
            </a:r>
            <a:r>
              <a:rPr lang="en-US" altLang="en-US" sz="1700" b="1" i="1">
                <a:latin typeface="Courier New" panose="02070309020205020404" pitchFamily="49" charset="0"/>
                <a:sym typeface="Symbol" panose="05050102010706020507" pitchFamily="18" charset="2"/>
              </a:rPr>
              <a:t>u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]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    if (v</a:t>
            </a:r>
            <a:r>
              <a:rPr lang="en-US" altLang="en-US" sz="1700" b="1">
                <a:latin typeface="Courier New" panose="02070309020205020404" pitchFamily="49" charset="0"/>
              </a:rPr>
              <a:t> 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 Q and w(</a:t>
            </a:r>
            <a:r>
              <a:rPr lang="en-US" altLang="en-US" sz="1700" b="1" i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) &lt; key[</a:t>
            </a:r>
            <a:r>
              <a:rPr lang="en-US" altLang="en-US" sz="1700" b="1" i="1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])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        p[v] = u;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        key[v] = w(u,v);</a:t>
            </a:r>
          </a:p>
        </p:txBody>
      </p:sp>
      <p:sp>
        <p:nvSpPr>
          <p:cNvPr id="29700" name="Oval 4"/>
          <p:cNvSpPr>
            <a:spLocks noChangeArrowheads="1"/>
          </p:cNvSpPr>
          <p:nvPr/>
        </p:nvSpPr>
        <p:spPr bwMode="auto">
          <a:xfrm>
            <a:off x="4195763" y="1544638"/>
            <a:ext cx="382587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29701" name="Oval 5"/>
          <p:cNvSpPr>
            <a:spLocks noChangeArrowheads="1"/>
          </p:cNvSpPr>
          <p:nvPr/>
        </p:nvSpPr>
        <p:spPr bwMode="auto">
          <a:xfrm>
            <a:off x="6380163" y="1544638"/>
            <a:ext cx="381000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29702" name="Oval 6"/>
          <p:cNvSpPr>
            <a:spLocks noChangeArrowheads="1"/>
          </p:cNvSpPr>
          <p:nvPr/>
        </p:nvSpPr>
        <p:spPr bwMode="auto">
          <a:xfrm>
            <a:off x="8289925" y="1544638"/>
            <a:ext cx="382588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9</a:t>
            </a:r>
          </a:p>
        </p:txBody>
      </p:sp>
      <p:sp>
        <p:nvSpPr>
          <p:cNvPr id="29703" name="Oval 7"/>
          <p:cNvSpPr>
            <a:spLocks noChangeArrowheads="1"/>
          </p:cNvSpPr>
          <p:nvPr/>
        </p:nvSpPr>
        <p:spPr bwMode="auto">
          <a:xfrm>
            <a:off x="4195763" y="2690813"/>
            <a:ext cx="382587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29704" name="Oval 8"/>
          <p:cNvSpPr>
            <a:spLocks noChangeArrowheads="1"/>
          </p:cNvSpPr>
          <p:nvPr/>
        </p:nvSpPr>
        <p:spPr bwMode="auto">
          <a:xfrm>
            <a:off x="6380163" y="2690813"/>
            <a:ext cx="381000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29705" name="Oval 9"/>
          <p:cNvSpPr>
            <a:spLocks noChangeArrowheads="1"/>
          </p:cNvSpPr>
          <p:nvPr/>
        </p:nvSpPr>
        <p:spPr bwMode="auto">
          <a:xfrm>
            <a:off x="8289925" y="2690813"/>
            <a:ext cx="382588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15</a:t>
            </a:r>
          </a:p>
        </p:txBody>
      </p:sp>
      <p:sp>
        <p:nvSpPr>
          <p:cNvPr id="29706" name="Oval 10"/>
          <p:cNvSpPr>
            <a:spLocks noChangeArrowheads="1"/>
          </p:cNvSpPr>
          <p:nvPr/>
        </p:nvSpPr>
        <p:spPr bwMode="auto">
          <a:xfrm>
            <a:off x="5287963" y="3181350"/>
            <a:ext cx="382587" cy="382588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29707" name="Oval 11"/>
          <p:cNvSpPr>
            <a:spLocks noChangeArrowheads="1"/>
          </p:cNvSpPr>
          <p:nvPr/>
        </p:nvSpPr>
        <p:spPr bwMode="auto">
          <a:xfrm>
            <a:off x="5287963" y="1052513"/>
            <a:ext cx="382587" cy="382587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sym typeface="Symbol" panose="05050102010706020507" pitchFamily="18" charset="2"/>
              </a:rPr>
              <a:t>4</a:t>
            </a:r>
          </a:p>
        </p:txBody>
      </p:sp>
      <p:cxnSp>
        <p:nvCxnSpPr>
          <p:cNvPr id="29708" name="AutoShape 12"/>
          <p:cNvCxnSpPr>
            <a:cxnSpLocks noChangeShapeType="1"/>
            <a:stCxn id="29707" idx="5"/>
            <a:endCxn id="29701" idx="1"/>
          </p:cNvCxnSpPr>
          <p:nvPr/>
        </p:nvCxnSpPr>
        <p:spPr bwMode="auto">
          <a:xfrm>
            <a:off x="5613400" y="1392238"/>
            <a:ext cx="822325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9" name="AutoShape 13"/>
          <p:cNvCxnSpPr>
            <a:cxnSpLocks noChangeShapeType="1"/>
            <a:stCxn id="29707" idx="3"/>
            <a:endCxn id="29700" idx="7"/>
          </p:cNvCxnSpPr>
          <p:nvPr/>
        </p:nvCxnSpPr>
        <p:spPr bwMode="auto">
          <a:xfrm flipH="1">
            <a:off x="4522788" y="1392238"/>
            <a:ext cx="820737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0" name="AutoShape 14"/>
          <p:cNvCxnSpPr>
            <a:cxnSpLocks noChangeShapeType="1"/>
            <a:stCxn id="29700" idx="6"/>
            <a:endCxn id="29701" idx="2"/>
          </p:cNvCxnSpPr>
          <p:nvPr/>
        </p:nvCxnSpPr>
        <p:spPr bwMode="auto">
          <a:xfrm>
            <a:off x="4591050" y="1735138"/>
            <a:ext cx="1774825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1" name="AutoShape 15"/>
          <p:cNvCxnSpPr>
            <a:cxnSpLocks noChangeShapeType="1"/>
            <a:stCxn id="29703" idx="0"/>
            <a:endCxn id="29700" idx="4"/>
          </p:cNvCxnSpPr>
          <p:nvPr/>
        </p:nvCxnSpPr>
        <p:spPr bwMode="auto">
          <a:xfrm flipV="1">
            <a:off x="4386263" y="1939925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2" name="AutoShape 16"/>
          <p:cNvCxnSpPr>
            <a:cxnSpLocks noChangeShapeType="1"/>
            <a:stCxn id="29703" idx="5"/>
            <a:endCxn id="29706" idx="1"/>
          </p:cNvCxnSpPr>
          <p:nvPr/>
        </p:nvCxnSpPr>
        <p:spPr bwMode="auto">
          <a:xfrm>
            <a:off x="4522788" y="3030538"/>
            <a:ext cx="820737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3" name="AutoShape 17"/>
          <p:cNvCxnSpPr>
            <a:cxnSpLocks noChangeShapeType="1"/>
            <a:stCxn id="29706" idx="7"/>
            <a:endCxn id="29704" idx="3"/>
          </p:cNvCxnSpPr>
          <p:nvPr/>
        </p:nvCxnSpPr>
        <p:spPr bwMode="auto">
          <a:xfrm flipV="1">
            <a:off x="5613400" y="3030538"/>
            <a:ext cx="822325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4" name="AutoShape 18"/>
          <p:cNvCxnSpPr>
            <a:cxnSpLocks noChangeShapeType="1"/>
            <a:stCxn id="29704" idx="0"/>
            <a:endCxn id="29701" idx="4"/>
          </p:cNvCxnSpPr>
          <p:nvPr/>
        </p:nvCxnSpPr>
        <p:spPr bwMode="auto">
          <a:xfrm flipV="1">
            <a:off x="6570663" y="1939925"/>
            <a:ext cx="0" cy="736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5" name="AutoShape 19"/>
          <p:cNvCxnSpPr>
            <a:cxnSpLocks noChangeShapeType="1"/>
            <a:stCxn id="29701" idx="6"/>
            <a:endCxn id="29702" idx="2"/>
          </p:cNvCxnSpPr>
          <p:nvPr/>
        </p:nvCxnSpPr>
        <p:spPr bwMode="auto">
          <a:xfrm>
            <a:off x="6775450" y="1735138"/>
            <a:ext cx="1501775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6" name="AutoShape 20"/>
          <p:cNvCxnSpPr>
            <a:cxnSpLocks noChangeShapeType="1"/>
            <a:stCxn id="29704" idx="6"/>
            <a:endCxn id="29705" idx="2"/>
          </p:cNvCxnSpPr>
          <p:nvPr/>
        </p:nvCxnSpPr>
        <p:spPr bwMode="auto">
          <a:xfrm>
            <a:off x="6775450" y="2881313"/>
            <a:ext cx="1501775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7" name="AutoShape 21"/>
          <p:cNvCxnSpPr>
            <a:cxnSpLocks noChangeShapeType="1"/>
            <a:stCxn id="29706" idx="0"/>
            <a:endCxn id="29700" idx="5"/>
          </p:cNvCxnSpPr>
          <p:nvPr/>
        </p:nvCxnSpPr>
        <p:spPr bwMode="auto">
          <a:xfrm rot="5400000" flipH="1">
            <a:off x="4358482" y="2048669"/>
            <a:ext cx="1284287" cy="955675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18" name="Text Box 22"/>
          <p:cNvSpPr txBox="1">
            <a:spLocks noChangeArrowheads="1"/>
          </p:cNvSpPr>
          <p:nvPr/>
        </p:nvSpPr>
        <p:spPr bwMode="auto">
          <a:xfrm>
            <a:off x="3962400" y="212407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14</a:t>
            </a:r>
          </a:p>
        </p:txBody>
      </p:sp>
      <p:sp>
        <p:nvSpPr>
          <p:cNvPr id="29719" name="Text Box 23"/>
          <p:cNvSpPr txBox="1">
            <a:spLocks noChangeArrowheads="1"/>
          </p:cNvSpPr>
          <p:nvPr/>
        </p:nvSpPr>
        <p:spPr bwMode="auto">
          <a:xfrm>
            <a:off x="4979988" y="2271713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29720" name="Text Box 24"/>
          <p:cNvSpPr txBox="1">
            <a:spLocks noChangeArrowheads="1"/>
          </p:cNvSpPr>
          <p:nvPr/>
        </p:nvSpPr>
        <p:spPr bwMode="auto">
          <a:xfrm>
            <a:off x="4759325" y="309562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9721" name="Text Box 25"/>
          <p:cNvSpPr txBox="1">
            <a:spLocks noChangeArrowheads="1"/>
          </p:cNvSpPr>
          <p:nvPr/>
        </p:nvSpPr>
        <p:spPr bwMode="auto">
          <a:xfrm>
            <a:off x="4759325" y="11287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29722" name="Text Box 26"/>
          <p:cNvSpPr txBox="1">
            <a:spLocks noChangeArrowheads="1"/>
          </p:cNvSpPr>
          <p:nvPr/>
        </p:nvSpPr>
        <p:spPr bwMode="auto">
          <a:xfrm>
            <a:off x="5956300" y="11287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9723" name="Text Box 27"/>
          <p:cNvSpPr txBox="1">
            <a:spLocks noChangeArrowheads="1"/>
          </p:cNvSpPr>
          <p:nvPr/>
        </p:nvSpPr>
        <p:spPr bwMode="auto">
          <a:xfrm>
            <a:off x="5305425" y="14335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29724" name="Text Box 28"/>
          <p:cNvSpPr txBox="1">
            <a:spLocks noChangeArrowheads="1"/>
          </p:cNvSpPr>
          <p:nvPr/>
        </p:nvSpPr>
        <p:spPr bwMode="auto">
          <a:xfrm>
            <a:off x="6556375" y="21574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9725" name="Text Box 29"/>
          <p:cNvSpPr txBox="1">
            <a:spLocks noChangeArrowheads="1"/>
          </p:cNvSpPr>
          <p:nvPr/>
        </p:nvSpPr>
        <p:spPr bwMode="auto">
          <a:xfrm>
            <a:off x="7375525" y="13573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29726" name="Text Box 30"/>
          <p:cNvSpPr txBox="1">
            <a:spLocks noChangeArrowheads="1"/>
          </p:cNvSpPr>
          <p:nvPr/>
        </p:nvSpPr>
        <p:spPr bwMode="auto">
          <a:xfrm>
            <a:off x="7321550" y="249237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29727" name="Text Box 31"/>
          <p:cNvSpPr txBox="1">
            <a:spLocks noChangeArrowheads="1"/>
          </p:cNvSpPr>
          <p:nvPr/>
        </p:nvSpPr>
        <p:spPr bwMode="auto">
          <a:xfrm>
            <a:off x="5895975" y="31146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29728" name="Text Box 32"/>
          <p:cNvSpPr txBox="1">
            <a:spLocks noChangeArrowheads="1"/>
          </p:cNvSpPr>
          <p:nvPr/>
        </p:nvSpPr>
        <p:spPr bwMode="auto">
          <a:xfrm>
            <a:off x="8229600" y="2119313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u</a:t>
            </a:r>
          </a:p>
        </p:txBody>
      </p:sp>
      <p:cxnSp>
        <p:nvCxnSpPr>
          <p:cNvPr id="29729" name="AutoShape 33"/>
          <p:cNvCxnSpPr>
            <a:cxnSpLocks noChangeShapeType="1"/>
            <a:stCxn id="29728" idx="2"/>
            <a:endCxn id="29705" idx="0"/>
          </p:cNvCxnSpPr>
          <p:nvPr/>
        </p:nvCxnSpPr>
        <p:spPr bwMode="auto">
          <a:xfrm>
            <a:off x="8397875" y="2516188"/>
            <a:ext cx="84138" cy="155575"/>
          </a:xfrm>
          <a:prstGeom prst="straightConnector1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ym typeface="Symbol" pitchFamily="18" charset="2"/>
              </a:rPr>
              <a:t>Minimum Spanning Tree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ym typeface="Symbol" panose="05050102010706020507" pitchFamily="18" charset="2"/>
              </a:rPr>
              <a:t>Problem: given a connected, undirected, weighted graph:</a:t>
            </a:r>
          </a:p>
        </p:txBody>
      </p:sp>
      <p:sp>
        <p:nvSpPr>
          <p:cNvPr id="4100" name="Oval 4"/>
          <p:cNvSpPr>
            <a:spLocks noChangeArrowheads="1"/>
          </p:cNvSpPr>
          <p:nvPr/>
        </p:nvSpPr>
        <p:spPr bwMode="auto">
          <a:xfrm>
            <a:off x="1600200" y="3251200"/>
            <a:ext cx="533400" cy="5334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CC"/>
              </a:gs>
            </a:gsLst>
            <a:path path="shape">
              <a:fillToRect l="50000" t="50000" r="50000" b="50000"/>
            </a:path>
          </a:gradFill>
          <a:ln w="3810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01" name="Oval 5"/>
          <p:cNvSpPr>
            <a:spLocks noChangeArrowheads="1"/>
          </p:cNvSpPr>
          <p:nvPr/>
        </p:nvSpPr>
        <p:spPr bwMode="auto">
          <a:xfrm>
            <a:off x="4648200" y="3251200"/>
            <a:ext cx="533400" cy="5334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CC"/>
              </a:gs>
            </a:gsLst>
            <a:path path="shape">
              <a:fillToRect l="50000" t="50000" r="50000" b="50000"/>
            </a:path>
          </a:gradFill>
          <a:ln w="3810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02" name="Oval 6"/>
          <p:cNvSpPr>
            <a:spLocks noChangeArrowheads="1"/>
          </p:cNvSpPr>
          <p:nvPr/>
        </p:nvSpPr>
        <p:spPr bwMode="auto">
          <a:xfrm>
            <a:off x="7315200" y="3251200"/>
            <a:ext cx="533400" cy="5334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CC"/>
              </a:gs>
            </a:gsLst>
            <a:path path="shape">
              <a:fillToRect l="50000" t="50000" r="50000" b="50000"/>
            </a:path>
          </a:gradFill>
          <a:ln w="3810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03" name="Oval 7"/>
          <p:cNvSpPr>
            <a:spLocks noChangeArrowheads="1"/>
          </p:cNvSpPr>
          <p:nvPr/>
        </p:nvSpPr>
        <p:spPr bwMode="auto">
          <a:xfrm>
            <a:off x="1600200" y="4851400"/>
            <a:ext cx="533400" cy="5334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CC"/>
              </a:gs>
            </a:gsLst>
            <a:path path="shape">
              <a:fillToRect l="50000" t="50000" r="50000" b="50000"/>
            </a:path>
          </a:gradFill>
          <a:ln w="3810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04" name="Oval 8"/>
          <p:cNvSpPr>
            <a:spLocks noChangeArrowheads="1"/>
          </p:cNvSpPr>
          <p:nvPr/>
        </p:nvSpPr>
        <p:spPr bwMode="auto">
          <a:xfrm>
            <a:off x="4648200" y="4851400"/>
            <a:ext cx="533400" cy="5334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CC"/>
              </a:gs>
            </a:gsLst>
            <a:path path="shape">
              <a:fillToRect l="50000" t="50000" r="50000" b="50000"/>
            </a:path>
          </a:gradFill>
          <a:ln w="3810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05" name="Oval 9"/>
          <p:cNvSpPr>
            <a:spLocks noChangeArrowheads="1"/>
          </p:cNvSpPr>
          <p:nvPr/>
        </p:nvSpPr>
        <p:spPr bwMode="auto">
          <a:xfrm>
            <a:off x="7315200" y="4851400"/>
            <a:ext cx="533400" cy="5334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CC"/>
              </a:gs>
            </a:gsLst>
            <a:path path="shape">
              <a:fillToRect l="50000" t="50000" r="50000" b="50000"/>
            </a:path>
          </a:gradFill>
          <a:ln w="3810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06" name="Oval 10"/>
          <p:cNvSpPr>
            <a:spLocks noChangeArrowheads="1"/>
          </p:cNvSpPr>
          <p:nvPr/>
        </p:nvSpPr>
        <p:spPr bwMode="auto">
          <a:xfrm>
            <a:off x="3124200" y="5537200"/>
            <a:ext cx="533400" cy="5334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CC"/>
              </a:gs>
            </a:gsLst>
            <a:path path="shape">
              <a:fillToRect l="50000" t="50000" r="50000" b="50000"/>
            </a:path>
          </a:gradFill>
          <a:ln w="3810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07" name="Oval 11"/>
          <p:cNvSpPr>
            <a:spLocks noChangeArrowheads="1"/>
          </p:cNvSpPr>
          <p:nvPr/>
        </p:nvSpPr>
        <p:spPr bwMode="auto">
          <a:xfrm>
            <a:off x="3124200" y="2565400"/>
            <a:ext cx="533400" cy="5334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CC"/>
              </a:gs>
            </a:gsLst>
            <a:path path="shape">
              <a:fillToRect l="50000" t="50000" r="50000" b="50000"/>
            </a:path>
          </a:gradFill>
          <a:ln w="3810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4108" name="AutoShape 12"/>
          <p:cNvCxnSpPr>
            <a:cxnSpLocks noChangeShapeType="1"/>
            <a:stCxn id="4107" idx="5"/>
            <a:endCxn id="4101" idx="1"/>
          </p:cNvCxnSpPr>
          <p:nvPr/>
        </p:nvCxnSpPr>
        <p:spPr bwMode="auto">
          <a:xfrm>
            <a:off x="3579813" y="3040063"/>
            <a:ext cx="1146175" cy="269875"/>
          </a:xfrm>
          <a:prstGeom prst="straightConnector1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9" name="AutoShape 13"/>
          <p:cNvCxnSpPr>
            <a:cxnSpLocks noChangeShapeType="1"/>
            <a:stCxn id="4107" idx="3"/>
            <a:endCxn id="4100" idx="7"/>
          </p:cNvCxnSpPr>
          <p:nvPr/>
        </p:nvCxnSpPr>
        <p:spPr bwMode="auto">
          <a:xfrm flipH="1">
            <a:off x="2055813" y="3040063"/>
            <a:ext cx="1146175" cy="269875"/>
          </a:xfrm>
          <a:prstGeom prst="straightConnector1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0" name="AutoShape 14"/>
          <p:cNvCxnSpPr>
            <a:cxnSpLocks noChangeShapeType="1"/>
            <a:stCxn id="4100" idx="6"/>
            <a:endCxn id="4101" idx="2"/>
          </p:cNvCxnSpPr>
          <p:nvPr/>
        </p:nvCxnSpPr>
        <p:spPr bwMode="auto">
          <a:xfrm>
            <a:off x="2152650" y="3517900"/>
            <a:ext cx="2476500" cy="0"/>
          </a:xfrm>
          <a:prstGeom prst="straightConnector1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1" name="AutoShape 15"/>
          <p:cNvCxnSpPr>
            <a:cxnSpLocks noChangeShapeType="1"/>
            <a:stCxn id="4103" idx="0"/>
            <a:endCxn id="4100" idx="4"/>
          </p:cNvCxnSpPr>
          <p:nvPr/>
        </p:nvCxnSpPr>
        <p:spPr bwMode="auto">
          <a:xfrm flipV="1">
            <a:off x="1866900" y="3803650"/>
            <a:ext cx="0" cy="1028700"/>
          </a:xfrm>
          <a:prstGeom prst="straightConnector1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2" name="AutoShape 16"/>
          <p:cNvCxnSpPr>
            <a:cxnSpLocks noChangeShapeType="1"/>
            <a:stCxn id="4103" idx="5"/>
            <a:endCxn id="4106" idx="1"/>
          </p:cNvCxnSpPr>
          <p:nvPr/>
        </p:nvCxnSpPr>
        <p:spPr bwMode="auto">
          <a:xfrm>
            <a:off x="2055813" y="5326063"/>
            <a:ext cx="1146175" cy="269875"/>
          </a:xfrm>
          <a:prstGeom prst="straightConnector1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3" name="AutoShape 17"/>
          <p:cNvCxnSpPr>
            <a:cxnSpLocks noChangeShapeType="1"/>
            <a:stCxn id="4106" idx="7"/>
            <a:endCxn id="4104" idx="3"/>
          </p:cNvCxnSpPr>
          <p:nvPr/>
        </p:nvCxnSpPr>
        <p:spPr bwMode="auto">
          <a:xfrm flipV="1">
            <a:off x="3579813" y="5326063"/>
            <a:ext cx="1146175" cy="269875"/>
          </a:xfrm>
          <a:prstGeom prst="straightConnector1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4" name="AutoShape 18"/>
          <p:cNvCxnSpPr>
            <a:cxnSpLocks noChangeShapeType="1"/>
            <a:stCxn id="4104" idx="0"/>
            <a:endCxn id="4101" idx="4"/>
          </p:cNvCxnSpPr>
          <p:nvPr/>
        </p:nvCxnSpPr>
        <p:spPr bwMode="auto">
          <a:xfrm flipV="1">
            <a:off x="4914900" y="3803650"/>
            <a:ext cx="0" cy="1028700"/>
          </a:xfrm>
          <a:prstGeom prst="straightConnector1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5" name="AutoShape 19"/>
          <p:cNvCxnSpPr>
            <a:cxnSpLocks noChangeShapeType="1"/>
            <a:stCxn id="4101" idx="6"/>
            <a:endCxn id="4102" idx="2"/>
          </p:cNvCxnSpPr>
          <p:nvPr/>
        </p:nvCxnSpPr>
        <p:spPr bwMode="auto">
          <a:xfrm>
            <a:off x="5200650" y="3517900"/>
            <a:ext cx="2095500" cy="0"/>
          </a:xfrm>
          <a:prstGeom prst="straightConnector1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6" name="AutoShape 20"/>
          <p:cNvCxnSpPr>
            <a:cxnSpLocks noChangeShapeType="1"/>
            <a:stCxn id="4104" idx="6"/>
            <a:endCxn id="4105" idx="2"/>
          </p:cNvCxnSpPr>
          <p:nvPr/>
        </p:nvCxnSpPr>
        <p:spPr bwMode="auto">
          <a:xfrm>
            <a:off x="5200650" y="5118100"/>
            <a:ext cx="2095500" cy="0"/>
          </a:xfrm>
          <a:prstGeom prst="straightConnector1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7" name="AutoShape 21"/>
          <p:cNvCxnSpPr>
            <a:cxnSpLocks noChangeShapeType="1"/>
            <a:stCxn id="4106" idx="0"/>
            <a:endCxn id="4100" idx="5"/>
          </p:cNvCxnSpPr>
          <p:nvPr/>
        </p:nvCxnSpPr>
        <p:spPr bwMode="auto">
          <a:xfrm rot="5400000" flipH="1">
            <a:off x="1827213" y="3954463"/>
            <a:ext cx="1792287" cy="1335087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18" name="Text Box 22"/>
          <p:cNvSpPr txBox="1">
            <a:spLocks noChangeArrowheads="1"/>
          </p:cNvSpPr>
          <p:nvPr/>
        </p:nvSpPr>
        <p:spPr bwMode="auto">
          <a:xfrm>
            <a:off x="1466850" y="4027488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Times New Roman" panose="02020603050405020304" pitchFamily="18" charset="0"/>
              </a:rPr>
              <a:t>14</a:t>
            </a:r>
          </a:p>
        </p:txBody>
      </p:sp>
      <p:sp>
        <p:nvSpPr>
          <p:cNvPr id="4119" name="Text Box 23"/>
          <p:cNvSpPr txBox="1">
            <a:spLocks noChangeArrowheads="1"/>
          </p:cNvSpPr>
          <p:nvPr/>
        </p:nvSpPr>
        <p:spPr bwMode="auto">
          <a:xfrm>
            <a:off x="2762250" y="4318000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4120" name="Text Box 24"/>
          <p:cNvSpPr txBox="1">
            <a:spLocks noChangeArrowheads="1"/>
          </p:cNvSpPr>
          <p:nvPr/>
        </p:nvSpPr>
        <p:spPr bwMode="auto">
          <a:xfrm>
            <a:off x="2438400" y="53848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4121" name="Text Box 25"/>
          <p:cNvSpPr txBox="1">
            <a:spLocks noChangeArrowheads="1"/>
          </p:cNvSpPr>
          <p:nvPr/>
        </p:nvSpPr>
        <p:spPr bwMode="auto">
          <a:xfrm>
            <a:off x="2438400" y="27940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4122" name="Text Box 26"/>
          <p:cNvSpPr txBox="1">
            <a:spLocks noChangeArrowheads="1"/>
          </p:cNvSpPr>
          <p:nvPr/>
        </p:nvSpPr>
        <p:spPr bwMode="auto">
          <a:xfrm>
            <a:off x="4108450" y="27940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4123" name="Text Box 27"/>
          <p:cNvSpPr txBox="1">
            <a:spLocks noChangeArrowheads="1"/>
          </p:cNvSpPr>
          <p:nvPr/>
        </p:nvSpPr>
        <p:spPr bwMode="auto">
          <a:xfrm>
            <a:off x="3200400" y="31654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4124" name="Text Box 28"/>
          <p:cNvSpPr txBox="1">
            <a:spLocks noChangeArrowheads="1"/>
          </p:cNvSpPr>
          <p:nvPr/>
        </p:nvSpPr>
        <p:spPr bwMode="auto">
          <a:xfrm>
            <a:off x="4946650" y="40735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4125" name="Text Box 29"/>
          <p:cNvSpPr txBox="1">
            <a:spLocks noChangeArrowheads="1"/>
          </p:cNvSpPr>
          <p:nvPr/>
        </p:nvSpPr>
        <p:spPr bwMode="auto">
          <a:xfrm>
            <a:off x="6089650" y="31750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4126" name="Text Box 30"/>
          <p:cNvSpPr txBox="1">
            <a:spLocks noChangeArrowheads="1"/>
          </p:cNvSpPr>
          <p:nvPr/>
        </p:nvSpPr>
        <p:spPr bwMode="auto">
          <a:xfrm>
            <a:off x="6032500" y="4759325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4127" name="Text Box 31"/>
          <p:cNvSpPr txBox="1">
            <a:spLocks noChangeArrowheads="1"/>
          </p:cNvSpPr>
          <p:nvPr/>
        </p:nvSpPr>
        <p:spPr bwMode="auto">
          <a:xfrm>
            <a:off x="4025900" y="54102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Times New Roman" panose="02020603050405020304" pitchFamily="18" charset="0"/>
              </a:rPr>
              <a:t>8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Review: Prim’s Algorithm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</a:rPr>
              <a:t>MST-Prim(G, w, r)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</a:rPr>
              <a:t>    Q = V[G];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</a:rPr>
              <a:t>    for each </a:t>
            </a:r>
            <a:r>
              <a:rPr lang="en-US" altLang="en-US" sz="1700" b="1" i="1">
                <a:latin typeface="Courier New" panose="02070309020205020404" pitchFamily="49" charset="0"/>
              </a:rPr>
              <a:t>u</a:t>
            </a:r>
            <a:r>
              <a:rPr lang="en-US" altLang="en-US" sz="1700" b="1">
                <a:latin typeface="Courier New" panose="02070309020205020404" pitchFamily="49" charset="0"/>
              </a:rPr>
              <a:t> 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 Q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key[u] = ;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key[r] = 0;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p[r] = NULL;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while (Q not empty)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u = ExtractMin(Q);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for each </a:t>
            </a:r>
            <a:r>
              <a:rPr lang="en-US" altLang="en-US" sz="1700" b="1" i="1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altLang="en-US" sz="1700" b="1">
                <a:latin typeface="Courier New" panose="02070309020205020404" pitchFamily="49" charset="0"/>
              </a:rPr>
              <a:t> 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 Adj[</a:t>
            </a:r>
            <a:r>
              <a:rPr lang="en-US" altLang="en-US" sz="1700" b="1" i="1">
                <a:latin typeface="Courier New" panose="02070309020205020404" pitchFamily="49" charset="0"/>
                <a:sym typeface="Symbol" panose="05050102010706020507" pitchFamily="18" charset="2"/>
              </a:rPr>
              <a:t>u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]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    if (v</a:t>
            </a:r>
            <a:r>
              <a:rPr lang="en-US" altLang="en-US" sz="1700" b="1">
                <a:latin typeface="Courier New" panose="02070309020205020404" pitchFamily="49" charset="0"/>
              </a:rPr>
              <a:t> 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 Q and w(</a:t>
            </a:r>
            <a:r>
              <a:rPr lang="en-US" altLang="en-US" sz="1700" b="1" i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) &lt; key[</a:t>
            </a:r>
            <a:r>
              <a:rPr lang="en-US" altLang="en-US" sz="1700" b="1" i="1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])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        p[v] = u;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        key[v] = w(u,v);</a:t>
            </a:r>
          </a:p>
          <a:p>
            <a:pPr eaLnBrk="1" hangingPunct="1">
              <a:buFont typeface="Monotype Sorts" pitchFamily="2" charset="2"/>
              <a:buNone/>
            </a:pPr>
            <a:endParaRPr lang="en-US" altLang="en-US" sz="1700" b="1"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3505200" y="2852738"/>
            <a:ext cx="55451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8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What is the hidden cost in this code?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Review: Prim’s Algorithm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</a:rPr>
              <a:t>MST-Prim(G, w, r)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</a:rPr>
              <a:t>    Q = V[G];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</a:rPr>
              <a:t>    for each </a:t>
            </a:r>
            <a:r>
              <a:rPr lang="en-US" altLang="en-US" sz="1700" b="1" i="1">
                <a:latin typeface="Courier New" panose="02070309020205020404" pitchFamily="49" charset="0"/>
              </a:rPr>
              <a:t>u</a:t>
            </a:r>
            <a:r>
              <a:rPr lang="en-US" altLang="en-US" sz="1700" b="1">
                <a:latin typeface="Courier New" panose="02070309020205020404" pitchFamily="49" charset="0"/>
              </a:rPr>
              <a:t> 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 Q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key[u] = ;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key[r] = 0;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p[r] = NULL;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while (Q not empty)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u = ExtractMin(Q);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for each </a:t>
            </a:r>
            <a:r>
              <a:rPr lang="en-US" altLang="en-US" sz="1700" b="1" i="1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altLang="en-US" sz="1700" b="1">
                <a:latin typeface="Courier New" panose="02070309020205020404" pitchFamily="49" charset="0"/>
              </a:rPr>
              <a:t> 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 Adj[</a:t>
            </a:r>
            <a:r>
              <a:rPr lang="en-US" altLang="en-US" sz="1700" b="1" i="1">
                <a:latin typeface="Courier New" panose="02070309020205020404" pitchFamily="49" charset="0"/>
                <a:sym typeface="Symbol" panose="05050102010706020507" pitchFamily="18" charset="2"/>
              </a:rPr>
              <a:t>u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]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    if (v</a:t>
            </a:r>
            <a:r>
              <a:rPr lang="en-US" altLang="en-US" sz="1700" b="1">
                <a:latin typeface="Courier New" panose="02070309020205020404" pitchFamily="49" charset="0"/>
              </a:rPr>
              <a:t> 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 Q and w(</a:t>
            </a:r>
            <a:r>
              <a:rPr lang="en-US" altLang="en-US" sz="1700" b="1" i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) &lt; key[</a:t>
            </a:r>
            <a:r>
              <a:rPr lang="en-US" altLang="en-US" sz="1700" b="1" i="1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])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        p[v] = u;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solidFill>
                  <a:schemeClr val="tx2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                DecreaseKey(v, w(u,v));</a:t>
            </a:r>
          </a:p>
          <a:p>
            <a:pPr eaLnBrk="1" hangingPunct="1">
              <a:buFont typeface="Monotype Sorts" pitchFamily="2" charset="2"/>
              <a:buNone/>
            </a:pPr>
            <a:endParaRPr lang="en-US" altLang="en-US" sz="1700" b="1"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3581400" y="2635250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endParaRPr lang="en-US" altLang="en-US" sz="2800" b="1" i="1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Review: Prim’s Algorithm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</a:rPr>
              <a:t>MST-Prim(G, w, r)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</a:rPr>
              <a:t>    Q = V[G];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</a:rPr>
              <a:t>    for each </a:t>
            </a:r>
            <a:r>
              <a:rPr lang="en-US" altLang="en-US" sz="1700" b="1" i="1">
                <a:latin typeface="Courier New" panose="02070309020205020404" pitchFamily="49" charset="0"/>
              </a:rPr>
              <a:t>u</a:t>
            </a:r>
            <a:r>
              <a:rPr lang="en-US" altLang="en-US" sz="1700" b="1">
                <a:latin typeface="Courier New" panose="02070309020205020404" pitchFamily="49" charset="0"/>
              </a:rPr>
              <a:t> 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 Q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key[u] = ;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key[r] = 0;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p[r] = NULL;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while (Q not empty)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u = ExtractMin(Q);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for each </a:t>
            </a:r>
            <a:r>
              <a:rPr lang="en-US" altLang="en-US" sz="1700" b="1" i="1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altLang="en-US" sz="1700" b="1">
                <a:latin typeface="Courier New" panose="02070309020205020404" pitchFamily="49" charset="0"/>
              </a:rPr>
              <a:t> 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 Adj[</a:t>
            </a:r>
            <a:r>
              <a:rPr lang="en-US" altLang="en-US" sz="1700" b="1" i="1">
                <a:latin typeface="Courier New" panose="02070309020205020404" pitchFamily="49" charset="0"/>
                <a:sym typeface="Symbol" panose="05050102010706020507" pitchFamily="18" charset="2"/>
              </a:rPr>
              <a:t>u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]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    if (v</a:t>
            </a:r>
            <a:r>
              <a:rPr lang="en-US" altLang="en-US" sz="1700" b="1">
                <a:latin typeface="Courier New" panose="02070309020205020404" pitchFamily="49" charset="0"/>
              </a:rPr>
              <a:t> 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 Q and w(</a:t>
            </a:r>
            <a:r>
              <a:rPr lang="en-US" altLang="en-US" sz="1700" b="1" i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) &lt; key[</a:t>
            </a:r>
            <a:r>
              <a:rPr lang="en-US" altLang="en-US" sz="1700" b="1" i="1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])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        p[v] = u;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        DecreaseKey(v, w(u,v));</a:t>
            </a:r>
          </a:p>
          <a:p>
            <a:pPr eaLnBrk="1" hangingPunct="1">
              <a:buFont typeface="Monotype Sorts" pitchFamily="2" charset="2"/>
              <a:buNone/>
            </a:pPr>
            <a:endParaRPr lang="en-US" altLang="en-US" sz="1700" b="1"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3581400" y="2420938"/>
            <a:ext cx="53911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8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How often is ExtractMin() called?</a:t>
            </a:r>
          </a:p>
          <a:p>
            <a:pPr algn="l"/>
            <a:r>
              <a:rPr lang="en-US" altLang="en-US" sz="2800" b="1" i="1">
                <a:solidFill>
                  <a:schemeClr val="accent1"/>
                </a:solidFill>
                <a:latin typeface="Times New Roman" panose="02020603050405020304" pitchFamily="18" charset="0"/>
              </a:rPr>
              <a:t>How often is DecreaseKey() called?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Review: Prim’s Algorithm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</a:rPr>
              <a:t>MST-Prim(G, w, r)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</a:rPr>
              <a:t>    Q = V[G];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</a:rPr>
              <a:t>    for each </a:t>
            </a:r>
            <a:r>
              <a:rPr lang="en-US" altLang="en-US" sz="1700" b="1" i="1">
                <a:latin typeface="Courier New" panose="02070309020205020404" pitchFamily="49" charset="0"/>
              </a:rPr>
              <a:t>u</a:t>
            </a:r>
            <a:r>
              <a:rPr lang="en-US" altLang="en-US" sz="1700" b="1">
                <a:latin typeface="Courier New" panose="02070309020205020404" pitchFamily="49" charset="0"/>
              </a:rPr>
              <a:t> 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 Q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key[u] = ;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key[r] = 0;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p[r] = NULL;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while (Q not empty)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u = ExtractMin(Q);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for each </a:t>
            </a:r>
            <a:r>
              <a:rPr lang="en-US" altLang="en-US" sz="1700" b="1" i="1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altLang="en-US" sz="1700" b="1">
                <a:latin typeface="Courier New" panose="02070309020205020404" pitchFamily="49" charset="0"/>
              </a:rPr>
              <a:t> 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 Adj[</a:t>
            </a:r>
            <a:r>
              <a:rPr lang="en-US" altLang="en-US" sz="1700" b="1" i="1">
                <a:latin typeface="Courier New" panose="02070309020205020404" pitchFamily="49" charset="0"/>
                <a:sym typeface="Symbol" panose="05050102010706020507" pitchFamily="18" charset="2"/>
              </a:rPr>
              <a:t>u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]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    if (v</a:t>
            </a:r>
            <a:r>
              <a:rPr lang="en-US" altLang="en-US" sz="1700" b="1">
                <a:latin typeface="Courier New" panose="02070309020205020404" pitchFamily="49" charset="0"/>
              </a:rPr>
              <a:t> 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 Q and w(</a:t>
            </a:r>
            <a:r>
              <a:rPr lang="en-US" altLang="en-US" sz="1700" b="1" i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) &lt; key[</a:t>
            </a:r>
            <a:r>
              <a:rPr lang="en-US" altLang="en-US" sz="1700" b="1" i="1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])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        p[v] = u;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        key[v] = w(u,v);</a:t>
            </a:r>
          </a:p>
          <a:p>
            <a:pPr eaLnBrk="1" hangingPunct="1">
              <a:buFont typeface="Monotype Sorts" pitchFamily="2" charset="2"/>
              <a:buNone/>
            </a:pPr>
            <a:endParaRPr lang="en-US" altLang="en-US" sz="1700" b="1"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4033838" y="1916113"/>
            <a:ext cx="430847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b="1" i="1">
                <a:solidFill>
                  <a:schemeClr val="accent1"/>
                </a:solidFill>
                <a:latin typeface="Times New Roman" panose="02020603050405020304" pitchFamily="18" charset="0"/>
              </a:rPr>
              <a:t>What will be the running time?</a:t>
            </a:r>
            <a:br>
              <a:rPr lang="en-US" altLang="en-US" b="1" i="1">
                <a:solidFill>
                  <a:schemeClr val="accent1"/>
                </a:solidFill>
                <a:latin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</a:rPr>
              <a:t>A: Depends on queue</a:t>
            </a:r>
            <a:br>
              <a:rPr lang="en-US" altLang="en-US" b="1">
                <a:latin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</a:rPr>
              <a:t>  binary heap: O(E lg V)</a:t>
            </a:r>
            <a:br>
              <a:rPr lang="en-US" altLang="en-US" b="1">
                <a:latin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</a:rPr>
              <a:t>  Fibonacci heap: O(V lg V + E)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175A8-BB43-45B2-812A-EC7FDEAE2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</a:t>
            </a:r>
            <a:r>
              <a:rPr lang="en-US" dirty="0" err="1"/>
              <a:t>Cormen</a:t>
            </a:r>
            <a:r>
              <a:rPr lang="en-US" dirty="0"/>
              <a:t> 23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3AD86-3B32-4DFE-B4DB-C332754E9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3D5288-7BB4-4F64-A6DA-0582D0890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903" y="3068960"/>
            <a:ext cx="7779560" cy="35283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EE1446-1760-4FB6-B8D2-79B64C0FA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" y="-13149"/>
            <a:ext cx="3848637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2949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A1D16-F2B7-4192-8417-EAFB79D3E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A7536-8CCF-4721-8A33-C773C451F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Prim's algorithm is very similar to Kruskal's: whereas Kruskal's "grows" a forest of trees, Prim's algorithm grows a single tree until it becomes the minimum spanning tree. Both algorithms use the greedy approach - they add the cheapest edge that will not cause a cycle. But rather than choosing the cheapest edge that will connect </a:t>
            </a:r>
            <a:r>
              <a:rPr lang="en-US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any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pair of trees together, Prim's algorithm only adds edges that join nodes to the existing tree. (In this respect, Prim's algorithm is very similar to </a:t>
            </a:r>
            <a:r>
              <a:rPr lang="en-US" b="0" i="0" dirty="0">
                <a:effectLst/>
                <a:latin typeface="Times New Roman" panose="02020603050405020304" pitchFamily="18" charset="0"/>
                <a:hlinkClick r:id="rId2"/>
              </a:rPr>
              <a:t>Dijkstra's algorithm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for finding shortest paths.)</a:t>
            </a:r>
          </a:p>
          <a:p>
            <a:r>
              <a:rPr lang="en-US" dirty="0">
                <a:hlinkClick r:id="rId3"/>
              </a:rPr>
              <a:t>https://www.cs.auckland.ac.nz/software/AlgAnim/prim.html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2447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Disjoint-Set Union Problem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Want a data structure to support disjoint sets </a:t>
            </a:r>
          </a:p>
          <a:p>
            <a:pPr lvl="1" eaLnBrk="1" hangingPunct="1"/>
            <a:r>
              <a:rPr lang="en-US" altLang="en-US"/>
              <a:t>Collection of disjoint sets </a:t>
            </a:r>
            <a:r>
              <a:rPr lang="en-US" altLang="en-US" i="1"/>
              <a:t>S</a:t>
            </a:r>
            <a:r>
              <a:rPr lang="en-US" altLang="en-US"/>
              <a:t> = </a:t>
            </a:r>
            <a:r>
              <a:rPr lang="en-US" altLang="en-US" b="1">
                <a:latin typeface="Microsoft Sans Serif" panose="020B0604020202020204" pitchFamily="34" charset="0"/>
                <a:sym typeface="Math B" pitchFamily="2" charset="2"/>
              </a:rPr>
              <a:t>U</a:t>
            </a:r>
            <a:r>
              <a:rPr lang="en-US" altLang="en-US" baseline="-25000"/>
              <a:t>i</a:t>
            </a:r>
            <a:r>
              <a:rPr lang="en-US" altLang="en-US" b="1">
                <a:latin typeface="Microsoft Sans Serif" panose="020B0604020202020204" pitchFamily="34" charset="0"/>
                <a:sym typeface="Math B" pitchFamily="2" charset="2"/>
              </a:rPr>
              <a:t> </a:t>
            </a:r>
            <a:r>
              <a:rPr lang="en-US" altLang="en-US"/>
              <a:t>{S</a:t>
            </a:r>
            <a:r>
              <a:rPr lang="en-US" altLang="en-US" baseline="-25000"/>
              <a:t>i</a:t>
            </a:r>
            <a:r>
              <a:rPr lang="en-US" altLang="en-US"/>
              <a:t>},   S</a:t>
            </a:r>
            <a:r>
              <a:rPr lang="en-US" altLang="en-US" baseline="-25000"/>
              <a:t>i</a:t>
            </a:r>
            <a:r>
              <a:rPr lang="en-US" altLang="en-US"/>
              <a:t> </a:t>
            </a:r>
            <a:r>
              <a:rPr lang="en-US" altLang="en-US">
                <a:cs typeface="Times New Roman" panose="02020603050405020304" pitchFamily="18" charset="0"/>
                <a:sym typeface="Math B" pitchFamily="2" charset="2"/>
              </a:rPr>
              <a:t>∩</a:t>
            </a:r>
            <a:r>
              <a:rPr lang="en-US" altLang="en-US">
                <a:sym typeface="Math B" pitchFamily="2" charset="2"/>
              </a:rPr>
              <a:t> S</a:t>
            </a:r>
            <a:r>
              <a:rPr lang="en-US" altLang="en-US" baseline="-25000">
                <a:sym typeface="Math B" pitchFamily="2" charset="2"/>
              </a:rPr>
              <a:t>j</a:t>
            </a:r>
            <a:r>
              <a:rPr lang="en-US" altLang="en-US">
                <a:sym typeface="Math B" pitchFamily="2" charset="2"/>
              </a:rPr>
              <a:t> = </a:t>
            </a:r>
            <a:r>
              <a:rPr lang="en-US" altLang="en-US">
                <a:sym typeface="Symbol" panose="05050102010706020507" pitchFamily="18" charset="2"/>
              </a:rPr>
              <a:t></a:t>
            </a:r>
          </a:p>
          <a:p>
            <a:pPr eaLnBrk="1" hangingPunct="1"/>
            <a:r>
              <a:rPr lang="en-US" altLang="en-US">
                <a:sym typeface="Symbol" panose="05050102010706020507" pitchFamily="18" charset="2"/>
              </a:rPr>
              <a:t>Need to support following operations:</a:t>
            </a:r>
          </a:p>
          <a:p>
            <a:pPr lvl="1" eaLnBrk="1" hangingPunct="1"/>
            <a:r>
              <a:rPr lang="en-US" altLang="en-US">
                <a:sym typeface="Symbol" panose="05050102010706020507" pitchFamily="18" charset="2"/>
              </a:rPr>
              <a:t>MakeSet(x): </a:t>
            </a:r>
            <a:r>
              <a:rPr lang="en-US" altLang="en-US" i="1">
                <a:sym typeface="Symbol" panose="05050102010706020507" pitchFamily="18" charset="2"/>
              </a:rPr>
              <a:t>S</a:t>
            </a:r>
            <a:r>
              <a:rPr lang="en-US" altLang="en-US">
                <a:sym typeface="Symbol" panose="05050102010706020507" pitchFamily="18" charset="2"/>
              </a:rPr>
              <a:t> = </a:t>
            </a:r>
            <a:r>
              <a:rPr lang="en-US" altLang="en-US" i="1">
                <a:sym typeface="Symbol" panose="05050102010706020507" pitchFamily="18" charset="2"/>
              </a:rPr>
              <a:t>S</a:t>
            </a:r>
            <a:r>
              <a:rPr lang="en-US" altLang="en-US">
                <a:sym typeface="Symbol" panose="05050102010706020507" pitchFamily="18" charset="2"/>
              </a:rPr>
              <a:t> </a:t>
            </a:r>
            <a:r>
              <a:rPr lang="en-US" altLang="en-US" b="1">
                <a:latin typeface="Microsoft Sans Serif" panose="020B0604020202020204" pitchFamily="34" charset="0"/>
                <a:sym typeface="Math B" pitchFamily="2" charset="2"/>
              </a:rPr>
              <a:t>U</a:t>
            </a:r>
            <a:r>
              <a:rPr lang="en-US" altLang="en-US">
                <a:sym typeface="Math B" pitchFamily="2" charset="2"/>
              </a:rPr>
              <a:t> {{x}}</a:t>
            </a:r>
          </a:p>
          <a:p>
            <a:pPr lvl="1" eaLnBrk="1" hangingPunct="1"/>
            <a:r>
              <a:rPr lang="en-US" altLang="en-US">
                <a:sym typeface="Math B" pitchFamily="2" charset="2"/>
              </a:rPr>
              <a:t>Union(S</a:t>
            </a:r>
            <a:r>
              <a:rPr lang="en-US" altLang="en-US" baseline="-25000">
                <a:sym typeface="Math B" pitchFamily="2" charset="2"/>
              </a:rPr>
              <a:t>i</a:t>
            </a:r>
            <a:r>
              <a:rPr lang="en-US" altLang="en-US">
                <a:sym typeface="Math B" pitchFamily="2" charset="2"/>
              </a:rPr>
              <a:t>, S</a:t>
            </a:r>
            <a:r>
              <a:rPr lang="en-US" altLang="en-US" baseline="-25000">
                <a:sym typeface="Math B" pitchFamily="2" charset="2"/>
              </a:rPr>
              <a:t>j</a:t>
            </a:r>
            <a:r>
              <a:rPr lang="en-US" altLang="en-US">
                <a:sym typeface="Math B" pitchFamily="2" charset="2"/>
              </a:rPr>
              <a:t>): </a:t>
            </a:r>
            <a:r>
              <a:rPr lang="en-US" altLang="en-US" i="1">
                <a:sym typeface="Math B" pitchFamily="2" charset="2"/>
              </a:rPr>
              <a:t>S = S </a:t>
            </a:r>
            <a:r>
              <a:rPr lang="en-US" altLang="en-US">
                <a:sym typeface="Math B" pitchFamily="2" charset="2"/>
              </a:rPr>
              <a:t>- {S</a:t>
            </a:r>
            <a:r>
              <a:rPr lang="en-US" altLang="en-US" baseline="-25000">
                <a:sym typeface="Math B" pitchFamily="2" charset="2"/>
              </a:rPr>
              <a:t>i</a:t>
            </a:r>
            <a:r>
              <a:rPr lang="en-US" altLang="en-US">
                <a:sym typeface="Math B" pitchFamily="2" charset="2"/>
              </a:rPr>
              <a:t>, S</a:t>
            </a:r>
            <a:r>
              <a:rPr lang="en-US" altLang="en-US" baseline="-25000">
                <a:sym typeface="Math B" pitchFamily="2" charset="2"/>
              </a:rPr>
              <a:t>j</a:t>
            </a:r>
            <a:r>
              <a:rPr lang="en-US" altLang="en-US">
                <a:sym typeface="Math B" pitchFamily="2" charset="2"/>
              </a:rPr>
              <a:t>} </a:t>
            </a:r>
            <a:r>
              <a:rPr lang="en-US" altLang="en-US" b="1">
                <a:latin typeface="Microsoft Sans Serif" panose="020B0604020202020204" pitchFamily="34" charset="0"/>
                <a:sym typeface="Math B" pitchFamily="2" charset="2"/>
              </a:rPr>
              <a:t>U </a:t>
            </a:r>
            <a:r>
              <a:rPr lang="en-US" altLang="en-US">
                <a:sym typeface="Math B" pitchFamily="2" charset="2"/>
              </a:rPr>
              <a:t>{S</a:t>
            </a:r>
            <a:r>
              <a:rPr lang="en-US" altLang="en-US" baseline="-25000">
                <a:sym typeface="Math B" pitchFamily="2" charset="2"/>
              </a:rPr>
              <a:t>i</a:t>
            </a:r>
            <a:r>
              <a:rPr lang="en-US" altLang="en-US">
                <a:sym typeface="Math B" pitchFamily="2" charset="2"/>
              </a:rPr>
              <a:t> </a:t>
            </a:r>
            <a:r>
              <a:rPr lang="en-US" altLang="en-US" b="1">
                <a:latin typeface="Microsoft Sans Serif" panose="020B0604020202020204" pitchFamily="34" charset="0"/>
                <a:sym typeface="Math B" pitchFamily="2" charset="2"/>
              </a:rPr>
              <a:t>U</a:t>
            </a:r>
            <a:r>
              <a:rPr lang="en-US" altLang="en-US">
                <a:sym typeface="Math B" pitchFamily="2" charset="2"/>
              </a:rPr>
              <a:t> S</a:t>
            </a:r>
            <a:r>
              <a:rPr lang="en-US" altLang="en-US" baseline="-25000">
                <a:sym typeface="Math B" pitchFamily="2" charset="2"/>
              </a:rPr>
              <a:t>j</a:t>
            </a:r>
            <a:r>
              <a:rPr lang="en-US" altLang="en-US">
                <a:sym typeface="Math B" pitchFamily="2" charset="2"/>
              </a:rPr>
              <a:t>}</a:t>
            </a:r>
          </a:p>
          <a:p>
            <a:pPr lvl="1" eaLnBrk="1" hangingPunct="1"/>
            <a:r>
              <a:rPr lang="en-US" altLang="en-US">
                <a:sym typeface="Math B" pitchFamily="2" charset="2"/>
              </a:rPr>
              <a:t>FindSet(x): return S</a:t>
            </a:r>
            <a:r>
              <a:rPr lang="en-US" altLang="en-US" baseline="-25000">
                <a:sym typeface="Math B" pitchFamily="2" charset="2"/>
              </a:rPr>
              <a:t>i</a:t>
            </a:r>
            <a:r>
              <a:rPr lang="en-US" altLang="en-US">
                <a:sym typeface="Math B" pitchFamily="2" charset="2"/>
              </a:rPr>
              <a:t> </a:t>
            </a:r>
            <a:r>
              <a:rPr lang="en-US" altLang="en-US">
                <a:sym typeface="Symbol" panose="05050102010706020507" pitchFamily="18" charset="2"/>
              </a:rPr>
              <a:t> </a:t>
            </a:r>
            <a:r>
              <a:rPr lang="en-US" altLang="en-US" i="1">
                <a:sym typeface="Symbol" panose="05050102010706020507" pitchFamily="18" charset="2"/>
              </a:rPr>
              <a:t>S</a:t>
            </a:r>
            <a:r>
              <a:rPr lang="en-US" altLang="en-US">
                <a:sym typeface="Symbol" panose="05050102010706020507" pitchFamily="18" charset="2"/>
              </a:rPr>
              <a:t> such that x  S</a:t>
            </a:r>
            <a:r>
              <a:rPr lang="en-US" altLang="en-US" baseline="-25000">
                <a:sym typeface="Symbol" panose="05050102010706020507" pitchFamily="18" charset="2"/>
              </a:rPr>
              <a:t>i</a:t>
            </a:r>
            <a:endParaRPr lang="en-US" altLang="en-US">
              <a:sym typeface="Symbol" panose="05050102010706020507" pitchFamily="18" charset="2"/>
            </a:endParaRPr>
          </a:p>
          <a:p>
            <a:pPr eaLnBrk="1" hangingPunct="1"/>
            <a:r>
              <a:rPr lang="en-US" altLang="en-US">
                <a:sym typeface="Math B" pitchFamily="2" charset="2"/>
              </a:rPr>
              <a:t>Before discussing implementation details, we look at example application: MSTs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4502150" y="3282950"/>
          <a:ext cx="1397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9680" imgH="291960" progId="Equation.3">
                  <p:embed/>
                </p:oleObj>
              </mc:Choice>
              <mc:Fallback>
                <p:oleObj name="Equation" r:id="rId2" imgW="139680" imgH="2919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50" y="3282950"/>
                        <a:ext cx="1397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Kruskal’s Algorithm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Kruskal()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{ 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T = </a:t>
            </a:r>
            <a:r>
              <a:rPr lang="en-US" alt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</a:t>
            </a:r>
            <a:r>
              <a:rPr lang="en-US" altLang="en-US" sz="2000" b="1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for each v </a:t>
            </a:r>
            <a:r>
              <a:rPr lang="en-US" altLang="en-US" sz="2000" dirty="0">
                <a:sym typeface="Symbol" panose="05050102010706020507" pitchFamily="18" charset="2"/>
              </a:rPr>
              <a:t></a:t>
            </a:r>
            <a:r>
              <a:rPr lang="en-US" altLang="en-US" sz="2000" b="1" dirty="0">
                <a:latin typeface="Courier New" panose="02070309020205020404" pitchFamily="49" charset="0"/>
              </a:rPr>
              <a:t> V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MakeSet</a:t>
            </a:r>
            <a:r>
              <a:rPr lang="en-US" altLang="en-US" sz="2000" b="1" dirty="0">
                <a:latin typeface="Courier New" panose="02070309020205020404" pitchFamily="49" charset="0"/>
              </a:rPr>
              <a:t>(v);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sort E into nondecreasing order by weight w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for each (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u,v</a:t>
            </a:r>
            <a:r>
              <a:rPr lang="en-US" altLang="en-US" sz="2000" b="1" dirty="0">
                <a:latin typeface="Courier New" panose="02070309020205020404" pitchFamily="49" charset="0"/>
              </a:rPr>
              <a:t>) </a:t>
            </a:r>
            <a:r>
              <a:rPr lang="en-US" alt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</a:t>
            </a:r>
            <a:r>
              <a:rPr lang="en-US" altLang="en-US" sz="2000" b="1" dirty="0">
                <a:latin typeface="Courier New" panose="02070309020205020404" pitchFamily="49" charset="0"/>
              </a:rPr>
              <a:t> E (in sorted order)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if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FindSet</a:t>
            </a:r>
            <a:r>
              <a:rPr lang="en-US" altLang="en-US" sz="2000" b="1" dirty="0">
                <a:latin typeface="Courier New" panose="02070309020205020404" pitchFamily="49" charset="0"/>
              </a:rPr>
              <a:t>(u) </a:t>
            </a:r>
            <a:r>
              <a:rPr lang="en-US" alt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 </a:t>
            </a:r>
            <a:r>
              <a:rPr lang="en-US" altLang="en-US" sz="20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FindSet</a:t>
            </a:r>
            <a:r>
              <a:rPr lang="en-US" alt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(v)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T = T </a:t>
            </a:r>
            <a:r>
              <a:rPr lang="en-US" altLang="en-US" sz="2000" b="1" dirty="0">
                <a:latin typeface="Microsoft Sans Serif" panose="020B0604020202020204" pitchFamily="34" charset="0"/>
                <a:sym typeface="Math B" pitchFamily="2" charset="2"/>
              </a:rPr>
              <a:t>U</a:t>
            </a:r>
            <a:r>
              <a:rPr lang="en-US" altLang="en-US" sz="2000" b="1" dirty="0">
                <a:latin typeface="Courier New" panose="02070309020205020404" pitchFamily="49" charset="0"/>
                <a:sym typeface="Math B" pitchFamily="2" charset="2"/>
              </a:rPr>
              <a:t> {{</a:t>
            </a:r>
            <a:r>
              <a:rPr lang="en-US" altLang="en-US" sz="2000" b="1" dirty="0" err="1">
                <a:latin typeface="Courier New" panose="02070309020205020404" pitchFamily="49" charset="0"/>
                <a:sym typeface="Math B" pitchFamily="2" charset="2"/>
              </a:rPr>
              <a:t>u,v</a:t>
            </a:r>
            <a:r>
              <a:rPr lang="en-US" altLang="en-US" sz="2000" b="1" dirty="0">
                <a:latin typeface="Courier New" panose="02070309020205020404" pitchFamily="49" charset="0"/>
                <a:sym typeface="Math B" pitchFamily="2" charset="2"/>
              </a:rPr>
              <a:t>}};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sym typeface="Math B" pitchFamily="2" charset="2"/>
              </a:rPr>
              <a:t>         Union(</a:t>
            </a:r>
            <a:r>
              <a:rPr lang="en-US" altLang="en-US" sz="2000" b="1" dirty="0" err="1">
                <a:latin typeface="Courier New" panose="02070309020205020404" pitchFamily="49" charset="0"/>
                <a:sym typeface="Math B" pitchFamily="2" charset="2"/>
              </a:rPr>
              <a:t>u,v</a:t>
            </a:r>
            <a:r>
              <a:rPr lang="en-US" altLang="en-US" sz="2000" b="1" dirty="0">
                <a:latin typeface="Courier New" panose="02070309020205020404" pitchFamily="49" charset="0"/>
                <a:sym typeface="Math B" pitchFamily="2" charset="2"/>
              </a:rPr>
              <a:t>);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sym typeface="Math B" pitchFamily="2" charset="2"/>
              </a:rPr>
              <a:t>}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Kruskal’s Algorithm</a:t>
            </a:r>
          </a:p>
        </p:txBody>
      </p:sp>
      <p:sp>
        <p:nvSpPr>
          <p:cNvPr id="35843" name="Oval 4"/>
          <p:cNvSpPr>
            <a:spLocks noChangeArrowheads="1"/>
          </p:cNvSpPr>
          <p:nvPr/>
        </p:nvSpPr>
        <p:spPr bwMode="auto">
          <a:xfrm>
            <a:off x="3886200" y="1006475"/>
            <a:ext cx="457200" cy="4572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844" name="Oval 5"/>
          <p:cNvSpPr>
            <a:spLocks noChangeArrowheads="1"/>
          </p:cNvSpPr>
          <p:nvPr/>
        </p:nvSpPr>
        <p:spPr bwMode="auto">
          <a:xfrm>
            <a:off x="5562600" y="1006475"/>
            <a:ext cx="457200" cy="4572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845" name="Oval 6"/>
          <p:cNvSpPr>
            <a:spLocks noChangeArrowheads="1"/>
          </p:cNvSpPr>
          <p:nvPr/>
        </p:nvSpPr>
        <p:spPr bwMode="auto">
          <a:xfrm>
            <a:off x="7239000" y="1006475"/>
            <a:ext cx="457200" cy="4572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846" name="Oval 7"/>
          <p:cNvSpPr>
            <a:spLocks noChangeArrowheads="1"/>
          </p:cNvSpPr>
          <p:nvPr/>
        </p:nvSpPr>
        <p:spPr bwMode="auto">
          <a:xfrm>
            <a:off x="7239000" y="2454275"/>
            <a:ext cx="457200" cy="4572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847" name="Oval 8"/>
          <p:cNvSpPr>
            <a:spLocks noChangeArrowheads="1"/>
          </p:cNvSpPr>
          <p:nvPr/>
        </p:nvSpPr>
        <p:spPr bwMode="auto">
          <a:xfrm>
            <a:off x="8229600" y="1768475"/>
            <a:ext cx="457200" cy="4572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848" name="Oval 9"/>
          <p:cNvSpPr>
            <a:spLocks noChangeArrowheads="1"/>
          </p:cNvSpPr>
          <p:nvPr/>
        </p:nvSpPr>
        <p:spPr bwMode="auto">
          <a:xfrm>
            <a:off x="5562600" y="2454275"/>
            <a:ext cx="457200" cy="4572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849" name="Oval 10"/>
          <p:cNvSpPr>
            <a:spLocks noChangeArrowheads="1"/>
          </p:cNvSpPr>
          <p:nvPr/>
        </p:nvSpPr>
        <p:spPr bwMode="auto">
          <a:xfrm>
            <a:off x="3886200" y="2454275"/>
            <a:ext cx="457200" cy="4572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35850" name="AutoShape 11"/>
          <p:cNvCxnSpPr>
            <a:cxnSpLocks noChangeShapeType="1"/>
            <a:stCxn id="35843" idx="6"/>
            <a:endCxn id="35844" idx="2"/>
          </p:cNvCxnSpPr>
          <p:nvPr/>
        </p:nvCxnSpPr>
        <p:spPr bwMode="auto">
          <a:xfrm>
            <a:off x="4357688" y="1235075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1" name="AutoShape 12"/>
          <p:cNvCxnSpPr>
            <a:cxnSpLocks noChangeShapeType="1"/>
            <a:stCxn id="35844" idx="6"/>
            <a:endCxn id="35845" idx="2"/>
          </p:cNvCxnSpPr>
          <p:nvPr/>
        </p:nvCxnSpPr>
        <p:spPr bwMode="auto">
          <a:xfrm>
            <a:off x="6034088" y="1235075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2" name="AutoShape 13"/>
          <p:cNvCxnSpPr>
            <a:cxnSpLocks noChangeShapeType="1"/>
            <a:stCxn id="35845" idx="3"/>
            <a:endCxn id="35848" idx="7"/>
          </p:cNvCxnSpPr>
          <p:nvPr/>
        </p:nvCxnSpPr>
        <p:spPr bwMode="auto">
          <a:xfrm flipH="1">
            <a:off x="5953125" y="1411288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3" name="AutoShape 14"/>
          <p:cNvCxnSpPr>
            <a:cxnSpLocks noChangeShapeType="1"/>
            <a:stCxn id="35848" idx="2"/>
            <a:endCxn id="35849" idx="6"/>
          </p:cNvCxnSpPr>
          <p:nvPr/>
        </p:nvCxnSpPr>
        <p:spPr bwMode="auto">
          <a:xfrm flipH="1">
            <a:off x="4357688" y="2682875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4" name="AutoShape 15"/>
          <p:cNvCxnSpPr>
            <a:cxnSpLocks noChangeShapeType="1"/>
            <a:stCxn id="35849" idx="0"/>
            <a:endCxn id="35843" idx="4"/>
          </p:cNvCxnSpPr>
          <p:nvPr/>
        </p:nvCxnSpPr>
        <p:spPr bwMode="auto">
          <a:xfrm flipV="1">
            <a:off x="4114800" y="1477963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5" name="AutoShape 16"/>
          <p:cNvCxnSpPr>
            <a:cxnSpLocks noChangeShapeType="1"/>
            <a:stCxn id="35843" idx="5"/>
            <a:endCxn id="35848" idx="1"/>
          </p:cNvCxnSpPr>
          <p:nvPr/>
        </p:nvCxnSpPr>
        <p:spPr bwMode="auto">
          <a:xfrm>
            <a:off x="4276725" y="1411288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6" name="AutoShape 17"/>
          <p:cNvCxnSpPr>
            <a:cxnSpLocks noChangeShapeType="1"/>
            <a:stCxn id="35848" idx="0"/>
            <a:endCxn id="35844" idx="4"/>
          </p:cNvCxnSpPr>
          <p:nvPr/>
        </p:nvCxnSpPr>
        <p:spPr bwMode="auto">
          <a:xfrm flipV="1">
            <a:off x="5791200" y="1477963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7" name="AutoShape 18"/>
          <p:cNvCxnSpPr>
            <a:cxnSpLocks noChangeShapeType="1"/>
            <a:stCxn id="35848" idx="6"/>
            <a:endCxn id="35846" idx="2"/>
          </p:cNvCxnSpPr>
          <p:nvPr/>
        </p:nvCxnSpPr>
        <p:spPr bwMode="auto">
          <a:xfrm>
            <a:off x="6034088" y="2682875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8" name="AutoShape 19"/>
          <p:cNvCxnSpPr>
            <a:cxnSpLocks noChangeShapeType="1"/>
            <a:stCxn id="35846" idx="0"/>
            <a:endCxn id="35845" idx="4"/>
          </p:cNvCxnSpPr>
          <p:nvPr/>
        </p:nvCxnSpPr>
        <p:spPr bwMode="auto">
          <a:xfrm flipV="1">
            <a:off x="7467600" y="1477963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9" name="AutoShape 20"/>
          <p:cNvCxnSpPr>
            <a:cxnSpLocks noChangeShapeType="1"/>
            <a:stCxn id="35845" idx="5"/>
            <a:endCxn id="35847" idx="1"/>
          </p:cNvCxnSpPr>
          <p:nvPr/>
        </p:nvCxnSpPr>
        <p:spPr bwMode="auto">
          <a:xfrm>
            <a:off x="7629525" y="1411288"/>
            <a:ext cx="666750" cy="4095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0" name="AutoShape 21"/>
          <p:cNvCxnSpPr>
            <a:cxnSpLocks noChangeShapeType="1"/>
            <a:stCxn id="35846" idx="7"/>
            <a:endCxn id="35847" idx="3"/>
          </p:cNvCxnSpPr>
          <p:nvPr/>
        </p:nvCxnSpPr>
        <p:spPr bwMode="auto">
          <a:xfrm flipV="1">
            <a:off x="7629525" y="2173288"/>
            <a:ext cx="666750" cy="333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61" name="Text Box 22"/>
          <p:cNvSpPr txBox="1">
            <a:spLocks noChangeArrowheads="1"/>
          </p:cNvSpPr>
          <p:nvPr/>
        </p:nvSpPr>
        <p:spPr bwMode="auto">
          <a:xfrm>
            <a:off x="4738688" y="889000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35862" name="Text Box 23"/>
          <p:cNvSpPr txBox="1">
            <a:spLocks noChangeArrowheads="1"/>
          </p:cNvSpPr>
          <p:nvPr/>
        </p:nvSpPr>
        <p:spPr bwMode="auto">
          <a:xfrm>
            <a:off x="6354763" y="8985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19</a:t>
            </a:r>
          </a:p>
        </p:txBody>
      </p:sp>
      <p:sp>
        <p:nvSpPr>
          <p:cNvPr id="35863" name="Text Box 24"/>
          <p:cNvSpPr txBox="1">
            <a:spLocks noChangeArrowheads="1"/>
          </p:cNvSpPr>
          <p:nvPr/>
        </p:nvSpPr>
        <p:spPr bwMode="auto">
          <a:xfrm>
            <a:off x="7937500" y="1279525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9</a:t>
            </a:r>
          </a:p>
        </p:txBody>
      </p:sp>
      <p:sp>
        <p:nvSpPr>
          <p:cNvPr id="35864" name="Text Box 25"/>
          <p:cNvSpPr txBox="1">
            <a:spLocks noChangeArrowheads="1"/>
          </p:cNvSpPr>
          <p:nvPr/>
        </p:nvSpPr>
        <p:spPr bwMode="auto">
          <a:xfrm>
            <a:off x="7939088" y="2346325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35865" name="Text Box 26"/>
          <p:cNvSpPr txBox="1">
            <a:spLocks noChangeArrowheads="1"/>
          </p:cNvSpPr>
          <p:nvPr/>
        </p:nvSpPr>
        <p:spPr bwMode="auto">
          <a:xfrm>
            <a:off x="7443788" y="1854200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35866" name="Text Box 27"/>
          <p:cNvSpPr txBox="1">
            <a:spLocks noChangeArrowheads="1"/>
          </p:cNvSpPr>
          <p:nvPr/>
        </p:nvSpPr>
        <p:spPr bwMode="auto">
          <a:xfrm>
            <a:off x="6569075" y="23463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13</a:t>
            </a:r>
          </a:p>
        </p:txBody>
      </p:sp>
      <p:sp>
        <p:nvSpPr>
          <p:cNvPr id="35867" name="Text Box 28"/>
          <p:cNvSpPr txBox="1">
            <a:spLocks noChangeArrowheads="1"/>
          </p:cNvSpPr>
          <p:nvPr/>
        </p:nvSpPr>
        <p:spPr bwMode="auto">
          <a:xfrm>
            <a:off x="6521450" y="14478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17</a:t>
            </a:r>
          </a:p>
        </p:txBody>
      </p:sp>
      <p:sp>
        <p:nvSpPr>
          <p:cNvPr id="35868" name="Text Box 29"/>
          <p:cNvSpPr txBox="1">
            <a:spLocks noChangeArrowheads="1"/>
          </p:cNvSpPr>
          <p:nvPr/>
        </p:nvSpPr>
        <p:spPr bwMode="auto">
          <a:xfrm>
            <a:off x="5745163" y="16605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25</a:t>
            </a:r>
          </a:p>
        </p:txBody>
      </p:sp>
      <p:sp>
        <p:nvSpPr>
          <p:cNvPr id="35869" name="Text Box 30"/>
          <p:cNvSpPr txBox="1">
            <a:spLocks noChangeArrowheads="1"/>
          </p:cNvSpPr>
          <p:nvPr/>
        </p:nvSpPr>
        <p:spPr bwMode="auto">
          <a:xfrm>
            <a:off x="4572000" y="14478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35870" name="Text Box 31"/>
          <p:cNvSpPr txBox="1">
            <a:spLocks noChangeArrowheads="1"/>
          </p:cNvSpPr>
          <p:nvPr/>
        </p:nvSpPr>
        <p:spPr bwMode="auto">
          <a:xfrm>
            <a:off x="3746500" y="1660525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8</a:t>
            </a:r>
          </a:p>
        </p:txBody>
      </p:sp>
      <p:sp>
        <p:nvSpPr>
          <p:cNvPr id="35871" name="Text Box 32"/>
          <p:cNvSpPr txBox="1">
            <a:spLocks noChangeArrowheads="1"/>
          </p:cNvSpPr>
          <p:nvPr/>
        </p:nvSpPr>
        <p:spPr bwMode="auto">
          <a:xfrm>
            <a:off x="4511675" y="23463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21</a:t>
            </a:r>
          </a:p>
        </p:txBody>
      </p:sp>
      <p:sp>
        <p:nvSpPr>
          <p:cNvPr id="34" name="Rectangle 3"/>
          <p:cNvSpPr txBox="1">
            <a:spLocks noChangeArrowheads="1"/>
          </p:cNvSpPr>
          <p:nvPr/>
        </p:nvSpPr>
        <p:spPr bwMode="auto">
          <a:xfrm>
            <a:off x="609600" y="1204913"/>
            <a:ext cx="8229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Kruskal()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{ 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   T = </a:t>
            </a:r>
            <a:r>
              <a:rPr lang="en-US" sz="2000" b="1" kern="0" dirty="0">
                <a:latin typeface="Courier New" pitchFamily="49" charset="0"/>
                <a:cs typeface="+mn-cs"/>
                <a:sym typeface="Symbol" pitchFamily="18" charset="2"/>
              </a:rPr>
              <a:t></a:t>
            </a:r>
            <a:r>
              <a:rPr lang="en-US" sz="2000" b="1" kern="0" dirty="0">
                <a:latin typeface="Courier New" pitchFamily="49" charset="0"/>
                <a:cs typeface="+mn-cs"/>
              </a:rPr>
              <a:t>;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   for each v </a:t>
            </a:r>
            <a:r>
              <a:rPr lang="en-US" sz="2000" kern="0" dirty="0">
                <a:latin typeface="+mn-lt"/>
                <a:cs typeface="+mn-cs"/>
                <a:sym typeface="Symbol" pitchFamily="18" charset="2"/>
              </a:rPr>
              <a:t></a:t>
            </a:r>
            <a:r>
              <a:rPr lang="en-US" sz="2000" b="1" kern="0" dirty="0">
                <a:latin typeface="Courier New" pitchFamily="49" charset="0"/>
                <a:cs typeface="+mn-cs"/>
              </a:rPr>
              <a:t> V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      </a:t>
            </a:r>
            <a:r>
              <a:rPr lang="en-US" sz="2000" b="1" kern="0" dirty="0" err="1">
                <a:latin typeface="Courier New" pitchFamily="49" charset="0"/>
                <a:cs typeface="+mn-cs"/>
              </a:rPr>
              <a:t>MakeSet</a:t>
            </a:r>
            <a:r>
              <a:rPr lang="en-US" sz="2000" b="1" kern="0" dirty="0">
                <a:latin typeface="Courier New" pitchFamily="49" charset="0"/>
                <a:cs typeface="+mn-cs"/>
              </a:rPr>
              <a:t>(v);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   sort E into nondecreasing order by weight w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   for each (</a:t>
            </a:r>
            <a:r>
              <a:rPr lang="en-US" sz="2000" b="1" kern="0" dirty="0" err="1">
                <a:latin typeface="Courier New" pitchFamily="49" charset="0"/>
                <a:cs typeface="+mn-cs"/>
              </a:rPr>
              <a:t>u,v</a:t>
            </a:r>
            <a:r>
              <a:rPr lang="en-US" sz="2000" b="1" kern="0" dirty="0">
                <a:latin typeface="Courier New" pitchFamily="49" charset="0"/>
                <a:cs typeface="+mn-cs"/>
              </a:rPr>
              <a:t>) </a:t>
            </a:r>
            <a:r>
              <a:rPr lang="en-US" sz="2000" b="1" kern="0" dirty="0">
                <a:latin typeface="Courier New" pitchFamily="49" charset="0"/>
                <a:cs typeface="+mn-cs"/>
                <a:sym typeface="Symbol" pitchFamily="18" charset="2"/>
              </a:rPr>
              <a:t></a:t>
            </a:r>
            <a:r>
              <a:rPr lang="en-US" sz="2000" b="1" kern="0" dirty="0">
                <a:latin typeface="Courier New" pitchFamily="49" charset="0"/>
                <a:cs typeface="+mn-cs"/>
              </a:rPr>
              <a:t> E (in sorted order)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      if </a:t>
            </a:r>
            <a:r>
              <a:rPr lang="en-US" sz="2000" b="1" kern="0" dirty="0" err="1">
                <a:latin typeface="Courier New" pitchFamily="49" charset="0"/>
                <a:cs typeface="+mn-cs"/>
              </a:rPr>
              <a:t>FindSet</a:t>
            </a:r>
            <a:r>
              <a:rPr lang="en-US" sz="2000" b="1" kern="0" dirty="0">
                <a:latin typeface="Courier New" pitchFamily="49" charset="0"/>
                <a:cs typeface="+mn-cs"/>
              </a:rPr>
              <a:t>(u) </a:t>
            </a:r>
            <a:r>
              <a:rPr lang="en-US" sz="2000" b="1" kern="0" dirty="0">
                <a:latin typeface="Courier New" pitchFamily="49" charset="0"/>
                <a:cs typeface="+mn-cs"/>
                <a:sym typeface="Symbol" pitchFamily="18" charset="2"/>
              </a:rPr>
              <a:t> </a:t>
            </a:r>
            <a:r>
              <a:rPr lang="en-US" sz="2000" b="1" kern="0" dirty="0" err="1">
                <a:latin typeface="Courier New" pitchFamily="49" charset="0"/>
                <a:cs typeface="+mn-cs"/>
                <a:sym typeface="Symbol" pitchFamily="18" charset="2"/>
              </a:rPr>
              <a:t>FindSet</a:t>
            </a:r>
            <a:r>
              <a:rPr lang="en-US" sz="2000" b="1" kern="0" dirty="0">
                <a:latin typeface="Courier New" pitchFamily="49" charset="0"/>
                <a:cs typeface="+mn-cs"/>
                <a:sym typeface="Symbol" pitchFamily="18" charset="2"/>
              </a:rPr>
              <a:t>(v)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  <a:sym typeface="Symbol" pitchFamily="18" charset="2"/>
              </a:rPr>
              <a:t>         T = T </a:t>
            </a:r>
            <a:r>
              <a:rPr lang="en-US" sz="2000" b="1" kern="0" dirty="0">
                <a:latin typeface="Microsoft Sans Serif" pitchFamily="34" charset="0"/>
                <a:cs typeface="+mn-cs"/>
                <a:sym typeface="Math B" pitchFamily="2" charset="2"/>
              </a:rPr>
              <a:t>U</a:t>
            </a:r>
            <a:r>
              <a:rPr lang="en-US" sz="2000" b="1" kern="0" dirty="0">
                <a:latin typeface="Courier New" pitchFamily="49" charset="0"/>
                <a:cs typeface="+mn-cs"/>
                <a:sym typeface="Math B" pitchFamily="2" charset="2"/>
              </a:rPr>
              <a:t> {{</a:t>
            </a:r>
            <a:r>
              <a:rPr lang="en-US" sz="2000" b="1" kern="0" dirty="0" err="1">
                <a:latin typeface="Courier New" pitchFamily="49" charset="0"/>
                <a:cs typeface="+mn-cs"/>
                <a:sym typeface="Math B" pitchFamily="2" charset="2"/>
              </a:rPr>
              <a:t>u,v</a:t>
            </a:r>
            <a:r>
              <a:rPr lang="en-US" sz="2000" b="1" kern="0" dirty="0">
                <a:latin typeface="Courier New" pitchFamily="49" charset="0"/>
                <a:cs typeface="+mn-cs"/>
                <a:sym typeface="Math B" pitchFamily="2" charset="2"/>
              </a:rPr>
              <a:t>}};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  <a:sym typeface="Math B" pitchFamily="2" charset="2"/>
              </a:rPr>
              <a:t>         Union(</a:t>
            </a:r>
            <a:r>
              <a:rPr lang="en-US" sz="2000" b="1" kern="0" dirty="0" err="1">
                <a:latin typeface="Courier New" pitchFamily="49" charset="0"/>
                <a:cs typeface="+mn-cs"/>
                <a:sym typeface="Math B" pitchFamily="2" charset="2"/>
              </a:rPr>
              <a:t>u,v</a:t>
            </a:r>
            <a:r>
              <a:rPr lang="en-US" sz="2000" b="1" kern="0" dirty="0">
                <a:latin typeface="Courier New" pitchFamily="49" charset="0"/>
                <a:cs typeface="+mn-cs"/>
                <a:sym typeface="Math B" pitchFamily="2" charset="2"/>
              </a:rPr>
              <a:t>);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  <a:sym typeface="Math B" pitchFamily="2" charset="2"/>
              </a:rPr>
              <a:t>}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Kruskal’s Algorithm</a:t>
            </a:r>
          </a:p>
        </p:txBody>
      </p:sp>
      <p:sp>
        <p:nvSpPr>
          <p:cNvPr id="36867" name="Oval 4"/>
          <p:cNvSpPr>
            <a:spLocks noChangeArrowheads="1"/>
          </p:cNvSpPr>
          <p:nvPr/>
        </p:nvSpPr>
        <p:spPr bwMode="auto">
          <a:xfrm>
            <a:off x="3886200" y="1006475"/>
            <a:ext cx="457200" cy="457200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767600"/>
              </a:gs>
            </a:gsLst>
            <a:path path="shape">
              <a:fillToRect l="50000" t="50000" r="50000" b="50000"/>
            </a:path>
          </a:gra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2149" name="Oval 5"/>
          <p:cNvSpPr>
            <a:spLocks noChangeArrowheads="1"/>
          </p:cNvSpPr>
          <p:nvPr/>
        </p:nvSpPr>
        <p:spPr bwMode="auto">
          <a:xfrm>
            <a:off x="5562600" y="1006475"/>
            <a:ext cx="457200" cy="457200"/>
          </a:xfrm>
          <a:prstGeom prst="ellipse">
            <a:avLst/>
          </a:prstGeom>
          <a:gradFill rotWithShape="1">
            <a:gsLst>
              <a:gs pos="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2150" name="Oval 6"/>
          <p:cNvSpPr>
            <a:spLocks noChangeArrowheads="1"/>
          </p:cNvSpPr>
          <p:nvPr/>
        </p:nvSpPr>
        <p:spPr bwMode="auto">
          <a:xfrm>
            <a:off x="7239000" y="1006475"/>
            <a:ext cx="457200" cy="457200"/>
          </a:xfrm>
          <a:prstGeom prst="ellipse">
            <a:avLst/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2151" name="Oval 7"/>
          <p:cNvSpPr>
            <a:spLocks noChangeArrowheads="1"/>
          </p:cNvSpPr>
          <p:nvPr/>
        </p:nvSpPr>
        <p:spPr bwMode="auto">
          <a:xfrm>
            <a:off x="7239000" y="2454275"/>
            <a:ext cx="457200" cy="4572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2152" name="Oval 8"/>
          <p:cNvSpPr>
            <a:spLocks noChangeArrowheads="1"/>
          </p:cNvSpPr>
          <p:nvPr/>
        </p:nvSpPr>
        <p:spPr bwMode="auto">
          <a:xfrm>
            <a:off x="8229600" y="1768475"/>
            <a:ext cx="457200" cy="457200"/>
          </a:xfrm>
          <a:prstGeom prst="ellipse">
            <a:avLst/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2153" name="Oval 9"/>
          <p:cNvSpPr>
            <a:spLocks noChangeArrowheads="1"/>
          </p:cNvSpPr>
          <p:nvPr/>
        </p:nvSpPr>
        <p:spPr bwMode="auto">
          <a:xfrm>
            <a:off x="5562600" y="2454275"/>
            <a:ext cx="457200" cy="4572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2154" name="Oval 10"/>
          <p:cNvSpPr>
            <a:spLocks noChangeArrowheads="1"/>
          </p:cNvSpPr>
          <p:nvPr/>
        </p:nvSpPr>
        <p:spPr bwMode="auto">
          <a:xfrm>
            <a:off x="3886200" y="2454275"/>
            <a:ext cx="457200" cy="457200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cxnSp>
        <p:nvCxnSpPr>
          <p:cNvPr id="36874" name="AutoShape 11"/>
          <p:cNvCxnSpPr>
            <a:cxnSpLocks noChangeShapeType="1"/>
            <a:stCxn id="36867" idx="6"/>
            <a:endCxn id="262149" idx="2"/>
          </p:cNvCxnSpPr>
          <p:nvPr/>
        </p:nvCxnSpPr>
        <p:spPr bwMode="auto">
          <a:xfrm>
            <a:off x="4357688" y="1235075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75" name="AutoShape 12"/>
          <p:cNvCxnSpPr>
            <a:cxnSpLocks noChangeShapeType="1"/>
            <a:stCxn id="262149" idx="6"/>
            <a:endCxn id="262150" idx="2"/>
          </p:cNvCxnSpPr>
          <p:nvPr/>
        </p:nvCxnSpPr>
        <p:spPr bwMode="auto">
          <a:xfrm>
            <a:off x="6034088" y="1235075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76" name="AutoShape 13"/>
          <p:cNvCxnSpPr>
            <a:cxnSpLocks noChangeShapeType="1"/>
            <a:stCxn id="262150" idx="3"/>
            <a:endCxn id="262153" idx="7"/>
          </p:cNvCxnSpPr>
          <p:nvPr/>
        </p:nvCxnSpPr>
        <p:spPr bwMode="auto">
          <a:xfrm flipH="1">
            <a:off x="5953125" y="1411288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77" name="AutoShape 14"/>
          <p:cNvCxnSpPr>
            <a:cxnSpLocks noChangeShapeType="1"/>
            <a:stCxn id="262153" idx="2"/>
            <a:endCxn id="262154" idx="6"/>
          </p:cNvCxnSpPr>
          <p:nvPr/>
        </p:nvCxnSpPr>
        <p:spPr bwMode="auto">
          <a:xfrm flipH="1">
            <a:off x="4357688" y="2682875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78" name="AutoShape 15"/>
          <p:cNvCxnSpPr>
            <a:cxnSpLocks noChangeShapeType="1"/>
            <a:stCxn id="262154" idx="0"/>
            <a:endCxn id="36867" idx="4"/>
          </p:cNvCxnSpPr>
          <p:nvPr/>
        </p:nvCxnSpPr>
        <p:spPr bwMode="auto">
          <a:xfrm flipV="1">
            <a:off x="4114800" y="1477963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79" name="AutoShape 16"/>
          <p:cNvCxnSpPr>
            <a:cxnSpLocks noChangeShapeType="1"/>
            <a:stCxn id="36867" idx="5"/>
            <a:endCxn id="262153" idx="1"/>
          </p:cNvCxnSpPr>
          <p:nvPr/>
        </p:nvCxnSpPr>
        <p:spPr bwMode="auto">
          <a:xfrm>
            <a:off x="4276725" y="1411288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0" name="AutoShape 17"/>
          <p:cNvCxnSpPr>
            <a:cxnSpLocks noChangeShapeType="1"/>
            <a:stCxn id="262153" idx="0"/>
            <a:endCxn id="262149" idx="4"/>
          </p:cNvCxnSpPr>
          <p:nvPr/>
        </p:nvCxnSpPr>
        <p:spPr bwMode="auto">
          <a:xfrm flipV="1">
            <a:off x="5791200" y="1477963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1" name="AutoShape 18"/>
          <p:cNvCxnSpPr>
            <a:cxnSpLocks noChangeShapeType="1"/>
            <a:stCxn id="262153" idx="6"/>
            <a:endCxn id="262151" idx="2"/>
          </p:cNvCxnSpPr>
          <p:nvPr/>
        </p:nvCxnSpPr>
        <p:spPr bwMode="auto">
          <a:xfrm>
            <a:off x="6034088" y="2682875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2" name="AutoShape 19"/>
          <p:cNvCxnSpPr>
            <a:cxnSpLocks noChangeShapeType="1"/>
            <a:stCxn id="262151" idx="0"/>
            <a:endCxn id="262150" idx="4"/>
          </p:cNvCxnSpPr>
          <p:nvPr/>
        </p:nvCxnSpPr>
        <p:spPr bwMode="auto">
          <a:xfrm flipV="1">
            <a:off x="7467600" y="1477963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3" name="AutoShape 20"/>
          <p:cNvCxnSpPr>
            <a:cxnSpLocks noChangeShapeType="1"/>
            <a:stCxn id="262150" idx="5"/>
            <a:endCxn id="262152" idx="1"/>
          </p:cNvCxnSpPr>
          <p:nvPr/>
        </p:nvCxnSpPr>
        <p:spPr bwMode="auto">
          <a:xfrm>
            <a:off x="7629525" y="1411288"/>
            <a:ext cx="666750" cy="4095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4" name="AutoShape 21"/>
          <p:cNvCxnSpPr>
            <a:cxnSpLocks noChangeShapeType="1"/>
            <a:stCxn id="262151" idx="7"/>
            <a:endCxn id="262152" idx="3"/>
          </p:cNvCxnSpPr>
          <p:nvPr/>
        </p:nvCxnSpPr>
        <p:spPr bwMode="auto">
          <a:xfrm flipV="1">
            <a:off x="7629525" y="2173288"/>
            <a:ext cx="666750" cy="333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85" name="Text Box 22"/>
          <p:cNvSpPr txBox="1">
            <a:spLocks noChangeArrowheads="1"/>
          </p:cNvSpPr>
          <p:nvPr/>
        </p:nvSpPr>
        <p:spPr bwMode="auto">
          <a:xfrm>
            <a:off x="4738688" y="889000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36886" name="Text Box 23"/>
          <p:cNvSpPr txBox="1">
            <a:spLocks noChangeArrowheads="1"/>
          </p:cNvSpPr>
          <p:nvPr/>
        </p:nvSpPr>
        <p:spPr bwMode="auto">
          <a:xfrm>
            <a:off x="6354763" y="8985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19</a:t>
            </a:r>
          </a:p>
        </p:txBody>
      </p:sp>
      <p:sp>
        <p:nvSpPr>
          <p:cNvPr id="36887" name="Text Box 24"/>
          <p:cNvSpPr txBox="1">
            <a:spLocks noChangeArrowheads="1"/>
          </p:cNvSpPr>
          <p:nvPr/>
        </p:nvSpPr>
        <p:spPr bwMode="auto">
          <a:xfrm>
            <a:off x="7937500" y="1279525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9</a:t>
            </a:r>
          </a:p>
        </p:txBody>
      </p:sp>
      <p:sp>
        <p:nvSpPr>
          <p:cNvPr id="36888" name="Text Box 25"/>
          <p:cNvSpPr txBox="1">
            <a:spLocks noChangeArrowheads="1"/>
          </p:cNvSpPr>
          <p:nvPr/>
        </p:nvSpPr>
        <p:spPr bwMode="auto">
          <a:xfrm>
            <a:off x="7939088" y="2346325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36889" name="Text Box 26"/>
          <p:cNvSpPr txBox="1">
            <a:spLocks noChangeArrowheads="1"/>
          </p:cNvSpPr>
          <p:nvPr/>
        </p:nvSpPr>
        <p:spPr bwMode="auto">
          <a:xfrm>
            <a:off x="7443788" y="1854200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36890" name="Text Box 27"/>
          <p:cNvSpPr txBox="1">
            <a:spLocks noChangeArrowheads="1"/>
          </p:cNvSpPr>
          <p:nvPr/>
        </p:nvSpPr>
        <p:spPr bwMode="auto">
          <a:xfrm>
            <a:off x="6569075" y="23463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13</a:t>
            </a:r>
          </a:p>
        </p:txBody>
      </p:sp>
      <p:sp>
        <p:nvSpPr>
          <p:cNvPr id="36891" name="Text Box 28"/>
          <p:cNvSpPr txBox="1">
            <a:spLocks noChangeArrowheads="1"/>
          </p:cNvSpPr>
          <p:nvPr/>
        </p:nvSpPr>
        <p:spPr bwMode="auto">
          <a:xfrm>
            <a:off x="6521450" y="14478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17</a:t>
            </a:r>
          </a:p>
        </p:txBody>
      </p:sp>
      <p:sp>
        <p:nvSpPr>
          <p:cNvPr id="36892" name="Text Box 29"/>
          <p:cNvSpPr txBox="1">
            <a:spLocks noChangeArrowheads="1"/>
          </p:cNvSpPr>
          <p:nvPr/>
        </p:nvSpPr>
        <p:spPr bwMode="auto">
          <a:xfrm>
            <a:off x="5745163" y="16605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25</a:t>
            </a:r>
          </a:p>
        </p:txBody>
      </p:sp>
      <p:sp>
        <p:nvSpPr>
          <p:cNvPr id="36893" name="Text Box 30"/>
          <p:cNvSpPr txBox="1">
            <a:spLocks noChangeArrowheads="1"/>
          </p:cNvSpPr>
          <p:nvPr/>
        </p:nvSpPr>
        <p:spPr bwMode="auto">
          <a:xfrm>
            <a:off x="4572000" y="14478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36894" name="Text Box 31"/>
          <p:cNvSpPr txBox="1">
            <a:spLocks noChangeArrowheads="1"/>
          </p:cNvSpPr>
          <p:nvPr/>
        </p:nvSpPr>
        <p:spPr bwMode="auto">
          <a:xfrm>
            <a:off x="3746500" y="1660525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8</a:t>
            </a:r>
          </a:p>
        </p:txBody>
      </p:sp>
      <p:sp>
        <p:nvSpPr>
          <p:cNvPr id="36895" name="Text Box 32"/>
          <p:cNvSpPr txBox="1">
            <a:spLocks noChangeArrowheads="1"/>
          </p:cNvSpPr>
          <p:nvPr/>
        </p:nvSpPr>
        <p:spPr bwMode="auto">
          <a:xfrm>
            <a:off x="4511675" y="23463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21</a:t>
            </a:r>
          </a:p>
        </p:txBody>
      </p:sp>
      <p:sp>
        <p:nvSpPr>
          <p:cNvPr id="36896" name="AutoShape 34"/>
          <p:cNvSpPr>
            <a:spLocks/>
          </p:cNvSpPr>
          <p:nvPr/>
        </p:nvSpPr>
        <p:spPr bwMode="auto">
          <a:xfrm>
            <a:off x="762000" y="1916113"/>
            <a:ext cx="152400" cy="838200"/>
          </a:xfrm>
          <a:prstGeom prst="leftBrace">
            <a:avLst>
              <a:gd name="adj1" fmla="val 45833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 bwMode="auto">
          <a:xfrm>
            <a:off x="457200" y="1052513"/>
            <a:ext cx="8229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Kruskal()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{ 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   T = </a:t>
            </a:r>
            <a:r>
              <a:rPr lang="en-US" sz="2000" b="1" kern="0" dirty="0">
                <a:latin typeface="Courier New" pitchFamily="49" charset="0"/>
                <a:cs typeface="+mn-cs"/>
                <a:sym typeface="Symbol" pitchFamily="18" charset="2"/>
              </a:rPr>
              <a:t></a:t>
            </a:r>
            <a:r>
              <a:rPr lang="en-US" sz="2000" b="1" kern="0" dirty="0">
                <a:latin typeface="Courier New" pitchFamily="49" charset="0"/>
                <a:cs typeface="+mn-cs"/>
              </a:rPr>
              <a:t>;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   for each v </a:t>
            </a:r>
            <a:r>
              <a:rPr lang="en-US" sz="2000" kern="0" dirty="0">
                <a:latin typeface="+mn-lt"/>
                <a:cs typeface="+mn-cs"/>
                <a:sym typeface="Symbol" pitchFamily="18" charset="2"/>
              </a:rPr>
              <a:t></a:t>
            </a:r>
            <a:r>
              <a:rPr lang="en-US" sz="2000" b="1" kern="0" dirty="0">
                <a:latin typeface="Courier New" pitchFamily="49" charset="0"/>
                <a:cs typeface="+mn-cs"/>
              </a:rPr>
              <a:t> V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      </a:t>
            </a:r>
            <a:r>
              <a:rPr lang="en-US" sz="2000" b="1" kern="0" dirty="0" err="1">
                <a:latin typeface="Courier New" pitchFamily="49" charset="0"/>
                <a:cs typeface="+mn-cs"/>
              </a:rPr>
              <a:t>MakeSet</a:t>
            </a:r>
            <a:r>
              <a:rPr lang="en-US" sz="2000" b="1" kern="0" dirty="0">
                <a:latin typeface="Courier New" pitchFamily="49" charset="0"/>
                <a:cs typeface="+mn-cs"/>
              </a:rPr>
              <a:t>(v);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   sort E into nondecreasing order by weight w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   for each (</a:t>
            </a:r>
            <a:r>
              <a:rPr lang="en-US" sz="2000" b="1" kern="0" dirty="0" err="1">
                <a:latin typeface="Courier New" pitchFamily="49" charset="0"/>
                <a:cs typeface="+mn-cs"/>
              </a:rPr>
              <a:t>u,v</a:t>
            </a:r>
            <a:r>
              <a:rPr lang="en-US" sz="2000" b="1" kern="0" dirty="0">
                <a:latin typeface="Courier New" pitchFamily="49" charset="0"/>
                <a:cs typeface="+mn-cs"/>
              </a:rPr>
              <a:t>) </a:t>
            </a:r>
            <a:r>
              <a:rPr lang="en-US" sz="2000" b="1" kern="0" dirty="0">
                <a:latin typeface="Courier New" pitchFamily="49" charset="0"/>
                <a:cs typeface="+mn-cs"/>
                <a:sym typeface="Symbol" pitchFamily="18" charset="2"/>
              </a:rPr>
              <a:t></a:t>
            </a:r>
            <a:r>
              <a:rPr lang="en-US" sz="2000" b="1" kern="0" dirty="0">
                <a:latin typeface="Courier New" pitchFamily="49" charset="0"/>
                <a:cs typeface="+mn-cs"/>
              </a:rPr>
              <a:t> E (in sorted order)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      if </a:t>
            </a:r>
            <a:r>
              <a:rPr lang="en-US" sz="2000" b="1" kern="0" dirty="0" err="1">
                <a:latin typeface="Courier New" pitchFamily="49" charset="0"/>
                <a:cs typeface="+mn-cs"/>
              </a:rPr>
              <a:t>FindSet</a:t>
            </a:r>
            <a:r>
              <a:rPr lang="en-US" sz="2000" b="1" kern="0" dirty="0">
                <a:latin typeface="Courier New" pitchFamily="49" charset="0"/>
                <a:cs typeface="+mn-cs"/>
              </a:rPr>
              <a:t>(u) </a:t>
            </a:r>
            <a:r>
              <a:rPr lang="en-US" sz="2000" b="1" kern="0" dirty="0">
                <a:latin typeface="Courier New" pitchFamily="49" charset="0"/>
                <a:cs typeface="+mn-cs"/>
                <a:sym typeface="Symbol" pitchFamily="18" charset="2"/>
              </a:rPr>
              <a:t> </a:t>
            </a:r>
            <a:r>
              <a:rPr lang="en-US" sz="2000" b="1" kern="0" dirty="0" err="1">
                <a:latin typeface="Courier New" pitchFamily="49" charset="0"/>
                <a:cs typeface="+mn-cs"/>
                <a:sym typeface="Symbol" pitchFamily="18" charset="2"/>
              </a:rPr>
              <a:t>FindSet</a:t>
            </a:r>
            <a:r>
              <a:rPr lang="en-US" sz="2000" b="1" kern="0" dirty="0">
                <a:latin typeface="Courier New" pitchFamily="49" charset="0"/>
                <a:cs typeface="+mn-cs"/>
                <a:sym typeface="Symbol" pitchFamily="18" charset="2"/>
              </a:rPr>
              <a:t>(v)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  <a:sym typeface="Symbol" pitchFamily="18" charset="2"/>
              </a:rPr>
              <a:t>         T = T </a:t>
            </a:r>
            <a:r>
              <a:rPr lang="en-US" sz="2000" b="1" kern="0" dirty="0">
                <a:latin typeface="Microsoft Sans Serif" pitchFamily="34" charset="0"/>
                <a:cs typeface="+mn-cs"/>
                <a:sym typeface="Math B" pitchFamily="2" charset="2"/>
              </a:rPr>
              <a:t>U</a:t>
            </a:r>
            <a:r>
              <a:rPr lang="en-US" sz="2000" b="1" kern="0" dirty="0">
                <a:latin typeface="Courier New" pitchFamily="49" charset="0"/>
                <a:cs typeface="+mn-cs"/>
                <a:sym typeface="Math B" pitchFamily="2" charset="2"/>
              </a:rPr>
              <a:t> {{</a:t>
            </a:r>
            <a:r>
              <a:rPr lang="en-US" sz="2000" b="1" kern="0" dirty="0" err="1">
                <a:latin typeface="Courier New" pitchFamily="49" charset="0"/>
                <a:cs typeface="+mn-cs"/>
                <a:sym typeface="Math B" pitchFamily="2" charset="2"/>
              </a:rPr>
              <a:t>u,v</a:t>
            </a:r>
            <a:r>
              <a:rPr lang="en-US" sz="2000" b="1" kern="0" dirty="0">
                <a:latin typeface="Courier New" pitchFamily="49" charset="0"/>
                <a:cs typeface="+mn-cs"/>
                <a:sym typeface="Math B" pitchFamily="2" charset="2"/>
              </a:rPr>
              <a:t>}};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  <a:sym typeface="Math B" pitchFamily="2" charset="2"/>
              </a:rPr>
              <a:t>         Union(</a:t>
            </a:r>
            <a:r>
              <a:rPr lang="en-US" altLang="en-US" sz="2000" b="1" dirty="0" err="1">
                <a:latin typeface="Courier New" panose="02070309020205020404" pitchFamily="49" charset="0"/>
                <a:sym typeface="Math B" pitchFamily="2" charset="2"/>
              </a:rPr>
              <a:t>u,v</a:t>
            </a:r>
            <a:r>
              <a:rPr lang="en-US" sz="2000" b="1" kern="0" dirty="0">
                <a:latin typeface="Courier New" pitchFamily="49" charset="0"/>
                <a:cs typeface="+mn-cs"/>
                <a:sym typeface="Math B" pitchFamily="2" charset="2"/>
              </a:rPr>
              <a:t>);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  <a:sym typeface="Math B" pitchFamily="2" charset="2"/>
              </a:rPr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ym typeface="Symbol" pitchFamily="18" charset="2"/>
              </a:rPr>
              <a:t>Minimum Spanning Tree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ym typeface="Symbol" panose="05050102010706020507" pitchFamily="18" charset="2"/>
              </a:rPr>
              <a:t>Problem: given a connected, undirected, weighted graph, find a </a:t>
            </a:r>
            <a:r>
              <a:rPr lang="en-US" altLang="en-US" i="1">
                <a:solidFill>
                  <a:schemeClr val="tx2"/>
                </a:solidFill>
                <a:sym typeface="Symbol" panose="05050102010706020507" pitchFamily="18" charset="2"/>
              </a:rPr>
              <a:t>spanning tree</a:t>
            </a:r>
            <a:r>
              <a:rPr lang="en-US" altLang="en-US">
                <a:sym typeface="Symbol" panose="05050102010706020507" pitchFamily="18" charset="2"/>
              </a:rPr>
              <a:t> using edges that </a:t>
            </a:r>
            <a:r>
              <a:rPr lang="en-US" altLang="en-US">
                <a:solidFill>
                  <a:schemeClr val="tx2"/>
                </a:solidFill>
                <a:sym typeface="Symbol" panose="05050102010706020507" pitchFamily="18" charset="2"/>
              </a:rPr>
              <a:t>minimize</a:t>
            </a:r>
            <a:r>
              <a:rPr lang="en-US" altLang="en-US">
                <a:sym typeface="Symbol" panose="05050102010706020507" pitchFamily="18" charset="2"/>
              </a:rPr>
              <a:t> the total weight</a:t>
            </a:r>
          </a:p>
        </p:txBody>
      </p:sp>
      <p:sp>
        <p:nvSpPr>
          <p:cNvPr id="5124" name="Oval 32"/>
          <p:cNvSpPr>
            <a:spLocks noChangeArrowheads="1"/>
          </p:cNvSpPr>
          <p:nvPr/>
        </p:nvSpPr>
        <p:spPr bwMode="auto">
          <a:xfrm>
            <a:off x="1600200" y="3251200"/>
            <a:ext cx="533400" cy="5334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CC"/>
              </a:gs>
            </a:gsLst>
            <a:path path="shape">
              <a:fillToRect l="50000" t="50000" r="50000" b="50000"/>
            </a:path>
          </a:gradFill>
          <a:ln w="3810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5" name="Oval 33"/>
          <p:cNvSpPr>
            <a:spLocks noChangeArrowheads="1"/>
          </p:cNvSpPr>
          <p:nvPr/>
        </p:nvSpPr>
        <p:spPr bwMode="auto">
          <a:xfrm>
            <a:off x="4648200" y="3251200"/>
            <a:ext cx="533400" cy="5334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CC"/>
              </a:gs>
            </a:gsLst>
            <a:path path="shape">
              <a:fillToRect l="50000" t="50000" r="50000" b="50000"/>
            </a:path>
          </a:gradFill>
          <a:ln w="3810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6" name="Oval 34"/>
          <p:cNvSpPr>
            <a:spLocks noChangeArrowheads="1"/>
          </p:cNvSpPr>
          <p:nvPr/>
        </p:nvSpPr>
        <p:spPr bwMode="auto">
          <a:xfrm>
            <a:off x="7315200" y="3251200"/>
            <a:ext cx="533400" cy="5334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CC"/>
              </a:gs>
            </a:gsLst>
            <a:path path="shape">
              <a:fillToRect l="50000" t="50000" r="50000" b="50000"/>
            </a:path>
          </a:gradFill>
          <a:ln w="3810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7" name="Oval 35"/>
          <p:cNvSpPr>
            <a:spLocks noChangeArrowheads="1"/>
          </p:cNvSpPr>
          <p:nvPr/>
        </p:nvSpPr>
        <p:spPr bwMode="auto">
          <a:xfrm>
            <a:off x="1600200" y="4851400"/>
            <a:ext cx="533400" cy="5334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CC"/>
              </a:gs>
            </a:gsLst>
            <a:path path="shape">
              <a:fillToRect l="50000" t="50000" r="50000" b="50000"/>
            </a:path>
          </a:gradFill>
          <a:ln w="3810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8" name="Oval 36"/>
          <p:cNvSpPr>
            <a:spLocks noChangeArrowheads="1"/>
          </p:cNvSpPr>
          <p:nvPr/>
        </p:nvSpPr>
        <p:spPr bwMode="auto">
          <a:xfrm>
            <a:off x="4648200" y="4851400"/>
            <a:ext cx="533400" cy="5334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CC"/>
              </a:gs>
            </a:gsLst>
            <a:path path="shape">
              <a:fillToRect l="50000" t="50000" r="50000" b="50000"/>
            </a:path>
          </a:gradFill>
          <a:ln w="3810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9" name="Oval 37"/>
          <p:cNvSpPr>
            <a:spLocks noChangeArrowheads="1"/>
          </p:cNvSpPr>
          <p:nvPr/>
        </p:nvSpPr>
        <p:spPr bwMode="auto">
          <a:xfrm>
            <a:off x="7315200" y="4851400"/>
            <a:ext cx="533400" cy="5334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CC"/>
              </a:gs>
            </a:gsLst>
            <a:path path="shape">
              <a:fillToRect l="50000" t="50000" r="50000" b="50000"/>
            </a:path>
          </a:gradFill>
          <a:ln w="3810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30" name="Oval 38"/>
          <p:cNvSpPr>
            <a:spLocks noChangeArrowheads="1"/>
          </p:cNvSpPr>
          <p:nvPr/>
        </p:nvSpPr>
        <p:spPr bwMode="auto">
          <a:xfrm>
            <a:off x="3124200" y="5537200"/>
            <a:ext cx="533400" cy="5334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CC"/>
              </a:gs>
            </a:gsLst>
            <a:path path="shape">
              <a:fillToRect l="50000" t="50000" r="50000" b="50000"/>
            </a:path>
          </a:gradFill>
          <a:ln w="3810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31" name="Oval 39"/>
          <p:cNvSpPr>
            <a:spLocks noChangeArrowheads="1"/>
          </p:cNvSpPr>
          <p:nvPr/>
        </p:nvSpPr>
        <p:spPr bwMode="auto">
          <a:xfrm>
            <a:off x="3124200" y="2565400"/>
            <a:ext cx="533400" cy="5334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00CC"/>
              </a:gs>
            </a:gsLst>
            <a:path path="shape">
              <a:fillToRect l="50000" t="50000" r="50000" b="50000"/>
            </a:path>
          </a:gradFill>
          <a:ln w="3810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5132" name="AutoShape 40"/>
          <p:cNvCxnSpPr>
            <a:cxnSpLocks noChangeShapeType="1"/>
            <a:stCxn id="5131" idx="5"/>
            <a:endCxn id="5125" idx="1"/>
          </p:cNvCxnSpPr>
          <p:nvPr/>
        </p:nvCxnSpPr>
        <p:spPr bwMode="auto">
          <a:xfrm>
            <a:off x="3579813" y="3040063"/>
            <a:ext cx="1146175" cy="269875"/>
          </a:xfrm>
          <a:prstGeom prst="straightConnector1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3" name="AutoShape 41"/>
          <p:cNvCxnSpPr>
            <a:cxnSpLocks noChangeShapeType="1"/>
            <a:stCxn id="5131" idx="3"/>
            <a:endCxn id="5124" idx="7"/>
          </p:cNvCxnSpPr>
          <p:nvPr/>
        </p:nvCxnSpPr>
        <p:spPr bwMode="auto">
          <a:xfrm flipH="1">
            <a:off x="2055813" y="3040063"/>
            <a:ext cx="1146175" cy="269875"/>
          </a:xfrm>
          <a:prstGeom prst="straightConnector1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4" name="AutoShape 42"/>
          <p:cNvCxnSpPr>
            <a:cxnSpLocks noChangeShapeType="1"/>
            <a:stCxn id="5124" idx="6"/>
            <a:endCxn id="5125" idx="2"/>
          </p:cNvCxnSpPr>
          <p:nvPr/>
        </p:nvCxnSpPr>
        <p:spPr bwMode="auto">
          <a:xfrm>
            <a:off x="2152650" y="3517900"/>
            <a:ext cx="2476500" cy="0"/>
          </a:xfrm>
          <a:prstGeom prst="straightConnector1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5" name="AutoShape 43"/>
          <p:cNvCxnSpPr>
            <a:cxnSpLocks noChangeShapeType="1"/>
            <a:stCxn id="5127" idx="0"/>
            <a:endCxn id="5124" idx="4"/>
          </p:cNvCxnSpPr>
          <p:nvPr/>
        </p:nvCxnSpPr>
        <p:spPr bwMode="auto">
          <a:xfrm flipV="1">
            <a:off x="1866900" y="3803650"/>
            <a:ext cx="0" cy="1028700"/>
          </a:xfrm>
          <a:prstGeom prst="straightConnector1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6" name="AutoShape 44"/>
          <p:cNvCxnSpPr>
            <a:cxnSpLocks noChangeShapeType="1"/>
            <a:stCxn id="5127" idx="5"/>
            <a:endCxn id="5130" idx="1"/>
          </p:cNvCxnSpPr>
          <p:nvPr/>
        </p:nvCxnSpPr>
        <p:spPr bwMode="auto">
          <a:xfrm>
            <a:off x="2055813" y="5326063"/>
            <a:ext cx="1146175" cy="269875"/>
          </a:xfrm>
          <a:prstGeom prst="straightConnector1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7" name="AutoShape 45"/>
          <p:cNvCxnSpPr>
            <a:cxnSpLocks noChangeShapeType="1"/>
            <a:stCxn id="5130" idx="7"/>
            <a:endCxn id="5128" idx="3"/>
          </p:cNvCxnSpPr>
          <p:nvPr/>
        </p:nvCxnSpPr>
        <p:spPr bwMode="auto">
          <a:xfrm flipV="1">
            <a:off x="3579813" y="5326063"/>
            <a:ext cx="1146175" cy="269875"/>
          </a:xfrm>
          <a:prstGeom prst="straightConnector1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8" name="AutoShape 46"/>
          <p:cNvCxnSpPr>
            <a:cxnSpLocks noChangeShapeType="1"/>
            <a:stCxn id="5128" idx="0"/>
            <a:endCxn id="5125" idx="4"/>
          </p:cNvCxnSpPr>
          <p:nvPr/>
        </p:nvCxnSpPr>
        <p:spPr bwMode="auto">
          <a:xfrm flipV="1">
            <a:off x="4914900" y="3803650"/>
            <a:ext cx="0" cy="1028700"/>
          </a:xfrm>
          <a:prstGeom prst="straightConnector1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9" name="AutoShape 47"/>
          <p:cNvCxnSpPr>
            <a:cxnSpLocks noChangeShapeType="1"/>
            <a:stCxn id="5125" idx="6"/>
            <a:endCxn id="5126" idx="2"/>
          </p:cNvCxnSpPr>
          <p:nvPr/>
        </p:nvCxnSpPr>
        <p:spPr bwMode="auto">
          <a:xfrm>
            <a:off x="5200650" y="3517900"/>
            <a:ext cx="2095500" cy="0"/>
          </a:xfrm>
          <a:prstGeom prst="straightConnector1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0" name="AutoShape 48"/>
          <p:cNvCxnSpPr>
            <a:cxnSpLocks noChangeShapeType="1"/>
            <a:stCxn id="5128" idx="6"/>
            <a:endCxn id="5129" idx="2"/>
          </p:cNvCxnSpPr>
          <p:nvPr/>
        </p:nvCxnSpPr>
        <p:spPr bwMode="auto">
          <a:xfrm>
            <a:off x="5200650" y="5118100"/>
            <a:ext cx="2095500" cy="0"/>
          </a:xfrm>
          <a:prstGeom prst="straightConnector1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1" name="AutoShape 49"/>
          <p:cNvCxnSpPr>
            <a:cxnSpLocks noChangeShapeType="1"/>
            <a:stCxn id="5130" idx="0"/>
            <a:endCxn id="5124" idx="5"/>
          </p:cNvCxnSpPr>
          <p:nvPr/>
        </p:nvCxnSpPr>
        <p:spPr bwMode="auto">
          <a:xfrm rot="5400000" flipH="1">
            <a:off x="1827213" y="3954463"/>
            <a:ext cx="1792287" cy="1335087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42" name="Text Box 50"/>
          <p:cNvSpPr txBox="1">
            <a:spLocks noChangeArrowheads="1"/>
          </p:cNvSpPr>
          <p:nvPr/>
        </p:nvSpPr>
        <p:spPr bwMode="auto">
          <a:xfrm>
            <a:off x="1466850" y="4027488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Times New Roman" panose="02020603050405020304" pitchFamily="18" charset="0"/>
              </a:rPr>
              <a:t>14</a:t>
            </a:r>
          </a:p>
        </p:txBody>
      </p:sp>
      <p:sp>
        <p:nvSpPr>
          <p:cNvPr id="5143" name="Text Box 51"/>
          <p:cNvSpPr txBox="1">
            <a:spLocks noChangeArrowheads="1"/>
          </p:cNvSpPr>
          <p:nvPr/>
        </p:nvSpPr>
        <p:spPr bwMode="auto">
          <a:xfrm>
            <a:off x="2762250" y="4318000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5144" name="Text Box 52"/>
          <p:cNvSpPr txBox="1">
            <a:spLocks noChangeArrowheads="1"/>
          </p:cNvSpPr>
          <p:nvPr/>
        </p:nvSpPr>
        <p:spPr bwMode="auto">
          <a:xfrm>
            <a:off x="2438400" y="53848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5145" name="Text Box 53"/>
          <p:cNvSpPr txBox="1">
            <a:spLocks noChangeArrowheads="1"/>
          </p:cNvSpPr>
          <p:nvPr/>
        </p:nvSpPr>
        <p:spPr bwMode="auto">
          <a:xfrm>
            <a:off x="2438400" y="27940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5146" name="Text Box 54"/>
          <p:cNvSpPr txBox="1">
            <a:spLocks noChangeArrowheads="1"/>
          </p:cNvSpPr>
          <p:nvPr/>
        </p:nvSpPr>
        <p:spPr bwMode="auto">
          <a:xfrm>
            <a:off x="4108450" y="27940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5147" name="Text Box 55"/>
          <p:cNvSpPr txBox="1">
            <a:spLocks noChangeArrowheads="1"/>
          </p:cNvSpPr>
          <p:nvPr/>
        </p:nvSpPr>
        <p:spPr bwMode="auto">
          <a:xfrm>
            <a:off x="3200400" y="31654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5148" name="Text Box 56"/>
          <p:cNvSpPr txBox="1">
            <a:spLocks noChangeArrowheads="1"/>
          </p:cNvSpPr>
          <p:nvPr/>
        </p:nvSpPr>
        <p:spPr bwMode="auto">
          <a:xfrm>
            <a:off x="4946650" y="40735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5149" name="Text Box 57"/>
          <p:cNvSpPr txBox="1">
            <a:spLocks noChangeArrowheads="1"/>
          </p:cNvSpPr>
          <p:nvPr/>
        </p:nvSpPr>
        <p:spPr bwMode="auto">
          <a:xfrm>
            <a:off x="6089650" y="31750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5150" name="Text Box 58"/>
          <p:cNvSpPr txBox="1">
            <a:spLocks noChangeArrowheads="1"/>
          </p:cNvSpPr>
          <p:nvPr/>
        </p:nvSpPr>
        <p:spPr bwMode="auto">
          <a:xfrm>
            <a:off x="6032500" y="4759325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5151" name="Text Box 59"/>
          <p:cNvSpPr txBox="1">
            <a:spLocks noChangeArrowheads="1"/>
          </p:cNvSpPr>
          <p:nvPr/>
        </p:nvSpPr>
        <p:spPr bwMode="auto">
          <a:xfrm>
            <a:off x="4025900" y="54102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Times New Roman" panose="02020603050405020304" pitchFamily="18" charset="0"/>
              </a:rPr>
              <a:t>8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Kruskal’s Algorithm</a:t>
            </a:r>
          </a:p>
        </p:txBody>
      </p:sp>
      <p:sp>
        <p:nvSpPr>
          <p:cNvPr id="37891" name="Oval 4"/>
          <p:cNvSpPr>
            <a:spLocks noChangeArrowheads="1"/>
          </p:cNvSpPr>
          <p:nvPr/>
        </p:nvSpPr>
        <p:spPr bwMode="auto">
          <a:xfrm>
            <a:off x="3886200" y="1006475"/>
            <a:ext cx="457200" cy="457200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767600"/>
              </a:gs>
            </a:gsLst>
            <a:path path="shape">
              <a:fillToRect l="50000" t="50000" r="50000" b="50000"/>
            </a:path>
          </a:gra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3173" name="Oval 5"/>
          <p:cNvSpPr>
            <a:spLocks noChangeArrowheads="1"/>
          </p:cNvSpPr>
          <p:nvPr/>
        </p:nvSpPr>
        <p:spPr bwMode="auto">
          <a:xfrm>
            <a:off x="5562600" y="1006475"/>
            <a:ext cx="457200" cy="457200"/>
          </a:xfrm>
          <a:prstGeom prst="ellipse">
            <a:avLst/>
          </a:prstGeom>
          <a:gradFill rotWithShape="1">
            <a:gsLst>
              <a:gs pos="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3174" name="Oval 6"/>
          <p:cNvSpPr>
            <a:spLocks noChangeArrowheads="1"/>
          </p:cNvSpPr>
          <p:nvPr/>
        </p:nvSpPr>
        <p:spPr bwMode="auto">
          <a:xfrm>
            <a:off x="7239000" y="1006475"/>
            <a:ext cx="457200" cy="457200"/>
          </a:xfrm>
          <a:prstGeom prst="ellipse">
            <a:avLst/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3175" name="Oval 7"/>
          <p:cNvSpPr>
            <a:spLocks noChangeArrowheads="1"/>
          </p:cNvSpPr>
          <p:nvPr/>
        </p:nvSpPr>
        <p:spPr bwMode="auto">
          <a:xfrm>
            <a:off x="7239000" y="2454275"/>
            <a:ext cx="457200" cy="4572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3176" name="Oval 8"/>
          <p:cNvSpPr>
            <a:spLocks noChangeArrowheads="1"/>
          </p:cNvSpPr>
          <p:nvPr/>
        </p:nvSpPr>
        <p:spPr bwMode="auto">
          <a:xfrm>
            <a:off x="8229600" y="1768475"/>
            <a:ext cx="457200" cy="457200"/>
          </a:xfrm>
          <a:prstGeom prst="ellipse">
            <a:avLst/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3177" name="Oval 9"/>
          <p:cNvSpPr>
            <a:spLocks noChangeArrowheads="1"/>
          </p:cNvSpPr>
          <p:nvPr/>
        </p:nvSpPr>
        <p:spPr bwMode="auto">
          <a:xfrm>
            <a:off x="5562600" y="2454275"/>
            <a:ext cx="457200" cy="4572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3178" name="Oval 10"/>
          <p:cNvSpPr>
            <a:spLocks noChangeArrowheads="1"/>
          </p:cNvSpPr>
          <p:nvPr/>
        </p:nvSpPr>
        <p:spPr bwMode="auto">
          <a:xfrm>
            <a:off x="3886200" y="2454275"/>
            <a:ext cx="457200" cy="457200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cxnSp>
        <p:nvCxnSpPr>
          <p:cNvPr id="37898" name="AutoShape 11"/>
          <p:cNvCxnSpPr>
            <a:cxnSpLocks noChangeShapeType="1"/>
            <a:stCxn id="37891" idx="6"/>
            <a:endCxn id="263173" idx="2"/>
          </p:cNvCxnSpPr>
          <p:nvPr/>
        </p:nvCxnSpPr>
        <p:spPr bwMode="auto">
          <a:xfrm>
            <a:off x="4357688" y="1235075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899" name="AutoShape 12"/>
          <p:cNvCxnSpPr>
            <a:cxnSpLocks noChangeShapeType="1"/>
            <a:stCxn id="263173" idx="6"/>
            <a:endCxn id="263174" idx="2"/>
          </p:cNvCxnSpPr>
          <p:nvPr/>
        </p:nvCxnSpPr>
        <p:spPr bwMode="auto">
          <a:xfrm>
            <a:off x="6034088" y="1235075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0" name="AutoShape 13"/>
          <p:cNvCxnSpPr>
            <a:cxnSpLocks noChangeShapeType="1"/>
            <a:stCxn id="263174" idx="3"/>
            <a:endCxn id="263177" idx="7"/>
          </p:cNvCxnSpPr>
          <p:nvPr/>
        </p:nvCxnSpPr>
        <p:spPr bwMode="auto">
          <a:xfrm flipH="1">
            <a:off x="5953125" y="1411288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1" name="AutoShape 14"/>
          <p:cNvCxnSpPr>
            <a:cxnSpLocks noChangeShapeType="1"/>
            <a:stCxn id="263177" idx="2"/>
            <a:endCxn id="263178" idx="6"/>
          </p:cNvCxnSpPr>
          <p:nvPr/>
        </p:nvCxnSpPr>
        <p:spPr bwMode="auto">
          <a:xfrm flipH="1">
            <a:off x="4357688" y="2682875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2" name="AutoShape 15"/>
          <p:cNvCxnSpPr>
            <a:cxnSpLocks noChangeShapeType="1"/>
            <a:stCxn id="263178" idx="0"/>
            <a:endCxn id="37891" idx="4"/>
          </p:cNvCxnSpPr>
          <p:nvPr/>
        </p:nvCxnSpPr>
        <p:spPr bwMode="auto">
          <a:xfrm flipV="1">
            <a:off x="4114800" y="1477963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3" name="AutoShape 16"/>
          <p:cNvCxnSpPr>
            <a:cxnSpLocks noChangeShapeType="1"/>
            <a:stCxn id="37891" idx="5"/>
            <a:endCxn id="263177" idx="1"/>
          </p:cNvCxnSpPr>
          <p:nvPr/>
        </p:nvCxnSpPr>
        <p:spPr bwMode="auto">
          <a:xfrm>
            <a:off x="4276725" y="1411288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4" name="AutoShape 17"/>
          <p:cNvCxnSpPr>
            <a:cxnSpLocks noChangeShapeType="1"/>
            <a:stCxn id="263177" idx="0"/>
            <a:endCxn id="263173" idx="4"/>
          </p:cNvCxnSpPr>
          <p:nvPr/>
        </p:nvCxnSpPr>
        <p:spPr bwMode="auto">
          <a:xfrm flipV="1">
            <a:off x="5791200" y="1477963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5" name="AutoShape 18"/>
          <p:cNvCxnSpPr>
            <a:cxnSpLocks noChangeShapeType="1"/>
            <a:stCxn id="263177" idx="6"/>
            <a:endCxn id="263175" idx="2"/>
          </p:cNvCxnSpPr>
          <p:nvPr/>
        </p:nvCxnSpPr>
        <p:spPr bwMode="auto">
          <a:xfrm>
            <a:off x="6034088" y="2682875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6" name="AutoShape 19"/>
          <p:cNvCxnSpPr>
            <a:cxnSpLocks noChangeShapeType="1"/>
            <a:stCxn id="263175" idx="0"/>
            <a:endCxn id="263174" idx="4"/>
          </p:cNvCxnSpPr>
          <p:nvPr/>
        </p:nvCxnSpPr>
        <p:spPr bwMode="auto">
          <a:xfrm flipV="1">
            <a:off x="7467600" y="1477963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7" name="AutoShape 20"/>
          <p:cNvCxnSpPr>
            <a:cxnSpLocks noChangeShapeType="1"/>
            <a:stCxn id="263174" idx="5"/>
            <a:endCxn id="263176" idx="1"/>
          </p:cNvCxnSpPr>
          <p:nvPr/>
        </p:nvCxnSpPr>
        <p:spPr bwMode="auto">
          <a:xfrm>
            <a:off x="7629525" y="1411288"/>
            <a:ext cx="666750" cy="4095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8" name="AutoShape 21"/>
          <p:cNvCxnSpPr>
            <a:cxnSpLocks noChangeShapeType="1"/>
            <a:stCxn id="263175" idx="7"/>
            <a:endCxn id="263176" idx="3"/>
          </p:cNvCxnSpPr>
          <p:nvPr/>
        </p:nvCxnSpPr>
        <p:spPr bwMode="auto">
          <a:xfrm flipV="1">
            <a:off x="7629525" y="2173288"/>
            <a:ext cx="666750" cy="333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09" name="Text Box 22"/>
          <p:cNvSpPr txBox="1">
            <a:spLocks noChangeArrowheads="1"/>
          </p:cNvSpPr>
          <p:nvPr/>
        </p:nvSpPr>
        <p:spPr bwMode="auto">
          <a:xfrm>
            <a:off x="4738688" y="889000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37910" name="Text Box 23"/>
          <p:cNvSpPr txBox="1">
            <a:spLocks noChangeArrowheads="1"/>
          </p:cNvSpPr>
          <p:nvPr/>
        </p:nvSpPr>
        <p:spPr bwMode="auto">
          <a:xfrm>
            <a:off x="6354763" y="8985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19</a:t>
            </a:r>
          </a:p>
        </p:txBody>
      </p:sp>
      <p:sp>
        <p:nvSpPr>
          <p:cNvPr id="37911" name="Text Box 24"/>
          <p:cNvSpPr txBox="1">
            <a:spLocks noChangeArrowheads="1"/>
          </p:cNvSpPr>
          <p:nvPr/>
        </p:nvSpPr>
        <p:spPr bwMode="auto">
          <a:xfrm>
            <a:off x="7937500" y="1279525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9</a:t>
            </a:r>
          </a:p>
        </p:txBody>
      </p:sp>
      <p:sp>
        <p:nvSpPr>
          <p:cNvPr id="37912" name="Text Box 25"/>
          <p:cNvSpPr txBox="1">
            <a:spLocks noChangeArrowheads="1"/>
          </p:cNvSpPr>
          <p:nvPr/>
        </p:nvSpPr>
        <p:spPr bwMode="auto">
          <a:xfrm>
            <a:off x="7939088" y="2346325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37913" name="Text Box 26"/>
          <p:cNvSpPr txBox="1">
            <a:spLocks noChangeArrowheads="1"/>
          </p:cNvSpPr>
          <p:nvPr/>
        </p:nvSpPr>
        <p:spPr bwMode="auto">
          <a:xfrm>
            <a:off x="7443788" y="1854200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37914" name="Text Box 27"/>
          <p:cNvSpPr txBox="1">
            <a:spLocks noChangeArrowheads="1"/>
          </p:cNvSpPr>
          <p:nvPr/>
        </p:nvSpPr>
        <p:spPr bwMode="auto">
          <a:xfrm>
            <a:off x="6569075" y="23463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13</a:t>
            </a:r>
          </a:p>
        </p:txBody>
      </p:sp>
      <p:sp>
        <p:nvSpPr>
          <p:cNvPr id="37915" name="Text Box 28"/>
          <p:cNvSpPr txBox="1">
            <a:spLocks noChangeArrowheads="1"/>
          </p:cNvSpPr>
          <p:nvPr/>
        </p:nvSpPr>
        <p:spPr bwMode="auto">
          <a:xfrm>
            <a:off x="6521450" y="14478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17</a:t>
            </a:r>
          </a:p>
        </p:txBody>
      </p:sp>
      <p:sp>
        <p:nvSpPr>
          <p:cNvPr id="37916" name="Text Box 29"/>
          <p:cNvSpPr txBox="1">
            <a:spLocks noChangeArrowheads="1"/>
          </p:cNvSpPr>
          <p:nvPr/>
        </p:nvSpPr>
        <p:spPr bwMode="auto">
          <a:xfrm>
            <a:off x="5745163" y="16605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25</a:t>
            </a:r>
          </a:p>
        </p:txBody>
      </p:sp>
      <p:sp>
        <p:nvSpPr>
          <p:cNvPr id="37917" name="Text Box 30"/>
          <p:cNvSpPr txBox="1">
            <a:spLocks noChangeArrowheads="1"/>
          </p:cNvSpPr>
          <p:nvPr/>
        </p:nvSpPr>
        <p:spPr bwMode="auto">
          <a:xfrm>
            <a:off x="4572000" y="14478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37918" name="Text Box 31"/>
          <p:cNvSpPr txBox="1">
            <a:spLocks noChangeArrowheads="1"/>
          </p:cNvSpPr>
          <p:nvPr/>
        </p:nvSpPr>
        <p:spPr bwMode="auto">
          <a:xfrm>
            <a:off x="3746500" y="1660525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8</a:t>
            </a:r>
          </a:p>
        </p:txBody>
      </p:sp>
      <p:sp>
        <p:nvSpPr>
          <p:cNvPr id="37919" name="Text Box 32"/>
          <p:cNvSpPr txBox="1">
            <a:spLocks noChangeArrowheads="1"/>
          </p:cNvSpPr>
          <p:nvPr/>
        </p:nvSpPr>
        <p:spPr bwMode="auto">
          <a:xfrm>
            <a:off x="4511675" y="23463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21</a:t>
            </a:r>
          </a:p>
        </p:txBody>
      </p:sp>
      <p:sp>
        <p:nvSpPr>
          <p:cNvPr id="37920" name="AutoShape 34"/>
          <p:cNvSpPr>
            <a:spLocks/>
          </p:cNvSpPr>
          <p:nvPr/>
        </p:nvSpPr>
        <p:spPr bwMode="auto">
          <a:xfrm>
            <a:off x="762000" y="2924175"/>
            <a:ext cx="152400" cy="381000"/>
          </a:xfrm>
          <a:prstGeom prst="leftBrace">
            <a:avLst>
              <a:gd name="adj1" fmla="val 20833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 bwMode="auto">
          <a:xfrm>
            <a:off x="457200" y="1052513"/>
            <a:ext cx="8229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Kruskal()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{ 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   T = </a:t>
            </a:r>
            <a:r>
              <a:rPr lang="en-US" sz="2000" b="1" kern="0" dirty="0">
                <a:latin typeface="Courier New" pitchFamily="49" charset="0"/>
                <a:cs typeface="+mn-cs"/>
                <a:sym typeface="Symbol" pitchFamily="18" charset="2"/>
              </a:rPr>
              <a:t></a:t>
            </a:r>
            <a:r>
              <a:rPr lang="en-US" sz="2000" b="1" kern="0" dirty="0">
                <a:latin typeface="Courier New" pitchFamily="49" charset="0"/>
                <a:cs typeface="+mn-cs"/>
              </a:rPr>
              <a:t>;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   for each v </a:t>
            </a:r>
            <a:r>
              <a:rPr lang="en-US" sz="2000" kern="0" dirty="0">
                <a:latin typeface="+mn-lt"/>
                <a:cs typeface="+mn-cs"/>
                <a:sym typeface="Symbol" pitchFamily="18" charset="2"/>
              </a:rPr>
              <a:t></a:t>
            </a:r>
            <a:r>
              <a:rPr lang="en-US" sz="2000" b="1" kern="0" dirty="0">
                <a:latin typeface="Courier New" pitchFamily="49" charset="0"/>
                <a:cs typeface="+mn-cs"/>
              </a:rPr>
              <a:t> V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      </a:t>
            </a:r>
            <a:r>
              <a:rPr lang="en-US" sz="2000" b="1" kern="0" dirty="0" err="1">
                <a:latin typeface="Courier New" pitchFamily="49" charset="0"/>
                <a:cs typeface="+mn-cs"/>
              </a:rPr>
              <a:t>MakeSet</a:t>
            </a:r>
            <a:r>
              <a:rPr lang="en-US" sz="2000" b="1" kern="0" dirty="0">
                <a:latin typeface="Courier New" pitchFamily="49" charset="0"/>
                <a:cs typeface="+mn-cs"/>
              </a:rPr>
              <a:t>(v);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   sort E into nondecreasing order by weight w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   for each (</a:t>
            </a:r>
            <a:r>
              <a:rPr lang="en-US" sz="2000" b="1" kern="0" dirty="0" err="1">
                <a:latin typeface="Courier New" pitchFamily="49" charset="0"/>
                <a:cs typeface="+mn-cs"/>
              </a:rPr>
              <a:t>u,v</a:t>
            </a:r>
            <a:r>
              <a:rPr lang="en-US" sz="2000" b="1" kern="0" dirty="0">
                <a:latin typeface="Courier New" pitchFamily="49" charset="0"/>
                <a:cs typeface="+mn-cs"/>
              </a:rPr>
              <a:t>) </a:t>
            </a:r>
            <a:r>
              <a:rPr lang="en-US" sz="2000" b="1" kern="0" dirty="0">
                <a:latin typeface="Courier New" pitchFamily="49" charset="0"/>
                <a:cs typeface="+mn-cs"/>
                <a:sym typeface="Symbol" pitchFamily="18" charset="2"/>
              </a:rPr>
              <a:t></a:t>
            </a:r>
            <a:r>
              <a:rPr lang="en-US" sz="2000" b="1" kern="0" dirty="0">
                <a:latin typeface="Courier New" pitchFamily="49" charset="0"/>
                <a:cs typeface="+mn-cs"/>
              </a:rPr>
              <a:t> E (in sorted order)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      if </a:t>
            </a:r>
            <a:r>
              <a:rPr lang="en-US" sz="2000" b="1" kern="0" dirty="0" err="1">
                <a:latin typeface="Courier New" pitchFamily="49" charset="0"/>
                <a:cs typeface="+mn-cs"/>
              </a:rPr>
              <a:t>FindSet</a:t>
            </a:r>
            <a:r>
              <a:rPr lang="en-US" sz="2000" b="1" kern="0" dirty="0">
                <a:latin typeface="Courier New" pitchFamily="49" charset="0"/>
                <a:cs typeface="+mn-cs"/>
              </a:rPr>
              <a:t>(u) </a:t>
            </a:r>
            <a:r>
              <a:rPr lang="en-US" sz="2000" b="1" kern="0" dirty="0">
                <a:latin typeface="Courier New" pitchFamily="49" charset="0"/>
                <a:cs typeface="+mn-cs"/>
                <a:sym typeface="Symbol" pitchFamily="18" charset="2"/>
              </a:rPr>
              <a:t> </a:t>
            </a:r>
            <a:r>
              <a:rPr lang="en-US" sz="2000" b="1" kern="0" dirty="0" err="1">
                <a:latin typeface="Courier New" pitchFamily="49" charset="0"/>
                <a:cs typeface="+mn-cs"/>
                <a:sym typeface="Symbol" pitchFamily="18" charset="2"/>
              </a:rPr>
              <a:t>FindSet</a:t>
            </a:r>
            <a:r>
              <a:rPr lang="en-US" sz="2000" b="1" kern="0" dirty="0">
                <a:latin typeface="Courier New" pitchFamily="49" charset="0"/>
                <a:cs typeface="+mn-cs"/>
                <a:sym typeface="Symbol" pitchFamily="18" charset="2"/>
              </a:rPr>
              <a:t>(v)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  <a:sym typeface="Symbol" pitchFamily="18" charset="2"/>
              </a:rPr>
              <a:t>         T = T </a:t>
            </a:r>
            <a:r>
              <a:rPr lang="en-US" sz="2000" b="1" kern="0" dirty="0">
                <a:latin typeface="Microsoft Sans Serif" pitchFamily="34" charset="0"/>
                <a:cs typeface="+mn-cs"/>
                <a:sym typeface="Math B" pitchFamily="2" charset="2"/>
              </a:rPr>
              <a:t>U</a:t>
            </a:r>
            <a:r>
              <a:rPr lang="en-US" sz="2000" b="1" kern="0" dirty="0">
                <a:latin typeface="Courier New" pitchFamily="49" charset="0"/>
                <a:cs typeface="+mn-cs"/>
                <a:sym typeface="Math B" pitchFamily="2" charset="2"/>
              </a:rPr>
              <a:t> {{</a:t>
            </a:r>
            <a:r>
              <a:rPr lang="en-US" sz="2000" b="1" kern="0" dirty="0" err="1">
                <a:latin typeface="Courier New" pitchFamily="49" charset="0"/>
                <a:cs typeface="+mn-cs"/>
                <a:sym typeface="Math B" pitchFamily="2" charset="2"/>
              </a:rPr>
              <a:t>u,v</a:t>
            </a:r>
            <a:r>
              <a:rPr lang="en-US" sz="2000" b="1" kern="0" dirty="0">
                <a:latin typeface="Courier New" pitchFamily="49" charset="0"/>
                <a:cs typeface="+mn-cs"/>
                <a:sym typeface="Math B" pitchFamily="2" charset="2"/>
              </a:rPr>
              <a:t>}};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  <a:sym typeface="Math B" pitchFamily="2" charset="2"/>
              </a:rPr>
              <a:t>         Union(</a:t>
            </a:r>
            <a:r>
              <a:rPr lang="en-US" altLang="en-US" sz="2000" b="1" dirty="0" err="1">
                <a:latin typeface="Courier New" panose="02070309020205020404" pitchFamily="49" charset="0"/>
                <a:sym typeface="Math B" pitchFamily="2" charset="2"/>
              </a:rPr>
              <a:t>u,v</a:t>
            </a:r>
            <a:r>
              <a:rPr lang="en-US" sz="2000" b="1" kern="0" dirty="0">
                <a:latin typeface="Courier New" pitchFamily="49" charset="0"/>
                <a:cs typeface="+mn-cs"/>
                <a:sym typeface="Math B" pitchFamily="2" charset="2"/>
              </a:rPr>
              <a:t>);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  <a:sym typeface="Math B" pitchFamily="2" charset="2"/>
              </a:rPr>
              <a:t>}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Kruskal’s Algorithm</a:t>
            </a:r>
          </a:p>
        </p:txBody>
      </p:sp>
      <p:sp>
        <p:nvSpPr>
          <p:cNvPr id="38915" name="Oval 4"/>
          <p:cNvSpPr>
            <a:spLocks noChangeArrowheads="1"/>
          </p:cNvSpPr>
          <p:nvPr/>
        </p:nvSpPr>
        <p:spPr bwMode="auto">
          <a:xfrm>
            <a:off x="3886200" y="1006475"/>
            <a:ext cx="457200" cy="457200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767600"/>
              </a:gs>
            </a:gsLst>
            <a:path path="shape">
              <a:fillToRect l="50000" t="50000" r="50000" b="50000"/>
            </a:path>
          </a:gra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4197" name="Oval 5"/>
          <p:cNvSpPr>
            <a:spLocks noChangeArrowheads="1"/>
          </p:cNvSpPr>
          <p:nvPr/>
        </p:nvSpPr>
        <p:spPr bwMode="auto">
          <a:xfrm>
            <a:off x="5562600" y="1006475"/>
            <a:ext cx="457200" cy="457200"/>
          </a:xfrm>
          <a:prstGeom prst="ellipse">
            <a:avLst/>
          </a:prstGeom>
          <a:gradFill rotWithShape="1">
            <a:gsLst>
              <a:gs pos="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4198" name="Oval 6"/>
          <p:cNvSpPr>
            <a:spLocks noChangeArrowheads="1"/>
          </p:cNvSpPr>
          <p:nvPr/>
        </p:nvSpPr>
        <p:spPr bwMode="auto">
          <a:xfrm>
            <a:off x="7239000" y="1006475"/>
            <a:ext cx="457200" cy="457200"/>
          </a:xfrm>
          <a:prstGeom prst="ellipse">
            <a:avLst/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4199" name="Oval 7"/>
          <p:cNvSpPr>
            <a:spLocks noChangeArrowheads="1"/>
          </p:cNvSpPr>
          <p:nvPr/>
        </p:nvSpPr>
        <p:spPr bwMode="auto">
          <a:xfrm>
            <a:off x="7239000" y="2454275"/>
            <a:ext cx="457200" cy="4572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4200" name="Oval 8"/>
          <p:cNvSpPr>
            <a:spLocks noChangeArrowheads="1"/>
          </p:cNvSpPr>
          <p:nvPr/>
        </p:nvSpPr>
        <p:spPr bwMode="auto">
          <a:xfrm>
            <a:off x="8229600" y="1768475"/>
            <a:ext cx="457200" cy="457200"/>
          </a:xfrm>
          <a:prstGeom prst="ellipse">
            <a:avLst/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4201" name="Oval 9"/>
          <p:cNvSpPr>
            <a:spLocks noChangeArrowheads="1"/>
          </p:cNvSpPr>
          <p:nvPr/>
        </p:nvSpPr>
        <p:spPr bwMode="auto">
          <a:xfrm>
            <a:off x="5562600" y="2454275"/>
            <a:ext cx="457200" cy="4572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4202" name="Oval 10"/>
          <p:cNvSpPr>
            <a:spLocks noChangeArrowheads="1"/>
          </p:cNvSpPr>
          <p:nvPr/>
        </p:nvSpPr>
        <p:spPr bwMode="auto">
          <a:xfrm>
            <a:off x="3886200" y="2454275"/>
            <a:ext cx="457200" cy="457200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cxnSp>
        <p:nvCxnSpPr>
          <p:cNvPr id="38922" name="AutoShape 11"/>
          <p:cNvCxnSpPr>
            <a:cxnSpLocks noChangeShapeType="1"/>
            <a:stCxn id="38915" idx="6"/>
            <a:endCxn id="264197" idx="2"/>
          </p:cNvCxnSpPr>
          <p:nvPr/>
        </p:nvCxnSpPr>
        <p:spPr bwMode="auto">
          <a:xfrm>
            <a:off x="4357688" y="1235075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3" name="AutoShape 12"/>
          <p:cNvCxnSpPr>
            <a:cxnSpLocks noChangeShapeType="1"/>
            <a:stCxn id="264197" idx="6"/>
            <a:endCxn id="264198" idx="2"/>
          </p:cNvCxnSpPr>
          <p:nvPr/>
        </p:nvCxnSpPr>
        <p:spPr bwMode="auto">
          <a:xfrm>
            <a:off x="6034088" y="1235075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4" name="AutoShape 13"/>
          <p:cNvCxnSpPr>
            <a:cxnSpLocks noChangeShapeType="1"/>
            <a:stCxn id="264198" idx="3"/>
            <a:endCxn id="264201" idx="7"/>
          </p:cNvCxnSpPr>
          <p:nvPr/>
        </p:nvCxnSpPr>
        <p:spPr bwMode="auto">
          <a:xfrm flipH="1">
            <a:off x="5953125" y="1411288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5" name="AutoShape 14"/>
          <p:cNvCxnSpPr>
            <a:cxnSpLocks noChangeShapeType="1"/>
            <a:stCxn id="264201" idx="2"/>
            <a:endCxn id="264202" idx="6"/>
          </p:cNvCxnSpPr>
          <p:nvPr/>
        </p:nvCxnSpPr>
        <p:spPr bwMode="auto">
          <a:xfrm flipH="1">
            <a:off x="4357688" y="2682875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6" name="AutoShape 15"/>
          <p:cNvCxnSpPr>
            <a:cxnSpLocks noChangeShapeType="1"/>
            <a:stCxn id="264202" idx="0"/>
            <a:endCxn id="38915" idx="4"/>
          </p:cNvCxnSpPr>
          <p:nvPr/>
        </p:nvCxnSpPr>
        <p:spPr bwMode="auto">
          <a:xfrm flipV="1">
            <a:off x="4114800" y="1477963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7" name="AutoShape 16"/>
          <p:cNvCxnSpPr>
            <a:cxnSpLocks noChangeShapeType="1"/>
            <a:stCxn id="38915" idx="5"/>
            <a:endCxn id="264201" idx="1"/>
          </p:cNvCxnSpPr>
          <p:nvPr/>
        </p:nvCxnSpPr>
        <p:spPr bwMode="auto">
          <a:xfrm>
            <a:off x="4276725" y="1411288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8" name="AutoShape 17"/>
          <p:cNvCxnSpPr>
            <a:cxnSpLocks noChangeShapeType="1"/>
            <a:stCxn id="264201" idx="0"/>
            <a:endCxn id="264197" idx="4"/>
          </p:cNvCxnSpPr>
          <p:nvPr/>
        </p:nvCxnSpPr>
        <p:spPr bwMode="auto">
          <a:xfrm flipV="1">
            <a:off x="5791200" y="1477963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9" name="AutoShape 18"/>
          <p:cNvCxnSpPr>
            <a:cxnSpLocks noChangeShapeType="1"/>
            <a:stCxn id="264201" idx="6"/>
            <a:endCxn id="264199" idx="2"/>
          </p:cNvCxnSpPr>
          <p:nvPr/>
        </p:nvCxnSpPr>
        <p:spPr bwMode="auto">
          <a:xfrm>
            <a:off x="6034088" y="2682875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0" name="AutoShape 19"/>
          <p:cNvCxnSpPr>
            <a:cxnSpLocks noChangeShapeType="1"/>
            <a:stCxn id="264199" idx="0"/>
            <a:endCxn id="264198" idx="4"/>
          </p:cNvCxnSpPr>
          <p:nvPr/>
        </p:nvCxnSpPr>
        <p:spPr bwMode="auto">
          <a:xfrm flipV="1">
            <a:off x="7467600" y="1477963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1" name="AutoShape 20"/>
          <p:cNvCxnSpPr>
            <a:cxnSpLocks noChangeShapeType="1"/>
            <a:stCxn id="264198" idx="5"/>
            <a:endCxn id="264200" idx="1"/>
          </p:cNvCxnSpPr>
          <p:nvPr/>
        </p:nvCxnSpPr>
        <p:spPr bwMode="auto">
          <a:xfrm>
            <a:off x="7629525" y="1411288"/>
            <a:ext cx="666750" cy="4095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2" name="AutoShape 21"/>
          <p:cNvCxnSpPr>
            <a:cxnSpLocks noChangeShapeType="1"/>
            <a:stCxn id="264199" idx="7"/>
            <a:endCxn id="264200" idx="3"/>
          </p:cNvCxnSpPr>
          <p:nvPr/>
        </p:nvCxnSpPr>
        <p:spPr bwMode="auto">
          <a:xfrm flipV="1">
            <a:off x="7629525" y="2173288"/>
            <a:ext cx="666750" cy="33337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33" name="Text Box 22"/>
          <p:cNvSpPr txBox="1">
            <a:spLocks noChangeArrowheads="1"/>
          </p:cNvSpPr>
          <p:nvPr/>
        </p:nvSpPr>
        <p:spPr bwMode="auto">
          <a:xfrm>
            <a:off x="4738688" y="889000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38934" name="Text Box 23"/>
          <p:cNvSpPr txBox="1">
            <a:spLocks noChangeArrowheads="1"/>
          </p:cNvSpPr>
          <p:nvPr/>
        </p:nvSpPr>
        <p:spPr bwMode="auto">
          <a:xfrm>
            <a:off x="6354763" y="8985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19</a:t>
            </a:r>
          </a:p>
        </p:txBody>
      </p:sp>
      <p:sp>
        <p:nvSpPr>
          <p:cNvPr id="38935" name="Text Box 24"/>
          <p:cNvSpPr txBox="1">
            <a:spLocks noChangeArrowheads="1"/>
          </p:cNvSpPr>
          <p:nvPr/>
        </p:nvSpPr>
        <p:spPr bwMode="auto">
          <a:xfrm>
            <a:off x="7937500" y="1279525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9</a:t>
            </a:r>
          </a:p>
        </p:txBody>
      </p:sp>
      <p:sp>
        <p:nvSpPr>
          <p:cNvPr id="38936" name="Text Box 25"/>
          <p:cNvSpPr txBox="1">
            <a:spLocks noChangeArrowheads="1"/>
          </p:cNvSpPr>
          <p:nvPr/>
        </p:nvSpPr>
        <p:spPr bwMode="auto">
          <a:xfrm>
            <a:off x="7862888" y="23463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1?</a:t>
            </a:r>
          </a:p>
        </p:txBody>
      </p:sp>
      <p:sp>
        <p:nvSpPr>
          <p:cNvPr id="38937" name="Text Box 26"/>
          <p:cNvSpPr txBox="1">
            <a:spLocks noChangeArrowheads="1"/>
          </p:cNvSpPr>
          <p:nvPr/>
        </p:nvSpPr>
        <p:spPr bwMode="auto">
          <a:xfrm>
            <a:off x="7443788" y="1854200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38938" name="Text Box 27"/>
          <p:cNvSpPr txBox="1">
            <a:spLocks noChangeArrowheads="1"/>
          </p:cNvSpPr>
          <p:nvPr/>
        </p:nvSpPr>
        <p:spPr bwMode="auto">
          <a:xfrm>
            <a:off x="6569075" y="23463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13</a:t>
            </a:r>
          </a:p>
        </p:txBody>
      </p:sp>
      <p:sp>
        <p:nvSpPr>
          <p:cNvPr id="38939" name="Text Box 28"/>
          <p:cNvSpPr txBox="1">
            <a:spLocks noChangeArrowheads="1"/>
          </p:cNvSpPr>
          <p:nvPr/>
        </p:nvSpPr>
        <p:spPr bwMode="auto">
          <a:xfrm>
            <a:off x="6521450" y="14478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17</a:t>
            </a:r>
          </a:p>
        </p:txBody>
      </p:sp>
      <p:sp>
        <p:nvSpPr>
          <p:cNvPr id="38940" name="Text Box 29"/>
          <p:cNvSpPr txBox="1">
            <a:spLocks noChangeArrowheads="1"/>
          </p:cNvSpPr>
          <p:nvPr/>
        </p:nvSpPr>
        <p:spPr bwMode="auto">
          <a:xfrm>
            <a:off x="5745163" y="16605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25</a:t>
            </a:r>
          </a:p>
        </p:txBody>
      </p:sp>
      <p:sp>
        <p:nvSpPr>
          <p:cNvPr id="38941" name="Text Box 30"/>
          <p:cNvSpPr txBox="1">
            <a:spLocks noChangeArrowheads="1"/>
          </p:cNvSpPr>
          <p:nvPr/>
        </p:nvSpPr>
        <p:spPr bwMode="auto">
          <a:xfrm>
            <a:off x="4572000" y="14478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38942" name="Text Box 31"/>
          <p:cNvSpPr txBox="1">
            <a:spLocks noChangeArrowheads="1"/>
          </p:cNvSpPr>
          <p:nvPr/>
        </p:nvSpPr>
        <p:spPr bwMode="auto">
          <a:xfrm>
            <a:off x="3746500" y="1660525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8</a:t>
            </a:r>
          </a:p>
        </p:txBody>
      </p:sp>
      <p:sp>
        <p:nvSpPr>
          <p:cNvPr id="38943" name="Text Box 32"/>
          <p:cNvSpPr txBox="1">
            <a:spLocks noChangeArrowheads="1"/>
          </p:cNvSpPr>
          <p:nvPr/>
        </p:nvSpPr>
        <p:spPr bwMode="auto">
          <a:xfrm>
            <a:off x="4511675" y="23463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21</a:t>
            </a:r>
          </a:p>
        </p:txBody>
      </p:sp>
      <p:sp>
        <p:nvSpPr>
          <p:cNvPr id="38944" name="AutoShape 34"/>
          <p:cNvSpPr>
            <a:spLocks/>
          </p:cNvSpPr>
          <p:nvPr/>
        </p:nvSpPr>
        <p:spPr bwMode="auto">
          <a:xfrm>
            <a:off x="762000" y="3284538"/>
            <a:ext cx="152400" cy="1676400"/>
          </a:xfrm>
          <a:prstGeom prst="leftBrace">
            <a:avLst>
              <a:gd name="adj1" fmla="val 91667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 bwMode="auto">
          <a:xfrm>
            <a:off x="457200" y="1052513"/>
            <a:ext cx="8229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 err="1">
                <a:latin typeface="Courier New" pitchFamily="49" charset="0"/>
                <a:cs typeface="+mn-cs"/>
              </a:rPr>
              <a:t>Kruskal</a:t>
            </a:r>
            <a:r>
              <a:rPr lang="en-US" sz="2000" b="1" kern="0" dirty="0">
                <a:latin typeface="Courier New" pitchFamily="49" charset="0"/>
                <a:cs typeface="+mn-cs"/>
              </a:rPr>
              <a:t>()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{ 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   T = </a:t>
            </a:r>
            <a:r>
              <a:rPr lang="en-US" sz="2000" b="1" kern="0" dirty="0">
                <a:latin typeface="Courier New" pitchFamily="49" charset="0"/>
                <a:cs typeface="+mn-cs"/>
                <a:sym typeface="Symbol" pitchFamily="18" charset="2"/>
              </a:rPr>
              <a:t></a:t>
            </a:r>
            <a:r>
              <a:rPr lang="en-US" sz="2000" b="1" kern="0" dirty="0">
                <a:latin typeface="Courier New" pitchFamily="49" charset="0"/>
                <a:cs typeface="+mn-cs"/>
              </a:rPr>
              <a:t>;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   for each v </a:t>
            </a:r>
            <a:r>
              <a:rPr lang="en-US" sz="2000" kern="0" dirty="0">
                <a:latin typeface="+mn-lt"/>
                <a:cs typeface="+mn-cs"/>
                <a:sym typeface="Symbol" pitchFamily="18" charset="2"/>
              </a:rPr>
              <a:t></a:t>
            </a:r>
            <a:r>
              <a:rPr lang="en-US" sz="2000" b="1" kern="0" dirty="0">
                <a:latin typeface="Courier New" pitchFamily="49" charset="0"/>
                <a:cs typeface="+mn-cs"/>
              </a:rPr>
              <a:t> V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      </a:t>
            </a:r>
            <a:r>
              <a:rPr lang="en-US" sz="2000" b="1" kern="0" dirty="0" err="1">
                <a:latin typeface="Courier New" pitchFamily="49" charset="0"/>
                <a:cs typeface="+mn-cs"/>
              </a:rPr>
              <a:t>MakeSet</a:t>
            </a:r>
            <a:r>
              <a:rPr lang="en-US" sz="2000" b="1" kern="0" dirty="0">
                <a:latin typeface="Courier New" pitchFamily="49" charset="0"/>
                <a:cs typeface="+mn-cs"/>
              </a:rPr>
              <a:t>(v);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   sort E into </a:t>
            </a:r>
            <a:r>
              <a:rPr lang="en-US" sz="2000" b="1" kern="0" dirty="0" err="1">
                <a:latin typeface="Courier New" pitchFamily="49" charset="0"/>
                <a:cs typeface="+mn-cs"/>
              </a:rPr>
              <a:t>nondecreasing</a:t>
            </a:r>
            <a:r>
              <a:rPr lang="en-US" sz="2000" b="1" kern="0" dirty="0">
                <a:latin typeface="Courier New" pitchFamily="49" charset="0"/>
                <a:cs typeface="+mn-cs"/>
              </a:rPr>
              <a:t> order by weight w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   for each (</a:t>
            </a:r>
            <a:r>
              <a:rPr lang="en-US" sz="2000" b="1" kern="0" dirty="0" err="1">
                <a:latin typeface="Courier New" pitchFamily="49" charset="0"/>
                <a:cs typeface="+mn-cs"/>
              </a:rPr>
              <a:t>u,v</a:t>
            </a:r>
            <a:r>
              <a:rPr lang="en-US" sz="2000" b="1" kern="0" dirty="0">
                <a:latin typeface="Courier New" pitchFamily="49" charset="0"/>
                <a:cs typeface="+mn-cs"/>
              </a:rPr>
              <a:t>) </a:t>
            </a:r>
            <a:r>
              <a:rPr lang="en-US" sz="2000" b="1" kern="0" dirty="0">
                <a:latin typeface="Courier New" pitchFamily="49" charset="0"/>
                <a:cs typeface="+mn-cs"/>
                <a:sym typeface="Symbol" pitchFamily="18" charset="2"/>
              </a:rPr>
              <a:t></a:t>
            </a:r>
            <a:r>
              <a:rPr lang="en-US" sz="2000" b="1" kern="0" dirty="0">
                <a:latin typeface="Courier New" pitchFamily="49" charset="0"/>
                <a:cs typeface="+mn-cs"/>
              </a:rPr>
              <a:t> E (in sorted order)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      if </a:t>
            </a:r>
            <a:r>
              <a:rPr lang="en-US" sz="2000" b="1" kern="0" dirty="0" err="1">
                <a:latin typeface="Courier New" pitchFamily="49" charset="0"/>
                <a:cs typeface="+mn-cs"/>
              </a:rPr>
              <a:t>FindSet</a:t>
            </a:r>
            <a:r>
              <a:rPr lang="en-US" sz="2000" b="1" kern="0" dirty="0">
                <a:latin typeface="Courier New" pitchFamily="49" charset="0"/>
                <a:cs typeface="+mn-cs"/>
              </a:rPr>
              <a:t>(u) </a:t>
            </a:r>
            <a:r>
              <a:rPr lang="en-US" sz="2000" b="1" kern="0" dirty="0">
                <a:latin typeface="Courier New" pitchFamily="49" charset="0"/>
                <a:cs typeface="+mn-cs"/>
                <a:sym typeface="Symbol" pitchFamily="18" charset="2"/>
              </a:rPr>
              <a:t> </a:t>
            </a:r>
            <a:r>
              <a:rPr lang="en-US" sz="2000" b="1" kern="0" dirty="0" err="1">
                <a:latin typeface="Courier New" pitchFamily="49" charset="0"/>
                <a:cs typeface="+mn-cs"/>
                <a:sym typeface="Symbol" pitchFamily="18" charset="2"/>
              </a:rPr>
              <a:t>FindSet</a:t>
            </a:r>
            <a:r>
              <a:rPr lang="en-US" sz="2000" b="1" kern="0" dirty="0">
                <a:latin typeface="Courier New" pitchFamily="49" charset="0"/>
                <a:cs typeface="+mn-cs"/>
                <a:sym typeface="Symbol" pitchFamily="18" charset="2"/>
              </a:rPr>
              <a:t>(v)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  <a:sym typeface="Symbol" pitchFamily="18" charset="2"/>
              </a:rPr>
              <a:t>         T = T </a:t>
            </a:r>
            <a:r>
              <a:rPr lang="en-US" sz="2000" b="1" kern="0" dirty="0">
                <a:latin typeface="Microsoft Sans Serif" pitchFamily="34" charset="0"/>
                <a:cs typeface="+mn-cs"/>
                <a:sym typeface="Math B" pitchFamily="2" charset="2"/>
              </a:rPr>
              <a:t>U</a:t>
            </a:r>
            <a:r>
              <a:rPr lang="en-US" sz="2000" b="1" kern="0" dirty="0">
                <a:latin typeface="Courier New" pitchFamily="49" charset="0"/>
                <a:cs typeface="+mn-cs"/>
                <a:sym typeface="Math B" pitchFamily="2" charset="2"/>
              </a:rPr>
              <a:t> {{</a:t>
            </a:r>
            <a:r>
              <a:rPr lang="en-US" sz="2000" b="1" kern="0" dirty="0" err="1">
                <a:latin typeface="Courier New" pitchFamily="49" charset="0"/>
                <a:cs typeface="+mn-cs"/>
                <a:sym typeface="Math B" pitchFamily="2" charset="2"/>
              </a:rPr>
              <a:t>u,v</a:t>
            </a:r>
            <a:r>
              <a:rPr lang="en-US" sz="2000" b="1" kern="0" dirty="0">
                <a:latin typeface="Courier New" pitchFamily="49" charset="0"/>
                <a:cs typeface="+mn-cs"/>
                <a:sym typeface="Math B" pitchFamily="2" charset="2"/>
              </a:rPr>
              <a:t>}};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  <a:sym typeface="Math B" pitchFamily="2" charset="2"/>
              </a:rPr>
              <a:t>         Union(</a:t>
            </a:r>
            <a:r>
              <a:rPr lang="en-US" altLang="en-US" sz="2000" b="1" dirty="0" err="1">
                <a:latin typeface="Courier New" panose="02070309020205020404" pitchFamily="49" charset="0"/>
                <a:sym typeface="Math B" pitchFamily="2" charset="2"/>
              </a:rPr>
              <a:t>u,v</a:t>
            </a:r>
            <a:r>
              <a:rPr lang="en-US" sz="2000" b="1" kern="0" dirty="0">
                <a:latin typeface="Courier New" pitchFamily="49" charset="0"/>
                <a:cs typeface="+mn-cs"/>
                <a:sym typeface="Math B" pitchFamily="2" charset="2"/>
              </a:rPr>
              <a:t>);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  <a:sym typeface="Math B" pitchFamily="2" charset="2"/>
              </a:rPr>
              <a:t>}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Kruskal’s Algorithm</a:t>
            </a:r>
          </a:p>
        </p:txBody>
      </p:sp>
      <p:sp>
        <p:nvSpPr>
          <p:cNvPr id="39939" name="Oval 4"/>
          <p:cNvSpPr>
            <a:spLocks noChangeArrowheads="1"/>
          </p:cNvSpPr>
          <p:nvPr/>
        </p:nvSpPr>
        <p:spPr bwMode="auto">
          <a:xfrm>
            <a:off x="3886200" y="1006475"/>
            <a:ext cx="457200" cy="457200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767600"/>
              </a:gs>
            </a:gsLst>
            <a:path path="shape">
              <a:fillToRect l="50000" t="50000" r="50000" b="50000"/>
            </a:path>
          </a:gra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5221" name="Oval 5"/>
          <p:cNvSpPr>
            <a:spLocks noChangeArrowheads="1"/>
          </p:cNvSpPr>
          <p:nvPr/>
        </p:nvSpPr>
        <p:spPr bwMode="auto">
          <a:xfrm>
            <a:off x="5562600" y="1006475"/>
            <a:ext cx="457200" cy="457200"/>
          </a:xfrm>
          <a:prstGeom prst="ellipse">
            <a:avLst/>
          </a:prstGeom>
          <a:gradFill rotWithShape="1">
            <a:gsLst>
              <a:gs pos="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5222" name="Oval 6"/>
          <p:cNvSpPr>
            <a:spLocks noChangeArrowheads="1"/>
          </p:cNvSpPr>
          <p:nvPr/>
        </p:nvSpPr>
        <p:spPr bwMode="auto">
          <a:xfrm>
            <a:off x="7239000" y="1006475"/>
            <a:ext cx="457200" cy="457200"/>
          </a:xfrm>
          <a:prstGeom prst="ellipse">
            <a:avLst/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5223" name="Oval 7"/>
          <p:cNvSpPr>
            <a:spLocks noChangeArrowheads="1"/>
          </p:cNvSpPr>
          <p:nvPr/>
        </p:nvSpPr>
        <p:spPr bwMode="auto">
          <a:xfrm>
            <a:off x="7239000" y="2454275"/>
            <a:ext cx="457200" cy="4572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5224" name="Oval 8"/>
          <p:cNvSpPr>
            <a:spLocks noChangeArrowheads="1"/>
          </p:cNvSpPr>
          <p:nvPr/>
        </p:nvSpPr>
        <p:spPr bwMode="auto">
          <a:xfrm>
            <a:off x="8229600" y="1768475"/>
            <a:ext cx="457200" cy="4572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5225" name="Oval 9"/>
          <p:cNvSpPr>
            <a:spLocks noChangeArrowheads="1"/>
          </p:cNvSpPr>
          <p:nvPr/>
        </p:nvSpPr>
        <p:spPr bwMode="auto">
          <a:xfrm>
            <a:off x="5562600" y="2454275"/>
            <a:ext cx="457200" cy="4572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5226" name="Oval 10"/>
          <p:cNvSpPr>
            <a:spLocks noChangeArrowheads="1"/>
          </p:cNvSpPr>
          <p:nvPr/>
        </p:nvSpPr>
        <p:spPr bwMode="auto">
          <a:xfrm>
            <a:off x="3886200" y="2454275"/>
            <a:ext cx="457200" cy="457200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cxnSp>
        <p:nvCxnSpPr>
          <p:cNvPr id="39946" name="AutoShape 11"/>
          <p:cNvCxnSpPr>
            <a:cxnSpLocks noChangeShapeType="1"/>
            <a:stCxn id="39939" idx="6"/>
            <a:endCxn id="265221" idx="2"/>
          </p:cNvCxnSpPr>
          <p:nvPr/>
        </p:nvCxnSpPr>
        <p:spPr bwMode="auto">
          <a:xfrm>
            <a:off x="4357688" y="1235075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7" name="AutoShape 12"/>
          <p:cNvCxnSpPr>
            <a:cxnSpLocks noChangeShapeType="1"/>
            <a:stCxn id="265221" idx="6"/>
            <a:endCxn id="265222" idx="2"/>
          </p:cNvCxnSpPr>
          <p:nvPr/>
        </p:nvCxnSpPr>
        <p:spPr bwMode="auto">
          <a:xfrm>
            <a:off x="6034088" y="1235075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8" name="AutoShape 13"/>
          <p:cNvCxnSpPr>
            <a:cxnSpLocks noChangeShapeType="1"/>
            <a:stCxn id="265222" idx="3"/>
            <a:endCxn id="265225" idx="7"/>
          </p:cNvCxnSpPr>
          <p:nvPr/>
        </p:nvCxnSpPr>
        <p:spPr bwMode="auto">
          <a:xfrm flipH="1">
            <a:off x="5953125" y="1411288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9" name="AutoShape 14"/>
          <p:cNvCxnSpPr>
            <a:cxnSpLocks noChangeShapeType="1"/>
            <a:stCxn id="265225" idx="2"/>
            <a:endCxn id="265226" idx="6"/>
          </p:cNvCxnSpPr>
          <p:nvPr/>
        </p:nvCxnSpPr>
        <p:spPr bwMode="auto">
          <a:xfrm flipH="1">
            <a:off x="4357688" y="2682875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0" name="AutoShape 15"/>
          <p:cNvCxnSpPr>
            <a:cxnSpLocks noChangeShapeType="1"/>
            <a:stCxn id="265226" idx="0"/>
            <a:endCxn id="39939" idx="4"/>
          </p:cNvCxnSpPr>
          <p:nvPr/>
        </p:nvCxnSpPr>
        <p:spPr bwMode="auto">
          <a:xfrm flipV="1">
            <a:off x="4114800" y="1477963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1" name="AutoShape 16"/>
          <p:cNvCxnSpPr>
            <a:cxnSpLocks noChangeShapeType="1"/>
            <a:stCxn id="39939" idx="5"/>
            <a:endCxn id="265225" idx="1"/>
          </p:cNvCxnSpPr>
          <p:nvPr/>
        </p:nvCxnSpPr>
        <p:spPr bwMode="auto">
          <a:xfrm>
            <a:off x="4276725" y="1411288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2" name="AutoShape 17"/>
          <p:cNvCxnSpPr>
            <a:cxnSpLocks noChangeShapeType="1"/>
            <a:stCxn id="265225" idx="0"/>
            <a:endCxn id="265221" idx="4"/>
          </p:cNvCxnSpPr>
          <p:nvPr/>
        </p:nvCxnSpPr>
        <p:spPr bwMode="auto">
          <a:xfrm flipV="1">
            <a:off x="5791200" y="1477963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3" name="AutoShape 18"/>
          <p:cNvCxnSpPr>
            <a:cxnSpLocks noChangeShapeType="1"/>
            <a:stCxn id="265225" idx="6"/>
            <a:endCxn id="265223" idx="2"/>
          </p:cNvCxnSpPr>
          <p:nvPr/>
        </p:nvCxnSpPr>
        <p:spPr bwMode="auto">
          <a:xfrm>
            <a:off x="6034088" y="2682875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4" name="AutoShape 19"/>
          <p:cNvCxnSpPr>
            <a:cxnSpLocks noChangeShapeType="1"/>
            <a:stCxn id="265223" idx="0"/>
            <a:endCxn id="265222" idx="4"/>
          </p:cNvCxnSpPr>
          <p:nvPr/>
        </p:nvCxnSpPr>
        <p:spPr bwMode="auto">
          <a:xfrm flipV="1">
            <a:off x="7467600" y="1477963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5" name="AutoShape 20"/>
          <p:cNvCxnSpPr>
            <a:cxnSpLocks noChangeShapeType="1"/>
            <a:stCxn id="265222" idx="5"/>
            <a:endCxn id="265224" idx="1"/>
          </p:cNvCxnSpPr>
          <p:nvPr/>
        </p:nvCxnSpPr>
        <p:spPr bwMode="auto">
          <a:xfrm>
            <a:off x="7629525" y="1411288"/>
            <a:ext cx="666750" cy="4095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6" name="AutoShape 21"/>
          <p:cNvCxnSpPr>
            <a:cxnSpLocks noChangeShapeType="1"/>
            <a:stCxn id="265223" idx="7"/>
            <a:endCxn id="265224" idx="3"/>
          </p:cNvCxnSpPr>
          <p:nvPr/>
        </p:nvCxnSpPr>
        <p:spPr bwMode="auto">
          <a:xfrm flipV="1">
            <a:off x="7629525" y="2173288"/>
            <a:ext cx="666750" cy="3333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57" name="Text Box 22"/>
          <p:cNvSpPr txBox="1">
            <a:spLocks noChangeArrowheads="1"/>
          </p:cNvSpPr>
          <p:nvPr/>
        </p:nvSpPr>
        <p:spPr bwMode="auto">
          <a:xfrm>
            <a:off x="4738688" y="889000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39958" name="Text Box 23"/>
          <p:cNvSpPr txBox="1">
            <a:spLocks noChangeArrowheads="1"/>
          </p:cNvSpPr>
          <p:nvPr/>
        </p:nvSpPr>
        <p:spPr bwMode="auto">
          <a:xfrm>
            <a:off x="6354763" y="8985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19</a:t>
            </a:r>
          </a:p>
        </p:txBody>
      </p:sp>
      <p:sp>
        <p:nvSpPr>
          <p:cNvPr id="39959" name="Text Box 24"/>
          <p:cNvSpPr txBox="1">
            <a:spLocks noChangeArrowheads="1"/>
          </p:cNvSpPr>
          <p:nvPr/>
        </p:nvSpPr>
        <p:spPr bwMode="auto">
          <a:xfrm>
            <a:off x="7937500" y="1279525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9</a:t>
            </a:r>
          </a:p>
        </p:txBody>
      </p:sp>
      <p:sp>
        <p:nvSpPr>
          <p:cNvPr id="39960" name="Text Box 25"/>
          <p:cNvSpPr txBox="1">
            <a:spLocks noChangeArrowheads="1"/>
          </p:cNvSpPr>
          <p:nvPr/>
        </p:nvSpPr>
        <p:spPr bwMode="auto">
          <a:xfrm>
            <a:off x="7939088" y="2346325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39961" name="Text Box 26"/>
          <p:cNvSpPr txBox="1">
            <a:spLocks noChangeArrowheads="1"/>
          </p:cNvSpPr>
          <p:nvPr/>
        </p:nvSpPr>
        <p:spPr bwMode="auto">
          <a:xfrm>
            <a:off x="7443788" y="1854200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39962" name="Text Box 27"/>
          <p:cNvSpPr txBox="1">
            <a:spLocks noChangeArrowheads="1"/>
          </p:cNvSpPr>
          <p:nvPr/>
        </p:nvSpPr>
        <p:spPr bwMode="auto">
          <a:xfrm>
            <a:off x="6569075" y="23463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13</a:t>
            </a:r>
          </a:p>
        </p:txBody>
      </p:sp>
      <p:sp>
        <p:nvSpPr>
          <p:cNvPr id="39963" name="Text Box 28"/>
          <p:cNvSpPr txBox="1">
            <a:spLocks noChangeArrowheads="1"/>
          </p:cNvSpPr>
          <p:nvPr/>
        </p:nvSpPr>
        <p:spPr bwMode="auto">
          <a:xfrm>
            <a:off x="6521450" y="14478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17</a:t>
            </a:r>
          </a:p>
        </p:txBody>
      </p:sp>
      <p:sp>
        <p:nvSpPr>
          <p:cNvPr id="39964" name="Text Box 29"/>
          <p:cNvSpPr txBox="1">
            <a:spLocks noChangeArrowheads="1"/>
          </p:cNvSpPr>
          <p:nvPr/>
        </p:nvSpPr>
        <p:spPr bwMode="auto">
          <a:xfrm>
            <a:off x="5745163" y="16605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25</a:t>
            </a:r>
          </a:p>
        </p:txBody>
      </p:sp>
      <p:sp>
        <p:nvSpPr>
          <p:cNvPr id="39965" name="Text Box 30"/>
          <p:cNvSpPr txBox="1">
            <a:spLocks noChangeArrowheads="1"/>
          </p:cNvSpPr>
          <p:nvPr/>
        </p:nvSpPr>
        <p:spPr bwMode="auto">
          <a:xfrm>
            <a:off x="4572000" y="14478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39966" name="Text Box 31"/>
          <p:cNvSpPr txBox="1">
            <a:spLocks noChangeArrowheads="1"/>
          </p:cNvSpPr>
          <p:nvPr/>
        </p:nvSpPr>
        <p:spPr bwMode="auto">
          <a:xfrm>
            <a:off x="3746500" y="1660525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8</a:t>
            </a:r>
          </a:p>
        </p:txBody>
      </p:sp>
      <p:sp>
        <p:nvSpPr>
          <p:cNvPr id="39967" name="Text Box 32"/>
          <p:cNvSpPr txBox="1">
            <a:spLocks noChangeArrowheads="1"/>
          </p:cNvSpPr>
          <p:nvPr/>
        </p:nvSpPr>
        <p:spPr bwMode="auto">
          <a:xfrm>
            <a:off x="4511675" y="23463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21</a:t>
            </a:r>
          </a:p>
        </p:txBody>
      </p:sp>
      <p:sp>
        <p:nvSpPr>
          <p:cNvPr id="39968" name="AutoShape 35"/>
          <p:cNvSpPr>
            <a:spLocks/>
          </p:cNvSpPr>
          <p:nvPr/>
        </p:nvSpPr>
        <p:spPr bwMode="auto">
          <a:xfrm>
            <a:off x="762000" y="3284538"/>
            <a:ext cx="152400" cy="1676400"/>
          </a:xfrm>
          <a:prstGeom prst="leftBrace">
            <a:avLst>
              <a:gd name="adj1" fmla="val 91667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 bwMode="auto">
          <a:xfrm>
            <a:off x="457200" y="1052513"/>
            <a:ext cx="8229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 err="1">
                <a:latin typeface="Courier New" pitchFamily="49" charset="0"/>
                <a:cs typeface="+mn-cs"/>
              </a:rPr>
              <a:t>Kruskal</a:t>
            </a:r>
            <a:r>
              <a:rPr lang="en-US" sz="2000" b="1" kern="0" dirty="0">
                <a:latin typeface="Courier New" pitchFamily="49" charset="0"/>
                <a:cs typeface="+mn-cs"/>
              </a:rPr>
              <a:t>()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{ 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   T = </a:t>
            </a:r>
            <a:r>
              <a:rPr lang="en-US" sz="2000" b="1" kern="0" dirty="0">
                <a:latin typeface="Courier New" pitchFamily="49" charset="0"/>
                <a:cs typeface="+mn-cs"/>
                <a:sym typeface="Symbol" pitchFamily="18" charset="2"/>
              </a:rPr>
              <a:t></a:t>
            </a:r>
            <a:r>
              <a:rPr lang="en-US" sz="2000" b="1" kern="0" dirty="0">
                <a:latin typeface="Courier New" pitchFamily="49" charset="0"/>
                <a:cs typeface="+mn-cs"/>
              </a:rPr>
              <a:t>;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   for each v </a:t>
            </a:r>
            <a:r>
              <a:rPr lang="en-US" sz="2000" kern="0" dirty="0">
                <a:latin typeface="+mn-lt"/>
                <a:cs typeface="+mn-cs"/>
                <a:sym typeface="Symbol" pitchFamily="18" charset="2"/>
              </a:rPr>
              <a:t></a:t>
            </a:r>
            <a:r>
              <a:rPr lang="en-US" sz="2000" b="1" kern="0" dirty="0">
                <a:latin typeface="Courier New" pitchFamily="49" charset="0"/>
                <a:cs typeface="+mn-cs"/>
              </a:rPr>
              <a:t> V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      </a:t>
            </a:r>
            <a:r>
              <a:rPr lang="en-US" sz="2000" b="1" kern="0" dirty="0" err="1">
                <a:latin typeface="Courier New" pitchFamily="49" charset="0"/>
                <a:cs typeface="+mn-cs"/>
              </a:rPr>
              <a:t>MakeSet</a:t>
            </a:r>
            <a:r>
              <a:rPr lang="en-US" sz="2000" b="1" kern="0" dirty="0">
                <a:latin typeface="Courier New" pitchFamily="49" charset="0"/>
                <a:cs typeface="+mn-cs"/>
              </a:rPr>
              <a:t>(v);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   sort E into </a:t>
            </a:r>
            <a:r>
              <a:rPr lang="en-US" sz="2000" b="1" kern="0" dirty="0" err="1">
                <a:latin typeface="Courier New" pitchFamily="49" charset="0"/>
                <a:cs typeface="+mn-cs"/>
              </a:rPr>
              <a:t>nondecreasing</a:t>
            </a:r>
            <a:r>
              <a:rPr lang="en-US" sz="2000" b="1" kern="0" dirty="0">
                <a:latin typeface="Courier New" pitchFamily="49" charset="0"/>
                <a:cs typeface="+mn-cs"/>
              </a:rPr>
              <a:t> order by weight w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   for each (</a:t>
            </a:r>
            <a:r>
              <a:rPr lang="en-US" sz="2000" b="1" kern="0" dirty="0" err="1">
                <a:latin typeface="Courier New" pitchFamily="49" charset="0"/>
                <a:cs typeface="+mn-cs"/>
              </a:rPr>
              <a:t>u,v</a:t>
            </a:r>
            <a:r>
              <a:rPr lang="en-US" sz="2000" b="1" kern="0" dirty="0">
                <a:latin typeface="Courier New" pitchFamily="49" charset="0"/>
                <a:cs typeface="+mn-cs"/>
              </a:rPr>
              <a:t>) </a:t>
            </a:r>
            <a:r>
              <a:rPr lang="en-US" sz="2000" b="1" kern="0" dirty="0">
                <a:latin typeface="Courier New" pitchFamily="49" charset="0"/>
                <a:cs typeface="+mn-cs"/>
                <a:sym typeface="Symbol" pitchFamily="18" charset="2"/>
              </a:rPr>
              <a:t></a:t>
            </a:r>
            <a:r>
              <a:rPr lang="en-US" sz="2000" b="1" kern="0" dirty="0">
                <a:latin typeface="Courier New" pitchFamily="49" charset="0"/>
                <a:cs typeface="+mn-cs"/>
              </a:rPr>
              <a:t> E (in sorted order)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      if </a:t>
            </a:r>
            <a:r>
              <a:rPr lang="en-US" sz="2000" b="1" kern="0" dirty="0" err="1">
                <a:latin typeface="Courier New" pitchFamily="49" charset="0"/>
                <a:cs typeface="+mn-cs"/>
              </a:rPr>
              <a:t>FindSet</a:t>
            </a:r>
            <a:r>
              <a:rPr lang="en-US" sz="2000" b="1" kern="0" dirty="0">
                <a:latin typeface="Courier New" pitchFamily="49" charset="0"/>
                <a:cs typeface="+mn-cs"/>
              </a:rPr>
              <a:t>(u) </a:t>
            </a:r>
            <a:r>
              <a:rPr lang="en-US" sz="2000" b="1" kern="0" dirty="0">
                <a:latin typeface="Courier New" pitchFamily="49" charset="0"/>
                <a:cs typeface="+mn-cs"/>
                <a:sym typeface="Symbol" pitchFamily="18" charset="2"/>
              </a:rPr>
              <a:t> </a:t>
            </a:r>
            <a:r>
              <a:rPr lang="en-US" sz="2000" b="1" kern="0" dirty="0" err="1">
                <a:latin typeface="Courier New" pitchFamily="49" charset="0"/>
                <a:cs typeface="+mn-cs"/>
                <a:sym typeface="Symbol" pitchFamily="18" charset="2"/>
              </a:rPr>
              <a:t>FindSet</a:t>
            </a:r>
            <a:r>
              <a:rPr lang="en-US" sz="2000" b="1" kern="0" dirty="0">
                <a:latin typeface="Courier New" pitchFamily="49" charset="0"/>
                <a:cs typeface="+mn-cs"/>
                <a:sym typeface="Symbol" pitchFamily="18" charset="2"/>
              </a:rPr>
              <a:t>(v)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  <a:sym typeface="Symbol" pitchFamily="18" charset="2"/>
              </a:rPr>
              <a:t>         T = T </a:t>
            </a:r>
            <a:r>
              <a:rPr lang="en-US" sz="2000" b="1" kern="0" dirty="0">
                <a:latin typeface="Microsoft Sans Serif" pitchFamily="34" charset="0"/>
                <a:cs typeface="+mn-cs"/>
                <a:sym typeface="Math B" pitchFamily="2" charset="2"/>
              </a:rPr>
              <a:t>U</a:t>
            </a:r>
            <a:r>
              <a:rPr lang="en-US" sz="2000" b="1" kern="0" dirty="0">
                <a:latin typeface="Courier New" pitchFamily="49" charset="0"/>
                <a:cs typeface="+mn-cs"/>
                <a:sym typeface="Math B" pitchFamily="2" charset="2"/>
              </a:rPr>
              <a:t> {{</a:t>
            </a:r>
            <a:r>
              <a:rPr lang="en-US" sz="2000" b="1" kern="0" dirty="0" err="1">
                <a:latin typeface="Courier New" pitchFamily="49" charset="0"/>
                <a:cs typeface="+mn-cs"/>
                <a:sym typeface="Math B" pitchFamily="2" charset="2"/>
              </a:rPr>
              <a:t>u,v</a:t>
            </a:r>
            <a:r>
              <a:rPr lang="en-US" sz="2000" b="1" kern="0" dirty="0">
                <a:latin typeface="Courier New" pitchFamily="49" charset="0"/>
                <a:cs typeface="+mn-cs"/>
                <a:sym typeface="Math B" pitchFamily="2" charset="2"/>
              </a:rPr>
              <a:t>}};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  <a:sym typeface="Math B" pitchFamily="2" charset="2"/>
              </a:rPr>
              <a:t>         Union(</a:t>
            </a:r>
            <a:r>
              <a:rPr lang="en-US" altLang="en-US" sz="2000" b="1" dirty="0" err="1">
                <a:latin typeface="Courier New" panose="02070309020205020404" pitchFamily="49" charset="0"/>
                <a:sym typeface="Math B" pitchFamily="2" charset="2"/>
              </a:rPr>
              <a:t>u,v</a:t>
            </a:r>
            <a:r>
              <a:rPr lang="en-US" sz="2000" b="1" kern="0" dirty="0">
                <a:latin typeface="Courier New" pitchFamily="49" charset="0"/>
                <a:cs typeface="+mn-cs"/>
                <a:sym typeface="Math B" pitchFamily="2" charset="2"/>
              </a:rPr>
              <a:t>);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  <a:sym typeface="Math B" pitchFamily="2" charset="2"/>
              </a:rPr>
              <a:t>}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Kruskal’s Algorithm</a:t>
            </a:r>
          </a:p>
        </p:txBody>
      </p:sp>
      <p:sp>
        <p:nvSpPr>
          <p:cNvPr id="40963" name="Oval 4"/>
          <p:cNvSpPr>
            <a:spLocks noChangeArrowheads="1"/>
          </p:cNvSpPr>
          <p:nvPr/>
        </p:nvSpPr>
        <p:spPr bwMode="auto">
          <a:xfrm>
            <a:off x="3886200" y="1006475"/>
            <a:ext cx="457200" cy="457200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767600"/>
              </a:gs>
            </a:gsLst>
            <a:path path="shape">
              <a:fillToRect l="50000" t="50000" r="50000" b="50000"/>
            </a:path>
          </a:gra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245" name="Oval 5"/>
          <p:cNvSpPr>
            <a:spLocks noChangeArrowheads="1"/>
          </p:cNvSpPr>
          <p:nvPr/>
        </p:nvSpPr>
        <p:spPr bwMode="auto">
          <a:xfrm>
            <a:off x="5562600" y="1006475"/>
            <a:ext cx="457200" cy="457200"/>
          </a:xfrm>
          <a:prstGeom prst="ellipse">
            <a:avLst/>
          </a:prstGeom>
          <a:gradFill rotWithShape="1">
            <a:gsLst>
              <a:gs pos="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6246" name="Oval 6"/>
          <p:cNvSpPr>
            <a:spLocks noChangeArrowheads="1"/>
          </p:cNvSpPr>
          <p:nvPr/>
        </p:nvSpPr>
        <p:spPr bwMode="auto">
          <a:xfrm>
            <a:off x="7239000" y="1006475"/>
            <a:ext cx="457200" cy="457200"/>
          </a:xfrm>
          <a:prstGeom prst="ellipse">
            <a:avLst/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6247" name="Oval 7"/>
          <p:cNvSpPr>
            <a:spLocks noChangeArrowheads="1"/>
          </p:cNvSpPr>
          <p:nvPr/>
        </p:nvSpPr>
        <p:spPr bwMode="auto">
          <a:xfrm>
            <a:off x="7239000" y="2454275"/>
            <a:ext cx="457200" cy="4572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6248" name="Oval 8"/>
          <p:cNvSpPr>
            <a:spLocks noChangeArrowheads="1"/>
          </p:cNvSpPr>
          <p:nvPr/>
        </p:nvSpPr>
        <p:spPr bwMode="auto">
          <a:xfrm>
            <a:off x="8229600" y="1768475"/>
            <a:ext cx="457200" cy="4572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6249" name="Oval 9"/>
          <p:cNvSpPr>
            <a:spLocks noChangeArrowheads="1"/>
          </p:cNvSpPr>
          <p:nvPr/>
        </p:nvSpPr>
        <p:spPr bwMode="auto">
          <a:xfrm>
            <a:off x="5562600" y="2454275"/>
            <a:ext cx="457200" cy="4572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6250" name="Oval 10"/>
          <p:cNvSpPr>
            <a:spLocks noChangeArrowheads="1"/>
          </p:cNvSpPr>
          <p:nvPr/>
        </p:nvSpPr>
        <p:spPr bwMode="auto">
          <a:xfrm>
            <a:off x="3886200" y="2454275"/>
            <a:ext cx="457200" cy="457200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cxnSp>
        <p:nvCxnSpPr>
          <p:cNvPr id="40970" name="AutoShape 11"/>
          <p:cNvCxnSpPr>
            <a:cxnSpLocks noChangeShapeType="1"/>
            <a:stCxn id="40963" idx="6"/>
            <a:endCxn id="266245" idx="2"/>
          </p:cNvCxnSpPr>
          <p:nvPr/>
        </p:nvCxnSpPr>
        <p:spPr bwMode="auto">
          <a:xfrm>
            <a:off x="4357688" y="1235075"/>
            <a:ext cx="1190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1" name="AutoShape 12"/>
          <p:cNvCxnSpPr>
            <a:cxnSpLocks noChangeShapeType="1"/>
            <a:stCxn id="266245" idx="6"/>
            <a:endCxn id="266246" idx="2"/>
          </p:cNvCxnSpPr>
          <p:nvPr/>
        </p:nvCxnSpPr>
        <p:spPr bwMode="auto">
          <a:xfrm>
            <a:off x="6034088" y="1235075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2" name="AutoShape 13"/>
          <p:cNvCxnSpPr>
            <a:cxnSpLocks noChangeShapeType="1"/>
            <a:stCxn id="266246" idx="3"/>
            <a:endCxn id="266249" idx="7"/>
          </p:cNvCxnSpPr>
          <p:nvPr/>
        </p:nvCxnSpPr>
        <p:spPr bwMode="auto">
          <a:xfrm flipH="1">
            <a:off x="5953125" y="1411288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3" name="AutoShape 14"/>
          <p:cNvCxnSpPr>
            <a:cxnSpLocks noChangeShapeType="1"/>
            <a:stCxn id="266249" idx="2"/>
            <a:endCxn id="266250" idx="6"/>
          </p:cNvCxnSpPr>
          <p:nvPr/>
        </p:nvCxnSpPr>
        <p:spPr bwMode="auto">
          <a:xfrm flipH="1">
            <a:off x="4357688" y="2682875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4" name="AutoShape 15"/>
          <p:cNvCxnSpPr>
            <a:cxnSpLocks noChangeShapeType="1"/>
            <a:stCxn id="266250" idx="0"/>
            <a:endCxn id="40963" idx="4"/>
          </p:cNvCxnSpPr>
          <p:nvPr/>
        </p:nvCxnSpPr>
        <p:spPr bwMode="auto">
          <a:xfrm flipV="1">
            <a:off x="4114800" y="1477963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5" name="AutoShape 16"/>
          <p:cNvCxnSpPr>
            <a:cxnSpLocks noChangeShapeType="1"/>
            <a:stCxn id="40963" idx="5"/>
            <a:endCxn id="266249" idx="1"/>
          </p:cNvCxnSpPr>
          <p:nvPr/>
        </p:nvCxnSpPr>
        <p:spPr bwMode="auto">
          <a:xfrm>
            <a:off x="4276725" y="1411288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6" name="AutoShape 17"/>
          <p:cNvCxnSpPr>
            <a:cxnSpLocks noChangeShapeType="1"/>
            <a:stCxn id="266249" idx="0"/>
            <a:endCxn id="266245" idx="4"/>
          </p:cNvCxnSpPr>
          <p:nvPr/>
        </p:nvCxnSpPr>
        <p:spPr bwMode="auto">
          <a:xfrm flipV="1">
            <a:off x="5791200" y="1477963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7" name="AutoShape 18"/>
          <p:cNvCxnSpPr>
            <a:cxnSpLocks noChangeShapeType="1"/>
            <a:stCxn id="266249" idx="6"/>
            <a:endCxn id="266247" idx="2"/>
          </p:cNvCxnSpPr>
          <p:nvPr/>
        </p:nvCxnSpPr>
        <p:spPr bwMode="auto">
          <a:xfrm>
            <a:off x="6034088" y="2682875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8" name="AutoShape 19"/>
          <p:cNvCxnSpPr>
            <a:cxnSpLocks noChangeShapeType="1"/>
            <a:stCxn id="266247" idx="0"/>
            <a:endCxn id="266246" idx="4"/>
          </p:cNvCxnSpPr>
          <p:nvPr/>
        </p:nvCxnSpPr>
        <p:spPr bwMode="auto">
          <a:xfrm flipV="1">
            <a:off x="7467600" y="1477963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9" name="AutoShape 20"/>
          <p:cNvCxnSpPr>
            <a:cxnSpLocks noChangeShapeType="1"/>
            <a:stCxn id="266246" idx="5"/>
            <a:endCxn id="266248" idx="1"/>
          </p:cNvCxnSpPr>
          <p:nvPr/>
        </p:nvCxnSpPr>
        <p:spPr bwMode="auto">
          <a:xfrm>
            <a:off x="7629525" y="1411288"/>
            <a:ext cx="666750" cy="4095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80" name="AutoShape 21"/>
          <p:cNvCxnSpPr>
            <a:cxnSpLocks noChangeShapeType="1"/>
            <a:stCxn id="266247" idx="7"/>
            <a:endCxn id="266248" idx="3"/>
          </p:cNvCxnSpPr>
          <p:nvPr/>
        </p:nvCxnSpPr>
        <p:spPr bwMode="auto">
          <a:xfrm flipV="1">
            <a:off x="7629525" y="2173288"/>
            <a:ext cx="666750" cy="3333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81" name="Text Box 22"/>
          <p:cNvSpPr txBox="1">
            <a:spLocks noChangeArrowheads="1"/>
          </p:cNvSpPr>
          <p:nvPr/>
        </p:nvSpPr>
        <p:spPr bwMode="auto">
          <a:xfrm>
            <a:off x="4662488" y="8890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2?</a:t>
            </a:r>
          </a:p>
        </p:txBody>
      </p:sp>
      <p:sp>
        <p:nvSpPr>
          <p:cNvPr id="40982" name="Text Box 23"/>
          <p:cNvSpPr txBox="1">
            <a:spLocks noChangeArrowheads="1"/>
          </p:cNvSpPr>
          <p:nvPr/>
        </p:nvSpPr>
        <p:spPr bwMode="auto">
          <a:xfrm>
            <a:off x="6354763" y="8985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19</a:t>
            </a:r>
          </a:p>
        </p:txBody>
      </p:sp>
      <p:sp>
        <p:nvSpPr>
          <p:cNvPr id="40983" name="Text Box 24"/>
          <p:cNvSpPr txBox="1">
            <a:spLocks noChangeArrowheads="1"/>
          </p:cNvSpPr>
          <p:nvPr/>
        </p:nvSpPr>
        <p:spPr bwMode="auto">
          <a:xfrm>
            <a:off x="7937500" y="1279525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9</a:t>
            </a:r>
          </a:p>
        </p:txBody>
      </p:sp>
      <p:sp>
        <p:nvSpPr>
          <p:cNvPr id="40984" name="Text Box 25"/>
          <p:cNvSpPr txBox="1">
            <a:spLocks noChangeArrowheads="1"/>
          </p:cNvSpPr>
          <p:nvPr/>
        </p:nvSpPr>
        <p:spPr bwMode="auto">
          <a:xfrm>
            <a:off x="7939088" y="2346325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40985" name="Text Box 26"/>
          <p:cNvSpPr txBox="1">
            <a:spLocks noChangeArrowheads="1"/>
          </p:cNvSpPr>
          <p:nvPr/>
        </p:nvSpPr>
        <p:spPr bwMode="auto">
          <a:xfrm>
            <a:off x="7443788" y="1854200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40986" name="Text Box 27"/>
          <p:cNvSpPr txBox="1">
            <a:spLocks noChangeArrowheads="1"/>
          </p:cNvSpPr>
          <p:nvPr/>
        </p:nvSpPr>
        <p:spPr bwMode="auto">
          <a:xfrm>
            <a:off x="6569075" y="23463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13</a:t>
            </a:r>
          </a:p>
        </p:txBody>
      </p:sp>
      <p:sp>
        <p:nvSpPr>
          <p:cNvPr id="40987" name="Text Box 28"/>
          <p:cNvSpPr txBox="1">
            <a:spLocks noChangeArrowheads="1"/>
          </p:cNvSpPr>
          <p:nvPr/>
        </p:nvSpPr>
        <p:spPr bwMode="auto">
          <a:xfrm>
            <a:off x="6521450" y="14478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17</a:t>
            </a:r>
          </a:p>
        </p:txBody>
      </p:sp>
      <p:sp>
        <p:nvSpPr>
          <p:cNvPr id="40988" name="Text Box 29"/>
          <p:cNvSpPr txBox="1">
            <a:spLocks noChangeArrowheads="1"/>
          </p:cNvSpPr>
          <p:nvPr/>
        </p:nvSpPr>
        <p:spPr bwMode="auto">
          <a:xfrm>
            <a:off x="5745163" y="16605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25</a:t>
            </a:r>
          </a:p>
        </p:txBody>
      </p:sp>
      <p:sp>
        <p:nvSpPr>
          <p:cNvPr id="40989" name="Text Box 30"/>
          <p:cNvSpPr txBox="1">
            <a:spLocks noChangeArrowheads="1"/>
          </p:cNvSpPr>
          <p:nvPr/>
        </p:nvSpPr>
        <p:spPr bwMode="auto">
          <a:xfrm>
            <a:off x="4572000" y="14478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40990" name="Text Box 31"/>
          <p:cNvSpPr txBox="1">
            <a:spLocks noChangeArrowheads="1"/>
          </p:cNvSpPr>
          <p:nvPr/>
        </p:nvSpPr>
        <p:spPr bwMode="auto">
          <a:xfrm>
            <a:off x="3746500" y="1660525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8</a:t>
            </a:r>
          </a:p>
        </p:txBody>
      </p:sp>
      <p:sp>
        <p:nvSpPr>
          <p:cNvPr id="40991" name="Text Box 32"/>
          <p:cNvSpPr txBox="1">
            <a:spLocks noChangeArrowheads="1"/>
          </p:cNvSpPr>
          <p:nvPr/>
        </p:nvSpPr>
        <p:spPr bwMode="auto">
          <a:xfrm>
            <a:off x="4511675" y="23463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21</a:t>
            </a:r>
          </a:p>
        </p:txBody>
      </p:sp>
      <p:sp>
        <p:nvSpPr>
          <p:cNvPr id="40992" name="AutoShape 35"/>
          <p:cNvSpPr>
            <a:spLocks/>
          </p:cNvSpPr>
          <p:nvPr/>
        </p:nvSpPr>
        <p:spPr bwMode="auto">
          <a:xfrm>
            <a:off x="762000" y="3284538"/>
            <a:ext cx="152400" cy="1676400"/>
          </a:xfrm>
          <a:prstGeom prst="leftBrace">
            <a:avLst>
              <a:gd name="adj1" fmla="val 91667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 bwMode="auto">
          <a:xfrm>
            <a:off x="457200" y="1052513"/>
            <a:ext cx="8229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 err="1">
                <a:latin typeface="Courier New" pitchFamily="49" charset="0"/>
                <a:cs typeface="+mn-cs"/>
              </a:rPr>
              <a:t>Kruskal</a:t>
            </a:r>
            <a:r>
              <a:rPr lang="en-US" sz="2000" b="1" kern="0" dirty="0">
                <a:latin typeface="Courier New" pitchFamily="49" charset="0"/>
                <a:cs typeface="+mn-cs"/>
              </a:rPr>
              <a:t>()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{ 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   T = </a:t>
            </a:r>
            <a:r>
              <a:rPr lang="en-US" sz="2000" b="1" kern="0" dirty="0">
                <a:latin typeface="Courier New" pitchFamily="49" charset="0"/>
                <a:cs typeface="+mn-cs"/>
                <a:sym typeface="Symbol" pitchFamily="18" charset="2"/>
              </a:rPr>
              <a:t></a:t>
            </a:r>
            <a:r>
              <a:rPr lang="en-US" sz="2000" b="1" kern="0" dirty="0">
                <a:latin typeface="Courier New" pitchFamily="49" charset="0"/>
                <a:cs typeface="+mn-cs"/>
              </a:rPr>
              <a:t>;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   for each v </a:t>
            </a:r>
            <a:r>
              <a:rPr lang="en-US" sz="2000" kern="0" dirty="0">
                <a:latin typeface="+mn-lt"/>
                <a:cs typeface="+mn-cs"/>
                <a:sym typeface="Symbol" pitchFamily="18" charset="2"/>
              </a:rPr>
              <a:t></a:t>
            </a:r>
            <a:r>
              <a:rPr lang="en-US" sz="2000" b="1" kern="0" dirty="0">
                <a:latin typeface="Courier New" pitchFamily="49" charset="0"/>
                <a:cs typeface="+mn-cs"/>
              </a:rPr>
              <a:t> V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      </a:t>
            </a:r>
            <a:r>
              <a:rPr lang="en-US" sz="2000" b="1" kern="0" dirty="0" err="1">
                <a:latin typeface="Courier New" pitchFamily="49" charset="0"/>
                <a:cs typeface="+mn-cs"/>
              </a:rPr>
              <a:t>MakeSet</a:t>
            </a:r>
            <a:r>
              <a:rPr lang="en-US" sz="2000" b="1" kern="0" dirty="0">
                <a:latin typeface="Courier New" pitchFamily="49" charset="0"/>
                <a:cs typeface="+mn-cs"/>
              </a:rPr>
              <a:t>(v);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   sort E into </a:t>
            </a:r>
            <a:r>
              <a:rPr lang="en-US" sz="2000" b="1" kern="0" dirty="0" err="1">
                <a:latin typeface="Courier New" pitchFamily="49" charset="0"/>
                <a:cs typeface="+mn-cs"/>
              </a:rPr>
              <a:t>nondecreasing</a:t>
            </a:r>
            <a:r>
              <a:rPr lang="en-US" sz="2000" b="1" kern="0" dirty="0">
                <a:latin typeface="Courier New" pitchFamily="49" charset="0"/>
                <a:cs typeface="+mn-cs"/>
              </a:rPr>
              <a:t> order by weight w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   for each (</a:t>
            </a:r>
            <a:r>
              <a:rPr lang="en-US" sz="2000" b="1" kern="0" dirty="0" err="1">
                <a:latin typeface="Courier New" pitchFamily="49" charset="0"/>
                <a:cs typeface="+mn-cs"/>
              </a:rPr>
              <a:t>u,v</a:t>
            </a:r>
            <a:r>
              <a:rPr lang="en-US" sz="2000" b="1" kern="0" dirty="0">
                <a:latin typeface="Courier New" pitchFamily="49" charset="0"/>
                <a:cs typeface="+mn-cs"/>
              </a:rPr>
              <a:t>) </a:t>
            </a:r>
            <a:r>
              <a:rPr lang="en-US" sz="2000" b="1" kern="0" dirty="0">
                <a:latin typeface="Courier New" pitchFamily="49" charset="0"/>
                <a:cs typeface="+mn-cs"/>
                <a:sym typeface="Symbol" pitchFamily="18" charset="2"/>
              </a:rPr>
              <a:t></a:t>
            </a:r>
            <a:r>
              <a:rPr lang="en-US" sz="2000" b="1" kern="0" dirty="0">
                <a:latin typeface="Courier New" pitchFamily="49" charset="0"/>
                <a:cs typeface="+mn-cs"/>
              </a:rPr>
              <a:t> E (in sorted order)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      if </a:t>
            </a:r>
            <a:r>
              <a:rPr lang="en-US" sz="2000" b="1" kern="0" dirty="0" err="1">
                <a:latin typeface="Courier New" pitchFamily="49" charset="0"/>
                <a:cs typeface="+mn-cs"/>
              </a:rPr>
              <a:t>FindSet</a:t>
            </a:r>
            <a:r>
              <a:rPr lang="en-US" sz="2000" b="1" kern="0" dirty="0">
                <a:latin typeface="Courier New" pitchFamily="49" charset="0"/>
                <a:cs typeface="+mn-cs"/>
              </a:rPr>
              <a:t>(u) </a:t>
            </a:r>
            <a:r>
              <a:rPr lang="en-US" sz="2000" b="1" kern="0" dirty="0">
                <a:latin typeface="Courier New" pitchFamily="49" charset="0"/>
                <a:cs typeface="+mn-cs"/>
                <a:sym typeface="Symbol" pitchFamily="18" charset="2"/>
              </a:rPr>
              <a:t> </a:t>
            </a:r>
            <a:r>
              <a:rPr lang="en-US" sz="2000" b="1" kern="0" dirty="0" err="1">
                <a:latin typeface="Courier New" pitchFamily="49" charset="0"/>
                <a:cs typeface="+mn-cs"/>
                <a:sym typeface="Symbol" pitchFamily="18" charset="2"/>
              </a:rPr>
              <a:t>FindSet</a:t>
            </a:r>
            <a:r>
              <a:rPr lang="en-US" sz="2000" b="1" kern="0" dirty="0">
                <a:latin typeface="Courier New" pitchFamily="49" charset="0"/>
                <a:cs typeface="+mn-cs"/>
                <a:sym typeface="Symbol" pitchFamily="18" charset="2"/>
              </a:rPr>
              <a:t>(v)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  <a:sym typeface="Symbol" pitchFamily="18" charset="2"/>
              </a:rPr>
              <a:t>         T = T </a:t>
            </a:r>
            <a:r>
              <a:rPr lang="en-US" sz="2000" b="1" kern="0" dirty="0">
                <a:latin typeface="Microsoft Sans Serif" pitchFamily="34" charset="0"/>
                <a:cs typeface="+mn-cs"/>
                <a:sym typeface="Math B" pitchFamily="2" charset="2"/>
              </a:rPr>
              <a:t>U</a:t>
            </a:r>
            <a:r>
              <a:rPr lang="en-US" sz="2000" b="1" kern="0" dirty="0">
                <a:latin typeface="Courier New" pitchFamily="49" charset="0"/>
                <a:cs typeface="+mn-cs"/>
                <a:sym typeface="Math B" pitchFamily="2" charset="2"/>
              </a:rPr>
              <a:t> {{</a:t>
            </a:r>
            <a:r>
              <a:rPr lang="en-US" sz="2000" b="1" kern="0" dirty="0" err="1">
                <a:latin typeface="Courier New" pitchFamily="49" charset="0"/>
                <a:cs typeface="+mn-cs"/>
                <a:sym typeface="Math B" pitchFamily="2" charset="2"/>
              </a:rPr>
              <a:t>u,v</a:t>
            </a:r>
            <a:r>
              <a:rPr lang="en-US" sz="2000" b="1" kern="0" dirty="0">
                <a:latin typeface="Courier New" pitchFamily="49" charset="0"/>
                <a:cs typeface="+mn-cs"/>
                <a:sym typeface="Math B" pitchFamily="2" charset="2"/>
              </a:rPr>
              <a:t>}};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  <a:sym typeface="Math B" pitchFamily="2" charset="2"/>
              </a:rPr>
              <a:t>         Union(</a:t>
            </a:r>
            <a:r>
              <a:rPr lang="en-US" altLang="en-US" sz="2000" b="1" dirty="0" err="1">
                <a:latin typeface="Courier New" panose="02070309020205020404" pitchFamily="49" charset="0"/>
                <a:sym typeface="Math B" pitchFamily="2" charset="2"/>
              </a:rPr>
              <a:t>u,v</a:t>
            </a:r>
            <a:r>
              <a:rPr lang="en-US" sz="2000" b="1" kern="0" dirty="0">
                <a:latin typeface="Courier New" pitchFamily="49" charset="0"/>
                <a:cs typeface="+mn-cs"/>
                <a:sym typeface="Math B" pitchFamily="2" charset="2"/>
              </a:rPr>
              <a:t>);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  <a:sym typeface="Math B" pitchFamily="2" charset="2"/>
              </a:rPr>
              <a:t>}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Kruskal’s Algorithm</a:t>
            </a:r>
          </a:p>
        </p:txBody>
      </p:sp>
      <p:sp>
        <p:nvSpPr>
          <p:cNvPr id="41987" name="Oval 4"/>
          <p:cNvSpPr>
            <a:spLocks noChangeArrowheads="1"/>
          </p:cNvSpPr>
          <p:nvPr/>
        </p:nvSpPr>
        <p:spPr bwMode="auto">
          <a:xfrm>
            <a:off x="3886200" y="1006475"/>
            <a:ext cx="457200" cy="457200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767600"/>
              </a:gs>
            </a:gsLst>
            <a:path path="shape">
              <a:fillToRect l="50000" t="50000" r="50000" b="50000"/>
            </a:path>
          </a:gra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988" name="Oval 5"/>
          <p:cNvSpPr>
            <a:spLocks noChangeArrowheads="1"/>
          </p:cNvSpPr>
          <p:nvPr/>
        </p:nvSpPr>
        <p:spPr bwMode="auto">
          <a:xfrm>
            <a:off x="5562600" y="1006475"/>
            <a:ext cx="457200" cy="457200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767600"/>
              </a:gs>
            </a:gsLst>
            <a:path path="shape">
              <a:fillToRect l="50000" t="50000" r="50000" b="50000"/>
            </a:path>
          </a:gra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7270" name="Oval 6"/>
          <p:cNvSpPr>
            <a:spLocks noChangeArrowheads="1"/>
          </p:cNvSpPr>
          <p:nvPr/>
        </p:nvSpPr>
        <p:spPr bwMode="auto">
          <a:xfrm>
            <a:off x="7239000" y="1006475"/>
            <a:ext cx="457200" cy="457200"/>
          </a:xfrm>
          <a:prstGeom prst="ellipse">
            <a:avLst/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7271" name="Oval 7"/>
          <p:cNvSpPr>
            <a:spLocks noChangeArrowheads="1"/>
          </p:cNvSpPr>
          <p:nvPr/>
        </p:nvSpPr>
        <p:spPr bwMode="auto">
          <a:xfrm>
            <a:off x="7239000" y="2454275"/>
            <a:ext cx="457200" cy="4572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7272" name="Oval 8"/>
          <p:cNvSpPr>
            <a:spLocks noChangeArrowheads="1"/>
          </p:cNvSpPr>
          <p:nvPr/>
        </p:nvSpPr>
        <p:spPr bwMode="auto">
          <a:xfrm>
            <a:off x="8229600" y="1768475"/>
            <a:ext cx="457200" cy="4572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7273" name="Oval 9"/>
          <p:cNvSpPr>
            <a:spLocks noChangeArrowheads="1"/>
          </p:cNvSpPr>
          <p:nvPr/>
        </p:nvSpPr>
        <p:spPr bwMode="auto">
          <a:xfrm>
            <a:off x="5562600" y="2454275"/>
            <a:ext cx="457200" cy="4572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7274" name="Oval 10"/>
          <p:cNvSpPr>
            <a:spLocks noChangeArrowheads="1"/>
          </p:cNvSpPr>
          <p:nvPr/>
        </p:nvSpPr>
        <p:spPr bwMode="auto">
          <a:xfrm>
            <a:off x="3886200" y="2454275"/>
            <a:ext cx="457200" cy="457200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cxnSp>
        <p:nvCxnSpPr>
          <p:cNvPr id="41994" name="AutoShape 11"/>
          <p:cNvCxnSpPr>
            <a:cxnSpLocks noChangeShapeType="1"/>
            <a:stCxn id="41987" idx="6"/>
            <a:endCxn id="41988" idx="2"/>
          </p:cNvCxnSpPr>
          <p:nvPr/>
        </p:nvCxnSpPr>
        <p:spPr bwMode="auto">
          <a:xfrm>
            <a:off x="4357688" y="1235075"/>
            <a:ext cx="11906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5" name="AutoShape 12"/>
          <p:cNvCxnSpPr>
            <a:cxnSpLocks noChangeShapeType="1"/>
            <a:stCxn id="41988" idx="6"/>
            <a:endCxn id="267270" idx="2"/>
          </p:cNvCxnSpPr>
          <p:nvPr/>
        </p:nvCxnSpPr>
        <p:spPr bwMode="auto">
          <a:xfrm>
            <a:off x="6034088" y="1235075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6" name="AutoShape 13"/>
          <p:cNvCxnSpPr>
            <a:cxnSpLocks noChangeShapeType="1"/>
            <a:stCxn id="267270" idx="3"/>
            <a:endCxn id="267273" idx="7"/>
          </p:cNvCxnSpPr>
          <p:nvPr/>
        </p:nvCxnSpPr>
        <p:spPr bwMode="auto">
          <a:xfrm flipH="1">
            <a:off x="5953125" y="1411288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7" name="AutoShape 14"/>
          <p:cNvCxnSpPr>
            <a:cxnSpLocks noChangeShapeType="1"/>
            <a:stCxn id="267273" idx="2"/>
            <a:endCxn id="267274" idx="6"/>
          </p:cNvCxnSpPr>
          <p:nvPr/>
        </p:nvCxnSpPr>
        <p:spPr bwMode="auto">
          <a:xfrm flipH="1">
            <a:off x="4357688" y="2682875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8" name="AutoShape 15"/>
          <p:cNvCxnSpPr>
            <a:cxnSpLocks noChangeShapeType="1"/>
            <a:stCxn id="267274" idx="0"/>
            <a:endCxn id="41987" idx="4"/>
          </p:cNvCxnSpPr>
          <p:nvPr/>
        </p:nvCxnSpPr>
        <p:spPr bwMode="auto">
          <a:xfrm flipV="1">
            <a:off x="4114800" y="1477963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9" name="AutoShape 16"/>
          <p:cNvCxnSpPr>
            <a:cxnSpLocks noChangeShapeType="1"/>
            <a:stCxn id="41987" idx="5"/>
            <a:endCxn id="267273" idx="1"/>
          </p:cNvCxnSpPr>
          <p:nvPr/>
        </p:nvCxnSpPr>
        <p:spPr bwMode="auto">
          <a:xfrm>
            <a:off x="4276725" y="1411288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00" name="AutoShape 17"/>
          <p:cNvCxnSpPr>
            <a:cxnSpLocks noChangeShapeType="1"/>
            <a:stCxn id="267273" idx="0"/>
            <a:endCxn id="41988" idx="4"/>
          </p:cNvCxnSpPr>
          <p:nvPr/>
        </p:nvCxnSpPr>
        <p:spPr bwMode="auto">
          <a:xfrm flipV="1">
            <a:off x="5791200" y="1477963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01" name="AutoShape 18"/>
          <p:cNvCxnSpPr>
            <a:cxnSpLocks noChangeShapeType="1"/>
            <a:stCxn id="267273" idx="6"/>
            <a:endCxn id="267271" idx="2"/>
          </p:cNvCxnSpPr>
          <p:nvPr/>
        </p:nvCxnSpPr>
        <p:spPr bwMode="auto">
          <a:xfrm>
            <a:off x="6034088" y="2682875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02" name="AutoShape 19"/>
          <p:cNvCxnSpPr>
            <a:cxnSpLocks noChangeShapeType="1"/>
            <a:stCxn id="267271" idx="0"/>
            <a:endCxn id="267270" idx="4"/>
          </p:cNvCxnSpPr>
          <p:nvPr/>
        </p:nvCxnSpPr>
        <p:spPr bwMode="auto">
          <a:xfrm flipV="1">
            <a:off x="7467600" y="1477963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03" name="AutoShape 20"/>
          <p:cNvCxnSpPr>
            <a:cxnSpLocks noChangeShapeType="1"/>
            <a:stCxn id="267270" idx="5"/>
            <a:endCxn id="267272" idx="1"/>
          </p:cNvCxnSpPr>
          <p:nvPr/>
        </p:nvCxnSpPr>
        <p:spPr bwMode="auto">
          <a:xfrm>
            <a:off x="7629525" y="1411288"/>
            <a:ext cx="666750" cy="4095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04" name="AutoShape 21"/>
          <p:cNvCxnSpPr>
            <a:cxnSpLocks noChangeShapeType="1"/>
            <a:stCxn id="267271" idx="7"/>
            <a:endCxn id="267272" idx="3"/>
          </p:cNvCxnSpPr>
          <p:nvPr/>
        </p:nvCxnSpPr>
        <p:spPr bwMode="auto">
          <a:xfrm flipV="1">
            <a:off x="7629525" y="2173288"/>
            <a:ext cx="666750" cy="3333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005" name="Text Box 22"/>
          <p:cNvSpPr txBox="1">
            <a:spLocks noChangeArrowheads="1"/>
          </p:cNvSpPr>
          <p:nvPr/>
        </p:nvSpPr>
        <p:spPr bwMode="auto">
          <a:xfrm>
            <a:off x="4738688" y="889000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42006" name="Text Box 23"/>
          <p:cNvSpPr txBox="1">
            <a:spLocks noChangeArrowheads="1"/>
          </p:cNvSpPr>
          <p:nvPr/>
        </p:nvSpPr>
        <p:spPr bwMode="auto">
          <a:xfrm>
            <a:off x="6354763" y="8985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19</a:t>
            </a:r>
          </a:p>
        </p:txBody>
      </p:sp>
      <p:sp>
        <p:nvSpPr>
          <p:cNvPr id="42007" name="Text Box 24"/>
          <p:cNvSpPr txBox="1">
            <a:spLocks noChangeArrowheads="1"/>
          </p:cNvSpPr>
          <p:nvPr/>
        </p:nvSpPr>
        <p:spPr bwMode="auto">
          <a:xfrm>
            <a:off x="7937500" y="1279525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9</a:t>
            </a:r>
          </a:p>
        </p:txBody>
      </p:sp>
      <p:sp>
        <p:nvSpPr>
          <p:cNvPr id="42008" name="Text Box 25"/>
          <p:cNvSpPr txBox="1">
            <a:spLocks noChangeArrowheads="1"/>
          </p:cNvSpPr>
          <p:nvPr/>
        </p:nvSpPr>
        <p:spPr bwMode="auto">
          <a:xfrm>
            <a:off x="7939088" y="2346325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42009" name="Text Box 26"/>
          <p:cNvSpPr txBox="1">
            <a:spLocks noChangeArrowheads="1"/>
          </p:cNvSpPr>
          <p:nvPr/>
        </p:nvSpPr>
        <p:spPr bwMode="auto">
          <a:xfrm>
            <a:off x="7443788" y="1854200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42010" name="Text Box 27"/>
          <p:cNvSpPr txBox="1">
            <a:spLocks noChangeArrowheads="1"/>
          </p:cNvSpPr>
          <p:nvPr/>
        </p:nvSpPr>
        <p:spPr bwMode="auto">
          <a:xfrm>
            <a:off x="6569075" y="23463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13</a:t>
            </a:r>
          </a:p>
        </p:txBody>
      </p:sp>
      <p:sp>
        <p:nvSpPr>
          <p:cNvPr id="42011" name="Text Box 28"/>
          <p:cNvSpPr txBox="1">
            <a:spLocks noChangeArrowheads="1"/>
          </p:cNvSpPr>
          <p:nvPr/>
        </p:nvSpPr>
        <p:spPr bwMode="auto">
          <a:xfrm>
            <a:off x="6521450" y="14478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17</a:t>
            </a:r>
          </a:p>
        </p:txBody>
      </p:sp>
      <p:sp>
        <p:nvSpPr>
          <p:cNvPr id="42012" name="Text Box 29"/>
          <p:cNvSpPr txBox="1">
            <a:spLocks noChangeArrowheads="1"/>
          </p:cNvSpPr>
          <p:nvPr/>
        </p:nvSpPr>
        <p:spPr bwMode="auto">
          <a:xfrm>
            <a:off x="5745163" y="16605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25</a:t>
            </a:r>
          </a:p>
        </p:txBody>
      </p:sp>
      <p:sp>
        <p:nvSpPr>
          <p:cNvPr id="42013" name="Text Box 30"/>
          <p:cNvSpPr txBox="1">
            <a:spLocks noChangeArrowheads="1"/>
          </p:cNvSpPr>
          <p:nvPr/>
        </p:nvSpPr>
        <p:spPr bwMode="auto">
          <a:xfrm>
            <a:off x="4572000" y="14478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42014" name="Text Box 31"/>
          <p:cNvSpPr txBox="1">
            <a:spLocks noChangeArrowheads="1"/>
          </p:cNvSpPr>
          <p:nvPr/>
        </p:nvSpPr>
        <p:spPr bwMode="auto">
          <a:xfrm>
            <a:off x="3746500" y="1660525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8</a:t>
            </a:r>
          </a:p>
        </p:txBody>
      </p:sp>
      <p:sp>
        <p:nvSpPr>
          <p:cNvPr id="42015" name="Text Box 32"/>
          <p:cNvSpPr txBox="1">
            <a:spLocks noChangeArrowheads="1"/>
          </p:cNvSpPr>
          <p:nvPr/>
        </p:nvSpPr>
        <p:spPr bwMode="auto">
          <a:xfrm>
            <a:off x="4511675" y="23463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21</a:t>
            </a:r>
          </a:p>
        </p:txBody>
      </p:sp>
      <p:sp>
        <p:nvSpPr>
          <p:cNvPr id="42016" name="AutoShape 35"/>
          <p:cNvSpPr>
            <a:spLocks/>
          </p:cNvSpPr>
          <p:nvPr/>
        </p:nvSpPr>
        <p:spPr bwMode="auto">
          <a:xfrm>
            <a:off x="762000" y="3284538"/>
            <a:ext cx="152400" cy="1676400"/>
          </a:xfrm>
          <a:prstGeom prst="leftBrace">
            <a:avLst>
              <a:gd name="adj1" fmla="val 91667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 bwMode="auto">
          <a:xfrm>
            <a:off x="457200" y="1052513"/>
            <a:ext cx="8229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 err="1">
                <a:latin typeface="Courier New" pitchFamily="49" charset="0"/>
                <a:cs typeface="+mn-cs"/>
              </a:rPr>
              <a:t>Kruskal</a:t>
            </a:r>
            <a:r>
              <a:rPr lang="en-US" sz="2000" b="1" kern="0" dirty="0">
                <a:latin typeface="Courier New" pitchFamily="49" charset="0"/>
                <a:cs typeface="+mn-cs"/>
              </a:rPr>
              <a:t>()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{ 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   T = </a:t>
            </a:r>
            <a:r>
              <a:rPr lang="en-US" sz="2000" b="1" kern="0" dirty="0">
                <a:latin typeface="Courier New" pitchFamily="49" charset="0"/>
                <a:cs typeface="+mn-cs"/>
                <a:sym typeface="Symbol" pitchFamily="18" charset="2"/>
              </a:rPr>
              <a:t></a:t>
            </a:r>
            <a:r>
              <a:rPr lang="en-US" sz="2000" b="1" kern="0" dirty="0">
                <a:latin typeface="Courier New" pitchFamily="49" charset="0"/>
                <a:cs typeface="+mn-cs"/>
              </a:rPr>
              <a:t>;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   for each v </a:t>
            </a:r>
            <a:r>
              <a:rPr lang="en-US" sz="2000" kern="0" dirty="0">
                <a:latin typeface="+mn-lt"/>
                <a:cs typeface="+mn-cs"/>
                <a:sym typeface="Symbol" pitchFamily="18" charset="2"/>
              </a:rPr>
              <a:t></a:t>
            </a:r>
            <a:r>
              <a:rPr lang="en-US" sz="2000" b="1" kern="0" dirty="0">
                <a:latin typeface="Courier New" pitchFamily="49" charset="0"/>
                <a:cs typeface="+mn-cs"/>
              </a:rPr>
              <a:t> V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      </a:t>
            </a:r>
            <a:r>
              <a:rPr lang="en-US" sz="2000" b="1" kern="0" dirty="0" err="1">
                <a:latin typeface="Courier New" pitchFamily="49" charset="0"/>
                <a:cs typeface="+mn-cs"/>
              </a:rPr>
              <a:t>MakeSet</a:t>
            </a:r>
            <a:r>
              <a:rPr lang="en-US" sz="2000" b="1" kern="0" dirty="0">
                <a:latin typeface="Courier New" pitchFamily="49" charset="0"/>
                <a:cs typeface="+mn-cs"/>
              </a:rPr>
              <a:t>(v);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   sort E into </a:t>
            </a:r>
            <a:r>
              <a:rPr lang="en-US" sz="2000" b="1" kern="0" dirty="0" err="1">
                <a:latin typeface="Courier New" pitchFamily="49" charset="0"/>
                <a:cs typeface="+mn-cs"/>
              </a:rPr>
              <a:t>nondecreasing</a:t>
            </a:r>
            <a:r>
              <a:rPr lang="en-US" sz="2000" b="1" kern="0" dirty="0">
                <a:latin typeface="Courier New" pitchFamily="49" charset="0"/>
                <a:cs typeface="+mn-cs"/>
              </a:rPr>
              <a:t> order by weight w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   for each (</a:t>
            </a:r>
            <a:r>
              <a:rPr lang="en-US" sz="2000" b="1" kern="0" dirty="0" err="1">
                <a:latin typeface="Courier New" pitchFamily="49" charset="0"/>
                <a:cs typeface="+mn-cs"/>
              </a:rPr>
              <a:t>u,v</a:t>
            </a:r>
            <a:r>
              <a:rPr lang="en-US" sz="2000" b="1" kern="0" dirty="0">
                <a:latin typeface="Courier New" pitchFamily="49" charset="0"/>
                <a:cs typeface="+mn-cs"/>
              </a:rPr>
              <a:t>) </a:t>
            </a:r>
            <a:r>
              <a:rPr lang="en-US" sz="2000" b="1" kern="0" dirty="0">
                <a:latin typeface="Courier New" pitchFamily="49" charset="0"/>
                <a:cs typeface="+mn-cs"/>
                <a:sym typeface="Symbol" pitchFamily="18" charset="2"/>
              </a:rPr>
              <a:t></a:t>
            </a:r>
            <a:r>
              <a:rPr lang="en-US" sz="2000" b="1" kern="0" dirty="0">
                <a:latin typeface="Courier New" pitchFamily="49" charset="0"/>
                <a:cs typeface="+mn-cs"/>
              </a:rPr>
              <a:t> E (in sorted order)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      if </a:t>
            </a:r>
            <a:r>
              <a:rPr lang="en-US" sz="2000" b="1" kern="0" dirty="0" err="1">
                <a:latin typeface="Courier New" pitchFamily="49" charset="0"/>
                <a:cs typeface="+mn-cs"/>
              </a:rPr>
              <a:t>FindSet</a:t>
            </a:r>
            <a:r>
              <a:rPr lang="en-US" sz="2000" b="1" kern="0" dirty="0">
                <a:latin typeface="Courier New" pitchFamily="49" charset="0"/>
                <a:cs typeface="+mn-cs"/>
              </a:rPr>
              <a:t>(u) </a:t>
            </a:r>
            <a:r>
              <a:rPr lang="en-US" sz="2000" b="1" kern="0" dirty="0">
                <a:latin typeface="Courier New" pitchFamily="49" charset="0"/>
                <a:cs typeface="+mn-cs"/>
                <a:sym typeface="Symbol" pitchFamily="18" charset="2"/>
              </a:rPr>
              <a:t> </a:t>
            </a:r>
            <a:r>
              <a:rPr lang="en-US" sz="2000" b="1" kern="0" dirty="0" err="1">
                <a:latin typeface="Courier New" pitchFamily="49" charset="0"/>
                <a:cs typeface="+mn-cs"/>
                <a:sym typeface="Symbol" pitchFamily="18" charset="2"/>
              </a:rPr>
              <a:t>FindSet</a:t>
            </a:r>
            <a:r>
              <a:rPr lang="en-US" sz="2000" b="1" kern="0" dirty="0">
                <a:latin typeface="Courier New" pitchFamily="49" charset="0"/>
                <a:cs typeface="+mn-cs"/>
                <a:sym typeface="Symbol" pitchFamily="18" charset="2"/>
              </a:rPr>
              <a:t>(v)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  <a:sym typeface="Symbol" pitchFamily="18" charset="2"/>
              </a:rPr>
              <a:t>         T = T </a:t>
            </a:r>
            <a:r>
              <a:rPr lang="en-US" sz="2000" b="1" kern="0" dirty="0">
                <a:latin typeface="Microsoft Sans Serif" pitchFamily="34" charset="0"/>
                <a:cs typeface="+mn-cs"/>
                <a:sym typeface="Math B" pitchFamily="2" charset="2"/>
              </a:rPr>
              <a:t>U</a:t>
            </a:r>
            <a:r>
              <a:rPr lang="en-US" sz="2000" b="1" kern="0" dirty="0">
                <a:latin typeface="Courier New" pitchFamily="49" charset="0"/>
                <a:cs typeface="+mn-cs"/>
                <a:sym typeface="Math B" pitchFamily="2" charset="2"/>
              </a:rPr>
              <a:t> {{</a:t>
            </a:r>
            <a:r>
              <a:rPr lang="en-US" sz="2000" b="1" kern="0" dirty="0" err="1">
                <a:latin typeface="Courier New" pitchFamily="49" charset="0"/>
                <a:cs typeface="+mn-cs"/>
                <a:sym typeface="Math B" pitchFamily="2" charset="2"/>
              </a:rPr>
              <a:t>u,v</a:t>
            </a:r>
            <a:r>
              <a:rPr lang="en-US" sz="2000" b="1" kern="0" dirty="0">
                <a:latin typeface="Courier New" pitchFamily="49" charset="0"/>
                <a:cs typeface="+mn-cs"/>
                <a:sym typeface="Math B" pitchFamily="2" charset="2"/>
              </a:rPr>
              <a:t>}};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  <a:sym typeface="Math B" pitchFamily="2" charset="2"/>
              </a:rPr>
              <a:t>         Union(</a:t>
            </a:r>
            <a:r>
              <a:rPr lang="en-US" altLang="en-US" sz="2000" b="1" dirty="0" err="1">
                <a:latin typeface="Courier New" panose="02070309020205020404" pitchFamily="49" charset="0"/>
                <a:sym typeface="Math B" pitchFamily="2" charset="2"/>
              </a:rPr>
              <a:t>u,v</a:t>
            </a:r>
            <a:r>
              <a:rPr lang="en-US" sz="2000" b="1" kern="0" dirty="0">
                <a:latin typeface="Courier New" pitchFamily="49" charset="0"/>
                <a:cs typeface="+mn-cs"/>
                <a:sym typeface="Math B" pitchFamily="2" charset="2"/>
              </a:rPr>
              <a:t>);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  <a:sym typeface="Math B" pitchFamily="2" charset="2"/>
              </a:rPr>
              <a:t>}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Kruskal’s Algorithm</a:t>
            </a:r>
          </a:p>
        </p:txBody>
      </p:sp>
      <p:sp>
        <p:nvSpPr>
          <p:cNvPr id="43011" name="Oval 4"/>
          <p:cNvSpPr>
            <a:spLocks noChangeArrowheads="1"/>
          </p:cNvSpPr>
          <p:nvPr/>
        </p:nvSpPr>
        <p:spPr bwMode="auto">
          <a:xfrm>
            <a:off x="3886200" y="1006475"/>
            <a:ext cx="457200" cy="457200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767600"/>
              </a:gs>
            </a:gsLst>
            <a:path path="shape">
              <a:fillToRect l="50000" t="50000" r="50000" b="50000"/>
            </a:path>
          </a:gra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12" name="Oval 5"/>
          <p:cNvSpPr>
            <a:spLocks noChangeArrowheads="1"/>
          </p:cNvSpPr>
          <p:nvPr/>
        </p:nvSpPr>
        <p:spPr bwMode="auto">
          <a:xfrm>
            <a:off x="5562600" y="1006475"/>
            <a:ext cx="457200" cy="457200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767600"/>
              </a:gs>
            </a:gsLst>
            <a:path path="shape">
              <a:fillToRect l="50000" t="50000" r="50000" b="50000"/>
            </a:path>
          </a:gra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8294" name="Oval 6"/>
          <p:cNvSpPr>
            <a:spLocks noChangeArrowheads="1"/>
          </p:cNvSpPr>
          <p:nvPr/>
        </p:nvSpPr>
        <p:spPr bwMode="auto">
          <a:xfrm>
            <a:off x="7239000" y="1006475"/>
            <a:ext cx="457200" cy="457200"/>
          </a:xfrm>
          <a:prstGeom prst="ellipse">
            <a:avLst/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8295" name="Oval 7"/>
          <p:cNvSpPr>
            <a:spLocks noChangeArrowheads="1"/>
          </p:cNvSpPr>
          <p:nvPr/>
        </p:nvSpPr>
        <p:spPr bwMode="auto">
          <a:xfrm>
            <a:off x="7239000" y="2454275"/>
            <a:ext cx="457200" cy="4572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8296" name="Oval 8"/>
          <p:cNvSpPr>
            <a:spLocks noChangeArrowheads="1"/>
          </p:cNvSpPr>
          <p:nvPr/>
        </p:nvSpPr>
        <p:spPr bwMode="auto">
          <a:xfrm>
            <a:off x="8229600" y="1768475"/>
            <a:ext cx="457200" cy="4572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8297" name="Oval 9"/>
          <p:cNvSpPr>
            <a:spLocks noChangeArrowheads="1"/>
          </p:cNvSpPr>
          <p:nvPr/>
        </p:nvSpPr>
        <p:spPr bwMode="auto">
          <a:xfrm>
            <a:off x="5562600" y="2454275"/>
            <a:ext cx="457200" cy="4572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8298" name="Oval 10"/>
          <p:cNvSpPr>
            <a:spLocks noChangeArrowheads="1"/>
          </p:cNvSpPr>
          <p:nvPr/>
        </p:nvSpPr>
        <p:spPr bwMode="auto">
          <a:xfrm>
            <a:off x="3886200" y="2454275"/>
            <a:ext cx="457200" cy="457200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cxnSp>
        <p:nvCxnSpPr>
          <p:cNvPr id="43018" name="AutoShape 11"/>
          <p:cNvCxnSpPr>
            <a:cxnSpLocks noChangeShapeType="1"/>
            <a:stCxn id="43011" idx="6"/>
            <a:endCxn id="43012" idx="2"/>
          </p:cNvCxnSpPr>
          <p:nvPr/>
        </p:nvCxnSpPr>
        <p:spPr bwMode="auto">
          <a:xfrm>
            <a:off x="4357688" y="1235075"/>
            <a:ext cx="11906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19" name="AutoShape 12"/>
          <p:cNvCxnSpPr>
            <a:cxnSpLocks noChangeShapeType="1"/>
            <a:stCxn id="43012" idx="6"/>
            <a:endCxn id="268294" idx="2"/>
          </p:cNvCxnSpPr>
          <p:nvPr/>
        </p:nvCxnSpPr>
        <p:spPr bwMode="auto">
          <a:xfrm>
            <a:off x="6034088" y="1235075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0" name="AutoShape 13"/>
          <p:cNvCxnSpPr>
            <a:cxnSpLocks noChangeShapeType="1"/>
            <a:stCxn id="268294" idx="3"/>
            <a:endCxn id="268297" idx="7"/>
          </p:cNvCxnSpPr>
          <p:nvPr/>
        </p:nvCxnSpPr>
        <p:spPr bwMode="auto">
          <a:xfrm flipH="1">
            <a:off x="5953125" y="1411288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1" name="AutoShape 14"/>
          <p:cNvCxnSpPr>
            <a:cxnSpLocks noChangeShapeType="1"/>
            <a:stCxn id="268297" idx="2"/>
            <a:endCxn id="268298" idx="6"/>
          </p:cNvCxnSpPr>
          <p:nvPr/>
        </p:nvCxnSpPr>
        <p:spPr bwMode="auto">
          <a:xfrm flipH="1">
            <a:off x="4357688" y="2682875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2" name="AutoShape 15"/>
          <p:cNvCxnSpPr>
            <a:cxnSpLocks noChangeShapeType="1"/>
            <a:stCxn id="268298" idx="0"/>
            <a:endCxn id="43011" idx="4"/>
          </p:cNvCxnSpPr>
          <p:nvPr/>
        </p:nvCxnSpPr>
        <p:spPr bwMode="auto">
          <a:xfrm flipV="1">
            <a:off x="4114800" y="1477963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3" name="AutoShape 16"/>
          <p:cNvCxnSpPr>
            <a:cxnSpLocks noChangeShapeType="1"/>
            <a:stCxn id="43011" idx="5"/>
            <a:endCxn id="268297" idx="1"/>
          </p:cNvCxnSpPr>
          <p:nvPr/>
        </p:nvCxnSpPr>
        <p:spPr bwMode="auto">
          <a:xfrm>
            <a:off x="4276725" y="1411288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4" name="AutoShape 17"/>
          <p:cNvCxnSpPr>
            <a:cxnSpLocks noChangeShapeType="1"/>
            <a:stCxn id="268297" idx="0"/>
            <a:endCxn id="43012" idx="4"/>
          </p:cNvCxnSpPr>
          <p:nvPr/>
        </p:nvCxnSpPr>
        <p:spPr bwMode="auto">
          <a:xfrm flipV="1">
            <a:off x="5791200" y="1477963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5" name="AutoShape 18"/>
          <p:cNvCxnSpPr>
            <a:cxnSpLocks noChangeShapeType="1"/>
            <a:stCxn id="268297" idx="6"/>
            <a:endCxn id="268295" idx="2"/>
          </p:cNvCxnSpPr>
          <p:nvPr/>
        </p:nvCxnSpPr>
        <p:spPr bwMode="auto">
          <a:xfrm>
            <a:off x="6034088" y="2682875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6" name="AutoShape 19"/>
          <p:cNvCxnSpPr>
            <a:cxnSpLocks noChangeShapeType="1"/>
            <a:stCxn id="268295" idx="0"/>
            <a:endCxn id="268294" idx="4"/>
          </p:cNvCxnSpPr>
          <p:nvPr/>
        </p:nvCxnSpPr>
        <p:spPr bwMode="auto">
          <a:xfrm flipV="1">
            <a:off x="7467600" y="1477963"/>
            <a:ext cx="0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7" name="AutoShape 20"/>
          <p:cNvCxnSpPr>
            <a:cxnSpLocks noChangeShapeType="1"/>
            <a:stCxn id="268294" idx="5"/>
            <a:endCxn id="268296" idx="1"/>
          </p:cNvCxnSpPr>
          <p:nvPr/>
        </p:nvCxnSpPr>
        <p:spPr bwMode="auto">
          <a:xfrm>
            <a:off x="7629525" y="1411288"/>
            <a:ext cx="666750" cy="4095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8" name="AutoShape 21"/>
          <p:cNvCxnSpPr>
            <a:cxnSpLocks noChangeShapeType="1"/>
            <a:stCxn id="268295" idx="7"/>
            <a:endCxn id="268296" idx="3"/>
          </p:cNvCxnSpPr>
          <p:nvPr/>
        </p:nvCxnSpPr>
        <p:spPr bwMode="auto">
          <a:xfrm flipV="1">
            <a:off x="7629525" y="2173288"/>
            <a:ext cx="666750" cy="3333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29" name="Text Box 22"/>
          <p:cNvSpPr txBox="1">
            <a:spLocks noChangeArrowheads="1"/>
          </p:cNvSpPr>
          <p:nvPr/>
        </p:nvSpPr>
        <p:spPr bwMode="auto">
          <a:xfrm>
            <a:off x="4738688" y="889000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43030" name="Text Box 23"/>
          <p:cNvSpPr txBox="1">
            <a:spLocks noChangeArrowheads="1"/>
          </p:cNvSpPr>
          <p:nvPr/>
        </p:nvSpPr>
        <p:spPr bwMode="auto">
          <a:xfrm>
            <a:off x="6354763" y="8985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19</a:t>
            </a:r>
          </a:p>
        </p:txBody>
      </p:sp>
      <p:sp>
        <p:nvSpPr>
          <p:cNvPr id="43031" name="Text Box 24"/>
          <p:cNvSpPr txBox="1">
            <a:spLocks noChangeArrowheads="1"/>
          </p:cNvSpPr>
          <p:nvPr/>
        </p:nvSpPr>
        <p:spPr bwMode="auto">
          <a:xfrm>
            <a:off x="7937500" y="1279525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9</a:t>
            </a:r>
          </a:p>
        </p:txBody>
      </p:sp>
      <p:sp>
        <p:nvSpPr>
          <p:cNvPr id="43032" name="Text Box 25"/>
          <p:cNvSpPr txBox="1">
            <a:spLocks noChangeArrowheads="1"/>
          </p:cNvSpPr>
          <p:nvPr/>
        </p:nvSpPr>
        <p:spPr bwMode="auto">
          <a:xfrm>
            <a:off x="7939088" y="2346325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43033" name="Text Box 26"/>
          <p:cNvSpPr txBox="1">
            <a:spLocks noChangeArrowheads="1"/>
          </p:cNvSpPr>
          <p:nvPr/>
        </p:nvSpPr>
        <p:spPr bwMode="auto">
          <a:xfrm>
            <a:off x="7443788" y="18542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5?</a:t>
            </a:r>
          </a:p>
        </p:txBody>
      </p:sp>
      <p:sp>
        <p:nvSpPr>
          <p:cNvPr id="43034" name="Text Box 27"/>
          <p:cNvSpPr txBox="1">
            <a:spLocks noChangeArrowheads="1"/>
          </p:cNvSpPr>
          <p:nvPr/>
        </p:nvSpPr>
        <p:spPr bwMode="auto">
          <a:xfrm>
            <a:off x="6569075" y="23463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13</a:t>
            </a:r>
          </a:p>
        </p:txBody>
      </p:sp>
      <p:sp>
        <p:nvSpPr>
          <p:cNvPr id="43035" name="Text Box 28"/>
          <p:cNvSpPr txBox="1">
            <a:spLocks noChangeArrowheads="1"/>
          </p:cNvSpPr>
          <p:nvPr/>
        </p:nvSpPr>
        <p:spPr bwMode="auto">
          <a:xfrm>
            <a:off x="6521450" y="14478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17</a:t>
            </a:r>
          </a:p>
        </p:txBody>
      </p:sp>
      <p:sp>
        <p:nvSpPr>
          <p:cNvPr id="43036" name="Text Box 29"/>
          <p:cNvSpPr txBox="1">
            <a:spLocks noChangeArrowheads="1"/>
          </p:cNvSpPr>
          <p:nvPr/>
        </p:nvSpPr>
        <p:spPr bwMode="auto">
          <a:xfrm>
            <a:off x="5745163" y="16605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25</a:t>
            </a:r>
          </a:p>
        </p:txBody>
      </p:sp>
      <p:sp>
        <p:nvSpPr>
          <p:cNvPr id="43037" name="Text Box 30"/>
          <p:cNvSpPr txBox="1">
            <a:spLocks noChangeArrowheads="1"/>
          </p:cNvSpPr>
          <p:nvPr/>
        </p:nvSpPr>
        <p:spPr bwMode="auto">
          <a:xfrm>
            <a:off x="4572000" y="14478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43038" name="Text Box 31"/>
          <p:cNvSpPr txBox="1">
            <a:spLocks noChangeArrowheads="1"/>
          </p:cNvSpPr>
          <p:nvPr/>
        </p:nvSpPr>
        <p:spPr bwMode="auto">
          <a:xfrm>
            <a:off x="3746500" y="1660525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8</a:t>
            </a:r>
          </a:p>
        </p:txBody>
      </p:sp>
      <p:sp>
        <p:nvSpPr>
          <p:cNvPr id="43039" name="Text Box 32"/>
          <p:cNvSpPr txBox="1">
            <a:spLocks noChangeArrowheads="1"/>
          </p:cNvSpPr>
          <p:nvPr/>
        </p:nvSpPr>
        <p:spPr bwMode="auto">
          <a:xfrm>
            <a:off x="4511675" y="23463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21</a:t>
            </a:r>
          </a:p>
        </p:txBody>
      </p:sp>
      <p:sp>
        <p:nvSpPr>
          <p:cNvPr id="43040" name="AutoShape 35"/>
          <p:cNvSpPr>
            <a:spLocks/>
          </p:cNvSpPr>
          <p:nvPr/>
        </p:nvSpPr>
        <p:spPr bwMode="auto">
          <a:xfrm>
            <a:off x="762000" y="3284538"/>
            <a:ext cx="152400" cy="1676400"/>
          </a:xfrm>
          <a:prstGeom prst="leftBrace">
            <a:avLst>
              <a:gd name="adj1" fmla="val 91667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 bwMode="auto">
          <a:xfrm>
            <a:off x="457200" y="1052513"/>
            <a:ext cx="8229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 err="1">
                <a:latin typeface="Courier New" pitchFamily="49" charset="0"/>
                <a:cs typeface="+mn-cs"/>
              </a:rPr>
              <a:t>Kruskal</a:t>
            </a:r>
            <a:r>
              <a:rPr lang="en-US" sz="2000" b="1" kern="0" dirty="0">
                <a:latin typeface="Courier New" pitchFamily="49" charset="0"/>
                <a:cs typeface="+mn-cs"/>
              </a:rPr>
              <a:t>()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{ 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   T = </a:t>
            </a:r>
            <a:r>
              <a:rPr lang="en-US" sz="2000" b="1" kern="0" dirty="0">
                <a:latin typeface="Courier New" pitchFamily="49" charset="0"/>
                <a:cs typeface="+mn-cs"/>
                <a:sym typeface="Symbol" pitchFamily="18" charset="2"/>
              </a:rPr>
              <a:t></a:t>
            </a:r>
            <a:r>
              <a:rPr lang="en-US" sz="2000" b="1" kern="0" dirty="0">
                <a:latin typeface="Courier New" pitchFamily="49" charset="0"/>
                <a:cs typeface="+mn-cs"/>
              </a:rPr>
              <a:t>;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   for each v </a:t>
            </a:r>
            <a:r>
              <a:rPr lang="en-US" sz="2000" kern="0" dirty="0">
                <a:latin typeface="+mn-lt"/>
                <a:cs typeface="+mn-cs"/>
                <a:sym typeface="Symbol" pitchFamily="18" charset="2"/>
              </a:rPr>
              <a:t></a:t>
            </a:r>
            <a:r>
              <a:rPr lang="en-US" sz="2000" b="1" kern="0" dirty="0">
                <a:latin typeface="Courier New" pitchFamily="49" charset="0"/>
                <a:cs typeface="+mn-cs"/>
              </a:rPr>
              <a:t> V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      </a:t>
            </a:r>
            <a:r>
              <a:rPr lang="en-US" sz="2000" b="1" kern="0" dirty="0" err="1">
                <a:latin typeface="Courier New" pitchFamily="49" charset="0"/>
                <a:cs typeface="+mn-cs"/>
              </a:rPr>
              <a:t>MakeSet</a:t>
            </a:r>
            <a:r>
              <a:rPr lang="en-US" sz="2000" b="1" kern="0" dirty="0">
                <a:latin typeface="Courier New" pitchFamily="49" charset="0"/>
                <a:cs typeface="+mn-cs"/>
              </a:rPr>
              <a:t>(v);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   sort E into </a:t>
            </a:r>
            <a:r>
              <a:rPr lang="en-US" sz="2000" b="1" kern="0" dirty="0" err="1">
                <a:latin typeface="Courier New" pitchFamily="49" charset="0"/>
                <a:cs typeface="+mn-cs"/>
              </a:rPr>
              <a:t>nondecreasing</a:t>
            </a:r>
            <a:r>
              <a:rPr lang="en-US" sz="2000" b="1" kern="0" dirty="0">
                <a:latin typeface="Courier New" pitchFamily="49" charset="0"/>
                <a:cs typeface="+mn-cs"/>
              </a:rPr>
              <a:t> order by weight w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   for each (</a:t>
            </a:r>
            <a:r>
              <a:rPr lang="en-US" sz="2000" b="1" kern="0" dirty="0" err="1">
                <a:latin typeface="Courier New" pitchFamily="49" charset="0"/>
                <a:cs typeface="+mn-cs"/>
              </a:rPr>
              <a:t>u,v</a:t>
            </a:r>
            <a:r>
              <a:rPr lang="en-US" sz="2000" b="1" kern="0" dirty="0">
                <a:latin typeface="Courier New" pitchFamily="49" charset="0"/>
                <a:cs typeface="+mn-cs"/>
              </a:rPr>
              <a:t>) </a:t>
            </a:r>
            <a:r>
              <a:rPr lang="en-US" sz="2000" b="1" kern="0" dirty="0">
                <a:latin typeface="Courier New" pitchFamily="49" charset="0"/>
                <a:cs typeface="+mn-cs"/>
                <a:sym typeface="Symbol" pitchFamily="18" charset="2"/>
              </a:rPr>
              <a:t></a:t>
            </a:r>
            <a:r>
              <a:rPr lang="en-US" sz="2000" b="1" kern="0" dirty="0">
                <a:latin typeface="Courier New" pitchFamily="49" charset="0"/>
                <a:cs typeface="+mn-cs"/>
              </a:rPr>
              <a:t> E (in sorted order)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      if </a:t>
            </a:r>
            <a:r>
              <a:rPr lang="en-US" sz="2000" b="1" kern="0" dirty="0" err="1">
                <a:latin typeface="Courier New" pitchFamily="49" charset="0"/>
                <a:cs typeface="+mn-cs"/>
              </a:rPr>
              <a:t>FindSet</a:t>
            </a:r>
            <a:r>
              <a:rPr lang="en-US" sz="2000" b="1" kern="0" dirty="0">
                <a:latin typeface="Courier New" pitchFamily="49" charset="0"/>
                <a:cs typeface="+mn-cs"/>
              </a:rPr>
              <a:t>(u) </a:t>
            </a:r>
            <a:r>
              <a:rPr lang="en-US" sz="2000" b="1" kern="0" dirty="0">
                <a:latin typeface="Courier New" pitchFamily="49" charset="0"/>
                <a:cs typeface="+mn-cs"/>
                <a:sym typeface="Symbol" pitchFamily="18" charset="2"/>
              </a:rPr>
              <a:t> </a:t>
            </a:r>
            <a:r>
              <a:rPr lang="en-US" sz="2000" b="1" kern="0" dirty="0" err="1">
                <a:latin typeface="Courier New" pitchFamily="49" charset="0"/>
                <a:cs typeface="+mn-cs"/>
                <a:sym typeface="Symbol" pitchFamily="18" charset="2"/>
              </a:rPr>
              <a:t>FindSet</a:t>
            </a:r>
            <a:r>
              <a:rPr lang="en-US" sz="2000" b="1" kern="0" dirty="0">
                <a:latin typeface="Courier New" pitchFamily="49" charset="0"/>
                <a:cs typeface="+mn-cs"/>
                <a:sym typeface="Symbol" pitchFamily="18" charset="2"/>
              </a:rPr>
              <a:t>(v)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  <a:sym typeface="Symbol" pitchFamily="18" charset="2"/>
              </a:rPr>
              <a:t>         T = T </a:t>
            </a:r>
            <a:r>
              <a:rPr lang="en-US" sz="2000" b="1" kern="0" dirty="0">
                <a:latin typeface="Microsoft Sans Serif" pitchFamily="34" charset="0"/>
                <a:cs typeface="+mn-cs"/>
                <a:sym typeface="Math B" pitchFamily="2" charset="2"/>
              </a:rPr>
              <a:t>U</a:t>
            </a:r>
            <a:r>
              <a:rPr lang="en-US" sz="2000" b="1" kern="0" dirty="0">
                <a:latin typeface="Courier New" pitchFamily="49" charset="0"/>
                <a:cs typeface="+mn-cs"/>
                <a:sym typeface="Math B" pitchFamily="2" charset="2"/>
              </a:rPr>
              <a:t> {{</a:t>
            </a:r>
            <a:r>
              <a:rPr lang="en-US" sz="2000" b="1" kern="0" dirty="0" err="1">
                <a:latin typeface="Courier New" pitchFamily="49" charset="0"/>
                <a:cs typeface="+mn-cs"/>
                <a:sym typeface="Math B" pitchFamily="2" charset="2"/>
              </a:rPr>
              <a:t>u,v</a:t>
            </a:r>
            <a:r>
              <a:rPr lang="en-US" sz="2000" b="1" kern="0" dirty="0">
                <a:latin typeface="Courier New" pitchFamily="49" charset="0"/>
                <a:cs typeface="+mn-cs"/>
                <a:sym typeface="Math B" pitchFamily="2" charset="2"/>
              </a:rPr>
              <a:t>}};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  <a:sym typeface="Math B" pitchFamily="2" charset="2"/>
              </a:rPr>
              <a:t>         Union(</a:t>
            </a:r>
            <a:r>
              <a:rPr lang="en-US" altLang="en-US" sz="2000" b="1" dirty="0" err="1">
                <a:latin typeface="Courier New" panose="02070309020205020404" pitchFamily="49" charset="0"/>
                <a:sym typeface="Math B" pitchFamily="2" charset="2"/>
              </a:rPr>
              <a:t>u,v</a:t>
            </a:r>
            <a:r>
              <a:rPr lang="en-US" sz="2000" b="1" kern="0" dirty="0">
                <a:latin typeface="Courier New" pitchFamily="49" charset="0"/>
                <a:cs typeface="+mn-cs"/>
                <a:sym typeface="Math B" pitchFamily="2" charset="2"/>
              </a:rPr>
              <a:t>);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  <a:sym typeface="Math B" pitchFamily="2" charset="2"/>
              </a:rPr>
              <a:t>}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Kruskal’s Algorithm</a:t>
            </a:r>
          </a:p>
        </p:txBody>
      </p:sp>
      <p:sp>
        <p:nvSpPr>
          <p:cNvPr id="44035" name="Oval 4"/>
          <p:cNvSpPr>
            <a:spLocks noChangeArrowheads="1"/>
          </p:cNvSpPr>
          <p:nvPr/>
        </p:nvSpPr>
        <p:spPr bwMode="auto">
          <a:xfrm>
            <a:off x="3886200" y="1006475"/>
            <a:ext cx="457200" cy="457200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767600"/>
              </a:gs>
            </a:gsLst>
            <a:path path="shape">
              <a:fillToRect l="50000" t="50000" r="50000" b="50000"/>
            </a:path>
          </a:gra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4036" name="Oval 5"/>
          <p:cNvSpPr>
            <a:spLocks noChangeArrowheads="1"/>
          </p:cNvSpPr>
          <p:nvPr/>
        </p:nvSpPr>
        <p:spPr bwMode="auto">
          <a:xfrm>
            <a:off x="5562600" y="1006475"/>
            <a:ext cx="457200" cy="457200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767600"/>
              </a:gs>
            </a:gsLst>
            <a:path path="shape">
              <a:fillToRect l="50000" t="50000" r="50000" b="50000"/>
            </a:path>
          </a:gra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9318" name="Oval 6"/>
          <p:cNvSpPr>
            <a:spLocks noChangeArrowheads="1"/>
          </p:cNvSpPr>
          <p:nvPr/>
        </p:nvSpPr>
        <p:spPr bwMode="auto">
          <a:xfrm>
            <a:off x="7239000" y="1006475"/>
            <a:ext cx="457200" cy="4572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9319" name="Oval 7"/>
          <p:cNvSpPr>
            <a:spLocks noChangeArrowheads="1"/>
          </p:cNvSpPr>
          <p:nvPr/>
        </p:nvSpPr>
        <p:spPr bwMode="auto">
          <a:xfrm>
            <a:off x="7239000" y="2454275"/>
            <a:ext cx="457200" cy="4572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9320" name="Oval 8"/>
          <p:cNvSpPr>
            <a:spLocks noChangeArrowheads="1"/>
          </p:cNvSpPr>
          <p:nvPr/>
        </p:nvSpPr>
        <p:spPr bwMode="auto">
          <a:xfrm>
            <a:off x="8229600" y="1768475"/>
            <a:ext cx="457200" cy="4572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9321" name="Oval 9"/>
          <p:cNvSpPr>
            <a:spLocks noChangeArrowheads="1"/>
          </p:cNvSpPr>
          <p:nvPr/>
        </p:nvSpPr>
        <p:spPr bwMode="auto">
          <a:xfrm>
            <a:off x="5562600" y="2454275"/>
            <a:ext cx="457200" cy="4572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69322" name="Oval 10"/>
          <p:cNvSpPr>
            <a:spLocks noChangeArrowheads="1"/>
          </p:cNvSpPr>
          <p:nvPr/>
        </p:nvSpPr>
        <p:spPr bwMode="auto">
          <a:xfrm>
            <a:off x="3886200" y="2454275"/>
            <a:ext cx="457200" cy="457200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cxnSp>
        <p:nvCxnSpPr>
          <p:cNvPr id="44042" name="AutoShape 11"/>
          <p:cNvCxnSpPr>
            <a:cxnSpLocks noChangeShapeType="1"/>
            <a:stCxn id="44035" idx="6"/>
            <a:endCxn id="44036" idx="2"/>
          </p:cNvCxnSpPr>
          <p:nvPr/>
        </p:nvCxnSpPr>
        <p:spPr bwMode="auto">
          <a:xfrm>
            <a:off x="4357688" y="1235075"/>
            <a:ext cx="11906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3" name="AutoShape 12"/>
          <p:cNvCxnSpPr>
            <a:cxnSpLocks noChangeShapeType="1"/>
            <a:stCxn id="44036" idx="6"/>
            <a:endCxn id="269318" idx="2"/>
          </p:cNvCxnSpPr>
          <p:nvPr/>
        </p:nvCxnSpPr>
        <p:spPr bwMode="auto">
          <a:xfrm>
            <a:off x="6034088" y="1235075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4" name="AutoShape 13"/>
          <p:cNvCxnSpPr>
            <a:cxnSpLocks noChangeShapeType="1"/>
            <a:stCxn id="269318" idx="3"/>
            <a:endCxn id="269321" idx="7"/>
          </p:cNvCxnSpPr>
          <p:nvPr/>
        </p:nvCxnSpPr>
        <p:spPr bwMode="auto">
          <a:xfrm flipH="1">
            <a:off x="5953125" y="1411288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5" name="AutoShape 14"/>
          <p:cNvCxnSpPr>
            <a:cxnSpLocks noChangeShapeType="1"/>
            <a:stCxn id="269321" idx="2"/>
            <a:endCxn id="269322" idx="6"/>
          </p:cNvCxnSpPr>
          <p:nvPr/>
        </p:nvCxnSpPr>
        <p:spPr bwMode="auto">
          <a:xfrm flipH="1">
            <a:off x="4357688" y="2682875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6" name="AutoShape 15"/>
          <p:cNvCxnSpPr>
            <a:cxnSpLocks noChangeShapeType="1"/>
            <a:stCxn id="269322" idx="0"/>
            <a:endCxn id="44035" idx="4"/>
          </p:cNvCxnSpPr>
          <p:nvPr/>
        </p:nvCxnSpPr>
        <p:spPr bwMode="auto">
          <a:xfrm flipV="1">
            <a:off x="4114800" y="1477963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7" name="AutoShape 16"/>
          <p:cNvCxnSpPr>
            <a:cxnSpLocks noChangeShapeType="1"/>
            <a:stCxn id="44035" idx="5"/>
            <a:endCxn id="269321" idx="1"/>
          </p:cNvCxnSpPr>
          <p:nvPr/>
        </p:nvCxnSpPr>
        <p:spPr bwMode="auto">
          <a:xfrm>
            <a:off x="4276725" y="1411288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8" name="AutoShape 17"/>
          <p:cNvCxnSpPr>
            <a:cxnSpLocks noChangeShapeType="1"/>
            <a:stCxn id="269321" idx="0"/>
            <a:endCxn id="44036" idx="4"/>
          </p:cNvCxnSpPr>
          <p:nvPr/>
        </p:nvCxnSpPr>
        <p:spPr bwMode="auto">
          <a:xfrm flipV="1">
            <a:off x="5791200" y="1477963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9" name="AutoShape 18"/>
          <p:cNvCxnSpPr>
            <a:cxnSpLocks noChangeShapeType="1"/>
            <a:stCxn id="269321" idx="6"/>
            <a:endCxn id="269319" idx="2"/>
          </p:cNvCxnSpPr>
          <p:nvPr/>
        </p:nvCxnSpPr>
        <p:spPr bwMode="auto">
          <a:xfrm>
            <a:off x="6034088" y="2682875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50" name="AutoShape 19"/>
          <p:cNvCxnSpPr>
            <a:cxnSpLocks noChangeShapeType="1"/>
            <a:stCxn id="269319" idx="0"/>
            <a:endCxn id="269318" idx="4"/>
          </p:cNvCxnSpPr>
          <p:nvPr/>
        </p:nvCxnSpPr>
        <p:spPr bwMode="auto">
          <a:xfrm flipV="1">
            <a:off x="7467600" y="1477963"/>
            <a:ext cx="0" cy="9620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51" name="AutoShape 20"/>
          <p:cNvCxnSpPr>
            <a:cxnSpLocks noChangeShapeType="1"/>
            <a:stCxn id="269318" idx="5"/>
            <a:endCxn id="269320" idx="1"/>
          </p:cNvCxnSpPr>
          <p:nvPr/>
        </p:nvCxnSpPr>
        <p:spPr bwMode="auto">
          <a:xfrm>
            <a:off x="7629525" y="1411288"/>
            <a:ext cx="666750" cy="4095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52" name="AutoShape 21"/>
          <p:cNvCxnSpPr>
            <a:cxnSpLocks noChangeShapeType="1"/>
            <a:stCxn id="269319" idx="7"/>
            <a:endCxn id="269320" idx="3"/>
          </p:cNvCxnSpPr>
          <p:nvPr/>
        </p:nvCxnSpPr>
        <p:spPr bwMode="auto">
          <a:xfrm flipV="1">
            <a:off x="7629525" y="2173288"/>
            <a:ext cx="666750" cy="3333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53" name="Text Box 22"/>
          <p:cNvSpPr txBox="1">
            <a:spLocks noChangeArrowheads="1"/>
          </p:cNvSpPr>
          <p:nvPr/>
        </p:nvSpPr>
        <p:spPr bwMode="auto">
          <a:xfrm>
            <a:off x="4738688" y="889000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44054" name="Text Box 23"/>
          <p:cNvSpPr txBox="1">
            <a:spLocks noChangeArrowheads="1"/>
          </p:cNvSpPr>
          <p:nvPr/>
        </p:nvSpPr>
        <p:spPr bwMode="auto">
          <a:xfrm>
            <a:off x="6354763" y="8985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19</a:t>
            </a:r>
          </a:p>
        </p:txBody>
      </p:sp>
      <p:sp>
        <p:nvSpPr>
          <p:cNvPr id="44055" name="Text Box 24"/>
          <p:cNvSpPr txBox="1">
            <a:spLocks noChangeArrowheads="1"/>
          </p:cNvSpPr>
          <p:nvPr/>
        </p:nvSpPr>
        <p:spPr bwMode="auto">
          <a:xfrm>
            <a:off x="7937500" y="1279525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9</a:t>
            </a:r>
          </a:p>
        </p:txBody>
      </p:sp>
      <p:sp>
        <p:nvSpPr>
          <p:cNvPr id="44056" name="Text Box 25"/>
          <p:cNvSpPr txBox="1">
            <a:spLocks noChangeArrowheads="1"/>
          </p:cNvSpPr>
          <p:nvPr/>
        </p:nvSpPr>
        <p:spPr bwMode="auto">
          <a:xfrm>
            <a:off x="7939088" y="2346325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44057" name="Text Box 26"/>
          <p:cNvSpPr txBox="1">
            <a:spLocks noChangeArrowheads="1"/>
          </p:cNvSpPr>
          <p:nvPr/>
        </p:nvSpPr>
        <p:spPr bwMode="auto">
          <a:xfrm>
            <a:off x="7443788" y="1854200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44058" name="Text Box 27"/>
          <p:cNvSpPr txBox="1">
            <a:spLocks noChangeArrowheads="1"/>
          </p:cNvSpPr>
          <p:nvPr/>
        </p:nvSpPr>
        <p:spPr bwMode="auto">
          <a:xfrm>
            <a:off x="6569075" y="23463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13</a:t>
            </a:r>
          </a:p>
        </p:txBody>
      </p:sp>
      <p:sp>
        <p:nvSpPr>
          <p:cNvPr id="44059" name="Text Box 28"/>
          <p:cNvSpPr txBox="1">
            <a:spLocks noChangeArrowheads="1"/>
          </p:cNvSpPr>
          <p:nvPr/>
        </p:nvSpPr>
        <p:spPr bwMode="auto">
          <a:xfrm>
            <a:off x="6521450" y="14478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17</a:t>
            </a:r>
          </a:p>
        </p:txBody>
      </p:sp>
      <p:sp>
        <p:nvSpPr>
          <p:cNvPr id="44060" name="Text Box 29"/>
          <p:cNvSpPr txBox="1">
            <a:spLocks noChangeArrowheads="1"/>
          </p:cNvSpPr>
          <p:nvPr/>
        </p:nvSpPr>
        <p:spPr bwMode="auto">
          <a:xfrm>
            <a:off x="5745163" y="16605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25</a:t>
            </a:r>
          </a:p>
        </p:txBody>
      </p:sp>
      <p:sp>
        <p:nvSpPr>
          <p:cNvPr id="44061" name="Text Box 30"/>
          <p:cNvSpPr txBox="1">
            <a:spLocks noChangeArrowheads="1"/>
          </p:cNvSpPr>
          <p:nvPr/>
        </p:nvSpPr>
        <p:spPr bwMode="auto">
          <a:xfrm>
            <a:off x="4572000" y="14478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44062" name="Text Box 31"/>
          <p:cNvSpPr txBox="1">
            <a:spLocks noChangeArrowheads="1"/>
          </p:cNvSpPr>
          <p:nvPr/>
        </p:nvSpPr>
        <p:spPr bwMode="auto">
          <a:xfrm>
            <a:off x="3746500" y="1660525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8</a:t>
            </a:r>
          </a:p>
        </p:txBody>
      </p:sp>
      <p:sp>
        <p:nvSpPr>
          <p:cNvPr id="44063" name="Text Box 32"/>
          <p:cNvSpPr txBox="1">
            <a:spLocks noChangeArrowheads="1"/>
          </p:cNvSpPr>
          <p:nvPr/>
        </p:nvSpPr>
        <p:spPr bwMode="auto">
          <a:xfrm>
            <a:off x="4511675" y="23463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21</a:t>
            </a:r>
          </a:p>
        </p:txBody>
      </p:sp>
      <p:sp>
        <p:nvSpPr>
          <p:cNvPr id="44064" name="AutoShape 35"/>
          <p:cNvSpPr>
            <a:spLocks/>
          </p:cNvSpPr>
          <p:nvPr/>
        </p:nvSpPr>
        <p:spPr bwMode="auto">
          <a:xfrm>
            <a:off x="762000" y="3284538"/>
            <a:ext cx="152400" cy="1676400"/>
          </a:xfrm>
          <a:prstGeom prst="leftBrace">
            <a:avLst>
              <a:gd name="adj1" fmla="val 91667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 bwMode="auto">
          <a:xfrm>
            <a:off x="457200" y="1052513"/>
            <a:ext cx="8229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 err="1">
                <a:latin typeface="Courier New" pitchFamily="49" charset="0"/>
                <a:cs typeface="+mn-cs"/>
              </a:rPr>
              <a:t>Kruskal</a:t>
            </a:r>
            <a:r>
              <a:rPr lang="en-US" sz="2000" b="1" kern="0" dirty="0">
                <a:latin typeface="Courier New" pitchFamily="49" charset="0"/>
                <a:cs typeface="+mn-cs"/>
              </a:rPr>
              <a:t>()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{ 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   T = </a:t>
            </a:r>
            <a:r>
              <a:rPr lang="en-US" sz="2000" b="1" kern="0" dirty="0">
                <a:latin typeface="Courier New" pitchFamily="49" charset="0"/>
                <a:cs typeface="+mn-cs"/>
                <a:sym typeface="Symbol" pitchFamily="18" charset="2"/>
              </a:rPr>
              <a:t></a:t>
            </a:r>
            <a:r>
              <a:rPr lang="en-US" sz="2000" b="1" kern="0" dirty="0">
                <a:latin typeface="Courier New" pitchFamily="49" charset="0"/>
                <a:cs typeface="+mn-cs"/>
              </a:rPr>
              <a:t>;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   for each v </a:t>
            </a:r>
            <a:r>
              <a:rPr lang="en-US" sz="2000" kern="0" dirty="0">
                <a:latin typeface="+mn-lt"/>
                <a:cs typeface="+mn-cs"/>
                <a:sym typeface="Symbol" pitchFamily="18" charset="2"/>
              </a:rPr>
              <a:t></a:t>
            </a:r>
            <a:r>
              <a:rPr lang="en-US" sz="2000" b="1" kern="0" dirty="0">
                <a:latin typeface="Courier New" pitchFamily="49" charset="0"/>
                <a:cs typeface="+mn-cs"/>
              </a:rPr>
              <a:t> V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      </a:t>
            </a:r>
            <a:r>
              <a:rPr lang="en-US" sz="2000" b="1" kern="0" dirty="0" err="1">
                <a:latin typeface="Courier New" pitchFamily="49" charset="0"/>
                <a:cs typeface="+mn-cs"/>
              </a:rPr>
              <a:t>MakeSet</a:t>
            </a:r>
            <a:r>
              <a:rPr lang="en-US" sz="2000" b="1" kern="0" dirty="0">
                <a:latin typeface="Courier New" pitchFamily="49" charset="0"/>
                <a:cs typeface="+mn-cs"/>
              </a:rPr>
              <a:t>(v);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   sort E into </a:t>
            </a:r>
            <a:r>
              <a:rPr lang="en-US" sz="2000" b="1" kern="0" dirty="0" err="1">
                <a:latin typeface="Courier New" pitchFamily="49" charset="0"/>
                <a:cs typeface="+mn-cs"/>
              </a:rPr>
              <a:t>nondecreasing</a:t>
            </a:r>
            <a:r>
              <a:rPr lang="en-US" sz="2000" b="1" kern="0" dirty="0">
                <a:latin typeface="Courier New" pitchFamily="49" charset="0"/>
                <a:cs typeface="+mn-cs"/>
              </a:rPr>
              <a:t> order by weight w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   for each (</a:t>
            </a:r>
            <a:r>
              <a:rPr lang="en-US" sz="2000" b="1" kern="0" dirty="0" err="1">
                <a:latin typeface="Courier New" pitchFamily="49" charset="0"/>
                <a:cs typeface="+mn-cs"/>
              </a:rPr>
              <a:t>u,v</a:t>
            </a:r>
            <a:r>
              <a:rPr lang="en-US" sz="2000" b="1" kern="0" dirty="0">
                <a:latin typeface="Courier New" pitchFamily="49" charset="0"/>
                <a:cs typeface="+mn-cs"/>
              </a:rPr>
              <a:t>) </a:t>
            </a:r>
            <a:r>
              <a:rPr lang="en-US" sz="2000" b="1" kern="0" dirty="0">
                <a:latin typeface="Courier New" pitchFamily="49" charset="0"/>
                <a:cs typeface="+mn-cs"/>
                <a:sym typeface="Symbol" pitchFamily="18" charset="2"/>
              </a:rPr>
              <a:t></a:t>
            </a:r>
            <a:r>
              <a:rPr lang="en-US" sz="2000" b="1" kern="0" dirty="0">
                <a:latin typeface="Courier New" pitchFamily="49" charset="0"/>
                <a:cs typeface="+mn-cs"/>
              </a:rPr>
              <a:t> E (in sorted order)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      if </a:t>
            </a:r>
            <a:r>
              <a:rPr lang="en-US" sz="2000" b="1" kern="0" dirty="0" err="1">
                <a:latin typeface="Courier New" pitchFamily="49" charset="0"/>
                <a:cs typeface="+mn-cs"/>
              </a:rPr>
              <a:t>FindSet</a:t>
            </a:r>
            <a:r>
              <a:rPr lang="en-US" sz="2000" b="1" kern="0" dirty="0">
                <a:latin typeface="Courier New" pitchFamily="49" charset="0"/>
                <a:cs typeface="+mn-cs"/>
              </a:rPr>
              <a:t>(u) </a:t>
            </a:r>
            <a:r>
              <a:rPr lang="en-US" sz="2000" b="1" kern="0" dirty="0">
                <a:latin typeface="Courier New" pitchFamily="49" charset="0"/>
                <a:cs typeface="+mn-cs"/>
                <a:sym typeface="Symbol" pitchFamily="18" charset="2"/>
              </a:rPr>
              <a:t> </a:t>
            </a:r>
            <a:r>
              <a:rPr lang="en-US" sz="2000" b="1" kern="0" dirty="0" err="1">
                <a:latin typeface="Courier New" pitchFamily="49" charset="0"/>
                <a:cs typeface="+mn-cs"/>
                <a:sym typeface="Symbol" pitchFamily="18" charset="2"/>
              </a:rPr>
              <a:t>FindSet</a:t>
            </a:r>
            <a:r>
              <a:rPr lang="en-US" sz="2000" b="1" kern="0" dirty="0">
                <a:latin typeface="Courier New" pitchFamily="49" charset="0"/>
                <a:cs typeface="+mn-cs"/>
                <a:sym typeface="Symbol" pitchFamily="18" charset="2"/>
              </a:rPr>
              <a:t>(v)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  <a:sym typeface="Symbol" pitchFamily="18" charset="2"/>
              </a:rPr>
              <a:t>         T = T </a:t>
            </a:r>
            <a:r>
              <a:rPr lang="en-US" sz="2000" b="1" kern="0" dirty="0">
                <a:latin typeface="Microsoft Sans Serif" pitchFamily="34" charset="0"/>
                <a:cs typeface="+mn-cs"/>
                <a:sym typeface="Math B" pitchFamily="2" charset="2"/>
              </a:rPr>
              <a:t>U</a:t>
            </a:r>
            <a:r>
              <a:rPr lang="en-US" sz="2000" b="1" kern="0" dirty="0">
                <a:latin typeface="Courier New" pitchFamily="49" charset="0"/>
                <a:cs typeface="+mn-cs"/>
                <a:sym typeface="Math B" pitchFamily="2" charset="2"/>
              </a:rPr>
              <a:t> {{</a:t>
            </a:r>
            <a:r>
              <a:rPr lang="en-US" sz="2000" b="1" kern="0" dirty="0" err="1">
                <a:latin typeface="Courier New" pitchFamily="49" charset="0"/>
                <a:cs typeface="+mn-cs"/>
                <a:sym typeface="Math B" pitchFamily="2" charset="2"/>
              </a:rPr>
              <a:t>u,v</a:t>
            </a:r>
            <a:r>
              <a:rPr lang="en-US" sz="2000" b="1" kern="0" dirty="0">
                <a:latin typeface="Courier New" pitchFamily="49" charset="0"/>
                <a:cs typeface="+mn-cs"/>
                <a:sym typeface="Math B" pitchFamily="2" charset="2"/>
              </a:rPr>
              <a:t>}};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  <a:sym typeface="Math B" pitchFamily="2" charset="2"/>
              </a:rPr>
              <a:t>         Union(</a:t>
            </a:r>
            <a:r>
              <a:rPr lang="en-US" altLang="en-US" sz="2000" b="1" dirty="0" err="1">
                <a:latin typeface="Courier New" panose="02070309020205020404" pitchFamily="49" charset="0"/>
                <a:sym typeface="Math B" pitchFamily="2" charset="2"/>
              </a:rPr>
              <a:t>u,v</a:t>
            </a:r>
            <a:r>
              <a:rPr lang="en-US" sz="2000" b="1" kern="0" dirty="0">
                <a:latin typeface="Courier New" pitchFamily="49" charset="0"/>
                <a:cs typeface="+mn-cs"/>
                <a:sym typeface="Math B" pitchFamily="2" charset="2"/>
              </a:rPr>
              <a:t>);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  <a:sym typeface="Math B" pitchFamily="2" charset="2"/>
              </a:rPr>
              <a:t>}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Kruskal’s Algorithm</a:t>
            </a:r>
          </a:p>
        </p:txBody>
      </p:sp>
      <p:sp>
        <p:nvSpPr>
          <p:cNvPr id="45059" name="Oval 4"/>
          <p:cNvSpPr>
            <a:spLocks noChangeArrowheads="1"/>
          </p:cNvSpPr>
          <p:nvPr/>
        </p:nvSpPr>
        <p:spPr bwMode="auto">
          <a:xfrm>
            <a:off x="3886200" y="1006475"/>
            <a:ext cx="457200" cy="457200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767600"/>
              </a:gs>
            </a:gsLst>
            <a:path path="shape">
              <a:fillToRect l="50000" t="50000" r="50000" b="50000"/>
            </a:path>
          </a:gra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5060" name="Oval 5"/>
          <p:cNvSpPr>
            <a:spLocks noChangeArrowheads="1"/>
          </p:cNvSpPr>
          <p:nvPr/>
        </p:nvSpPr>
        <p:spPr bwMode="auto">
          <a:xfrm>
            <a:off x="5562600" y="1006475"/>
            <a:ext cx="457200" cy="457200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767600"/>
              </a:gs>
            </a:gsLst>
            <a:path path="shape">
              <a:fillToRect l="50000" t="50000" r="50000" b="50000"/>
            </a:path>
          </a:gra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0342" name="Oval 6"/>
          <p:cNvSpPr>
            <a:spLocks noChangeArrowheads="1"/>
          </p:cNvSpPr>
          <p:nvPr/>
        </p:nvSpPr>
        <p:spPr bwMode="auto">
          <a:xfrm>
            <a:off x="7239000" y="1006475"/>
            <a:ext cx="457200" cy="4572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0343" name="Oval 7"/>
          <p:cNvSpPr>
            <a:spLocks noChangeArrowheads="1"/>
          </p:cNvSpPr>
          <p:nvPr/>
        </p:nvSpPr>
        <p:spPr bwMode="auto">
          <a:xfrm>
            <a:off x="7239000" y="2454275"/>
            <a:ext cx="457200" cy="4572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0344" name="Oval 8"/>
          <p:cNvSpPr>
            <a:spLocks noChangeArrowheads="1"/>
          </p:cNvSpPr>
          <p:nvPr/>
        </p:nvSpPr>
        <p:spPr bwMode="auto">
          <a:xfrm>
            <a:off x="8229600" y="1768475"/>
            <a:ext cx="457200" cy="457200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0345" name="Oval 9"/>
          <p:cNvSpPr>
            <a:spLocks noChangeArrowheads="1"/>
          </p:cNvSpPr>
          <p:nvPr/>
        </p:nvSpPr>
        <p:spPr bwMode="auto">
          <a:xfrm>
            <a:off x="5562600" y="2454275"/>
            <a:ext cx="457200" cy="457200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70346" name="Oval 10"/>
          <p:cNvSpPr>
            <a:spLocks noChangeArrowheads="1"/>
          </p:cNvSpPr>
          <p:nvPr/>
        </p:nvSpPr>
        <p:spPr bwMode="auto">
          <a:xfrm>
            <a:off x="3886200" y="2454275"/>
            <a:ext cx="457200" cy="457200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cxnSp>
        <p:nvCxnSpPr>
          <p:cNvPr id="45066" name="AutoShape 11"/>
          <p:cNvCxnSpPr>
            <a:cxnSpLocks noChangeShapeType="1"/>
            <a:stCxn id="45059" idx="6"/>
            <a:endCxn id="45060" idx="2"/>
          </p:cNvCxnSpPr>
          <p:nvPr/>
        </p:nvCxnSpPr>
        <p:spPr bwMode="auto">
          <a:xfrm>
            <a:off x="4357688" y="1235075"/>
            <a:ext cx="11906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67" name="AutoShape 12"/>
          <p:cNvCxnSpPr>
            <a:cxnSpLocks noChangeShapeType="1"/>
            <a:stCxn id="45060" idx="6"/>
            <a:endCxn id="270342" idx="2"/>
          </p:cNvCxnSpPr>
          <p:nvPr/>
        </p:nvCxnSpPr>
        <p:spPr bwMode="auto">
          <a:xfrm>
            <a:off x="6034088" y="1235075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68" name="AutoShape 13"/>
          <p:cNvCxnSpPr>
            <a:cxnSpLocks noChangeShapeType="1"/>
            <a:stCxn id="270342" idx="3"/>
            <a:endCxn id="270345" idx="7"/>
          </p:cNvCxnSpPr>
          <p:nvPr/>
        </p:nvCxnSpPr>
        <p:spPr bwMode="auto">
          <a:xfrm flipH="1">
            <a:off x="5953125" y="1411288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69" name="AutoShape 14"/>
          <p:cNvCxnSpPr>
            <a:cxnSpLocks noChangeShapeType="1"/>
            <a:stCxn id="270345" idx="2"/>
            <a:endCxn id="270346" idx="6"/>
          </p:cNvCxnSpPr>
          <p:nvPr/>
        </p:nvCxnSpPr>
        <p:spPr bwMode="auto">
          <a:xfrm flipH="1">
            <a:off x="4357688" y="2682875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0" name="AutoShape 15"/>
          <p:cNvCxnSpPr>
            <a:cxnSpLocks noChangeShapeType="1"/>
            <a:stCxn id="270346" idx="0"/>
            <a:endCxn id="45059" idx="4"/>
          </p:cNvCxnSpPr>
          <p:nvPr/>
        </p:nvCxnSpPr>
        <p:spPr bwMode="auto">
          <a:xfrm flipV="1">
            <a:off x="4114800" y="1477963"/>
            <a:ext cx="0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1" name="AutoShape 16"/>
          <p:cNvCxnSpPr>
            <a:cxnSpLocks noChangeShapeType="1"/>
            <a:stCxn id="45059" idx="5"/>
            <a:endCxn id="270345" idx="1"/>
          </p:cNvCxnSpPr>
          <p:nvPr/>
        </p:nvCxnSpPr>
        <p:spPr bwMode="auto">
          <a:xfrm>
            <a:off x="4276725" y="1411288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2" name="AutoShape 17"/>
          <p:cNvCxnSpPr>
            <a:cxnSpLocks noChangeShapeType="1"/>
            <a:stCxn id="270345" idx="0"/>
            <a:endCxn id="45060" idx="4"/>
          </p:cNvCxnSpPr>
          <p:nvPr/>
        </p:nvCxnSpPr>
        <p:spPr bwMode="auto">
          <a:xfrm flipV="1">
            <a:off x="5791200" y="1477963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3" name="AutoShape 18"/>
          <p:cNvCxnSpPr>
            <a:cxnSpLocks noChangeShapeType="1"/>
            <a:stCxn id="270345" idx="6"/>
            <a:endCxn id="270343" idx="2"/>
          </p:cNvCxnSpPr>
          <p:nvPr/>
        </p:nvCxnSpPr>
        <p:spPr bwMode="auto">
          <a:xfrm>
            <a:off x="6034088" y="2682875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4" name="AutoShape 19"/>
          <p:cNvCxnSpPr>
            <a:cxnSpLocks noChangeShapeType="1"/>
            <a:stCxn id="270343" idx="0"/>
            <a:endCxn id="270342" idx="4"/>
          </p:cNvCxnSpPr>
          <p:nvPr/>
        </p:nvCxnSpPr>
        <p:spPr bwMode="auto">
          <a:xfrm flipV="1">
            <a:off x="7467600" y="1477963"/>
            <a:ext cx="0" cy="9620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5" name="AutoShape 20"/>
          <p:cNvCxnSpPr>
            <a:cxnSpLocks noChangeShapeType="1"/>
            <a:stCxn id="270342" idx="5"/>
            <a:endCxn id="270344" idx="1"/>
          </p:cNvCxnSpPr>
          <p:nvPr/>
        </p:nvCxnSpPr>
        <p:spPr bwMode="auto">
          <a:xfrm>
            <a:off x="7629525" y="1411288"/>
            <a:ext cx="666750" cy="4095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6" name="AutoShape 21"/>
          <p:cNvCxnSpPr>
            <a:cxnSpLocks noChangeShapeType="1"/>
            <a:stCxn id="270343" idx="7"/>
            <a:endCxn id="270344" idx="3"/>
          </p:cNvCxnSpPr>
          <p:nvPr/>
        </p:nvCxnSpPr>
        <p:spPr bwMode="auto">
          <a:xfrm flipV="1">
            <a:off x="7629525" y="2173288"/>
            <a:ext cx="666750" cy="3333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77" name="Text Box 22"/>
          <p:cNvSpPr txBox="1">
            <a:spLocks noChangeArrowheads="1"/>
          </p:cNvSpPr>
          <p:nvPr/>
        </p:nvSpPr>
        <p:spPr bwMode="auto">
          <a:xfrm>
            <a:off x="4738688" y="889000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45078" name="Text Box 23"/>
          <p:cNvSpPr txBox="1">
            <a:spLocks noChangeArrowheads="1"/>
          </p:cNvSpPr>
          <p:nvPr/>
        </p:nvSpPr>
        <p:spPr bwMode="auto">
          <a:xfrm>
            <a:off x="6354763" y="8985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19</a:t>
            </a:r>
          </a:p>
        </p:txBody>
      </p:sp>
      <p:sp>
        <p:nvSpPr>
          <p:cNvPr id="45079" name="Text Box 24"/>
          <p:cNvSpPr txBox="1">
            <a:spLocks noChangeArrowheads="1"/>
          </p:cNvSpPr>
          <p:nvPr/>
        </p:nvSpPr>
        <p:spPr bwMode="auto">
          <a:xfrm>
            <a:off x="7937500" y="1279525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9</a:t>
            </a:r>
          </a:p>
        </p:txBody>
      </p:sp>
      <p:sp>
        <p:nvSpPr>
          <p:cNvPr id="45080" name="Text Box 25"/>
          <p:cNvSpPr txBox="1">
            <a:spLocks noChangeArrowheads="1"/>
          </p:cNvSpPr>
          <p:nvPr/>
        </p:nvSpPr>
        <p:spPr bwMode="auto">
          <a:xfrm>
            <a:off x="7939088" y="2346325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45081" name="Text Box 26"/>
          <p:cNvSpPr txBox="1">
            <a:spLocks noChangeArrowheads="1"/>
          </p:cNvSpPr>
          <p:nvPr/>
        </p:nvSpPr>
        <p:spPr bwMode="auto">
          <a:xfrm>
            <a:off x="7443788" y="1854200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45082" name="Text Box 27"/>
          <p:cNvSpPr txBox="1">
            <a:spLocks noChangeArrowheads="1"/>
          </p:cNvSpPr>
          <p:nvPr/>
        </p:nvSpPr>
        <p:spPr bwMode="auto">
          <a:xfrm>
            <a:off x="6569075" y="23463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13</a:t>
            </a:r>
          </a:p>
        </p:txBody>
      </p:sp>
      <p:sp>
        <p:nvSpPr>
          <p:cNvPr id="45083" name="Text Box 28"/>
          <p:cNvSpPr txBox="1">
            <a:spLocks noChangeArrowheads="1"/>
          </p:cNvSpPr>
          <p:nvPr/>
        </p:nvSpPr>
        <p:spPr bwMode="auto">
          <a:xfrm>
            <a:off x="6521450" y="14478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17</a:t>
            </a:r>
          </a:p>
        </p:txBody>
      </p:sp>
      <p:sp>
        <p:nvSpPr>
          <p:cNvPr id="45084" name="Text Box 29"/>
          <p:cNvSpPr txBox="1">
            <a:spLocks noChangeArrowheads="1"/>
          </p:cNvSpPr>
          <p:nvPr/>
        </p:nvSpPr>
        <p:spPr bwMode="auto">
          <a:xfrm>
            <a:off x="5745163" y="16605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25</a:t>
            </a:r>
          </a:p>
        </p:txBody>
      </p:sp>
      <p:sp>
        <p:nvSpPr>
          <p:cNvPr id="45085" name="Text Box 30"/>
          <p:cNvSpPr txBox="1">
            <a:spLocks noChangeArrowheads="1"/>
          </p:cNvSpPr>
          <p:nvPr/>
        </p:nvSpPr>
        <p:spPr bwMode="auto">
          <a:xfrm>
            <a:off x="4572000" y="14478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45086" name="Text Box 31"/>
          <p:cNvSpPr txBox="1">
            <a:spLocks noChangeArrowheads="1"/>
          </p:cNvSpPr>
          <p:nvPr/>
        </p:nvSpPr>
        <p:spPr bwMode="auto">
          <a:xfrm>
            <a:off x="3670300" y="16605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8?</a:t>
            </a:r>
          </a:p>
        </p:txBody>
      </p:sp>
      <p:sp>
        <p:nvSpPr>
          <p:cNvPr id="45087" name="Text Box 32"/>
          <p:cNvSpPr txBox="1">
            <a:spLocks noChangeArrowheads="1"/>
          </p:cNvSpPr>
          <p:nvPr/>
        </p:nvSpPr>
        <p:spPr bwMode="auto">
          <a:xfrm>
            <a:off x="4511675" y="23463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21</a:t>
            </a:r>
          </a:p>
        </p:txBody>
      </p:sp>
      <p:sp>
        <p:nvSpPr>
          <p:cNvPr id="45088" name="AutoShape 35"/>
          <p:cNvSpPr>
            <a:spLocks/>
          </p:cNvSpPr>
          <p:nvPr/>
        </p:nvSpPr>
        <p:spPr bwMode="auto">
          <a:xfrm>
            <a:off x="762000" y="3284538"/>
            <a:ext cx="152400" cy="1676400"/>
          </a:xfrm>
          <a:prstGeom prst="leftBrace">
            <a:avLst>
              <a:gd name="adj1" fmla="val 91667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 bwMode="auto">
          <a:xfrm>
            <a:off x="457200" y="1052513"/>
            <a:ext cx="8229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 err="1">
                <a:latin typeface="Courier New" pitchFamily="49" charset="0"/>
                <a:cs typeface="+mn-cs"/>
              </a:rPr>
              <a:t>Kruskal</a:t>
            </a:r>
            <a:r>
              <a:rPr lang="en-US" sz="2000" b="1" kern="0" dirty="0">
                <a:latin typeface="Courier New" pitchFamily="49" charset="0"/>
                <a:cs typeface="+mn-cs"/>
              </a:rPr>
              <a:t>()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{ 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   T = </a:t>
            </a:r>
            <a:r>
              <a:rPr lang="en-US" sz="2000" b="1" kern="0" dirty="0">
                <a:latin typeface="Courier New" pitchFamily="49" charset="0"/>
                <a:cs typeface="+mn-cs"/>
                <a:sym typeface="Symbol" pitchFamily="18" charset="2"/>
              </a:rPr>
              <a:t></a:t>
            </a:r>
            <a:r>
              <a:rPr lang="en-US" sz="2000" b="1" kern="0" dirty="0">
                <a:latin typeface="Courier New" pitchFamily="49" charset="0"/>
                <a:cs typeface="+mn-cs"/>
              </a:rPr>
              <a:t>;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   for each v </a:t>
            </a:r>
            <a:r>
              <a:rPr lang="en-US" sz="2000" kern="0" dirty="0">
                <a:latin typeface="+mn-lt"/>
                <a:cs typeface="+mn-cs"/>
                <a:sym typeface="Symbol" pitchFamily="18" charset="2"/>
              </a:rPr>
              <a:t></a:t>
            </a:r>
            <a:r>
              <a:rPr lang="en-US" sz="2000" b="1" kern="0" dirty="0">
                <a:latin typeface="Courier New" pitchFamily="49" charset="0"/>
                <a:cs typeface="+mn-cs"/>
              </a:rPr>
              <a:t> V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      </a:t>
            </a:r>
            <a:r>
              <a:rPr lang="en-US" sz="2000" b="1" kern="0" dirty="0" err="1">
                <a:latin typeface="Courier New" pitchFamily="49" charset="0"/>
                <a:cs typeface="+mn-cs"/>
              </a:rPr>
              <a:t>MakeSet</a:t>
            </a:r>
            <a:r>
              <a:rPr lang="en-US" sz="2000" b="1" kern="0" dirty="0">
                <a:latin typeface="Courier New" pitchFamily="49" charset="0"/>
                <a:cs typeface="+mn-cs"/>
              </a:rPr>
              <a:t>(v);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   sort E into </a:t>
            </a:r>
            <a:r>
              <a:rPr lang="en-US" sz="2000" b="1" kern="0" dirty="0" err="1">
                <a:latin typeface="Courier New" pitchFamily="49" charset="0"/>
                <a:cs typeface="+mn-cs"/>
              </a:rPr>
              <a:t>nondecreasing</a:t>
            </a:r>
            <a:r>
              <a:rPr lang="en-US" sz="2000" b="1" kern="0" dirty="0">
                <a:latin typeface="Courier New" pitchFamily="49" charset="0"/>
                <a:cs typeface="+mn-cs"/>
              </a:rPr>
              <a:t> order by weight w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   for each (</a:t>
            </a:r>
            <a:r>
              <a:rPr lang="en-US" sz="2000" b="1" kern="0" dirty="0" err="1">
                <a:latin typeface="Courier New" pitchFamily="49" charset="0"/>
                <a:cs typeface="+mn-cs"/>
              </a:rPr>
              <a:t>u,v</a:t>
            </a:r>
            <a:r>
              <a:rPr lang="en-US" sz="2000" b="1" kern="0" dirty="0">
                <a:latin typeface="Courier New" pitchFamily="49" charset="0"/>
                <a:cs typeface="+mn-cs"/>
              </a:rPr>
              <a:t>) </a:t>
            </a:r>
            <a:r>
              <a:rPr lang="en-US" sz="2000" b="1" kern="0" dirty="0">
                <a:latin typeface="Courier New" pitchFamily="49" charset="0"/>
                <a:cs typeface="+mn-cs"/>
                <a:sym typeface="Symbol" pitchFamily="18" charset="2"/>
              </a:rPr>
              <a:t></a:t>
            </a:r>
            <a:r>
              <a:rPr lang="en-US" sz="2000" b="1" kern="0" dirty="0">
                <a:latin typeface="Courier New" pitchFamily="49" charset="0"/>
                <a:cs typeface="+mn-cs"/>
              </a:rPr>
              <a:t> E (in sorted order)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      if </a:t>
            </a:r>
            <a:r>
              <a:rPr lang="en-US" sz="2000" b="1" kern="0" dirty="0" err="1">
                <a:latin typeface="Courier New" pitchFamily="49" charset="0"/>
                <a:cs typeface="+mn-cs"/>
              </a:rPr>
              <a:t>FindSet</a:t>
            </a:r>
            <a:r>
              <a:rPr lang="en-US" sz="2000" b="1" kern="0" dirty="0">
                <a:latin typeface="Courier New" pitchFamily="49" charset="0"/>
                <a:cs typeface="+mn-cs"/>
              </a:rPr>
              <a:t>(u) </a:t>
            </a:r>
            <a:r>
              <a:rPr lang="en-US" sz="2000" b="1" kern="0" dirty="0">
                <a:latin typeface="Courier New" pitchFamily="49" charset="0"/>
                <a:cs typeface="+mn-cs"/>
                <a:sym typeface="Symbol" pitchFamily="18" charset="2"/>
              </a:rPr>
              <a:t> </a:t>
            </a:r>
            <a:r>
              <a:rPr lang="en-US" sz="2000" b="1" kern="0" dirty="0" err="1">
                <a:latin typeface="Courier New" pitchFamily="49" charset="0"/>
                <a:cs typeface="+mn-cs"/>
                <a:sym typeface="Symbol" pitchFamily="18" charset="2"/>
              </a:rPr>
              <a:t>FindSet</a:t>
            </a:r>
            <a:r>
              <a:rPr lang="en-US" sz="2000" b="1" kern="0" dirty="0">
                <a:latin typeface="Courier New" pitchFamily="49" charset="0"/>
                <a:cs typeface="+mn-cs"/>
                <a:sym typeface="Symbol" pitchFamily="18" charset="2"/>
              </a:rPr>
              <a:t>(v)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  <a:sym typeface="Symbol" pitchFamily="18" charset="2"/>
              </a:rPr>
              <a:t>         T = T </a:t>
            </a:r>
            <a:r>
              <a:rPr lang="en-US" sz="2000" b="1" kern="0" dirty="0">
                <a:latin typeface="Microsoft Sans Serif" pitchFamily="34" charset="0"/>
                <a:cs typeface="+mn-cs"/>
                <a:sym typeface="Math B" pitchFamily="2" charset="2"/>
              </a:rPr>
              <a:t>U</a:t>
            </a:r>
            <a:r>
              <a:rPr lang="en-US" sz="2000" b="1" kern="0" dirty="0">
                <a:latin typeface="Courier New" pitchFamily="49" charset="0"/>
                <a:cs typeface="+mn-cs"/>
                <a:sym typeface="Math B" pitchFamily="2" charset="2"/>
              </a:rPr>
              <a:t> {{</a:t>
            </a:r>
            <a:r>
              <a:rPr lang="en-US" sz="2000" b="1" kern="0" dirty="0" err="1">
                <a:latin typeface="Courier New" pitchFamily="49" charset="0"/>
                <a:cs typeface="+mn-cs"/>
                <a:sym typeface="Math B" pitchFamily="2" charset="2"/>
              </a:rPr>
              <a:t>u,v</a:t>
            </a:r>
            <a:r>
              <a:rPr lang="en-US" sz="2000" b="1" kern="0" dirty="0">
                <a:latin typeface="Courier New" pitchFamily="49" charset="0"/>
                <a:cs typeface="+mn-cs"/>
                <a:sym typeface="Math B" pitchFamily="2" charset="2"/>
              </a:rPr>
              <a:t>}};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  <a:sym typeface="Math B" pitchFamily="2" charset="2"/>
              </a:rPr>
              <a:t>         Union(</a:t>
            </a:r>
            <a:r>
              <a:rPr lang="en-US" altLang="en-US" sz="2000" b="1" dirty="0" err="1">
                <a:latin typeface="Courier New" panose="02070309020205020404" pitchFamily="49" charset="0"/>
                <a:sym typeface="Math B" pitchFamily="2" charset="2"/>
              </a:rPr>
              <a:t>u,v</a:t>
            </a:r>
            <a:r>
              <a:rPr lang="en-US" sz="2000" b="1" kern="0" dirty="0">
                <a:latin typeface="Courier New" pitchFamily="49" charset="0"/>
                <a:cs typeface="+mn-cs"/>
                <a:sym typeface="Math B" pitchFamily="2" charset="2"/>
              </a:rPr>
              <a:t>);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  <a:sym typeface="Math B" pitchFamily="2" charset="2"/>
              </a:rPr>
              <a:t>}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Kruskal’s Algorithm</a:t>
            </a:r>
          </a:p>
        </p:txBody>
      </p:sp>
      <p:sp>
        <p:nvSpPr>
          <p:cNvPr id="46083" name="Oval 4"/>
          <p:cNvSpPr>
            <a:spLocks noChangeArrowheads="1"/>
          </p:cNvSpPr>
          <p:nvPr/>
        </p:nvSpPr>
        <p:spPr bwMode="auto">
          <a:xfrm>
            <a:off x="3886200" y="1006475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6084" name="Oval 5"/>
          <p:cNvSpPr>
            <a:spLocks noChangeArrowheads="1"/>
          </p:cNvSpPr>
          <p:nvPr/>
        </p:nvSpPr>
        <p:spPr bwMode="auto">
          <a:xfrm>
            <a:off x="5562600" y="1006475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6085" name="Oval 6"/>
          <p:cNvSpPr>
            <a:spLocks noChangeArrowheads="1"/>
          </p:cNvSpPr>
          <p:nvPr/>
        </p:nvSpPr>
        <p:spPr bwMode="auto">
          <a:xfrm>
            <a:off x="7239000" y="1006475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6086" name="Oval 7"/>
          <p:cNvSpPr>
            <a:spLocks noChangeArrowheads="1"/>
          </p:cNvSpPr>
          <p:nvPr/>
        </p:nvSpPr>
        <p:spPr bwMode="auto">
          <a:xfrm>
            <a:off x="7239000" y="2454275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6087" name="Oval 8"/>
          <p:cNvSpPr>
            <a:spLocks noChangeArrowheads="1"/>
          </p:cNvSpPr>
          <p:nvPr/>
        </p:nvSpPr>
        <p:spPr bwMode="auto">
          <a:xfrm>
            <a:off x="8229600" y="1768475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6088" name="Oval 9"/>
          <p:cNvSpPr>
            <a:spLocks noChangeArrowheads="1"/>
          </p:cNvSpPr>
          <p:nvPr/>
        </p:nvSpPr>
        <p:spPr bwMode="auto">
          <a:xfrm>
            <a:off x="5562600" y="2454275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6089" name="Oval 10"/>
          <p:cNvSpPr>
            <a:spLocks noChangeArrowheads="1"/>
          </p:cNvSpPr>
          <p:nvPr/>
        </p:nvSpPr>
        <p:spPr bwMode="auto">
          <a:xfrm>
            <a:off x="3886200" y="2454275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46090" name="AutoShape 11"/>
          <p:cNvCxnSpPr>
            <a:cxnSpLocks noChangeShapeType="1"/>
            <a:stCxn id="46083" idx="6"/>
            <a:endCxn id="46084" idx="2"/>
          </p:cNvCxnSpPr>
          <p:nvPr/>
        </p:nvCxnSpPr>
        <p:spPr bwMode="auto">
          <a:xfrm>
            <a:off x="4357688" y="1235075"/>
            <a:ext cx="11906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1" name="AutoShape 12"/>
          <p:cNvCxnSpPr>
            <a:cxnSpLocks noChangeShapeType="1"/>
            <a:stCxn id="46084" idx="6"/>
            <a:endCxn id="46085" idx="2"/>
          </p:cNvCxnSpPr>
          <p:nvPr/>
        </p:nvCxnSpPr>
        <p:spPr bwMode="auto">
          <a:xfrm>
            <a:off x="6034088" y="1235075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2" name="AutoShape 13"/>
          <p:cNvCxnSpPr>
            <a:cxnSpLocks noChangeShapeType="1"/>
            <a:stCxn id="46085" idx="3"/>
            <a:endCxn id="46088" idx="7"/>
          </p:cNvCxnSpPr>
          <p:nvPr/>
        </p:nvCxnSpPr>
        <p:spPr bwMode="auto">
          <a:xfrm flipH="1">
            <a:off x="5953125" y="1411288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3" name="AutoShape 14"/>
          <p:cNvCxnSpPr>
            <a:cxnSpLocks noChangeShapeType="1"/>
            <a:stCxn id="46088" idx="2"/>
            <a:endCxn id="46089" idx="6"/>
          </p:cNvCxnSpPr>
          <p:nvPr/>
        </p:nvCxnSpPr>
        <p:spPr bwMode="auto">
          <a:xfrm flipH="1">
            <a:off x="4357688" y="2682875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4" name="AutoShape 15"/>
          <p:cNvCxnSpPr>
            <a:cxnSpLocks noChangeShapeType="1"/>
            <a:stCxn id="46089" idx="0"/>
            <a:endCxn id="46083" idx="4"/>
          </p:cNvCxnSpPr>
          <p:nvPr/>
        </p:nvCxnSpPr>
        <p:spPr bwMode="auto">
          <a:xfrm flipV="1">
            <a:off x="4114800" y="1477963"/>
            <a:ext cx="0" cy="9620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5" name="AutoShape 16"/>
          <p:cNvCxnSpPr>
            <a:cxnSpLocks noChangeShapeType="1"/>
            <a:stCxn id="46083" idx="5"/>
            <a:endCxn id="46088" idx="1"/>
          </p:cNvCxnSpPr>
          <p:nvPr/>
        </p:nvCxnSpPr>
        <p:spPr bwMode="auto">
          <a:xfrm>
            <a:off x="4276725" y="1411288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6" name="AutoShape 17"/>
          <p:cNvCxnSpPr>
            <a:cxnSpLocks noChangeShapeType="1"/>
            <a:stCxn id="46088" idx="0"/>
            <a:endCxn id="46084" idx="4"/>
          </p:cNvCxnSpPr>
          <p:nvPr/>
        </p:nvCxnSpPr>
        <p:spPr bwMode="auto">
          <a:xfrm flipV="1">
            <a:off x="5791200" y="1477963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7" name="AutoShape 18"/>
          <p:cNvCxnSpPr>
            <a:cxnSpLocks noChangeShapeType="1"/>
            <a:stCxn id="46088" idx="6"/>
            <a:endCxn id="46086" idx="2"/>
          </p:cNvCxnSpPr>
          <p:nvPr/>
        </p:nvCxnSpPr>
        <p:spPr bwMode="auto">
          <a:xfrm>
            <a:off x="6034088" y="2682875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8" name="AutoShape 19"/>
          <p:cNvCxnSpPr>
            <a:cxnSpLocks noChangeShapeType="1"/>
            <a:stCxn id="46086" idx="0"/>
            <a:endCxn id="46085" idx="4"/>
          </p:cNvCxnSpPr>
          <p:nvPr/>
        </p:nvCxnSpPr>
        <p:spPr bwMode="auto">
          <a:xfrm flipV="1">
            <a:off x="7467600" y="1477963"/>
            <a:ext cx="0" cy="9620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9" name="AutoShape 20"/>
          <p:cNvCxnSpPr>
            <a:cxnSpLocks noChangeShapeType="1"/>
            <a:stCxn id="46085" idx="5"/>
            <a:endCxn id="46087" idx="1"/>
          </p:cNvCxnSpPr>
          <p:nvPr/>
        </p:nvCxnSpPr>
        <p:spPr bwMode="auto">
          <a:xfrm>
            <a:off x="7629525" y="1411288"/>
            <a:ext cx="666750" cy="4095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00" name="AutoShape 21"/>
          <p:cNvCxnSpPr>
            <a:cxnSpLocks noChangeShapeType="1"/>
            <a:stCxn id="46086" idx="7"/>
            <a:endCxn id="46087" idx="3"/>
          </p:cNvCxnSpPr>
          <p:nvPr/>
        </p:nvCxnSpPr>
        <p:spPr bwMode="auto">
          <a:xfrm flipV="1">
            <a:off x="7629525" y="2173288"/>
            <a:ext cx="666750" cy="3333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101" name="Text Box 22"/>
          <p:cNvSpPr txBox="1">
            <a:spLocks noChangeArrowheads="1"/>
          </p:cNvSpPr>
          <p:nvPr/>
        </p:nvSpPr>
        <p:spPr bwMode="auto">
          <a:xfrm>
            <a:off x="4738688" y="889000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46102" name="Text Box 23"/>
          <p:cNvSpPr txBox="1">
            <a:spLocks noChangeArrowheads="1"/>
          </p:cNvSpPr>
          <p:nvPr/>
        </p:nvSpPr>
        <p:spPr bwMode="auto">
          <a:xfrm>
            <a:off x="6354763" y="8985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19</a:t>
            </a:r>
          </a:p>
        </p:txBody>
      </p:sp>
      <p:sp>
        <p:nvSpPr>
          <p:cNvPr id="46103" name="Text Box 24"/>
          <p:cNvSpPr txBox="1">
            <a:spLocks noChangeArrowheads="1"/>
          </p:cNvSpPr>
          <p:nvPr/>
        </p:nvSpPr>
        <p:spPr bwMode="auto">
          <a:xfrm>
            <a:off x="7937500" y="1279525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9</a:t>
            </a:r>
          </a:p>
        </p:txBody>
      </p:sp>
      <p:sp>
        <p:nvSpPr>
          <p:cNvPr id="46104" name="Text Box 25"/>
          <p:cNvSpPr txBox="1">
            <a:spLocks noChangeArrowheads="1"/>
          </p:cNvSpPr>
          <p:nvPr/>
        </p:nvSpPr>
        <p:spPr bwMode="auto">
          <a:xfrm>
            <a:off x="7939088" y="2346325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46105" name="Text Box 26"/>
          <p:cNvSpPr txBox="1">
            <a:spLocks noChangeArrowheads="1"/>
          </p:cNvSpPr>
          <p:nvPr/>
        </p:nvSpPr>
        <p:spPr bwMode="auto">
          <a:xfrm>
            <a:off x="7443788" y="1854200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46106" name="Text Box 27"/>
          <p:cNvSpPr txBox="1">
            <a:spLocks noChangeArrowheads="1"/>
          </p:cNvSpPr>
          <p:nvPr/>
        </p:nvSpPr>
        <p:spPr bwMode="auto">
          <a:xfrm>
            <a:off x="6569075" y="23463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13</a:t>
            </a:r>
          </a:p>
        </p:txBody>
      </p:sp>
      <p:sp>
        <p:nvSpPr>
          <p:cNvPr id="46107" name="Text Box 28"/>
          <p:cNvSpPr txBox="1">
            <a:spLocks noChangeArrowheads="1"/>
          </p:cNvSpPr>
          <p:nvPr/>
        </p:nvSpPr>
        <p:spPr bwMode="auto">
          <a:xfrm>
            <a:off x="6521450" y="14478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17</a:t>
            </a:r>
          </a:p>
        </p:txBody>
      </p:sp>
      <p:sp>
        <p:nvSpPr>
          <p:cNvPr id="46108" name="Text Box 29"/>
          <p:cNvSpPr txBox="1">
            <a:spLocks noChangeArrowheads="1"/>
          </p:cNvSpPr>
          <p:nvPr/>
        </p:nvSpPr>
        <p:spPr bwMode="auto">
          <a:xfrm>
            <a:off x="5745163" y="16605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25</a:t>
            </a:r>
          </a:p>
        </p:txBody>
      </p:sp>
      <p:sp>
        <p:nvSpPr>
          <p:cNvPr id="46109" name="Text Box 30"/>
          <p:cNvSpPr txBox="1">
            <a:spLocks noChangeArrowheads="1"/>
          </p:cNvSpPr>
          <p:nvPr/>
        </p:nvSpPr>
        <p:spPr bwMode="auto">
          <a:xfrm>
            <a:off x="4572000" y="14478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46110" name="Text Box 31"/>
          <p:cNvSpPr txBox="1">
            <a:spLocks noChangeArrowheads="1"/>
          </p:cNvSpPr>
          <p:nvPr/>
        </p:nvSpPr>
        <p:spPr bwMode="auto">
          <a:xfrm>
            <a:off x="3746500" y="1660525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8</a:t>
            </a:r>
          </a:p>
        </p:txBody>
      </p:sp>
      <p:sp>
        <p:nvSpPr>
          <p:cNvPr id="46111" name="Text Box 32"/>
          <p:cNvSpPr txBox="1">
            <a:spLocks noChangeArrowheads="1"/>
          </p:cNvSpPr>
          <p:nvPr/>
        </p:nvSpPr>
        <p:spPr bwMode="auto">
          <a:xfrm>
            <a:off x="4511675" y="23463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21</a:t>
            </a:r>
          </a:p>
        </p:txBody>
      </p:sp>
      <p:sp>
        <p:nvSpPr>
          <p:cNvPr id="46112" name="AutoShape 35"/>
          <p:cNvSpPr>
            <a:spLocks/>
          </p:cNvSpPr>
          <p:nvPr/>
        </p:nvSpPr>
        <p:spPr bwMode="auto">
          <a:xfrm>
            <a:off x="762000" y="3284538"/>
            <a:ext cx="152400" cy="1676400"/>
          </a:xfrm>
          <a:prstGeom prst="leftBrace">
            <a:avLst>
              <a:gd name="adj1" fmla="val 91667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 bwMode="auto">
          <a:xfrm>
            <a:off x="457200" y="1052513"/>
            <a:ext cx="8229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 err="1">
                <a:latin typeface="Courier New" pitchFamily="49" charset="0"/>
                <a:cs typeface="+mn-cs"/>
              </a:rPr>
              <a:t>Kruskal</a:t>
            </a:r>
            <a:r>
              <a:rPr lang="en-US" sz="2000" b="1" kern="0" dirty="0">
                <a:latin typeface="Courier New" pitchFamily="49" charset="0"/>
                <a:cs typeface="+mn-cs"/>
              </a:rPr>
              <a:t>()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{ 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   T = </a:t>
            </a:r>
            <a:r>
              <a:rPr lang="en-US" sz="2000" b="1" kern="0" dirty="0">
                <a:latin typeface="Courier New" pitchFamily="49" charset="0"/>
                <a:cs typeface="+mn-cs"/>
                <a:sym typeface="Symbol" pitchFamily="18" charset="2"/>
              </a:rPr>
              <a:t></a:t>
            </a:r>
            <a:r>
              <a:rPr lang="en-US" sz="2000" b="1" kern="0" dirty="0">
                <a:latin typeface="Courier New" pitchFamily="49" charset="0"/>
                <a:cs typeface="+mn-cs"/>
              </a:rPr>
              <a:t>;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   for each v </a:t>
            </a:r>
            <a:r>
              <a:rPr lang="en-US" sz="2000" kern="0" dirty="0">
                <a:latin typeface="+mn-lt"/>
                <a:cs typeface="+mn-cs"/>
                <a:sym typeface="Symbol" pitchFamily="18" charset="2"/>
              </a:rPr>
              <a:t></a:t>
            </a:r>
            <a:r>
              <a:rPr lang="en-US" sz="2000" b="1" kern="0" dirty="0">
                <a:latin typeface="Courier New" pitchFamily="49" charset="0"/>
                <a:cs typeface="+mn-cs"/>
              </a:rPr>
              <a:t> V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      </a:t>
            </a:r>
            <a:r>
              <a:rPr lang="en-US" sz="2000" b="1" kern="0" dirty="0" err="1">
                <a:latin typeface="Courier New" pitchFamily="49" charset="0"/>
                <a:cs typeface="+mn-cs"/>
              </a:rPr>
              <a:t>MakeSet</a:t>
            </a:r>
            <a:r>
              <a:rPr lang="en-US" sz="2000" b="1" kern="0" dirty="0">
                <a:latin typeface="Courier New" pitchFamily="49" charset="0"/>
                <a:cs typeface="+mn-cs"/>
              </a:rPr>
              <a:t>(v);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   sort E into </a:t>
            </a:r>
            <a:r>
              <a:rPr lang="en-US" sz="2000" b="1" kern="0" dirty="0" err="1">
                <a:latin typeface="Courier New" pitchFamily="49" charset="0"/>
                <a:cs typeface="+mn-cs"/>
              </a:rPr>
              <a:t>nondecreasing</a:t>
            </a:r>
            <a:r>
              <a:rPr lang="en-US" sz="2000" b="1" kern="0" dirty="0">
                <a:latin typeface="Courier New" pitchFamily="49" charset="0"/>
                <a:cs typeface="+mn-cs"/>
              </a:rPr>
              <a:t> order by weight w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   for each (</a:t>
            </a:r>
            <a:r>
              <a:rPr lang="en-US" sz="2000" b="1" kern="0" dirty="0" err="1">
                <a:latin typeface="Courier New" pitchFamily="49" charset="0"/>
                <a:cs typeface="+mn-cs"/>
              </a:rPr>
              <a:t>u,v</a:t>
            </a:r>
            <a:r>
              <a:rPr lang="en-US" sz="2000" b="1" kern="0" dirty="0">
                <a:latin typeface="Courier New" pitchFamily="49" charset="0"/>
                <a:cs typeface="+mn-cs"/>
              </a:rPr>
              <a:t>) </a:t>
            </a:r>
            <a:r>
              <a:rPr lang="en-US" sz="2000" b="1" kern="0" dirty="0">
                <a:latin typeface="Courier New" pitchFamily="49" charset="0"/>
                <a:cs typeface="+mn-cs"/>
                <a:sym typeface="Symbol" pitchFamily="18" charset="2"/>
              </a:rPr>
              <a:t></a:t>
            </a:r>
            <a:r>
              <a:rPr lang="en-US" sz="2000" b="1" kern="0" dirty="0">
                <a:latin typeface="Courier New" pitchFamily="49" charset="0"/>
                <a:cs typeface="+mn-cs"/>
              </a:rPr>
              <a:t> E (in sorted order)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      if </a:t>
            </a:r>
            <a:r>
              <a:rPr lang="en-US" sz="2000" b="1" kern="0" dirty="0" err="1">
                <a:latin typeface="Courier New" pitchFamily="49" charset="0"/>
                <a:cs typeface="+mn-cs"/>
              </a:rPr>
              <a:t>FindSet</a:t>
            </a:r>
            <a:r>
              <a:rPr lang="en-US" sz="2000" b="1" kern="0" dirty="0">
                <a:latin typeface="Courier New" pitchFamily="49" charset="0"/>
                <a:cs typeface="+mn-cs"/>
              </a:rPr>
              <a:t>(u) </a:t>
            </a:r>
            <a:r>
              <a:rPr lang="en-US" sz="2000" b="1" kern="0" dirty="0">
                <a:latin typeface="Courier New" pitchFamily="49" charset="0"/>
                <a:cs typeface="+mn-cs"/>
                <a:sym typeface="Symbol" pitchFamily="18" charset="2"/>
              </a:rPr>
              <a:t> </a:t>
            </a:r>
            <a:r>
              <a:rPr lang="en-US" sz="2000" b="1" kern="0" dirty="0" err="1">
                <a:latin typeface="Courier New" pitchFamily="49" charset="0"/>
                <a:cs typeface="+mn-cs"/>
                <a:sym typeface="Symbol" pitchFamily="18" charset="2"/>
              </a:rPr>
              <a:t>FindSet</a:t>
            </a:r>
            <a:r>
              <a:rPr lang="en-US" sz="2000" b="1" kern="0" dirty="0">
                <a:latin typeface="Courier New" pitchFamily="49" charset="0"/>
                <a:cs typeface="+mn-cs"/>
                <a:sym typeface="Symbol" pitchFamily="18" charset="2"/>
              </a:rPr>
              <a:t>(v)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  <a:sym typeface="Symbol" pitchFamily="18" charset="2"/>
              </a:rPr>
              <a:t>         T = T </a:t>
            </a:r>
            <a:r>
              <a:rPr lang="en-US" sz="2000" b="1" kern="0" dirty="0">
                <a:latin typeface="Microsoft Sans Serif" pitchFamily="34" charset="0"/>
                <a:cs typeface="+mn-cs"/>
                <a:sym typeface="Math B" pitchFamily="2" charset="2"/>
              </a:rPr>
              <a:t>U</a:t>
            </a:r>
            <a:r>
              <a:rPr lang="en-US" sz="2000" b="1" kern="0" dirty="0">
                <a:latin typeface="Courier New" pitchFamily="49" charset="0"/>
                <a:cs typeface="+mn-cs"/>
                <a:sym typeface="Math B" pitchFamily="2" charset="2"/>
              </a:rPr>
              <a:t> {{</a:t>
            </a:r>
            <a:r>
              <a:rPr lang="en-US" sz="2000" b="1" kern="0" dirty="0" err="1">
                <a:latin typeface="Courier New" pitchFamily="49" charset="0"/>
                <a:cs typeface="+mn-cs"/>
                <a:sym typeface="Math B" pitchFamily="2" charset="2"/>
              </a:rPr>
              <a:t>u,v</a:t>
            </a:r>
            <a:r>
              <a:rPr lang="en-US" sz="2000" b="1" kern="0" dirty="0">
                <a:latin typeface="Courier New" pitchFamily="49" charset="0"/>
                <a:cs typeface="+mn-cs"/>
                <a:sym typeface="Math B" pitchFamily="2" charset="2"/>
              </a:rPr>
              <a:t>}};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  <a:sym typeface="Math B" pitchFamily="2" charset="2"/>
              </a:rPr>
              <a:t>         Union(</a:t>
            </a:r>
            <a:r>
              <a:rPr lang="en-US" altLang="en-US" sz="2000" b="1" dirty="0" err="1">
                <a:latin typeface="Courier New" panose="02070309020205020404" pitchFamily="49" charset="0"/>
                <a:sym typeface="Math B" pitchFamily="2" charset="2"/>
              </a:rPr>
              <a:t>u,v</a:t>
            </a:r>
            <a:r>
              <a:rPr lang="en-US" sz="2000" b="1" kern="0" dirty="0">
                <a:latin typeface="Courier New" pitchFamily="49" charset="0"/>
                <a:cs typeface="+mn-cs"/>
                <a:sym typeface="Math B" pitchFamily="2" charset="2"/>
              </a:rPr>
              <a:t>);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  <a:sym typeface="Math B" pitchFamily="2" charset="2"/>
              </a:rPr>
              <a:t>}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Kruskal’s Algorithm</a:t>
            </a:r>
          </a:p>
        </p:txBody>
      </p:sp>
      <p:sp>
        <p:nvSpPr>
          <p:cNvPr id="47107" name="Oval 4"/>
          <p:cNvSpPr>
            <a:spLocks noChangeArrowheads="1"/>
          </p:cNvSpPr>
          <p:nvPr/>
        </p:nvSpPr>
        <p:spPr bwMode="auto">
          <a:xfrm>
            <a:off x="3886200" y="1006475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7108" name="Oval 5"/>
          <p:cNvSpPr>
            <a:spLocks noChangeArrowheads="1"/>
          </p:cNvSpPr>
          <p:nvPr/>
        </p:nvSpPr>
        <p:spPr bwMode="auto">
          <a:xfrm>
            <a:off x="5562600" y="1006475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7109" name="Oval 6"/>
          <p:cNvSpPr>
            <a:spLocks noChangeArrowheads="1"/>
          </p:cNvSpPr>
          <p:nvPr/>
        </p:nvSpPr>
        <p:spPr bwMode="auto">
          <a:xfrm>
            <a:off x="7239000" y="1006475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7110" name="Oval 7"/>
          <p:cNvSpPr>
            <a:spLocks noChangeArrowheads="1"/>
          </p:cNvSpPr>
          <p:nvPr/>
        </p:nvSpPr>
        <p:spPr bwMode="auto">
          <a:xfrm>
            <a:off x="7239000" y="2454275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7111" name="Oval 8"/>
          <p:cNvSpPr>
            <a:spLocks noChangeArrowheads="1"/>
          </p:cNvSpPr>
          <p:nvPr/>
        </p:nvSpPr>
        <p:spPr bwMode="auto">
          <a:xfrm>
            <a:off x="8229600" y="1768475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7112" name="Oval 9"/>
          <p:cNvSpPr>
            <a:spLocks noChangeArrowheads="1"/>
          </p:cNvSpPr>
          <p:nvPr/>
        </p:nvSpPr>
        <p:spPr bwMode="auto">
          <a:xfrm>
            <a:off x="5562600" y="2454275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7113" name="Oval 10"/>
          <p:cNvSpPr>
            <a:spLocks noChangeArrowheads="1"/>
          </p:cNvSpPr>
          <p:nvPr/>
        </p:nvSpPr>
        <p:spPr bwMode="auto">
          <a:xfrm>
            <a:off x="3886200" y="2454275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47114" name="AutoShape 11"/>
          <p:cNvCxnSpPr>
            <a:cxnSpLocks noChangeShapeType="1"/>
            <a:stCxn id="47107" idx="6"/>
            <a:endCxn id="47108" idx="2"/>
          </p:cNvCxnSpPr>
          <p:nvPr/>
        </p:nvCxnSpPr>
        <p:spPr bwMode="auto">
          <a:xfrm>
            <a:off x="4357688" y="1235075"/>
            <a:ext cx="11906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5" name="AutoShape 12"/>
          <p:cNvCxnSpPr>
            <a:cxnSpLocks noChangeShapeType="1"/>
            <a:stCxn id="47108" idx="6"/>
            <a:endCxn id="47109" idx="2"/>
          </p:cNvCxnSpPr>
          <p:nvPr/>
        </p:nvCxnSpPr>
        <p:spPr bwMode="auto">
          <a:xfrm>
            <a:off x="6034088" y="1235075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6" name="AutoShape 13"/>
          <p:cNvCxnSpPr>
            <a:cxnSpLocks noChangeShapeType="1"/>
            <a:stCxn id="47109" idx="3"/>
            <a:endCxn id="47112" idx="7"/>
          </p:cNvCxnSpPr>
          <p:nvPr/>
        </p:nvCxnSpPr>
        <p:spPr bwMode="auto">
          <a:xfrm flipH="1">
            <a:off x="5953125" y="1411288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7" name="AutoShape 14"/>
          <p:cNvCxnSpPr>
            <a:cxnSpLocks noChangeShapeType="1"/>
            <a:stCxn id="47112" idx="2"/>
            <a:endCxn id="47113" idx="6"/>
          </p:cNvCxnSpPr>
          <p:nvPr/>
        </p:nvCxnSpPr>
        <p:spPr bwMode="auto">
          <a:xfrm flipH="1">
            <a:off x="4357688" y="2682875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8" name="AutoShape 15"/>
          <p:cNvCxnSpPr>
            <a:cxnSpLocks noChangeShapeType="1"/>
            <a:stCxn id="47113" idx="0"/>
            <a:endCxn id="47107" idx="4"/>
          </p:cNvCxnSpPr>
          <p:nvPr/>
        </p:nvCxnSpPr>
        <p:spPr bwMode="auto">
          <a:xfrm flipV="1">
            <a:off x="4114800" y="1477963"/>
            <a:ext cx="0" cy="9620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9" name="AutoShape 16"/>
          <p:cNvCxnSpPr>
            <a:cxnSpLocks noChangeShapeType="1"/>
            <a:stCxn id="47107" idx="5"/>
            <a:endCxn id="47112" idx="1"/>
          </p:cNvCxnSpPr>
          <p:nvPr/>
        </p:nvCxnSpPr>
        <p:spPr bwMode="auto">
          <a:xfrm>
            <a:off x="4276725" y="1411288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0" name="AutoShape 17"/>
          <p:cNvCxnSpPr>
            <a:cxnSpLocks noChangeShapeType="1"/>
            <a:stCxn id="47112" idx="0"/>
            <a:endCxn id="47108" idx="4"/>
          </p:cNvCxnSpPr>
          <p:nvPr/>
        </p:nvCxnSpPr>
        <p:spPr bwMode="auto">
          <a:xfrm flipV="1">
            <a:off x="5791200" y="1477963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1" name="AutoShape 18"/>
          <p:cNvCxnSpPr>
            <a:cxnSpLocks noChangeShapeType="1"/>
            <a:stCxn id="47112" idx="6"/>
            <a:endCxn id="47110" idx="2"/>
          </p:cNvCxnSpPr>
          <p:nvPr/>
        </p:nvCxnSpPr>
        <p:spPr bwMode="auto">
          <a:xfrm>
            <a:off x="6034088" y="2682875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2" name="AutoShape 19"/>
          <p:cNvCxnSpPr>
            <a:cxnSpLocks noChangeShapeType="1"/>
            <a:stCxn id="47110" idx="0"/>
            <a:endCxn id="47109" idx="4"/>
          </p:cNvCxnSpPr>
          <p:nvPr/>
        </p:nvCxnSpPr>
        <p:spPr bwMode="auto">
          <a:xfrm flipV="1">
            <a:off x="7467600" y="1477963"/>
            <a:ext cx="0" cy="9620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3" name="AutoShape 20"/>
          <p:cNvCxnSpPr>
            <a:cxnSpLocks noChangeShapeType="1"/>
            <a:stCxn id="47109" idx="5"/>
            <a:endCxn id="47111" idx="1"/>
          </p:cNvCxnSpPr>
          <p:nvPr/>
        </p:nvCxnSpPr>
        <p:spPr bwMode="auto">
          <a:xfrm>
            <a:off x="7629525" y="1411288"/>
            <a:ext cx="666750" cy="40957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4" name="AutoShape 21"/>
          <p:cNvCxnSpPr>
            <a:cxnSpLocks noChangeShapeType="1"/>
            <a:stCxn id="47110" idx="7"/>
            <a:endCxn id="47111" idx="3"/>
          </p:cNvCxnSpPr>
          <p:nvPr/>
        </p:nvCxnSpPr>
        <p:spPr bwMode="auto">
          <a:xfrm flipV="1">
            <a:off x="7629525" y="2173288"/>
            <a:ext cx="666750" cy="3333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25" name="Text Box 22"/>
          <p:cNvSpPr txBox="1">
            <a:spLocks noChangeArrowheads="1"/>
          </p:cNvSpPr>
          <p:nvPr/>
        </p:nvSpPr>
        <p:spPr bwMode="auto">
          <a:xfrm>
            <a:off x="4738688" y="889000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47126" name="Text Box 23"/>
          <p:cNvSpPr txBox="1">
            <a:spLocks noChangeArrowheads="1"/>
          </p:cNvSpPr>
          <p:nvPr/>
        </p:nvSpPr>
        <p:spPr bwMode="auto">
          <a:xfrm>
            <a:off x="6354763" y="8985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19</a:t>
            </a:r>
          </a:p>
        </p:txBody>
      </p:sp>
      <p:sp>
        <p:nvSpPr>
          <p:cNvPr id="47127" name="Text Box 24"/>
          <p:cNvSpPr txBox="1">
            <a:spLocks noChangeArrowheads="1"/>
          </p:cNvSpPr>
          <p:nvPr/>
        </p:nvSpPr>
        <p:spPr bwMode="auto">
          <a:xfrm>
            <a:off x="7861300" y="12795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9?</a:t>
            </a:r>
          </a:p>
        </p:txBody>
      </p:sp>
      <p:sp>
        <p:nvSpPr>
          <p:cNvPr id="47128" name="Text Box 25"/>
          <p:cNvSpPr txBox="1">
            <a:spLocks noChangeArrowheads="1"/>
          </p:cNvSpPr>
          <p:nvPr/>
        </p:nvSpPr>
        <p:spPr bwMode="auto">
          <a:xfrm>
            <a:off x="7939088" y="2346325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47129" name="Text Box 26"/>
          <p:cNvSpPr txBox="1">
            <a:spLocks noChangeArrowheads="1"/>
          </p:cNvSpPr>
          <p:nvPr/>
        </p:nvSpPr>
        <p:spPr bwMode="auto">
          <a:xfrm>
            <a:off x="7443788" y="1854200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47130" name="Text Box 27"/>
          <p:cNvSpPr txBox="1">
            <a:spLocks noChangeArrowheads="1"/>
          </p:cNvSpPr>
          <p:nvPr/>
        </p:nvSpPr>
        <p:spPr bwMode="auto">
          <a:xfrm>
            <a:off x="6569075" y="23463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13</a:t>
            </a:r>
          </a:p>
        </p:txBody>
      </p:sp>
      <p:sp>
        <p:nvSpPr>
          <p:cNvPr id="47131" name="Text Box 28"/>
          <p:cNvSpPr txBox="1">
            <a:spLocks noChangeArrowheads="1"/>
          </p:cNvSpPr>
          <p:nvPr/>
        </p:nvSpPr>
        <p:spPr bwMode="auto">
          <a:xfrm>
            <a:off x="6521450" y="14478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17</a:t>
            </a:r>
          </a:p>
        </p:txBody>
      </p:sp>
      <p:sp>
        <p:nvSpPr>
          <p:cNvPr id="47132" name="Text Box 29"/>
          <p:cNvSpPr txBox="1">
            <a:spLocks noChangeArrowheads="1"/>
          </p:cNvSpPr>
          <p:nvPr/>
        </p:nvSpPr>
        <p:spPr bwMode="auto">
          <a:xfrm>
            <a:off x="5745163" y="16605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25</a:t>
            </a:r>
          </a:p>
        </p:txBody>
      </p:sp>
      <p:sp>
        <p:nvSpPr>
          <p:cNvPr id="47133" name="Text Box 30"/>
          <p:cNvSpPr txBox="1">
            <a:spLocks noChangeArrowheads="1"/>
          </p:cNvSpPr>
          <p:nvPr/>
        </p:nvSpPr>
        <p:spPr bwMode="auto">
          <a:xfrm>
            <a:off x="4572000" y="14478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47134" name="Text Box 31"/>
          <p:cNvSpPr txBox="1">
            <a:spLocks noChangeArrowheads="1"/>
          </p:cNvSpPr>
          <p:nvPr/>
        </p:nvSpPr>
        <p:spPr bwMode="auto">
          <a:xfrm>
            <a:off x="3746500" y="1660525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8</a:t>
            </a:r>
          </a:p>
        </p:txBody>
      </p:sp>
      <p:sp>
        <p:nvSpPr>
          <p:cNvPr id="47135" name="Text Box 32"/>
          <p:cNvSpPr txBox="1">
            <a:spLocks noChangeArrowheads="1"/>
          </p:cNvSpPr>
          <p:nvPr/>
        </p:nvSpPr>
        <p:spPr bwMode="auto">
          <a:xfrm>
            <a:off x="4511675" y="23463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21</a:t>
            </a:r>
          </a:p>
        </p:txBody>
      </p:sp>
      <p:sp>
        <p:nvSpPr>
          <p:cNvPr id="47136" name="AutoShape 35"/>
          <p:cNvSpPr>
            <a:spLocks/>
          </p:cNvSpPr>
          <p:nvPr/>
        </p:nvSpPr>
        <p:spPr bwMode="auto">
          <a:xfrm>
            <a:off x="762000" y="3284538"/>
            <a:ext cx="152400" cy="1676400"/>
          </a:xfrm>
          <a:prstGeom prst="leftBrace">
            <a:avLst>
              <a:gd name="adj1" fmla="val 91667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 bwMode="auto">
          <a:xfrm>
            <a:off x="457200" y="1052513"/>
            <a:ext cx="8229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 err="1">
                <a:latin typeface="Courier New" pitchFamily="49" charset="0"/>
                <a:cs typeface="+mn-cs"/>
              </a:rPr>
              <a:t>Kruskal</a:t>
            </a:r>
            <a:r>
              <a:rPr lang="en-US" sz="2000" b="1" kern="0" dirty="0">
                <a:latin typeface="Courier New" pitchFamily="49" charset="0"/>
                <a:cs typeface="+mn-cs"/>
              </a:rPr>
              <a:t>()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{ 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   T = </a:t>
            </a:r>
            <a:r>
              <a:rPr lang="en-US" sz="2000" b="1" kern="0" dirty="0">
                <a:latin typeface="Courier New" pitchFamily="49" charset="0"/>
                <a:cs typeface="+mn-cs"/>
                <a:sym typeface="Symbol" pitchFamily="18" charset="2"/>
              </a:rPr>
              <a:t></a:t>
            </a:r>
            <a:r>
              <a:rPr lang="en-US" sz="2000" b="1" kern="0" dirty="0">
                <a:latin typeface="Courier New" pitchFamily="49" charset="0"/>
                <a:cs typeface="+mn-cs"/>
              </a:rPr>
              <a:t>;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   for each v </a:t>
            </a:r>
            <a:r>
              <a:rPr lang="en-US" sz="2000" kern="0" dirty="0">
                <a:latin typeface="+mn-lt"/>
                <a:cs typeface="+mn-cs"/>
                <a:sym typeface="Symbol" pitchFamily="18" charset="2"/>
              </a:rPr>
              <a:t></a:t>
            </a:r>
            <a:r>
              <a:rPr lang="en-US" sz="2000" b="1" kern="0" dirty="0">
                <a:latin typeface="Courier New" pitchFamily="49" charset="0"/>
                <a:cs typeface="+mn-cs"/>
              </a:rPr>
              <a:t> V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      </a:t>
            </a:r>
            <a:r>
              <a:rPr lang="en-US" sz="2000" b="1" kern="0" dirty="0" err="1">
                <a:latin typeface="Courier New" pitchFamily="49" charset="0"/>
                <a:cs typeface="+mn-cs"/>
              </a:rPr>
              <a:t>MakeSet</a:t>
            </a:r>
            <a:r>
              <a:rPr lang="en-US" sz="2000" b="1" kern="0" dirty="0">
                <a:latin typeface="Courier New" pitchFamily="49" charset="0"/>
                <a:cs typeface="+mn-cs"/>
              </a:rPr>
              <a:t>(v);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   sort E into </a:t>
            </a:r>
            <a:r>
              <a:rPr lang="en-US" sz="2000" b="1" kern="0" dirty="0" err="1">
                <a:latin typeface="Courier New" pitchFamily="49" charset="0"/>
                <a:cs typeface="+mn-cs"/>
              </a:rPr>
              <a:t>nondecreasing</a:t>
            </a:r>
            <a:r>
              <a:rPr lang="en-US" sz="2000" b="1" kern="0" dirty="0">
                <a:latin typeface="Courier New" pitchFamily="49" charset="0"/>
                <a:cs typeface="+mn-cs"/>
              </a:rPr>
              <a:t> order by weight w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   for each (</a:t>
            </a:r>
            <a:r>
              <a:rPr lang="en-US" sz="2000" b="1" kern="0" dirty="0" err="1">
                <a:latin typeface="Courier New" pitchFamily="49" charset="0"/>
                <a:cs typeface="+mn-cs"/>
              </a:rPr>
              <a:t>u,v</a:t>
            </a:r>
            <a:r>
              <a:rPr lang="en-US" sz="2000" b="1" kern="0" dirty="0">
                <a:latin typeface="Courier New" pitchFamily="49" charset="0"/>
                <a:cs typeface="+mn-cs"/>
              </a:rPr>
              <a:t>) </a:t>
            </a:r>
            <a:r>
              <a:rPr lang="en-US" sz="2000" b="1" kern="0" dirty="0">
                <a:latin typeface="Courier New" pitchFamily="49" charset="0"/>
                <a:cs typeface="+mn-cs"/>
                <a:sym typeface="Symbol" pitchFamily="18" charset="2"/>
              </a:rPr>
              <a:t></a:t>
            </a:r>
            <a:r>
              <a:rPr lang="en-US" sz="2000" b="1" kern="0" dirty="0">
                <a:latin typeface="Courier New" pitchFamily="49" charset="0"/>
                <a:cs typeface="+mn-cs"/>
              </a:rPr>
              <a:t> E (in sorted order)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      if </a:t>
            </a:r>
            <a:r>
              <a:rPr lang="en-US" sz="2000" b="1" kern="0" dirty="0" err="1">
                <a:latin typeface="Courier New" pitchFamily="49" charset="0"/>
                <a:cs typeface="+mn-cs"/>
              </a:rPr>
              <a:t>FindSet</a:t>
            </a:r>
            <a:r>
              <a:rPr lang="en-US" sz="2000" b="1" kern="0" dirty="0">
                <a:latin typeface="Courier New" pitchFamily="49" charset="0"/>
                <a:cs typeface="+mn-cs"/>
              </a:rPr>
              <a:t>(u) </a:t>
            </a:r>
            <a:r>
              <a:rPr lang="en-US" sz="2000" b="1" kern="0" dirty="0">
                <a:latin typeface="Courier New" pitchFamily="49" charset="0"/>
                <a:cs typeface="+mn-cs"/>
                <a:sym typeface="Symbol" pitchFamily="18" charset="2"/>
              </a:rPr>
              <a:t> </a:t>
            </a:r>
            <a:r>
              <a:rPr lang="en-US" sz="2000" b="1" kern="0" dirty="0" err="1">
                <a:latin typeface="Courier New" pitchFamily="49" charset="0"/>
                <a:cs typeface="+mn-cs"/>
                <a:sym typeface="Symbol" pitchFamily="18" charset="2"/>
              </a:rPr>
              <a:t>FindSet</a:t>
            </a:r>
            <a:r>
              <a:rPr lang="en-US" sz="2000" b="1" kern="0" dirty="0">
                <a:latin typeface="Courier New" pitchFamily="49" charset="0"/>
                <a:cs typeface="+mn-cs"/>
                <a:sym typeface="Symbol" pitchFamily="18" charset="2"/>
              </a:rPr>
              <a:t>(v)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  <a:sym typeface="Symbol" pitchFamily="18" charset="2"/>
              </a:rPr>
              <a:t>         T = T </a:t>
            </a:r>
            <a:r>
              <a:rPr lang="en-US" sz="2000" b="1" kern="0" dirty="0">
                <a:latin typeface="Microsoft Sans Serif" pitchFamily="34" charset="0"/>
                <a:cs typeface="+mn-cs"/>
                <a:sym typeface="Math B" pitchFamily="2" charset="2"/>
              </a:rPr>
              <a:t>U</a:t>
            </a:r>
            <a:r>
              <a:rPr lang="en-US" sz="2000" b="1" kern="0" dirty="0">
                <a:latin typeface="Courier New" pitchFamily="49" charset="0"/>
                <a:cs typeface="+mn-cs"/>
                <a:sym typeface="Math B" pitchFamily="2" charset="2"/>
              </a:rPr>
              <a:t> {{</a:t>
            </a:r>
            <a:r>
              <a:rPr lang="en-US" sz="2000" b="1" kern="0" dirty="0" err="1">
                <a:latin typeface="Courier New" pitchFamily="49" charset="0"/>
                <a:cs typeface="+mn-cs"/>
                <a:sym typeface="Math B" pitchFamily="2" charset="2"/>
              </a:rPr>
              <a:t>u,v</a:t>
            </a:r>
            <a:r>
              <a:rPr lang="en-US" sz="2000" b="1" kern="0" dirty="0">
                <a:latin typeface="Courier New" pitchFamily="49" charset="0"/>
                <a:cs typeface="+mn-cs"/>
                <a:sym typeface="Math B" pitchFamily="2" charset="2"/>
              </a:rPr>
              <a:t>}};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  <a:sym typeface="Math B" pitchFamily="2" charset="2"/>
              </a:rPr>
              <a:t>         Union(</a:t>
            </a:r>
            <a:r>
              <a:rPr lang="en-US" altLang="en-US" sz="2000" b="1" dirty="0" err="1">
                <a:latin typeface="Courier New" panose="02070309020205020404" pitchFamily="49" charset="0"/>
                <a:sym typeface="Math B" pitchFamily="2" charset="2"/>
              </a:rPr>
              <a:t>u,v</a:t>
            </a:r>
            <a:r>
              <a:rPr lang="en-US" sz="2000" b="1" kern="0" dirty="0">
                <a:latin typeface="Courier New" pitchFamily="49" charset="0"/>
                <a:cs typeface="+mn-cs"/>
                <a:sym typeface="Math B" pitchFamily="2" charset="2"/>
              </a:rPr>
              <a:t>);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  <a:sym typeface="Math B" pitchFamily="2" charset="2"/>
              </a:rP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E6FCF-B0D2-4B2D-93E0-DFE7326C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helpful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44F45-5F59-4FEB-94ED-DCEC0DCEF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https://www.programiz.com/dsa/spanning-tree-and-minimum-spanning-tree</a:t>
            </a:r>
            <a:r>
              <a:rPr lang="en-US" dirty="0"/>
              <a:t> </a:t>
            </a:r>
          </a:p>
          <a:p>
            <a:r>
              <a:rPr lang="en-US" dirty="0"/>
              <a:t>How many edges in a spanning tree?</a:t>
            </a:r>
          </a:p>
          <a:p>
            <a:r>
              <a:rPr lang="en-US" dirty="0"/>
              <a:t>Is the minimum spanning </a:t>
            </a:r>
            <a:r>
              <a:rPr lang="en-US"/>
              <a:t>tree unique?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6477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Kruskal’s Algorithm</a:t>
            </a:r>
          </a:p>
        </p:txBody>
      </p:sp>
      <p:sp>
        <p:nvSpPr>
          <p:cNvPr id="48131" name="Oval 4"/>
          <p:cNvSpPr>
            <a:spLocks noChangeArrowheads="1"/>
          </p:cNvSpPr>
          <p:nvPr/>
        </p:nvSpPr>
        <p:spPr bwMode="auto">
          <a:xfrm>
            <a:off x="3886200" y="1006475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32" name="Oval 5"/>
          <p:cNvSpPr>
            <a:spLocks noChangeArrowheads="1"/>
          </p:cNvSpPr>
          <p:nvPr/>
        </p:nvSpPr>
        <p:spPr bwMode="auto">
          <a:xfrm>
            <a:off x="5562600" y="1006475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33" name="Oval 6"/>
          <p:cNvSpPr>
            <a:spLocks noChangeArrowheads="1"/>
          </p:cNvSpPr>
          <p:nvPr/>
        </p:nvSpPr>
        <p:spPr bwMode="auto">
          <a:xfrm>
            <a:off x="7239000" y="1006475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34" name="Oval 7"/>
          <p:cNvSpPr>
            <a:spLocks noChangeArrowheads="1"/>
          </p:cNvSpPr>
          <p:nvPr/>
        </p:nvSpPr>
        <p:spPr bwMode="auto">
          <a:xfrm>
            <a:off x="7239000" y="2454275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35" name="Oval 8"/>
          <p:cNvSpPr>
            <a:spLocks noChangeArrowheads="1"/>
          </p:cNvSpPr>
          <p:nvPr/>
        </p:nvSpPr>
        <p:spPr bwMode="auto">
          <a:xfrm>
            <a:off x="8229600" y="1768475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36" name="Oval 9"/>
          <p:cNvSpPr>
            <a:spLocks noChangeArrowheads="1"/>
          </p:cNvSpPr>
          <p:nvPr/>
        </p:nvSpPr>
        <p:spPr bwMode="auto">
          <a:xfrm>
            <a:off x="5562600" y="2454275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137" name="Oval 10"/>
          <p:cNvSpPr>
            <a:spLocks noChangeArrowheads="1"/>
          </p:cNvSpPr>
          <p:nvPr/>
        </p:nvSpPr>
        <p:spPr bwMode="auto">
          <a:xfrm>
            <a:off x="3886200" y="2454275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48138" name="AutoShape 11"/>
          <p:cNvCxnSpPr>
            <a:cxnSpLocks noChangeShapeType="1"/>
            <a:stCxn id="48131" idx="6"/>
            <a:endCxn id="48132" idx="2"/>
          </p:cNvCxnSpPr>
          <p:nvPr/>
        </p:nvCxnSpPr>
        <p:spPr bwMode="auto">
          <a:xfrm>
            <a:off x="4357688" y="1235075"/>
            <a:ext cx="11906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39" name="AutoShape 12"/>
          <p:cNvCxnSpPr>
            <a:cxnSpLocks noChangeShapeType="1"/>
            <a:stCxn id="48132" idx="6"/>
            <a:endCxn id="48133" idx="2"/>
          </p:cNvCxnSpPr>
          <p:nvPr/>
        </p:nvCxnSpPr>
        <p:spPr bwMode="auto">
          <a:xfrm>
            <a:off x="6034088" y="1235075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0" name="AutoShape 13"/>
          <p:cNvCxnSpPr>
            <a:cxnSpLocks noChangeShapeType="1"/>
            <a:stCxn id="48133" idx="3"/>
            <a:endCxn id="48136" idx="7"/>
          </p:cNvCxnSpPr>
          <p:nvPr/>
        </p:nvCxnSpPr>
        <p:spPr bwMode="auto">
          <a:xfrm flipH="1">
            <a:off x="5953125" y="1411288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1" name="AutoShape 14"/>
          <p:cNvCxnSpPr>
            <a:cxnSpLocks noChangeShapeType="1"/>
            <a:stCxn id="48136" idx="2"/>
            <a:endCxn id="48137" idx="6"/>
          </p:cNvCxnSpPr>
          <p:nvPr/>
        </p:nvCxnSpPr>
        <p:spPr bwMode="auto">
          <a:xfrm flipH="1">
            <a:off x="4357688" y="2682875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2" name="AutoShape 15"/>
          <p:cNvCxnSpPr>
            <a:cxnSpLocks noChangeShapeType="1"/>
            <a:stCxn id="48137" idx="0"/>
            <a:endCxn id="48131" idx="4"/>
          </p:cNvCxnSpPr>
          <p:nvPr/>
        </p:nvCxnSpPr>
        <p:spPr bwMode="auto">
          <a:xfrm flipV="1">
            <a:off x="4114800" y="1477963"/>
            <a:ext cx="0" cy="9620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3" name="AutoShape 16"/>
          <p:cNvCxnSpPr>
            <a:cxnSpLocks noChangeShapeType="1"/>
            <a:stCxn id="48131" idx="5"/>
            <a:endCxn id="48136" idx="1"/>
          </p:cNvCxnSpPr>
          <p:nvPr/>
        </p:nvCxnSpPr>
        <p:spPr bwMode="auto">
          <a:xfrm>
            <a:off x="4276725" y="1411288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4" name="AutoShape 17"/>
          <p:cNvCxnSpPr>
            <a:cxnSpLocks noChangeShapeType="1"/>
            <a:stCxn id="48136" idx="0"/>
            <a:endCxn id="48132" idx="4"/>
          </p:cNvCxnSpPr>
          <p:nvPr/>
        </p:nvCxnSpPr>
        <p:spPr bwMode="auto">
          <a:xfrm flipV="1">
            <a:off x="5791200" y="1477963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5" name="AutoShape 18"/>
          <p:cNvCxnSpPr>
            <a:cxnSpLocks noChangeShapeType="1"/>
            <a:stCxn id="48136" idx="6"/>
            <a:endCxn id="48134" idx="2"/>
          </p:cNvCxnSpPr>
          <p:nvPr/>
        </p:nvCxnSpPr>
        <p:spPr bwMode="auto">
          <a:xfrm>
            <a:off x="6034088" y="2682875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6" name="AutoShape 19"/>
          <p:cNvCxnSpPr>
            <a:cxnSpLocks noChangeShapeType="1"/>
            <a:stCxn id="48134" idx="0"/>
            <a:endCxn id="48133" idx="4"/>
          </p:cNvCxnSpPr>
          <p:nvPr/>
        </p:nvCxnSpPr>
        <p:spPr bwMode="auto">
          <a:xfrm flipV="1">
            <a:off x="7467600" y="1477963"/>
            <a:ext cx="0" cy="9620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7" name="AutoShape 20"/>
          <p:cNvCxnSpPr>
            <a:cxnSpLocks noChangeShapeType="1"/>
            <a:stCxn id="48133" idx="5"/>
            <a:endCxn id="48135" idx="1"/>
          </p:cNvCxnSpPr>
          <p:nvPr/>
        </p:nvCxnSpPr>
        <p:spPr bwMode="auto">
          <a:xfrm>
            <a:off x="7629525" y="1411288"/>
            <a:ext cx="666750" cy="4095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8" name="AutoShape 21"/>
          <p:cNvCxnSpPr>
            <a:cxnSpLocks noChangeShapeType="1"/>
            <a:stCxn id="48134" idx="7"/>
            <a:endCxn id="48135" idx="3"/>
          </p:cNvCxnSpPr>
          <p:nvPr/>
        </p:nvCxnSpPr>
        <p:spPr bwMode="auto">
          <a:xfrm flipV="1">
            <a:off x="7629525" y="2173288"/>
            <a:ext cx="666750" cy="3333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49" name="Text Box 22"/>
          <p:cNvSpPr txBox="1">
            <a:spLocks noChangeArrowheads="1"/>
          </p:cNvSpPr>
          <p:nvPr/>
        </p:nvSpPr>
        <p:spPr bwMode="auto">
          <a:xfrm>
            <a:off x="4738688" y="889000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48150" name="Text Box 23"/>
          <p:cNvSpPr txBox="1">
            <a:spLocks noChangeArrowheads="1"/>
          </p:cNvSpPr>
          <p:nvPr/>
        </p:nvSpPr>
        <p:spPr bwMode="auto">
          <a:xfrm>
            <a:off x="6354763" y="8985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19</a:t>
            </a:r>
          </a:p>
        </p:txBody>
      </p:sp>
      <p:sp>
        <p:nvSpPr>
          <p:cNvPr id="48151" name="Text Box 24"/>
          <p:cNvSpPr txBox="1">
            <a:spLocks noChangeArrowheads="1"/>
          </p:cNvSpPr>
          <p:nvPr/>
        </p:nvSpPr>
        <p:spPr bwMode="auto">
          <a:xfrm>
            <a:off x="7937500" y="1279525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9</a:t>
            </a:r>
          </a:p>
        </p:txBody>
      </p:sp>
      <p:sp>
        <p:nvSpPr>
          <p:cNvPr id="48152" name="Text Box 25"/>
          <p:cNvSpPr txBox="1">
            <a:spLocks noChangeArrowheads="1"/>
          </p:cNvSpPr>
          <p:nvPr/>
        </p:nvSpPr>
        <p:spPr bwMode="auto">
          <a:xfrm>
            <a:off x="7939088" y="2346325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48153" name="Text Box 26"/>
          <p:cNvSpPr txBox="1">
            <a:spLocks noChangeArrowheads="1"/>
          </p:cNvSpPr>
          <p:nvPr/>
        </p:nvSpPr>
        <p:spPr bwMode="auto">
          <a:xfrm>
            <a:off x="7443788" y="1854200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48154" name="Text Box 27"/>
          <p:cNvSpPr txBox="1">
            <a:spLocks noChangeArrowheads="1"/>
          </p:cNvSpPr>
          <p:nvPr/>
        </p:nvSpPr>
        <p:spPr bwMode="auto">
          <a:xfrm>
            <a:off x="6569075" y="23463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13</a:t>
            </a:r>
          </a:p>
        </p:txBody>
      </p:sp>
      <p:sp>
        <p:nvSpPr>
          <p:cNvPr id="48155" name="Text Box 28"/>
          <p:cNvSpPr txBox="1">
            <a:spLocks noChangeArrowheads="1"/>
          </p:cNvSpPr>
          <p:nvPr/>
        </p:nvSpPr>
        <p:spPr bwMode="auto">
          <a:xfrm>
            <a:off x="6521450" y="14478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17</a:t>
            </a:r>
          </a:p>
        </p:txBody>
      </p:sp>
      <p:sp>
        <p:nvSpPr>
          <p:cNvPr id="48156" name="Text Box 29"/>
          <p:cNvSpPr txBox="1">
            <a:spLocks noChangeArrowheads="1"/>
          </p:cNvSpPr>
          <p:nvPr/>
        </p:nvSpPr>
        <p:spPr bwMode="auto">
          <a:xfrm>
            <a:off x="5745163" y="16605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25</a:t>
            </a:r>
          </a:p>
        </p:txBody>
      </p:sp>
      <p:sp>
        <p:nvSpPr>
          <p:cNvPr id="48157" name="Text Box 30"/>
          <p:cNvSpPr txBox="1">
            <a:spLocks noChangeArrowheads="1"/>
          </p:cNvSpPr>
          <p:nvPr/>
        </p:nvSpPr>
        <p:spPr bwMode="auto">
          <a:xfrm>
            <a:off x="4572000" y="14478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48158" name="Text Box 31"/>
          <p:cNvSpPr txBox="1">
            <a:spLocks noChangeArrowheads="1"/>
          </p:cNvSpPr>
          <p:nvPr/>
        </p:nvSpPr>
        <p:spPr bwMode="auto">
          <a:xfrm>
            <a:off x="3746500" y="1660525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8</a:t>
            </a:r>
          </a:p>
        </p:txBody>
      </p:sp>
      <p:sp>
        <p:nvSpPr>
          <p:cNvPr id="48159" name="Text Box 32"/>
          <p:cNvSpPr txBox="1">
            <a:spLocks noChangeArrowheads="1"/>
          </p:cNvSpPr>
          <p:nvPr/>
        </p:nvSpPr>
        <p:spPr bwMode="auto">
          <a:xfrm>
            <a:off x="4511675" y="23463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21</a:t>
            </a:r>
          </a:p>
        </p:txBody>
      </p:sp>
      <p:sp>
        <p:nvSpPr>
          <p:cNvPr id="48160" name="AutoShape 35"/>
          <p:cNvSpPr>
            <a:spLocks/>
          </p:cNvSpPr>
          <p:nvPr/>
        </p:nvSpPr>
        <p:spPr bwMode="auto">
          <a:xfrm>
            <a:off x="762000" y="3284538"/>
            <a:ext cx="152400" cy="1676400"/>
          </a:xfrm>
          <a:prstGeom prst="leftBrace">
            <a:avLst>
              <a:gd name="adj1" fmla="val 91667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 bwMode="auto">
          <a:xfrm>
            <a:off x="457200" y="1052513"/>
            <a:ext cx="8229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 err="1">
                <a:latin typeface="Courier New" pitchFamily="49" charset="0"/>
                <a:cs typeface="+mn-cs"/>
              </a:rPr>
              <a:t>Kruskal</a:t>
            </a:r>
            <a:r>
              <a:rPr lang="en-US" sz="2000" b="1" kern="0" dirty="0">
                <a:latin typeface="Courier New" pitchFamily="49" charset="0"/>
                <a:cs typeface="+mn-cs"/>
              </a:rPr>
              <a:t>()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{ 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   T = </a:t>
            </a:r>
            <a:r>
              <a:rPr lang="en-US" sz="2000" b="1" kern="0" dirty="0">
                <a:latin typeface="Courier New" pitchFamily="49" charset="0"/>
                <a:cs typeface="+mn-cs"/>
                <a:sym typeface="Symbol" pitchFamily="18" charset="2"/>
              </a:rPr>
              <a:t></a:t>
            </a:r>
            <a:r>
              <a:rPr lang="en-US" sz="2000" b="1" kern="0" dirty="0">
                <a:latin typeface="Courier New" pitchFamily="49" charset="0"/>
                <a:cs typeface="+mn-cs"/>
              </a:rPr>
              <a:t>;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   for each v </a:t>
            </a:r>
            <a:r>
              <a:rPr lang="en-US" sz="2000" kern="0" dirty="0">
                <a:latin typeface="+mn-lt"/>
                <a:cs typeface="+mn-cs"/>
                <a:sym typeface="Symbol" pitchFamily="18" charset="2"/>
              </a:rPr>
              <a:t></a:t>
            </a:r>
            <a:r>
              <a:rPr lang="en-US" sz="2000" b="1" kern="0" dirty="0">
                <a:latin typeface="Courier New" pitchFamily="49" charset="0"/>
                <a:cs typeface="+mn-cs"/>
              </a:rPr>
              <a:t> V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      </a:t>
            </a:r>
            <a:r>
              <a:rPr lang="en-US" sz="2000" b="1" kern="0" dirty="0" err="1">
                <a:latin typeface="Courier New" pitchFamily="49" charset="0"/>
                <a:cs typeface="+mn-cs"/>
              </a:rPr>
              <a:t>MakeSet</a:t>
            </a:r>
            <a:r>
              <a:rPr lang="en-US" sz="2000" b="1" kern="0" dirty="0">
                <a:latin typeface="Courier New" pitchFamily="49" charset="0"/>
                <a:cs typeface="+mn-cs"/>
              </a:rPr>
              <a:t>(v);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   sort E into </a:t>
            </a:r>
            <a:r>
              <a:rPr lang="en-US" sz="2000" b="1" kern="0" dirty="0" err="1">
                <a:latin typeface="Courier New" pitchFamily="49" charset="0"/>
                <a:cs typeface="+mn-cs"/>
              </a:rPr>
              <a:t>nondecreasing</a:t>
            </a:r>
            <a:r>
              <a:rPr lang="en-US" sz="2000" b="1" kern="0" dirty="0">
                <a:latin typeface="Courier New" pitchFamily="49" charset="0"/>
                <a:cs typeface="+mn-cs"/>
              </a:rPr>
              <a:t> order by weight w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   for each (</a:t>
            </a:r>
            <a:r>
              <a:rPr lang="en-US" sz="2000" b="1" kern="0" dirty="0" err="1">
                <a:latin typeface="Courier New" pitchFamily="49" charset="0"/>
                <a:cs typeface="+mn-cs"/>
              </a:rPr>
              <a:t>u,v</a:t>
            </a:r>
            <a:r>
              <a:rPr lang="en-US" sz="2000" b="1" kern="0" dirty="0">
                <a:latin typeface="Courier New" pitchFamily="49" charset="0"/>
                <a:cs typeface="+mn-cs"/>
              </a:rPr>
              <a:t>) </a:t>
            </a:r>
            <a:r>
              <a:rPr lang="en-US" sz="2000" b="1" kern="0" dirty="0">
                <a:latin typeface="Courier New" pitchFamily="49" charset="0"/>
                <a:cs typeface="+mn-cs"/>
                <a:sym typeface="Symbol" pitchFamily="18" charset="2"/>
              </a:rPr>
              <a:t></a:t>
            </a:r>
            <a:r>
              <a:rPr lang="en-US" sz="2000" b="1" kern="0" dirty="0">
                <a:latin typeface="Courier New" pitchFamily="49" charset="0"/>
                <a:cs typeface="+mn-cs"/>
              </a:rPr>
              <a:t> E (in sorted order)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      if </a:t>
            </a:r>
            <a:r>
              <a:rPr lang="en-US" sz="2000" b="1" kern="0" dirty="0" err="1">
                <a:latin typeface="Courier New" pitchFamily="49" charset="0"/>
                <a:cs typeface="+mn-cs"/>
              </a:rPr>
              <a:t>FindSet</a:t>
            </a:r>
            <a:r>
              <a:rPr lang="en-US" sz="2000" b="1" kern="0" dirty="0">
                <a:latin typeface="Courier New" pitchFamily="49" charset="0"/>
                <a:cs typeface="+mn-cs"/>
              </a:rPr>
              <a:t>(u) </a:t>
            </a:r>
            <a:r>
              <a:rPr lang="en-US" sz="2000" b="1" kern="0" dirty="0">
                <a:latin typeface="Courier New" pitchFamily="49" charset="0"/>
                <a:cs typeface="+mn-cs"/>
                <a:sym typeface="Symbol" pitchFamily="18" charset="2"/>
              </a:rPr>
              <a:t> </a:t>
            </a:r>
            <a:r>
              <a:rPr lang="en-US" sz="2000" b="1" kern="0" dirty="0" err="1">
                <a:latin typeface="Courier New" pitchFamily="49" charset="0"/>
                <a:cs typeface="+mn-cs"/>
                <a:sym typeface="Symbol" pitchFamily="18" charset="2"/>
              </a:rPr>
              <a:t>FindSet</a:t>
            </a:r>
            <a:r>
              <a:rPr lang="en-US" sz="2000" b="1" kern="0" dirty="0">
                <a:latin typeface="Courier New" pitchFamily="49" charset="0"/>
                <a:cs typeface="+mn-cs"/>
                <a:sym typeface="Symbol" pitchFamily="18" charset="2"/>
              </a:rPr>
              <a:t>(v)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  <a:sym typeface="Symbol" pitchFamily="18" charset="2"/>
              </a:rPr>
              <a:t>         T = T </a:t>
            </a:r>
            <a:r>
              <a:rPr lang="en-US" sz="2000" b="1" kern="0" dirty="0">
                <a:latin typeface="Microsoft Sans Serif" pitchFamily="34" charset="0"/>
                <a:cs typeface="+mn-cs"/>
                <a:sym typeface="Math B" pitchFamily="2" charset="2"/>
              </a:rPr>
              <a:t>U</a:t>
            </a:r>
            <a:r>
              <a:rPr lang="en-US" sz="2000" b="1" kern="0" dirty="0">
                <a:latin typeface="Courier New" pitchFamily="49" charset="0"/>
                <a:cs typeface="+mn-cs"/>
                <a:sym typeface="Math B" pitchFamily="2" charset="2"/>
              </a:rPr>
              <a:t> {{</a:t>
            </a:r>
            <a:r>
              <a:rPr lang="en-US" sz="2000" b="1" kern="0" dirty="0" err="1">
                <a:latin typeface="Courier New" pitchFamily="49" charset="0"/>
                <a:cs typeface="+mn-cs"/>
                <a:sym typeface="Math B" pitchFamily="2" charset="2"/>
              </a:rPr>
              <a:t>u,v</a:t>
            </a:r>
            <a:r>
              <a:rPr lang="en-US" sz="2000" b="1" kern="0" dirty="0">
                <a:latin typeface="Courier New" pitchFamily="49" charset="0"/>
                <a:cs typeface="+mn-cs"/>
                <a:sym typeface="Math B" pitchFamily="2" charset="2"/>
              </a:rPr>
              <a:t>}};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  <a:sym typeface="Math B" pitchFamily="2" charset="2"/>
              </a:rPr>
              <a:t>         Union(</a:t>
            </a:r>
            <a:r>
              <a:rPr lang="en-US" altLang="en-US" sz="2000" b="1" dirty="0" err="1">
                <a:latin typeface="Courier New" panose="02070309020205020404" pitchFamily="49" charset="0"/>
                <a:sym typeface="Math B" pitchFamily="2" charset="2"/>
              </a:rPr>
              <a:t>u,v</a:t>
            </a:r>
            <a:r>
              <a:rPr lang="en-US" sz="2000" b="1" kern="0" dirty="0">
                <a:latin typeface="Courier New" pitchFamily="49" charset="0"/>
                <a:cs typeface="+mn-cs"/>
                <a:sym typeface="Math B" pitchFamily="2" charset="2"/>
              </a:rPr>
              <a:t>);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  <a:sym typeface="Math B" pitchFamily="2" charset="2"/>
              </a:rPr>
              <a:t>}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Kruskal’s Algorithm</a:t>
            </a:r>
          </a:p>
        </p:txBody>
      </p:sp>
      <p:sp>
        <p:nvSpPr>
          <p:cNvPr id="49155" name="Oval 4"/>
          <p:cNvSpPr>
            <a:spLocks noChangeArrowheads="1"/>
          </p:cNvSpPr>
          <p:nvPr/>
        </p:nvSpPr>
        <p:spPr bwMode="auto">
          <a:xfrm>
            <a:off x="3886200" y="1006475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9156" name="Oval 5"/>
          <p:cNvSpPr>
            <a:spLocks noChangeArrowheads="1"/>
          </p:cNvSpPr>
          <p:nvPr/>
        </p:nvSpPr>
        <p:spPr bwMode="auto">
          <a:xfrm>
            <a:off x="5562600" y="1006475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9157" name="Oval 6"/>
          <p:cNvSpPr>
            <a:spLocks noChangeArrowheads="1"/>
          </p:cNvSpPr>
          <p:nvPr/>
        </p:nvSpPr>
        <p:spPr bwMode="auto">
          <a:xfrm>
            <a:off x="7239000" y="1006475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9158" name="Oval 7"/>
          <p:cNvSpPr>
            <a:spLocks noChangeArrowheads="1"/>
          </p:cNvSpPr>
          <p:nvPr/>
        </p:nvSpPr>
        <p:spPr bwMode="auto">
          <a:xfrm>
            <a:off x="7239000" y="2454275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9159" name="Oval 8"/>
          <p:cNvSpPr>
            <a:spLocks noChangeArrowheads="1"/>
          </p:cNvSpPr>
          <p:nvPr/>
        </p:nvSpPr>
        <p:spPr bwMode="auto">
          <a:xfrm>
            <a:off x="8229600" y="1768475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9160" name="Oval 9"/>
          <p:cNvSpPr>
            <a:spLocks noChangeArrowheads="1"/>
          </p:cNvSpPr>
          <p:nvPr/>
        </p:nvSpPr>
        <p:spPr bwMode="auto">
          <a:xfrm>
            <a:off x="5562600" y="2454275"/>
            <a:ext cx="457200" cy="4572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9161" name="Oval 10"/>
          <p:cNvSpPr>
            <a:spLocks noChangeArrowheads="1"/>
          </p:cNvSpPr>
          <p:nvPr/>
        </p:nvSpPr>
        <p:spPr bwMode="auto">
          <a:xfrm>
            <a:off x="3886200" y="2454275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49162" name="AutoShape 11"/>
          <p:cNvCxnSpPr>
            <a:cxnSpLocks noChangeShapeType="1"/>
            <a:stCxn id="49155" idx="6"/>
            <a:endCxn id="49156" idx="2"/>
          </p:cNvCxnSpPr>
          <p:nvPr/>
        </p:nvCxnSpPr>
        <p:spPr bwMode="auto">
          <a:xfrm>
            <a:off x="4357688" y="1235075"/>
            <a:ext cx="11906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3" name="AutoShape 12"/>
          <p:cNvCxnSpPr>
            <a:cxnSpLocks noChangeShapeType="1"/>
            <a:stCxn id="49156" idx="6"/>
            <a:endCxn id="49157" idx="2"/>
          </p:cNvCxnSpPr>
          <p:nvPr/>
        </p:nvCxnSpPr>
        <p:spPr bwMode="auto">
          <a:xfrm>
            <a:off x="6034088" y="1235075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4" name="AutoShape 13"/>
          <p:cNvCxnSpPr>
            <a:cxnSpLocks noChangeShapeType="1"/>
            <a:stCxn id="49157" idx="3"/>
            <a:endCxn id="49160" idx="7"/>
          </p:cNvCxnSpPr>
          <p:nvPr/>
        </p:nvCxnSpPr>
        <p:spPr bwMode="auto">
          <a:xfrm flipH="1">
            <a:off x="5953125" y="1411288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5" name="AutoShape 14"/>
          <p:cNvCxnSpPr>
            <a:cxnSpLocks noChangeShapeType="1"/>
            <a:stCxn id="49160" idx="2"/>
            <a:endCxn id="49161" idx="6"/>
          </p:cNvCxnSpPr>
          <p:nvPr/>
        </p:nvCxnSpPr>
        <p:spPr bwMode="auto">
          <a:xfrm flipH="1">
            <a:off x="4357688" y="2682875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6" name="AutoShape 15"/>
          <p:cNvCxnSpPr>
            <a:cxnSpLocks noChangeShapeType="1"/>
            <a:stCxn id="49161" idx="0"/>
            <a:endCxn id="49155" idx="4"/>
          </p:cNvCxnSpPr>
          <p:nvPr/>
        </p:nvCxnSpPr>
        <p:spPr bwMode="auto">
          <a:xfrm flipV="1">
            <a:off x="4114800" y="1477963"/>
            <a:ext cx="0" cy="9620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7" name="AutoShape 16"/>
          <p:cNvCxnSpPr>
            <a:cxnSpLocks noChangeShapeType="1"/>
            <a:stCxn id="49155" idx="5"/>
            <a:endCxn id="49160" idx="1"/>
          </p:cNvCxnSpPr>
          <p:nvPr/>
        </p:nvCxnSpPr>
        <p:spPr bwMode="auto">
          <a:xfrm>
            <a:off x="4276725" y="1411288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8" name="AutoShape 17"/>
          <p:cNvCxnSpPr>
            <a:cxnSpLocks noChangeShapeType="1"/>
            <a:stCxn id="49160" idx="0"/>
            <a:endCxn id="49156" idx="4"/>
          </p:cNvCxnSpPr>
          <p:nvPr/>
        </p:nvCxnSpPr>
        <p:spPr bwMode="auto">
          <a:xfrm flipV="1">
            <a:off x="5791200" y="1477963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9" name="AutoShape 18"/>
          <p:cNvCxnSpPr>
            <a:cxnSpLocks noChangeShapeType="1"/>
            <a:stCxn id="49160" idx="6"/>
            <a:endCxn id="49158" idx="2"/>
          </p:cNvCxnSpPr>
          <p:nvPr/>
        </p:nvCxnSpPr>
        <p:spPr bwMode="auto">
          <a:xfrm>
            <a:off x="6034088" y="2682875"/>
            <a:ext cx="1190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70" name="AutoShape 19"/>
          <p:cNvCxnSpPr>
            <a:cxnSpLocks noChangeShapeType="1"/>
            <a:stCxn id="49158" idx="0"/>
            <a:endCxn id="49157" idx="4"/>
          </p:cNvCxnSpPr>
          <p:nvPr/>
        </p:nvCxnSpPr>
        <p:spPr bwMode="auto">
          <a:xfrm flipV="1">
            <a:off x="7467600" y="1477963"/>
            <a:ext cx="0" cy="9620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71" name="AutoShape 20"/>
          <p:cNvCxnSpPr>
            <a:cxnSpLocks noChangeShapeType="1"/>
            <a:stCxn id="49157" idx="5"/>
            <a:endCxn id="49159" idx="1"/>
          </p:cNvCxnSpPr>
          <p:nvPr/>
        </p:nvCxnSpPr>
        <p:spPr bwMode="auto">
          <a:xfrm>
            <a:off x="7629525" y="1411288"/>
            <a:ext cx="666750" cy="4095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72" name="AutoShape 21"/>
          <p:cNvCxnSpPr>
            <a:cxnSpLocks noChangeShapeType="1"/>
            <a:stCxn id="49158" idx="7"/>
            <a:endCxn id="49159" idx="3"/>
          </p:cNvCxnSpPr>
          <p:nvPr/>
        </p:nvCxnSpPr>
        <p:spPr bwMode="auto">
          <a:xfrm flipV="1">
            <a:off x="7629525" y="2173288"/>
            <a:ext cx="666750" cy="3333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73" name="Text Box 22"/>
          <p:cNvSpPr txBox="1">
            <a:spLocks noChangeArrowheads="1"/>
          </p:cNvSpPr>
          <p:nvPr/>
        </p:nvSpPr>
        <p:spPr bwMode="auto">
          <a:xfrm>
            <a:off x="4738688" y="889000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49174" name="Text Box 23"/>
          <p:cNvSpPr txBox="1">
            <a:spLocks noChangeArrowheads="1"/>
          </p:cNvSpPr>
          <p:nvPr/>
        </p:nvSpPr>
        <p:spPr bwMode="auto">
          <a:xfrm>
            <a:off x="6354763" y="8985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19</a:t>
            </a:r>
          </a:p>
        </p:txBody>
      </p:sp>
      <p:sp>
        <p:nvSpPr>
          <p:cNvPr id="49175" name="Text Box 24"/>
          <p:cNvSpPr txBox="1">
            <a:spLocks noChangeArrowheads="1"/>
          </p:cNvSpPr>
          <p:nvPr/>
        </p:nvSpPr>
        <p:spPr bwMode="auto">
          <a:xfrm>
            <a:off x="7937500" y="1279525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9</a:t>
            </a:r>
          </a:p>
        </p:txBody>
      </p:sp>
      <p:sp>
        <p:nvSpPr>
          <p:cNvPr id="49176" name="Text Box 25"/>
          <p:cNvSpPr txBox="1">
            <a:spLocks noChangeArrowheads="1"/>
          </p:cNvSpPr>
          <p:nvPr/>
        </p:nvSpPr>
        <p:spPr bwMode="auto">
          <a:xfrm>
            <a:off x="7939088" y="2346325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49177" name="Text Box 26"/>
          <p:cNvSpPr txBox="1">
            <a:spLocks noChangeArrowheads="1"/>
          </p:cNvSpPr>
          <p:nvPr/>
        </p:nvSpPr>
        <p:spPr bwMode="auto">
          <a:xfrm>
            <a:off x="7443788" y="1854200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49178" name="Text Box 27"/>
          <p:cNvSpPr txBox="1">
            <a:spLocks noChangeArrowheads="1"/>
          </p:cNvSpPr>
          <p:nvPr/>
        </p:nvSpPr>
        <p:spPr bwMode="auto">
          <a:xfrm>
            <a:off x="6492875" y="2346325"/>
            <a:ext cx="641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13?</a:t>
            </a:r>
          </a:p>
        </p:txBody>
      </p:sp>
      <p:sp>
        <p:nvSpPr>
          <p:cNvPr id="49179" name="Text Box 28"/>
          <p:cNvSpPr txBox="1">
            <a:spLocks noChangeArrowheads="1"/>
          </p:cNvSpPr>
          <p:nvPr/>
        </p:nvSpPr>
        <p:spPr bwMode="auto">
          <a:xfrm>
            <a:off x="6521450" y="14478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17</a:t>
            </a:r>
          </a:p>
        </p:txBody>
      </p:sp>
      <p:sp>
        <p:nvSpPr>
          <p:cNvPr id="49180" name="Text Box 29"/>
          <p:cNvSpPr txBox="1">
            <a:spLocks noChangeArrowheads="1"/>
          </p:cNvSpPr>
          <p:nvPr/>
        </p:nvSpPr>
        <p:spPr bwMode="auto">
          <a:xfrm>
            <a:off x="5745163" y="16605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25</a:t>
            </a:r>
          </a:p>
        </p:txBody>
      </p:sp>
      <p:sp>
        <p:nvSpPr>
          <p:cNvPr id="49181" name="Text Box 30"/>
          <p:cNvSpPr txBox="1">
            <a:spLocks noChangeArrowheads="1"/>
          </p:cNvSpPr>
          <p:nvPr/>
        </p:nvSpPr>
        <p:spPr bwMode="auto">
          <a:xfrm>
            <a:off x="4572000" y="14478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49182" name="Text Box 31"/>
          <p:cNvSpPr txBox="1">
            <a:spLocks noChangeArrowheads="1"/>
          </p:cNvSpPr>
          <p:nvPr/>
        </p:nvSpPr>
        <p:spPr bwMode="auto">
          <a:xfrm>
            <a:off x="3746500" y="1660525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8</a:t>
            </a:r>
          </a:p>
        </p:txBody>
      </p:sp>
      <p:sp>
        <p:nvSpPr>
          <p:cNvPr id="49183" name="Text Box 32"/>
          <p:cNvSpPr txBox="1">
            <a:spLocks noChangeArrowheads="1"/>
          </p:cNvSpPr>
          <p:nvPr/>
        </p:nvSpPr>
        <p:spPr bwMode="auto">
          <a:xfrm>
            <a:off x="4511675" y="23463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21</a:t>
            </a:r>
          </a:p>
        </p:txBody>
      </p:sp>
      <p:sp>
        <p:nvSpPr>
          <p:cNvPr id="49184" name="AutoShape 35"/>
          <p:cNvSpPr>
            <a:spLocks/>
          </p:cNvSpPr>
          <p:nvPr/>
        </p:nvSpPr>
        <p:spPr bwMode="auto">
          <a:xfrm>
            <a:off x="762000" y="3284538"/>
            <a:ext cx="152400" cy="1676400"/>
          </a:xfrm>
          <a:prstGeom prst="leftBrace">
            <a:avLst>
              <a:gd name="adj1" fmla="val 91667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 bwMode="auto">
          <a:xfrm>
            <a:off x="457200" y="1052513"/>
            <a:ext cx="8229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 err="1">
                <a:latin typeface="Courier New" pitchFamily="49" charset="0"/>
                <a:cs typeface="+mn-cs"/>
              </a:rPr>
              <a:t>Kruskal</a:t>
            </a:r>
            <a:r>
              <a:rPr lang="en-US" sz="2000" b="1" kern="0" dirty="0">
                <a:latin typeface="Courier New" pitchFamily="49" charset="0"/>
                <a:cs typeface="+mn-cs"/>
              </a:rPr>
              <a:t>()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{ 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   T = </a:t>
            </a:r>
            <a:r>
              <a:rPr lang="en-US" sz="2000" b="1" kern="0" dirty="0">
                <a:latin typeface="Courier New" pitchFamily="49" charset="0"/>
                <a:cs typeface="+mn-cs"/>
                <a:sym typeface="Symbol" pitchFamily="18" charset="2"/>
              </a:rPr>
              <a:t></a:t>
            </a:r>
            <a:r>
              <a:rPr lang="en-US" sz="2000" b="1" kern="0" dirty="0">
                <a:latin typeface="Courier New" pitchFamily="49" charset="0"/>
                <a:cs typeface="+mn-cs"/>
              </a:rPr>
              <a:t>;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   for each v </a:t>
            </a:r>
            <a:r>
              <a:rPr lang="en-US" sz="2000" kern="0" dirty="0">
                <a:latin typeface="+mn-lt"/>
                <a:cs typeface="+mn-cs"/>
                <a:sym typeface="Symbol" pitchFamily="18" charset="2"/>
              </a:rPr>
              <a:t></a:t>
            </a:r>
            <a:r>
              <a:rPr lang="en-US" sz="2000" b="1" kern="0" dirty="0">
                <a:latin typeface="Courier New" pitchFamily="49" charset="0"/>
                <a:cs typeface="+mn-cs"/>
              </a:rPr>
              <a:t> V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      </a:t>
            </a:r>
            <a:r>
              <a:rPr lang="en-US" sz="2000" b="1" kern="0" dirty="0" err="1">
                <a:latin typeface="Courier New" pitchFamily="49" charset="0"/>
                <a:cs typeface="+mn-cs"/>
              </a:rPr>
              <a:t>MakeSet</a:t>
            </a:r>
            <a:r>
              <a:rPr lang="en-US" sz="2000" b="1" kern="0" dirty="0">
                <a:latin typeface="Courier New" pitchFamily="49" charset="0"/>
                <a:cs typeface="+mn-cs"/>
              </a:rPr>
              <a:t>(v);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   sort E into </a:t>
            </a:r>
            <a:r>
              <a:rPr lang="en-US" sz="2000" b="1" kern="0" dirty="0" err="1">
                <a:latin typeface="Courier New" pitchFamily="49" charset="0"/>
                <a:cs typeface="+mn-cs"/>
              </a:rPr>
              <a:t>nondecreasing</a:t>
            </a:r>
            <a:r>
              <a:rPr lang="en-US" sz="2000" b="1" kern="0" dirty="0">
                <a:latin typeface="Courier New" pitchFamily="49" charset="0"/>
                <a:cs typeface="+mn-cs"/>
              </a:rPr>
              <a:t> order by weight w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   for each (</a:t>
            </a:r>
            <a:r>
              <a:rPr lang="en-US" sz="2000" b="1" kern="0" dirty="0" err="1">
                <a:latin typeface="Courier New" pitchFamily="49" charset="0"/>
                <a:cs typeface="+mn-cs"/>
              </a:rPr>
              <a:t>u,v</a:t>
            </a:r>
            <a:r>
              <a:rPr lang="en-US" sz="2000" b="1" kern="0" dirty="0">
                <a:latin typeface="Courier New" pitchFamily="49" charset="0"/>
                <a:cs typeface="+mn-cs"/>
              </a:rPr>
              <a:t>) </a:t>
            </a:r>
            <a:r>
              <a:rPr lang="en-US" sz="2000" b="1" kern="0" dirty="0">
                <a:latin typeface="Courier New" pitchFamily="49" charset="0"/>
                <a:cs typeface="+mn-cs"/>
                <a:sym typeface="Symbol" pitchFamily="18" charset="2"/>
              </a:rPr>
              <a:t></a:t>
            </a:r>
            <a:r>
              <a:rPr lang="en-US" sz="2000" b="1" kern="0" dirty="0">
                <a:latin typeface="Courier New" pitchFamily="49" charset="0"/>
                <a:cs typeface="+mn-cs"/>
              </a:rPr>
              <a:t> E (in sorted order)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      if </a:t>
            </a:r>
            <a:r>
              <a:rPr lang="en-US" sz="2000" b="1" kern="0" dirty="0" err="1">
                <a:latin typeface="Courier New" pitchFamily="49" charset="0"/>
                <a:cs typeface="+mn-cs"/>
              </a:rPr>
              <a:t>FindSet</a:t>
            </a:r>
            <a:r>
              <a:rPr lang="en-US" sz="2000" b="1" kern="0" dirty="0">
                <a:latin typeface="Courier New" pitchFamily="49" charset="0"/>
                <a:cs typeface="+mn-cs"/>
              </a:rPr>
              <a:t>(u) </a:t>
            </a:r>
            <a:r>
              <a:rPr lang="en-US" sz="2000" b="1" kern="0" dirty="0">
                <a:latin typeface="Courier New" pitchFamily="49" charset="0"/>
                <a:cs typeface="+mn-cs"/>
                <a:sym typeface="Symbol" pitchFamily="18" charset="2"/>
              </a:rPr>
              <a:t> </a:t>
            </a:r>
            <a:r>
              <a:rPr lang="en-US" sz="2000" b="1" kern="0" dirty="0" err="1">
                <a:latin typeface="Courier New" pitchFamily="49" charset="0"/>
                <a:cs typeface="+mn-cs"/>
                <a:sym typeface="Symbol" pitchFamily="18" charset="2"/>
              </a:rPr>
              <a:t>FindSet</a:t>
            </a:r>
            <a:r>
              <a:rPr lang="en-US" sz="2000" b="1" kern="0" dirty="0">
                <a:latin typeface="Courier New" pitchFamily="49" charset="0"/>
                <a:cs typeface="+mn-cs"/>
                <a:sym typeface="Symbol" pitchFamily="18" charset="2"/>
              </a:rPr>
              <a:t>(v)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  <a:sym typeface="Symbol" pitchFamily="18" charset="2"/>
              </a:rPr>
              <a:t>         T = T </a:t>
            </a:r>
            <a:r>
              <a:rPr lang="en-US" sz="2000" b="1" kern="0" dirty="0">
                <a:latin typeface="Microsoft Sans Serif" pitchFamily="34" charset="0"/>
                <a:cs typeface="+mn-cs"/>
                <a:sym typeface="Math B" pitchFamily="2" charset="2"/>
              </a:rPr>
              <a:t>U</a:t>
            </a:r>
            <a:r>
              <a:rPr lang="en-US" sz="2000" b="1" kern="0" dirty="0">
                <a:latin typeface="Courier New" pitchFamily="49" charset="0"/>
                <a:cs typeface="+mn-cs"/>
                <a:sym typeface="Math B" pitchFamily="2" charset="2"/>
              </a:rPr>
              <a:t> {{</a:t>
            </a:r>
            <a:r>
              <a:rPr lang="en-US" sz="2000" b="1" kern="0" dirty="0" err="1">
                <a:latin typeface="Courier New" pitchFamily="49" charset="0"/>
                <a:cs typeface="+mn-cs"/>
                <a:sym typeface="Math B" pitchFamily="2" charset="2"/>
              </a:rPr>
              <a:t>u,v</a:t>
            </a:r>
            <a:r>
              <a:rPr lang="en-US" sz="2000" b="1" kern="0" dirty="0">
                <a:latin typeface="Courier New" pitchFamily="49" charset="0"/>
                <a:cs typeface="+mn-cs"/>
                <a:sym typeface="Math B" pitchFamily="2" charset="2"/>
              </a:rPr>
              <a:t>}};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  <a:sym typeface="Math B" pitchFamily="2" charset="2"/>
              </a:rPr>
              <a:t>         Union(</a:t>
            </a:r>
            <a:r>
              <a:rPr lang="en-US" altLang="en-US" sz="2000" b="1" dirty="0" err="1">
                <a:latin typeface="Courier New" panose="02070309020205020404" pitchFamily="49" charset="0"/>
                <a:sym typeface="Math B" pitchFamily="2" charset="2"/>
              </a:rPr>
              <a:t>u,v</a:t>
            </a:r>
            <a:r>
              <a:rPr lang="en-US" sz="2000" b="1" kern="0" dirty="0">
                <a:latin typeface="Courier New" pitchFamily="49" charset="0"/>
                <a:cs typeface="+mn-cs"/>
                <a:sym typeface="Math B" pitchFamily="2" charset="2"/>
              </a:rPr>
              <a:t>);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  <a:sym typeface="Math B" pitchFamily="2" charset="2"/>
              </a:rPr>
              <a:t>}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Kruskal’s Algorithm</a:t>
            </a:r>
          </a:p>
        </p:txBody>
      </p:sp>
      <p:sp>
        <p:nvSpPr>
          <p:cNvPr id="50179" name="Oval 4"/>
          <p:cNvSpPr>
            <a:spLocks noChangeArrowheads="1"/>
          </p:cNvSpPr>
          <p:nvPr/>
        </p:nvSpPr>
        <p:spPr bwMode="auto">
          <a:xfrm>
            <a:off x="3886200" y="1006475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80" name="Oval 5"/>
          <p:cNvSpPr>
            <a:spLocks noChangeArrowheads="1"/>
          </p:cNvSpPr>
          <p:nvPr/>
        </p:nvSpPr>
        <p:spPr bwMode="auto">
          <a:xfrm>
            <a:off x="5562600" y="1006475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81" name="Oval 6"/>
          <p:cNvSpPr>
            <a:spLocks noChangeArrowheads="1"/>
          </p:cNvSpPr>
          <p:nvPr/>
        </p:nvSpPr>
        <p:spPr bwMode="auto">
          <a:xfrm>
            <a:off x="7239000" y="1006475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82" name="Oval 7"/>
          <p:cNvSpPr>
            <a:spLocks noChangeArrowheads="1"/>
          </p:cNvSpPr>
          <p:nvPr/>
        </p:nvSpPr>
        <p:spPr bwMode="auto">
          <a:xfrm>
            <a:off x="7239000" y="2454275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83" name="Oval 8"/>
          <p:cNvSpPr>
            <a:spLocks noChangeArrowheads="1"/>
          </p:cNvSpPr>
          <p:nvPr/>
        </p:nvSpPr>
        <p:spPr bwMode="auto">
          <a:xfrm>
            <a:off x="8229600" y="1768475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84" name="Oval 9"/>
          <p:cNvSpPr>
            <a:spLocks noChangeArrowheads="1"/>
          </p:cNvSpPr>
          <p:nvPr/>
        </p:nvSpPr>
        <p:spPr bwMode="auto">
          <a:xfrm>
            <a:off x="5562600" y="2454275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185" name="Oval 10"/>
          <p:cNvSpPr>
            <a:spLocks noChangeArrowheads="1"/>
          </p:cNvSpPr>
          <p:nvPr/>
        </p:nvSpPr>
        <p:spPr bwMode="auto">
          <a:xfrm>
            <a:off x="3886200" y="2454275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50186" name="AutoShape 11"/>
          <p:cNvCxnSpPr>
            <a:cxnSpLocks noChangeShapeType="1"/>
            <a:stCxn id="50179" idx="6"/>
            <a:endCxn id="50180" idx="2"/>
          </p:cNvCxnSpPr>
          <p:nvPr/>
        </p:nvCxnSpPr>
        <p:spPr bwMode="auto">
          <a:xfrm>
            <a:off x="4357688" y="1235075"/>
            <a:ext cx="11906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87" name="AutoShape 12"/>
          <p:cNvCxnSpPr>
            <a:cxnSpLocks noChangeShapeType="1"/>
            <a:stCxn id="50180" idx="6"/>
            <a:endCxn id="50181" idx="2"/>
          </p:cNvCxnSpPr>
          <p:nvPr/>
        </p:nvCxnSpPr>
        <p:spPr bwMode="auto">
          <a:xfrm>
            <a:off x="6034088" y="1235075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88" name="AutoShape 13"/>
          <p:cNvCxnSpPr>
            <a:cxnSpLocks noChangeShapeType="1"/>
            <a:stCxn id="50181" idx="3"/>
            <a:endCxn id="50184" idx="7"/>
          </p:cNvCxnSpPr>
          <p:nvPr/>
        </p:nvCxnSpPr>
        <p:spPr bwMode="auto">
          <a:xfrm flipH="1">
            <a:off x="5953125" y="1411288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89" name="AutoShape 14"/>
          <p:cNvCxnSpPr>
            <a:cxnSpLocks noChangeShapeType="1"/>
            <a:stCxn id="50184" idx="2"/>
            <a:endCxn id="50185" idx="6"/>
          </p:cNvCxnSpPr>
          <p:nvPr/>
        </p:nvCxnSpPr>
        <p:spPr bwMode="auto">
          <a:xfrm flipH="1">
            <a:off x="4357688" y="2682875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0" name="AutoShape 15"/>
          <p:cNvCxnSpPr>
            <a:cxnSpLocks noChangeShapeType="1"/>
            <a:stCxn id="50185" idx="0"/>
            <a:endCxn id="50179" idx="4"/>
          </p:cNvCxnSpPr>
          <p:nvPr/>
        </p:nvCxnSpPr>
        <p:spPr bwMode="auto">
          <a:xfrm flipV="1">
            <a:off x="4114800" y="1477963"/>
            <a:ext cx="0" cy="9620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1" name="AutoShape 16"/>
          <p:cNvCxnSpPr>
            <a:cxnSpLocks noChangeShapeType="1"/>
            <a:stCxn id="50179" idx="5"/>
            <a:endCxn id="50184" idx="1"/>
          </p:cNvCxnSpPr>
          <p:nvPr/>
        </p:nvCxnSpPr>
        <p:spPr bwMode="auto">
          <a:xfrm>
            <a:off x="4276725" y="1411288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2" name="AutoShape 17"/>
          <p:cNvCxnSpPr>
            <a:cxnSpLocks noChangeShapeType="1"/>
            <a:stCxn id="50184" idx="0"/>
            <a:endCxn id="50180" idx="4"/>
          </p:cNvCxnSpPr>
          <p:nvPr/>
        </p:nvCxnSpPr>
        <p:spPr bwMode="auto">
          <a:xfrm flipV="1">
            <a:off x="5791200" y="1477963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3" name="AutoShape 18"/>
          <p:cNvCxnSpPr>
            <a:cxnSpLocks noChangeShapeType="1"/>
            <a:stCxn id="50184" idx="6"/>
            <a:endCxn id="50182" idx="2"/>
          </p:cNvCxnSpPr>
          <p:nvPr/>
        </p:nvCxnSpPr>
        <p:spPr bwMode="auto">
          <a:xfrm>
            <a:off x="6034088" y="2682875"/>
            <a:ext cx="11906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4" name="AutoShape 19"/>
          <p:cNvCxnSpPr>
            <a:cxnSpLocks noChangeShapeType="1"/>
            <a:stCxn id="50182" idx="0"/>
            <a:endCxn id="50181" idx="4"/>
          </p:cNvCxnSpPr>
          <p:nvPr/>
        </p:nvCxnSpPr>
        <p:spPr bwMode="auto">
          <a:xfrm flipV="1">
            <a:off x="7467600" y="1477963"/>
            <a:ext cx="0" cy="9620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5" name="AutoShape 20"/>
          <p:cNvCxnSpPr>
            <a:cxnSpLocks noChangeShapeType="1"/>
            <a:stCxn id="50181" idx="5"/>
            <a:endCxn id="50183" idx="1"/>
          </p:cNvCxnSpPr>
          <p:nvPr/>
        </p:nvCxnSpPr>
        <p:spPr bwMode="auto">
          <a:xfrm>
            <a:off x="7629525" y="1411288"/>
            <a:ext cx="666750" cy="4095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6" name="AutoShape 21"/>
          <p:cNvCxnSpPr>
            <a:cxnSpLocks noChangeShapeType="1"/>
            <a:stCxn id="50182" idx="7"/>
            <a:endCxn id="50183" idx="3"/>
          </p:cNvCxnSpPr>
          <p:nvPr/>
        </p:nvCxnSpPr>
        <p:spPr bwMode="auto">
          <a:xfrm flipV="1">
            <a:off x="7629525" y="2173288"/>
            <a:ext cx="666750" cy="3333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197" name="Text Box 22"/>
          <p:cNvSpPr txBox="1">
            <a:spLocks noChangeArrowheads="1"/>
          </p:cNvSpPr>
          <p:nvPr/>
        </p:nvSpPr>
        <p:spPr bwMode="auto">
          <a:xfrm>
            <a:off x="4738688" y="889000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50198" name="Text Box 23"/>
          <p:cNvSpPr txBox="1">
            <a:spLocks noChangeArrowheads="1"/>
          </p:cNvSpPr>
          <p:nvPr/>
        </p:nvSpPr>
        <p:spPr bwMode="auto">
          <a:xfrm>
            <a:off x="6354763" y="8985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19</a:t>
            </a:r>
          </a:p>
        </p:txBody>
      </p:sp>
      <p:sp>
        <p:nvSpPr>
          <p:cNvPr id="50199" name="Text Box 24"/>
          <p:cNvSpPr txBox="1">
            <a:spLocks noChangeArrowheads="1"/>
          </p:cNvSpPr>
          <p:nvPr/>
        </p:nvSpPr>
        <p:spPr bwMode="auto">
          <a:xfrm>
            <a:off x="7937500" y="1279525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9</a:t>
            </a:r>
          </a:p>
        </p:txBody>
      </p:sp>
      <p:sp>
        <p:nvSpPr>
          <p:cNvPr id="50200" name="Text Box 25"/>
          <p:cNvSpPr txBox="1">
            <a:spLocks noChangeArrowheads="1"/>
          </p:cNvSpPr>
          <p:nvPr/>
        </p:nvSpPr>
        <p:spPr bwMode="auto">
          <a:xfrm>
            <a:off x="7939088" y="2346325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50201" name="Text Box 26"/>
          <p:cNvSpPr txBox="1">
            <a:spLocks noChangeArrowheads="1"/>
          </p:cNvSpPr>
          <p:nvPr/>
        </p:nvSpPr>
        <p:spPr bwMode="auto">
          <a:xfrm>
            <a:off x="7443788" y="1854200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50202" name="Text Box 27"/>
          <p:cNvSpPr txBox="1">
            <a:spLocks noChangeArrowheads="1"/>
          </p:cNvSpPr>
          <p:nvPr/>
        </p:nvSpPr>
        <p:spPr bwMode="auto">
          <a:xfrm>
            <a:off x="6569075" y="23463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13</a:t>
            </a:r>
          </a:p>
        </p:txBody>
      </p:sp>
      <p:sp>
        <p:nvSpPr>
          <p:cNvPr id="50203" name="Text Box 28"/>
          <p:cNvSpPr txBox="1">
            <a:spLocks noChangeArrowheads="1"/>
          </p:cNvSpPr>
          <p:nvPr/>
        </p:nvSpPr>
        <p:spPr bwMode="auto">
          <a:xfrm>
            <a:off x="6521450" y="14478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17</a:t>
            </a:r>
          </a:p>
        </p:txBody>
      </p:sp>
      <p:sp>
        <p:nvSpPr>
          <p:cNvPr id="50204" name="Text Box 29"/>
          <p:cNvSpPr txBox="1">
            <a:spLocks noChangeArrowheads="1"/>
          </p:cNvSpPr>
          <p:nvPr/>
        </p:nvSpPr>
        <p:spPr bwMode="auto">
          <a:xfrm>
            <a:off x="5745163" y="16605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25</a:t>
            </a:r>
          </a:p>
        </p:txBody>
      </p:sp>
      <p:sp>
        <p:nvSpPr>
          <p:cNvPr id="50205" name="Text Box 30"/>
          <p:cNvSpPr txBox="1">
            <a:spLocks noChangeArrowheads="1"/>
          </p:cNvSpPr>
          <p:nvPr/>
        </p:nvSpPr>
        <p:spPr bwMode="auto">
          <a:xfrm>
            <a:off x="4572000" y="14478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50206" name="Text Box 31"/>
          <p:cNvSpPr txBox="1">
            <a:spLocks noChangeArrowheads="1"/>
          </p:cNvSpPr>
          <p:nvPr/>
        </p:nvSpPr>
        <p:spPr bwMode="auto">
          <a:xfrm>
            <a:off x="3746500" y="1660525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8</a:t>
            </a:r>
          </a:p>
        </p:txBody>
      </p:sp>
      <p:sp>
        <p:nvSpPr>
          <p:cNvPr id="50207" name="Text Box 32"/>
          <p:cNvSpPr txBox="1">
            <a:spLocks noChangeArrowheads="1"/>
          </p:cNvSpPr>
          <p:nvPr/>
        </p:nvSpPr>
        <p:spPr bwMode="auto">
          <a:xfrm>
            <a:off x="4511675" y="23463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21</a:t>
            </a:r>
          </a:p>
        </p:txBody>
      </p:sp>
      <p:sp>
        <p:nvSpPr>
          <p:cNvPr id="50208" name="AutoShape 35"/>
          <p:cNvSpPr>
            <a:spLocks/>
          </p:cNvSpPr>
          <p:nvPr/>
        </p:nvSpPr>
        <p:spPr bwMode="auto">
          <a:xfrm>
            <a:off x="762000" y="3284538"/>
            <a:ext cx="152400" cy="1676400"/>
          </a:xfrm>
          <a:prstGeom prst="leftBrace">
            <a:avLst>
              <a:gd name="adj1" fmla="val 91667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 bwMode="auto">
          <a:xfrm>
            <a:off x="457200" y="1052513"/>
            <a:ext cx="8229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 err="1">
                <a:latin typeface="Courier New" pitchFamily="49" charset="0"/>
                <a:cs typeface="+mn-cs"/>
              </a:rPr>
              <a:t>Kruskal</a:t>
            </a:r>
            <a:r>
              <a:rPr lang="en-US" sz="2000" b="1" kern="0" dirty="0">
                <a:latin typeface="Courier New" pitchFamily="49" charset="0"/>
                <a:cs typeface="+mn-cs"/>
              </a:rPr>
              <a:t>()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{ 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   T = </a:t>
            </a:r>
            <a:r>
              <a:rPr lang="en-US" sz="2000" b="1" kern="0" dirty="0">
                <a:latin typeface="Courier New" pitchFamily="49" charset="0"/>
                <a:cs typeface="+mn-cs"/>
                <a:sym typeface="Symbol" pitchFamily="18" charset="2"/>
              </a:rPr>
              <a:t></a:t>
            </a:r>
            <a:r>
              <a:rPr lang="en-US" sz="2000" b="1" kern="0" dirty="0">
                <a:latin typeface="Courier New" pitchFamily="49" charset="0"/>
                <a:cs typeface="+mn-cs"/>
              </a:rPr>
              <a:t>;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   for each v </a:t>
            </a:r>
            <a:r>
              <a:rPr lang="en-US" sz="2000" kern="0" dirty="0">
                <a:latin typeface="+mn-lt"/>
                <a:cs typeface="+mn-cs"/>
                <a:sym typeface="Symbol" pitchFamily="18" charset="2"/>
              </a:rPr>
              <a:t></a:t>
            </a:r>
            <a:r>
              <a:rPr lang="en-US" sz="2000" b="1" kern="0" dirty="0">
                <a:latin typeface="Courier New" pitchFamily="49" charset="0"/>
                <a:cs typeface="+mn-cs"/>
              </a:rPr>
              <a:t> V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      </a:t>
            </a:r>
            <a:r>
              <a:rPr lang="en-US" sz="2000" b="1" kern="0" dirty="0" err="1">
                <a:latin typeface="Courier New" pitchFamily="49" charset="0"/>
                <a:cs typeface="+mn-cs"/>
              </a:rPr>
              <a:t>MakeSet</a:t>
            </a:r>
            <a:r>
              <a:rPr lang="en-US" sz="2000" b="1" kern="0" dirty="0">
                <a:latin typeface="Courier New" pitchFamily="49" charset="0"/>
                <a:cs typeface="+mn-cs"/>
              </a:rPr>
              <a:t>(v);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   sort E into </a:t>
            </a:r>
            <a:r>
              <a:rPr lang="en-US" sz="2000" b="1" kern="0" dirty="0" err="1">
                <a:latin typeface="Courier New" pitchFamily="49" charset="0"/>
                <a:cs typeface="+mn-cs"/>
              </a:rPr>
              <a:t>nondecreasing</a:t>
            </a:r>
            <a:r>
              <a:rPr lang="en-US" sz="2000" b="1" kern="0" dirty="0">
                <a:latin typeface="Courier New" pitchFamily="49" charset="0"/>
                <a:cs typeface="+mn-cs"/>
              </a:rPr>
              <a:t> order by weight w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   for each (</a:t>
            </a:r>
            <a:r>
              <a:rPr lang="en-US" sz="2000" b="1" kern="0" dirty="0" err="1">
                <a:latin typeface="Courier New" pitchFamily="49" charset="0"/>
                <a:cs typeface="+mn-cs"/>
              </a:rPr>
              <a:t>u,v</a:t>
            </a:r>
            <a:r>
              <a:rPr lang="en-US" sz="2000" b="1" kern="0" dirty="0">
                <a:latin typeface="Courier New" pitchFamily="49" charset="0"/>
                <a:cs typeface="+mn-cs"/>
              </a:rPr>
              <a:t>) </a:t>
            </a:r>
            <a:r>
              <a:rPr lang="en-US" sz="2000" b="1" kern="0" dirty="0">
                <a:latin typeface="Courier New" pitchFamily="49" charset="0"/>
                <a:cs typeface="+mn-cs"/>
                <a:sym typeface="Symbol" pitchFamily="18" charset="2"/>
              </a:rPr>
              <a:t></a:t>
            </a:r>
            <a:r>
              <a:rPr lang="en-US" sz="2000" b="1" kern="0" dirty="0">
                <a:latin typeface="Courier New" pitchFamily="49" charset="0"/>
                <a:cs typeface="+mn-cs"/>
              </a:rPr>
              <a:t> E (in sorted order)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      if </a:t>
            </a:r>
            <a:r>
              <a:rPr lang="en-US" sz="2000" b="1" kern="0" dirty="0" err="1">
                <a:latin typeface="Courier New" pitchFamily="49" charset="0"/>
                <a:cs typeface="+mn-cs"/>
              </a:rPr>
              <a:t>FindSet</a:t>
            </a:r>
            <a:r>
              <a:rPr lang="en-US" sz="2000" b="1" kern="0" dirty="0">
                <a:latin typeface="Courier New" pitchFamily="49" charset="0"/>
                <a:cs typeface="+mn-cs"/>
              </a:rPr>
              <a:t>(u) </a:t>
            </a:r>
            <a:r>
              <a:rPr lang="en-US" sz="2000" b="1" kern="0" dirty="0">
                <a:latin typeface="Courier New" pitchFamily="49" charset="0"/>
                <a:cs typeface="+mn-cs"/>
                <a:sym typeface="Symbol" pitchFamily="18" charset="2"/>
              </a:rPr>
              <a:t> </a:t>
            </a:r>
            <a:r>
              <a:rPr lang="en-US" sz="2000" b="1" kern="0" dirty="0" err="1">
                <a:latin typeface="Courier New" pitchFamily="49" charset="0"/>
                <a:cs typeface="+mn-cs"/>
                <a:sym typeface="Symbol" pitchFamily="18" charset="2"/>
              </a:rPr>
              <a:t>FindSet</a:t>
            </a:r>
            <a:r>
              <a:rPr lang="en-US" sz="2000" b="1" kern="0" dirty="0">
                <a:latin typeface="Courier New" pitchFamily="49" charset="0"/>
                <a:cs typeface="+mn-cs"/>
                <a:sym typeface="Symbol" pitchFamily="18" charset="2"/>
              </a:rPr>
              <a:t>(v)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  <a:sym typeface="Symbol" pitchFamily="18" charset="2"/>
              </a:rPr>
              <a:t>         T = T </a:t>
            </a:r>
            <a:r>
              <a:rPr lang="en-US" sz="2000" b="1" kern="0" dirty="0">
                <a:latin typeface="Microsoft Sans Serif" pitchFamily="34" charset="0"/>
                <a:cs typeface="+mn-cs"/>
                <a:sym typeface="Math B" pitchFamily="2" charset="2"/>
              </a:rPr>
              <a:t>U</a:t>
            </a:r>
            <a:r>
              <a:rPr lang="en-US" sz="2000" b="1" kern="0" dirty="0">
                <a:latin typeface="Courier New" pitchFamily="49" charset="0"/>
                <a:cs typeface="+mn-cs"/>
                <a:sym typeface="Math B" pitchFamily="2" charset="2"/>
              </a:rPr>
              <a:t> {{</a:t>
            </a:r>
            <a:r>
              <a:rPr lang="en-US" sz="2000" b="1" kern="0" dirty="0" err="1">
                <a:latin typeface="Courier New" pitchFamily="49" charset="0"/>
                <a:cs typeface="+mn-cs"/>
                <a:sym typeface="Math B" pitchFamily="2" charset="2"/>
              </a:rPr>
              <a:t>u,v</a:t>
            </a:r>
            <a:r>
              <a:rPr lang="en-US" sz="2000" b="1" kern="0" dirty="0">
                <a:latin typeface="Courier New" pitchFamily="49" charset="0"/>
                <a:cs typeface="+mn-cs"/>
                <a:sym typeface="Math B" pitchFamily="2" charset="2"/>
              </a:rPr>
              <a:t>}};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  <a:sym typeface="Math B" pitchFamily="2" charset="2"/>
              </a:rPr>
              <a:t>         Union(</a:t>
            </a:r>
            <a:r>
              <a:rPr lang="en-US" altLang="en-US" sz="2000" b="1" dirty="0" err="1">
                <a:latin typeface="Courier New" panose="02070309020205020404" pitchFamily="49" charset="0"/>
                <a:sym typeface="Math B" pitchFamily="2" charset="2"/>
              </a:rPr>
              <a:t>u,v</a:t>
            </a:r>
            <a:r>
              <a:rPr lang="en-US" sz="2000" b="1" kern="0" dirty="0">
                <a:latin typeface="Courier New" pitchFamily="49" charset="0"/>
                <a:cs typeface="+mn-cs"/>
                <a:sym typeface="Math B" pitchFamily="2" charset="2"/>
              </a:rPr>
              <a:t>);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  <a:sym typeface="Math B" pitchFamily="2" charset="2"/>
              </a:rPr>
              <a:t>}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Kruskal’s Algorithm</a:t>
            </a:r>
          </a:p>
        </p:txBody>
      </p:sp>
      <p:sp>
        <p:nvSpPr>
          <p:cNvPr id="51203" name="Oval 4"/>
          <p:cNvSpPr>
            <a:spLocks noChangeArrowheads="1"/>
          </p:cNvSpPr>
          <p:nvPr/>
        </p:nvSpPr>
        <p:spPr bwMode="auto">
          <a:xfrm>
            <a:off x="3886200" y="1006475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04" name="Oval 5"/>
          <p:cNvSpPr>
            <a:spLocks noChangeArrowheads="1"/>
          </p:cNvSpPr>
          <p:nvPr/>
        </p:nvSpPr>
        <p:spPr bwMode="auto">
          <a:xfrm>
            <a:off x="5562600" y="1006475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05" name="Oval 6"/>
          <p:cNvSpPr>
            <a:spLocks noChangeArrowheads="1"/>
          </p:cNvSpPr>
          <p:nvPr/>
        </p:nvSpPr>
        <p:spPr bwMode="auto">
          <a:xfrm>
            <a:off x="7239000" y="1006475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06" name="Oval 7"/>
          <p:cNvSpPr>
            <a:spLocks noChangeArrowheads="1"/>
          </p:cNvSpPr>
          <p:nvPr/>
        </p:nvSpPr>
        <p:spPr bwMode="auto">
          <a:xfrm>
            <a:off x="7239000" y="2454275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07" name="Oval 8"/>
          <p:cNvSpPr>
            <a:spLocks noChangeArrowheads="1"/>
          </p:cNvSpPr>
          <p:nvPr/>
        </p:nvSpPr>
        <p:spPr bwMode="auto">
          <a:xfrm>
            <a:off x="8229600" y="1768475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08" name="Oval 9"/>
          <p:cNvSpPr>
            <a:spLocks noChangeArrowheads="1"/>
          </p:cNvSpPr>
          <p:nvPr/>
        </p:nvSpPr>
        <p:spPr bwMode="auto">
          <a:xfrm>
            <a:off x="5562600" y="2454275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09" name="Oval 10"/>
          <p:cNvSpPr>
            <a:spLocks noChangeArrowheads="1"/>
          </p:cNvSpPr>
          <p:nvPr/>
        </p:nvSpPr>
        <p:spPr bwMode="auto">
          <a:xfrm>
            <a:off x="3886200" y="2454275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51210" name="AutoShape 11"/>
          <p:cNvCxnSpPr>
            <a:cxnSpLocks noChangeShapeType="1"/>
            <a:stCxn id="51203" idx="6"/>
            <a:endCxn id="51204" idx="2"/>
          </p:cNvCxnSpPr>
          <p:nvPr/>
        </p:nvCxnSpPr>
        <p:spPr bwMode="auto">
          <a:xfrm>
            <a:off x="4357688" y="1235075"/>
            <a:ext cx="11906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11" name="AutoShape 12"/>
          <p:cNvCxnSpPr>
            <a:cxnSpLocks noChangeShapeType="1"/>
            <a:stCxn id="51204" idx="6"/>
            <a:endCxn id="51205" idx="2"/>
          </p:cNvCxnSpPr>
          <p:nvPr/>
        </p:nvCxnSpPr>
        <p:spPr bwMode="auto">
          <a:xfrm>
            <a:off x="6034088" y="1235075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12" name="AutoShape 13"/>
          <p:cNvCxnSpPr>
            <a:cxnSpLocks noChangeShapeType="1"/>
            <a:stCxn id="51205" idx="3"/>
            <a:endCxn id="51208" idx="7"/>
          </p:cNvCxnSpPr>
          <p:nvPr/>
        </p:nvCxnSpPr>
        <p:spPr bwMode="auto">
          <a:xfrm flipH="1">
            <a:off x="5953125" y="1411288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13" name="AutoShape 14"/>
          <p:cNvCxnSpPr>
            <a:cxnSpLocks noChangeShapeType="1"/>
            <a:stCxn id="51208" idx="2"/>
            <a:endCxn id="51209" idx="6"/>
          </p:cNvCxnSpPr>
          <p:nvPr/>
        </p:nvCxnSpPr>
        <p:spPr bwMode="auto">
          <a:xfrm flipH="1">
            <a:off x="4357688" y="2682875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14" name="AutoShape 15"/>
          <p:cNvCxnSpPr>
            <a:cxnSpLocks noChangeShapeType="1"/>
            <a:stCxn id="51209" idx="0"/>
            <a:endCxn id="51203" idx="4"/>
          </p:cNvCxnSpPr>
          <p:nvPr/>
        </p:nvCxnSpPr>
        <p:spPr bwMode="auto">
          <a:xfrm flipV="1">
            <a:off x="4114800" y="1477963"/>
            <a:ext cx="0" cy="9620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15" name="AutoShape 16"/>
          <p:cNvCxnSpPr>
            <a:cxnSpLocks noChangeShapeType="1"/>
            <a:stCxn id="51203" idx="5"/>
            <a:endCxn id="51208" idx="1"/>
          </p:cNvCxnSpPr>
          <p:nvPr/>
        </p:nvCxnSpPr>
        <p:spPr bwMode="auto">
          <a:xfrm>
            <a:off x="4276725" y="1411288"/>
            <a:ext cx="1352550" cy="109537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16" name="AutoShape 17"/>
          <p:cNvCxnSpPr>
            <a:cxnSpLocks noChangeShapeType="1"/>
            <a:stCxn id="51208" idx="0"/>
            <a:endCxn id="51204" idx="4"/>
          </p:cNvCxnSpPr>
          <p:nvPr/>
        </p:nvCxnSpPr>
        <p:spPr bwMode="auto">
          <a:xfrm flipV="1">
            <a:off x="5791200" y="1477963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17" name="AutoShape 18"/>
          <p:cNvCxnSpPr>
            <a:cxnSpLocks noChangeShapeType="1"/>
            <a:stCxn id="51208" idx="6"/>
            <a:endCxn id="51206" idx="2"/>
          </p:cNvCxnSpPr>
          <p:nvPr/>
        </p:nvCxnSpPr>
        <p:spPr bwMode="auto">
          <a:xfrm>
            <a:off x="6034088" y="2682875"/>
            <a:ext cx="11906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18" name="AutoShape 19"/>
          <p:cNvCxnSpPr>
            <a:cxnSpLocks noChangeShapeType="1"/>
            <a:stCxn id="51206" idx="0"/>
            <a:endCxn id="51205" idx="4"/>
          </p:cNvCxnSpPr>
          <p:nvPr/>
        </p:nvCxnSpPr>
        <p:spPr bwMode="auto">
          <a:xfrm flipV="1">
            <a:off x="7467600" y="1477963"/>
            <a:ext cx="0" cy="9620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19" name="AutoShape 20"/>
          <p:cNvCxnSpPr>
            <a:cxnSpLocks noChangeShapeType="1"/>
            <a:stCxn id="51205" idx="5"/>
            <a:endCxn id="51207" idx="1"/>
          </p:cNvCxnSpPr>
          <p:nvPr/>
        </p:nvCxnSpPr>
        <p:spPr bwMode="auto">
          <a:xfrm>
            <a:off x="7629525" y="1411288"/>
            <a:ext cx="666750" cy="4095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20" name="AutoShape 21"/>
          <p:cNvCxnSpPr>
            <a:cxnSpLocks noChangeShapeType="1"/>
            <a:stCxn id="51206" idx="7"/>
            <a:endCxn id="51207" idx="3"/>
          </p:cNvCxnSpPr>
          <p:nvPr/>
        </p:nvCxnSpPr>
        <p:spPr bwMode="auto">
          <a:xfrm flipV="1">
            <a:off x="7629525" y="2173288"/>
            <a:ext cx="666750" cy="3333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21" name="Text Box 22"/>
          <p:cNvSpPr txBox="1">
            <a:spLocks noChangeArrowheads="1"/>
          </p:cNvSpPr>
          <p:nvPr/>
        </p:nvSpPr>
        <p:spPr bwMode="auto">
          <a:xfrm>
            <a:off x="4738688" y="889000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51222" name="Text Box 23"/>
          <p:cNvSpPr txBox="1">
            <a:spLocks noChangeArrowheads="1"/>
          </p:cNvSpPr>
          <p:nvPr/>
        </p:nvSpPr>
        <p:spPr bwMode="auto">
          <a:xfrm>
            <a:off x="6354763" y="8985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19</a:t>
            </a:r>
          </a:p>
        </p:txBody>
      </p:sp>
      <p:sp>
        <p:nvSpPr>
          <p:cNvPr id="51223" name="Text Box 24"/>
          <p:cNvSpPr txBox="1">
            <a:spLocks noChangeArrowheads="1"/>
          </p:cNvSpPr>
          <p:nvPr/>
        </p:nvSpPr>
        <p:spPr bwMode="auto">
          <a:xfrm>
            <a:off x="7937500" y="1279525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9</a:t>
            </a:r>
          </a:p>
        </p:txBody>
      </p:sp>
      <p:sp>
        <p:nvSpPr>
          <p:cNvPr id="51224" name="Text Box 25"/>
          <p:cNvSpPr txBox="1">
            <a:spLocks noChangeArrowheads="1"/>
          </p:cNvSpPr>
          <p:nvPr/>
        </p:nvSpPr>
        <p:spPr bwMode="auto">
          <a:xfrm>
            <a:off x="7939088" y="2346325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51225" name="Text Box 26"/>
          <p:cNvSpPr txBox="1">
            <a:spLocks noChangeArrowheads="1"/>
          </p:cNvSpPr>
          <p:nvPr/>
        </p:nvSpPr>
        <p:spPr bwMode="auto">
          <a:xfrm>
            <a:off x="7443788" y="1854200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51226" name="Text Box 27"/>
          <p:cNvSpPr txBox="1">
            <a:spLocks noChangeArrowheads="1"/>
          </p:cNvSpPr>
          <p:nvPr/>
        </p:nvSpPr>
        <p:spPr bwMode="auto">
          <a:xfrm>
            <a:off x="6569075" y="23463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13</a:t>
            </a:r>
          </a:p>
        </p:txBody>
      </p:sp>
      <p:sp>
        <p:nvSpPr>
          <p:cNvPr id="51227" name="Text Box 28"/>
          <p:cNvSpPr txBox="1">
            <a:spLocks noChangeArrowheads="1"/>
          </p:cNvSpPr>
          <p:nvPr/>
        </p:nvSpPr>
        <p:spPr bwMode="auto">
          <a:xfrm>
            <a:off x="6521450" y="14478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17</a:t>
            </a:r>
          </a:p>
        </p:txBody>
      </p:sp>
      <p:sp>
        <p:nvSpPr>
          <p:cNvPr id="51228" name="Text Box 29"/>
          <p:cNvSpPr txBox="1">
            <a:spLocks noChangeArrowheads="1"/>
          </p:cNvSpPr>
          <p:nvPr/>
        </p:nvSpPr>
        <p:spPr bwMode="auto">
          <a:xfrm>
            <a:off x="5745163" y="16605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25</a:t>
            </a:r>
          </a:p>
        </p:txBody>
      </p:sp>
      <p:sp>
        <p:nvSpPr>
          <p:cNvPr id="51229" name="Text Box 30"/>
          <p:cNvSpPr txBox="1">
            <a:spLocks noChangeArrowheads="1"/>
          </p:cNvSpPr>
          <p:nvPr/>
        </p:nvSpPr>
        <p:spPr bwMode="auto">
          <a:xfrm>
            <a:off x="4572000" y="1447800"/>
            <a:ext cx="641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14?</a:t>
            </a:r>
          </a:p>
        </p:txBody>
      </p:sp>
      <p:sp>
        <p:nvSpPr>
          <p:cNvPr id="51230" name="Text Box 31"/>
          <p:cNvSpPr txBox="1">
            <a:spLocks noChangeArrowheads="1"/>
          </p:cNvSpPr>
          <p:nvPr/>
        </p:nvSpPr>
        <p:spPr bwMode="auto">
          <a:xfrm>
            <a:off x="3746500" y="1660525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8</a:t>
            </a:r>
          </a:p>
        </p:txBody>
      </p:sp>
      <p:sp>
        <p:nvSpPr>
          <p:cNvPr id="51231" name="Text Box 32"/>
          <p:cNvSpPr txBox="1">
            <a:spLocks noChangeArrowheads="1"/>
          </p:cNvSpPr>
          <p:nvPr/>
        </p:nvSpPr>
        <p:spPr bwMode="auto">
          <a:xfrm>
            <a:off x="4511675" y="23463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21</a:t>
            </a:r>
          </a:p>
        </p:txBody>
      </p:sp>
      <p:sp>
        <p:nvSpPr>
          <p:cNvPr id="51232" name="AutoShape 35"/>
          <p:cNvSpPr>
            <a:spLocks/>
          </p:cNvSpPr>
          <p:nvPr/>
        </p:nvSpPr>
        <p:spPr bwMode="auto">
          <a:xfrm>
            <a:off x="762000" y="3284538"/>
            <a:ext cx="152400" cy="1676400"/>
          </a:xfrm>
          <a:prstGeom prst="leftBrace">
            <a:avLst>
              <a:gd name="adj1" fmla="val 91667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 bwMode="auto">
          <a:xfrm>
            <a:off x="457200" y="1052513"/>
            <a:ext cx="8229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 err="1">
                <a:latin typeface="Courier New" pitchFamily="49" charset="0"/>
                <a:cs typeface="+mn-cs"/>
              </a:rPr>
              <a:t>Kruskal</a:t>
            </a:r>
            <a:r>
              <a:rPr lang="en-US" sz="2000" b="1" kern="0" dirty="0">
                <a:latin typeface="Courier New" pitchFamily="49" charset="0"/>
                <a:cs typeface="+mn-cs"/>
              </a:rPr>
              <a:t>()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{ 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   T = </a:t>
            </a:r>
            <a:r>
              <a:rPr lang="en-US" sz="2000" b="1" kern="0" dirty="0">
                <a:latin typeface="Courier New" pitchFamily="49" charset="0"/>
                <a:cs typeface="+mn-cs"/>
                <a:sym typeface="Symbol" pitchFamily="18" charset="2"/>
              </a:rPr>
              <a:t></a:t>
            </a:r>
            <a:r>
              <a:rPr lang="en-US" sz="2000" b="1" kern="0" dirty="0">
                <a:latin typeface="Courier New" pitchFamily="49" charset="0"/>
                <a:cs typeface="+mn-cs"/>
              </a:rPr>
              <a:t>;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   for each v </a:t>
            </a:r>
            <a:r>
              <a:rPr lang="en-US" sz="2000" kern="0" dirty="0">
                <a:latin typeface="+mn-lt"/>
                <a:cs typeface="+mn-cs"/>
                <a:sym typeface="Symbol" pitchFamily="18" charset="2"/>
              </a:rPr>
              <a:t></a:t>
            </a:r>
            <a:r>
              <a:rPr lang="en-US" sz="2000" b="1" kern="0" dirty="0">
                <a:latin typeface="Courier New" pitchFamily="49" charset="0"/>
                <a:cs typeface="+mn-cs"/>
              </a:rPr>
              <a:t> V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      </a:t>
            </a:r>
            <a:r>
              <a:rPr lang="en-US" sz="2000" b="1" kern="0" dirty="0" err="1">
                <a:latin typeface="Courier New" pitchFamily="49" charset="0"/>
                <a:cs typeface="+mn-cs"/>
              </a:rPr>
              <a:t>MakeSet</a:t>
            </a:r>
            <a:r>
              <a:rPr lang="en-US" sz="2000" b="1" kern="0" dirty="0">
                <a:latin typeface="Courier New" pitchFamily="49" charset="0"/>
                <a:cs typeface="+mn-cs"/>
              </a:rPr>
              <a:t>(v);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   sort E into </a:t>
            </a:r>
            <a:r>
              <a:rPr lang="en-US" sz="2000" b="1" kern="0" dirty="0" err="1">
                <a:latin typeface="Courier New" pitchFamily="49" charset="0"/>
                <a:cs typeface="+mn-cs"/>
              </a:rPr>
              <a:t>nondecreasing</a:t>
            </a:r>
            <a:r>
              <a:rPr lang="en-US" sz="2000" b="1" kern="0" dirty="0">
                <a:latin typeface="Courier New" pitchFamily="49" charset="0"/>
                <a:cs typeface="+mn-cs"/>
              </a:rPr>
              <a:t> order by weight w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   for each (</a:t>
            </a:r>
            <a:r>
              <a:rPr lang="en-US" sz="2000" b="1" kern="0" dirty="0" err="1">
                <a:latin typeface="Courier New" pitchFamily="49" charset="0"/>
                <a:cs typeface="+mn-cs"/>
              </a:rPr>
              <a:t>u,v</a:t>
            </a:r>
            <a:r>
              <a:rPr lang="en-US" sz="2000" b="1" kern="0" dirty="0">
                <a:latin typeface="Courier New" pitchFamily="49" charset="0"/>
                <a:cs typeface="+mn-cs"/>
              </a:rPr>
              <a:t>) </a:t>
            </a:r>
            <a:r>
              <a:rPr lang="en-US" sz="2000" b="1" kern="0" dirty="0">
                <a:latin typeface="Courier New" pitchFamily="49" charset="0"/>
                <a:cs typeface="+mn-cs"/>
                <a:sym typeface="Symbol" pitchFamily="18" charset="2"/>
              </a:rPr>
              <a:t></a:t>
            </a:r>
            <a:r>
              <a:rPr lang="en-US" sz="2000" b="1" kern="0" dirty="0">
                <a:latin typeface="Courier New" pitchFamily="49" charset="0"/>
                <a:cs typeface="+mn-cs"/>
              </a:rPr>
              <a:t> E (in sorted order)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      if </a:t>
            </a:r>
            <a:r>
              <a:rPr lang="en-US" sz="2000" b="1" kern="0" dirty="0" err="1">
                <a:latin typeface="Courier New" pitchFamily="49" charset="0"/>
                <a:cs typeface="+mn-cs"/>
              </a:rPr>
              <a:t>FindSet</a:t>
            </a:r>
            <a:r>
              <a:rPr lang="en-US" sz="2000" b="1" kern="0" dirty="0">
                <a:latin typeface="Courier New" pitchFamily="49" charset="0"/>
                <a:cs typeface="+mn-cs"/>
              </a:rPr>
              <a:t>(u) </a:t>
            </a:r>
            <a:r>
              <a:rPr lang="en-US" sz="2000" b="1" kern="0" dirty="0">
                <a:latin typeface="Courier New" pitchFamily="49" charset="0"/>
                <a:cs typeface="+mn-cs"/>
                <a:sym typeface="Symbol" pitchFamily="18" charset="2"/>
              </a:rPr>
              <a:t> </a:t>
            </a:r>
            <a:r>
              <a:rPr lang="en-US" sz="2000" b="1" kern="0" dirty="0" err="1">
                <a:latin typeface="Courier New" pitchFamily="49" charset="0"/>
                <a:cs typeface="+mn-cs"/>
                <a:sym typeface="Symbol" pitchFamily="18" charset="2"/>
              </a:rPr>
              <a:t>FindSet</a:t>
            </a:r>
            <a:r>
              <a:rPr lang="en-US" sz="2000" b="1" kern="0" dirty="0">
                <a:latin typeface="Courier New" pitchFamily="49" charset="0"/>
                <a:cs typeface="+mn-cs"/>
                <a:sym typeface="Symbol" pitchFamily="18" charset="2"/>
              </a:rPr>
              <a:t>(v)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  <a:sym typeface="Symbol" pitchFamily="18" charset="2"/>
              </a:rPr>
              <a:t>         T = T </a:t>
            </a:r>
            <a:r>
              <a:rPr lang="en-US" sz="2000" b="1" kern="0" dirty="0">
                <a:latin typeface="Microsoft Sans Serif" pitchFamily="34" charset="0"/>
                <a:cs typeface="+mn-cs"/>
                <a:sym typeface="Math B" pitchFamily="2" charset="2"/>
              </a:rPr>
              <a:t>U</a:t>
            </a:r>
            <a:r>
              <a:rPr lang="en-US" sz="2000" b="1" kern="0" dirty="0">
                <a:latin typeface="Courier New" pitchFamily="49" charset="0"/>
                <a:cs typeface="+mn-cs"/>
                <a:sym typeface="Math B" pitchFamily="2" charset="2"/>
              </a:rPr>
              <a:t> {{</a:t>
            </a:r>
            <a:r>
              <a:rPr lang="en-US" sz="2000" b="1" kern="0" dirty="0" err="1">
                <a:latin typeface="Courier New" pitchFamily="49" charset="0"/>
                <a:cs typeface="+mn-cs"/>
                <a:sym typeface="Math B" pitchFamily="2" charset="2"/>
              </a:rPr>
              <a:t>u,v</a:t>
            </a:r>
            <a:r>
              <a:rPr lang="en-US" sz="2000" b="1" kern="0" dirty="0">
                <a:latin typeface="Courier New" pitchFamily="49" charset="0"/>
                <a:cs typeface="+mn-cs"/>
                <a:sym typeface="Math B" pitchFamily="2" charset="2"/>
              </a:rPr>
              <a:t>}};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  <a:sym typeface="Math B" pitchFamily="2" charset="2"/>
              </a:rPr>
              <a:t>         Union(</a:t>
            </a:r>
            <a:r>
              <a:rPr lang="en-US" altLang="en-US" sz="2000" b="1" dirty="0" err="1">
                <a:latin typeface="Courier New" panose="02070309020205020404" pitchFamily="49" charset="0"/>
                <a:sym typeface="Math B" pitchFamily="2" charset="2"/>
              </a:rPr>
              <a:t>u,v</a:t>
            </a:r>
            <a:r>
              <a:rPr lang="en-US" sz="2000" b="1" kern="0" dirty="0">
                <a:latin typeface="Courier New" pitchFamily="49" charset="0"/>
                <a:cs typeface="+mn-cs"/>
                <a:sym typeface="Math B" pitchFamily="2" charset="2"/>
              </a:rPr>
              <a:t>);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  <a:sym typeface="Math B" pitchFamily="2" charset="2"/>
              </a:rPr>
              <a:t>}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Kruskal’s Algorithm</a:t>
            </a:r>
          </a:p>
        </p:txBody>
      </p:sp>
      <p:sp>
        <p:nvSpPr>
          <p:cNvPr id="52227" name="Oval 4"/>
          <p:cNvSpPr>
            <a:spLocks noChangeArrowheads="1"/>
          </p:cNvSpPr>
          <p:nvPr/>
        </p:nvSpPr>
        <p:spPr bwMode="auto">
          <a:xfrm>
            <a:off x="3886200" y="1006475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2228" name="Oval 5"/>
          <p:cNvSpPr>
            <a:spLocks noChangeArrowheads="1"/>
          </p:cNvSpPr>
          <p:nvPr/>
        </p:nvSpPr>
        <p:spPr bwMode="auto">
          <a:xfrm>
            <a:off x="5562600" y="1006475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2229" name="Oval 6"/>
          <p:cNvSpPr>
            <a:spLocks noChangeArrowheads="1"/>
          </p:cNvSpPr>
          <p:nvPr/>
        </p:nvSpPr>
        <p:spPr bwMode="auto">
          <a:xfrm>
            <a:off x="7239000" y="1006475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2230" name="Oval 7"/>
          <p:cNvSpPr>
            <a:spLocks noChangeArrowheads="1"/>
          </p:cNvSpPr>
          <p:nvPr/>
        </p:nvSpPr>
        <p:spPr bwMode="auto">
          <a:xfrm>
            <a:off x="7239000" y="2454275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2231" name="Oval 8"/>
          <p:cNvSpPr>
            <a:spLocks noChangeArrowheads="1"/>
          </p:cNvSpPr>
          <p:nvPr/>
        </p:nvSpPr>
        <p:spPr bwMode="auto">
          <a:xfrm>
            <a:off x="8229600" y="1768475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2232" name="Oval 9"/>
          <p:cNvSpPr>
            <a:spLocks noChangeArrowheads="1"/>
          </p:cNvSpPr>
          <p:nvPr/>
        </p:nvSpPr>
        <p:spPr bwMode="auto">
          <a:xfrm>
            <a:off x="5562600" y="2454275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2233" name="Oval 10"/>
          <p:cNvSpPr>
            <a:spLocks noChangeArrowheads="1"/>
          </p:cNvSpPr>
          <p:nvPr/>
        </p:nvSpPr>
        <p:spPr bwMode="auto">
          <a:xfrm>
            <a:off x="3886200" y="2454275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52234" name="AutoShape 11"/>
          <p:cNvCxnSpPr>
            <a:cxnSpLocks noChangeShapeType="1"/>
            <a:stCxn id="52227" idx="6"/>
            <a:endCxn id="52228" idx="2"/>
          </p:cNvCxnSpPr>
          <p:nvPr/>
        </p:nvCxnSpPr>
        <p:spPr bwMode="auto">
          <a:xfrm>
            <a:off x="4357688" y="1235075"/>
            <a:ext cx="11906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35" name="AutoShape 12"/>
          <p:cNvCxnSpPr>
            <a:cxnSpLocks noChangeShapeType="1"/>
            <a:stCxn id="52228" idx="6"/>
            <a:endCxn id="52229" idx="2"/>
          </p:cNvCxnSpPr>
          <p:nvPr/>
        </p:nvCxnSpPr>
        <p:spPr bwMode="auto">
          <a:xfrm>
            <a:off x="6034088" y="1235075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36" name="AutoShape 13"/>
          <p:cNvCxnSpPr>
            <a:cxnSpLocks noChangeShapeType="1"/>
            <a:stCxn id="52229" idx="3"/>
            <a:endCxn id="52232" idx="7"/>
          </p:cNvCxnSpPr>
          <p:nvPr/>
        </p:nvCxnSpPr>
        <p:spPr bwMode="auto">
          <a:xfrm flipH="1">
            <a:off x="5953125" y="1411288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37" name="AutoShape 14"/>
          <p:cNvCxnSpPr>
            <a:cxnSpLocks noChangeShapeType="1"/>
            <a:stCxn id="52232" idx="2"/>
            <a:endCxn id="52233" idx="6"/>
          </p:cNvCxnSpPr>
          <p:nvPr/>
        </p:nvCxnSpPr>
        <p:spPr bwMode="auto">
          <a:xfrm flipH="1">
            <a:off x="4357688" y="2682875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38" name="AutoShape 15"/>
          <p:cNvCxnSpPr>
            <a:cxnSpLocks noChangeShapeType="1"/>
            <a:stCxn id="52233" idx="0"/>
            <a:endCxn id="52227" idx="4"/>
          </p:cNvCxnSpPr>
          <p:nvPr/>
        </p:nvCxnSpPr>
        <p:spPr bwMode="auto">
          <a:xfrm flipV="1">
            <a:off x="4114800" y="1477963"/>
            <a:ext cx="0" cy="9620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39" name="AutoShape 16"/>
          <p:cNvCxnSpPr>
            <a:cxnSpLocks noChangeShapeType="1"/>
            <a:stCxn id="52227" idx="5"/>
            <a:endCxn id="52232" idx="1"/>
          </p:cNvCxnSpPr>
          <p:nvPr/>
        </p:nvCxnSpPr>
        <p:spPr bwMode="auto">
          <a:xfrm>
            <a:off x="4276725" y="1411288"/>
            <a:ext cx="1352550" cy="10953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40" name="AutoShape 17"/>
          <p:cNvCxnSpPr>
            <a:cxnSpLocks noChangeShapeType="1"/>
            <a:stCxn id="52232" idx="0"/>
            <a:endCxn id="52228" idx="4"/>
          </p:cNvCxnSpPr>
          <p:nvPr/>
        </p:nvCxnSpPr>
        <p:spPr bwMode="auto">
          <a:xfrm flipV="1">
            <a:off x="5791200" y="1477963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41" name="AutoShape 18"/>
          <p:cNvCxnSpPr>
            <a:cxnSpLocks noChangeShapeType="1"/>
            <a:stCxn id="52232" idx="6"/>
            <a:endCxn id="52230" idx="2"/>
          </p:cNvCxnSpPr>
          <p:nvPr/>
        </p:nvCxnSpPr>
        <p:spPr bwMode="auto">
          <a:xfrm>
            <a:off x="6034088" y="2682875"/>
            <a:ext cx="11906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42" name="AutoShape 19"/>
          <p:cNvCxnSpPr>
            <a:cxnSpLocks noChangeShapeType="1"/>
            <a:stCxn id="52230" idx="0"/>
            <a:endCxn id="52229" idx="4"/>
          </p:cNvCxnSpPr>
          <p:nvPr/>
        </p:nvCxnSpPr>
        <p:spPr bwMode="auto">
          <a:xfrm flipV="1">
            <a:off x="7467600" y="1477963"/>
            <a:ext cx="0" cy="9620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43" name="AutoShape 20"/>
          <p:cNvCxnSpPr>
            <a:cxnSpLocks noChangeShapeType="1"/>
            <a:stCxn id="52229" idx="5"/>
            <a:endCxn id="52231" idx="1"/>
          </p:cNvCxnSpPr>
          <p:nvPr/>
        </p:nvCxnSpPr>
        <p:spPr bwMode="auto">
          <a:xfrm>
            <a:off x="7629525" y="1411288"/>
            <a:ext cx="666750" cy="4095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44" name="AutoShape 21"/>
          <p:cNvCxnSpPr>
            <a:cxnSpLocks noChangeShapeType="1"/>
            <a:stCxn id="52230" idx="7"/>
            <a:endCxn id="52231" idx="3"/>
          </p:cNvCxnSpPr>
          <p:nvPr/>
        </p:nvCxnSpPr>
        <p:spPr bwMode="auto">
          <a:xfrm flipV="1">
            <a:off x="7629525" y="2173288"/>
            <a:ext cx="666750" cy="3333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245" name="Text Box 22"/>
          <p:cNvSpPr txBox="1">
            <a:spLocks noChangeArrowheads="1"/>
          </p:cNvSpPr>
          <p:nvPr/>
        </p:nvSpPr>
        <p:spPr bwMode="auto">
          <a:xfrm>
            <a:off x="4738688" y="889000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52246" name="Text Box 23"/>
          <p:cNvSpPr txBox="1">
            <a:spLocks noChangeArrowheads="1"/>
          </p:cNvSpPr>
          <p:nvPr/>
        </p:nvSpPr>
        <p:spPr bwMode="auto">
          <a:xfrm>
            <a:off x="6354763" y="8985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19</a:t>
            </a:r>
          </a:p>
        </p:txBody>
      </p:sp>
      <p:sp>
        <p:nvSpPr>
          <p:cNvPr id="52247" name="Text Box 24"/>
          <p:cNvSpPr txBox="1">
            <a:spLocks noChangeArrowheads="1"/>
          </p:cNvSpPr>
          <p:nvPr/>
        </p:nvSpPr>
        <p:spPr bwMode="auto">
          <a:xfrm>
            <a:off x="7937500" y="1279525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9</a:t>
            </a:r>
          </a:p>
        </p:txBody>
      </p:sp>
      <p:sp>
        <p:nvSpPr>
          <p:cNvPr id="52248" name="Text Box 25"/>
          <p:cNvSpPr txBox="1">
            <a:spLocks noChangeArrowheads="1"/>
          </p:cNvSpPr>
          <p:nvPr/>
        </p:nvSpPr>
        <p:spPr bwMode="auto">
          <a:xfrm>
            <a:off x="7939088" y="2346325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52249" name="Text Box 26"/>
          <p:cNvSpPr txBox="1">
            <a:spLocks noChangeArrowheads="1"/>
          </p:cNvSpPr>
          <p:nvPr/>
        </p:nvSpPr>
        <p:spPr bwMode="auto">
          <a:xfrm>
            <a:off x="7443788" y="1854200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52250" name="Text Box 27"/>
          <p:cNvSpPr txBox="1">
            <a:spLocks noChangeArrowheads="1"/>
          </p:cNvSpPr>
          <p:nvPr/>
        </p:nvSpPr>
        <p:spPr bwMode="auto">
          <a:xfrm>
            <a:off x="6569075" y="23463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13</a:t>
            </a:r>
          </a:p>
        </p:txBody>
      </p:sp>
      <p:sp>
        <p:nvSpPr>
          <p:cNvPr id="52251" name="Text Box 28"/>
          <p:cNvSpPr txBox="1">
            <a:spLocks noChangeArrowheads="1"/>
          </p:cNvSpPr>
          <p:nvPr/>
        </p:nvSpPr>
        <p:spPr bwMode="auto">
          <a:xfrm>
            <a:off x="6521450" y="14478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17</a:t>
            </a:r>
          </a:p>
        </p:txBody>
      </p:sp>
      <p:sp>
        <p:nvSpPr>
          <p:cNvPr id="52252" name="Text Box 29"/>
          <p:cNvSpPr txBox="1">
            <a:spLocks noChangeArrowheads="1"/>
          </p:cNvSpPr>
          <p:nvPr/>
        </p:nvSpPr>
        <p:spPr bwMode="auto">
          <a:xfrm>
            <a:off x="5745163" y="16605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25</a:t>
            </a:r>
          </a:p>
        </p:txBody>
      </p:sp>
      <p:sp>
        <p:nvSpPr>
          <p:cNvPr id="52253" name="Text Box 30"/>
          <p:cNvSpPr txBox="1">
            <a:spLocks noChangeArrowheads="1"/>
          </p:cNvSpPr>
          <p:nvPr/>
        </p:nvSpPr>
        <p:spPr bwMode="auto">
          <a:xfrm>
            <a:off x="4572000" y="14478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52254" name="Text Box 31"/>
          <p:cNvSpPr txBox="1">
            <a:spLocks noChangeArrowheads="1"/>
          </p:cNvSpPr>
          <p:nvPr/>
        </p:nvSpPr>
        <p:spPr bwMode="auto">
          <a:xfrm>
            <a:off x="3746500" y="1660525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8</a:t>
            </a:r>
          </a:p>
        </p:txBody>
      </p:sp>
      <p:sp>
        <p:nvSpPr>
          <p:cNvPr id="52255" name="Text Box 32"/>
          <p:cNvSpPr txBox="1">
            <a:spLocks noChangeArrowheads="1"/>
          </p:cNvSpPr>
          <p:nvPr/>
        </p:nvSpPr>
        <p:spPr bwMode="auto">
          <a:xfrm>
            <a:off x="4511675" y="23463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21</a:t>
            </a:r>
          </a:p>
        </p:txBody>
      </p:sp>
      <p:sp>
        <p:nvSpPr>
          <p:cNvPr id="52256" name="AutoShape 35"/>
          <p:cNvSpPr>
            <a:spLocks/>
          </p:cNvSpPr>
          <p:nvPr/>
        </p:nvSpPr>
        <p:spPr bwMode="auto">
          <a:xfrm>
            <a:off x="762000" y="3284538"/>
            <a:ext cx="152400" cy="1676400"/>
          </a:xfrm>
          <a:prstGeom prst="leftBrace">
            <a:avLst>
              <a:gd name="adj1" fmla="val 91667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 bwMode="auto">
          <a:xfrm>
            <a:off x="457200" y="1052513"/>
            <a:ext cx="8229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 err="1">
                <a:latin typeface="Courier New" pitchFamily="49" charset="0"/>
                <a:cs typeface="+mn-cs"/>
              </a:rPr>
              <a:t>Kruskal</a:t>
            </a:r>
            <a:r>
              <a:rPr lang="en-US" sz="2000" b="1" kern="0" dirty="0">
                <a:latin typeface="Courier New" pitchFamily="49" charset="0"/>
                <a:cs typeface="+mn-cs"/>
              </a:rPr>
              <a:t>()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{ 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   T = </a:t>
            </a:r>
            <a:r>
              <a:rPr lang="en-US" sz="2000" b="1" kern="0" dirty="0">
                <a:latin typeface="Courier New" pitchFamily="49" charset="0"/>
                <a:cs typeface="+mn-cs"/>
                <a:sym typeface="Symbol" pitchFamily="18" charset="2"/>
              </a:rPr>
              <a:t></a:t>
            </a:r>
            <a:r>
              <a:rPr lang="en-US" sz="2000" b="1" kern="0" dirty="0">
                <a:latin typeface="Courier New" pitchFamily="49" charset="0"/>
                <a:cs typeface="+mn-cs"/>
              </a:rPr>
              <a:t>;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   for each v </a:t>
            </a:r>
            <a:r>
              <a:rPr lang="en-US" sz="2000" kern="0" dirty="0">
                <a:latin typeface="+mn-lt"/>
                <a:cs typeface="+mn-cs"/>
                <a:sym typeface="Symbol" pitchFamily="18" charset="2"/>
              </a:rPr>
              <a:t></a:t>
            </a:r>
            <a:r>
              <a:rPr lang="en-US" sz="2000" b="1" kern="0" dirty="0">
                <a:latin typeface="Courier New" pitchFamily="49" charset="0"/>
                <a:cs typeface="+mn-cs"/>
              </a:rPr>
              <a:t> V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      </a:t>
            </a:r>
            <a:r>
              <a:rPr lang="en-US" sz="2000" b="1" kern="0" dirty="0" err="1">
                <a:latin typeface="Courier New" pitchFamily="49" charset="0"/>
                <a:cs typeface="+mn-cs"/>
              </a:rPr>
              <a:t>MakeSet</a:t>
            </a:r>
            <a:r>
              <a:rPr lang="en-US" sz="2000" b="1" kern="0" dirty="0">
                <a:latin typeface="Courier New" pitchFamily="49" charset="0"/>
                <a:cs typeface="+mn-cs"/>
              </a:rPr>
              <a:t>(v);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   sort E into </a:t>
            </a:r>
            <a:r>
              <a:rPr lang="en-US" sz="2000" b="1" kern="0" dirty="0" err="1">
                <a:latin typeface="Courier New" pitchFamily="49" charset="0"/>
                <a:cs typeface="+mn-cs"/>
              </a:rPr>
              <a:t>nondecreasing</a:t>
            </a:r>
            <a:r>
              <a:rPr lang="en-US" sz="2000" b="1" kern="0" dirty="0">
                <a:latin typeface="Courier New" pitchFamily="49" charset="0"/>
                <a:cs typeface="+mn-cs"/>
              </a:rPr>
              <a:t> order by weight w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   for each (</a:t>
            </a:r>
            <a:r>
              <a:rPr lang="en-US" sz="2000" b="1" kern="0" dirty="0" err="1">
                <a:latin typeface="Courier New" pitchFamily="49" charset="0"/>
                <a:cs typeface="+mn-cs"/>
              </a:rPr>
              <a:t>u,v</a:t>
            </a:r>
            <a:r>
              <a:rPr lang="en-US" sz="2000" b="1" kern="0" dirty="0">
                <a:latin typeface="Courier New" pitchFamily="49" charset="0"/>
                <a:cs typeface="+mn-cs"/>
              </a:rPr>
              <a:t>) </a:t>
            </a:r>
            <a:r>
              <a:rPr lang="en-US" sz="2000" b="1" kern="0" dirty="0">
                <a:latin typeface="Courier New" pitchFamily="49" charset="0"/>
                <a:cs typeface="+mn-cs"/>
                <a:sym typeface="Symbol" pitchFamily="18" charset="2"/>
              </a:rPr>
              <a:t></a:t>
            </a:r>
            <a:r>
              <a:rPr lang="en-US" sz="2000" b="1" kern="0" dirty="0">
                <a:latin typeface="Courier New" pitchFamily="49" charset="0"/>
                <a:cs typeface="+mn-cs"/>
              </a:rPr>
              <a:t> E (in sorted order)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      if </a:t>
            </a:r>
            <a:r>
              <a:rPr lang="en-US" sz="2000" b="1" kern="0" dirty="0" err="1">
                <a:latin typeface="Courier New" pitchFamily="49" charset="0"/>
                <a:cs typeface="+mn-cs"/>
              </a:rPr>
              <a:t>FindSet</a:t>
            </a:r>
            <a:r>
              <a:rPr lang="en-US" sz="2000" b="1" kern="0" dirty="0">
                <a:latin typeface="Courier New" pitchFamily="49" charset="0"/>
                <a:cs typeface="+mn-cs"/>
              </a:rPr>
              <a:t>(u) </a:t>
            </a:r>
            <a:r>
              <a:rPr lang="en-US" sz="2000" b="1" kern="0" dirty="0">
                <a:latin typeface="Courier New" pitchFamily="49" charset="0"/>
                <a:cs typeface="+mn-cs"/>
                <a:sym typeface="Symbol" pitchFamily="18" charset="2"/>
              </a:rPr>
              <a:t> </a:t>
            </a:r>
            <a:r>
              <a:rPr lang="en-US" sz="2000" b="1" kern="0" dirty="0" err="1">
                <a:latin typeface="Courier New" pitchFamily="49" charset="0"/>
                <a:cs typeface="+mn-cs"/>
                <a:sym typeface="Symbol" pitchFamily="18" charset="2"/>
              </a:rPr>
              <a:t>FindSet</a:t>
            </a:r>
            <a:r>
              <a:rPr lang="en-US" sz="2000" b="1" kern="0" dirty="0">
                <a:latin typeface="Courier New" pitchFamily="49" charset="0"/>
                <a:cs typeface="+mn-cs"/>
                <a:sym typeface="Symbol" pitchFamily="18" charset="2"/>
              </a:rPr>
              <a:t>(v)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  <a:sym typeface="Symbol" pitchFamily="18" charset="2"/>
              </a:rPr>
              <a:t>         T = T </a:t>
            </a:r>
            <a:r>
              <a:rPr lang="en-US" sz="2000" b="1" kern="0" dirty="0">
                <a:latin typeface="Microsoft Sans Serif" pitchFamily="34" charset="0"/>
                <a:cs typeface="+mn-cs"/>
                <a:sym typeface="Math B" pitchFamily="2" charset="2"/>
              </a:rPr>
              <a:t>U</a:t>
            </a:r>
            <a:r>
              <a:rPr lang="en-US" sz="2000" b="1" kern="0" dirty="0">
                <a:latin typeface="Courier New" pitchFamily="49" charset="0"/>
                <a:cs typeface="+mn-cs"/>
                <a:sym typeface="Math B" pitchFamily="2" charset="2"/>
              </a:rPr>
              <a:t> {{</a:t>
            </a:r>
            <a:r>
              <a:rPr lang="en-US" sz="2000" b="1" kern="0" dirty="0" err="1">
                <a:latin typeface="Courier New" pitchFamily="49" charset="0"/>
                <a:cs typeface="+mn-cs"/>
                <a:sym typeface="Math B" pitchFamily="2" charset="2"/>
              </a:rPr>
              <a:t>u,v</a:t>
            </a:r>
            <a:r>
              <a:rPr lang="en-US" sz="2000" b="1" kern="0" dirty="0">
                <a:latin typeface="Courier New" pitchFamily="49" charset="0"/>
                <a:cs typeface="+mn-cs"/>
                <a:sym typeface="Math B" pitchFamily="2" charset="2"/>
              </a:rPr>
              <a:t>}};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  <a:sym typeface="Math B" pitchFamily="2" charset="2"/>
              </a:rPr>
              <a:t>         Union(</a:t>
            </a:r>
            <a:r>
              <a:rPr lang="en-US" altLang="en-US" sz="2000" b="1" dirty="0" err="1">
                <a:latin typeface="Courier New" panose="02070309020205020404" pitchFamily="49" charset="0"/>
                <a:sym typeface="Math B" pitchFamily="2" charset="2"/>
              </a:rPr>
              <a:t>u,v</a:t>
            </a:r>
            <a:r>
              <a:rPr lang="en-US" sz="2000" b="1" kern="0" dirty="0">
                <a:latin typeface="Courier New" pitchFamily="49" charset="0"/>
                <a:cs typeface="+mn-cs"/>
                <a:sym typeface="Math B" pitchFamily="2" charset="2"/>
              </a:rPr>
              <a:t>);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  <a:sym typeface="Math B" pitchFamily="2" charset="2"/>
              </a:rPr>
              <a:t>}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Kruskal’s Algorithm</a:t>
            </a:r>
          </a:p>
        </p:txBody>
      </p:sp>
      <p:sp>
        <p:nvSpPr>
          <p:cNvPr id="53251" name="Oval 4"/>
          <p:cNvSpPr>
            <a:spLocks noChangeArrowheads="1"/>
          </p:cNvSpPr>
          <p:nvPr/>
        </p:nvSpPr>
        <p:spPr bwMode="auto">
          <a:xfrm>
            <a:off x="3886200" y="1006475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252" name="Oval 5"/>
          <p:cNvSpPr>
            <a:spLocks noChangeArrowheads="1"/>
          </p:cNvSpPr>
          <p:nvPr/>
        </p:nvSpPr>
        <p:spPr bwMode="auto">
          <a:xfrm>
            <a:off x="5562600" y="1006475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253" name="Oval 6"/>
          <p:cNvSpPr>
            <a:spLocks noChangeArrowheads="1"/>
          </p:cNvSpPr>
          <p:nvPr/>
        </p:nvSpPr>
        <p:spPr bwMode="auto">
          <a:xfrm>
            <a:off x="7239000" y="1006475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254" name="Oval 7"/>
          <p:cNvSpPr>
            <a:spLocks noChangeArrowheads="1"/>
          </p:cNvSpPr>
          <p:nvPr/>
        </p:nvSpPr>
        <p:spPr bwMode="auto">
          <a:xfrm>
            <a:off x="7239000" y="2454275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255" name="Oval 8"/>
          <p:cNvSpPr>
            <a:spLocks noChangeArrowheads="1"/>
          </p:cNvSpPr>
          <p:nvPr/>
        </p:nvSpPr>
        <p:spPr bwMode="auto">
          <a:xfrm>
            <a:off x="8229600" y="1768475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256" name="Oval 9"/>
          <p:cNvSpPr>
            <a:spLocks noChangeArrowheads="1"/>
          </p:cNvSpPr>
          <p:nvPr/>
        </p:nvSpPr>
        <p:spPr bwMode="auto">
          <a:xfrm>
            <a:off x="5562600" y="2454275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257" name="Oval 10"/>
          <p:cNvSpPr>
            <a:spLocks noChangeArrowheads="1"/>
          </p:cNvSpPr>
          <p:nvPr/>
        </p:nvSpPr>
        <p:spPr bwMode="auto">
          <a:xfrm>
            <a:off x="3886200" y="2454275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53258" name="AutoShape 11"/>
          <p:cNvCxnSpPr>
            <a:cxnSpLocks noChangeShapeType="1"/>
            <a:stCxn id="53251" idx="6"/>
            <a:endCxn id="53252" idx="2"/>
          </p:cNvCxnSpPr>
          <p:nvPr/>
        </p:nvCxnSpPr>
        <p:spPr bwMode="auto">
          <a:xfrm>
            <a:off x="4357688" y="1235075"/>
            <a:ext cx="11906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59" name="AutoShape 12"/>
          <p:cNvCxnSpPr>
            <a:cxnSpLocks noChangeShapeType="1"/>
            <a:stCxn id="53252" idx="6"/>
            <a:endCxn id="53253" idx="2"/>
          </p:cNvCxnSpPr>
          <p:nvPr/>
        </p:nvCxnSpPr>
        <p:spPr bwMode="auto">
          <a:xfrm>
            <a:off x="6034088" y="1235075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0" name="AutoShape 13"/>
          <p:cNvCxnSpPr>
            <a:cxnSpLocks noChangeShapeType="1"/>
            <a:stCxn id="53253" idx="3"/>
            <a:endCxn id="53256" idx="7"/>
          </p:cNvCxnSpPr>
          <p:nvPr/>
        </p:nvCxnSpPr>
        <p:spPr bwMode="auto">
          <a:xfrm flipH="1">
            <a:off x="5953125" y="1411288"/>
            <a:ext cx="1352550" cy="109537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1" name="AutoShape 14"/>
          <p:cNvCxnSpPr>
            <a:cxnSpLocks noChangeShapeType="1"/>
            <a:stCxn id="53256" idx="2"/>
            <a:endCxn id="53257" idx="6"/>
          </p:cNvCxnSpPr>
          <p:nvPr/>
        </p:nvCxnSpPr>
        <p:spPr bwMode="auto">
          <a:xfrm flipH="1">
            <a:off x="4357688" y="2682875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2" name="AutoShape 15"/>
          <p:cNvCxnSpPr>
            <a:cxnSpLocks noChangeShapeType="1"/>
            <a:stCxn id="53257" idx="0"/>
            <a:endCxn id="53251" idx="4"/>
          </p:cNvCxnSpPr>
          <p:nvPr/>
        </p:nvCxnSpPr>
        <p:spPr bwMode="auto">
          <a:xfrm flipV="1">
            <a:off x="4114800" y="1477963"/>
            <a:ext cx="0" cy="9620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3" name="AutoShape 16"/>
          <p:cNvCxnSpPr>
            <a:cxnSpLocks noChangeShapeType="1"/>
            <a:stCxn id="53251" idx="5"/>
            <a:endCxn id="53256" idx="1"/>
          </p:cNvCxnSpPr>
          <p:nvPr/>
        </p:nvCxnSpPr>
        <p:spPr bwMode="auto">
          <a:xfrm>
            <a:off x="4276725" y="1411288"/>
            <a:ext cx="1352550" cy="10953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4" name="AutoShape 17"/>
          <p:cNvCxnSpPr>
            <a:cxnSpLocks noChangeShapeType="1"/>
            <a:stCxn id="53256" idx="0"/>
            <a:endCxn id="53252" idx="4"/>
          </p:cNvCxnSpPr>
          <p:nvPr/>
        </p:nvCxnSpPr>
        <p:spPr bwMode="auto">
          <a:xfrm flipV="1">
            <a:off x="5791200" y="1477963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5" name="AutoShape 18"/>
          <p:cNvCxnSpPr>
            <a:cxnSpLocks noChangeShapeType="1"/>
            <a:stCxn id="53256" idx="6"/>
            <a:endCxn id="53254" idx="2"/>
          </p:cNvCxnSpPr>
          <p:nvPr/>
        </p:nvCxnSpPr>
        <p:spPr bwMode="auto">
          <a:xfrm>
            <a:off x="6034088" y="2682875"/>
            <a:ext cx="11906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6" name="AutoShape 19"/>
          <p:cNvCxnSpPr>
            <a:cxnSpLocks noChangeShapeType="1"/>
            <a:stCxn id="53254" idx="0"/>
            <a:endCxn id="53253" idx="4"/>
          </p:cNvCxnSpPr>
          <p:nvPr/>
        </p:nvCxnSpPr>
        <p:spPr bwMode="auto">
          <a:xfrm flipV="1">
            <a:off x="7467600" y="1477963"/>
            <a:ext cx="0" cy="9620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7" name="AutoShape 20"/>
          <p:cNvCxnSpPr>
            <a:cxnSpLocks noChangeShapeType="1"/>
            <a:stCxn id="53253" idx="5"/>
            <a:endCxn id="53255" idx="1"/>
          </p:cNvCxnSpPr>
          <p:nvPr/>
        </p:nvCxnSpPr>
        <p:spPr bwMode="auto">
          <a:xfrm>
            <a:off x="7629525" y="1411288"/>
            <a:ext cx="666750" cy="4095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8" name="AutoShape 21"/>
          <p:cNvCxnSpPr>
            <a:cxnSpLocks noChangeShapeType="1"/>
            <a:stCxn id="53254" idx="7"/>
            <a:endCxn id="53255" idx="3"/>
          </p:cNvCxnSpPr>
          <p:nvPr/>
        </p:nvCxnSpPr>
        <p:spPr bwMode="auto">
          <a:xfrm flipV="1">
            <a:off x="7629525" y="2173288"/>
            <a:ext cx="666750" cy="3333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269" name="Text Box 22"/>
          <p:cNvSpPr txBox="1">
            <a:spLocks noChangeArrowheads="1"/>
          </p:cNvSpPr>
          <p:nvPr/>
        </p:nvSpPr>
        <p:spPr bwMode="auto">
          <a:xfrm>
            <a:off x="4738688" y="889000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53270" name="Text Box 23"/>
          <p:cNvSpPr txBox="1">
            <a:spLocks noChangeArrowheads="1"/>
          </p:cNvSpPr>
          <p:nvPr/>
        </p:nvSpPr>
        <p:spPr bwMode="auto">
          <a:xfrm>
            <a:off x="6354763" y="8985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19</a:t>
            </a:r>
          </a:p>
        </p:txBody>
      </p:sp>
      <p:sp>
        <p:nvSpPr>
          <p:cNvPr id="53271" name="Text Box 24"/>
          <p:cNvSpPr txBox="1">
            <a:spLocks noChangeArrowheads="1"/>
          </p:cNvSpPr>
          <p:nvPr/>
        </p:nvSpPr>
        <p:spPr bwMode="auto">
          <a:xfrm>
            <a:off x="7937500" y="1279525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9</a:t>
            </a:r>
          </a:p>
        </p:txBody>
      </p:sp>
      <p:sp>
        <p:nvSpPr>
          <p:cNvPr id="53272" name="Text Box 25"/>
          <p:cNvSpPr txBox="1">
            <a:spLocks noChangeArrowheads="1"/>
          </p:cNvSpPr>
          <p:nvPr/>
        </p:nvSpPr>
        <p:spPr bwMode="auto">
          <a:xfrm>
            <a:off x="7939088" y="2346325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53273" name="Text Box 26"/>
          <p:cNvSpPr txBox="1">
            <a:spLocks noChangeArrowheads="1"/>
          </p:cNvSpPr>
          <p:nvPr/>
        </p:nvSpPr>
        <p:spPr bwMode="auto">
          <a:xfrm>
            <a:off x="7443788" y="1854200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53274" name="Text Box 27"/>
          <p:cNvSpPr txBox="1">
            <a:spLocks noChangeArrowheads="1"/>
          </p:cNvSpPr>
          <p:nvPr/>
        </p:nvSpPr>
        <p:spPr bwMode="auto">
          <a:xfrm>
            <a:off x="6569075" y="23463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13</a:t>
            </a:r>
          </a:p>
        </p:txBody>
      </p:sp>
      <p:sp>
        <p:nvSpPr>
          <p:cNvPr id="53275" name="Text Box 28"/>
          <p:cNvSpPr txBox="1">
            <a:spLocks noChangeArrowheads="1"/>
          </p:cNvSpPr>
          <p:nvPr/>
        </p:nvSpPr>
        <p:spPr bwMode="auto">
          <a:xfrm>
            <a:off x="6369050" y="1447800"/>
            <a:ext cx="641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17?</a:t>
            </a:r>
          </a:p>
        </p:txBody>
      </p:sp>
      <p:sp>
        <p:nvSpPr>
          <p:cNvPr id="53276" name="Text Box 29"/>
          <p:cNvSpPr txBox="1">
            <a:spLocks noChangeArrowheads="1"/>
          </p:cNvSpPr>
          <p:nvPr/>
        </p:nvSpPr>
        <p:spPr bwMode="auto">
          <a:xfrm>
            <a:off x="5745163" y="16605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25</a:t>
            </a:r>
          </a:p>
        </p:txBody>
      </p:sp>
      <p:sp>
        <p:nvSpPr>
          <p:cNvPr id="53277" name="Text Box 30"/>
          <p:cNvSpPr txBox="1">
            <a:spLocks noChangeArrowheads="1"/>
          </p:cNvSpPr>
          <p:nvPr/>
        </p:nvSpPr>
        <p:spPr bwMode="auto">
          <a:xfrm>
            <a:off x="4572000" y="14478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53278" name="Text Box 31"/>
          <p:cNvSpPr txBox="1">
            <a:spLocks noChangeArrowheads="1"/>
          </p:cNvSpPr>
          <p:nvPr/>
        </p:nvSpPr>
        <p:spPr bwMode="auto">
          <a:xfrm>
            <a:off x="3746500" y="1660525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8</a:t>
            </a:r>
          </a:p>
        </p:txBody>
      </p:sp>
      <p:sp>
        <p:nvSpPr>
          <p:cNvPr id="53279" name="Text Box 32"/>
          <p:cNvSpPr txBox="1">
            <a:spLocks noChangeArrowheads="1"/>
          </p:cNvSpPr>
          <p:nvPr/>
        </p:nvSpPr>
        <p:spPr bwMode="auto">
          <a:xfrm>
            <a:off x="4511675" y="23463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21</a:t>
            </a:r>
          </a:p>
        </p:txBody>
      </p:sp>
      <p:sp>
        <p:nvSpPr>
          <p:cNvPr id="53280" name="AutoShape 35"/>
          <p:cNvSpPr>
            <a:spLocks/>
          </p:cNvSpPr>
          <p:nvPr/>
        </p:nvSpPr>
        <p:spPr bwMode="auto">
          <a:xfrm>
            <a:off x="762000" y="3284538"/>
            <a:ext cx="152400" cy="1676400"/>
          </a:xfrm>
          <a:prstGeom prst="leftBrace">
            <a:avLst>
              <a:gd name="adj1" fmla="val 91667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 bwMode="auto">
          <a:xfrm>
            <a:off x="457200" y="1052513"/>
            <a:ext cx="8229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 err="1">
                <a:latin typeface="Courier New" pitchFamily="49" charset="0"/>
                <a:cs typeface="+mn-cs"/>
              </a:rPr>
              <a:t>Kruskal</a:t>
            </a:r>
            <a:r>
              <a:rPr lang="en-US" sz="2000" b="1" kern="0" dirty="0">
                <a:latin typeface="Courier New" pitchFamily="49" charset="0"/>
                <a:cs typeface="+mn-cs"/>
              </a:rPr>
              <a:t>()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{ 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   T = </a:t>
            </a:r>
            <a:r>
              <a:rPr lang="en-US" sz="2000" b="1" kern="0" dirty="0">
                <a:latin typeface="Courier New" pitchFamily="49" charset="0"/>
                <a:cs typeface="+mn-cs"/>
                <a:sym typeface="Symbol" pitchFamily="18" charset="2"/>
              </a:rPr>
              <a:t></a:t>
            </a:r>
            <a:r>
              <a:rPr lang="en-US" sz="2000" b="1" kern="0" dirty="0">
                <a:latin typeface="Courier New" pitchFamily="49" charset="0"/>
                <a:cs typeface="+mn-cs"/>
              </a:rPr>
              <a:t>;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   for each v </a:t>
            </a:r>
            <a:r>
              <a:rPr lang="en-US" sz="2000" kern="0" dirty="0">
                <a:latin typeface="+mn-lt"/>
                <a:cs typeface="+mn-cs"/>
                <a:sym typeface="Symbol" pitchFamily="18" charset="2"/>
              </a:rPr>
              <a:t></a:t>
            </a:r>
            <a:r>
              <a:rPr lang="en-US" sz="2000" b="1" kern="0" dirty="0">
                <a:latin typeface="Courier New" pitchFamily="49" charset="0"/>
                <a:cs typeface="+mn-cs"/>
              </a:rPr>
              <a:t> V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      </a:t>
            </a:r>
            <a:r>
              <a:rPr lang="en-US" sz="2000" b="1" kern="0" dirty="0" err="1">
                <a:latin typeface="Courier New" pitchFamily="49" charset="0"/>
                <a:cs typeface="+mn-cs"/>
              </a:rPr>
              <a:t>MakeSet</a:t>
            </a:r>
            <a:r>
              <a:rPr lang="en-US" sz="2000" b="1" kern="0" dirty="0">
                <a:latin typeface="Courier New" pitchFamily="49" charset="0"/>
                <a:cs typeface="+mn-cs"/>
              </a:rPr>
              <a:t>(v);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   sort E into </a:t>
            </a:r>
            <a:r>
              <a:rPr lang="en-US" sz="2000" b="1" kern="0" dirty="0" err="1">
                <a:latin typeface="Courier New" pitchFamily="49" charset="0"/>
                <a:cs typeface="+mn-cs"/>
              </a:rPr>
              <a:t>nondecreasing</a:t>
            </a:r>
            <a:r>
              <a:rPr lang="en-US" sz="2000" b="1" kern="0" dirty="0">
                <a:latin typeface="Courier New" pitchFamily="49" charset="0"/>
                <a:cs typeface="+mn-cs"/>
              </a:rPr>
              <a:t> order by weight w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   for each (</a:t>
            </a:r>
            <a:r>
              <a:rPr lang="en-US" sz="2000" b="1" kern="0" dirty="0" err="1">
                <a:latin typeface="Courier New" pitchFamily="49" charset="0"/>
                <a:cs typeface="+mn-cs"/>
              </a:rPr>
              <a:t>u,v</a:t>
            </a:r>
            <a:r>
              <a:rPr lang="en-US" sz="2000" b="1" kern="0" dirty="0">
                <a:latin typeface="Courier New" pitchFamily="49" charset="0"/>
                <a:cs typeface="+mn-cs"/>
              </a:rPr>
              <a:t>) </a:t>
            </a:r>
            <a:r>
              <a:rPr lang="en-US" sz="2000" b="1" kern="0" dirty="0">
                <a:latin typeface="Courier New" pitchFamily="49" charset="0"/>
                <a:cs typeface="+mn-cs"/>
                <a:sym typeface="Symbol" pitchFamily="18" charset="2"/>
              </a:rPr>
              <a:t></a:t>
            </a:r>
            <a:r>
              <a:rPr lang="en-US" sz="2000" b="1" kern="0" dirty="0">
                <a:latin typeface="Courier New" pitchFamily="49" charset="0"/>
                <a:cs typeface="+mn-cs"/>
              </a:rPr>
              <a:t> E (in sorted order)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      if </a:t>
            </a:r>
            <a:r>
              <a:rPr lang="en-US" sz="2000" b="1" kern="0" dirty="0" err="1">
                <a:latin typeface="Courier New" pitchFamily="49" charset="0"/>
                <a:cs typeface="+mn-cs"/>
              </a:rPr>
              <a:t>FindSet</a:t>
            </a:r>
            <a:r>
              <a:rPr lang="en-US" sz="2000" b="1" kern="0" dirty="0">
                <a:latin typeface="Courier New" pitchFamily="49" charset="0"/>
                <a:cs typeface="+mn-cs"/>
              </a:rPr>
              <a:t>(u) </a:t>
            </a:r>
            <a:r>
              <a:rPr lang="en-US" sz="2000" b="1" kern="0" dirty="0">
                <a:latin typeface="Courier New" pitchFamily="49" charset="0"/>
                <a:cs typeface="+mn-cs"/>
                <a:sym typeface="Symbol" pitchFamily="18" charset="2"/>
              </a:rPr>
              <a:t> </a:t>
            </a:r>
            <a:r>
              <a:rPr lang="en-US" sz="2000" b="1" kern="0" dirty="0" err="1">
                <a:latin typeface="Courier New" pitchFamily="49" charset="0"/>
                <a:cs typeface="+mn-cs"/>
                <a:sym typeface="Symbol" pitchFamily="18" charset="2"/>
              </a:rPr>
              <a:t>FindSet</a:t>
            </a:r>
            <a:r>
              <a:rPr lang="en-US" sz="2000" b="1" kern="0" dirty="0">
                <a:latin typeface="Courier New" pitchFamily="49" charset="0"/>
                <a:cs typeface="+mn-cs"/>
                <a:sym typeface="Symbol" pitchFamily="18" charset="2"/>
              </a:rPr>
              <a:t>(v)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  <a:sym typeface="Symbol" pitchFamily="18" charset="2"/>
              </a:rPr>
              <a:t>         T = T </a:t>
            </a:r>
            <a:r>
              <a:rPr lang="en-US" sz="2000" b="1" kern="0" dirty="0">
                <a:latin typeface="Microsoft Sans Serif" pitchFamily="34" charset="0"/>
                <a:cs typeface="+mn-cs"/>
                <a:sym typeface="Math B" pitchFamily="2" charset="2"/>
              </a:rPr>
              <a:t>U</a:t>
            </a:r>
            <a:r>
              <a:rPr lang="en-US" sz="2000" b="1" kern="0" dirty="0">
                <a:latin typeface="Courier New" pitchFamily="49" charset="0"/>
                <a:cs typeface="+mn-cs"/>
                <a:sym typeface="Math B" pitchFamily="2" charset="2"/>
              </a:rPr>
              <a:t> {{</a:t>
            </a:r>
            <a:r>
              <a:rPr lang="en-US" sz="2000" b="1" kern="0" dirty="0" err="1">
                <a:latin typeface="Courier New" pitchFamily="49" charset="0"/>
                <a:cs typeface="+mn-cs"/>
                <a:sym typeface="Math B" pitchFamily="2" charset="2"/>
              </a:rPr>
              <a:t>u,v</a:t>
            </a:r>
            <a:r>
              <a:rPr lang="en-US" sz="2000" b="1" kern="0" dirty="0">
                <a:latin typeface="Courier New" pitchFamily="49" charset="0"/>
                <a:cs typeface="+mn-cs"/>
                <a:sym typeface="Math B" pitchFamily="2" charset="2"/>
              </a:rPr>
              <a:t>}};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  <a:sym typeface="Math B" pitchFamily="2" charset="2"/>
              </a:rPr>
              <a:t>         Union(</a:t>
            </a:r>
            <a:r>
              <a:rPr lang="en-US" altLang="en-US" sz="2000" b="1" dirty="0" err="1">
                <a:latin typeface="Courier New" panose="02070309020205020404" pitchFamily="49" charset="0"/>
                <a:sym typeface="Math B" pitchFamily="2" charset="2"/>
              </a:rPr>
              <a:t>u,v</a:t>
            </a:r>
            <a:r>
              <a:rPr lang="en-US" sz="2000" b="1" kern="0" dirty="0">
                <a:latin typeface="Courier New" pitchFamily="49" charset="0"/>
                <a:cs typeface="+mn-cs"/>
                <a:sym typeface="Math B" pitchFamily="2" charset="2"/>
              </a:rPr>
              <a:t>);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  <a:sym typeface="Math B" pitchFamily="2" charset="2"/>
              </a:rPr>
              <a:t>}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Kruskal’s Algorithm</a:t>
            </a:r>
          </a:p>
        </p:txBody>
      </p:sp>
      <p:sp>
        <p:nvSpPr>
          <p:cNvPr id="54275" name="Oval 4"/>
          <p:cNvSpPr>
            <a:spLocks noChangeArrowheads="1"/>
          </p:cNvSpPr>
          <p:nvPr/>
        </p:nvSpPr>
        <p:spPr bwMode="auto">
          <a:xfrm>
            <a:off x="3886200" y="1006475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4276" name="Oval 5"/>
          <p:cNvSpPr>
            <a:spLocks noChangeArrowheads="1"/>
          </p:cNvSpPr>
          <p:nvPr/>
        </p:nvSpPr>
        <p:spPr bwMode="auto">
          <a:xfrm>
            <a:off x="5562600" y="1006475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4277" name="Oval 6"/>
          <p:cNvSpPr>
            <a:spLocks noChangeArrowheads="1"/>
          </p:cNvSpPr>
          <p:nvPr/>
        </p:nvSpPr>
        <p:spPr bwMode="auto">
          <a:xfrm>
            <a:off x="7239000" y="1006475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4278" name="Oval 7"/>
          <p:cNvSpPr>
            <a:spLocks noChangeArrowheads="1"/>
          </p:cNvSpPr>
          <p:nvPr/>
        </p:nvSpPr>
        <p:spPr bwMode="auto">
          <a:xfrm>
            <a:off x="7239000" y="2454275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4279" name="Oval 8"/>
          <p:cNvSpPr>
            <a:spLocks noChangeArrowheads="1"/>
          </p:cNvSpPr>
          <p:nvPr/>
        </p:nvSpPr>
        <p:spPr bwMode="auto">
          <a:xfrm>
            <a:off x="8229600" y="1768475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4280" name="Oval 9"/>
          <p:cNvSpPr>
            <a:spLocks noChangeArrowheads="1"/>
          </p:cNvSpPr>
          <p:nvPr/>
        </p:nvSpPr>
        <p:spPr bwMode="auto">
          <a:xfrm>
            <a:off x="5562600" y="2454275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4281" name="Oval 10"/>
          <p:cNvSpPr>
            <a:spLocks noChangeArrowheads="1"/>
          </p:cNvSpPr>
          <p:nvPr/>
        </p:nvSpPr>
        <p:spPr bwMode="auto">
          <a:xfrm>
            <a:off x="3886200" y="2454275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54282" name="AutoShape 11"/>
          <p:cNvCxnSpPr>
            <a:cxnSpLocks noChangeShapeType="1"/>
            <a:stCxn id="54275" idx="6"/>
            <a:endCxn id="54276" idx="2"/>
          </p:cNvCxnSpPr>
          <p:nvPr/>
        </p:nvCxnSpPr>
        <p:spPr bwMode="auto">
          <a:xfrm>
            <a:off x="4357688" y="1235075"/>
            <a:ext cx="11906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83" name="AutoShape 12"/>
          <p:cNvCxnSpPr>
            <a:cxnSpLocks noChangeShapeType="1"/>
            <a:stCxn id="54276" idx="6"/>
            <a:endCxn id="54277" idx="2"/>
          </p:cNvCxnSpPr>
          <p:nvPr/>
        </p:nvCxnSpPr>
        <p:spPr bwMode="auto">
          <a:xfrm>
            <a:off x="6034088" y="1235075"/>
            <a:ext cx="1190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84" name="AutoShape 13"/>
          <p:cNvCxnSpPr>
            <a:cxnSpLocks noChangeShapeType="1"/>
            <a:stCxn id="54277" idx="3"/>
            <a:endCxn id="54280" idx="7"/>
          </p:cNvCxnSpPr>
          <p:nvPr/>
        </p:nvCxnSpPr>
        <p:spPr bwMode="auto">
          <a:xfrm flipH="1">
            <a:off x="5953125" y="1411288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85" name="AutoShape 14"/>
          <p:cNvCxnSpPr>
            <a:cxnSpLocks noChangeShapeType="1"/>
            <a:stCxn id="54280" idx="2"/>
            <a:endCxn id="54281" idx="6"/>
          </p:cNvCxnSpPr>
          <p:nvPr/>
        </p:nvCxnSpPr>
        <p:spPr bwMode="auto">
          <a:xfrm flipH="1">
            <a:off x="4357688" y="2682875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86" name="AutoShape 15"/>
          <p:cNvCxnSpPr>
            <a:cxnSpLocks noChangeShapeType="1"/>
            <a:stCxn id="54281" idx="0"/>
            <a:endCxn id="54275" idx="4"/>
          </p:cNvCxnSpPr>
          <p:nvPr/>
        </p:nvCxnSpPr>
        <p:spPr bwMode="auto">
          <a:xfrm flipV="1">
            <a:off x="4114800" y="1477963"/>
            <a:ext cx="0" cy="9620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87" name="AutoShape 16"/>
          <p:cNvCxnSpPr>
            <a:cxnSpLocks noChangeShapeType="1"/>
            <a:stCxn id="54275" idx="5"/>
            <a:endCxn id="54280" idx="1"/>
          </p:cNvCxnSpPr>
          <p:nvPr/>
        </p:nvCxnSpPr>
        <p:spPr bwMode="auto">
          <a:xfrm>
            <a:off x="4276725" y="1411288"/>
            <a:ext cx="1352550" cy="10953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88" name="AutoShape 17"/>
          <p:cNvCxnSpPr>
            <a:cxnSpLocks noChangeShapeType="1"/>
            <a:stCxn id="54280" idx="0"/>
            <a:endCxn id="54276" idx="4"/>
          </p:cNvCxnSpPr>
          <p:nvPr/>
        </p:nvCxnSpPr>
        <p:spPr bwMode="auto">
          <a:xfrm flipV="1">
            <a:off x="5791200" y="1477963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89" name="AutoShape 18"/>
          <p:cNvCxnSpPr>
            <a:cxnSpLocks noChangeShapeType="1"/>
            <a:stCxn id="54280" idx="6"/>
            <a:endCxn id="54278" idx="2"/>
          </p:cNvCxnSpPr>
          <p:nvPr/>
        </p:nvCxnSpPr>
        <p:spPr bwMode="auto">
          <a:xfrm>
            <a:off x="6034088" y="2682875"/>
            <a:ext cx="11906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90" name="AutoShape 19"/>
          <p:cNvCxnSpPr>
            <a:cxnSpLocks noChangeShapeType="1"/>
            <a:stCxn id="54278" idx="0"/>
            <a:endCxn id="54277" idx="4"/>
          </p:cNvCxnSpPr>
          <p:nvPr/>
        </p:nvCxnSpPr>
        <p:spPr bwMode="auto">
          <a:xfrm flipV="1">
            <a:off x="7467600" y="1477963"/>
            <a:ext cx="0" cy="9620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91" name="AutoShape 20"/>
          <p:cNvCxnSpPr>
            <a:cxnSpLocks noChangeShapeType="1"/>
            <a:stCxn id="54277" idx="5"/>
            <a:endCxn id="54279" idx="1"/>
          </p:cNvCxnSpPr>
          <p:nvPr/>
        </p:nvCxnSpPr>
        <p:spPr bwMode="auto">
          <a:xfrm>
            <a:off x="7629525" y="1411288"/>
            <a:ext cx="666750" cy="4095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92" name="AutoShape 21"/>
          <p:cNvCxnSpPr>
            <a:cxnSpLocks noChangeShapeType="1"/>
            <a:stCxn id="54278" idx="7"/>
            <a:endCxn id="54279" idx="3"/>
          </p:cNvCxnSpPr>
          <p:nvPr/>
        </p:nvCxnSpPr>
        <p:spPr bwMode="auto">
          <a:xfrm flipV="1">
            <a:off x="7629525" y="2173288"/>
            <a:ext cx="666750" cy="3333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293" name="Text Box 22"/>
          <p:cNvSpPr txBox="1">
            <a:spLocks noChangeArrowheads="1"/>
          </p:cNvSpPr>
          <p:nvPr/>
        </p:nvSpPr>
        <p:spPr bwMode="auto">
          <a:xfrm>
            <a:off x="4738688" y="889000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54294" name="Text Box 23"/>
          <p:cNvSpPr txBox="1">
            <a:spLocks noChangeArrowheads="1"/>
          </p:cNvSpPr>
          <p:nvPr/>
        </p:nvSpPr>
        <p:spPr bwMode="auto">
          <a:xfrm>
            <a:off x="6278563" y="898525"/>
            <a:ext cx="641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19?</a:t>
            </a:r>
          </a:p>
        </p:txBody>
      </p:sp>
      <p:sp>
        <p:nvSpPr>
          <p:cNvPr id="54295" name="Text Box 24"/>
          <p:cNvSpPr txBox="1">
            <a:spLocks noChangeArrowheads="1"/>
          </p:cNvSpPr>
          <p:nvPr/>
        </p:nvSpPr>
        <p:spPr bwMode="auto">
          <a:xfrm>
            <a:off x="7937500" y="1279525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9</a:t>
            </a:r>
          </a:p>
        </p:txBody>
      </p:sp>
      <p:sp>
        <p:nvSpPr>
          <p:cNvPr id="54296" name="Text Box 25"/>
          <p:cNvSpPr txBox="1">
            <a:spLocks noChangeArrowheads="1"/>
          </p:cNvSpPr>
          <p:nvPr/>
        </p:nvSpPr>
        <p:spPr bwMode="auto">
          <a:xfrm>
            <a:off x="7939088" y="2346325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54297" name="Text Box 26"/>
          <p:cNvSpPr txBox="1">
            <a:spLocks noChangeArrowheads="1"/>
          </p:cNvSpPr>
          <p:nvPr/>
        </p:nvSpPr>
        <p:spPr bwMode="auto">
          <a:xfrm>
            <a:off x="7443788" y="1854200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54298" name="Text Box 27"/>
          <p:cNvSpPr txBox="1">
            <a:spLocks noChangeArrowheads="1"/>
          </p:cNvSpPr>
          <p:nvPr/>
        </p:nvSpPr>
        <p:spPr bwMode="auto">
          <a:xfrm>
            <a:off x="6569075" y="23463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13</a:t>
            </a:r>
          </a:p>
        </p:txBody>
      </p:sp>
      <p:sp>
        <p:nvSpPr>
          <p:cNvPr id="54299" name="Text Box 28"/>
          <p:cNvSpPr txBox="1">
            <a:spLocks noChangeArrowheads="1"/>
          </p:cNvSpPr>
          <p:nvPr/>
        </p:nvSpPr>
        <p:spPr bwMode="auto">
          <a:xfrm>
            <a:off x="6521450" y="14478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17</a:t>
            </a:r>
          </a:p>
        </p:txBody>
      </p:sp>
      <p:sp>
        <p:nvSpPr>
          <p:cNvPr id="54300" name="Text Box 29"/>
          <p:cNvSpPr txBox="1">
            <a:spLocks noChangeArrowheads="1"/>
          </p:cNvSpPr>
          <p:nvPr/>
        </p:nvSpPr>
        <p:spPr bwMode="auto">
          <a:xfrm>
            <a:off x="5745163" y="16605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25</a:t>
            </a:r>
          </a:p>
        </p:txBody>
      </p:sp>
      <p:sp>
        <p:nvSpPr>
          <p:cNvPr id="54301" name="Text Box 30"/>
          <p:cNvSpPr txBox="1">
            <a:spLocks noChangeArrowheads="1"/>
          </p:cNvSpPr>
          <p:nvPr/>
        </p:nvSpPr>
        <p:spPr bwMode="auto">
          <a:xfrm>
            <a:off x="4572000" y="14478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54302" name="Text Box 31"/>
          <p:cNvSpPr txBox="1">
            <a:spLocks noChangeArrowheads="1"/>
          </p:cNvSpPr>
          <p:nvPr/>
        </p:nvSpPr>
        <p:spPr bwMode="auto">
          <a:xfrm>
            <a:off x="3746500" y="1660525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8</a:t>
            </a:r>
          </a:p>
        </p:txBody>
      </p:sp>
      <p:sp>
        <p:nvSpPr>
          <p:cNvPr id="54303" name="Text Box 32"/>
          <p:cNvSpPr txBox="1">
            <a:spLocks noChangeArrowheads="1"/>
          </p:cNvSpPr>
          <p:nvPr/>
        </p:nvSpPr>
        <p:spPr bwMode="auto">
          <a:xfrm>
            <a:off x="4511675" y="23463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21</a:t>
            </a:r>
          </a:p>
        </p:txBody>
      </p:sp>
      <p:sp>
        <p:nvSpPr>
          <p:cNvPr id="54304" name="AutoShape 35"/>
          <p:cNvSpPr>
            <a:spLocks/>
          </p:cNvSpPr>
          <p:nvPr/>
        </p:nvSpPr>
        <p:spPr bwMode="auto">
          <a:xfrm>
            <a:off x="762000" y="3284538"/>
            <a:ext cx="152400" cy="1676400"/>
          </a:xfrm>
          <a:prstGeom prst="leftBrace">
            <a:avLst>
              <a:gd name="adj1" fmla="val 91667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 bwMode="auto">
          <a:xfrm>
            <a:off x="457200" y="1052513"/>
            <a:ext cx="8229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 err="1">
                <a:latin typeface="Courier New" pitchFamily="49" charset="0"/>
                <a:cs typeface="+mn-cs"/>
              </a:rPr>
              <a:t>Kruskal</a:t>
            </a:r>
            <a:r>
              <a:rPr lang="en-US" sz="2000" b="1" kern="0" dirty="0">
                <a:latin typeface="Courier New" pitchFamily="49" charset="0"/>
                <a:cs typeface="+mn-cs"/>
              </a:rPr>
              <a:t>()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{ 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   T = </a:t>
            </a:r>
            <a:r>
              <a:rPr lang="en-US" sz="2000" b="1" kern="0" dirty="0">
                <a:latin typeface="Courier New" pitchFamily="49" charset="0"/>
                <a:cs typeface="+mn-cs"/>
                <a:sym typeface="Symbol" pitchFamily="18" charset="2"/>
              </a:rPr>
              <a:t></a:t>
            </a:r>
            <a:r>
              <a:rPr lang="en-US" sz="2000" b="1" kern="0" dirty="0">
                <a:latin typeface="Courier New" pitchFamily="49" charset="0"/>
                <a:cs typeface="+mn-cs"/>
              </a:rPr>
              <a:t>;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   for each v </a:t>
            </a:r>
            <a:r>
              <a:rPr lang="en-US" sz="2000" kern="0" dirty="0">
                <a:latin typeface="+mn-lt"/>
                <a:cs typeface="+mn-cs"/>
                <a:sym typeface="Symbol" pitchFamily="18" charset="2"/>
              </a:rPr>
              <a:t></a:t>
            </a:r>
            <a:r>
              <a:rPr lang="en-US" sz="2000" b="1" kern="0" dirty="0">
                <a:latin typeface="Courier New" pitchFamily="49" charset="0"/>
                <a:cs typeface="+mn-cs"/>
              </a:rPr>
              <a:t> V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      </a:t>
            </a:r>
            <a:r>
              <a:rPr lang="en-US" sz="2000" b="1" kern="0" dirty="0" err="1">
                <a:latin typeface="Courier New" pitchFamily="49" charset="0"/>
                <a:cs typeface="+mn-cs"/>
              </a:rPr>
              <a:t>MakeSet</a:t>
            </a:r>
            <a:r>
              <a:rPr lang="en-US" sz="2000" b="1" kern="0" dirty="0">
                <a:latin typeface="Courier New" pitchFamily="49" charset="0"/>
                <a:cs typeface="+mn-cs"/>
              </a:rPr>
              <a:t>(v);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   sort E into </a:t>
            </a:r>
            <a:r>
              <a:rPr lang="en-US" sz="2000" b="1" kern="0" dirty="0" err="1">
                <a:latin typeface="Courier New" pitchFamily="49" charset="0"/>
                <a:cs typeface="+mn-cs"/>
              </a:rPr>
              <a:t>nondecreasing</a:t>
            </a:r>
            <a:r>
              <a:rPr lang="en-US" sz="2000" b="1" kern="0" dirty="0">
                <a:latin typeface="Courier New" pitchFamily="49" charset="0"/>
                <a:cs typeface="+mn-cs"/>
              </a:rPr>
              <a:t> order by weight w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   for each (</a:t>
            </a:r>
            <a:r>
              <a:rPr lang="en-US" sz="2000" b="1" kern="0" dirty="0" err="1">
                <a:latin typeface="Courier New" pitchFamily="49" charset="0"/>
                <a:cs typeface="+mn-cs"/>
              </a:rPr>
              <a:t>u,v</a:t>
            </a:r>
            <a:r>
              <a:rPr lang="en-US" sz="2000" b="1" kern="0" dirty="0">
                <a:latin typeface="Courier New" pitchFamily="49" charset="0"/>
                <a:cs typeface="+mn-cs"/>
              </a:rPr>
              <a:t>) </a:t>
            </a:r>
            <a:r>
              <a:rPr lang="en-US" sz="2000" b="1" kern="0" dirty="0">
                <a:latin typeface="Courier New" pitchFamily="49" charset="0"/>
                <a:cs typeface="+mn-cs"/>
                <a:sym typeface="Symbol" pitchFamily="18" charset="2"/>
              </a:rPr>
              <a:t></a:t>
            </a:r>
            <a:r>
              <a:rPr lang="en-US" sz="2000" b="1" kern="0" dirty="0">
                <a:latin typeface="Courier New" pitchFamily="49" charset="0"/>
                <a:cs typeface="+mn-cs"/>
              </a:rPr>
              <a:t> E (in sorted order)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      if </a:t>
            </a:r>
            <a:r>
              <a:rPr lang="en-US" sz="2000" b="1" kern="0" dirty="0" err="1">
                <a:latin typeface="Courier New" pitchFamily="49" charset="0"/>
                <a:cs typeface="+mn-cs"/>
              </a:rPr>
              <a:t>FindSet</a:t>
            </a:r>
            <a:r>
              <a:rPr lang="en-US" sz="2000" b="1" kern="0" dirty="0">
                <a:latin typeface="Courier New" pitchFamily="49" charset="0"/>
                <a:cs typeface="+mn-cs"/>
              </a:rPr>
              <a:t>(u) </a:t>
            </a:r>
            <a:r>
              <a:rPr lang="en-US" sz="2000" b="1" kern="0" dirty="0">
                <a:latin typeface="Courier New" pitchFamily="49" charset="0"/>
                <a:cs typeface="+mn-cs"/>
                <a:sym typeface="Symbol" pitchFamily="18" charset="2"/>
              </a:rPr>
              <a:t> </a:t>
            </a:r>
            <a:r>
              <a:rPr lang="en-US" sz="2000" b="1" kern="0" dirty="0" err="1">
                <a:latin typeface="Courier New" pitchFamily="49" charset="0"/>
                <a:cs typeface="+mn-cs"/>
                <a:sym typeface="Symbol" pitchFamily="18" charset="2"/>
              </a:rPr>
              <a:t>FindSet</a:t>
            </a:r>
            <a:r>
              <a:rPr lang="en-US" sz="2000" b="1" kern="0" dirty="0">
                <a:latin typeface="Courier New" pitchFamily="49" charset="0"/>
                <a:cs typeface="+mn-cs"/>
                <a:sym typeface="Symbol" pitchFamily="18" charset="2"/>
              </a:rPr>
              <a:t>(v)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  <a:sym typeface="Symbol" pitchFamily="18" charset="2"/>
              </a:rPr>
              <a:t>         T = T </a:t>
            </a:r>
            <a:r>
              <a:rPr lang="en-US" sz="2000" b="1" kern="0" dirty="0">
                <a:latin typeface="Microsoft Sans Serif" pitchFamily="34" charset="0"/>
                <a:cs typeface="+mn-cs"/>
                <a:sym typeface="Math B" pitchFamily="2" charset="2"/>
              </a:rPr>
              <a:t>U</a:t>
            </a:r>
            <a:r>
              <a:rPr lang="en-US" sz="2000" b="1" kern="0" dirty="0">
                <a:latin typeface="Courier New" pitchFamily="49" charset="0"/>
                <a:cs typeface="+mn-cs"/>
                <a:sym typeface="Math B" pitchFamily="2" charset="2"/>
              </a:rPr>
              <a:t> {{</a:t>
            </a:r>
            <a:r>
              <a:rPr lang="en-US" sz="2000" b="1" kern="0" dirty="0" err="1">
                <a:latin typeface="Courier New" pitchFamily="49" charset="0"/>
                <a:cs typeface="+mn-cs"/>
                <a:sym typeface="Math B" pitchFamily="2" charset="2"/>
              </a:rPr>
              <a:t>u,v</a:t>
            </a:r>
            <a:r>
              <a:rPr lang="en-US" sz="2000" b="1" kern="0" dirty="0">
                <a:latin typeface="Courier New" pitchFamily="49" charset="0"/>
                <a:cs typeface="+mn-cs"/>
                <a:sym typeface="Math B" pitchFamily="2" charset="2"/>
              </a:rPr>
              <a:t>}};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  <a:sym typeface="Math B" pitchFamily="2" charset="2"/>
              </a:rPr>
              <a:t>         Union(</a:t>
            </a:r>
            <a:r>
              <a:rPr lang="en-US" altLang="en-US" sz="2000" b="1" dirty="0" err="1">
                <a:latin typeface="Courier New" panose="02070309020205020404" pitchFamily="49" charset="0"/>
                <a:sym typeface="Math B" pitchFamily="2" charset="2"/>
              </a:rPr>
              <a:t>u,v</a:t>
            </a:r>
            <a:r>
              <a:rPr lang="en-US" sz="2000" b="1" kern="0" dirty="0">
                <a:latin typeface="Courier New" pitchFamily="49" charset="0"/>
                <a:cs typeface="+mn-cs"/>
                <a:sym typeface="Math B" pitchFamily="2" charset="2"/>
              </a:rPr>
              <a:t>);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  <a:sym typeface="Math B" pitchFamily="2" charset="2"/>
              </a:rPr>
              <a:t>}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Kruskal’s Algorithm</a:t>
            </a:r>
          </a:p>
        </p:txBody>
      </p:sp>
      <p:sp>
        <p:nvSpPr>
          <p:cNvPr id="55299" name="Oval 4"/>
          <p:cNvSpPr>
            <a:spLocks noChangeArrowheads="1"/>
          </p:cNvSpPr>
          <p:nvPr/>
        </p:nvSpPr>
        <p:spPr bwMode="auto">
          <a:xfrm>
            <a:off x="3886200" y="1006475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5300" name="Oval 5"/>
          <p:cNvSpPr>
            <a:spLocks noChangeArrowheads="1"/>
          </p:cNvSpPr>
          <p:nvPr/>
        </p:nvSpPr>
        <p:spPr bwMode="auto">
          <a:xfrm>
            <a:off x="5562600" y="1006475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5301" name="Oval 6"/>
          <p:cNvSpPr>
            <a:spLocks noChangeArrowheads="1"/>
          </p:cNvSpPr>
          <p:nvPr/>
        </p:nvSpPr>
        <p:spPr bwMode="auto">
          <a:xfrm>
            <a:off x="7239000" y="1006475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5302" name="Oval 7"/>
          <p:cNvSpPr>
            <a:spLocks noChangeArrowheads="1"/>
          </p:cNvSpPr>
          <p:nvPr/>
        </p:nvSpPr>
        <p:spPr bwMode="auto">
          <a:xfrm>
            <a:off x="7239000" y="2454275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5303" name="Oval 8"/>
          <p:cNvSpPr>
            <a:spLocks noChangeArrowheads="1"/>
          </p:cNvSpPr>
          <p:nvPr/>
        </p:nvSpPr>
        <p:spPr bwMode="auto">
          <a:xfrm>
            <a:off x="8229600" y="1768475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5304" name="Oval 9"/>
          <p:cNvSpPr>
            <a:spLocks noChangeArrowheads="1"/>
          </p:cNvSpPr>
          <p:nvPr/>
        </p:nvSpPr>
        <p:spPr bwMode="auto">
          <a:xfrm>
            <a:off x="5562600" y="2454275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5305" name="Oval 10"/>
          <p:cNvSpPr>
            <a:spLocks noChangeArrowheads="1"/>
          </p:cNvSpPr>
          <p:nvPr/>
        </p:nvSpPr>
        <p:spPr bwMode="auto">
          <a:xfrm>
            <a:off x="3886200" y="2454275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55306" name="AutoShape 11"/>
          <p:cNvCxnSpPr>
            <a:cxnSpLocks noChangeShapeType="1"/>
            <a:stCxn id="55299" idx="6"/>
            <a:endCxn id="55300" idx="2"/>
          </p:cNvCxnSpPr>
          <p:nvPr/>
        </p:nvCxnSpPr>
        <p:spPr bwMode="auto">
          <a:xfrm>
            <a:off x="4357688" y="1235075"/>
            <a:ext cx="11906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07" name="AutoShape 12"/>
          <p:cNvCxnSpPr>
            <a:cxnSpLocks noChangeShapeType="1"/>
            <a:stCxn id="55300" idx="6"/>
            <a:endCxn id="55301" idx="2"/>
          </p:cNvCxnSpPr>
          <p:nvPr/>
        </p:nvCxnSpPr>
        <p:spPr bwMode="auto">
          <a:xfrm>
            <a:off x="6034088" y="1235075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08" name="AutoShape 13"/>
          <p:cNvCxnSpPr>
            <a:cxnSpLocks noChangeShapeType="1"/>
            <a:stCxn id="55301" idx="3"/>
            <a:endCxn id="55304" idx="7"/>
          </p:cNvCxnSpPr>
          <p:nvPr/>
        </p:nvCxnSpPr>
        <p:spPr bwMode="auto">
          <a:xfrm flipH="1">
            <a:off x="5953125" y="1411288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09" name="AutoShape 14"/>
          <p:cNvCxnSpPr>
            <a:cxnSpLocks noChangeShapeType="1"/>
            <a:stCxn id="55304" idx="2"/>
            <a:endCxn id="55305" idx="6"/>
          </p:cNvCxnSpPr>
          <p:nvPr/>
        </p:nvCxnSpPr>
        <p:spPr bwMode="auto">
          <a:xfrm flipH="1">
            <a:off x="4357688" y="2682875"/>
            <a:ext cx="1190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10" name="AutoShape 15"/>
          <p:cNvCxnSpPr>
            <a:cxnSpLocks noChangeShapeType="1"/>
            <a:stCxn id="55305" idx="0"/>
            <a:endCxn id="55299" idx="4"/>
          </p:cNvCxnSpPr>
          <p:nvPr/>
        </p:nvCxnSpPr>
        <p:spPr bwMode="auto">
          <a:xfrm flipV="1">
            <a:off x="4114800" y="1477963"/>
            <a:ext cx="0" cy="9620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11" name="AutoShape 16"/>
          <p:cNvCxnSpPr>
            <a:cxnSpLocks noChangeShapeType="1"/>
            <a:stCxn id="55299" idx="5"/>
            <a:endCxn id="55304" idx="1"/>
          </p:cNvCxnSpPr>
          <p:nvPr/>
        </p:nvCxnSpPr>
        <p:spPr bwMode="auto">
          <a:xfrm>
            <a:off x="4276725" y="1411288"/>
            <a:ext cx="1352550" cy="10953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12" name="AutoShape 17"/>
          <p:cNvCxnSpPr>
            <a:cxnSpLocks noChangeShapeType="1"/>
            <a:stCxn id="55304" idx="0"/>
            <a:endCxn id="55300" idx="4"/>
          </p:cNvCxnSpPr>
          <p:nvPr/>
        </p:nvCxnSpPr>
        <p:spPr bwMode="auto">
          <a:xfrm flipV="1">
            <a:off x="5791200" y="1477963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13" name="AutoShape 18"/>
          <p:cNvCxnSpPr>
            <a:cxnSpLocks noChangeShapeType="1"/>
            <a:stCxn id="55304" idx="6"/>
            <a:endCxn id="55302" idx="2"/>
          </p:cNvCxnSpPr>
          <p:nvPr/>
        </p:nvCxnSpPr>
        <p:spPr bwMode="auto">
          <a:xfrm>
            <a:off x="6034088" y="2682875"/>
            <a:ext cx="11906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14" name="AutoShape 19"/>
          <p:cNvCxnSpPr>
            <a:cxnSpLocks noChangeShapeType="1"/>
            <a:stCxn id="55302" idx="0"/>
            <a:endCxn id="55301" idx="4"/>
          </p:cNvCxnSpPr>
          <p:nvPr/>
        </p:nvCxnSpPr>
        <p:spPr bwMode="auto">
          <a:xfrm flipV="1">
            <a:off x="7467600" y="1477963"/>
            <a:ext cx="0" cy="9620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15" name="AutoShape 20"/>
          <p:cNvCxnSpPr>
            <a:cxnSpLocks noChangeShapeType="1"/>
            <a:stCxn id="55301" idx="5"/>
            <a:endCxn id="55303" idx="1"/>
          </p:cNvCxnSpPr>
          <p:nvPr/>
        </p:nvCxnSpPr>
        <p:spPr bwMode="auto">
          <a:xfrm>
            <a:off x="7629525" y="1411288"/>
            <a:ext cx="666750" cy="4095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16" name="AutoShape 21"/>
          <p:cNvCxnSpPr>
            <a:cxnSpLocks noChangeShapeType="1"/>
            <a:stCxn id="55302" idx="7"/>
            <a:endCxn id="55303" idx="3"/>
          </p:cNvCxnSpPr>
          <p:nvPr/>
        </p:nvCxnSpPr>
        <p:spPr bwMode="auto">
          <a:xfrm flipV="1">
            <a:off x="7629525" y="2173288"/>
            <a:ext cx="666750" cy="3333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317" name="Text Box 22"/>
          <p:cNvSpPr txBox="1">
            <a:spLocks noChangeArrowheads="1"/>
          </p:cNvSpPr>
          <p:nvPr/>
        </p:nvSpPr>
        <p:spPr bwMode="auto">
          <a:xfrm>
            <a:off x="4738688" y="889000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55318" name="Text Box 23"/>
          <p:cNvSpPr txBox="1">
            <a:spLocks noChangeArrowheads="1"/>
          </p:cNvSpPr>
          <p:nvPr/>
        </p:nvSpPr>
        <p:spPr bwMode="auto">
          <a:xfrm>
            <a:off x="6354763" y="8985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19</a:t>
            </a:r>
          </a:p>
        </p:txBody>
      </p:sp>
      <p:sp>
        <p:nvSpPr>
          <p:cNvPr id="55319" name="Text Box 24"/>
          <p:cNvSpPr txBox="1">
            <a:spLocks noChangeArrowheads="1"/>
          </p:cNvSpPr>
          <p:nvPr/>
        </p:nvSpPr>
        <p:spPr bwMode="auto">
          <a:xfrm>
            <a:off x="7937500" y="1279525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9</a:t>
            </a:r>
          </a:p>
        </p:txBody>
      </p:sp>
      <p:sp>
        <p:nvSpPr>
          <p:cNvPr id="55320" name="Text Box 25"/>
          <p:cNvSpPr txBox="1">
            <a:spLocks noChangeArrowheads="1"/>
          </p:cNvSpPr>
          <p:nvPr/>
        </p:nvSpPr>
        <p:spPr bwMode="auto">
          <a:xfrm>
            <a:off x="7939088" y="2346325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55321" name="Text Box 26"/>
          <p:cNvSpPr txBox="1">
            <a:spLocks noChangeArrowheads="1"/>
          </p:cNvSpPr>
          <p:nvPr/>
        </p:nvSpPr>
        <p:spPr bwMode="auto">
          <a:xfrm>
            <a:off x="7443788" y="1854200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55322" name="Text Box 27"/>
          <p:cNvSpPr txBox="1">
            <a:spLocks noChangeArrowheads="1"/>
          </p:cNvSpPr>
          <p:nvPr/>
        </p:nvSpPr>
        <p:spPr bwMode="auto">
          <a:xfrm>
            <a:off x="6569075" y="23463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13</a:t>
            </a:r>
          </a:p>
        </p:txBody>
      </p:sp>
      <p:sp>
        <p:nvSpPr>
          <p:cNvPr id="55323" name="Text Box 28"/>
          <p:cNvSpPr txBox="1">
            <a:spLocks noChangeArrowheads="1"/>
          </p:cNvSpPr>
          <p:nvPr/>
        </p:nvSpPr>
        <p:spPr bwMode="auto">
          <a:xfrm>
            <a:off x="6521450" y="14478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17</a:t>
            </a:r>
          </a:p>
        </p:txBody>
      </p:sp>
      <p:sp>
        <p:nvSpPr>
          <p:cNvPr id="55324" name="Text Box 29"/>
          <p:cNvSpPr txBox="1">
            <a:spLocks noChangeArrowheads="1"/>
          </p:cNvSpPr>
          <p:nvPr/>
        </p:nvSpPr>
        <p:spPr bwMode="auto">
          <a:xfrm>
            <a:off x="5745163" y="16605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25</a:t>
            </a:r>
          </a:p>
        </p:txBody>
      </p:sp>
      <p:sp>
        <p:nvSpPr>
          <p:cNvPr id="55325" name="Text Box 30"/>
          <p:cNvSpPr txBox="1">
            <a:spLocks noChangeArrowheads="1"/>
          </p:cNvSpPr>
          <p:nvPr/>
        </p:nvSpPr>
        <p:spPr bwMode="auto">
          <a:xfrm>
            <a:off x="4572000" y="14478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55326" name="Text Box 31"/>
          <p:cNvSpPr txBox="1">
            <a:spLocks noChangeArrowheads="1"/>
          </p:cNvSpPr>
          <p:nvPr/>
        </p:nvSpPr>
        <p:spPr bwMode="auto">
          <a:xfrm>
            <a:off x="3746500" y="1660525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8</a:t>
            </a:r>
          </a:p>
        </p:txBody>
      </p:sp>
      <p:sp>
        <p:nvSpPr>
          <p:cNvPr id="55327" name="Text Box 32"/>
          <p:cNvSpPr txBox="1">
            <a:spLocks noChangeArrowheads="1"/>
          </p:cNvSpPr>
          <p:nvPr/>
        </p:nvSpPr>
        <p:spPr bwMode="auto">
          <a:xfrm>
            <a:off x="4435475" y="2346325"/>
            <a:ext cx="641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21?</a:t>
            </a:r>
          </a:p>
        </p:txBody>
      </p:sp>
      <p:sp>
        <p:nvSpPr>
          <p:cNvPr id="55328" name="AutoShape 35"/>
          <p:cNvSpPr>
            <a:spLocks/>
          </p:cNvSpPr>
          <p:nvPr/>
        </p:nvSpPr>
        <p:spPr bwMode="auto">
          <a:xfrm>
            <a:off x="762000" y="3284538"/>
            <a:ext cx="152400" cy="1676400"/>
          </a:xfrm>
          <a:prstGeom prst="leftBrace">
            <a:avLst>
              <a:gd name="adj1" fmla="val 91667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 bwMode="auto">
          <a:xfrm>
            <a:off x="457200" y="1052513"/>
            <a:ext cx="8229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 err="1">
                <a:latin typeface="Courier New" pitchFamily="49" charset="0"/>
                <a:cs typeface="+mn-cs"/>
              </a:rPr>
              <a:t>Kruskal</a:t>
            </a:r>
            <a:r>
              <a:rPr lang="en-US" sz="2000" b="1" kern="0" dirty="0">
                <a:latin typeface="Courier New" pitchFamily="49" charset="0"/>
                <a:cs typeface="+mn-cs"/>
              </a:rPr>
              <a:t>()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{ 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   T = </a:t>
            </a:r>
            <a:r>
              <a:rPr lang="en-US" sz="2000" b="1" kern="0" dirty="0">
                <a:latin typeface="Courier New" pitchFamily="49" charset="0"/>
                <a:cs typeface="+mn-cs"/>
                <a:sym typeface="Symbol" pitchFamily="18" charset="2"/>
              </a:rPr>
              <a:t></a:t>
            </a:r>
            <a:r>
              <a:rPr lang="en-US" sz="2000" b="1" kern="0" dirty="0">
                <a:latin typeface="Courier New" pitchFamily="49" charset="0"/>
                <a:cs typeface="+mn-cs"/>
              </a:rPr>
              <a:t>;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   for each v </a:t>
            </a:r>
            <a:r>
              <a:rPr lang="en-US" sz="2000" kern="0" dirty="0">
                <a:latin typeface="+mn-lt"/>
                <a:cs typeface="+mn-cs"/>
                <a:sym typeface="Symbol" pitchFamily="18" charset="2"/>
              </a:rPr>
              <a:t></a:t>
            </a:r>
            <a:r>
              <a:rPr lang="en-US" sz="2000" b="1" kern="0" dirty="0">
                <a:latin typeface="Courier New" pitchFamily="49" charset="0"/>
                <a:cs typeface="+mn-cs"/>
              </a:rPr>
              <a:t> V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      </a:t>
            </a:r>
            <a:r>
              <a:rPr lang="en-US" sz="2000" b="1" kern="0" dirty="0" err="1">
                <a:latin typeface="Courier New" pitchFamily="49" charset="0"/>
                <a:cs typeface="+mn-cs"/>
              </a:rPr>
              <a:t>MakeSet</a:t>
            </a:r>
            <a:r>
              <a:rPr lang="en-US" sz="2000" b="1" kern="0" dirty="0">
                <a:latin typeface="Courier New" pitchFamily="49" charset="0"/>
                <a:cs typeface="+mn-cs"/>
              </a:rPr>
              <a:t>(v);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   sort E into </a:t>
            </a:r>
            <a:r>
              <a:rPr lang="en-US" sz="2000" b="1" kern="0" dirty="0" err="1">
                <a:latin typeface="Courier New" pitchFamily="49" charset="0"/>
                <a:cs typeface="+mn-cs"/>
              </a:rPr>
              <a:t>nondecreasing</a:t>
            </a:r>
            <a:r>
              <a:rPr lang="en-US" sz="2000" b="1" kern="0" dirty="0">
                <a:latin typeface="Courier New" pitchFamily="49" charset="0"/>
                <a:cs typeface="+mn-cs"/>
              </a:rPr>
              <a:t> order by weight w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   for each (</a:t>
            </a:r>
            <a:r>
              <a:rPr lang="en-US" sz="2000" b="1" kern="0" dirty="0" err="1">
                <a:latin typeface="Courier New" pitchFamily="49" charset="0"/>
                <a:cs typeface="+mn-cs"/>
              </a:rPr>
              <a:t>u,v</a:t>
            </a:r>
            <a:r>
              <a:rPr lang="en-US" sz="2000" b="1" kern="0" dirty="0">
                <a:latin typeface="Courier New" pitchFamily="49" charset="0"/>
                <a:cs typeface="+mn-cs"/>
              </a:rPr>
              <a:t>) </a:t>
            </a:r>
            <a:r>
              <a:rPr lang="en-US" sz="2000" b="1" kern="0" dirty="0">
                <a:latin typeface="Courier New" pitchFamily="49" charset="0"/>
                <a:cs typeface="+mn-cs"/>
                <a:sym typeface="Symbol" pitchFamily="18" charset="2"/>
              </a:rPr>
              <a:t></a:t>
            </a:r>
            <a:r>
              <a:rPr lang="en-US" sz="2000" b="1" kern="0" dirty="0">
                <a:latin typeface="Courier New" pitchFamily="49" charset="0"/>
                <a:cs typeface="+mn-cs"/>
              </a:rPr>
              <a:t> E (in sorted order)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      if </a:t>
            </a:r>
            <a:r>
              <a:rPr lang="en-US" sz="2000" b="1" kern="0" dirty="0" err="1">
                <a:latin typeface="Courier New" pitchFamily="49" charset="0"/>
                <a:cs typeface="+mn-cs"/>
              </a:rPr>
              <a:t>FindSet</a:t>
            </a:r>
            <a:r>
              <a:rPr lang="en-US" sz="2000" b="1" kern="0" dirty="0">
                <a:latin typeface="Courier New" pitchFamily="49" charset="0"/>
                <a:cs typeface="+mn-cs"/>
              </a:rPr>
              <a:t>(u) </a:t>
            </a:r>
            <a:r>
              <a:rPr lang="en-US" sz="2000" b="1" kern="0" dirty="0">
                <a:latin typeface="Courier New" pitchFamily="49" charset="0"/>
                <a:cs typeface="+mn-cs"/>
                <a:sym typeface="Symbol" pitchFamily="18" charset="2"/>
              </a:rPr>
              <a:t> </a:t>
            </a:r>
            <a:r>
              <a:rPr lang="en-US" sz="2000" b="1" kern="0" dirty="0" err="1">
                <a:latin typeface="Courier New" pitchFamily="49" charset="0"/>
                <a:cs typeface="+mn-cs"/>
                <a:sym typeface="Symbol" pitchFamily="18" charset="2"/>
              </a:rPr>
              <a:t>FindSet</a:t>
            </a:r>
            <a:r>
              <a:rPr lang="en-US" sz="2000" b="1" kern="0" dirty="0">
                <a:latin typeface="Courier New" pitchFamily="49" charset="0"/>
                <a:cs typeface="+mn-cs"/>
                <a:sym typeface="Symbol" pitchFamily="18" charset="2"/>
              </a:rPr>
              <a:t>(v)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  <a:sym typeface="Symbol" pitchFamily="18" charset="2"/>
              </a:rPr>
              <a:t>         T = T </a:t>
            </a:r>
            <a:r>
              <a:rPr lang="en-US" sz="2000" b="1" kern="0" dirty="0">
                <a:latin typeface="Microsoft Sans Serif" pitchFamily="34" charset="0"/>
                <a:cs typeface="+mn-cs"/>
                <a:sym typeface="Math B" pitchFamily="2" charset="2"/>
              </a:rPr>
              <a:t>U</a:t>
            </a:r>
            <a:r>
              <a:rPr lang="en-US" sz="2000" b="1" kern="0" dirty="0">
                <a:latin typeface="Courier New" pitchFamily="49" charset="0"/>
                <a:cs typeface="+mn-cs"/>
                <a:sym typeface="Math B" pitchFamily="2" charset="2"/>
              </a:rPr>
              <a:t> {{</a:t>
            </a:r>
            <a:r>
              <a:rPr lang="en-US" sz="2000" b="1" kern="0" dirty="0" err="1">
                <a:latin typeface="Courier New" pitchFamily="49" charset="0"/>
                <a:cs typeface="+mn-cs"/>
                <a:sym typeface="Math B" pitchFamily="2" charset="2"/>
              </a:rPr>
              <a:t>u,v</a:t>
            </a:r>
            <a:r>
              <a:rPr lang="en-US" sz="2000" b="1" kern="0" dirty="0">
                <a:latin typeface="Courier New" pitchFamily="49" charset="0"/>
                <a:cs typeface="+mn-cs"/>
                <a:sym typeface="Math B" pitchFamily="2" charset="2"/>
              </a:rPr>
              <a:t>}};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  <a:sym typeface="Math B" pitchFamily="2" charset="2"/>
              </a:rPr>
              <a:t>         Union(</a:t>
            </a:r>
            <a:r>
              <a:rPr lang="en-US" altLang="en-US" sz="2000" b="1" dirty="0" err="1">
                <a:latin typeface="Courier New" panose="02070309020205020404" pitchFamily="49" charset="0"/>
                <a:sym typeface="Math B" pitchFamily="2" charset="2"/>
              </a:rPr>
              <a:t>u,v</a:t>
            </a:r>
            <a:r>
              <a:rPr lang="en-US" sz="2000" b="1" kern="0" dirty="0">
                <a:latin typeface="Courier New" pitchFamily="49" charset="0"/>
                <a:cs typeface="+mn-cs"/>
                <a:sym typeface="Math B" pitchFamily="2" charset="2"/>
              </a:rPr>
              <a:t>);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  <a:sym typeface="Math B" pitchFamily="2" charset="2"/>
              </a:rPr>
              <a:t>}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Kruskal’s Algorithm</a:t>
            </a:r>
          </a:p>
        </p:txBody>
      </p:sp>
      <p:sp>
        <p:nvSpPr>
          <p:cNvPr id="56323" name="Oval 4"/>
          <p:cNvSpPr>
            <a:spLocks noChangeArrowheads="1"/>
          </p:cNvSpPr>
          <p:nvPr/>
        </p:nvSpPr>
        <p:spPr bwMode="auto">
          <a:xfrm>
            <a:off x="3886200" y="1006475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6324" name="Oval 5"/>
          <p:cNvSpPr>
            <a:spLocks noChangeArrowheads="1"/>
          </p:cNvSpPr>
          <p:nvPr/>
        </p:nvSpPr>
        <p:spPr bwMode="auto">
          <a:xfrm>
            <a:off x="5562600" y="1006475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6325" name="Oval 6"/>
          <p:cNvSpPr>
            <a:spLocks noChangeArrowheads="1"/>
          </p:cNvSpPr>
          <p:nvPr/>
        </p:nvSpPr>
        <p:spPr bwMode="auto">
          <a:xfrm>
            <a:off x="7239000" y="1006475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6326" name="Oval 7"/>
          <p:cNvSpPr>
            <a:spLocks noChangeArrowheads="1"/>
          </p:cNvSpPr>
          <p:nvPr/>
        </p:nvSpPr>
        <p:spPr bwMode="auto">
          <a:xfrm>
            <a:off x="7239000" y="2454275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6327" name="Oval 8"/>
          <p:cNvSpPr>
            <a:spLocks noChangeArrowheads="1"/>
          </p:cNvSpPr>
          <p:nvPr/>
        </p:nvSpPr>
        <p:spPr bwMode="auto">
          <a:xfrm>
            <a:off x="8229600" y="1768475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6328" name="Oval 9"/>
          <p:cNvSpPr>
            <a:spLocks noChangeArrowheads="1"/>
          </p:cNvSpPr>
          <p:nvPr/>
        </p:nvSpPr>
        <p:spPr bwMode="auto">
          <a:xfrm>
            <a:off x="5562600" y="2454275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6329" name="Oval 10"/>
          <p:cNvSpPr>
            <a:spLocks noChangeArrowheads="1"/>
          </p:cNvSpPr>
          <p:nvPr/>
        </p:nvSpPr>
        <p:spPr bwMode="auto">
          <a:xfrm>
            <a:off x="3886200" y="2454275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56330" name="AutoShape 11"/>
          <p:cNvCxnSpPr>
            <a:cxnSpLocks noChangeShapeType="1"/>
            <a:stCxn id="56323" idx="6"/>
            <a:endCxn id="56324" idx="2"/>
          </p:cNvCxnSpPr>
          <p:nvPr/>
        </p:nvCxnSpPr>
        <p:spPr bwMode="auto">
          <a:xfrm>
            <a:off x="4357688" y="1235075"/>
            <a:ext cx="11906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1" name="AutoShape 12"/>
          <p:cNvCxnSpPr>
            <a:cxnSpLocks noChangeShapeType="1"/>
            <a:stCxn id="56324" idx="6"/>
            <a:endCxn id="56325" idx="2"/>
          </p:cNvCxnSpPr>
          <p:nvPr/>
        </p:nvCxnSpPr>
        <p:spPr bwMode="auto">
          <a:xfrm>
            <a:off x="6034088" y="1235075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2" name="AutoShape 13"/>
          <p:cNvCxnSpPr>
            <a:cxnSpLocks noChangeShapeType="1"/>
            <a:stCxn id="56325" idx="3"/>
            <a:endCxn id="56328" idx="7"/>
          </p:cNvCxnSpPr>
          <p:nvPr/>
        </p:nvCxnSpPr>
        <p:spPr bwMode="auto">
          <a:xfrm flipH="1">
            <a:off x="5953125" y="1411288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3" name="AutoShape 14"/>
          <p:cNvCxnSpPr>
            <a:cxnSpLocks noChangeShapeType="1"/>
            <a:stCxn id="56328" idx="2"/>
            <a:endCxn id="56329" idx="6"/>
          </p:cNvCxnSpPr>
          <p:nvPr/>
        </p:nvCxnSpPr>
        <p:spPr bwMode="auto">
          <a:xfrm flipH="1">
            <a:off x="4357688" y="2682875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4" name="AutoShape 15"/>
          <p:cNvCxnSpPr>
            <a:cxnSpLocks noChangeShapeType="1"/>
            <a:stCxn id="56329" idx="0"/>
            <a:endCxn id="56323" idx="4"/>
          </p:cNvCxnSpPr>
          <p:nvPr/>
        </p:nvCxnSpPr>
        <p:spPr bwMode="auto">
          <a:xfrm flipV="1">
            <a:off x="4114800" y="1477963"/>
            <a:ext cx="0" cy="9620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5" name="AutoShape 16"/>
          <p:cNvCxnSpPr>
            <a:cxnSpLocks noChangeShapeType="1"/>
            <a:stCxn id="56323" idx="5"/>
            <a:endCxn id="56328" idx="1"/>
          </p:cNvCxnSpPr>
          <p:nvPr/>
        </p:nvCxnSpPr>
        <p:spPr bwMode="auto">
          <a:xfrm>
            <a:off x="4276725" y="1411288"/>
            <a:ext cx="1352550" cy="10953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6" name="AutoShape 17"/>
          <p:cNvCxnSpPr>
            <a:cxnSpLocks noChangeShapeType="1"/>
            <a:stCxn id="56328" idx="0"/>
            <a:endCxn id="56324" idx="4"/>
          </p:cNvCxnSpPr>
          <p:nvPr/>
        </p:nvCxnSpPr>
        <p:spPr bwMode="auto">
          <a:xfrm flipV="1">
            <a:off x="5791200" y="1477963"/>
            <a:ext cx="0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7" name="AutoShape 18"/>
          <p:cNvCxnSpPr>
            <a:cxnSpLocks noChangeShapeType="1"/>
            <a:stCxn id="56328" idx="6"/>
            <a:endCxn id="56326" idx="2"/>
          </p:cNvCxnSpPr>
          <p:nvPr/>
        </p:nvCxnSpPr>
        <p:spPr bwMode="auto">
          <a:xfrm>
            <a:off x="6034088" y="2682875"/>
            <a:ext cx="11906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8" name="AutoShape 19"/>
          <p:cNvCxnSpPr>
            <a:cxnSpLocks noChangeShapeType="1"/>
            <a:stCxn id="56326" idx="0"/>
            <a:endCxn id="56325" idx="4"/>
          </p:cNvCxnSpPr>
          <p:nvPr/>
        </p:nvCxnSpPr>
        <p:spPr bwMode="auto">
          <a:xfrm flipV="1">
            <a:off x="7467600" y="1477963"/>
            <a:ext cx="0" cy="9620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9" name="AutoShape 20"/>
          <p:cNvCxnSpPr>
            <a:cxnSpLocks noChangeShapeType="1"/>
            <a:stCxn id="56325" idx="5"/>
            <a:endCxn id="56327" idx="1"/>
          </p:cNvCxnSpPr>
          <p:nvPr/>
        </p:nvCxnSpPr>
        <p:spPr bwMode="auto">
          <a:xfrm>
            <a:off x="7629525" y="1411288"/>
            <a:ext cx="666750" cy="4095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40" name="AutoShape 21"/>
          <p:cNvCxnSpPr>
            <a:cxnSpLocks noChangeShapeType="1"/>
            <a:stCxn id="56326" idx="7"/>
            <a:endCxn id="56327" idx="3"/>
          </p:cNvCxnSpPr>
          <p:nvPr/>
        </p:nvCxnSpPr>
        <p:spPr bwMode="auto">
          <a:xfrm flipV="1">
            <a:off x="7629525" y="2173288"/>
            <a:ext cx="666750" cy="3333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341" name="Text Box 22"/>
          <p:cNvSpPr txBox="1">
            <a:spLocks noChangeArrowheads="1"/>
          </p:cNvSpPr>
          <p:nvPr/>
        </p:nvSpPr>
        <p:spPr bwMode="auto">
          <a:xfrm>
            <a:off x="4738688" y="889000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56342" name="Text Box 23"/>
          <p:cNvSpPr txBox="1">
            <a:spLocks noChangeArrowheads="1"/>
          </p:cNvSpPr>
          <p:nvPr/>
        </p:nvSpPr>
        <p:spPr bwMode="auto">
          <a:xfrm>
            <a:off x="6354763" y="8985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19</a:t>
            </a:r>
          </a:p>
        </p:txBody>
      </p:sp>
      <p:sp>
        <p:nvSpPr>
          <p:cNvPr id="56343" name="Text Box 24"/>
          <p:cNvSpPr txBox="1">
            <a:spLocks noChangeArrowheads="1"/>
          </p:cNvSpPr>
          <p:nvPr/>
        </p:nvSpPr>
        <p:spPr bwMode="auto">
          <a:xfrm>
            <a:off x="7937500" y="1279525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9</a:t>
            </a:r>
          </a:p>
        </p:txBody>
      </p:sp>
      <p:sp>
        <p:nvSpPr>
          <p:cNvPr id="56344" name="Text Box 25"/>
          <p:cNvSpPr txBox="1">
            <a:spLocks noChangeArrowheads="1"/>
          </p:cNvSpPr>
          <p:nvPr/>
        </p:nvSpPr>
        <p:spPr bwMode="auto">
          <a:xfrm>
            <a:off x="7939088" y="2346325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56345" name="Text Box 26"/>
          <p:cNvSpPr txBox="1">
            <a:spLocks noChangeArrowheads="1"/>
          </p:cNvSpPr>
          <p:nvPr/>
        </p:nvSpPr>
        <p:spPr bwMode="auto">
          <a:xfrm>
            <a:off x="7443788" y="1854200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56346" name="Text Box 27"/>
          <p:cNvSpPr txBox="1">
            <a:spLocks noChangeArrowheads="1"/>
          </p:cNvSpPr>
          <p:nvPr/>
        </p:nvSpPr>
        <p:spPr bwMode="auto">
          <a:xfrm>
            <a:off x="6569075" y="23463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13</a:t>
            </a:r>
          </a:p>
        </p:txBody>
      </p:sp>
      <p:sp>
        <p:nvSpPr>
          <p:cNvPr id="56347" name="Text Box 28"/>
          <p:cNvSpPr txBox="1">
            <a:spLocks noChangeArrowheads="1"/>
          </p:cNvSpPr>
          <p:nvPr/>
        </p:nvSpPr>
        <p:spPr bwMode="auto">
          <a:xfrm>
            <a:off x="6521450" y="14478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17</a:t>
            </a:r>
          </a:p>
        </p:txBody>
      </p:sp>
      <p:sp>
        <p:nvSpPr>
          <p:cNvPr id="56348" name="Text Box 29"/>
          <p:cNvSpPr txBox="1">
            <a:spLocks noChangeArrowheads="1"/>
          </p:cNvSpPr>
          <p:nvPr/>
        </p:nvSpPr>
        <p:spPr bwMode="auto">
          <a:xfrm>
            <a:off x="5745163" y="1660525"/>
            <a:ext cx="641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25?</a:t>
            </a:r>
          </a:p>
        </p:txBody>
      </p:sp>
      <p:sp>
        <p:nvSpPr>
          <p:cNvPr id="56349" name="Text Box 30"/>
          <p:cNvSpPr txBox="1">
            <a:spLocks noChangeArrowheads="1"/>
          </p:cNvSpPr>
          <p:nvPr/>
        </p:nvSpPr>
        <p:spPr bwMode="auto">
          <a:xfrm>
            <a:off x="4572000" y="14478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56350" name="Text Box 31"/>
          <p:cNvSpPr txBox="1">
            <a:spLocks noChangeArrowheads="1"/>
          </p:cNvSpPr>
          <p:nvPr/>
        </p:nvSpPr>
        <p:spPr bwMode="auto">
          <a:xfrm>
            <a:off x="3746500" y="1660525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8</a:t>
            </a:r>
          </a:p>
        </p:txBody>
      </p:sp>
      <p:sp>
        <p:nvSpPr>
          <p:cNvPr id="56351" name="Text Box 32"/>
          <p:cNvSpPr txBox="1">
            <a:spLocks noChangeArrowheads="1"/>
          </p:cNvSpPr>
          <p:nvPr/>
        </p:nvSpPr>
        <p:spPr bwMode="auto">
          <a:xfrm>
            <a:off x="4511675" y="23463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21</a:t>
            </a:r>
          </a:p>
        </p:txBody>
      </p:sp>
      <p:sp>
        <p:nvSpPr>
          <p:cNvPr id="56352" name="AutoShape 35"/>
          <p:cNvSpPr>
            <a:spLocks/>
          </p:cNvSpPr>
          <p:nvPr/>
        </p:nvSpPr>
        <p:spPr bwMode="auto">
          <a:xfrm>
            <a:off x="762000" y="3284538"/>
            <a:ext cx="152400" cy="1676400"/>
          </a:xfrm>
          <a:prstGeom prst="leftBrace">
            <a:avLst>
              <a:gd name="adj1" fmla="val 91667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 bwMode="auto">
          <a:xfrm>
            <a:off x="457200" y="1052513"/>
            <a:ext cx="8229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 err="1">
                <a:latin typeface="Courier New" pitchFamily="49" charset="0"/>
                <a:cs typeface="+mn-cs"/>
              </a:rPr>
              <a:t>Kruskal</a:t>
            </a:r>
            <a:r>
              <a:rPr lang="en-US" sz="2000" b="1" kern="0" dirty="0">
                <a:latin typeface="Courier New" pitchFamily="49" charset="0"/>
                <a:cs typeface="+mn-cs"/>
              </a:rPr>
              <a:t>()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{ 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   T = </a:t>
            </a:r>
            <a:r>
              <a:rPr lang="en-US" sz="2000" b="1" kern="0" dirty="0">
                <a:latin typeface="Courier New" pitchFamily="49" charset="0"/>
                <a:cs typeface="+mn-cs"/>
                <a:sym typeface="Symbol" pitchFamily="18" charset="2"/>
              </a:rPr>
              <a:t></a:t>
            </a:r>
            <a:r>
              <a:rPr lang="en-US" sz="2000" b="1" kern="0" dirty="0">
                <a:latin typeface="Courier New" pitchFamily="49" charset="0"/>
                <a:cs typeface="+mn-cs"/>
              </a:rPr>
              <a:t>;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   for each v </a:t>
            </a:r>
            <a:r>
              <a:rPr lang="en-US" sz="2000" kern="0" dirty="0">
                <a:latin typeface="+mn-lt"/>
                <a:cs typeface="+mn-cs"/>
                <a:sym typeface="Symbol" pitchFamily="18" charset="2"/>
              </a:rPr>
              <a:t></a:t>
            </a:r>
            <a:r>
              <a:rPr lang="en-US" sz="2000" b="1" kern="0" dirty="0">
                <a:latin typeface="Courier New" pitchFamily="49" charset="0"/>
                <a:cs typeface="+mn-cs"/>
              </a:rPr>
              <a:t> V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      </a:t>
            </a:r>
            <a:r>
              <a:rPr lang="en-US" sz="2000" b="1" kern="0" dirty="0" err="1">
                <a:latin typeface="Courier New" pitchFamily="49" charset="0"/>
                <a:cs typeface="+mn-cs"/>
              </a:rPr>
              <a:t>MakeSet</a:t>
            </a:r>
            <a:r>
              <a:rPr lang="en-US" sz="2000" b="1" kern="0" dirty="0">
                <a:latin typeface="Courier New" pitchFamily="49" charset="0"/>
                <a:cs typeface="+mn-cs"/>
              </a:rPr>
              <a:t>(v);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   sort E into </a:t>
            </a:r>
            <a:r>
              <a:rPr lang="en-US" sz="2000" b="1" kern="0" dirty="0" err="1">
                <a:latin typeface="Courier New" pitchFamily="49" charset="0"/>
                <a:cs typeface="+mn-cs"/>
              </a:rPr>
              <a:t>nondecreasing</a:t>
            </a:r>
            <a:r>
              <a:rPr lang="en-US" sz="2000" b="1" kern="0" dirty="0">
                <a:latin typeface="Courier New" pitchFamily="49" charset="0"/>
                <a:cs typeface="+mn-cs"/>
              </a:rPr>
              <a:t> order by weight w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   for each (</a:t>
            </a:r>
            <a:r>
              <a:rPr lang="en-US" sz="2000" b="1" kern="0" dirty="0" err="1">
                <a:latin typeface="Courier New" pitchFamily="49" charset="0"/>
                <a:cs typeface="+mn-cs"/>
              </a:rPr>
              <a:t>u,v</a:t>
            </a:r>
            <a:r>
              <a:rPr lang="en-US" sz="2000" b="1" kern="0" dirty="0">
                <a:latin typeface="Courier New" pitchFamily="49" charset="0"/>
                <a:cs typeface="+mn-cs"/>
              </a:rPr>
              <a:t>) </a:t>
            </a:r>
            <a:r>
              <a:rPr lang="en-US" sz="2000" b="1" kern="0" dirty="0">
                <a:latin typeface="Courier New" pitchFamily="49" charset="0"/>
                <a:cs typeface="+mn-cs"/>
                <a:sym typeface="Symbol" pitchFamily="18" charset="2"/>
              </a:rPr>
              <a:t></a:t>
            </a:r>
            <a:r>
              <a:rPr lang="en-US" sz="2000" b="1" kern="0" dirty="0">
                <a:latin typeface="Courier New" pitchFamily="49" charset="0"/>
                <a:cs typeface="+mn-cs"/>
              </a:rPr>
              <a:t> E (in sorted order)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      if </a:t>
            </a:r>
            <a:r>
              <a:rPr lang="en-US" sz="2000" b="1" kern="0" dirty="0" err="1">
                <a:latin typeface="Courier New" pitchFamily="49" charset="0"/>
                <a:cs typeface="+mn-cs"/>
              </a:rPr>
              <a:t>FindSet</a:t>
            </a:r>
            <a:r>
              <a:rPr lang="en-US" sz="2000" b="1" kern="0" dirty="0">
                <a:latin typeface="Courier New" pitchFamily="49" charset="0"/>
                <a:cs typeface="+mn-cs"/>
              </a:rPr>
              <a:t>(u) </a:t>
            </a:r>
            <a:r>
              <a:rPr lang="en-US" sz="2000" b="1" kern="0" dirty="0">
                <a:latin typeface="Courier New" pitchFamily="49" charset="0"/>
                <a:cs typeface="+mn-cs"/>
                <a:sym typeface="Symbol" pitchFamily="18" charset="2"/>
              </a:rPr>
              <a:t> </a:t>
            </a:r>
            <a:r>
              <a:rPr lang="en-US" sz="2000" b="1" kern="0" dirty="0" err="1">
                <a:latin typeface="Courier New" pitchFamily="49" charset="0"/>
                <a:cs typeface="+mn-cs"/>
                <a:sym typeface="Symbol" pitchFamily="18" charset="2"/>
              </a:rPr>
              <a:t>FindSet</a:t>
            </a:r>
            <a:r>
              <a:rPr lang="en-US" sz="2000" b="1" kern="0" dirty="0">
                <a:latin typeface="Courier New" pitchFamily="49" charset="0"/>
                <a:cs typeface="+mn-cs"/>
                <a:sym typeface="Symbol" pitchFamily="18" charset="2"/>
              </a:rPr>
              <a:t>(v)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  <a:sym typeface="Symbol" pitchFamily="18" charset="2"/>
              </a:rPr>
              <a:t>         T = T </a:t>
            </a:r>
            <a:r>
              <a:rPr lang="en-US" sz="2000" b="1" kern="0" dirty="0">
                <a:latin typeface="Microsoft Sans Serif" pitchFamily="34" charset="0"/>
                <a:cs typeface="+mn-cs"/>
                <a:sym typeface="Math B" pitchFamily="2" charset="2"/>
              </a:rPr>
              <a:t>U</a:t>
            </a:r>
            <a:r>
              <a:rPr lang="en-US" sz="2000" b="1" kern="0" dirty="0">
                <a:latin typeface="Courier New" pitchFamily="49" charset="0"/>
                <a:cs typeface="+mn-cs"/>
                <a:sym typeface="Math B" pitchFamily="2" charset="2"/>
              </a:rPr>
              <a:t> {{</a:t>
            </a:r>
            <a:r>
              <a:rPr lang="en-US" sz="2000" b="1" kern="0" dirty="0" err="1">
                <a:latin typeface="Courier New" pitchFamily="49" charset="0"/>
                <a:cs typeface="+mn-cs"/>
                <a:sym typeface="Math B" pitchFamily="2" charset="2"/>
              </a:rPr>
              <a:t>u,v</a:t>
            </a:r>
            <a:r>
              <a:rPr lang="en-US" sz="2000" b="1" kern="0" dirty="0">
                <a:latin typeface="Courier New" pitchFamily="49" charset="0"/>
                <a:cs typeface="+mn-cs"/>
                <a:sym typeface="Math B" pitchFamily="2" charset="2"/>
              </a:rPr>
              <a:t>}};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  <a:sym typeface="Math B" pitchFamily="2" charset="2"/>
              </a:rPr>
              <a:t>         Union(</a:t>
            </a:r>
            <a:r>
              <a:rPr lang="en-US" altLang="en-US" sz="2000" b="1" dirty="0" err="1">
                <a:latin typeface="Courier New" panose="02070309020205020404" pitchFamily="49" charset="0"/>
                <a:sym typeface="Math B" pitchFamily="2" charset="2"/>
              </a:rPr>
              <a:t>u,v</a:t>
            </a:r>
            <a:r>
              <a:rPr lang="en-US" sz="2000" b="1" kern="0" dirty="0">
                <a:latin typeface="Courier New" pitchFamily="49" charset="0"/>
                <a:cs typeface="+mn-cs"/>
                <a:sym typeface="Math B" pitchFamily="2" charset="2"/>
              </a:rPr>
              <a:t>);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  <a:sym typeface="Math B" pitchFamily="2" charset="2"/>
              </a:rPr>
              <a:t>}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Kruskal’s Algorithm</a:t>
            </a:r>
          </a:p>
        </p:txBody>
      </p:sp>
      <p:sp>
        <p:nvSpPr>
          <p:cNvPr id="57347" name="Oval 4"/>
          <p:cNvSpPr>
            <a:spLocks noChangeArrowheads="1"/>
          </p:cNvSpPr>
          <p:nvPr/>
        </p:nvSpPr>
        <p:spPr bwMode="auto">
          <a:xfrm>
            <a:off x="3886200" y="1006475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48" name="Oval 5"/>
          <p:cNvSpPr>
            <a:spLocks noChangeArrowheads="1"/>
          </p:cNvSpPr>
          <p:nvPr/>
        </p:nvSpPr>
        <p:spPr bwMode="auto">
          <a:xfrm>
            <a:off x="5562600" y="1006475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49" name="Oval 6"/>
          <p:cNvSpPr>
            <a:spLocks noChangeArrowheads="1"/>
          </p:cNvSpPr>
          <p:nvPr/>
        </p:nvSpPr>
        <p:spPr bwMode="auto">
          <a:xfrm>
            <a:off x="7239000" y="1006475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50" name="Oval 7"/>
          <p:cNvSpPr>
            <a:spLocks noChangeArrowheads="1"/>
          </p:cNvSpPr>
          <p:nvPr/>
        </p:nvSpPr>
        <p:spPr bwMode="auto">
          <a:xfrm>
            <a:off x="7239000" y="2454275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51" name="Oval 8"/>
          <p:cNvSpPr>
            <a:spLocks noChangeArrowheads="1"/>
          </p:cNvSpPr>
          <p:nvPr/>
        </p:nvSpPr>
        <p:spPr bwMode="auto">
          <a:xfrm>
            <a:off x="8229600" y="1768475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52" name="Oval 9"/>
          <p:cNvSpPr>
            <a:spLocks noChangeArrowheads="1"/>
          </p:cNvSpPr>
          <p:nvPr/>
        </p:nvSpPr>
        <p:spPr bwMode="auto">
          <a:xfrm>
            <a:off x="5562600" y="2454275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53" name="Oval 10"/>
          <p:cNvSpPr>
            <a:spLocks noChangeArrowheads="1"/>
          </p:cNvSpPr>
          <p:nvPr/>
        </p:nvSpPr>
        <p:spPr bwMode="auto">
          <a:xfrm>
            <a:off x="3886200" y="2454275"/>
            <a:ext cx="457200" cy="457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57354" name="AutoShape 11"/>
          <p:cNvCxnSpPr>
            <a:cxnSpLocks noChangeShapeType="1"/>
            <a:stCxn id="57347" idx="6"/>
            <a:endCxn id="57348" idx="2"/>
          </p:cNvCxnSpPr>
          <p:nvPr/>
        </p:nvCxnSpPr>
        <p:spPr bwMode="auto">
          <a:xfrm>
            <a:off x="4357688" y="1235075"/>
            <a:ext cx="11906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55" name="AutoShape 12"/>
          <p:cNvCxnSpPr>
            <a:cxnSpLocks noChangeShapeType="1"/>
            <a:stCxn id="57348" idx="6"/>
            <a:endCxn id="57349" idx="2"/>
          </p:cNvCxnSpPr>
          <p:nvPr/>
        </p:nvCxnSpPr>
        <p:spPr bwMode="auto">
          <a:xfrm>
            <a:off x="6034088" y="1235075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56" name="AutoShape 13"/>
          <p:cNvCxnSpPr>
            <a:cxnSpLocks noChangeShapeType="1"/>
            <a:stCxn id="57349" idx="3"/>
            <a:endCxn id="57352" idx="7"/>
          </p:cNvCxnSpPr>
          <p:nvPr/>
        </p:nvCxnSpPr>
        <p:spPr bwMode="auto">
          <a:xfrm flipH="1">
            <a:off x="5953125" y="1411288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57" name="AutoShape 14"/>
          <p:cNvCxnSpPr>
            <a:cxnSpLocks noChangeShapeType="1"/>
            <a:stCxn id="57352" idx="2"/>
            <a:endCxn id="57353" idx="6"/>
          </p:cNvCxnSpPr>
          <p:nvPr/>
        </p:nvCxnSpPr>
        <p:spPr bwMode="auto">
          <a:xfrm flipH="1">
            <a:off x="4357688" y="2682875"/>
            <a:ext cx="119062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58" name="AutoShape 15"/>
          <p:cNvCxnSpPr>
            <a:cxnSpLocks noChangeShapeType="1"/>
            <a:stCxn id="57353" idx="0"/>
            <a:endCxn id="57347" idx="4"/>
          </p:cNvCxnSpPr>
          <p:nvPr/>
        </p:nvCxnSpPr>
        <p:spPr bwMode="auto">
          <a:xfrm flipV="1">
            <a:off x="4114800" y="1477963"/>
            <a:ext cx="0" cy="9620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59" name="AutoShape 16"/>
          <p:cNvCxnSpPr>
            <a:cxnSpLocks noChangeShapeType="1"/>
            <a:stCxn id="57347" idx="5"/>
            <a:endCxn id="57352" idx="1"/>
          </p:cNvCxnSpPr>
          <p:nvPr/>
        </p:nvCxnSpPr>
        <p:spPr bwMode="auto">
          <a:xfrm>
            <a:off x="4276725" y="1411288"/>
            <a:ext cx="1352550" cy="10953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60" name="AutoShape 17"/>
          <p:cNvCxnSpPr>
            <a:cxnSpLocks noChangeShapeType="1"/>
            <a:stCxn id="57352" idx="0"/>
            <a:endCxn id="57348" idx="4"/>
          </p:cNvCxnSpPr>
          <p:nvPr/>
        </p:nvCxnSpPr>
        <p:spPr bwMode="auto">
          <a:xfrm flipV="1">
            <a:off x="5791200" y="1477963"/>
            <a:ext cx="0" cy="9620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61" name="AutoShape 18"/>
          <p:cNvCxnSpPr>
            <a:cxnSpLocks noChangeShapeType="1"/>
            <a:stCxn id="57352" idx="6"/>
            <a:endCxn id="57350" idx="2"/>
          </p:cNvCxnSpPr>
          <p:nvPr/>
        </p:nvCxnSpPr>
        <p:spPr bwMode="auto">
          <a:xfrm>
            <a:off x="6034088" y="2682875"/>
            <a:ext cx="11906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62" name="AutoShape 19"/>
          <p:cNvCxnSpPr>
            <a:cxnSpLocks noChangeShapeType="1"/>
            <a:stCxn id="57350" idx="0"/>
            <a:endCxn id="57349" idx="4"/>
          </p:cNvCxnSpPr>
          <p:nvPr/>
        </p:nvCxnSpPr>
        <p:spPr bwMode="auto">
          <a:xfrm flipV="1">
            <a:off x="7467600" y="1477963"/>
            <a:ext cx="0" cy="9620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63" name="AutoShape 20"/>
          <p:cNvCxnSpPr>
            <a:cxnSpLocks noChangeShapeType="1"/>
            <a:stCxn id="57349" idx="5"/>
            <a:endCxn id="57351" idx="1"/>
          </p:cNvCxnSpPr>
          <p:nvPr/>
        </p:nvCxnSpPr>
        <p:spPr bwMode="auto">
          <a:xfrm>
            <a:off x="7629525" y="1411288"/>
            <a:ext cx="666750" cy="4095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64" name="AutoShape 21"/>
          <p:cNvCxnSpPr>
            <a:cxnSpLocks noChangeShapeType="1"/>
            <a:stCxn id="57350" idx="7"/>
            <a:endCxn id="57351" idx="3"/>
          </p:cNvCxnSpPr>
          <p:nvPr/>
        </p:nvCxnSpPr>
        <p:spPr bwMode="auto">
          <a:xfrm flipV="1">
            <a:off x="7629525" y="2173288"/>
            <a:ext cx="666750" cy="3333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365" name="Text Box 22"/>
          <p:cNvSpPr txBox="1">
            <a:spLocks noChangeArrowheads="1"/>
          </p:cNvSpPr>
          <p:nvPr/>
        </p:nvSpPr>
        <p:spPr bwMode="auto">
          <a:xfrm>
            <a:off x="4738688" y="889000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57366" name="Text Box 23"/>
          <p:cNvSpPr txBox="1">
            <a:spLocks noChangeArrowheads="1"/>
          </p:cNvSpPr>
          <p:nvPr/>
        </p:nvSpPr>
        <p:spPr bwMode="auto">
          <a:xfrm>
            <a:off x="6354763" y="8985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19</a:t>
            </a:r>
          </a:p>
        </p:txBody>
      </p:sp>
      <p:sp>
        <p:nvSpPr>
          <p:cNvPr id="57367" name="Text Box 24"/>
          <p:cNvSpPr txBox="1">
            <a:spLocks noChangeArrowheads="1"/>
          </p:cNvSpPr>
          <p:nvPr/>
        </p:nvSpPr>
        <p:spPr bwMode="auto">
          <a:xfrm>
            <a:off x="7937500" y="1279525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9</a:t>
            </a:r>
          </a:p>
        </p:txBody>
      </p:sp>
      <p:sp>
        <p:nvSpPr>
          <p:cNvPr id="57368" name="Text Box 25"/>
          <p:cNvSpPr txBox="1">
            <a:spLocks noChangeArrowheads="1"/>
          </p:cNvSpPr>
          <p:nvPr/>
        </p:nvSpPr>
        <p:spPr bwMode="auto">
          <a:xfrm>
            <a:off x="7939088" y="2346325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57369" name="Text Box 26"/>
          <p:cNvSpPr txBox="1">
            <a:spLocks noChangeArrowheads="1"/>
          </p:cNvSpPr>
          <p:nvPr/>
        </p:nvSpPr>
        <p:spPr bwMode="auto">
          <a:xfrm>
            <a:off x="7443788" y="1854200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57370" name="Text Box 27"/>
          <p:cNvSpPr txBox="1">
            <a:spLocks noChangeArrowheads="1"/>
          </p:cNvSpPr>
          <p:nvPr/>
        </p:nvSpPr>
        <p:spPr bwMode="auto">
          <a:xfrm>
            <a:off x="6569075" y="23463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13</a:t>
            </a:r>
          </a:p>
        </p:txBody>
      </p:sp>
      <p:sp>
        <p:nvSpPr>
          <p:cNvPr id="57371" name="Text Box 28"/>
          <p:cNvSpPr txBox="1">
            <a:spLocks noChangeArrowheads="1"/>
          </p:cNvSpPr>
          <p:nvPr/>
        </p:nvSpPr>
        <p:spPr bwMode="auto">
          <a:xfrm>
            <a:off x="6521450" y="14478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17</a:t>
            </a:r>
          </a:p>
        </p:txBody>
      </p:sp>
      <p:sp>
        <p:nvSpPr>
          <p:cNvPr id="57372" name="Text Box 29"/>
          <p:cNvSpPr txBox="1">
            <a:spLocks noChangeArrowheads="1"/>
          </p:cNvSpPr>
          <p:nvPr/>
        </p:nvSpPr>
        <p:spPr bwMode="auto">
          <a:xfrm>
            <a:off x="5745163" y="16605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25</a:t>
            </a:r>
          </a:p>
        </p:txBody>
      </p:sp>
      <p:sp>
        <p:nvSpPr>
          <p:cNvPr id="57373" name="Text Box 30"/>
          <p:cNvSpPr txBox="1">
            <a:spLocks noChangeArrowheads="1"/>
          </p:cNvSpPr>
          <p:nvPr/>
        </p:nvSpPr>
        <p:spPr bwMode="auto">
          <a:xfrm>
            <a:off x="4572000" y="14478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57374" name="Text Box 31"/>
          <p:cNvSpPr txBox="1">
            <a:spLocks noChangeArrowheads="1"/>
          </p:cNvSpPr>
          <p:nvPr/>
        </p:nvSpPr>
        <p:spPr bwMode="auto">
          <a:xfrm>
            <a:off x="3746500" y="1660525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8</a:t>
            </a:r>
          </a:p>
        </p:txBody>
      </p:sp>
      <p:sp>
        <p:nvSpPr>
          <p:cNvPr id="57375" name="Text Box 32"/>
          <p:cNvSpPr txBox="1">
            <a:spLocks noChangeArrowheads="1"/>
          </p:cNvSpPr>
          <p:nvPr/>
        </p:nvSpPr>
        <p:spPr bwMode="auto">
          <a:xfrm>
            <a:off x="4511675" y="23463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21</a:t>
            </a:r>
          </a:p>
        </p:txBody>
      </p:sp>
      <p:sp>
        <p:nvSpPr>
          <p:cNvPr id="57376" name="AutoShape 35"/>
          <p:cNvSpPr>
            <a:spLocks/>
          </p:cNvSpPr>
          <p:nvPr/>
        </p:nvSpPr>
        <p:spPr bwMode="auto">
          <a:xfrm>
            <a:off x="762000" y="3284538"/>
            <a:ext cx="152400" cy="1676400"/>
          </a:xfrm>
          <a:prstGeom prst="leftBrace">
            <a:avLst>
              <a:gd name="adj1" fmla="val 91667"/>
              <a:gd name="adj2" fmla="val 50000"/>
            </a:avLst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 bwMode="auto">
          <a:xfrm>
            <a:off x="457200" y="1052513"/>
            <a:ext cx="8229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 err="1">
                <a:latin typeface="Courier New" pitchFamily="49" charset="0"/>
                <a:cs typeface="+mn-cs"/>
              </a:rPr>
              <a:t>Kruskal</a:t>
            </a:r>
            <a:r>
              <a:rPr lang="en-US" sz="2000" b="1" kern="0" dirty="0">
                <a:latin typeface="Courier New" pitchFamily="49" charset="0"/>
                <a:cs typeface="+mn-cs"/>
              </a:rPr>
              <a:t>()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{ 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   T = </a:t>
            </a:r>
            <a:r>
              <a:rPr lang="en-US" sz="2000" b="1" kern="0" dirty="0">
                <a:latin typeface="Courier New" pitchFamily="49" charset="0"/>
                <a:cs typeface="+mn-cs"/>
                <a:sym typeface="Symbol" pitchFamily="18" charset="2"/>
              </a:rPr>
              <a:t></a:t>
            </a:r>
            <a:r>
              <a:rPr lang="en-US" sz="2000" b="1" kern="0" dirty="0">
                <a:latin typeface="Courier New" pitchFamily="49" charset="0"/>
                <a:cs typeface="+mn-cs"/>
              </a:rPr>
              <a:t>;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   for each v </a:t>
            </a:r>
            <a:r>
              <a:rPr lang="en-US" sz="2000" kern="0" dirty="0">
                <a:latin typeface="+mn-lt"/>
                <a:cs typeface="+mn-cs"/>
                <a:sym typeface="Symbol" pitchFamily="18" charset="2"/>
              </a:rPr>
              <a:t></a:t>
            </a:r>
            <a:r>
              <a:rPr lang="en-US" sz="2000" b="1" kern="0" dirty="0">
                <a:latin typeface="Courier New" pitchFamily="49" charset="0"/>
                <a:cs typeface="+mn-cs"/>
              </a:rPr>
              <a:t> V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      </a:t>
            </a:r>
            <a:r>
              <a:rPr lang="en-US" sz="2000" b="1" kern="0" dirty="0" err="1">
                <a:latin typeface="Courier New" pitchFamily="49" charset="0"/>
                <a:cs typeface="+mn-cs"/>
              </a:rPr>
              <a:t>MakeSet</a:t>
            </a:r>
            <a:r>
              <a:rPr lang="en-US" sz="2000" b="1" kern="0" dirty="0">
                <a:latin typeface="Courier New" pitchFamily="49" charset="0"/>
                <a:cs typeface="+mn-cs"/>
              </a:rPr>
              <a:t>(v);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   sort E into </a:t>
            </a:r>
            <a:r>
              <a:rPr lang="en-US" sz="2000" b="1" kern="0" dirty="0" err="1">
                <a:latin typeface="Courier New" pitchFamily="49" charset="0"/>
                <a:cs typeface="+mn-cs"/>
              </a:rPr>
              <a:t>nondecreasing</a:t>
            </a:r>
            <a:r>
              <a:rPr lang="en-US" sz="2000" b="1" kern="0" dirty="0">
                <a:latin typeface="Courier New" pitchFamily="49" charset="0"/>
                <a:cs typeface="+mn-cs"/>
              </a:rPr>
              <a:t> order by weight w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   for each (</a:t>
            </a:r>
            <a:r>
              <a:rPr lang="en-US" sz="2000" b="1" kern="0" dirty="0" err="1">
                <a:latin typeface="Courier New" pitchFamily="49" charset="0"/>
                <a:cs typeface="+mn-cs"/>
              </a:rPr>
              <a:t>u,v</a:t>
            </a:r>
            <a:r>
              <a:rPr lang="en-US" sz="2000" b="1" kern="0" dirty="0">
                <a:latin typeface="Courier New" pitchFamily="49" charset="0"/>
                <a:cs typeface="+mn-cs"/>
              </a:rPr>
              <a:t>) </a:t>
            </a:r>
            <a:r>
              <a:rPr lang="en-US" sz="2000" b="1" kern="0" dirty="0">
                <a:latin typeface="Courier New" pitchFamily="49" charset="0"/>
                <a:cs typeface="+mn-cs"/>
                <a:sym typeface="Symbol" pitchFamily="18" charset="2"/>
              </a:rPr>
              <a:t></a:t>
            </a:r>
            <a:r>
              <a:rPr lang="en-US" sz="2000" b="1" kern="0" dirty="0">
                <a:latin typeface="Courier New" pitchFamily="49" charset="0"/>
                <a:cs typeface="+mn-cs"/>
              </a:rPr>
              <a:t> E (in sorted order)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      if </a:t>
            </a:r>
            <a:r>
              <a:rPr lang="en-US" sz="2000" b="1" kern="0" dirty="0" err="1">
                <a:latin typeface="Courier New" pitchFamily="49" charset="0"/>
                <a:cs typeface="+mn-cs"/>
              </a:rPr>
              <a:t>FindSet</a:t>
            </a:r>
            <a:r>
              <a:rPr lang="en-US" sz="2000" b="1" kern="0" dirty="0">
                <a:latin typeface="Courier New" pitchFamily="49" charset="0"/>
                <a:cs typeface="+mn-cs"/>
              </a:rPr>
              <a:t>(u) </a:t>
            </a:r>
            <a:r>
              <a:rPr lang="en-US" sz="2000" b="1" kern="0" dirty="0">
                <a:latin typeface="Courier New" pitchFamily="49" charset="0"/>
                <a:cs typeface="+mn-cs"/>
                <a:sym typeface="Symbol" pitchFamily="18" charset="2"/>
              </a:rPr>
              <a:t> </a:t>
            </a:r>
            <a:r>
              <a:rPr lang="en-US" sz="2000" b="1" kern="0" dirty="0" err="1">
                <a:latin typeface="Courier New" pitchFamily="49" charset="0"/>
                <a:cs typeface="+mn-cs"/>
                <a:sym typeface="Symbol" pitchFamily="18" charset="2"/>
              </a:rPr>
              <a:t>FindSet</a:t>
            </a:r>
            <a:r>
              <a:rPr lang="en-US" sz="2000" b="1" kern="0" dirty="0">
                <a:latin typeface="Courier New" pitchFamily="49" charset="0"/>
                <a:cs typeface="+mn-cs"/>
                <a:sym typeface="Symbol" pitchFamily="18" charset="2"/>
              </a:rPr>
              <a:t>(v)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  <a:sym typeface="Symbol" pitchFamily="18" charset="2"/>
              </a:rPr>
              <a:t>         T = T </a:t>
            </a:r>
            <a:r>
              <a:rPr lang="en-US" sz="2000" b="1" kern="0" dirty="0">
                <a:latin typeface="Microsoft Sans Serif" pitchFamily="34" charset="0"/>
                <a:cs typeface="+mn-cs"/>
                <a:sym typeface="Math B" pitchFamily="2" charset="2"/>
              </a:rPr>
              <a:t>U</a:t>
            </a:r>
            <a:r>
              <a:rPr lang="en-US" sz="2000" b="1" kern="0" dirty="0">
                <a:latin typeface="Courier New" pitchFamily="49" charset="0"/>
                <a:cs typeface="+mn-cs"/>
                <a:sym typeface="Math B" pitchFamily="2" charset="2"/>
              </a:rPr>
              <a:t> {{</a:t>
            </a:r>
            <a:r>
              <a:rPr lang="en-US" sz="2000" b="1" kern="0" dirty="0" err="1">
                <a:latin typeface="Courier New" pitchFamily="49" charset="0"/>
                <a:cs typeface="+mn-cs"/>
                <a:sym typeface="Math B" pitchFamily="2" charset="2"/>
              </a:rPr>
              <a:t>u,v</a:t>
            </a:r>
            <a:r>
              <a:rPr lang="en-US" sz="2000" b="1" kern="0" dirty="0">
                <a:latin typeface="Courier New" pitchFamily="49" charset="0"/>
                <a:cs typeface="+mn-cs"/>
                <a:sym typeface="Math B" pitchFamily="2" charset="2"/>
              </a:rPr>
              <a:t>}};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  <a:sym typeface="Math B" pitchFamily="2" charset="2"/>
              </a:rPr>
              <a:t>         Union(</a:t>
            </a:r>
            <a:r>
              <a:rPr lang="en-US" altLang="en-US" sz="2000" b="1" dirty="0" err="1">
                <a:latin typeface="Courier New" panose="02070309020205020404" pitchFamily="49" charset="0"/>
                <a:sym typeface="Math B" pitchFamily="2" charset="2"/>
              </a:rPr>
              <a:t>u,v</a:t>
            </a:r>
            <a:r>
              <a:rPr lang="en-US" sz="2000" b="1" kern="0" dirty="0">
                <a:latin typeface="Courier New" pitchFamily="49" charset="0"/>
                <a:cs typeface="+mn-cs"/>
                <a:sym typeface="Math B" pitchFamily="2" charset="2"/>
              </a:rPr>
              <a:t>);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  <a:sym typeface="Math B" pitchFamily="2" charset="2"/>
              </a:rP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ym typeface="Symbol" pitchFamily="18" charset="2"/>
              </a:rPr>
              <a:t>Minimum Spanning Tree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i="1">
                <a:solidFill>
                  <a:schemeClr val="accent1"/>
                </a:solidFill>
                <a:sym typeface="Symbol" panose="05050102010706020507" pitchFamily="18" charset="2"/>
              </a:rPr>
              <a:t>Which edges form the minimum spanning tree (MST) of the graph as shown below?</a:t>
            </a:r>
          </a:p>
        </p:txBody>
      </p:sp>
      <p:sp>
        <p:nvSpPr>
          <p:cNvPr id="6148" name="Oval 4"/>
          <p:cNvSpPr>
            <a:spLocks noChangeArrowheads="1"/>
          </p:cNvSpPr>
          <p:nvPr/>
        </p:nvSpPr>
        <p:spPr bwMode="auto">
          <a:xfrm>
            <a:off x="1600200" y="32512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Times New Roman" panose="02020603050405020304" pitchFamily="18" charset="0"/>
              </a:rPr>
              <a:t>H</a:t>
            </a:r>
          </a:p>
        </p:txBody>
      </p:sp>
      <p:sp>
        <p:nvSpPr>
          <p:cNvPr id="6149" name="Oval 5"/>
          <p:cNvSpPr>
            <a:spLocks noChangeArrowheads="1"/>
          </p:cNvSpPr>
          <p:nvPr/>
        </p:nvSpPr>
        <p:spPr bwMode="auto">
          <a:xfrm>
            <a:off x="4648200" y="32512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6150" name="Oval 6"/>
          <p:cNvSpPr>
            <a:spLocks noChangeArrowheads="1"/>
          </p:cNvSpPr>
          <p:nvPr/>
        </p:nvSpPr>
        <p:spPr bwMode="auto">
          <a:xfrm>
            <a:off x="7315200" y="32512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6151" name="Oval 7"/>
          <p:cNvSpPr>
            <a:spLocks noChangeArrowheads="1"/>
          </p:cNvSpPr>
          <p:nvPr/>
        </p:nvSpPr>
        <p:spPr bwMode="auto">
          <a:xfrm>
            <a:off x="1600200" y="48514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6152" name="Oval 8"/>
          <p:cNvSpPr>
            <a:spLocks noChangeArrowheads="1"/>
          </p:cNvSpPr>
          <p:nvPr/>
        </p:nvSpPr>
        <p:spPr bwMode="auto">
          <a:xfrm>
            <a:off x="4648200" y="48514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6153" name="Oval 9"/>
          <p:cNvSpPr>
            <a:spLocks noChangeArrowheads="1"/>
          </p:cNvSpPr>
          <p:nvPr/>
        </p:nvSpPr>
        <p:spPr bwMode="auto">
          <a:xfrm>
            <a:off x="7315200" y="48514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6154" name="Oval 10"/>
          <p:cNvSpPr>
            <a:spLocks noChangeArrowheads="1"/>
          </p:cNvSpPr>
          <p:nvPr/>
        </p:nvSpPr>
        <p:spPr bwMode="auto">
          <a:xfrm>
            <a:off x="3124200" y="55372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6155" name="Oval 11"/>
          <p:cNvSpPr>
            <a:spLocks noChangeArrowheads="1"/>
          </p:cNvSpPr>
          <p:nvPr/>
        </p:nvSpPr>
        <p:spPr bwMode="auto">
          <a:xfrm>
            <a:off x="3124200" y="25654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Times New Roman" panose="02020603050405020304" pitchFamily="18" charset="0"/>
              </a:rPr>
              <a:t>A</a:t>
            </a:r>
          </a:p>
        </p:txBody>
      </p:sp>
      <p:cxnSp>
        <p:nvCxnSpPr>
          <p:cNvPr id="6156" name="AutoShape 12"/>
          <p:cNvCxnSpPr>
            <a:cxnSpLocks noChangeShapeType="1"/>
            <a:stCxn id="6155" idx="5"/>
            <a:endCxn id="6149" idx="1"/>
          </p:cNvCxnSpPr>
          <p:nvPr/>
        </p:nvCxnSpPr>
        <p:spPr bwMode="auto">
          <a:xfrm>
            <a:off x="3579813" y="3040063"/>
            <a:ext cx="1146175" cy="2698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7" name="AutoShape 13"/>
          <p:cNvCxnSpPr>
            <a:cxnSpLocks noChangeShapeType="1"/>
            <a:stCxn id="6155" idx="3"/>
            <a:endCxn id="6148" idx="7"/>
          </p:cNvCxnSpPr>
          <p:nvPr/>
        </p:nvCxnSpPr>
        <p:spPr bwMode="auto">
          <a:xfrm flipH="1">
            <a:off x="2055813" y="3040063"/>
            <a:ext cx="1146175" cy="2698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8" name="AutoShape 14"/>
          <p:cNvCxnSpPr>
            <a:cxnSpLocks noChangeShapeType="1"/>
            <a:stCxn id="6148" idx="6"/>
            <a:endCxn id="6149" idx="2"/>
          </p:cNvCxnSpPr>
          <p:nvPr/>
        </p:nvCxnSpPr>
        <p:spPr bwMode="auto">
          <a:xfrm>
            <a:off x="2152650" y="3517900"/>
            <a:ext cx="24765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9" name="AutoShape 15"/>
          <p:cNvCxnSpPr>
            <a:cxnSpLocks noChangeShapeType="1"/>
            <a:stCxn id="6151" idx="0"/>
            <a:endCxn id="6148" idx="4"/>
          </p:cNvCxnSpPr>
          <p:nvPr/>
        </p:nvCxnSpPr>
        <p:spPr bwMode="auto">
          <a:xfrm flipV="1">
            <a:off x="1866900" y="3803650"/>
            <a:ext cx="0" cy="10287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0" name="AutoShape 16"/>
          <p:cNvCxnSpPr>
            <a:cxnSpLocks noChangeShapeType="1"/>
            <a:stCxn id="6151" idx="5"/>
            <a:endCxn id="6154" idx="1"/>
          </p:cNvCxnSpPr>
          <p:nvPr/>
        </p:nvCxnSpPr>
        <p:spPr bwMode="auto">
          <a:xfrm>
            <a:off x="2055813" y="5326063"/>
            <a:ext cx="1146175" cy="2698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1" name="AutoShape 17"/>
          <p:cNvCxnSpPr>
            <a:cxnSpLocks noChangeShapeType="1"/>
            <a:stCxn id="6154" idx="7"/>
            <a:endCxn id="6152" idx="3"/>
          </p:cNvCxnSpPr>
          <p:nvPr/>
        </p:nvCxnSpPr>
        <p:spPr bwMode="auto">
          <a:xfrm flipV="1">
            <a:off x="3579813" y="5326063"/>
            <a:ext cx="1146175" cy="2698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2" name="AutoShape 18"/>
          <p:cNvCxnSpPr>
            <a:cxnSpLocks noChangeShapeType="1"/>
            <a:stCxn id="6152" idx="0"/>
            <a:endCxn id="6149" idx="4"/>
          </p:cNvCxnSpPr>
          <p:nvPr/>
        </p:nvCxnSpPr>
        <p:spPr bwMode="auto">
          <a:xfrm flipV="1">
            <a:off x="4914900" y="3803650"/>
            <a:ext cx="0" cy="10287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3" name="AutoShape 19"/>
          <p:cNvCxnSpPr>
            <a:cxnSpLocks noChangeShapeType="1"/>
            <a:stCxn id="6149" idx="6"/>
            <a:endCxn id="6150" idx="2"/>
          </p:cNvCxnSpPr>
          <p:nvPr/>
        </p:nvCxnSpPr>
        <p:spPr bwMode="auto">
          <a:xfrm>
            <a:off x="5200650" y="3517900"/>
            <a:ext cx="20955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4" name="AutoShape 20"/>
          <p:cNvCxnSpPr>
            <a:cxnSpLocks noChangeShapeType="1"/>
            <a:stCxn id="6152" idx="6"/>
            <a:endCxn id="6153" idx="2"/>
          </p:cNvCxnSpPr>
          <p:nvPr/>
        </p:nvCxnSpPr>
        <p:spPr bwMode="auto">
          <a:xfrm>
            <a:off x="5200650" y="5118100"/>
            <a:ext cx="20955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5" name="AutoShape 21"/>
          <p:cNvCxnSpPr>
            <a:cxnSpLocks noChangeShapeType="1"/>
            <a:stCxn id="6154" idx="0"/>
            <a:endCxn id="6148" idx="5"/>
          </p:cNvCxnSpPr>
          <p:nvPr/>
        </p:nvCxnSpPr>
        <p:spPr bwMode="auto">
          <a:xfrm rot="5400000" flipH="1">
            <a:off x="1827213" y="3954463"/>
            <a:ext cx="1792287" cy="1335087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66" name="Text Box 22"/>
          <p:cNvSpPr txBox="1">
            <a:spLocks noChangeArrowheads="1"/>
          </p:cNvSpPr>
          <p:nvPr/>
        </p:nvSpPr>
        <p:spPr bwMode="auto">
          <a:xfrm>
            <a:off x="1466850" y="4027488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Times New Roman" panose="02020603050405020304" pitchFamily="18" charset="0"/>
              </a:rPr>
              <a:t>14</a:t>
            </a:r>
          </a:p>
        </p:txBody>
      </p:sp>
      <p:sp>
        <p:nvSpPr>
          <p:cNvPr id="6167" name="Text Box 23"/>
          <p:cNvSpPr txBox="1">
            <a:spLocks noChangeArrowheads="1"/>
          </p:cNvSpPr>
          <p:nvPr/>
        </p:nvSpPr>
        <p:spPr bwMode="auto">
          <a:xfrm>
            <a:off x="2762250" y="4318000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6168" name="Text Box 24"/>
          <p:cNvSpPr txBox="1">
            <a:spLocks noChangeArrowheads="1"/>
          </p:cNvSpPr>
          <p:nvPr/>
        </p:nvSpPr>
        <p:spPr bwMode="auto">
          <a:xfrm>
            <a:off x="2438400" y="53848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6169" name="Text Box 25"/>
          <p:cNvSpPr txBox="1">
            <a:spLocks noChangeArrowheads="1"/>
          </p:cNvSpPr>
          <p:nvPr/>
        </p:nvSpPr>
        <p:spPr bwMode="auto">
          <a:xfrm>
            <a:off x="2438400" y="27940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6170" name="Text Box 26"/>
          <p:cNvSpPr txBox="1">
            <a:spLocks noChangeArrowheads="1"/>
          </p:cNvSpPr>
          <p:nvPr/>
        </p:nvSpPr>
        <p:spPr bwMode="auto">
          <a:xfrm>
            <a:off x="4108450" y="27940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6171" name="Text Box 27"/>
          <p:cNvSpPr txBox="1">
            <a:spLocks noChangeArrowheads="1"/>
          </p:cNvSpPr>
          <p:nvPr/>
        </p:nvSpPr>
        <p:spPr bwMode="auto">
          <a:xfrm>
            <a:off x="3200400" y="31654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6172" name="Text Box 28"/>
          <p:cNvSpPr txBox="1">
            <a:spLocks noChangeArrowheads="1"/>
          </p:cNvSpPr>
          <p:nvPr/>
        </p:nvSpPr>
        <p:spPr bwMode="auto">
          <a:xfrm>
            <a:off x="4946650" y="40735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173" name="Text Box 29"/>
          <p:cNvSpPr txBox="1">
            <a:spLocks noChangeArrowheads="1"/>
          </p:cNvSpPr>
          <p:nvPr/>
        </p:nvSpPr>
        <p:spPr bwMode="auto">
          <a:xfrm>
            <a:off x="6089650" y="31750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6174" name="Text Box 30"/>
          <p:cNvSpPr txBox="1">
            <a:spLocks noChangeArrowheads="1"/>
          </p:cNvSpPr>
          <p:nvPr/>
        </p:nvSpPr>
        <p:spPr bwMode="auto">
          <a:xfrm>
            <a:off x="6032500" y="4759325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6175" name="Text Box 31"/>
          <p:cNvSpPr txBox="1">
            <a:spLocks noChangeArrowheads="1"/>
          </p:cNvSpPr>
          <p:nvPr/>
        </p:nvSpPr>
        <p:spPr bwMode="auto">
          <a:xfrm>
            <a:off x="4025900" y="54102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Times New Roman" panose="02020603050405020304" pitchFamily="18" charset="0"/>
              </a:rPr>
              <a:t>8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Kruskal’s Algorithm</a:t>
            </a:r>
          </a:p>
        </p:txBody>
      </p:sp>
      <p:sp>
        <p:nvSpPr>
          <p:cNvPr id="58371" name="Oval 4"/>
          <p:cNvSpPr>
            <a:spLocks noChangeArrowheads="1"/>
          </p:cNvSpPr>
          <p:nvPr/>
        </p:nvSpPr>
        <p:spPr bwMode="auto">
          <a:xfrm>
            <a:off x="3886200" y="1006475"/>
            <a:ext cx="457200" cy="4572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8372" name="Oval 5"/>
          <p:cNvSpPr>
            <a:spLocks noChangeArrowheads="1"/>
          </p:cNvSpPr>
          <p:nvPr/>
        </p:nvSpPr>
        <p:spPr bwMode="auto">
          <a:xfrm>
            <a:off x="5562600" y="1006475"/>
            <a:ext cx="457200" cy="4572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8373" name="Oval 6"/>
          <p:cNvSpPr>
            <a:spLocks noChangeArrowheads="1"/>
          </p:cNvSpPr>
          <p:nvPr/>
        </p:nvSpPr>
        <p:spPr bwMode="auto">
          <a:xfrm>
            <a:off x="7239000" y="1006475"/>
            <a:ext cx="457200" cy="4572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8374" name="Oval 7"/>
          <p:cNvSpPr>
            <a:spLocks noChangeArrowheads="1"/>
          </p:cNvSpPr>
          <p:nvPr/>
        </p:nvSpPr>
        <p:spPr bwMode="auto">
          <a:xfrm>
            <a:off x="7239000" y="2454275"/>
            <a:ext cx="457200" cy="4572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8375" name="Oval 8"/>
          <p:cNvSpPr>
            <a:spLocks noChangeArrowheads="1"/>
          </p:cNvSpPr>
          <p:nvPr/>
        </p:nvSpPr>
        <p:spPr bwMode="auto">
          <a:xfrm>
            <a:off x="8229600" y="1768475"/>
            <a:ext cx="457200" cy="4572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8376" name="Oval 9"/>
          <p:cNvSpPr>
            <a:spLocks noChangeArrowheads="1"/>
          </p:cNvSpPr>
          <p:nvPr/>
        </p:nvSpPr>
        <p:spPr bwMode="auto">
          <a:xfrm>
            <a:off x="5562600" y="2454275"/>
            <a:ext cx="457200" cy="4572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8377" name="Oval 10"/>
          <p:cNvSpPr>
            <a:spLocks noChangeArrowheads="1"/>
          </p:cNvSpPr>
          <p:nvPr/>
        </p:nvSpPr>
        <p:spPr bwMode="auto">
          <a:xfrm>
            <a:off x="3886200" y="2454275"/>
            <a:ext cx="457200" cy="4572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58378" name="AutoShape 11"/>
          <p:cNvCxnSpPr>
            <a:cxnSpLocks noChangeShapeType="1"/>
            <a:stCxn id="58371" idx="6"/>
            <a:endCxn id="58372" idx="2"/>
          </p:cNvCxnSpPr>
          <p:nvPr/>
        </p:nvCxnSpPr>
        <p:spPr bwMode="auto">
          <a:xfrm>
            <a:off x="4357688" y="1235075"/>
            <a:ext cx="11906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00" name="AutoShape 12"/>
          <p:cNvCxnSpPr>
            <a:cxnSpLocks noChangeShapeType="1"/>
            <a:stCxn id="58372" idx="6"/>
            <a:endCxn id="58373" idx="2"/>
          </p:cNvCxnSpPr>
          <p:nvPr/>
        </p:nvCxnSpPr>
        <p:spPr bwMode="auto">
          <a:xfrm>
            <a:off x="6034088" y="1235075"/>
            <a:ext cx="1190625" cy="0"/>
          </a:xfrm>
          <a:prstGeom prst="straightConnector1">
            <a:avLst/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round/>
            <a:headEnd/>
            <a:tailEnd/>
          </a:ln>
        </p:spPr>
      </p:cxnSp>
      <p:cxnSp>
        <p:nvCxnSpPr>
          <p:cNvPr id="63501" name="AutoShape 13"/>
          <p:cNvCxnSpPr>
            <a:cxnSpLocks noChangeShapeType="1"/>
            <a:stCxn id="58373" idx="3"/>
            <a:endCxn id="58376" idx="7"/>
          </p:cNvCxnSpPr>
          <p:nvPr/>
        </p:nvCxnSpPr>
        <p:spPr bwMode="auto">
          <a:xfrm flipH="1">
            <a:off x="5953125" y="1411288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round/>
            <a:headEnd/>
            <a:tailEnd/>
          </a:ln>
        </p:spPr>
      </p:cxnSp>
      <p:cxnSp>
        <p:nvCxnSpPr>
          <p:cNvPr id="63502" name="AutoShape 14"/>
          <p:cNvCxnSpPr>
            <a:cxnSpLocks noChangeShapeType="1"/>
            <a:stCxn id="58376" idx="2"/>
            <a:endCxn id="58377" idx="6"/>
          </p:cNvCxnSpPr>
          <p:nvPr/>
        </p:nvCxnSpPr>
        <p:spPr bwMode="auto">
          <a:xfrm flipH="1">
            <a:off x="4357688" y="2682875"/>
            <a:ext cx="1190625" cy="0"/>
          </a:xfrm>
          <a:prstGeom prst="straightConnector1">
            <a:avLst/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round/>
            <a:headEnd/>
            <a:tailEnd/>
          </a:ln>
        </p:spPr>
      </p:cxnSp>
      <p:cxnSp>
        <p:nvCxnSpPr>
          <p:cNvPr id="58382" name="AutoShape 15"/>
          <p:cNvCxnSpPr>
            <a:cxnSpLocks noChangeShapeType="1"/>
            <a:stCxn id="58377" idx="0"/>
            <a:endCxn id="58371" idx="4"/>
          </p:cNvCxnSpPr>
          <p:nvPr/>
        </p:nvCxnSpPr>
        <p:spPr bwMode="auto">
          <a:xfrm flipV="1">
            <a:off x="4114800" y="1477963"/>
            <a:ext cx="0" cy="9620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83" name="AutoShape 16"/>
          <p:cNvCxnSpPr>
            <a:cxnSpLocks noChangeShapeType="1"/>
            <a:stCxn id="58371" idx="5"/>
            <a:endCxn id="58376" idx="1"/>
          </p:cNvCxnSpPr>
          <p:nvPr/>
        </p:nvCxnSpPr>
        <p:spPr bwMode="auto">
          <a:xfrm>
            <a:off x="4276725" y="1411288"/>
            <a:ext cx="1352550" cy="10953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05" name="AutoShape 17"/>
          <p:cNvCxnSpPr>
            <a:cxnSpLocks noChangeShapeType="1"/>
            <a:stCxn id="58376" idx="0"/>
            <a:endCxn id="58372" idx="4"/>
          </p:cNvCxnSpPr>
          <p:nvPr/>
        </p:nvCxnSpPr>
        <p:spPr bwMode="auto">
          <a:xfrm flipV="1">
            <a:off x="5791200" y="1477963"/>
            <a:ext cx="0" cy="962025"/>
          </a:xfrm>
          <a:prstGeom prst="straightConnector1">
            <a:avLst/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round/>
            <a:headEnd/>
            <a:tailEnd/>
          </a:ln>
        </p:spPr>
      </p:cxnSp>
      <p:cxnSp>
        <p:nvCxnSpPr>
          <p:cNvPr id="58385" name="AutoShape 18"/>
          <p:cNvCxnSpPr>
            <a:cxnSpLocks noChangeShapeType="1"/>
            <a:stCxn id="58376" idx="6"/>
            <a:endCxn id="58374" idx="2"/>
          </p:cNvCxnSpPr>
          <p:nvPr/>
        </p:nvCxnSpPr>
        <p:spPr bwMode="auto">
          <a:xfrm>
            <a:off x="6034088" y="2682875"/>
            <a:ext cx="11906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86" name="AutoShape 19"/>
          <p:cNvCxnSpPr>
            <a:cxnSpLocks noChangeShapeType="1"/>
            <a:stCxn id="58374" idx="0"/>
            <a:endCxn id="58373" idx="4"/>
          </p:cNvCxnSpPr>
          <p:nvPr/>
        </p:nvCxnSpPr>
        <p:spPr bwMode="auto">
          <a:xfrm flipV="1">
            <a:off x="7467600" y="1477963"/>
            <a:ext cx="0" cy="9620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08" name="AutoShape 20"/>
          <p:cNvCxnSpPr>
            <a:cxnSpLocks noChangeShapeType="1"/>
            <a:stCxn id="58373" idx="5"/>
            <a:endCxn id="58375" idx="1"/>
          </p:cNvCxnSpPr>
          <p:nvPr/>
        </p:nvCxnSpPr>
        <p:spPr bwMode="auto">
          <a:xfrm>
            <a:off x="7629525" y="1411288"/>
            <a:ext cx="666750" cy="409575"/>
          </a:xfrm>
          <a:prstGeom prst="straightConnector1">
            <a:avLst/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  <a:round/>
            <a:headEnd/>
            <a:tailEnd/>
          </a:ln>
        </p:spPr>
      </p:cxnSp>
      <p:cxnSp>
        <p:nvCxnSpPr>
          <p:cNvPr id="58388" name="AutoShape 21"/>
          <p:cNvCxnSpPr>
            <a:cxnSpLocks noChangeShapeType="1"/>
            <a:stCxn id="58374" idx="7"/>
            <a:endCxn id="58375" idx="3"/>
          </p:cNvCxnSpPr>
          <p:nvPr/>
        </p:nvCxnSpPr>
        <p:spPr bwMode="auto">
          <a:xfrm flipV="1">
            <a:off x="7629525" y="2173288"/>
            <a:ext cx="666750" cy="3333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389" name="Text Box 22"/>
          <p:cNvSpPr txBox="1">
            <a:spLocks noChangeArrowheads="1"/>
          </p:cNvSpPr>
          <p:nvPr/>
        </p:nvSpPr>
        <p:spPr bwMode="auto">
          <a:xfrm>
            <a:off x="4738688" y="889000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58390" name="Text Box 23"/>
          <p:cNvSpPr txBox="1">
            <a:spLocks noChangeArrowheads="1"/>
          </p:cNvSpPr>
          <p:nvPr/>
        </p:nvSpPr>
        <p:spPr bwMode="auto">
          <a:xfrm>
            <a:off x="6354763" y="8985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19</a:t>
            </a:r>
          </a:p>
        </p:txBody>
      </p:sp>
      <p:sp>
        <p:nvSpPr>
          <p:cNvPr id="58391" name="Text Box 24"/>
          <p:cNvSpPr txBox="1">
            <a:spLocks noChangeArrowheads="1"/>
          </p:cNvSpPr>
          <p:nvPr/>
        </p:nvSpPr>
        <p:spPr bwMode="auto">
          <a:xfrm>
            <a:off x="7937500" y="1279525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9</a:t>
            </a:r>
          </a:p>
        </p:txBody>
      </p:sp>
      <p:sp>
        <p:nvSpPr>
          <p:cNvPr id="58392" name="Text Box 25"/>
          <p:cNvSpPr txBox="1">
            <a:spLocks noChangeArrowheads="1"/>
          </p:cNvSpPr>
          <p:nvPr/>
        </p:nvSpPr>
        <p:spPr bwMode="auto">
          <a:xfrm>
            <a:off x="7939088" y="2346325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58393" name="Text Box 26"/>
          <p:cNvSpPr txBox="1">
            <a:spLocks noChangeArrowheads="1"/>
          </p:cNvSpPr>
          <p:nvPr/>
        </p:nvSpPr>
        <p:spPr bwMode="auto">
          <a:xfrm>
            <a:off x="7443788" y="1854200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58394" name="Text Box 27"/>
          <p:cNvSpPr txBox="1">
            <a:spLocks noChangeArrowheads="1"/>
          </p:cNvSpPr>
          <p:nvPr/>
        </p:nvSpPr>
        <p:spPr bwMode="auto">
          <a:xfrm>
            <a:off x="6569075" y="23463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13</a:t>
            </a:r>
          </a:p>
        </p:txBody>
      </p:sp>
      <p:sp>
        <p:nvSpPr>
          <p:cNvPr id="58395" name="Text Box 28"/>
          <p:cNvSpPr txBox="1">
            <a:spLocks noChangeArrowheads="1"/>
          </p:cNvSpPr>
          <p:nvPr/>
        </p:nvSpPr>
        <p:spPr bwMode="auto">
          <a:xfrm>
            <a:off x="6521450" y="14478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17</a:t>
            </a:r>
          </a:p>
        </p:txBody>
      </p:sp>
      <p:sp>
        <p:nvSpPr>
          <p:cNvPr id="58396" name="Text Box 29"/>
          <p:cNvSpPr txBox="1">
            <a:spLocks noChangeArrowheads="1"/>
          </p:cNvSpPr>
          <p:nvPr/>
        </p:nvSpPr>
        <p:spPr bwMode="auto">
          <a:xfrm>
            <a:off x="5745163" y="16605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25</a:t>
            </a:r>
          </a:p>
        </p:txBody>
      </p:sp>
      <p:sp>
        <p:nvSpPr>
          <p:cNvPr id="58397" name="Text Box 30"/>
          <p:cNvSpPr txBox="1">
            <a:spLocks noChangeArrowheads="1"/>
          </p:cNvSpPr>
          <p:nvPr/>
        </p:nvSpPr>
        <p:spPr bwMode="auto">
          <a:xfrm>
            <a:off x="4572000" y="14478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58398" name="Text Box 31"/>
          <p:cNvSpPr txBox="1">
            <a:spLocks noChangeArrowheads="1"/>
          </p:cNvSpPr>
          <p:nvPr/>
        </p:nvSpPr>
        <p:spPr bwMode="auto">
          <a:xfrm>
            <a:off x="3746500" y="1660525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8</a:t>
            </a:r>
          </a:p>
        </p:txBody>
      </p:sp>
      <p:sp>
        <p:nvSpPr>
          <p:cNvPr id="58399" name="Text Box 32"/>
          <p:cNvSpPr txBox="1">
            <a:spLocks noChangeArrowheads="1"/>
          </p:cNvSpPr>
          <p:nvPr/>
        </p:nvSpPr>
        <p:spPr bwMode="auto">
          <a:xfrm>
            <a:off x="4511675" y="23463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solidFill>
                  <a:schemeClr val="accent1"/>
                </a:solidFill>
                <a:latin typeface="Courier New" panose="02070309020205020404" pitchFamily="49" charset="0"/>
              </a:rPr>
              <a:t>21</a:t>
            </a:r>
          </a:p>
        </p:txBody>
      </p:sp>
      <p:sp>
        <p:nvSpPr>
          <p:cNvPr id="34" name="Rectangle 3"/>
          <p:cNvSpPr txBox="1">
            <a:spLocks noChangeArrowheads="1"/>
          </p:cNvSpPr>
          <p:nvPr/>
        </p:nvSpPr>
        <p:spPr bwMode="auto">
          <a:xfrm>
            <a:off x="457200" y="1052513"/>
            <a:ext cx="8229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 err="1">
                <a:latin typeface="Courier New" pitchFamily="49" charset="0"/>
                <a:cs typeface="+mn-cs"/>
              </a:rPr>
              <a:t>Kruskal</a:t>
            </a:r>
            <a:r>
              <a:rPr lang="en-US" sz="2000" b="1" kern="0" dirty="0">
                <a:latin typeface="Courier New" pitchFamily="49" charset="0"/>
                <a:cs typeface="+mn-cs"/>
              </a:rPr>
              <a:t>()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{ 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   T = </a:t>
            </a:r>
            <a:r>
              <a:rPr lang="en-US" sz="2000" b="1" kern="0" dirty="0">
                <a:latin typeface="Courier New" pitchFamily="49" charset="0"/>
                <a:cs typeface="+mn-cs"/>
                <a:sym typeface="Symbol" pitchFamily="18" charset="2"/>
              </a:rPr>
              <a:t></a:t>
            </a:r>
            <a:r>
              <a:rPr lang="en-US" sz="2000" b="1" kern="0" dirty="0">
                <a:latin typeface="Courier New" pitchFamily="49" charset="0"/>
                <a:cs typeface="+mn-cs"/>
              </a:rPr>
              <a:t>;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   for each v </a:t>
            </a:r>
            <a:r>
              <a:rPr lang="en-US" sz="2000" kern="0" dirty="0">
                <a:latin typeface="+mn-lt"/>
                <a:cs typeface="+mn-cs"/>
                <a:sym typeface="Symbol" pitchFamily="18" charset="2"/>
              </a:rPr>
              <a:t></a:t>
            </a:r>
            <a:r>
              <a:rPr lang="en-US" sz="2000" b="1" kern="0" dirty="0">
                <a:latin typeface="Courier New" pitchFamily="49" charset="0"/>
                <a:cs typeface="+mn-cs"/>
              </a:rPr>
              <a:t> V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      </a:t>
            </a:r>
            <a:r>
              <a:rPr lang="en-US" sz="2000" b="1" kern="0" dirty="0" err="1">
                <a:latin typeface="Courier New" pitchFamily="49" charset="0"/>
                <a:cs typeface="+mn-cs"/>
              </a:rPr>
              <a:t>MakeSet</a:t>
            </a:r>
            <a:r>
              <a:rPr lang="en-US" sz="2000" b="1" kern="0" dirty="0">
                <a:latin typeface="Courier New" pitchFamily="49" charset="0"/>
                <a:cs typeface="+mn-cs"/>
              </a:rPr>
              <a:t>(v);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   sort E into </a:t>
            </a:r>
            <a:r>
              <a:rPr lang="en-US" sz="2000" b="1" kern="0" dirty="0" err="1">
                <a:latin typeface="Courier New" pitchFamily="49" charset="0"/>
                <a:cs typeface="+mn-cs"/>
              </a:rPr>
              <a:t>nondecreasing</a:t>
            </a:r>
            <a:r>
              <a:rPr lang="en-US" sz="2000" b="1" kern="0" dirty="0">
                <a:latin typeface="Courier New" pitchFamily="49" charset="0"/>
                <a:cs typeface="+mn-cs"/>
              </a:rPr>
              <a:t> order by weight w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   for each (</a:t>
            </a:r>
            <a:r>
              <a:rPr lang="en-US" sz="2000" b="1" kern="0" dirty="0" err="1">
                <a:latin typeface="Courier New" pitchFamily="49" charset="0"/>
                <a:cs typeface="+mn-cs"/>
              </a:rPr>
              <a:t>u,v</a:t>
            </a:r>
            <a:r>
              <a:rPr lang="en-US" sz="2000" b="1" kern="0" dirty="0">
                <a:latin typeface="Courier New" pitchFamily="49" charset="0"/>
                <a:cs typeface="+mn-cs"/>
              </a:rPr>
              <a:t>) </a:t>
            </a:r>
            <a:r>
              <a:rPr lang="en-US" sz="2000" b="1" kern="0" dirty="0">
                <a:latin typeface="Courier New" pitchFamily="49" charset="0"/>
                <a:cs typeface="+mn-cs"/>
                <a:sym typeface="Symbol" pitchFamily="18" charset="2"/>
              </a:rPr>
              <a:t></a:t>
            </a:r>
            <a:r>
              <a:rPr lang="en-US" sz="2000" b="1" kern="0" dirty="0">
                <a:latin typeface="Courier New" pitchFamily="49" charset="0"/>
                <a:cs typeface="+mn-cs"/>
              </a:rPr>
              <a:t> E (in sorted order)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</a:rPr>
              <a:t>      if </a:t>
            </a:r>
            <a:r>
              <a:rPr lang="en-US" sz="2000" b="1" kern="0" dirty="0" err="1">
                <a:latin typeface="Courier New" pitchFamily="49" charset="0"/>
                <a:cs typeface="+mn-cs"/>
              </a:rPr>
              <a:t>FindSet</a:t>
            </a:r>
            <a:r>
              <a:rPr lang="en-US" sz="2000" b="1" kern="0" dirty="0">
                <a:latin typeface="Courier New" pitchFamily="49" charset="0"/>
                <a:cs typeface="+mn-cs"/>
              </a:rPr>
              <a:t>(u) </a:t>
            </a:r>
            <a:r>
              <a:rPr lang="en-US" sz="2000" b="1" kern="0" dirty="0">
                <a:latin typeface="Courier New" pitchFamily="49" charset="0"/>
                <a:cs typeface="+mn-cs"/>
                <a:sym typeface="Symbol" pitchFamily="18" charset="2"/>
              </a:rPr>
              <a:t> </a:t>
            </a:r>
            <a:r>
              <a:rPr lang="en-US" sz="2000" b="1" kern="0" dirty="0" err="1">
                <a:latin typeface="Courier New" pitchFamily="49" charset="0"/>
                <a:cs typeface="+mn-cs"/>
                <a:sym typeface="Symbol" pitchFamily="18" charset="2"/>
              </a:rPr>
              <a:t>FindSet</a:t>
            </a:r>
            <a:r>
              <a:rPr lang="en-US" sz="2000" b="1" kern="0" dirty="0">
                <a:latin typeface="Courier New" pitchFamily="49" charset="0"/>
                <a:cs typeface="+mn-cs"/>
                <a:sym typeface="Symbol" pitchFamily="18" charset="2"/>
              </a:rPr>
              <a:t>(v)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  <a:sym typeface="Symbol" pitchFamily="18" charset="2"/>
              </a:rPr>
              <a:t>         T = T </a:t>
            </a:r>
            <a:r>
              <a:rPr lang="en-US" sz="2000" b="1" kern="0" dirty="0">
                <a:latin typeface="Microsoft Sans Serif" pitchFamily="34" charset="0"/>
                <a:cs typeface="+mn-cs"/>
                <a:sym typeface="Math B" pitchFamily="2" charset="2"/>
              </a:rPr>
              <a:t>U</a:t>
            </a:r>
            <a:r>
              <a:rPr lang="en-US" sz="2000" b="1" kern="0" dirty="0">
                <a:latin typeface="Courier New" pitchFamily="49" charset="0"/>
                <a:cs typeface="+mn-cs"/>
                <a:sym typeface="Math B" pitchFamily="2" charset="2"/>
              </a:rPr>
              <a:t> {{</a:t>
            </a:r>
            <a:r>
              <a:rPr lang="en-US" sz="2000" b="1" kern="0" dirty="0" err="1">
                <a:latin typeface="Courier New" pitchFamily="49" charset="0"/>
                <a:cs typeface="+mn-cs"/>
                <a:sym typeface="Math B" pitchFamily="2" charset="2"/>
              </a:rPr>
              <a:t>u,v</a:t>
            </a:r>
            <a:r>
              <a:rPr lang="en-US" sz="2000" b="1" kern="0" dirty="0">
                <a:latin typeface="Courier New" pitchFamily="49" charset="0"/>
                <a:cs typeface="+mn-cs"/>
                <a:sym typeface="Math B" pitchFamily="2" charset="2"/>
              </a:rPr>
              <a:t>}};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  <a:sym typeface="Math B" pitchFamily="2" charset="2"/>
              </a:rPr>
              <a:t>         Union(</a:t>
            </a:r>
            <a:r>
              <a:rPr lang="en-US" altLang="en-US" sz="2000" b="1" dirty="0" err="1">
                <a:latin typeface="Courier New" panose="02070309020205020404" pitchFamily="49" charset="0"/>
                <a:sym typeface="Math B" pitchFamily="2" charset="2"/>
              </a:rPr>
              <a:t>u,v</a:t>
            </a:r>
            <a:r>
              <a:rPr lang="en-US" sz="2000" b="1" kern="0" dirty="0">
                <a:latin typeface="Courier New" pitchFamily="49" charset="0"/>
                <a:cs typeface="+mn-cs"/>
                <a:sym typeface="Math B" pitchFamily="2" charset="2"/>
              </a:rPr>
              <a:t>);</a:t>
            </a:r>
          </a:p>
          <a:p>
            <a:pPr marL="342900" indent="-342900"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b="1" kern="0" dirty="0">
                <a:latin typeface="Courier New" pitchFamily="49" charset="0"/>
                <a:cs typeface="+mn-cs"/>
                <a:sym typeface="Math B" pitchFamily="2" charset="2"/>
              </a:rPr>
              <a:t>}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ChangeArrowheads="1"/>
          </p:cNvSpPr>
          <p:nvPr/>
        </p:nvSpPr>
        <p:spPr bwMode="auto">
          <a:xfrm>
            <a:off x="609600" y="1676400"/>
            <a:ext cx="82296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Kruskal()</a:t>
            </a:r>
          </a:p>
          <a:p>
            <a:pPr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{</a:t>
            </a:r>
          </a:p>
          <a:p>
            <a:pPr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T = </a:t>
            </a:r>
            <a:r>
              <a:rPr lang="en-US" alt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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  <a:p>
            <a:pPr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for each v </a:t>
            </a:r>
            <a:r>
              <a:rPr lang="en-US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en-US" b="1" dirty="0">
                <a:latin typeface="Courier New" panose="02070309020205020404" pitchFamily="49" charset="0"/>
              </a:rPr>
              <a:t> V</a:t>
            </a:r>
          </a:p>
          <a:p>
            <a:pPr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</a:t>
            </a:r>
            <a:r>
              <a:rPr lang="en-US" altLang="en-US" b="1" dirty="0" err="1">
                <a:latin typeface="Courier New" panose="02070309020205020404" pitchFamily="49" charset="0"/>
              </a:rPr>
              <a:t>MakeSet</a:t>
            </a:r>
            <a:r>
              <a:rPr lang="en-US" altLang="en-US" b="1" dirty="0">
                <a:latin typeface="Courier New" panose="02070309020205020404" pitchFamily="49" charset="0"/>
              </a:rPr>
              <a:t>(v);</a:t>
            </a:r>
          </a:p>
          <a:p>
            <a:pPr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sort E by increasing edge weight w</a:t>
            </a:r>
          </a:p>
          <a:p>
            <a:pPr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for each (</a:t>
            </a:r>
            <a:r>
              <a:rPr lang="en-US" altLang="en-US" b="1" dirty="0" err="1">
                <a:latin typeface="Courier New" panose="02070309020205020404" pitchFamily="49" charset="0"/>
              </a:rPr>
              <a:t>u,v</a:t>
            </a:r>
            <a:r>
              <a:rPr lang="en-US" altLang="en-US" b="1" dirty="0">
                <a:latin typeface="Courier New" panose="02070309020205020404" pitchFamily="49" charset="0"/>
              </a:rPr>
              <a:t>) </a:t>
            </a:r>
            <a:r>
              <a:rPr lang="en-US" alt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</a:t>
            </a:r>
            <a:r>
              <a:rPr lang="en-US" altLang="en-US" b="1" dirty="0">
                <a:latin typeface="Courier New" panose="02070309020205020404" pitchFamily="49" charset="0"/>
              </a:rPr>
              <a:t> E (in sorted order)</a:t>
            </a:r>
          </a:p>
          <a:p>
            <a:pPr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if </a:t>
            </a:r>
            <a:r>
              <a:rPr lang="en-US" altLang="en-US" b="1" dirty="0" err="1">
                <a:latin typeface="Courier New" panose="02070309020205020404" pitchFamily="49" charset="0"/>
              </a:rPr>
              <a:t>FindSet</a:t>
            </a:r>
            <a:r>
              <a:rPr lang="en-US" altLang="en-US" b="1" dirty="0">
                <a:latin typeface="Courier New" panose="02070309020205020404" pitchFamily="49" charset="0"/>
              </a:rPr>
              <a:t>(u) </a:t>
            </a:r>
            <a:r>
              <a:rPr lang="en-US" alt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 </a:t>
            </a:r>
            <a:r>
              <a:rPr lang="en-US" altLang="en-US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FindSet</a:t>
            </a:r>
            <a:r>
              <a:rPr lang="en-US" alt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(v)</a:t>
            </a:r>
          </a:p>
          <a:p>
            <a:pPr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T = T </a:t>
            </a:r>
            <a:r>
              <a:rPr lang="en-US" altLang="en-US" sz="2000" b="1" dirty="0">
                <a:latin typeface="Arial" panose="020B0604020202020204" pitchFamily="34" charset="0"/>
                <a:sym typeface="Math B" pitchFamily="2" charset="2"/>
              </a:rPr>
              <a:t>U</a:t>
            </a:r>
            <a:r>
              <a:rPr lang="en-US" altLang="en-US" b="1" dirty="0">
                <a:latin typeface="Courier New" panose="02070309020205020404" pitchFamily="49" charset="0"/>
                <a:sym typeface="Math B" pitchFamily="2" charset="2"/>
              </a:rPr>
              <a:t> {{</a:t>
            </a:r>
            <a:r>
              <a:rPr lang="en-US" altLang="en-US" b="1" dirty="0" err="1">
                <a:latin typeface="Courier New" panose="02070309020205020404" pitchFamily="49" charset="0"/>
                <a:sym typeface="Math B" pitchFamily="2" charset="2"/>
              </a:rPr>
              <a:t>u,v</a:t>
            </a:r>
            <a:r>
              <a:rPr lang="en-US" altLang="en-US" b="1" dirty="0">
                <a:latin typeface="Courier New" panose="02070309020205020404" pitchFamily="49" charset="0"/>
                <a:sym typeface="Math B" pitchFamily="2" charset="2"/>
              </a:rPr>
              <a:t>}};</a:t>
            </a:r>
          </a:p>
          <a:p>
            <a:pPr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  <a:sym typeface="Math B" pitchFamily="2" charset="2"/>
              </a:rPr>
              <a:t>         Union(</a:t>
            </a:r>
            <a:r>
              <a:rPr lang="en-US" altLang="en-US" sz="2400" b="1" dirty="0" err="1">
                <a:latin typeface="Courier New" panose="02070309020205020404" pitchFamily="49" charset="0"/>
                <a:sym typeface="Math B" pitchFamily="2" charset="2"/>
              </a:rPr>
              <a:t>u,v</a:t>
            </a:r>
            <a:r>
              <a:rPr lang="en-US" altLang="en-US" b="1" dirty="0">
                <a:latin typeface="Courier New" panose="02070309020205020404" pitchFamily="49" charset="0"/>
                <a:sym typeface="Math B" pitchFamily="2" charset="2"/>
              </a:rPr>
              <a:t>);</a:t>
            </a:r>
          </a:p>
          <a:p>
            <a:pPr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  <a:sym typeface="Math B" pitchFamily="2" charset="2"/>
              </a:rPr>
              <a:t>}</a:t>
            </a:r>
          </a:p>
        </p:txBody>
      </p:sp>
      <p:sp>
        <p:nvSpPr>
          <p:cNvPr id="59395" name="Text Box 4"/>
          <p:cNvSpPr txBox="1">
            <a:spLocks noChangeArrowheads="1"/>
          </p:cNvSpPr>
          <p:nvPr/>
        </p:nvSpPr>
        <p:spPr bwMode="auto">
          <a:xfrm>
            <a:off x="4457700" y="1565275"/>
            <a:ext cx="4524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en-US" altLang="en-US" b="1" i="1">
                <a:solidFill>
                  <a:schemeClr val="accent1"/>
                </a:solidFill>
                <a:latin typeface="Times New Roman" panose="02020603050405020304" pitchFamily="18" charset="0"/>
              </a:rPr>
              <a:t>What will affect the running time?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/>
              <a:t>Kruskal’s</a:t>
            </a:r>
            <a:r>
              <a:rPr lang="en-US" dirty="0"/>
              <a:t> Algorithm: Running Time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/>
          <p:cNvSpPr>
            <a:spLocks noChangeArrowheads="1"/>
          </p:cNvSpPr>
          <p:nvPr/>
        </p:nvSpPr>
        <p:spPr bwMode="auto">
          <a:xfrm>
            <a:off x="395288" y="1163638"/>
            <a:ext cx="82296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Kruskal()</a:t>
            </a:r>
          </a:p>
          <a:p>
            <a:pPr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{</a:t>
            </a:r>
          </a:p>
          <a:p>
            <a:pPr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T = </a:t>
            </a:r>
            <a:r>
              <a:rPr lang="en-US" alt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</a:t>
            </a:r>
            <a:r>
              <a:rPr lang="en-US" altLang="en-US" b="1" dirty="0">
                <a:latin typeface="Courier New" panose="02070309020205020404" pitchFamily="49" charset="0"/>
              </a:rPr>
              <a:t>;</a:t>
            </a:r>
          </a:p>
          <a:p>
            <a:pPr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for each v </a:t>
            </a:r>
            <a:r>
              <a:rPr lang="en-US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en-US" b="1" dirty="0">
                <a:latin typeface="Courier New" panose="02070309020205020404" pitchFamily="49" charset="0"/>
              </a:rPr>
              <a:t> V</a:t>
            </a:r>
          </a:p>
          <a:p>
            <a:pPr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</a:t>
            </a:r>
            <a:r>
              <a:rPr lang="en-US" altLang="en-US" b="1" dirty="0" err="1">
                <a:latin typeface="Courier New" panose="02070309020205020404" pitchFamily="49" charset="0"/>
              </a:rPr>
              <a:t>MakeSet</a:t>
            </a:r>
            <a:r>
              <a:rPr lang="en-US" altLang="en-US" b="1" dirty="0">
                <a:latin typeface="Courier New" panose="02070309020205020404" pitchFamily="49" charset="0"/>
              </a:rPr>
              <a:t>(v);</a:t>
            </a:r>
          </a:p>
          <a:p>
            <a:pPr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sort E by increasing edge weight w</a:t>
            </a:r>
          </a:p>
          <a:p>
            <a:pPr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for each (</a:t>
            </a:r>
            <a:r>
              <a:rPr lang="en-US" altLang="en-US" b="1" dirty="0" err="1">
                <a:latin typeface="Courier New" panose="02070309020205020404" pitchFamily="49" charset="0"/>
              </a:rPr>
              <a:t>u,v</a:t>
            </a:r>
            <a:r>
              <a:rPr lang="en-US" altLang="en-US" b="1" dirty="0">
                <a:latin typeface="Courier New" panose="02070309020205020404" pitchFamily="49" charset="0"/>
              </a:rPr>
              <a:t>) </a:t>
            </a:r>
            <a:r>
              <a:rPr lang="en-US" alt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</a:t>
            </a:r>
            <a:r>
              <a:rPr lang="en-US" altLang="en-US" b="1" dirty="0">
                <a:latin typeface="Courier New" panose="02070309020205020404" pitchFamily="49" charset="0"/>
              </a:rPr>
              <a:t> E (in sorted order)</a:t>
            </a:r>
          </a:p>
          <a:p>
            <a:pPr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if </a:t>
            </a:r>
            <a:r>
              <a:rPr lang="en-US" altLang="en-US" b="1" dirty="0" err="1">
                <a:latin typeface="Courier New" panose="02070309020205020404" pitchFamily="49" charset="0"/>
              </a:rPr>
              <a:t>FindSet</a:t>
            </a:r>
            <a:r>
              <a:rPr lang="en-US" altLang="en-US" b="1" dirty="0">
                <a:latin typeface="Courier New" panose="02070309020205020404" pitchFamily="49" charset="0"/>
              </a:rPr>
              <a:t>(u) </a:t>
            </a:r>
            <a:r>
              <a:rPr lang="en-US" alt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 </a:t>
            </a:r>
            <a:r>
              <a:rPr lang="en-US" altLang="en-US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FindSet</a:t>
            </a:r>
            <a:r>
              <a:rPr lang="en-US" alt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(v)</a:t>
            </a:r>
          </a:p>
          <a:p>
            <a:pPr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T = T </a:t>
            </a:r>
            <a:r>
              <a:rPr lang="en-US" altLang="en-US" sz="2000" b="1" dirty="0">
                <a:latin typeface="Arial" panose="020B0604020202020204" pitchFamily="34" charset="0"/>
                <a:sym typeface="Math B" pitchFamily="2" charset="2"/>
              </a:rPr>
              <a:t>U</a:t>
            </a:r>
            <a:r>
              <a:rPr lang="en-US" altLang="en-US" b="1" dirty="0">
                <a:latin typeface="Courier New" panose="02070309020205020404" pitchFamily="49" charset="0"/>
                <a:sym typeface="Math B" pitchFamily="2" charset="2"/>
              </a:rPr>
              <a:t> {{</a:t>
            </a:r>
            <a:r>
              <a:rPr lang="en-US" altLang="en-US" b="1" dirty="0" err="1">
                <a:latin typeface="Courier New" panose="02070309020205020404" pitchFamily="49" charset="0"/>
                <a:sym typeface="Math B" pitchFamily="2" charset="2"/>
              </a:rPr>
              <a:t>u,v</a:t>
            </a:r>
            <a:r>
              <a:rPr lang="en-US" altLang="en-US" b="1" dirty="0">
                <a:latin typeface="Courier New" panose="02070309020205020404" pitchFamily="49" charset="0"/>
                <a:sym typeface="Math B" pitchFamily="2" charset="2"/>
              </a:rPr>
              <a:t>}};</a:t>
            </a:r>
          </a:p>
          <a:p>
            <a:pPr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  <a:sym typeface="Math B" pitchFamily="2" charset="2"/>
              </a:rPr>
              <a:t>         Union(</a:t>
            </a:r>
            <a:r>
              <a:rPr lang="en-US" altLang="en-US" sz="2400" b="1" dirty="0" err="1">
                <a:latin typeface="Courier New" panose="02070309020205020404" pitchFamily="49" charset="0"/>
                <a:sym typeface="Math B" pitchFamily="2" charset="2"/>
              </a:rPr>
              <a:t>u,v</a:t>
            </a:r>
            <a:r>
              <a:rPr lang="en-US" altLang="en-US" b="1" dirty="0">
                <a:latin typeface="Courier New" panose="02070309020205020404" pitchFamily="49" charset="0"/>
                <a:sym typeface="Math B" pitchFamily="2" charset="2"/>
              </a:rPr>
              <a:t>);</a:t>
            </a:r>
          </a:p>
          <a:p>
            <a:pPr algn="l">
              <a:spcBef>
                <a:spcPct val="2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altLang="en-US" b="1" dirty="0">
                <a:latin typeface="Courier New" panose="02070309020205020404" pitchFamily="49" charset="0"/>
                <a:sym typeface="Math B" pitchFamily="2" charset="2"/>
              </a:rPr>
              <a:t>}</a:t>
            </a:r>
          </a:p>
        </p:txBody>
      </p:sp>
      <p:sp>
        <p:nvSpPr>
          <p:cNvPr id="60419" name="Text Box 4"/>
          <p:cNvSpPr txBox="1">
            <a:spLocks noChangeArrowheads="1"/>
          </p:cNvSpPr>
          <p:nvPr/>
        </p:nvSpPr>
        <p:spPr bwMode="auto">
          <a:xfrm>
            <a:off x="4243388" y="1052513"/>
            <a:ext cx="4524375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/>
            <a:r>
              <a:rPr lang="en-US" altLang="en-US" b="1" i="1">
                <a:solidFill>
                  <a:schemeClr val="accent1"/>
                </a:solidFill>
                <a:latin typeface="Times New Roman" panose="02020603050405020304" pitchFamily="18" charset="0"/>
              </a:rPr>
              <a:t>What will affect the running time?</a:t>
            </a:r>
          </a:p>
          <a:p>
            <a:pPr algn="r"/>
            <a: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b="1">
                <a:latin typeface="Times New Roman" panose="02020603050405020304" pitchFamily="18" charset="0"/>
              </a:rPr>
              <a:t>1 Sort</a:t>
            </a:r>
          </a:p>
          <a:p>
            <a:pPr algn="r"/>
            <a:r>
              <a:rPr lang="en-US" altLang="en-US" b="1">
                <a:latin typeface="Times New Roman" panose="02020603050405020304" pitchFamily="18" charset="0"/>
              </a:rPr>
              <a:t>O(V) MakeSet() calls</a:t>
            </a:r>
          </a:p>
          <a:p>
            <a:pPr algn="r"/>
            <a:r>
              <a:rPr lang="en-US" altLang="en-US" b="1">
                <a:latin typeface="Times New Roman" panose="02020603050405020304" pitchFamily="18" charset="0"/>
              </a:rPr>
              <a:t>O(E) FindSet() calls</a:t>
            </a:r>
            <a:br>
              <a:rPr lang="en-US" altLang="en-US" b="1">
                <a:latin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</a:rPr>
              <a:t>O(V) Union() calls  </a:t>
            </a:r>
          </a:p>
          <a:p>
            <a:pPr algn="r"/>
            <a:r>
              <a:rPr lang="en-US" altLang="en-US" b="1">
                <a:latin typeface="Times New Roman" panose="02020603050405020304" pitchFamily="18" charset="0"/>
              </a:rPr>
              <a:t>(</a:t>
            </a:r>
            <a:r>
              <a:rPr lang="en-US" altLang="en-US" b="1" i="1">
                <a:solidFill>
                  <a:schemeClr val="accent1"/>
                </a:solidFill>
                <a:latin typeface="Times New Roman" panose="02020603050405020304" pitchFamily="18" charset="0"/>
              </a:rPr>
              <a:t>Exactly how many Union</a:t>
            </a:r>
            <a:r>
              <a:rPr lang="en-US" altLang="en-US" b="1">
                <a:solidFill>
                  <a:schemeClr val="accent1"/>
                </a:solidFill>
                <a:latin typeface="Times New Roman" panose="02020603050405020304" pitchFamily="18" charset="0"/>
              </a:rPr>
              <a:t>()</a:t>
            </a:r>
            <a:r>
              <a:rPr lang="en-US" altLang="en-US" b="1" i="1">
                <a:solidFill>
                  <a:schemeClr val="accent1"/>
                </a:solidFill>
                <a:latin typeface="Times New Roman" panose="02020603050405020304" pitchFamily="18" charset="0"/>
              </a:rPr>
              <a:t>s?</a:t>
            </a:r>
            <a:r>
              <a:rPr lang="en-US" altLang="en-US" b="1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/>
              <a:t>Kruskal’s</a:t>
            </a:r>
            <a:r>
              <a:rPr lang="en-US" dirty="0"/>
              <a:t> Algorithm: Running Time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/>
              <a:t>Kruskal’s</a:t>
            </a:r>
            <a:r>
              <a:rPr lang="en-US" dirty="0"/>
              <a:t> Algorithm: Running Time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5091112"/>
          </a:xfrm>
        </p:spPr>
        <p:txBody>
          <a:bodyPr/>
          <a:lstStyle/>
          <a:p>
            <a:pPr eaLnBrk="1" hangingPunct="1"/>
            <a:r>
              <a:rPr lang="en-US" altLang="en-US" dirty="0"/>
              <a:t>To summarize: </a:t>
            </a:r>
          </a:p>
          <a:p>
            <a:pPr lvl="1" eaLnBrk="1" hangingPunct="1"/>
            <a:r>
              <a:rPr lang="en-US" altLang="en-US" dirty="0"/>
              <a:t>Sort edges: O(E lg E) </a:t>
            </a:r>
          </a:p>
          <a:p>
            <a:pPr lvl="1" eaLnBrk="1" hangingPunct="1">
              <a:spcBef>
                <a:spcPct val="0"/>
              </a:spcBef>
            </a:pPr>
            <a:endParaRPr lang="en-US" altLang="en-US" sz="1800" dirty="0"/>
          </a:p>
          <a:p>
            <a:pPr lvl="1" eaLnBrk="1" hangingPunct="1"/>
            <a:r>
              <a:rPr lang="en-US" altLang="en-US" dirty="0"/>
              <a:t>O(V) </a:t>
            </a:r>
            <a:r>
              <a:rPr lang="en-US" altLang="en-US" dirty="0" err="1"/>
              <a:t>MakeSet</a:t>
            </a:r>
            <a:r>
              <a:rPr lang="en-US" altLang="en-US" dirty="0"/>
              <a:t>()’s</a:t>
            </a:r>
          </a:p>
          <a:p>
            <a:pPr lvl="1" eaLnBrk="1" hangingPunct="1"/>
            <a:r>
              <a:rPr lang="en-US" altLang="en-US" dirty="0"/>
              <a:t>O(E) </a:t>
            </a:r>
            <a:r>
              <a:rPr lang="en-US" altLang="en-US" dirty="0" err="1"/>
              <a:t>FindSet</a:t>
            </a:r>
            <a:r>
              <a:rPr lang="en-US" altLang="en-US" dirty="0"/>
              <a:t>()’s</a:t>
            </a:r>
          </a:p>
          <a:p>
            <a:pPr lvl="1" eaLnBrk="1" hangingPunct="1"/>
            <a:r>
              <a:rPr lang="en-US" altLang="en-US" dirty="0"/>
              <a:t>O(V) Union()’s 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Upshot: </a:t>
            </a:r>
          </a:p>
          <a:p>
            <a:pPr lvl="1" eaLnBrk="1" hangingPunct="1"/>
            <a:r>
              <a:rPr lang="en-US" altLang="en-US" dirty="0"/>
              <a:t>Best disjoint-set operation algorithm makes above three operations to take O(E lg E) time.</a:t>
            </a:r>
          </a:p>
          <a:p>
            <a:pPr lvl="1" eaLnBrk="1" hangingPunct="1"/>
            <a:r>
              <a:rPr lang="en-US" altLang="en-US" dirty="0"/>
              <a:t>Thus overall time is O(E lg E) = O(E lg V), since |E| &lt; |V|</a:t>
            </a:r>
            <a:r>
              <a:rPr lang="en-US" altLang="en-US" baseline="30000" dirty="0"/>
              <a:t>2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B8CDB-7F7C-4BA3-81B2-A4D4F01BE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Kruskal’s Algorithm: Running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0D957-DA46-4755-A9DC-1180F60F1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513"/>
            <a:ext cx="4114800" cy="4343400"/>
          </a:xfrm>
        </p:spPr>
        <p:txBody>
          <a:bodyPr/>
          <a:lstStyle/>
          <a:p>
            <a:pPr eaLnBrk="1" hangingPunct="1"/>
            <a:r>
              <a:rPr lang="en-US" altLang="en-US" dirty="0"/>
              <a:t>To summarize: </a:t>
            </a:r>
          </a:p>
          <a:p>
            <a:pPr lvl="1" eaLnBrk="1" hangingPunct="1"/>
            <a:r>
              <a:rPr lang="en-US" altLang="en-US" dirty="0"/>
              <a:t>Sort edges: O(E lg E) </a:t>
            </a:r>
            <a:endParaRPr lang="en-US" altLang="en-US" sz="1800" dirty="0"/>
          </a:p>
          <a:p>
            <a:pPr lvl="1" eaLnBrk="1" hangingPunct="1"/>
            <a:r>
              <a:rPr lang="en-US" altLang="en-US" dirty="0"/>
              <a:t>O(V) </a:t>
            </a:r>
            <a:r>
              <a:rPr lang="en-US" altLang="en-US" dirty="0" err="1"/>
              <a:t>MakeSet</a:t>
            </a:r>
            <a:r>
              <a:rPr lang="en-US" altLang="en-US" dirty="0"/>
              <a:t>()’s</a:t>
            </a: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0FCBA27-D516-4852-8A87-AC6E722D3103}"/>
              </a:ext>
            </a:extLst>
          </p:cNvPr>
          <p:cNvSpPr txBox="1">
            <a:spLocks/>
          </p:cNvSpPr>
          <p:nvPr/>
        </p:nvSpPr>
        <p:spPr bwMode="auto">
          <a:xfrm>
            <a:off x="4572000" y="1556791"/>
            <a:ext cx="4114800" cy="3991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2" charset="2"/>
              <a:buChar char="n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u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]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 eaLnBrk="1" hangingPunct="1"/>
            <a:r>
              <a:rPr lang="en-US" altLang="en-US" dirty="0"/>
              <a:t>O(E) </a:t>
            </a:r>
            <a:r>
              <a:rPr lang="en-US" altLang="en-US" dirty="0" err="1"/>
              <a:t>FindSet</a:t>
            </a:r>
            <a:r>
              <a:rPr lang="en-US" altLang="en-US" dirty="0"/>
              <a:t>()’s</a:t>
            </a:r>
          </a:p>
          <a:p>
            <a:pPr lvl="1" eaLnBrk="1" hangingPunct="1"/>
            <a:r>
              <a:rPr lang="en-US" altLang="en-US" dirty="0"/>
              <a:t>O(V) Union()’s </a:t>
            </a:r>
          </a:p>
          <a:p>
            <a:endParaRPr lang="en-US" kern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BD5F19-7430-4569-B6D2-F7B9AB102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46" y="2420888"/>
            <a:ext cx="6948264" cy="37609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C8D1285-54EF-4133-9659-2CB048B08678}"/>
              </a:ext>
            </a:extLst>
          </p:cNvPr>
          <p:cNvSpPr txBox="1"/>
          <p:nvPr/>
        </p:nvSpPr>
        <p:spPr>
          <a:xfrm>
            <a:off x="2987824" y="5783536"/>
            <a:ext cx="1931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Cormen</a:t>
            </a:r>
            <a:r>
              <a:rPr lang="en-US" dirty="0"/>
              <a:t> 23.2</a:t>
            </a:r>
          </a:p>
        </p:txBody>
      </p:sp>
    </p:spTree>
    <p:extLst>
      <p:ext uri="{BB962C8B-B14F-4D97-AF65-F5344CB8AC3E}">
        <p14:creationId xmlns:p14="http://schemas.microsoft.com/office/powerpoint/2010/main" val="401533925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2784D-D6C2-4B49-B997-939944FA5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E7881-9B0E-4B76-8A1D-A23BAC7B9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How can you find the second best minimum spanning tree?</a:t>
            </a:r>
          </a:p>
          <a:p>
            <a:r>
              <a:rPr lang="en-US" sz="2400" dirty="0">
                <a:hlinkClick r:id="rId2"/>
              </a:rPr>
              <a:t>https://cp-algorithms.com/graph/second_best_mst.html</a:t>
            </a:r>
            <a:endParaRPr lang="en-US" sz="2400" dirty="0"/>
          </a:p>
          <a:p>
            <a:r>
              <a:rPr lang="en-US" sz="2400" dirty="0"/>
              <a:t>Draw a minimum spanning tree of the given graph G such that the minimum spanning tree always consists the edges with weights x and z.</a:t>
            </a:r>
          </a:p>
          <a:p>
            <a:r>
              <a:rPr lang="en-US" sz="2400" dirty="0"/>
              <a:t>Assign weights to each of the edges such that the MST of this graph consists exactly of the edges …</a:t>
            </a:r>
          </a:p>
          <a:p>
            <a:r>
              <a:rPr lang="en-US" sz="2400" dirty="0"/>
              <a:t>Kruskal’s algorithm may provide different Minimum Spanning Trees (MST) based on how it sorts the edge-list of the graph. Provide an example of a graph where the Kruskal’s algorithm will return two different MSTs on two different runs of the algorithm, based on the edge-list being sorted differently. </a:t>
            </a:r>
          </a:p>
          <a:p>
            <a:r>
              <a:rPr lang="en-US" sz="2400" dirty="0"/>
              <a:t>Analyze the running time of the algorithm.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80896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ym typeface="Symbol" pitchFamily="18" charset="2"/>
              </a:rPr>
              <a:t>Minimum Spanning Tree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>
                <a:sym typeface="Symbol" panose="05050102010706020507" pitchFamily="18" charset="2"/>
              </a:rPr>
              <a:t>Answer:</a:t>
            </a:r>
          </a:p>
        </p:txBody>
      </p:sp>
      <p:sp>
        <p:nvSpPr>
          <p:cNvPr id="7172" name="Oval 4"/>
          <p:cNvSpPr>
            <a:spLocks noChangeArrowheads="1"/>
          </p:cNvSpPr>
          <p:nvPr/>
        </p:nvSpPr>
        <p:spPr bwMode="auto">
          <a:xfrm>
            <a:off x="1600200" y="32512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Times New Roman" panose="02020603050405020304" pitchFamily="18" charset="0"/>
              </a:rPr>
              <a:t>H</a:t>
            </a:r>
          </a:p>
        </p:txBody>
      </p:sp>
      <p:sp>
        <p:nvSpPr>
          <p:cNvPr id="7173" name="Oval 5"/>
          <p:cNvSpPr>
            <a:spLocks noChangeArrowheads="1"/>
          </p:cNvSpPr>
          <p:nvPr/>
        </p:nvSpPr>
        <p:spPr bwMode="auto">
          <a:xfrm>
            <a:off x="4648200" y="32512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7174" name="Oval 6"/>
          <p:cNvSpPr>
            <a:spLocks noChangeArrowheads="1"/>
          </p:cNvSpPr>
          <p:nvPr/>
        </p:nvSpPr>
        <p:spPr bwMode="auto">
          <a:xfrm>
            <a:off x="7315200" y="32512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7175" name="Oval 7"/>
          <p:cNvSpPr>
            <a:spLocks noChangeArrowheads="1"/>
          </p:cNvSpPr>
          <p:nvPr/>
        </p:nvSpPr>
        <p:spPr bwMode="auto">
          <a:xfrm>
            <a:off x="1600200" y="48514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7176" name="Oval 8"/>
          <p:cNvSpPr>
            <a:spLocks noChangeArrowheads="1"/>
          </p:cNvSpPr>
          <p:nvPr/>
        </p:nvSpPr>
        <p:spPr bwMode="auto">
          <a:xfrm>
            <a:off x="4648200" y="48514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7177" name="Oval 9"/>
          <p:cNvSpPr>
            <a:spLocks noChangeArrowheads="1"/>
          </p:cNvSpPr>
          <p:nvPr/>
        </p:nvSpPr>
        <p:spPr bwMode="auto">
          <a:xfrm>
            <a:off x="7315200" y="48514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7178" name="Oval 10"/>
          <p:cNvSpPr>
            <a:spLocks noChangeArrowheads="1"/>
          </p:cNvSpPr>
          <p:nvPr/>
        </p:nvSpPr>
        <p:spPr bwMode="auto">
          <a:xfrm>
            <a:off x="3124200" y="55372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7179" name="Oval 11"/>
          <p:cNvSpPr>
            <a:spLocks noChangeArrowheads="1"/>
          </p:cNvSpPr>
          <p:nvPr/>
        </p:nvSpPr>
        <p:spPr bwMode="auto">
          <a:xfrm>
            <a:off x="3124200" y="2565400"/>
            <a:ext cx="533400" cy="533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Times New Roman" panose="02020603050405020304" pitchFamily="18" charset="0"/>
              </a:rPr>
              <a:t>A</a:t>
            </a:r>
          </a:p>
        </p:txBody>
      </p:sp>
      <p:cxnSp>
        <p:nvCxnSpPr>
          <p:cNvPr id="7180" name="AutoShape 12"/>
          <p:cNvCxnSpPr>
            <a:cxnSpLocks noChangeShapeType="1"/>
            <a:stCxn id="7179" idx="5"/>
            <a:endCxn id="7173" idx="1"/>
          </p:cNvCxnSpPr>
          <p:nvPr/>
        </p:nvCxnSpPr>
        <p:spPr bwMode="auto">
          <a:xfrm>
            <a:off x="3579813" y="3040063"/>
            <a:ext cx="1146175" cy="269875"/>
          </a:xfrm>
          <a:prstGeom prst="straightConnector1">
            <a:avLst/>
          </a:prstGeom>
          <a:noFill/>
          <a:ln w="5715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1" name="AutoShape 13"/>
          <p:cNvCxnSpPr>
            <a:cxnSpLocks noChangeShapeType="1"/>
            <a:stCxn id="7179" idx="3"/>
            <a:endCxn id="7172" idx="7"/>
          </p:cNvCxnSpPr>
          <p:nvPr/>
        </p:nvCxnSpPr>
        <p:spPr bwMode="auto">
          <a:xfrm flipH="1">
            <a:off x="2055813" y="3040063"/>
            <a:ext cx="1146175" cy="269875"/>
          </a:xfrm>
          <a:prstGeom prst="straightConnector1">
            <a:avLst/>
          </a:prstGeom>
          <a:noFill/>
          <a:ln w="254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2" name="AutoShape 14"/>
          <p:cNvCxnSpPr>
            <a:cxnSpLocks noChangeShapeType="1"/>
            <a:stCxn id="7172" idx="6"/>
            <a:endCxn id="7173" idx="2"/>
          </p:cNvCxnSpPr>
          <p:nvPr/>
        </p:nvCxnSpPr>
        <p:spPr bwMode="auto">
          <a:xfrm>
            <a:off x="2152650" y="3517900"/>
            <a:ext cx="2476500" cy="0"/>
          </a:xfrm>
          <a:prstGeom prst="straightConnector1">
            <a:avLst/>
          </a:prstGeom>
          <a:noFill/>
          <a:ln w="5715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3" name="AutoShape 15"/>
          <p:cNvCxnSpPr>
            <a:cxnSpLocks noChangeShapeType="1"/>
            <a:stCxn id="7175" idx="0"/>
            <a:endCxn id="7172" idx="4"/>
          </p:cNvCxnSpPr>
          <p:nvPr/>
        </p:nvCxnSpPr>
        <p:spPr bwMode="auto">
          <a:xfrm flipV="1">
            <a:off x="1866900" y="3803650"/>
            <a:ext cx="0" cy="1028700"/>
          </a:xfrm>
          <a:prstGeom prst="straightConnector1">
            <a:avLst/>
          </a:prstGeom>
          <a:noFill/>
          <a:ln w="254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4" name="AutoShape 16"/>
          <p:cNvCxnSpPr>
            <a:cxnSpLocks noChangeShapeType="1"/>
            <a:stCxn id="7175" idx="5"/>
            <a:endCxn id="7178" idx="1"/>
          </p:cNvCxnSpPr>
          <p:nvPr/>
        </p:nvCxnSpPr>
        <p:spPr bwMode="auto">
          <a:xfrm>
            <a:off x="2055813" y="5326063"/>
            <a:ext cx="1146175" cy="269875"/>
          </a:xfrm>
          <a:prstGeom prst="straightConnector1">
            <a:avLst/>
          </a:prstGeom>
          <a:noFill/>
          <a:ln w="5715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5" name="AutoShape 17"/>
          <p:cNvCxnSpPr>
            <a:cxnSpLocks noChangeShapeType="1"/>
            <a:stCxn id="7178" idx="7"/>
            <a:endCxn id="7176" idx="3"/>
          </p:cNvCxnSpPr>
          <p:nvPr/>
        </p:nvCxnSpPr>
        <p:spPr bwMode="auto">
          <a:xfrm flipV="1">
            <a:off x="3579813" y="5326063"/>
            <a:ext cx="1146175" cy="269875"/>
          </a:xfrm>
          <a:prstGeom prst="straightConnector1">
            <a:avLst/>
          </a:prstGeom>
          <a:noFill/>
          <a:ln w="5715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6" name="AutoShape 18"/>
          <p:cNvCxnSpPr>
            <a:cxnSpLocks noChangeShapeType="1"/>
            <a:stCxn id="7176" idx="0"/>
            <a:endCxn id="7173" idx="4"/>
          </p:cNvCxnSpPr>
          <p:nvPr/>
        </p:nvCxnSpPr>
        <p:spPr bwMode="auto">
          <a:xfrm flipV="1">
            <a:off x="4914900" y="3803650"/>
            <a:ext cx="0" cy="1028700"/>
          </a:xfrm>
          <a:prstGeom prst="straightConnector1">
            <a:avLst/>
          </a:prstGeom>
          <a:noFill/>
          <a:ln w="5715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7" name="AutoShape 19"/>
          <p:cNvCxnSpPr>
            <a:cxnSpLocks noChangeShapeType="1"/>
            <a:stCxn id="7173" idx="6"/>
            <a:endCxn id="7174" idx="2"/>
          </p:cNvCxnSpPr>
          <p:nvPr/>
        </p:nvCxnSpPr>
        <p:spPr bwMode="auto">
          <a:xfrm>
            <a:off x="5200650" y="3517900"/>
            <a:ext cx="2095500" cy="0"/>
          </a:xfrm>
          <a:prstGeom prst="straightConnector1">
            <a:avLst/>
          </a:prstGeom>
          <a:noFill/>
          <a:ln w="5715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8" name="AutoShape 20"/>
          <p:cNvCxnSpPr>
            <a:cxnSpLocks noChangeShapeType="1"/>
            <a:stCxn id="7176" idx="6"/>
            <a:endCxn id="7177" idx="2"/>
          </p:cNvCxnSpPr>
          <p:nvPr/>
        </p:nvCxnSpPr>
        <p:spPr bwMode="auto">
          <a:xfrm>
            <a:off x="5200650" y="5118100"/>
            <a:ext cx="2095500" cy="0"/>
          </a:xfrm>
          <a:prstGeom prst="straightConnector1">
            <a:avLst/>
          </a:prstGeom>
          <a:noFill/>
          <a:ln w="57150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9" name="AutoShape 21"/>
          <p:cNvCxnSpPr>
            <a:cxnSpLocks noChangeShapeType="1"/>
            <a:stCxn id="7178" idx="0"/>
            <a:endCxn id="7172" idx="5"/>
          </p:cNvCxnSpPr>
          <p:nvPr/>
        </p:nvCxnSpPr>
        <p:spPr bwMode="auto">
          <a:xfrm rot="5400000" flipH="1">
            <a:off x="1827213" y="3954463"/>
            <a:ext cx="1792287" cy="1335087"/>
          </a:xfrm>
          <a:prstGeom prst="curvedConnector3">
            <a:avLst>
              <a:gd name="adj1" fmla="val 47829"/>
            </a:avLst>
          </a:prstGeom>
          <a:noFill/>
          <a:ln w="254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90" name="Text Box 22"/>
          <p:cNvSpPr txBox="1">
            <a:spLocks noChangeArrowheads="1"/>
          </p:cNvSpPr>
          <p:nvPr/>
        </p:nvSpPr>
        <p:spPr bwMode="auto">
          <a:xfrm>
            <a:off x="1466850" y="4027488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Times New Roman" panose="02020603050405020304" pitchFamily="18" charset="0"/>
              </a:rPr>
              <a:t>14</a:t>
            </a:r>
          </a:p>
        </p:txBody>
      </p:sp>
      <p:sp>
        <p:nvSpPr>
          <p:cNvPr id="7191" name="Text Box 23"/>
          <p:cNvSpPr txBox="1">
            <a:spLocks noChangeArrowheads="1"/>
          </p:cNvSpPr>
          <p:nvPr/>
        </p:nvSpPr>
        <p:spPr bwMode="auto">
          <a:xfrm>
            <a:off x="2762250" y="4318000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7192" name="Text Box 24"/>
          <p:cNvSpPr txBox="1">
            <a:spLocks noChangeArrowheads="1"/>
          </p:cNvSpPr>
          <p:nvPr/>
        </p:nvSpPr>
        <p:spPr bwMode="auto">
          <a:xfrm>
            <a:off x="2438400" y="53848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7193" name="Text Box 25"/>
          <p:cNvSpPr txBox="1">
            <a:spLocks noChangeArrowheads="1"/>
          </p:cNvSpPr>
          <p:nvPr/>
        </p:nvSpPr>
        <p:spPr bwMode="auto">
          <a:xfrm>
            <a:off x="2438400" y="27940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7194" name="Text Box 26"/>
          <p:cNvSpPr txBox="1">
            <a:spLocks noChangeArrowheads="1"/>
          </p:cNvSpPr>
          <p:nvPr/>
        </p:nvSpPr>
        <p:spPr bwMode="auto">
          <a:xfrm>
            <a:off x="4108450" y="27940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7195" name="Text Box 27"/>
          <p:cNvSpPr txBox="1">
            <a:spLocks noChangeArrowheads="1"/>
          </p:cNvSpPr>
          <p:nvPr/>
        </p:nvSpPr>
        <p:spPr bwMode="auto">
          <a:xfrm>
            <a:off x="3200400" y="316547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7196" name="Text Box 28"/>
          <p:cNvSpPr txBox="1">
            <a:spLocks noChangeArrowheads="1"/>
          </p:cNvSpPr>
          <p:nvPr/>
        </p:nvSpPr>
        <p:spPr bwMode="auto">
          <a:xfrm>
            <a:off x="4946650" y="40735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7197" name="Text Box 29"/>
          <p:cNvSpPr txBox="1">
            <a:spLocks noChangeArrowheads="1"/>
          </p:cNvSpPr>
          <p:nvPr/>
        </p:nvSpPr>
        <p:spPr bwMode="auto">
          <a:xfrm>
            <a:off x="6089650" y="31750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7198" name="Text Box 30"/>
          <p:cNvSpPr txBox="1">
            <a:spLocks noChangeArrowheads="1"/>
          </p:cNvSpPr>
          <p:nvPr/>
        </p:nvSpPr>
        <p:spPr bwMode="auto">
          <a:xfrm>
            <a:off x="6032500" y="4759325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7199" name="Text Box 31"/>
          <p:cNvSpPr txBox="1">
            <a:spLocks noChangeArrowheads="1"/>
          </p:cNvSpPr>
          <p:nvPr/>
        </p:nvSpPr>
        <p:spPr bwMode="auto">
          <a:xfrm>
            <a:off x="4025900" y="5410200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Times New Roman" panose="02020603050405020304" pitchFamily="18" charset="0"/>
              </a:rPr>
              <a:t>8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ym typeface="Symbol" pitchFamily="18" charset="2"/>
              </a:rPr>
              <a:t>Minimum Spanning Tree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401050" cy="3019425"/>
          </a:xfrm>
        </p:spPr>
        <p:txBody>
          <a:bodyPr/>
          <a:lstStyle/>
          <a:p>
            <a:pPr eaLnBrk="1" hangingPunct="1"/>
            <a:r>
              <a:rPr lang="en-US" altLang="en-US" sz="2200" dirty="0">
                <a:sym typeface="Symbol" panose="05050102010706020507" pitchFamily="18" charset="2"/>
              </a:rPr>
              <a:t>MSTs satisfy the </a:t>
            </a:r>
            <a:r>
              <a:rPr lang="en-US" altLang="en-US" sz="2200" i="1" dirty="0">
                <a:solidFill>
                  <a:srgbClr val="FF0000"/>
                </a:solidFill>
                <a:sym typeface="Symbol" panose="05050102010706020507" pitchFamily="18" charset="2"/>
              </a:rPr>
              <a:t>optimal substructure</a:t>
            </a:r>
            <a:r>
              <a:rPr lang="en-US" altLang="en-US" sz="2200" dirty="0">
                <a:solidFill>
                  <a:srgbClr val="FF0000"/>
                </a:solidFill>
                <a:sym typeface="Symbol" panose="05050102010706020507" pitchFamily="18" charset="2"/>
              </a:rPr>
              <a:t> property</a:t>
            </a:r>
            <a:r>
              <a:rPr lang="en-US" altLang="en-US" sz="2200" dirty="0">
                <a:sym typeface="Symbol" panose="05050102010706020507" pitchFamily="18" charset="2"/>
              </a:rPr>
              <a:t>: </a:t>
            </a:r>
            <a:r>
              <a:rPr lang="en-US" altLang="en-US" sz="2200" dirty="0">
                <a:solidFill>
                  <a:srgbClr val="0000CC"/>
                </a:solidFill>
                <a:sym typeface="Symbol" panose="05050102010706020507" pitchFamily="18" charset="2"/>
              </a:rPr>
              <a:t>an optimal minimum spanning tree is composed of optimal minimum spanning subtrees</a:t>
            </a:r>
          </a:p>
          <a:p>
            <a:pPr lvl="1" eaLnBrk="1" hangingPunct="1"/>
            <a:r>
              <a:rPr lang="en-US" altLang="en-US" sz="2000" dirty="0">
                <a:sym typeface="Symbol" panose="05050102010706020507" pitchFamily="18" charset="2"/>
              </a:rPr>
              <a:t>Let T be an MST of G with an edge (</a:t>
            </a:r>
            <a:r>
              <a:rPr lang="en-US" altLang="en-US" sz="2000" i="1" dirty="0">
                <a:sym typeface="Symbol" panose="05050102010706020507" pitchFamily="18" charset="2"/>
              </a:rPr>
              <a:t>u, v</a:t>
            </a:r>
            <a:r>
              <a:rPr lang="en-US" altLang="en-US" sz="2000" dirty="0">
                <a:sym typeface="Symbol" panose="05050102010706020507" pitchFamily="18" charset="2"/>
              </a:rPr>
              <a:t>) in the middle</a:t>
            </a:r>
          </a:p>
          <a:p>
            <a:pPr lvl="1" eaLnBrk="1" hangingPunct="1"/>
            <a:r>
              <a:rPr lang="en-US" altLang="en-US" sz="2000" dirty="0">
                <a:sym typeface="Symbol" panose="05050102010706020507" pitchFamily="18" charset="2"/>
              </a:rPr>
              <a:t>Removing (</a:t>
            </a:r>
            <a:r>
              <a:rPr lang="en-US" altLang="en-US" sz="2000" i="1" dirty="0">
                <a:sym typeface="Symbol" panose="05050102010706020507" pitchFamily="18" charset="2"/>
              </a:rPr>
              <a:t>u, v</a:t>
            </a:r>
            <a:r>
              <a:rPr lang="en-US" altLang="en-US" sz="2000" dirty="0">
                <a:sym typeface="Symbol" panose="05050102010706020507" pitchFamily="18" charset="2"/>
              </a:rPr>
              <a:t>) partitions T into two trees T</a:t>
            </a:r>
            <a:r>
              <a:rPr lang="en-US" altLang="en-US" sz="2000" baseline="-25000" dirty="0">
                <a:sym typeface="Symbol" panose="05050102010706020507" pitchFamily="18" charset="2"/>
              </a:rPr>
              <a:t>1</a:t>
            </a:r>
            <a:r>
              <a:rPr lang="en-US" altLang="en-US" sz="2000" dirty="0">
                <a:sym typeface="Symbol" panose="05050102010706020507" pitchFamily="18" charset="2"/>
              </a:rPr>
              <a:t> and T</a:t>
            </a:r>
            <a:r>
              <a:rPr lang="en-US" altLang="en-US" sz="2000" baseline="-25000" dirty="0">
                <a:sym typeface="Symbol" panose="05050102010706020507" pitchFamily="18" charset="2"/>
              </a:rPr>
              <a:t>2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 lvl="1" eaLnBrk="1" hangingPunct="1"/>
            <a:r>
              <a:rPr lang="en-US" altLang="en-US" sz="2000" dirty="0">
                <a:sym typeface="Symbol" panose="05050102010706020507" pitchFamily="18" charset="2"/>
              </a:rPr>
              <a:t>Claim: T</a:t>
            </a:r>
            <a:r>
              <a:rPr lang="en-US" altLang="en-US" sz="2000" baseline="-25000" dirty="0">
                <a:sym typeface="Symbol" panose="05050102010706020507" pitchFamily="18" charset="2"/>
              </a:rPr>
              <a:t>1</a:t>
            </a:r>
            <a:r>
              <a:rPr lang="en-US" altLang="en-US" sz="2000" dirty="0">
                <a:sym typeface="Symbol" panose="05050102010706020507" pitchFamily="18" charset="2"/>
              </a:rPr>
              <a:t> is an MST of G</a:t>
            </a:r>
            <a:r>
              <a:rPr lang="en-US" altLang="en-US" sz="2000" baseline="-25000" dirty="0">
                <a:sym typeface="Symbol" panose="05050102010706020507" pitchFamily="18" charset="2"/>
              </a:rPr>
              <a:t>1</a:t>
            </a:r>
            <a:r>
              <a:rPr lang="en-US" altLang="en-US" sz="2000" dirty="0">
                <a:sym typeface="Symbol" panose="05050102010706020507" pitchFamily="18" charset="2"/>
              </a:rPr>
              <a:t> = (V</a:t>
            </a:r>
            <a:r>
              <a:rPr lang="en-US" altLang="en-US" sz="2000" baseline="-25000" dirty="0">
                <a:sym typeface="Symbol" panose="05050102010706020507" pitchFamily="18" charset="2"/>
              </a:rPr>
              <a:t>1</a:t>
            </a:r>
            <a:r>
              <a:rPr lang="en-US" altLang="en-US" sz="2000" dirty="0">
                <a:sym typeface="Symbol" panose="05050102010706020507" pitchFamily="18" charset="2"/>
              </a:rPr>
              <a:t>,E</a:t>
            </a:r>
            <a:r>
              <a:rPr lang="en-US" altLang="en-US" sz="2000" baseline="-25000" dirty="0">
                <a:sym typeface="Symbol" panose="05050102010706020507" pitchFamily="18" charset="2"/>
              </a:rPr>
              <a:t>1</a:t>
            </a:r>
            <a:r>
              <a:rPr lang="en-US" altLang="en-US" sz="2000" dirty="0">
                <a:sym typeface="Symbol" panose="05050102010706020507" pitchFamily="18" charset="2"/>
              </a:rPr>
              <a:t>), and T</a:t>
            </a:r>
            <a:r>
              <a:rPr lang="en-US" altLang="en-US" sz="2000" baseline="-25000" dirty="0">
                <a:sym typeface="Symbol" panose="05050102010706020507" pitchFamily="18" charset="2"/>
              </a:rPr>
              <a:t>2</a:t>
            </a:r>
            <a:r>
              <a:rPr lang="en-US" altLang="en-US" sz="2000" dirty="0">
                <a:sym typeface="Symbol" panose="05050102010706020507" pitchFamily="18" charset="2"/>
              </a:rPr>
              <a:t> is an MST of G</a:t>
            </a:r>
            <a:r>
              <a:rPr lang="en-US" altLang="en-US" sz="2000" baseline="-25000" dirty="0">
                <a:sym typeface="Symbol" panose="05050102010706020507" pitchFamily="18" charset="2"/>
              </a:rPr>
              <a:t>2</a:t>
            </a:r>
            <a:r>
              <a:rPr lang="en-US" altLang="en-US" sz="2000" dirty="0">
                <a:sym typeface="Symbol" panose="05050102010706020507" pitchFamily="18" charset="2"/>
              </a:rPr>
              <a:t> = (V</a:t>
            </a:r>
            <a:r>
              <a:rPr lang="en-US" altLang="en-US" sz="2000" baseline="-25000" dirty="0">
                <a:sym typeface="Symbol" panose="05050102010706020507" pitchFamily="18" charset="2"/>
              </a:rPr>
              <a:t>2</a:t>
            </a:r>
            <a:r>
              <a:rPr lang="en-US" altLang="en-US" sz="2000" dirty="0">
                <a:sym typeface="Symbol" panose="05050102010706020507" pitchFamily="18" charset="2"/>
              </a:rPr>
              <a:t>,E</a:t>
            </a:r>
            <a:r>
              <a:rPr lang="en-US" altLang="en-US" sz="2000" baseline="-25000" dirty="0">
                <a:sym typeface="Symbol" panose="05050102010706020507" pitchFamily="18" charset="2"/>
              </a:rPr>
              <a:t>2</a:t>
            </a:r>
            <a:r>
              <a:rPr lang="en-US" altLang="en-US" sz="2000" dirty="0">
                <a:sym typeface="Symbol" panose="05050102010706020507" pitchFamily="18" charset="2"/>
              </a:rPr>
              <a:t>)     	      (</a:t>
            </a:r>
            <a:r>
              <a:rPr lang="en-US" altLang="en-US" sz="2000" i="1" dirty="0">
                <a:solidFill>
                  <a:schemeClr val="accent1"/>
                </a:solidFill>
                <a:sym typeface="Symbol" panose="05050102010706020507" pitchFamily="18" charset="2"/>
              </a:rPr>
              <a:t>Do V</a:t>
            </a:r>
            <a:r>
              <a:rPr lang="en-US" altLang="en-US" sz="2000" i="1" baseline="-25000" dirty="0">
                <a:solidFill>
                  <a:schemeClr val="accent1"/>
                </a:solidFill>
                <a:sym typeface="Symbol" panose="05050102010706020507" pitchFamily="18" charset="2"/>
              </a:rPr>
              <a:t>1</a:t>
            </a:r>
            <a:r>
              <a:rPr lang="en-US" altLang="en-US" sz="2000" i="1" dirty="0">
                <a:solidFill>
                  <a:schemeClr val="accent1"/>
                </a:solidFill>
                <a:sym typeface="Symbol" panose="05050102010706020507" pitchFamily="18" charset="2"/>
              </a:rPr>
              <a:t> and V</a:t>
            </a:r>
            <a:r>
              <a:rPr lang="en-US" altLang="en-US" sz="2000" i="1" baseline="-25000" dirty="0">
                <a:solidFill>
                  <a:schemeClr val="accent1"/>
                </a:solidFill>
                <a:sym typeface="Symbol" panose="05050102010706020507" pitchFamily="18" charset="2"/>
              </a:rPr>
              <a:t>2</a:t>
            </a:r>
            <a:r>
              <a:rPr lang="en-US" altLang="en-US" sz="2000" i="1" dirty="0">
                <a:solidFill>
                  <a:schemeClr val="accent1"/>
                </a:solidFill>
                <a:sym typeface="Symbol" panose="05050102010706020507" pitchFamily="18" charset="2"/>
              </a:rPr>
              <a:t> share vertices?  Why?</a:t>
            </a:r>
            <a:r>
              <a:rPr lang="en-US" altLang="en-US" sz="2000" dirty="0">
                <a:sym typeface="Symbol" panose="05050102010706020507" pitchFamily="18" charset="2"/>
              </a:rPr>
              <a:t>)</a:t>
            </a:r>
          </a:p>
          <a:p>
            <a:pPr lvl="1" eaLnBrk="1" hangingPunct="1"/>
            <a:r>
              <a:rPr lang="en-US" altLang="en-US" sz="2000" dirty="0">
                <a:sym typeface="Symbol" panose="05050102010706020507" pitchFamily="18" charset="2"/>
              </a:rPr>
              <a:t>Proof: w(T) = w(</a:t>
            </a:r>
            <a:r>
              <a:rPr lang="en-US" altLang="en-US" sz="2000" i="1" dirty="0" err="1">
                <a:sym typeface="Symbol" panose="05050102010706020507" pitchFamily="18" charset="2"/>
              </a:rPr>
              <a:t>u,v</a:t>
            </a:r>
            <a:r>
              <a:rPr lang="en-US" altLang="en-US" sz="2000" dirty="0">
                <a:sym typeface="Symbol" panose="05050102010706020507" pitchFamily="18" charset="2"/>
              </a:rPr>
              <a:t>) + w(T</a:t>
            </a:r>
            <a:r>
              <a:rPr lang="en-US" altLang="en-US" sz="2000" baseline="-25000" dirty="0">
                <a:sym typeface="Symbol" panose="05050102010706020507" pitchFamily="18" charset="2"/>
              </a:rPr>
              <a:t>1</a:t>
            </a:r>
            <a:r>
              <a:rPr lang="en-US" altLang="en-US" sz="2000" dirty="0">
                <a:sym typeface="Symbol" panose="05050102010706020507" pitchFamily="18" charset="2"/>
              </a:rPr>
              <a:t>) + w(T</a:t>
            </a:r>
            <a:r>
              <a:rPr lang="en-US" altLang="en-US" sz="2000" baseline="-25000" dirty="0">
                <a:sym typeface="Symbol" panose="05050102010706020507" pitchFamily="18" charset="2"/>
              </a:rPr>
              <a:t>2</a:t>
            </a:r>
            <a:r>
              <a:rPr lang="en-US" altLang="en-US" sz="2000" dirty="0">
                <a:sym typeface="Symbol" panose="05050102010706020507" pitchFamily="18" charset="2"/>
              </a:rPr>
              <a:t>)</a:t>
            </a:r>
            <a:br>
              <a:rPr lang="en-US" altLang="en-US" sz="2000" dirty="0">
                <a:sym typeface="Symbol" panose="05050102010706020507" pitchFamily="18" charset="2"/>
              </a:rPr>
            </a:br>
            <a:r>
              <a:rPr lang="en-US" altLang="en-US" sz="2000" dirty="0">
                <a:sym typeface="Symbol" panose="05050102010706020507" pitchFamily="18" charset="2"/>
              </a:rPr>
              <a:t>(There can’t be a better tree than T</a:t>
            </a:r>
            <a:r>
              <a:rPr lang="en-US" altLang="en-US" sz="2000" baseline="-25000" dirty="0">
                <a:sym typeface="Symbol" panose="05050102010706020507" pitchFamily="18" charset="2"/>
              </a:rPr>
              <a:t>1</a:t>
            </a:r>
            <a:r>
              <a:rPr lang="en-US" altLang="en-US" sz="2000" dirty="0">
                <a:sym typeface="Symbol" panose="05050102010706020507" pitchFamily="18" charset="2"/>
              </a:rPr>
              <a:t> or T</a:t>
            </a:r>
            <a:r>
              <a:rPr lang="en-US" altLang="en-US" sz="2000" baseline="-25000" dirty="0">
                <a:sym typeface="Symbol" panose="05050102010706020507" pitchFamily="18" charset="2"/>
              </a:rPr>
              <a:t>2</a:t>
            </a:r>
            <a:r>
              <a:rPr lang="en-US" altLang="en-US" sz="2000" dirty="0">
                <a:sym typeface="Symbol" panose="05050102010706020507" pitchFamily="18" charset="2"/>
              </a:rPr>
              <a:t>. Then T would be suboptimal)</a:t>
            </a:r>
          </a:p>
        </p:txBody>
      </p:sp>
      <p:sp>
        <p:nvSpPr>
          <p:cNvPr id="8196" name="Oval 4"/>
          <p:cNvSpPr>
            <a:spLocks noChangeArrowheads="1"/>
          </p:cNvSpPr>
          <p:nvPr/>
        </p:nvSpPr>
        <p:spPr bwMode="auto">
          <a:xfrm>
            <a:off x="2565400" y="4564063"/>
            <a:ext cx="382588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000" b="1"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8197" name="Oval 5"/>
          <p:cNvSpPr>
            <a:spLocks noChangeArrowheads="1"/>
          </p:cNvSpPr>
          <p:nvPr/>
        </p:nvSpPr>
        <p:spPr bwMode="auto">
          <a:xfrm>
            <a:off x="4749800" y="4564063"/>
            <a:ext cx="381000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000" b="1"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8198" name="Oval 6"/>
          <p:cNvSpPr>
            <a:spLocks noChangeArrowheads="1"/>
          </p:cNvSpPr>
          <p:nvPr/>
        </p:nvSpPr>
        <p:spPr bwMode="auto">
          <a:xfrm>
            <a:off x="6659563" y="4564063"/>
            <a:ext cx="382587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000" b="1"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8199" name="Oval 7"/>
          <p:cNvSpPr>
            <a:spLocks noChangeArrowheads="1"/>
          </p:cNvSpPr>
          <p:nvPr/>
        </p:nvSpPr>
        <p:spPr bwMode="auto">
          <a:xfrm>
            <a:off x="2565400" y="5710238"/>
            <a:ext cx="382588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000" b="1"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8200" name="Oval 8"/>
          <p:cNvSpPr>
            <a:spLocks noChangeArrowheads="1"/>
          </p:cNvSpPr>
          <p:nvPr/>
        </p:nvSpPr>
        <p:spPr bwMode="auto">
          <a:xfrm>
            <a:off x="4749800" y="5710238"/>
            <a:ext cx="381000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000" b="1"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8201" name="Oval 9"/>
          <p:cNvSpPr>
            <a:spLocks noChangeArrowheads="1"/>
          </p:cNvSpPr>
          <p:nvPr/>
        </p:nvSpPr>
        <p:spPr bwMode="auto">
          <a:xfrm>
            <a:off x="6659563" y="5710238"/>
            <a:ext cx="382587" cy="3810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000" b="1"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8202" name="Oval 10"/>
          <p:cNvSpPr>
            <a:spLocks noChangeArrowheads="1"/>
          </p:cNvSpPr>
          <p:nvPr/>
        </p:nvSpPr>
        <p:spPr bwMode="auto">
          <a:xfrm>
            <a:off x="3657600" y="6200775"/>
            <a:ext cx="382588" cy="382588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000" b="1"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8203" name="Oval 11"/>
          <p:cNvSpPr>
            <a:spLocks noChangeArrowheads="1"/>
          </p:cNvSpPr>
          <p:nvPr/>
        </p:nvSpPr>
        <p:spPr bwMode="auto">
          <a:xfrm>
            <a:off x="3657600" y="4071938"/>
            <a:ext cx="382588" cy="382587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000" b="1"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cxnSp>
        <p:nvCxnSpPr>
          <p:cNvPr id="8204" name="AutoShape 12"/>
          <p:cNvCxnSpPr>
            <a:cxnSpLocks noChangeShapeType="1"/>
            <a:stCxn id="8203" idx="5"/>
            <a:endCxn id="8197" idx="1"/>
          </p:cNvCxnSpPr>
          <p:nvPr/>
        </p:nvCxnSpPr>
        <p:spPr bwMode="auto">
          <a:xfrm>
            <a:off x="3983038" y="4411663"/>
            <a:ext cx="822325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13"/>
          <p:cNvCxnSpPr>
            <a:cxnSpLocks noChangeShapeType="1"/>
            <a:stCxn id="8203" idx="3"/>
            <a:endCxn id="8196" idx="7"/>
          </p:cNvCxnSpPr>
          <p:nvPr/>
        </p:nvCxnSpPr>
        <p:spPr bwMode="auto">
          <a:xfrm flipH="1">
            <a:off x="2892425" y="4411663"/>
            <a:ext cx="820738" cy="1936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6" name="AutoShape 14"/>
          <p:cNvCxnSpPr>
            <a:cxnSpLocks noChangeShapeType="1"/>
            <a:stCxn id="8196" idx="6"/>
            <a:endCxn id="8197" idx="2"/>
          </p:cNvCxnSpPr>
          <p:nvPr/>
        </p:nvCxnSpPr>
        <p:spPr bwMode="auto">
          <a:xfrm>
            <a:off x="2960688" y="4754563"/>
            <a:ext cx="1774825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15"/>
          <p:cNvCxnSpPr>
            <a:cxnSpLocks noChangeShapeType="1"/>
            <a:stCxn id="8199" idx="0"/>
            <a:endCxn id="8196" idx="4"/>
          </p:cNvCxnSpPr>
          <p:nvPr/>
        </p:nvCxnSpPr>
        <p:spPr bwMode="auto">
          <a:xfrm flipV="1">
            <a:off x="2755900" y="4959350"/>
            <a:ext cx="0" cy="7366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8" name="AutoShape 16"/>
          <p:cNvCxnSpPr>
            <a:cxnSpLocks noChangeShapeType="1"/>
            <a:stCxn id="8199" idx="5"/>
            <a:endCxn id="8202" idx="1"/>
          </p:cNvCxnSpPr>
          <p:nvPr/>
        </p:nvCxnSpPr>
        <p:spPr bwMode="auto">
          <a:xfrm>
            <a:off x="2892425" y="6049963"/>
            <a:ext cx="820738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9" name="AutoShape 17"/>
          <p:cNvCxnSpPr>
            <a:cxnSpLocks noChangeShapeType="1"/>
            <a:stCxn id="8202" idx="7"/>
            <a:endCxn id="8200" idx="3"/>
          </p:cNvCxnSpPr>
          <p:nvPr/>
        </p:nvCxnSpPr>
        <p:spPr bwMode="auto">
          <a:xfrm flipV="1">
            <a:off x="3983038" y="6049963"/>
            <a:ext cx="822325" cy="1936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18"/>
          <p:cNvCxnSpPr>
            <a:cxnSpLocks noChangeShapeType="1"/>
            <a:stCxn id="8200" idx="0"/>
            <a:endCxn id="8197" idx="4"/>
          </p:cNvCxnSpPr>
          <p:nvPr/>
        </p:nvCxnSpPr>
        <p:spPr bwMode="auto">
          <a:xfrm flipV="1">
            <a:off x="4940300" y="4959350"/>
            <a:ext cx="0" cy="736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1" name="AutoShape 19"/>
          <p:cNvCxnSpPr>
            <a:cxnSpLocks noChangeShapeType="1"/>
            <a:stCxn id="8197" idx="6"/>
            <a:endCxn id="8198" idx="2"/>
          </p:cNvCxnSpPr>
          <p:nvPr/>
        </p:nvCxnSpPr>
        <p:spPr bwMode="auto">
          <a:xfrm>
            <a:off x="5145088" y="4754563"/>
            <a:ext cx="1501775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2" name="AutoShape 20"/>
          <p:cNvCxnSpPr>
            <a:cxnSpLocks noChangeShapeType="1"/>
            <a:stCxn id="8200" idx="6"/>
            <a:endCxn id="8201" idx="2"/>
          </p:cNvCxnSpPr>
          <p:nvPr/>
        </p:nvCxnSpPr>
        <p:spPr bwMode="auto">
          <a:xfrm>
            <a:off x="5145088" y="5900738"/>
            <a:ext cx="1501775" cy="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21"/>
          <p:cNvCxnSpPr>
            <a:cxnSpLocks noChangeShapeType="1"/>
            <a:stCxn id="8202" idx="0"/>
            <a:endCxn id="8196" idx="5"/>
          </p:cNvCxnSpPr>
          <p:nvPr/>
        </p:nvCxnSpPr>
        <p:spPr bwMode="auto">
          <a:xfrm rot="5400000" flipH="1">
            <a:off x="2728119" y="5068094"/>
            <a:ext cx="1284287" cy="955675"/>
          </a:xfrm>
          <a:prstGeom prst="curvedConnector3">
            <a:avLst>
              <a:gd name="adj1" fmla="val 47829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Text Box 23"/>
          <p:cNvSpPr txBox="1">
            <a:spLocks noChangeArrowheads="1"/>
          </p:cNvSpPr>
          <p:nvPr/>
        </p:nvSpPr>
        <p:spPr bwMode="auto">
          <a:xfrm>
            <a:off x="3349625" y="5291138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8215" name="Text Box 24"/>
          <p:cNvSpPr txBox="1">
            <a:spLocks noChangeArrowheads="1"/>
          </p:cNvSpPr>
          <p:nvPr/>
        </p:nvSpPr>
        <p:spPr bwMode="auto">
          <a:xfrm>
            <a:off x="3128963" y="611505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4" name="Text Box 25"/>
          <p:cNvSpPr txBox="1">
            <a:spLocks noChangeArrowheads="1"/>
          </p:cNvSpPr>
          <p:nvPr/>
        </p:nvSpPr>
        <p:spPr bwMode="auto">
          <a:xfrm>
            <a:off x="3128963" y="41481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8217" name="Text Box 26"/>
          <p:cNvSpPr txBox="1">
            <a:spLocks noChangeArrowheads="1"/>
          </p:cNvSpPr>
          <p:nvPr/>
        </p:nvSpPr>
        <p:spPr bwMode="auto">
          <a:xfrm>
            <a:off x="4325938" y="41481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8218" name="Text Box 27"/>
          <p:cNvSpPr txBox="1">
            <a:spLocks noChangeArrowheads="1"/>
          </p:cNvSpPr>
          <p:nvPr/>
        </p:nvSpPr>
        <p:spPr bwMode="auto">
          <a:xfrm>
            <a:off x="3675063" y="44529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27" name="Text Box 28"/>
          <p:cNvSpPr txBox="1">
            <a:spLocks noChangeArrowheads="1"/>
          </p:cNvSpPr>
          <p:nvPr/>
        </p:nvSpPr>
        <p:spPr bwMode="auto">
          <a:xfrm>
            <a:off x="4926013" y="5176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220" name="Text Box 29"/>
          <p:cNvSpPr txBox="1">
            <a:spLocks noChangeArrowheads="1"/>
          </p:cNvSpPr>
          <p:nvPr/>
        </p:nvSpPr>
        <p:spPr bwMode="auto">
          <a:xfrm>
            <a:off x="5745163" y="43767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8221" name="Text Box 30"/>
          <p:cNvSpPr txBox="1">
            <a:spLocks noChangeArrowheads="1"/>
          </p:cNvSpPr>
          <p:nvPr/>
        </p:nvSpPr>
        <p:spPr bwMode="auto">
          <a:xfrm>
            <a:off x="5691188" y="551180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8222" name="Text Box 31"/>
          <p:cNvSpPr txBox="1">
            <a:spLocks noChangeArrowheads="1"/>
          </p:cNvSpPr>
          <p:nvPr/>
        </p:nvSpPr>
        <p:spPr bwMode="auto">
          <a:xfrm>
            <a:off x="4265613" y="61341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33" name="Text Box 22"/>
          <p:cNvSpPr txBox="1">
            <a:spLocks noChangeArrowheads="1"/>
          </p:cNvSpPr>
          <p:nvPr/>
        </p:nvSpPr>
        <p:spPr bwMode="auto">
          <a:xfrm>
            <a:off x="2343150" y="5145088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800" b="1">
                <a:solidFill>
                  <a:schemeClr val="accent1"/>
                </a:solidFill>
                <a:latin typeface="Times New Roman" panose="02020603050405020304" pitchFamily="18" charset="0"/>
              </a:rPr>
              <a:t>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27" grpId="0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Prim’s Algorithm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</a:rPr>
              <a:t>MST-Prim(G, w, r)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</a:rPr>
              <a:t>    Q = V[G];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</a:rPr>
              <a:t>    for each </a:t>
            </a:r>
            <a:r>
              <a:rPr lang="en-US" altLang="en-US" sz="1700" b="1" i="1">
                <a:latin typeface="Courier New" panose="02070309020205020404" pitchFamily="49" charset="0"/>
              </a:rPr>
              <a:t>u</a:t>
            </a:r>
            <a:r>
              <a:rPr lang="en-US" altLang="en-US" sz="1700" b="1">
                <a:latin typeface="Courier New" panose="02070309020205020404" pitchFamily="49" charset="0"/>
              </a:rPr>
              <a:t> 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 Q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key[u] = ;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key[r] = 0;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p[r] = NULL;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while (Q not empty)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u = ExtractMin(Q);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for each </a:t>
            </a:r>
            <a:r>
              <a:rPr lang="en-US" altLang="en-US" sz="1700" b="1" i="1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altLang="en-US" sz="1700" b="1">
                <a:latin typeface="Courier New" panose="02070309020205020404" pitchFamily="49" charset="0"/>
              </a:rPr>
              <a:t> 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 Adj[</a:t>
            </a:r>
            <a:r>
              <a:rPr lang="en-US" altLang="en-US" sz="1700" b="1" i="1">
                <a:latin typeface="Courier New" panose="02070309020205020404" pitchFamily="49" charset="0"/>
                <a:sym typeface="Symbol" panose="05050102010706020507" pitchFamily="18" charset="2"/>
              </a:rPr>
              <a:t>u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]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    if (v</a:t>
            </a:r>
            <a:r>
              <a:rPr lang="en-US" altLang="en-US" sz="1700" b="1">
                <a:latin typeface="Courier New" panose="02070309020205020404" pitchFamily="49" charset="0"/>
              </a:rPr>
              <a:t> 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 Q and w(</a:t>
            </a:r>
            <a:r>
              <a:rPr lang="en-US" altLang="en-US" sz="1700" b="1" i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) &lt; key[</a:t>
            </a:r>
            <a:r>
              <a:rPr lang="en-US" altLang="en-US" sz="1700" b="1" i="1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])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        p[v] = u;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sym typeface="Symbol" panose="05050102010706020507" pitchFamily="18" charset="2"/>
              </a:rPr>
              <a:t>                key[v] = w(u,v);</a:t>
            </a:r>
          </a:p>
          <a:p>
            <a:pPr eaLnBrk="1" hangingPunct="1">
              <a:buFont typeface="Monotype Sorts" pitchFamily="2" charset="2"/>
              <a:buNone/>
            </a:pPr>
            <a:endParaRPr lang="en-US" altLang="en-US" sz="1700" b="1"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puter-bunny.blue">
  <a:themeElements>
    <a:clrScheme name="">
      <a:dk1>
        <a:srgbClr val="000000"/>
      </a:dk1>
      <a:lt1>
        <a:srgbClr val="FFFFFF"/>
      </a:lt1>
      <a:dk2>
        <a:srgbClr val="CC0000"/>
      </a:dk2>
      <a:lt2>
        <a:srgbClr val="969696"/>
      </a:lt2>
      <a:accent1>
        <a:srgbClr val="0033CC"/>
      </a:accent1>
      <a:accent2>
        <a:srgbClr val="339933"/>
      </a:accent2>
      <a:accent3>
        <a:srgbClr val="FFFFFF"/>
      </a:accent3>
      <a:accent4>
        <a:srgbClr val="000000"/>
      </a:accent4>
      <a:accent5>
        <a:srgbClr val="AAADE2"/>
      </a:accent5>
      <a:accent6>
        <a:srgbClr val="2D8A2D"/>
      </a:accent6>
      <a:hlink>
        <a:srgbClr val="9900CC"/>
      </a:hlink>
      <a:folHlink>
        <a:srgbClr val="B2B2B2"/>
      </a:folHlink>
    </a:clrScheme>
    <a:fontScheme name="computer-bunny.blue">
      <a:majorFont>
        <a:latin typeface="Arial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computer-bunny.blu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uter-bunny.blu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8">
        <a:dk1>
          <a:srgbClr val="000000"/>
        </a:dk1>
        <a:lt1>
          <a:srgbClr val="FFFFFF"/>
        </a:lt1>
        <a:dk2>
          <a:srgbClr val="CC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24694</TotalTime>
  <Words>6248</Words>
  <Application>Microsoft Office PowerPoint</Application>
  <PresentationFormat>On-screen Show (4:3)</PresentationFormat>
  <Paragraphs>1400</Paragraphs>
  <Slides>65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4" baseType="lpstr">
      <vt:lpstr>arial</vt:lpstr>
      <vt:lpstr>arial</vt:lpstr>
      <vt:lpstr>Courier New</vt:lpstr>
      <vt:lpstr>Microsoft Sans Serif</vt:lpstr>
      <vt:lpstr>Monotype Sorts</vt:lpstr>
      <vt:lpstr>Tahoma</vt:lpstr>
      <vt:lpstr>Times New Roman</vt:lpstr>
      <vt:lpstr>computer-bunny.blue</vt:lpstr>
      <vt:lpstr>Equation</vt:lpstr>
      <vt:lpstr>Algorithms: Greedy Method</vt:lpstr>
      <vt:lpstr>PowerPoint Presentation</vt:lpstr>
      <vt:lpstr>Minimum Spanning Tree</vt:lpstr>
      <vt:lpstr>Minimum Spanning Tree</vt:lpstr>
      <vt:lpstr>helpful link</vt:lpstr>
      <vt:lpstr>Minimum Spanning Tree</vt:lpstr>
      <vt:lpstr>Minimum Spanning Tree</vt:lpstr>
      <vt:lpstr>Minimum Spanning Tree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Review: Prim’s Algorithm</vt:lpstr>
      <vt:lpstr>Review: Prim’s Algorithm</vt:lpstr>
      <vt:lpstr>Review: Prim’s Algorithm</vt:lpstr>
      <vt:lpstr>Review: Prim’s Algorithm</vt:lpstr>
      <vt:lpstr>        Cormen 23</vt:lpstr>
      <vt:lpstr>PowerPoint Presentation</vt:lpstr>
      <vt:lpstr>Disjoint-Set Union Problem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Algorithm: Running Time</vt:lpstr>
      <vt:lpstr>Kruskal’s Algorithm: Running Time</vt:lpstr>
      <vt:lpstr>Kruskal’s Algorithm: Running Time</vt:lpstr>
      <vt:lpstr>Kruskal’s Algorithm: Running Time</vt:lpstr>
      <vt:lpstr>PowerPoint Presentation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Fariha Tabassum Islam - 1018052029</cp:lastModifiedBy>
  <cp:revision>1793</cp:revision>
  <dcterms:created xsi:type="dcterms:W3CDTF">2002-01-21T02:22:10Z</dcterms:created>
  <dcterms:modified xsi:type="dcterms:W3CDTF">2021-05-23T10:05:15Z</dcterms:modified>
</cp:coreProperties>
</file>