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41"/>
  </p:notesMasterIdLst>
  <p:handoutMasterIdLst>
    <p:handoutMasterId r:id="rId42"/>
  </p:handoutMasterIdLst>
  <p:sldIdLst>
    <p:sldId id="506" r:id="rId2"/>
    <p:sldId id="610" r:id="rId3"/>
    <p:sldId id="612" r:id="rId4"/>
    <p:sldId id="611" r:id="rId5"/>
    <p:sldId id="608" r:id="rId6"/>
    <p:sldId id="575" r:id="rId7"/>
    <p:sldId id="632" r:id="rId8"/>
    <p:sldId id="576" r:id="rId9"/>
    <p:sldId id="577" r:id="rId10"/>
    <p:sldId id="578" r:id="rId11"/>
    <p:sldId id="579" r:id="rId12"/>
    <p:sldId id="597" r:id="rId13"/>
    <p:sldId id="614" r:id="rId14"/>
    <p:sldId id="634" r:id="rId15"/>
    <p:sldId id="615" r:id="rId16"/>
    <p:sldId id="616" r:id="rId17"/>
    <p:sldId id="617" r:id="rId18"/>
    <p:sldId id="618" r:id="rId19"/>
    <p:sldId id="598" r:id="rId20"/>
    <p:sldId id="625" r:id="rId21"/>
    <p:sldId id="626" r:id="rId22"/>
    <p:sldId id="586" r:id="rId23"/>
    <p:sldId id="587" r:id="rId24"/>
    <p:sldId id="633" r:id="rId25"/>
    <p:sldId id="629" r:id="rId26"/>
    <p:sldId id="619" r:id="rId27"/>
    <p:sldId id="620" r:id="rId28"/>
    <p:sldId id="621" r:id="rId29"/>
    <p:sldId id="622" r:id="rId30"/>
    <p:sldId id="623" r:id="rId31"/>
    <p:sldId id="624" r:id="rId32"/>
    <p:sldId id="599" r:id="rId33"/>
    <p:sldId id="588" r:id="rId34"/>
    <p:sldId id="589" r:id="rId35"/>
    <p:sldId id="590" r:id="rId36"/>
    <p:sldId id="628" r:id="rId37"/>
    <p:sldId id="627" r:id="rId38"/>
    <p:sldId id="631" r:id="rId39"/>
    <p:sldId id="630" r:id="rId40"/>
  </p:sldIdLst>
  <p:sldSz cx="9144000" cy="6858000" type="screen4x3"/>
  <p:notesSz cx="7315200" cy="9601200"/>
  <p:defaultTextStyle>
    <a:defPPr>
      <a:defRPr lang="en-US"/>
    </a:defPPr>
    <a:lvl1pPr algn="ctr" rtl="0" fontAlgn="base">
      <a:spcBef>
        <a:spcPct val="0"/>
      </a:spcBef>
      <a:spcAft>
        <a:spcPct val="0"/>
      </a:spcAft>
      <a:defRPr sz="2400" kern="1200">
        <a:solidFill>
          <a:schemeClr val="tx1"/>
        </a:solidFill>
        <a:latin typeface="Tahoma" panose="020B0604030504040204" pitchFamily="34" charset="0"/>
        <a:ea typeface="+mn-ea"/>
        <a:cs typeface="Arial" panose="020B0604020202020204" pitchFamily="34" charset="0"/>
      </a:defRPr>
    </a:lvl1pPr>
    <a:lvl2pPr marL="457200" algn="ctr" rtl="0" fontAlgn="base">
      <a:spcBef>
        <a:spcPct val="0"/>
      </a:spcBef>
      <a:spcAft>
        <a:spcPct val="0"/>
      </a:spcAft>
      <a:defRPr sz="2400" kern="1200">
        <a:solidFill>
          <a:schemeClr val="tx1"/>
        </a:solidFill>
        <a:latin typeface="Tahoma" panose="020B0604030504040204" pitchFamily="34" charset="0"/>
        <a:ea typeface="+mn-ea"/>
        <a:cs typeface="Arial" panose="020B0604020202020204" pitchFamily="34" charset="0"/>
      </a:defRPr>
    </a:lvl2pPr>
    <a:lvl3pPr marL="914400" algn="ctr" rtl="0" fontAlgn="base">
      <a:spcBef>
        <a:spcPct val="0"/>
      </a:spcBef>
      <a:spcAft>
        <a:spcPct val="0"/>
      </a:spcAft>
      <a:defRPr sz="2400" kern="1200">
        <a:solidFill>
          <a:schemeClr val="tx1"/>
        </a:solidFill>
        <a:latin typeface="Tahoma" panose="020B0604030504040204" pitchFamily="34" charset="0"/>
        <a:ea typeface="+mn-ea"/>
        <a:cs typeface="Arial" panose="020B0604020202020204" pitchFamily="34" charset="0"/>
      </a:defRPr>
    </a:lvl3pPr>
    <a:lvl4pPr marL="1371600" algn="ctr" rtl="0" fontAlgn="base">
      <a:spcBef>
        <a:spcPct val="0"/>
      </a:spcBef>
      <a:spcAft>
        <a:spcPct val="0"/>
      </a:spcAft>
      <a:defRPr sz="2400" kern="1200">
        <a:solidFill>
          <a:schemeClr val="tx1"/>
        </a:solidFill>
        <a:latin typeface="Tahoma" panose="020B0604030504040204" pitchFamily="34" charset="0"/>
        <a:ea typeface="+mn-ea"/>
        <a:cs typeface="Arial" panose="020B0604020202020204" pitchFamily="34" charset="0"/>
      </a:defRPr>
    </a:lvl4pPr>
    <a:lvl5pPr marL="1828800" algn="ctr" rtl="0" fontAlgn="base">
      <a:spcBef>
        <a:spcPct val="0"/>
      </a:spcBef>
      <a:spcAft>
        <a:spcPct val="0"/>
      </a:spcAft>
      <a:defRPr sz="2400"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sz="2400"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sz="2400"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sz="2400"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sz="2400" kern="1200">
        <a:solidFill>
          <a:schemeClr val="tx1"/>
        </a:solidFill>
        <a:latin typeface="Tahom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FF"/>
    <a:srgbClr val="0000CC"/>
    <a:srgbClr val="5674F6"/>
    <a:srgbClr val="6289F8"/>
    <a:srgbClr val="8097F8"/>
    <a:srgbClr val="2C61F6"/>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24" autoAdjust="0"/>
    <p:restoredTop sz="90929"/>
  </p:normalViewPr>
  <p:slideViewPr>
    <p:cSldViewPr snapToObjects="1">
      <p:cViewPr varScale="1">
        <p:scale>
          <a:sx n="100" d="100"/>
          <a:sy n="100" d="100"/>
        </p:scale>
        <p:origin x="960"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168650" cy="479425"/>
          </a:xfrm>
          <a:prstGeom prst="rect">
            <a:avLst/>
          </a:prstGeom>
          <a:noFill/>
          <a:ln w="9525">
            <a:noFill/>
            <a:miter lim="800000"/>
            <a:headEnd/>
            <a:tailEnd/>
          </a:ln>
          <a:effectLst/>
        </p:spPr>
        <p:txBody>
          <a:bodyPr vert="horz" wrap="square" lIns="96654" tIns="48326" rIns="96654" bIns="48326" numCol="1" anchor="t" anchorCtr="0" compatLnSpc="1">
            <a:prstTxWarp prst="textNoShape">
              <a:avLst/>
            </a:prstTxWarp>
          </a:bodyPr>
          <a:lstStyle>
            <a:lvl1pPr algn="l" defTabSz="966648">
              <a:defRPr sz="1300">
                <a:cs typeface="+mn-cs"/>
              </a:defRPr>
            </a:lvl1pPr>
          </a:lstStyle>
          <a:p>
            <a:pPr>
              <a:defRPr/>
            </a:pPr>
            <a:r>
              <a:rPr lang="en-US"/>
              <a:t>Graphs</a:t>
            </a:r>
          </a:p>
        </p:txBody>
      </p:sp>
      <p:sp>
        <p:nvSpPr>
          <p:cNvPr id="15363" name="Rectangle 3"/>
          <p:cNvSpPr>
            <a:spLocks noGrp="1" noChangeArrowheads="1"/>
          </p:cNvSpPr>
          <p:nvPr>
            <p:ph type="dt" sz="quarter" idx="1"/>
          </p:nvPr>
        </p:nvSpPr>
        <p:spPr bwMode="auto">
          <a:xfrm>
            <a:off x="4146550" y="0"/>
            <a:ext cx="3168650" cy="479425"/>
          </a:xfrm>
          <a:prstGeom prst="rect">
            <a:avLst/>
          </a:prstGeom>
          <a:noFill/>
          <a:ln w="9525">
            <a:noFill/>
            <a:miter lim="800000"/>
            <a:headEnd/>
            <a:tailEnd/>
          </a:ln>
          <a:effectLst/>
        </p:spPr>
        <p:txBody>
          <a:bodyPr vert="horz" wrap="square" lIns="96654" tIns="48326" rIns="96654" bIns="48326" numCol="1" anchor="t" anchorCtr="0" compatLnSpc="1">
            <a:prstTxWarp prst="textNoShape">
              <a:avLst/>
            </a:prstTxWarp>
          </a:bodyPr>
          <a:lstStyle>
            <a:lvl1pPr algn="r" defTabSz="966648">
              <a:defRPr sz="1300">
                <a:cs typeface="+mn-cs"/>
              </a:defRPr>
            </a:lvl1pPr>
          </a:lstStyle>
          <a:p>
            <a:pPr>
              <a:defRPr/>
            </a:pPr>
            <a:fld id="{A48D3E64-EA22-4355-AA3A-1CC1FEC7DDDB}" type="datetime8">
              <a:rPr lang="en-US"/>
              <a:pPr>
                <a:defRPr/>
              </a:pPr>
              <a:t>9/14/2021 9:12 AM</a:t>
            </a:fld>
            <a:endParaRPr lang="en-US"/>
          </a:p>
        </p:txBody>
      </p:sp>
      <p:sp>
        <p:nvSpPr>
          <p:cNvPr id="15364" name="Rectangle 4"/>
          <p:cNvSpPr>
            <a:spLocks noGrp="1" noChangeArrowheads="1"/>
          </p:cNvSpPr>
          <p:nvPr>
            <p:ph type="ftr" sz="quarter" idx="2"/>
          </p:nvPr>
        </p:nvSpPr>
        <p:spPr bwMode="auto">
          <a:xfrm>
            <a:off x="0" y="9121775"/>
            <a:ext cx="3168650" cy="479425"/>
          </a:xfrm>
          <a:prstGeom prst="rect">
            <a:avLst/>
          </a:prstGeom>
          <a:noFill/>
          <a:ln w="9525">
            <a:noFill/>
            <a:miter lim="800000"/>
            <a:headEnd/>
            <a:tailEnd/>
          </a:ln>
          <a:effectLst/>
        </p:spPr>
        <p:txBody>
          <a:bodyPr vert="horz" wrap="square" lIns="96654" tIns="48326" rIns="96654" bIns="48326" numCol="1" anchor="b" anchorCtr="0" compatLnSpc="1">
            <a:prstTxWarp prst="textNoShape">
              <a:avLst/>
            </a:prstTxWarp>
          </a:bodyPr>
          <a:lstStyle>
            <a:lvl1pPr algn="l" defTabSz="966648">
              <a:defRPr sz="1300">
                <a:cs typeface="+mn-cs"/>
              </a:defRPr>
            </a:lvl1pPr>
          </a:lstStyle>
          <a:p>
            <a:pPr>
              <a:defRPr/>
            </a:pPr>
            <a:endParaRPr lang="en-US"/>
          </a:p>
        </p:txBody>
      </p:sp>
      <p:sp>
        <p:nvSpPr>
          <p:cNvPr id="15365" name="Rectangle 5"/>
          <p:cNvSpPr>
            <a:spLocks noGrp="1" noChangeArrowheads="1"/>
          </p:cNvSpPr>
          <p:nvPr>
            <p:ph type="sldNum" sz="quarter" idx="3"/>
          </p:nvPr>
        </p:nvSpPr>
        <p:spPr bwMode="auto">
          <a:xfrm>
            <a:off x="4146550" y="9121775"/>
            <a:ext cx="3168650" cy="479425"/>
          </a:xfrm>
          <a:prstGeom prst="rect">
            <a:avLst/>
          </a:prstGeom>
          <a:noFill/>
          <a:ln w="9525">
            <a:noFill/>
            <a:miter lim="800000"/>
            <a:headEnd/>
            <a:tailEnd/>
          </a:ln>
          <a:effectLst/>
        </p:spPr>
        <p:txBody>
          <a:bodyPr vert="horz" wrap="square" lIns="96654" tIns="48326" rIns="96654" bIns="48326" numCol="1" anchor="b" anchorCtr="0" compatLnSpc="1">
            <a:prstTxWarp prst="textNoShape">
              <a:avLst/>
            </a:prstTxWarp>
          </a:bodyPr>
          <a:lstStyle>
            <a:lvl1pPr algn="r" defTabSz="965200">
              <a:defRPr sz="1300"/>
            </a:lvl1pPr>
          </a:lstStyle>
          <a:p>
            <a:fld id="{39C443F9-0E93-47F2-AFE0-1D5F134E676E}" type="slidenum">
              <a:rPr lang="en-US" altLang="en-US"/>
              <a:pPr/>
              <a:t>‹#›</a:t>
            </a:fld>
            <a:endParaRPr lang="en-US" altLang="en-US"/>
          </a:p>
        </p:txBody>
      </p:sp>
    </p:spTree>
    <p:extLst>
      <p:ext uri="{BB962C8B-B14F-4D97-AF65-F5344CB8AC3E}">
        <p14:creationId xmlns:p14="http://schemas.microsoft.com/office/powerpoint/2010/main" val="3449508943"/>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767" units="cm"/>
          <inkml:channel name="Y" type="integer" max="21504" units="cm"/>
          <inkml:channel name="F" type="integer" max="4095" units="dev"/>
          <inkml:channel name="T" type="integer" max="2.14748E9" units="dev"/>
        </inkml:traceFormat>
        <inkml:channelProperties>
          <inkml:channelProperty channel="X" name="resolution" value="1000.21368" units="1/cm"/>
          <inkml:channelProperty channel="Y" name="resolution" value="1000.18604" units="1/cm"/>
          <inkml:channelProperty channel="F" name="resolution" value="10E-6" units="1/dev"/>
          <inkml:channelProperty channel="T" name="resolution" value="1" units="1/dev"/>
        </inkml:channelProperties>
      </inkml:inkSource>
      <inkml:timestamp xml:id="ts0" timeString="2021-09-14T03:50:09.038"/>
    </inkml:context>
    <inkml:brush xml:id="br0">
      <inkml:brushProperty name="width" value="0.05292" units="cm"/>
      <inkml:brushProperty name="height" value="0.05292" units="cm"/>
      <inkml:brushProperty name="color" value="#FF0000"/>
    </inkml:brush>
  </inkml:definitions>
  <inkml:trace contextRef="#ctx0" brushRef="#br0">16072 14373 40 0,'-6'1'4'0,"6"-1"0"0,-6 1 3 16,-3-1 3-16,9 0 7 0,0 0 10 0,0 0 14 15,0 0 21-15,0 0 36 0,0 0 25 0,0 0 19 16,0 0 5-16,0 0 3 0,-6 1 0 0,6-1-5 16,0 0-10-16,0 0-29 0,-7 0-16 0,7 0-13 15,0 0-1-15,0 0-4 0,0 0-5 0,0 0-9 16,0 0-10-16,0 0 1 0,0 0-2 0,0 0-2 16,0 0-2-16,0 0 1 0,0 0-1 0,0 0 1 15,0 0 3-15,0 0-6 0,0 0-6 0,0 0-4 16,0 0-7-16,0 2-5 0,2-1 1 15,2 0-2-15,0 0-2 0,3-2-2 0,2 1 4 16,3 0 6-16,3-1 16 0,2-1 6 0,3 0 0 16,-7 0-4-16,3 1-1 0,-2 0-1 0,1-1-5 15,-1 2-8-15,1-1-13 0,-3 1-10 0,-1 0-2 16,-2 0-1-16,0 0-1 0,0 0 0 0,2 1-1 16,-4-1 1-16,3 1-2 0,2 0 2 15,-3 0-1-15,3-1 0 0,0 1 1 0,1-1 0 16,0 1 0-16,2-2 0 0,-1 0 0 0,2 0 1 15,0-1 0-15,-3 1 1 0,1-1-1 0,-2 1 0 16,-2 0 2-16,-1-2 0 0,1 1 0 0,-2 0-2 16,-2 1 0-16,-6 1 1 0,6-2 1 0,-6 2 0 15,0 0-2-15,0 0-1 0,5-4 2 16,-5 4-1-16,6-1-1 0,-6 1 2 0,6-2-4 16,-6 2 2-16,0 0 0 0,0 0 0 0,0 0 0 15,0 0-1-15,0 0-1 0,0 0-5 0,0 0-3 16,0 0-4-16,0 0-3 0,0 0-3 0,0 0-7 15,0 0-1-15,0 0-6 0,0 0-5 0,0 0-4 16,0 1-8-16,-4 1-7 0,1 1-5 0,-6 1 5 16,1 4 1-16,-5 0 8 0,-1 6 11 0,-3 1 5 15,-3 4 13-15,3-1 9 0,0 4 10 0,-3 2-1 16,0-1 4-16,0 4-1 0,-1 0-1 0,3-1 1 16,0-1 1-16,1-1-1 0,0-3 1 15,3-3-2-15,0-1 0 0,4-2-2 16,0-2 2-16,1-4-1 0,3 0-1 0,6-9 2 15,0 0 0-15,0 0 3 0,0 0 0 0,0 0 1 16,0 0 1-16,0 0 0 0,0 0 1 0,0 0 1 16,0 0 3-16,0 0 1 0,0 0 0 0,0 0 3 15,0 0 3-15,0 0 3 0,0 0 1 0,0 0 4 16,0 0 0-16,0 0-1 0,0 0 3 0,0 0-2 16,0 0-2-16,0 0 0 0,0 0-2 0,0 0-1 15,0 0-5-15,0 0 2 0,0 0 0 0,0 0 1 16,0 0 4-16,0 0-1 0,0 0 3 15,0 0-2-15,0 0 3 0,0 0-4 0,0 0-1 16,0 0-1-16,0 5-4 0,1-2-3 0,3 0-3 16,0-3-2-16,2 0 1 0,2-1 4 0,-1 0-4 15,2 1-2-15,3 0 2 0,0-1-1 0,-3 2-1 16,2 1-1-16,0 0 0 0,-1 0-4 0,1 0 0 16,1-1 1-16,0 0-4 0,-2 2 1 0,0-1 1 15,-1 2 0-15,0-2-1 0,-2 0 1 0,0 0-2 16,0 1 1-16,1-1-2 0,-2 2-7 15,-6-4-10-15,0 0-9 0,7 2-15 0,0 0-14 16,-1-1-8-16,-6-1-9 0,7 0-10 0,0 1-11 16,0-2-9-16,1 0-21 0,1 0-14 15,-1-2-17-15,-1 0-23 0,1-1-36 0,1-2-43 16</inkml:trace>
  <inkml:trace contextRef="#ctx0" brushRef="#br0" timeOffset="538.03">16185 14534 251 0,'-7'-3'113'0,"7"3"21"0,0 0 20 16,-6-4 16-16,6 4 17 0,0 0-29 0,0 0-15 15,-8-3-11-15,8 3-11 0,0 0-7 0,0 0-14 16,0 0-7-16,0 0-6 0,0 0 0 0,0 0 0 15,0 0-11-15,0 0-5 0,0 0-3 16,0 0-1-16,0 0-4 0,0 0-5 0,2 1-7 16,1 4 0-16,3-2 2 0,2 2 2 0,3-1-5 15,3-1-8-15,1 0-1 0,1 1-5 0,5 3-3 16,4-1-10-16,-3-2-7 0,-2-1-8 0,1-1-5 16,1 1 0-16,-2 1 0 0,-1-1-1 0,2 2-2 15,-2-3 0-15,-2 1 2 0,-4-2-2 0,0 1 1 16,-3-1-1-16,-2 3 0 0,0-4 0 0,-8 0 2 15,0 0-1-15,0 0 5 0,0 0 2 0,0 0 4 16,0 0 5-16,0 0 0 0,0 0 1 0,0 0 1 16,0 0 2-16,0 0-2 0,0 0 0 0,0 0-2 15,0 0-4-15,0 0-4 0,0 0-3 16,0 0-7-16,0 0-11 0,0 0-20 0,0 0-25 16,0 0-29-16,0 0-31 0,0 0-40 0,0 0-49 15,0 0-58-15,0 0-74 0</inkml:trace>
  <inkml:trace contextRef="#ctx0" brushRef="#br0" timeOffset="4299.64">14956 16189 71 0,'-3'6'36'15,"3"-6"5"-15,0 0 8 0,0 0 9 0,0 0 9 16,0 0-2-16,0 0-3 0,0 0 2 0,0 0 1 16,0 0 1-16,0 0 2 0,0 0 0 0,0 0 3 15,0 0 2-15,0 0 2 0,0 0 6 0,0 0 3 16,0 0 7-16,0 0 1 0,0 0-2 0,0 0-5 16,0 0-4-16,0 0-2 0,0 0-1 0,0 0 0 15,0 0-2-15,0 0-2 0,0 0 1 0,0 0 3 16,0 0 2-16,0 0-1 0,0 0-2 0,0 0-5 15,4 0-3-15,-1 0 0 0,0-2 2 16,1 2 0-16,0-3-6 0,-4 3-3 16,5-3-4-16,5-2-4 0,0-2-5 0,0-1-4 15,0 2-8-15,1-1-7 0,4-4-5 0,1 1-5 16,2-3-1-16,0-2-7 0,5 0-2 0,-1-1-4 16,-1 0-2-16,3 0 1 0,-1-1-1 0,0-1 2 15,-1-1-4-15,2 2 3 0,0-2-3 0,0 0 3 16,-1 3-1-16,-2-2-1 0,1 1-2 0,0 1 1 15,-4 0-2-15,0 3 0 0,-3 1 1 0,-1-1-2 16,0 2 1-16,-1 1 0 0,-2-2 1 0,0 1-1 16,2-1 2-16,-2-1-1 0,5 1 0 15,-2-1 2-15,-2 1-1 0,2 0-1 0,-3 1 2 16,2 0 7-16,-2 2 7 0,-1 0 2 0,-1 0 0 16,1 1 0-16,0 1 3 0,0 0 0 0,0-1 1 15,1 0-5-15,0 0-2 0,-2 2 2 0,-1-1 4 16,3 1-3-16,-1 0 3 0,-3 1-4 15,-3-1 0-15,2 1-4 0,0-1-2 0,1-1-7 16,0-1-2-16,1-1 0 0,2 1-3 0,-3 0 1 16,1 1 1-16,-3-2 1 0,6 2-3 0,-5 1 0 15,1 0 0-15,-2 1 0 0,-1 0 2 0,2 1 0 16,-1-1-4-16,0-1 1 0,1-2 1 0,0 3 1 16,-2-2-1-16,3 1 0 0,-3 0-1 15,-4 6 1-15,4-6 2 0,-4 6-2 0,0 0 1 16,4-4-2-16,-4 4 2 0,4-7-1 0,2 1 0 15,-2 1-1-15,1 1-1 0,0-2 4 0,-1 1-2 16,0 0 1-16,-4 5-1 0,0 0 2 0,0 0-2 16,6-5 1-16,-6 5 1 0,0 0-2 0,0 0-8 15,3-7-4-15,-3 7-14 0,0 0-16 0,0 0-18 16,2-6-18-16,-2 6-21 0,2-4-35 0,-2 4-19 16,0-7-35-16,5-2-41 0,-4 0-24 0,-3 2-22 15,2-1-23-15,-4-1-17 0,4 9 1 16</inkml:trace>
  <inkml:trace contextRef="#ctx0" brushRef="#br0" timeOffset="5010.2">15831 15320 190 0,'-9'0'62'0,"2"0"13"0,-1 1 10 0,8-1 9 16,0 0 6-16,-7-1-12 0,7 1-9 0,0 0-4 15,0 0-10-15,-8 1-7 0,8-1-2 0,-7 0 2 16,7 0 5-16,0 0 0 0,0 0 2 0,0 0-5 16,0 0 1-16,0 0-2 0,0 0-4 0,-8 0-8 15,8 0-9-15,0 0-4 0,-7 0-9 16,1 0-2-16,2 1-3 0,4-1-3 0,-8 1-5 16,1 1 0-16,7-2-4 0,0 0-2 0,0 0 0 15,0 0-1-15,0 0 1 0,0 0 4 0,0 0 3 16,0 0 5-16,0 0 10 0,0 0 12 0,0 0 14 15,0 0 9-15,0-2 4 0,2 4-5 0,1-2 2 16,0-1 1-16,3-1-6 0,1 1-7 0,2 0-9 16,-1 0-9-16,4 0-2 0,-2 0 4 0,-10 1-5 15,8-1-6-15,-2-1-2 0,1 0-5 16,2 0-2-16,-1-1-2 0,0 1-4 16,0 1-4-16,1-3 1 0,1 3-2 0,-2-1 2 15,2 0 5-15,0 0 0 0,0 2 4 0,0-1 5 16,-1 0 4-16,-1 0 4 0,0 0 3 0,-8 1 4 15,7 0 2-15,-1-1 1 0,-6 1 0 0,0 0-6 16,9-1 0-16,-9 1-3 0,0 0-3 0,0 0-3 16,0 0-6-16,0 0-2 0,0 0-2 0,5-2 1 15,-5 2 1-15,0 0 1 0,0 0 0 0,0 0 0 16,0 0 0-16,0 0 0 0,0 0 0 0,0 0 0 16,0 0-3-16,0 0-1 0,0 0 1 0,0 0-2 15,0 0 0-15,0 0-4 0,1 1-5 0,-2 2-7 16,-3 1-2-16,1 0-7 0,-1 1-8 15,-1 2-4-15,2 3-8 0,-2 1-5 0,0 2 3 16,0 6 4-16,4-3 1 0,-1 3 4 0,0-1 6 16,2 3 2-16,0 0 7 0,0 0 7 0,0-1 1 15,0-2 0-15,0-1-1 0,0-3 3 16,0 0-2-16,0-2 1 0,3-1 1 0,-2-3 0 16,2-1-1-16,-2 1-1 0,0-1 3 0,1-1-1 15,-1 0 1-15,2 1-1 0,-3-7 1 0,2 5 0 16,-2-5 0-16,0 0 1 0,2 6-1 0,-1-1 0 15,-1-5 1-15,0 0 2 0,2 5 0 0,-2-5-2 16,0 0 1-16,0 0-2 0,0 0-6 16,0 0-8-16,0 0-12 0,0 0-8 0,0 0-15 15,0 0-16-15,0 0-19 0,0 0-19 0,0 0-23 16,0 0-31-16,0 0-41 0,0 0-58 0,0 0-65 16</inkml:trace>
  <inkml:trace contextRef="#ctx0" brushRef="#br0" timeOffset="7299.48">14169 16423 434 0,'-7'-2'112'0,"7"2"20"0,-6-4 12 15,6 4 12-15,0 0 8 0,0 0-27 16,0 0-24-16,0 0-21 0,0 0-18 0,0 0-16 15,0 0-9-15,0 0-9 0,0 0-5 0,0 0-4 16,0 0-1-16,0 0-3 0,0 0-2 0,0 0-1 16,0 0-1-16,0 0 1 0,-8-1-3 0,8 1-1 15,0 0-4-15,-6 2-4 0,6-2-4 0,0 0-7 16,-6 2-4-16,2 2-4 0,2 1-1 0,0 0-2 16,0 4-2-16,2 1 2 0,-1 0 2 0,0 4 1 15,1-2 3-15,1-1 1 0,-1 0-2 16,0 0 1-16,0 0 1 0,1 2 1 0,-1-2 0 15,0 1 2-15,0-2 0 0,1 0 0 0,1 1 2 16,0-2-1-16,-1 1-1 0,3-2 1 16,-1-3 1-16,-3-5-1 0,3 7-2 0,3-3-1 15,-1 0 1-15,0 0 0 0,2 0 1 0,-2-2-3 16,0 0 1-16,3 0 0 0,-2 0-1 0,-1-1 1 16,2-1 1-16,-7 0-1 0,6 0-1 0,0 0 3 15,-1 0-1-15,-5 0 1 0,0 0 3 0,5-1 0 16,-5 1 2-16,6-2 4 0,1-2 5 0,0 0 4 15,1-2 5-15,-1-1 4 0,3-1-2 0,-1 0 1 16,2-3-4-16,-1-3 0 0,3 0-7 0,-1-2-3 16,-1 1-5-16,-2-2-3 0,2 1 0 15,-1 0-1-15,-2 2 1 0,-2 0-1 0,0-1 3 16,-1 4 1-16,-3-1 4 0,0 3 3 0,2 1 8 16,-4 8 4-16,0 0 4 0,0 0 4 0,2-7 3 15,-2 7 1-15,0 0 0 0,0 0 0 0,0 0-1 16,0 0 0-16,3-6 0 0,-3 6 1 0,0 0 1 15,0 0 0-15,0 0-1 0,0 0 0 0,0 0-1 16,1-5-5-16,-1 5-1 0,0 0-4 16,0 0-4-16,0 0-2 0,0 0-5 0,0 0-4 15,0 0-6-15,0 0-2 0,0 0-5 0,0 0-5 16,-4-2-4-16,2 2-5 0,0 2-5 0,-2 0-10 16,1 1-8-16,-2 2-9 0,1 0-9 15,-1 1-9-15,0 3 4 0,1 3 4 0,1-3 2 16,2 0 3-16,0 2 8 0,1 0 8 0,-1 1 14 15,2 0 10-15,-1 0 0 0,1-1-2 0,2-1 4 16,-1-1 7-16,0 1 1 0,0 0 2 0,-1-2 0 16,0 0 0-16,1 1 0 0,1-2 3 0,-1 0-1 15,-2-7-2-15,0 0 3 0,3 6-3 0,1-1-2 16,0-3-1-16,-4-2-1 0,6 0-7 0,0 0-2 16,0 0-2-16,1-1-15 0,1-2-21 0,2-1-30 15,0 1-39-15,-1-2-52 0,0-1-49 16</inkml:trace>
  <inkml:trace contextRef="#ctx0" brushRef="#br0" timeOffset="7798.59">14726 16197 167 0,'-6'-4'68'0,"-2"0"11"0,-1 4 5 0,1-1 1 16,2 2 1-16,1 1-29 0,-2 4-19 0,-1 1-10 16,3 1-2-16,-3 0-11 0,2 2-3 0,-1 4-2 15,-1 2 4-15,-1 4 3 0,0 3 5 16,-1 2 31-16,1-1-2 0,0 1-2 0,0 1 1 15,1 1-1-15,0-2-8 0,0-2-3 16,4-1-5-16,1 0-30 0,-1-2-5 0,2 0 4 16,1-1-1-16,1-1 0 0,2-2 2 0,-1 0 1 15,1 0 1-15,1 0-2 0,0-2-2 0,0-2-2 16,1-1 1-16,1-4 0 0,0 0-5 0,0 0-2 16,1 0-7-16,2-2-8 0,0 1-21 0,0-3-21 15,1 1-28-15,-1-3-34 0</inkml:trace>
  <inkml:trace contextRef="#ctx0" brushRef="#br0" timeOffset="8234.48">14934 16399 299 0,'0'0'100'0,"0"0"8"0,0 0-1 0,-8-6 1 0,2 2 1 15,6 4-43-15,-7-1-29 16,7 1-19-16,-8 0-12 0,3 3-7 0,0 4-1 16,-2 1 1-16,-1 1-2 0,-1 1 2 0,2 1 1 15,-3 1 0-15,2 2-2 0,-1 1 2 0,2 0 0 16,-2 1 0-16,3-1-1 0,0 1 1 0,2-1-2 15,2 0 1-15,1-1 1 0,2-2-1 0,1 0-2 16,2-2 1-16,1 0 5 0,1-1-1 0,4-2 3 16,0-2 1-16,2 1 2 0,0-3 8 0,2 1 14 15,-1-1 13-15,2-2 15 0,-2 1 23 16,-2-2 17-16,0-1 18 0,-1 0 14 0,-10 1 10 0,0 0 0 16,0 0-6-16,7-2-11 0,-7 2-17 15,0 0-14-15,0 0-17 0,0 0-13 0,1-3-12 16,-2-2-14-16,-1 2-11 0,-1-2-11 0,-4 2-14 15,-1-1-20-15,-2 2-25 0,1 0-13 0,-5-1-19 16,2 3-16-16,2-1-12 0,0 2-12 0,0-1-20 16,-1 1-19-16,0 1-15 0,3-1-52 0</inkml:trace>
  <inkml:trace contextRef="#ctx0" brushRef="#br0" timeOffset="12402.82">15023 16209 247 0,'0'0'51'0,"0"0"7"15,0 0 7-15,0 0 4 0,0 0 0 0,10 0-1 16,1 1 4-16,-3 2-5 0,0 2-4 0,0 1 2 16,2 2 2-16,1 2 1 0,0 0 8 0,2 1-19 15,-1 0-14-15,3 1-4 0,-2 1-3 0,3 2-4 16,-4-4-10-16,-2 1-5 0,1-1-7 0,-4 1 1 16,2-2 1-16,-3 3 0 0,4 3 8 0,-2-3-4 15,-1 1-1-15,-2 1 2 0,3 3-3 0,-1 1-1 16,-1 3 0-16,2 1-2 0,-2 0-8 15,0 1 4-15,-2 0 0 0,-1 1-3 16,0 0 4-16,0 0-3 0,-2 0 2 0,-1 0 0 16,-1-2 1-16,-1-1-4 0,-2-4 1 0,3-1 2 15,-3-3 1-15,-3-1-1 0,1 0-5 0,2-3-6 16,-3-2-14-16,2-3-20 0,0-1-32 0,5-4-36 16,0 0-48-16</inkml:trace>
  <inkml:trace contextRef="#ctx0" brushRef="#br0" timeOffset="13182.65">16880 15413 229 0,'0'0'122'0,"0"0"24"0,0 0 18 0,-8-6 17 16,8 6 16-16,0 0-19 0,0 0-15 0,0 0-18 15,0 0-15-15,0 0-14 0,0 0-12 0,0 0-14 16,0 0-14-16,-5-2-15 0,-1 0-15 0,4 5-20 16,-2 2-10-16,3 0-13 15,0 1-10-15,0 2-5 0,2 2-3 0,0 3-4 16,5 3 2-16,4 1 6 0,2 3 0 0,2 4 2 16,2 1 3-16,3 3 2 0,2 1 3 0,0 3 1 15,4 0 0-15,1 0 2 0,2 1 7 0,-4-1 1 16,-1-2 1-16,0-1-1 0,1 1 2 0,-1-2-4 15,-3-1 1-15,2 0-4 0,-2 0-5 0,-1 1 16 16,3 3 28-16,3 0 4 0,-3 0-2 0,2-3 4 16,-3-3 1-16,-1 1-3 0,-3-2 1 0,0-2-16 15,-2-3-29-15,-3-4-5 0,-5-6 1 0,-2-2 1 16,-5-7-1-16,0 0 3 0,0 0 0 16,0 0 0-16,0 0-7 0,0 0-13 0,0 0-16 0,0 0-22 15,0 0-23-15,-2-1-34 0,-1-1-33 16,-1-3-69-16,-4-4-56 0</inkml:trace>
  <inkml:trace contextRef="#ctx0" brushRef="#br0" timeOffset="13855.05">16740 15612 70 0,'-6'11'21'0,"4"0"0"16,-1-1 2-16,-1-2-2 0,4-8 2 0,0 0-8 16,0 0-6-16,0 0 5 0,0 0 9 0,0 0 12 15,0 0 13-15,0 0 19 0,0 0 16 16,0 0 16-16,0 0 21 0,0 0 15 0,0 0 9 16,0 0 11-16,-2 2 0 0,2-5-4 0,0-1-6 15,0-3-7-15,-2-3-24 0,0-5-16 0,1-1-15 16,0-1-12-16,-1-4-10 0,1-4-10 0,-1 0-9 15,-1-2-5-15,1 1 3 0,2-1-2 16,0 0 0-16,1 3-1 0,0 2 8 0,-1 1 3 16,0 4 3-16,4 4 0 0,-4 13 0 0,0 0 3 15,0 0-6-15,0 0-9 0,0 0-10 0,0 0-7 16,0 0-5-16,0 0-4 0,0 0-3 0,0 0-7 16,0 0-1-16,4-8 0 0,-4 8-2 0,5-3-2 15,0 0-2-15,1 4 0 0,3 1-2 16,-2 0 3-16,3 2-1 0,-1-2 1 0,3 3 0 15,-1-2-1-15,1 0 3 0,-1 0-1 0,1 0 2 16,1 1-1-16,-1 0 1 0,2 0-2 0,-1 0 4 16,2 0 1-16,-2-2-3 0,1 2 1 0,-1 0 1 15,-3-2-2-15,2 2 1 0,-1-2 1 0,-2 3-2 16,2-2-2-16,-4 0 2 0,1 1-1 0,0-2-1 16,1 2 4-16,-2-1-2 0,3 3 0 15,-1-3 0-15,-2 1 1 0,-1-2-1 0,1 0 0 16,-7-2 2-16,0 0-2 0,0 0 0 0,0 0-8 15,0 0-14-15,0 0-18 0,0 0-18 16,0 0-18-16,0 0-29 0,0 0-39 0,5-1-47 16,-3-1-52-16,4-3-64 0</inkml:trace>
  <inkml:trace contextRef="#ctx0" brushRef="#br0" timeOffset="14972.25">17505 16724 654 0,'-6'-4'138'16,"1"1"25"-16,5 3 17 0,0 0 13 0,0 0 10 0,0 0-38 16,0 0-33-16,0 0-28 0,0 0-23 15,-1-3-20-15,2-1-16 0,0-2-14 0,3 2-8 16,2 1-6-16,1 1-4 0,2 0-3 0,3 0-1 16,-1 0-3-16,0 1 1 0,-3 2 5 0,2 1 3 15,-2 2 4-15,-1 1-1 0,1 1 0 16,-3 1-1-16,0 1-1 0,-2-1-2 0,0 2-5 15,1 1-7-15,-2 0-2 0,-1 1-3 0,-1 0-1 16,-2-2-3-16,1 2 1 0,1-2-1 0,0 0 1 16,-1 0-2-16,1-1-6 0,0 0-2 0,-3-1 4 15,1 0 0-15,0 0 1 0,-2 1 0 0,0 0 1 16,-2 0 4-16,0-1 4 0,2-1-3 0,-2 0-6 16,0 0-10-16,6-6-8 0,0 0-6 15,0 0-10-15,0 0-6 0,0 0-1 0,0 0-1 16,0 0 5-16,0 0 10 0,0 0 5 0,0 0 8 15,0 0 11-15,0 0 14 0,-2 2 13 0,2-2 13 16,-1-2 17-16,2 1 9 0,2-5 8 0,3 0 3 16,1-3-2-16,2-2-9 0,0-3-8 0,3-1-9 15,4-2-8-15,-6 2-7 0,0 0-4 0,4-2-1 16,-3 1 5-16,3-1 3 0,-1 0 2 0,1 3 4 16,0 2-1-16,-4-1 9 0,1 3 6 15,-1 2 4-15,-2 1 1 0,-8 7 2 16,0 0 2-16,0 0-2 0,0 0-5 0,0 0-10 15,0 0-7-15,0 0-2 0,0 0-8 0,0 0-5 16,0 0-10-16,0 0-8 0,0-1-6 0,-1 1-10 16,-4 2-10-16,-2 3-12 0,-3 1-5 0,1 3 2 15,0 1 3-15,-5 4 4 0,3-1 6 0,-1 3 8 16,4-2 8-16,5 3 4 0,-4-2-7 0,2 3-11 16,3-2-6-16,0 0 1 0,2-1-3 0,2 1 3 15,0-1-3-15,3-2 1 0,0-2 11 0,0 0 8 16,7 0 4-16,-1-4 4 0,0-1 1 0,2-2 2 15,0 1-1-15,2-2 5 0,0-2 3 0,1-3-5 16,1 0-18-16,0-4-43 0,-1-1-54 16,0-1-66-16,-2-4-80 0</inkml:trace>
  <inkml:trace contextRef="#ctx0" brushRef="#br0" timeOffset="15284.05">18094 16466 539 0,'-1'-8'86'16,"1"8"15"-16,0 0 14 0,0 0 10 0,0 0 10 0,0 0-25 16,0 0-19-16,0 0-19 0,0 0-16 15,-7-3-13-15,3 3-18 0,0 2-11 0,-3 4-9 16,0 6-10-16,-2 2 0 0,0 5 0 0,-1 3 1 15,-2 2 0-15,0 5 3 0,2-2-1 0,1 3 4 16,2 1 0-16,2 0 0 0,1-1-1 0,1 0 2 16,3-3 1-16,2 1 5 0,2-3 6 0,5 1 15 15,2-1 1-15,1-2 0 0,0-4 2 0,0-1-2 16,2-2 2-16,-1-3-5 0,0-1-8 0,1-3-16 16,-2-4-6-16,-3-1-13 0,2-4-35 15,0-2-67-15,1-3-63 0</inkml:trace>
  <inkml:trace contextRef="#ctx0" brushRef="#br0" timeOffset="15730.34">18314 16603 262 0,'0'0'108'0,"0"0"22"16,0 0 21-16,0 0 15 0,0 0 12 15,0 0-25-15,0 0-25 0,0 0-9 0,0 0-14 16,0 0-18-16,0 0-15 0,-2-3-11 0,2-1-11 16,3 2-6-16,3 1-6 0,3-1-7 0,5 1-9 15,2-3-5-15,5 1-4 0,1-1-3 0,0 1-1 16,-4 0-2-16,3 0-2 0,-1-1-3 0,1 0 1 15,-3 1-2-15,-4-2-1 0,-4 3 2 0,1 1-1 16,-11 1 5-16,0 0 4 0,0 0 4 0,0 0 1 16,0 0 1-16,0 0-1 0,3 1-3 15,-2 1-4-15,0 2-6 0,-3 2-5 0,-3 2-3 16,-3 5-2-16,1 1 0 0,-1 3 1 0,1 1 3 16,-4 3 3-16,6 1-1 0,0 2 2 0,-1 1-1 15,-1 1-2-15,0-1 0 0,0 0 1 16,1-1-1-16,-1-1 1 0,2 1 4 0,-4-3-2 15,1-3 3-15,3 0 1 0,-1-4 0 0,0-2-1 16,1-2-9-16,5-10-16 0,0 0-25 0,0 0-21 16,0 0-30-16,0 0-33 0,-4 2-55 0,0-4-58 15</inkml:trace>
  <inkml:trace contextRef="#ctx0" brushRef="#br0" timeOffset="15951.47">18318 16735 455 0,'-9'5'164'0,"-1"1"22"0,10-6 14 0,-6 3 7 16,6-3 11-16,-5 6-48 0,5-6-36 0,1 5-21 15,0-1-12-15,3 2-15 0,1-2-5 0,5 2-6 16,2 0-6-16,2 0-5 0,6 0-10 16,1-1-12-16,-1-2-12 0,1 1-9 0,0-3-8 15,1 0-6-15,-3-1-19 0,2-2-19 0,-3-1-31 16,0-1-34-16,-2-4-47 0,-1 1-48 0,1-2-41 15,-3-2-53-15</inkml:trace>
  <inkml:trace contextRef="#ctx0" brushRef="#br0" timeOffset="16203.47">18620 16477 781 0,'0'0'188'0,"0"-8"16"15,0 8 15-15,1-3 8 0,3 1 0 0,6 1-84 16,4 4-48-16,3 0-27 0,2 4-13 0,0 1-13 16,3-1-15-16,1 2-4 0,-3 3 5 0,-2 0 2 15,0 3 5-15,-5 1 6 0,-1 2-7 0,-4 1-3 16,-1 0 2-16,0 2-5 0,-3 2-8 0,0 0-6 16,1 1-8-16,-3-1-9 0,-2-3-1 15,0 0 1-15,-2 0-3 0,-3 1 2 16,0 1 2-16,-1 3 1 0,-3-1-5 0,-1 1-18 15,-5 0-28-15,-4-1-43 0,0 4-62 0,-3-3-98 16</inkml:trace>
  <inkml:trace contextRef="#ctx0" brushRef="#br0" timeOffset="22418.92">12945 17921 220 0,'-7'-2'112'0,"7"2"19"0,0 0 18 0,0 0 13 16,0 0 14-16,0 0-19 0,0 0-22 15,0 0-19-15,0 0-17 0,0 0-15 0,0 0-13 16,0 0-12-16,0 0-10 0,0 0-10 0,0 0-8 16,0 0-6-16,0 0-9 0,0 0-5 0,0 0-4 15,0 0-3-15,0 0-2 0,0 0-2 0,0 0-2 16,0 0-2-16,0 0 1 0,0 0 1 0,0 0-3 16,0 0 0-16,0 0-1 0,0 0 3 0,0 0-1 15,0 0 2-15,0 0 0 0,0 0-1 0,0 0 1 16,0 0 1-16,0 0 1 0,0 0-1 0,0 0 1 15,0 0-2-15,0 0 2 0,0 0-1 0,0 0 1 16,0 0 1-16,0 0-1 0,0 0 0 0,0 0 0 16,0 0 0-16,0 0 0 0,0 0 2 15,0 0-4-15,0 0 1 0,0 0-1 16,0 0 0-16,0 0-1 0,-4 2 0 0,3 2 0 16,-1 1 2-16,1 1-1 0,2 0 1 0,1 0-1 15,1 0 2-15,1 3 0 0,0 1 0 0,2 0 0 16,-3-3-1-16,-3-7 1 0,3 5 0 0,0-1 0 15,2 0 0-15,-5-4 0 0,0 0-2 0,0 0-1 16,4 2 2-16,2 0-2 0,0 0 2 0,0-1 1 16,2 0-1-16,-1 0 2 0,2-1 3 0,-2-1 2 15,-7 1 1-15,6-1 4 0,2 0 2 0,-8 1 3 16,6 1 5-16,-6-1 0 0,0 0 3 16,7-2 3-16,-7 2 3 0,0 0-1 0,8-1 4 15,-8 1-2-15,6-1 0 0,-6 1 2 0,5-4-1 16,-1 1 4-16,3 0-2 0,-2 0 1 0,1-1-4 15,0-2 2-15,0-2 0 0,0 1 1 0,-1 0 2 16,0 0 0-16,-1-1 3 0,-1-1 2 0,1 0 5 16,0 1 4-16,0 0-1 0,-3 1 1 0,0 1-5 15,0 0-5-15,-1 6-5 0,0 0-5 16,0 0-6-16,1-6-6 0,-1 6-4 0,0 0-2 16,0 0-1-16,0 0 2 0,0 0-1 0,0 0 1 15,0 0 1-15,1-7 0 0,-1 7 2 16,0 0 0-16,1-6-1 0,-1 6 1 0,0 0-2 15,0 0 1-15,0-5-2 0,-2 1 0 0,2 4-3 16,0-7-2-16,1 0-1 0,0 1-2 0,-2 0-1 16,0 0-3-16,1 0 1 0,0-1-2 0,0 2 1 15,0 5-1-15,0 0 1 0,0 0 1 0,0 0-1 16,0 0-1-16,0 0 0 0,0 0 0 0,0 0-1 16,0 0 1-16,0 0-2 0,0 0 1 0,0 0 0 15,0 0 1-15,0 0 0 0,0 0 0 0,0 0 0 16,0 0 0-16,0 0-3 0,0 0-2 0,0 0 1 15,0 0-4-15,0 0-2 0,0 0-3 0,0 0-7 16,0 0-12-16,0 0-18 0,0 0-15 0,0 1-7 16,1 3 0-16,-1 3 1 0,0 4 3 0,2 2 3 15,1 5 13-15,1 2 21 0,-1 4 17 16,-1 2 5-16,2 3 5 0,2 0 1 16,0 1 0-16,2 1 3 0,0 2 1 0,-3 3-1 15,2-2 0-15,-1 0 0 0,1 2 0 0,0-5-1 16,-1 2-2-16,1 0 2 0,-2-4-3 0,-2 0 1 15,0-2 0-15,1 0 2 0,-1-2 1 0,0-1-2 16,0-2 4-16,0 2-1 0,1-3 2 0,-2-4-2 16,1-2 1-16,-1-3-1 0,-2-12 1 0,0 0 2 15,3 9-1-15,-3-9 0 0,0 0 1 0,0 0 1 16,0 0 0-16,0 0 2 0,0 0-1 16,0 0-2-16,0 0 0 0,0 0 0 0,0 0-1 15,0 0 1-15,0 0 2 0,0 0-3 0,0 0 0 16,0 0 1-16,0 0 0 0,0 0-1 0,0 0 0 15,0 0-3-15,0 0 1 0,-1 1 1 0,-2-2-2 16,-4-4-2-16,-3-3 1 0,-3 1 1 0,-3-3 0 16,-1 0 0-16,-3-2-2 0,-3 2 1 0,0-2 1 15,2 3-2-15,-1 2 1 0,2 2-1 0,0 1 2 16,-1 0-2-16,2 1 0 0,-2-2 1 16,3 1 0-16,1-1 1 0,-4 3 0 15,4-3 1-15,-1 0-2 0,0 0 2 0,3-3 0 16,-1 1 2-16,2 1-1 0,4 0-1 0,-3-1 0 15,1 0-1-15,7 0 3 0,-3 0 0 0,8 7 1 16,0 0 3-16,0 0 7 0,-3-7 5 0,2 1 2 16,0-1 6-16,4 2 3 0,2-3 6 0,0 2-3 15,0-3-6-15,4-2-7 0,-1-3-9 0,7-5-7 16,-3-3-14-16,3-4-17 0,2-2-18 0,2-1-6 16,0 1-22-16,-1-4-23 0,4 3-33 0,-3 1-40 15,-1 2-55-15,-1 3-83 0</inkml:trace>
  <inkml:trace contextRef="#ctx0" brushRef="#br0" timeOffset="23278.15">13351 17618 180 0,'-5'7'61'0,"5"-7"11"15,-4 5 10-15,0 1 9 0,4-6 8 0,0 0-7 16,0 0-10-16,0 0-6 0,0 0-11 16,-4 6-8-16,4-6-9 0,-4 6-7 0,4-6-7 15,0 0-9-15,0 0-5 0,0 0-7 0,0 0-5 16,0 0-1-16,-5 5-1 0,1 0-3 0,4-5-2 15,-4 6 2-15,4-6 0 0,0 0 2 0,0 0-2 16,0 0-1-16,0 0 1 0,0 0 8 0,0 0 10 16,0 0 10-16,0 0 9 0,0 0 2 0,0 0 9 15,0 0 13-15,0 0 11 0,2 0 4 16,4 0 9-16,0 0-1 0,1-2 2 0,4-2 8 16,2-2 9-16,7-3-2 0,4-2-6 15,3-4-3-15,5-4-12 0,-2-1-11 0,1-3-8 0,4-1-12 16,4-2-15-16,1-2-10 0,-1-2-6 0,0 2-8 15,-3-2-8-15,0 0 2 0,-3 1-2 0,-1 1-2 16,-4 5-1-16,-3 0 0 0,-4 2 1 0,-4 3-1 16,-2 2 4-16,0 3 1 0,-4 1 0 0,-1 4 32 15,-2 0-34-15,-2 2 0 0,0 0-3 0,2 1 3 16,-2-1-4-16,1 2-4 0,-2 0 3 16,0 0-32-16,-5 4 30 0,0 0 4 15,6-4-2-15,-6 4-2 0,6-3 1 0,-6 3 1 16,5-3-2-16,-5 3 2 0,0 0 0 0,0 0-1 15,0 0 1-15,0 0-2 0,0 0 2 0,0 0 0 16,0 0-3-16,0 0-1 0,0 0-7 0,0 0-10 16,0 0-12-16,0 0-9 0,0 0-17 0,0 0-16 15,0 0-13-15,0 0-14 0,0 0-7 0,0 0-14 16,0 0-14-16,0 0-17 0,0 0-13 0,0 0-14 16,-2-1-12-16,1 0-9 0,-2 1-6 0,-2-2 9 15</inkml:trace>
  <inkml:trace contextRef="#ctx0" brushRef="#br0" timeOffset="23702.69">13933 17026 177 0,'0'0'79'0,"-7"-4"16"16,-1 2 11-16,1 2 10 0,0-1 10 0,7 1-11 16,0 0-13-16,0 0-10 0,0 0-8 0,0 0 1 15,0 0 0-15,0 0-8 0,0 0-8 0,0 0-5 16,0 0-9-16,0 0-9 0,3 0 0 0,1-1-11 15,0 1-10-15,2 1 2 0,2 0 0 16,2-1-3-16,1 1 2 0,1 0-2 0,3 0-10 16,-6 1-6-16,1-1 0 0,0 2-3 0,1-1-1 15,3 0 8-15,1-2 3 0,1 2 2 16,-1-1 1-16,1 0 4 0,-3 1 5 0,3-1 4 16,-2 0 7-16,-1 1 0 0,-2-2 2 0,-11 0 5 15,0 0 7-15,0 0 6 0,0 0 0 0,0 0-3 16,0 0-8-16,0 0-7 0,3 3-9 0,-3 0-9 15,-3 0-10-15,1 1-11 0,-1 1-5 0,-2 1-5 16,-2 1 1-16,2 1-1 0,-1 3 2 0,-1 2 3 16,4 0 1-16,2 4 3 0,-2 0-1 0,0 5 1 15,0-2 2-15,1 1 0 0,0 0-2 0,-2-1 1 16,1 0-1-16,1-2-1 0,0 0 1 16,-2-2 0-16,3-4-3 0,-2 1 3 0,1-3 1 15,-2-1-3-15,1-2-10 0,3-7-23 0,0 7-24 16,0-7-29-16,-3 7-32 0,0 0-38 0,1-2-45 15,0 0-47-15,-2 1-48 0</inkml:trace>
  <inkml:trace contextRef="#ctx0" brushRef="#br0" timeOffset="24387.56">13638 18014 433 0,'-4'-7'105'0,"4"7"15"16,0 0 10-16,-5-4 7 0,-4-1 6 0,9 5-35 15,-6 0-29-15,-1 1-23 0,-1 3-16 0,-1 1-16 16,-1 4-7-16,-2 2-7 0,1 4 1 0,-1 2 12 16,0 4 0-16,0 2-1 0,0 1 4 0,-2 1-1 15,4 2-5-15,1-1 0 0,1-1-9 16,3 1-11-16,-2-2 0 0,5 0 0 0,-1 0-4 15,3 0 0-15,2-1 2 0,2 1 1 0,-1-2 2 16,1 0-1-16,0 1 0 0,1-3 0 0,3 0-1 16,-1-1 1-16,0-3 1 0,2-2 1 0,1-3-1 15,-3-4 3-15,1 4-14 0,2-3-8 0,-2-2-22 16,3-2-34-16,-1-4-50 0,2-3-71 16</inkml:trace>
  <inkml:trace contextRef="#ctx0" brushRef="#br0" timeOffset="24819.15">13673 18230 497 0,'-8'-10'143'0,"2"1"25"0,0 0 16 0,1 0 17 15,3 2 14-15,5 3-40 0,1-4-25 0,-4 8-11 16,4-6-18-16,1 1-22 0,-1-3-12 0,2 1-17 15,1 0-10-15,3-1-15 0,1 1-11 0,1 0-14 16,2-1-13-16,-1 4-3 0,0 0-2 0,-3 0-4 16,2 1-4-16,0 3 1 0,-12 0-1 0,0 0-1 15,8 0 1-15,-8 0-1 0,4 3 0 0,-3 3-3 16,-3-1-2-16,-4 1-3 0,-1 2-2 0,-2 3 2 16,1 0 1-16,0 4 1 0,-3 0 2 15,-1 1 3-15,4 1 6 0,0 1 0 0,0 2 2 16,1-2 0-16,2 2-1 0,1 0-1 15,-1-1 0-15,1 1-1 0,-3-2 0 0,6-4 0 16,-1-2 2-16,0 2-2 0,0-4 2 0,3 0-1 16,-1-10 0-16,0 0 0 0,0 0 1 0,0 0-2 15,0 0 0-15,3 3 2 0,2 0 1 0,2-4 7 16,-2 0 4-16,1-2 4 0,2 2 8 0,-2-3 12 16,4-1 6-16,1 0 5 0,-2-1 0 15,1 1-3-15,-2 1-2 0,2-3-6 0,4-3-7 16,1 0-19-16,2-1-23 0,0-3-33 0,0 3-36 15,-2-3-43-15,1-4-48 0,-1-1-72 0</inkml:trace>
  <inkml:trace contextRef="#ctx0" brushRef="#br0" timeOffset="25169.33">13938 17905 647 0,'-11'-2'167'16,"11"2"8"-16,0 0 13 0,0 0 9 0,-4 0-1 16,4 0-77-16,-2 1-41 0,2 0-27 15,6 3-14-15,4 0-8 0,-1 2-8 0,4 3 2 0,1 0 7 16,3 2 7-16,1 2-2 0,-5 0-1 16,1-1 3-16,-1 2 5 0,-2 1-1 0,-1 2-11 15,-1 3-5-15,1-1-8 0,-5 1-1 0,-2 3 1 16,-2 1-6-16,-2 2-6 0,-2 1-4 0,2 1 0 15,-2 0-1-15,-1 1-2 0,-1-4 2 0,-1 6-2 16,-2 0 5-16,1 0 0 0,-2-5-1 0,2-1 3 16,2 1-3-16,-3-3 6 0,1 1-4 0,-1-7 0 15,3 1-2-15,2-7 0 0,0-2 1 0,3-9 3 16,0 0-2-16,0 0-4 0,0 0-7 16,0 0-13-16,0 0-19 0,0 0-22 0,-2 0-27 15,1 0-39-15,-1-2-42 0,2-6-43 0</inkml:trace>
  <inkml:trace contextRef="#ctx0" brushRef="#br0" timeOffset="28235.09">15141 15144 320 0,'-4'-10'93'0,"1"-2"18"16,-1 2 19-16,2 1 17 0,2 9 18 0,-2-7-27 15,2 7-7-15,0 0-1 0,0 0 0 0,0 0-5 16,0 0-10-16,0 0-8 0,0 0-7 0,-1-6-5 15,1 6-3-15,0 0-7 0,0 0-6 0,-4-4-7 16,4 4-7-16,0 0-8 0,-4-3-10 0,-1 1-5 16,-2 2-11-16,1 1-11 0,0 3-10 0,-2 0-9 15,2 1-5-15,-1 2-4 0,0 0-4 16,0 2-5-16,-1 1-1 0,-2 3 1 0,5 2 0 16,-6 4 3-16,3 1 2 0,-5 3 4 0,4 1-2 15,-1 2-3-15,3 1-2 0,2-2-18 16,2-2-16-16,3 2-8 0,0-2-1 0,3-2-1 15,3-4 1-15,2-1-6 0,2-2-4 0,-2-5 16 16,4-1 17-16,-1 0 8 0,0-1 3 0,3-6 1 16,-1 2 3-16,1-4 13 0,0-2 17 0,1 0 13 15,1-1 8-15,1-5 4 0,-2 0 3 0,1-2 16 16,-2 0 14-16,0 0 10 0,-5-1 7 0,0 1 2 16,-4 0 5-16,-1 1 2 0,-4-2-1 15,-4 5-14-15,1-1-14 0,-2 1-12 0,0 2-15 16,-3-1-16-16,-2 0-17 0,0 1-14 0,-3 1-13 15,1 3-12-15,0-1-16 0,-4 2-16 0,-1 2-18 16,-1 1-18-16,1 2-25 0,-2 1-30 0,3 1-34 16,-1 2-41-16,1 2-61 0</inkml:trace>
  <inkml:trace contextRef="#ctx0" brushRef="#br0" timeOffset="29055.29">17368 15065 124 0,'-20'15'46'16,"3"0"-1"-16,2-1 1 0,1-3-1 0,6-1 2 15,1-3-28-15,7-7-16 0,0 0-3 0,0 0 0 16,0 0 6-16,0 0 4 0,-2 7 8 0,2-7 13 16,0 0 23-16,0 0 22 0,0 0 19 0,0 0 17 15,0 0 10-15,0 4 6 0,3-2 0 16,2-1-10-16,1 1-10 0,-2-3-15 0,1 0-9 15,3-1-13-15,1 0-4 0,1-2-2 0,3-1 6 16,2 1-4-16,5-3-8 0,-1 2-7 0,4-4-7 16,1 1-5-16,3-2-12 0,-3 1-8 0,3-2-13 15,-1 0-1-15,-3 2-3 0,-5 0-1 0,0 1-2 16,-1 0 1-16,-4 2 3 0,0 0 6 0,-2 2 7 16,-11 4 8-16,9-2 8 0,-9 2 5 0,0 0 7 15,0 0-43-15,0 0 48 0,0 0-4 0,0 0-9 16,4 1-11-16,-3 3-9 0,0-1-8 15,-2 2-11-15,-3 3 45 0,-3 1-53 0,1 5 0 16,-4 2 2-16,1 1 1 0,-1 3 2 16,2-1 4-16,1 2 1 0,0 2 0 0,-1 1-1 15,3 0-1-15,-2 3 2 0,0-1 0 0,3 3-1 16,0-1-1-16,-1 1 4 0,1 2-1 0,1 0 2 16,-1-1-2-16,1-2-23 0,0-1-21 0,1-4-18 15,1-2-22-15,-1-4-33 0,1-3-41 0,1-14-42 16,0 0-43-16,0 0-30 0</inkml:trace>
  <inkml:trace contextRef="#ctx0" brushRef="#br0" timeOffset="29251.38">17509 15367 425 0,'-18'12'202'0,"0"-2"26"0,4 0 19 15,14-10 15-15,0 0 4 0,0 0-78 0,0 0-29 16,0 0-25-16,0 0-25 0,0 0-17 0,0 0-14 15,-4 4-9-15,2-2 4 0,9 1-2 0,0-1-12 16,8-2-11-16,0 1-4 0,4-2-4 16,2-3-8-16,3 0-12 0,3-2-37 0,1-1-54 15,3-1-81-15,1-3-116 0</inkml:trace>
  <inkml:trace contextRef="#ctx0" brushRef="#br0" timeOffset="30015.36">12803 17139 581 0,'-9'1'157'0,"9"-1"24"0,0 0 24 15,0 0 19-15,-9 1 24 0,9-1-27 0,0 0-28 16,0 0-14-16,0 0-28 0,0 0-13 0,0 0-10 15,0 0-11-15,0 0-14 0,0 0-15 0,-5-3-13 16,5 3-10-16,-1-3-10 0,3-2-12 0,2 0-12 16,0 0-8-16,5-2-11 0,2-2-5 15,0 1-12-15,5-4-29 0,1 0-44 0,-1-1-40 0,-1 0-50 16,2-2-78-16,1-1-103 0</inkml:trace>
  <inkml:trace contextRef="#ctx0" brushRef="#br0" timeOffset="41954">13310 16512 99 0,'0'0'53'0,"-5"-5"13"0,-1 0 14 0,6 5 13 16,0 0 13-16,0 0 0 0,0 0 3 0,0 0 3 16,0 0 0-16,0 0-2 0,0 0-3 0,0 0-2 15,0 0-6-15,0 0-4 0,0 0-9 0,-4 2-14 16,-1 0-13-16,3 0-12 0,-3 2-11 0,4 2-11 15,-1 1-4-15,0 2-8 0,1 4-7 16,0 2-2-16,0 5 0 0,-2-2 1 0,-1 2 0 16,2 3-1-16,0 2-1 0,-1 1 0 0,1 0 0 15,0 0-1-15,-2-1 1 0,2-1 1 0,0-2-1 16,2-2 0-16,0-1 0 0,0-2-3 16,0-2 1-16,0-2 1 0,0-1-2 0,0 1 0 15,0-2 0-15,0-2 0 0,0 0 0 0,0-2 2 16,0 0 1-16,0-7 4 0,0 0 12 0,0 0 5 15,0 0 10-15,0 0 8 0,0 0 9 0,0 0 7 16,0 0 9-16,0 0-1 0,0 0-8 0,0 0-3 16,0 0-2-16,0 0-5 0,0 0-6 0,1 0-2 15,1 0-5-15,-2 0-1 0,0 0-3 0,0 0-1 16,0 0-6-16,0 0-4 0,0 0-2 0,0 0-7 16,0 0-4-16,0 0-2 0,0 0-1 0,0 0-1 15,0 0 0-15,0 0 0 0,0 0-3 16,0 0 1-16,0 0 1 0,0 0-1 0,3-1 1 15,1-1-4-15,-1-1 1 0,0-2-1 0,0 1-2 16,1-2-2-16,0-1-2 0,2-2 2 0,1 4 0 16,1 0 2-16,0 0 0 0,2-2 1 15,1-1 4-15,-1 1 2 0,4-1 4 0,-2-1-4 16,1 1 1-16,-2 1 0 0,0-1 4 0,-4 2-4 16,2-2-3-16,-2 3 2 0,-7 5-1 0,6-5 0 15,-1 0 0-15,0 0 1 0,2 2-3 0,-2-2 1 16,-1 1-8-16,1-2-11 0,1-1-22 0,0 0-29 15,0-2-33-15,-1-1-47 0,0-2-63 0,-1 1-76 16</inkml:trace>
  <inkml:trace contextRef="#ctx0" brushRef="#br0" timeOffset="42322.61">13366 16477 760 0,'-10'-1'194'0,"0"2"14"0,10-1 7 16,0 0 7-16,0 0 7 0,-6 2-78 0,1 3-52 16,4 0-32-16,1-5-46 0,0 5 6 0,0 1-10 15,2 2-9-15,0-1-8 0,4 4-3 16,3 3-1-16,0 3-2 0,4 3 32 0,0 2-18 16,2 2 4-16,1 2 2 0,0 3 13 15,4 3 16-15,0 2 14 0,-1-1 12 0,-1 0-1 16,-2-2 2-16,0-2 7 0,-1-2 0 0,-1-1-11 15,-1-2-16-15,-2-4-13 0,-1-3-12 0,-3-4-5 16,0-2 5-16,-7-11 5 0,0 0 14 0,0 0 14 16,0 0 15-16,0 0 16 0,0 0 15 0,0 0 6 15,0 0-1-15,0 0-11 0,0 0-14 0,0 0-14 16,0 0-17-16,0 0-14 0,0 0-15 0,0 0-12 16,0 0-7-16,0 0-1 0,0 0-1 0,0 0 0 15,0 0-6-15,0 0-3 0,0 0-11 16,0 0-20-16,1 2-35 0,-1-2-42 0,4 0-50 15,-7-2-64-15,-1-1-79 0,0-3-109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3168650" cy="479425"/>
          </a:xfrm>
          <a:prstGeom prst="rect">
            <a:avLst/>
          </a:prstGeom>
          <a:noFill/>
          <a:ln w="9525">
            <a:noFill/>
            <a:miter lim="800000"/>
            <a:headEnd/>
            <a:tailEnd/>
          </a:ln>
          <a:effectLst/>
        </p:spPr>
        <p:txBody>
          <a:bodyPr vert="horz" wrap="square" lIns="96654" tIns="48326" rIns="96654" bIns="48326" numCol="1" anchor="t" anchorCtr="0" compatLnSpc="1">
            <a:prstTxWarp prst="textNoShape">
              <a:avLst/>
            </a:prstTxWarp>
          </a:bodyPr>
          <a:lstStyle>
            <a:lvl1pPr algn="l" defTabSz="966648">
              <a:defRPr sz="1300">
                <a:cs typeface="+mn-cs"/>
              </a:defRPr>
            </a:lvl1pPr>
          </a:lstStyle>
          <a:p>
            <a:pPr>
              <a:defRPr/>
            </a:pPr>
            <a:r>
              <a:rPr lang="en-US"/>
              <a:t>Graphs</a:t>
            </a:r>
          </a:p>
        </p:txBody>
      </p:sp>
      <p:sp>
        <p:nvSpPr>
          <p:cNvPr id="1027" name="Rectangle 3"/>
          <p:cNvSpPr>
            <a:spLocks noGrp="1" noChangeArrowheads="1"/>
          </p:cNvSpPr>
          <p:nvPr>
            <p:ph type="dt" idx="1"/>
          </p:nvPr>
        </p:nvSpPr>
        <p:spPr bwMode="auto">
          <a:xfrm>
            <a:off x="4146550" y="0"/>
            <a:ext cx="3168650" cy="479425"/>
          </a:xfrm>
          <a:prstGeom prst="rect">
            <a:avLst/>
          </a:prstGeom>
          <a:noFill/>
          <a:ln w="9525">
            <a:noFill/>
            <a:miter lim="800000"/>
            <a:headEnd/>
            <a:tailEnd/>
          </a:ln>
          <a:effectLst/>
        </p:spPr>
        <p:txBody>
          <a:bodyPr vert="horz" wrap="square" lIns="96654" tIns="48326" rIns="96654" bIns="48326" numCol="1" anchor="t" anchorCtr="0" compatLnSpc="1">
            <a:prstTxWarp prst="textNoShape">
              <a:avLst/>
            </a:prstTxWarp>
          </a:bodyPr>
          <a:lstStyle>
            <a:lvl1pPr algn="r" defTabSz="966648">
              <a:defRPr sz="1300">
                <a:cs typeface="+mn-cs"/>
              </a:defRPr>
            </a:lvl1pPr>
          </a:lstStyle>
          <a:p>
            <a:pPr>
              <a:defRPr/>
            </a:pPr>
            <a:fld id="{CEC24FAA-CA1D-4AB2-9780-8D07B1528DF1}" type="datetime8">
              <a:rPr lang="en-US"/>
              <a:pPr>
                <a:defRPr/>
              </a:pPr>
              <a:t>9/14/2021 9:05 AM</a:t>
            </a:fld>
            <a:endParaRPr lang="en-US"/>
          </a:p>
        </p:txBody>
      </p:sp>
      <p:sp>
        <p:nvSpPr>
          <p:cNvPr id="31748" name="Rectangle 4"/>
          <p:cNvSpPr>
            <a:spLocks noGrp="1" noRot="1" noChangeAspect="1" noChangeArrowheads="1" noTextEdit="1"/>
          </p:cNvSpPr>
          <p:nvPr>
            <p:ph type="sldImg" idx="2"/>
          </p:nvPr>
        </p:nvSpPr>
        <p:spPr bwMode="auto">
          <a:xfrm>
            <a:off x="1258888" y="722313"/>
            <a:ext cx="4799012" cy="35988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9" name="Rectangle 5"/>
          <p:cNvSpPr>
            <a:spLocks noGrp="1" noChangeArrowheads="1"/>
          </p:cNvSpPr>
          <p:nvPr>
            <p:ph type="body" sz="quarter" idx="3"/>
          </p:nvPr>
        </p:nvSpPr>
        <p:spPr bwMode="auto">
          <a:xfrm>
            <a:off x="974725" y="4560888"/>
            <a:ext cx="5365750" cy="4318000"/>
          </a:xfrm>
          <a:prstGeom prst="rect">
            <a:avLst/>
          </a:prstGeom>
          <a:noFill/>
          <a:ln w="9525">
            <a:noFill/>
            <a:miter lim="800000"/>
            <a:headEnd/>
            <a:tailEnd/>
          </a:ln>
          <a:effectLst/>
        </p:spPr>
        <p:txBody>
          <a:bodyPr vert="horz" wrap="square" lIns="96654" tIns="48326" rIns="96654" bIns="4832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30" name="Rectangle 6"/>
          <p:cNvSpPr>
            <a:spLocks noGrp="1" noChangeArrowheads="1"/>
          </p:cNvSpPr>
          <p:nvPr>
            <p:ph type="ftr" sz="quarter" idx="4"/>
          </p:nvPr>
        </p:nvSpPr>
        <p:spPr bwMode="auto">
          <a:xfrm>
            <a:off x="0" y="9121775"/>
            <a:ext cx="3168650" cy="479425"/>
          </a:xfrm>
          <a:prstGeom prst="rect">
            <a:avLst/>
          </a:prstGeom>
          <a:noFill/>
          <a:ln w="9525">
            <a:noFill/>
            <a:miter lim="800000"/>
            <a:headEnd/>
            <a:tailEnd/>
          </a:ln>
          <a:effectLst/>
        </p:spPr>
        <p:txBody>
          <a:bodyPr vert="horz" wrap="square" lIns="96654" tIns="48326" rIns="96654" bIns="48326" numCol="1" anchor="b" anchorCtr="0" compatLnSpc="1">
            <a:prstTxWarp prst="textNoShape">
              <a:avLst/>
            </a:prstTxWarp>
          </a:bodyPr>
          <a:lstStyle>
            <a:lvl1pPr algn="l" defTabSz="966648">
              <a:defRPr sz="1300">
                <a:cs typeface="+mn-cs"/>
              </a:defRPr>
            </a:lvl1pPr>
          </a:lstStyle>
          <a:p>
            <a:pPr>
              <a:defRPr/>
            </a:pPr>
            <a:endParaRPr lang="en-US"/>
          </a:p>
        </p:txBody>
      </p:sp>
      <p:sp>
        <p:nvSpPr>
          <p:cNvPr id="1031" name="Rectangle 7"/>
          <p:cNvSpPr>
            <a:spLocks noGrp="1" noChangeArrowheads="1"/>
          </p:cNvSpPr>
          <p:nvPr>
            <p:ph type="sldNum" sz="quarter" idx="5"/>
          </p:nvPr>
        </p:nvSpPr>
        <p:spPr bwMode="auto">
          <a:xfrm>
            <a:off x="4146550" y="9121775"/>
            <a:ext cx="3168650" cy="479425"/>
          </a:xfrm>
          <a:prstGeom prst="rect">
            <a:avLst/>
          </a:prstGeom>
          <a:noFill/>
          <a:ln w="9525">
            <a:noFill/>
            <a:miter lim="800000"/>
            <a:headEnd/>
            <a:tailEnd/>
          </a:ln>
          <a:effectLst/>
        </p:spPr>
        <p:txBody>
          <a:bodyPr vert="horz" wrap="square" lIns="96654" tIns="48326" rIns="96654" bIns="48326" numCol="1" anchor="b" anchorCtr="0" compatLnSpc="1">
            <a:prstTxWarp prst="textNoShape">
              <a:avLst/>
            </a:prstTxWarp>
          </a:bodyPr>
          <a:lstStyle>
            <a:lvl1pPr algn="r" defTabSz="965200">
              <a:defRPr sz="1300"/>
            </a:lvl1pPr>
          </a:lstStyle>
          <a:p>
            <a:fld id="{9C0F9133-07CE-49A2-9473-DDD63CA7CB91}" type="slidenum">
              <a:rPr lang="en-US" altLang="en-US"/>
              <a:pPr/>
              <a:t>‹#›</a:t>
            </a:fld>
            <a:endParaRPr lang="en-US" altLang="en-US"/>
          </a:p>
        </p:txBody>
      </p:sp>
    </p:spTree>
    <p:extLst>
      <p:ext uri="{BB962C8B-B14F-4D97-AF65-F5344CB8AC3E}">
        <p14:creationId xmlns:p14="http://schemas.microsoft.com/office/powerpoint/2010/main" val="1179071363"/>
      </p:ext>
    </p:extLst>
  </p:cSld>
  <p:clrMap bg1="lt1" tx1="dk1" bg2="lt2" tx2="dk2" accent1="accent1" accent2="accent2" accent3="accent3" accent4="accent4" accent5="accent5" accent6="accent6" hlink="hlink" folHlink="folHlink"/>
  <p:hf ftr="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1257300" y="720725"/>
            <a:ext cx="4800600" cy="3600450"/>
          </a:xfrm>
          <a:ln/>
        </p:spPr>
      </p:sp>
      <p:sp>
        <p:nvSpPr>
          <p:cNvPr id="32771" name="Rectangle 3"/>
          <p:cNvSpPr>
            <a:spLocks noGrp="1" noChangeArrowheads="1"/>
          </p:cNvSpPr>
          <p:nvPr>
            <p:ph type="body" idx="1"/>
          </p:nvPr>
        </p:nvSpPr>
        <p:spPr>
          <a:xfrm>
            <a:off x="974725" y="4560888"/>
            <a:ext cx="5365750"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532604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1257300" y="720725"/>
            <a:ext cx="4800600" cy="3600450"/>
          </a:xfrm>
          <a:ln/>
        </p:spPr>
      </p:sp>
      <p:sp>
        <p:nvSpPr>
          <p:cNvPr id="32771" name="Rectangle 3"/>
          <p:cNvSpPr>
            <a:spLocks noGrp="1" noChangeArrowheads="1"/>
          </p:cNvSpPr>
          <p:nvPr>
            <p:ph type="body" idx="1"/>
          </p:nvPr>
        </p:nvSpPr>
        <p:spPr>
          <a:xfrm>
            <a:off x="974725" y="4560888"/>
            <a:ext cx="5365750"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225407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xfrm>
            <a:off x="1257300" y="720725"/>
            <a:ext cx="4800600" cy="3600450"/>
          </a:xfrm>
          <a:ln/>
        </p:spPr>
      </p:sp>
      <p:sp>
        <p:nvSpPr>
          <p:cNvPr id="33795" name="Rectangle 3"/>
          <p:cNvSpPr>
            <a:spLocks noGrp="1" noChangeArrowheads="1"/>
          </p:cNvSpPr>
          <p:nvPr>
            <p:ph type="body" idx="1"/>
          </p:nvPr>
        </p:nvSpPr>
        <p:spPr>
          <a:xfrm>
            <a:off x="974725" y="4560888"/>
            <a:ext cx="5365750"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082466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1257300" y="720725"/>
            <a:ext cx="4800600" cy="3600450"/>
          </a:xfrm>
          <a:ln/>
        </p:spPr>
      </p:sp>
      <p:sp>
        <p:nvSpPr>
          <p:cNvPr id="34819" name="Rectangle 3"/>
          <p:cNvSpPr>
            <a:spLocks noGrp="1" noChangeArrowheads="1"/>
          </p:cNvSpPr>
          <p:nvPr>
            <p:ph type="body" idx="1"/>
          </p:nvPr>
        </p:nvSpPr>
        <p:spPr>
          <a:xfrm>
            <a:off x="974725" y="4560888"/>
            <a:ext cx="5365750"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298227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xfrm>
            <a:off x="1257300" y="720725"/>
            <a:ext cx="4800600" cy="3600450"/>
          </a:xfrm>
          <a:ln/>
        </p:spPr>
      </p:sp>
      <p:sp>
        <p:nvSpPr>
          <p:cNvPr id="35843" name="Rectangle 3"/>
          <p:cNvSpPr>
            <a:spLocks noGrp="1" noChangeArrowheads="1"/>
          </p:cNvSpPr>
          <p:nvPr>
            <p:ph type="body" idx="1"/>
          </p:nvPr>
        </p:nvSpPr>
        <p:spPr>
          <a:xfrm>
            <a:off x="974725" y="4560888"/>
            <a:ext cx="5365750"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0008903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1257300" y="720725"/>
            <a:ext cx="4800600" cy="3600450"/>
          </a:xfrm>
          <a:ln/>
        </p:spPr>
      </p:sp>
      <p:sp>
        <p:nvSpPr>
          <p:cNvPr id="36867" name="Rectangle 3"/>
          <p:cNvSpPr>
            <a:spLocks noGrp="1" noChangeArrowheads="1"/>
          </p:cNvSpPr>
          <p:nvPr>
            <p:ph type="body" idx="1"/>
          </p:nvPr>
        </p:nvSpPr>
        <p:spPr>
          <a:xfrm>
            <a:off x="974725" y="4560888"/>
            <a:ext cx="5365750"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472658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1052062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9615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516731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019800" cy="51673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2989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6108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81139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052513"/>
            <a:ext cx="40386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52513"/>
            <a:ext cx="40386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01435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6668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22897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4083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58425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93135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3" name="Rectangle 3"/>
          <p:cNvSpPr>
            <a:spLocks noGrp="1" noChangeArrowheads="1"/>
          </p:cNvSpPr>
          <p:nvPr>
            <p:ph type="title"/>
          </p:nvPr>
        </p:nvSpPr>
        <p:spPr bwMode="auto">
          <a:xfrm>
            <a:off x="457200" y="228600"/>
            <a:ext cx="8229600" cy="46355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a:t>Click to edit Master title style</a:t>
            </a:r>
          </a:p>
        </p:txBody>
      </p:sp>
      <p:sp>
        <p:nvSpPr>
          <p:cNvPr id="2051" name="Rectangle 4"/>
          <p:cNvSpPr>
            <a:spLocks noGrp="1" noChangeArrowheads="1"/>
          </p:cNvSpPr>
          <p:nvPr>
            <p:ph type="body" idx="1"/>
          </p:nvPr>
        </p:nvSpPr>
        <p:spPr bwMode="auto">
          <a:xfrm>
            <a:off x="457200" y="1052513"/>
            <a:ext cx="82296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81925" name="Rectangle 5"/>
          <p:cNvSpPr>
            <a:spLocks noChangeArrowheads="1"/>
          </p:cNvSpPr>
          <p:nvPr/>
        </p:nvSpPr>
        <p:spPr bwMode="auto">
          <a:xfrm>
            <a:off x="0" y="836613"/>
            <a:ext cx="4572000" cy="76200"/>
          </a:xfrm>
          <a:prstGeom prst="rect">
            <a:avLst/>
          </a:prstGeom>
          <a:gradFill rotWithShape="0">
            <a:gsLst>
              <a:gs pos="0">
                <a:srgbClr val="FF8200"/>
              </a:gs>
              <a:gs pos="10001">
                <a:srgbClr val="FF0000"/>
              </a:gs>
              <a:gs pos="35001">
                <a:srgbClr val="BA0066"/>
              </a:gs>
              <a:gs pos="70000">
                <a:srgbClr val="66008F"/>
              </a:gs>
              <a:gs pos="100000">
                <a:srgbClr val="000082"/>
              </a:gs>
            </a:gsLst>
            <a:lin ang="0" scaled="1"/>
          </a:gradFill>
          <a:ln w="38100">
            <a:noFill/>
            <a:miter lim="800000"/>
            <a:headEnd/>
            <a:tailEnd/>
          </a:ln>
          <a:effectLst/>
        </p:spPr>
        <p:txBody>
          <a:bodyPr wrap="none" anchor="ctr"/>
          <a:lstStyle/>
          <a:p>
            <a:pPr>
              <a:defRPr/>
            </a:pPr>
            <a:endParaRPr lang="en-US">
              <a:cs typeface="+mn-cs"/>
            </a:endParaRPr>
          </a:p>
        </p:txBody>
      </p:sp>
      <p:sp>
        <p:nvSpPr>
          <p:cNvPr id="81926" name="Rectangle 6"/>
          <p:cNvSpPr>
            <a:spLocks noChangeArrowheads="1"/>
          </p:cNvSpPr>
          <p:nvPr/>
        </p:nvSpPr>
        <p:spPr bwMode="auto">
          <a:xfrm>
            <a:off x="4572000" y="836613"/>
            <a:ext cx="4572000" cy="76200"/>
          </a:xfrm>
          <a:prstGeom prst="rect">
            <a:avLst/>
          </a:prstGeom>
          <a:gradFill rotWithShape="0">
            <a:gsLst>
              <a:gs pos="0">
                <a:srgbClr val="000082"/>
              </a:gs>
              <a:gs pos="100000">
                <a:schemeClr val="bg1"/>
              </a:gs>
            </a:gsLst>
            <a:lin ang="0" scaled="1"/>
          </a:gradFill>
          <a:ln w="38100">
            <a:noFill/>
            <a:miter lim="800000"/>
            <a:headEnd/>
            <a:tailEnd/>
          </a:ln>
          <a:effectLst/>
        </p:spPr>
        <p:txBody>
          <a:bodyPr wrap="none" anchor="ctr"/>
          <a:lstStyle/>
          <a:p>
            <a:pPr>
              <a:defRPr/>
            </a:pPr>
            <a:endParaRPr lang="en-US">
              <a:cs typeface="+mn-cs"/>
            </a:endParaRPr>
          </a:p>
        </p:txBody>
      </p:sp>
      <p:sp>
        <p:nvSpPr>
          <p:cNvPr id="81928" name="Rectangle 8"/>
          <p:cNvSpPr>
            <a:spLocks noChangeArrowheads="1"/>
          </p:cNvSpPr>
          <p:nvPr userDrawn="1"/>
        </p:nvSpPr>
        <p:spPr bwMode="auto">
          <a:xfrm>
            <a:off x="2825750" y="6653213"/>
            <a:ext cx="4267200" cy="160337"/>
          </a:xfrm>
          <a:prstGeom prst="rect">
            <a:avLst/>
          </a:prstGeom>
          <a:noFill/>
          <a:ln w="9525">
            <a:noFill/>
            <a:miter lim="800000"/>
            <a:headEnd/>
            <a:tailEnd/>
          </a:ln>
          <a:effectLst/>
        </p:spPr>
        <p:txBody>
          <a:bodyPr wrap="none" lIns="92075" tIns="46038" rIns="92075" bIns="46038" anchor="ctr"/>
          <a:lstStyle/>
          <a:p>
            <a:pPr algn="l" eaLnBrk="0" hangingPunct="0">
              <a:defRPr/>
            </a:pPr>
            <a:r>
              <a:rPr lang="en-US" sz="1200" b="1">
                <a:solidFill>
                  <a:srgbClr val="FF6600"/>
                </a:solidFill>
                <a:latin typeface="Arial" pitchFamily="34" charset="0"/>
                <a:cs typeface="+mn-cs"/>
              </a:rPr>
              <a:t>Dr. Md. Abul Kashem Mia, Professor, CSE Dept, BUET</a:t>
            </a:r>
            <a:r>
              <a:rPr lang="en-US" sz="900" b="1">
                <a:latin typeface="Arial" pitchFamily="34" charset="0"/>
                <a:cs typeface="+mn-cs"/>
              </a:rPr>
              <a:t>  </a:t>
            </a: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rtl="0" eaLnBrk="0" fontAlgn="base" hangingPunct="0">
        <a:spcBef>
          <a:spcPct val="0"/>
        </a:spcBef>
        <a:spcAft>
          <a:spcPct val="0"/>
        </a:spcAft>
        <a:defRPr sz="3600">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600">
          <a:solidFill>
            <a:schemeClr val="tx2"/>
          </a:solidFill>
          <a:effectLst>
            <a:outerShdw blurRad="38100" dist="38100" dir="2700000" algn="tl">
              <a:srgbClr val="C0C0C0"/>
            </a:outerShdw>
          </a:effectLst>
          <a:latin typeface="Arial" pitchFamily="34" charset="0"/>
          <a:cs typeface="Arial" pitchFamily="34" charset="0"/>
        </a:defRPr>
      </a:lvl2pPr>
      <a:lvl3pPr algn="ctr" rtl="0" eaLnBrk="0" fontAlgn="base" hangingPunct="0">
        <a:spcBef>
          <a:spcPct val="0"/>
        </a:spcBef>
        <a:spcAft>
          <a:spcPct val="0"/>
        </a:spcAft>
        <a:defRPr sz="3600">
          <a:solidFill>
            <a:schemeClr val="tx2"/>
          </a:solidFill>
          <a:effectLst>
            <a:outerShdw blurRad="38100" dist="38100" dir="2700000" algn="tl">
              <a:srgbClr val="C0C0C0"/>
            </a:outerShdw>
          </a:effectLst>
          <a:latin typeface="Arial" pitchFamily="34" charset="0"/>
          <a:cs typeface="Arial" pitchFamily="34" charset="0"/>
        </a:defRPr>
      </a:lvl3pPr>
      <a:lvl4pPr algn="ctr" rtl="0" eaLnBrk="0" fontAlgn="base" hangingPunct="0">
        <a:spcBef>
          <a:spcPct val="0"/>
        </a:spcBef>
        <a:spcAft>
          <a:spcPct val="0"/>
        </a:spcAft>
        <a:defRPr sz="3600">
          <a:solidFill>
            <a:schemeClr val="tx2"/>
          </a:solidFill>
          <a:effectLst>
            <a:outerShdw blurRad="38100" dist="38100" dir="2700000" algn="tl">
              <a:srgbClr val="C0C0C0"/>
            </a:outerShdw>
          </a:effectLst>
          <a:latin typeface="Arial" pitchFamily="34" charset="0"/>
          <a:cs typeface="Arial" pitchFamily="34" charset="0"/>
        </a:defRPr>
      </a:lvl4pPr>
      <a:lvl5pPr algn="ctr" rtl="0" eaLnBrk="0" fontAlgn="base" hangingPunct="0">
        <a:spcBef>
          <a:spcPct val="0"/>
        </a:spcBef>
        <a:spcAft>
          <a:spcPct val="0"/>
        </a:spcAft>
        <a:defRPr sz="3600">
          <a:solidFill>
            <a:schemeClr val="tx2"/>
          </a:solidFill>
          <a:effectLst>
            <a:outerShdw blurRad="38100" dist="38100" dir="2700000" algn="tl">
              <a:srgbClr val="C0C0C0"/>
            </a:outerShdw>
          </a:effectLst>
          <a:latin typeface="Arial" pitchFamily="34" charset="0"/>
          <a:cs typeface="Arial" pitchFamily="34" charset="0"/>
        </a:defRPr>
      </a:lvl5pPr>
      <a:lvl6pPr marL="457200" algn="ctr" rtl="0" fontAlgn="base">
        <a:spcBef>
          <a:spcPct val="0"/>
        </a:spcBef>
        <a:spcAft>
          <a:spcPct val="0"/>
        </a:spcAft>
        <a:defRPr sz="3600">
          <a:solidFill>
            <a:schemeClr val="tx2"/>
          </a:solidFill>
          <a:effectLst>
            <a:outerShdw blurRad="38100" dist="38100" dir="2700000" algn="tl">
              <a:srgbClr val="C0C0C0"/>
            </a:outerShdw>
          </a:effectLst>
          <a:latin typeface="Arial" pitchFamily="34" charset="0"/>
          <a:cs typeface="Arial" pitchFamily="34" charset="0"/>
        </a:defRPr>
      </a:lvl6pPr>
      <a:lvl7pPr marL="914400" algn="ctr" rtl="0" fontAlgn="base">
        <a:spcBef>
          <a:spcPct val="0"/>
        </a:spcBef>
        <a:spcAft>
          <a:spcPct val="0"/>
        </a:spcAft>
        <a:defRPr sz="3600">
          <a:solidFill>
            <a:schemeClr val="tx2"/>
          </a:solidFill>
          <a:effectLst>
            <a:outerShdw blurRad="38100" dist="38100" dir="2700000" algn="tl">
              <a:srgbClr val="C0C0C0"/>
            </a:outerShdw>
          </a:effectLst>
          <a:latin typeface="Arial" pitchFamily="34" charset="0"/>
          <a:cs typeface="Arial" pitchFamily="34" charset="0"/>
        </a:defRPr>
      </a:lvl7pPr>
      <a:lvl8pPr marL="1371600" algn="ctr" rtl="0" fontAlgn="base">
        <a:spcBef>
          <a:spcPct val="0"/>
        </a:spcBef>
        <a:spcAft>
          <a:spcPct val="0"/>
        </a:spcAft>
        <a:defRPr sz="3600">
          <a:solidFill>
            <a:schemeClr val="tx2"/>
          </a:solidFill>
          <a:effectLst>
            <a:outerShdw blurRad="38100" dist="38100" dir="2700000" algn="tl">
              <a:srgbClr val="C0C0C0"/>
            </a:outerShdw>
          </a:effectLst>
          <a:latin typeface="Arial" pitchFamily="34" charset="0"/>
          <a:cs typeface="Arial" pitchFamily="34" charset="0"/>
        </a:defRPr>
      </a:lvl8pPr>
      <a:lvl9pPr marL="1828800" algn="ctr" rtl="0" fontAlgn="base">
        <a:spcBef>
          <a:spcPct val="0"/>
        </a:spcBef>
        <a:spcAft>
          <a:spcPct val="0"/>
        </a:spcAft>
        <a:defRPr sz="3600">
          <a:solidFill>
            <a:schemeClr val="tx2"/>
          </a:solidFill>
          <a:effectLst>
            <a:outerShdw blurRad="38100" dist="38100" dir="2700000" algn="tl">
              <a:srgbClr val="C0C0C0"/>
            </a:outerShdw>
          </a:effectLst>
          <a:latin typeface="Arial" pitchFamily="34" charset="0"/>
          <a:cs typeface="Arial" pitchFamily="34" charset="0"/>
        </a:defRPr>
      </a:lvl9pPr>
    </p:titleStyle>
    <p:bodyStyle>
      <a:lvl1pPr marL="342900" indent="-342900" algn="l" rtl="0" eaLnBrk="0" fontAlgn="base" hangingPunct="0">
        <a:spcBef>
          <a:spcPct val="20000"/>
        </a:spcBef>
        <a:spcAft>
          <a:spcPct val="0"/>
        </a:spcAft>
        <a:buClr>
          <a:schemeClr val="accent1"/>
        </a:buClr>
        <a:buSzPct val="75000"/>
        <a:buFont typeface="Monotype Sorts" pitchFamily="2" charset="2"/>
        <a:buChar char="l"/>
        <a:defRPr sz="26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65000"/>
        <a:buFont typeface="Monotype Sorts" pitchFamily="2" charset="2"/>
        <a:buChar char="n"/>
        <a:defRPr sz="2400">
          <a:solidFill>
            <a:schemeClr val="tx1"/>
          </a:solidFill>
          <a:latin typeface="+mn-lt"/>
          <a:cs typeface="+mn-cs"/>
        </a:defRPr>
      </a:lvl2pPr>
      <a:lvl3pPr marL="1143000" indent="-228600" algn="l" rtl="0" eaLnBrk="0" fontAlgn="base" hangingPunct="0">
        <a:spcBef>
          <a:spcPct val="20000"/>
        </a:spcBef>
        <a:spcAft>
          <a:spcPct val="0"/>
        </a:spcAft>
        <a:buClr>
          <a:schemeClr val="accent1"/>
        </a:buClr>
        <a:buSzPct val="65000"/>
        <a:buFont typeface="Monotype Sorts" pitchFamily="2" charset="2"/>
        <a:buChar char="u"/>
        <a:defRPr sz="2200">
          <a:solidFill>
            <a:schemeClr val="tx1"/>
          </a:solidFill>
          <a:latin typeface="+mn-lt"/>
          <a:cs typeface="+mn-cs"/>
        </a:defRPr>
      </a:lvl3pPr>
      <a:lvl4pPr marL="1600200" indent="-228600" algn="l" rtl="0" eaLnBrk="0" fontAlgn="base" hangingPunct="0">
        <a:spcBef>
          <a:spcPct val="20000"/>
        </a:spcBef>
        <a:spcAft>
          <a:spcPct val="0"/>
        </a:spcAft>
        <a:buClr>
          <a:schemeClr val="accent1"/>
        </a:buClr>
        <a:buSzPct val="65000"/>
        <a:buFont typeface="Monotype Sorts" pitchFamily="2" charset="2"/>
        <a:buChar char="]"/>
        <a:defRPr sz="2000">
          <a:solidFill>
            <a:schemeClr val="tx1"/>
          </a:solidFill>
          <a:latin typeface="+mn-lt"/>
          <a:cs typeface="+mn-cs"/>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cs typeface="+mn-cs"/>
        </a:defRPr>
      </a:lvl5pPr>
      <a:lvl6pPr marL="2514600" indent="-228600" algn="l" rtl="0" fontAlgn="base">
        <a:spcBef>
          <a:spcPct val="20000"/>
        </a:spcBef>
        <a:spcAft>
          <a:spcPct val="0"/>
        </a:spcAft>
        <a:buClr>
          <a:schemeClr val="tx1"/>
        </a:buClr>
        <a:buSzPct val="100000"/>
        <a:buChar char="–"/>
        <a:defRPr sz="2000">
          <a:solidFill>
            <a:schemeClr val="tx1"/>
          </a:solidFill>
          <a:latin typeface="+mn-lt"/>
          <a:cs typeface="+mn-cs"/>
        </a:defRPr>
      </a:lvl6pPr>
      <a:lvl7pPr marL="2971800" indent="-228600" algn="l" rtl="0" fontAlgn="base">
        <a:spcBef>
          <a:spcPct val="20000"/>
        </a:spcBef>
        <a:spcAft>
          <a:spcPct val="0"/>
        </a:spcAft>
        <a:buClr>
          <a:schemeClr val="tx1"/>
        </a:buClr>
        <a:buSzPct val="100000"/>
        <a:buChar char="–"/>
        <a:defRPr sz="2000">
          <a:solidFill>
            <a:schemeClr val="tx1"/>
          </a:solidFill>
          <a:latin typeface="+mn-lt"/>
          <a:cs typeface="+mn-cs"/>
        </a:defRPr>
      </a:lvl7pPr>
      <a:lvl8pPr marL="3429000" indent="-228600" algn="l" rtl="0" fontAlgn="base">
        <a:spcBef>
          <a:spcPct val="20000"/>
        </a:spcBef>
        <a:spcAft>
          <a:spcPct val="0"/>
        </a:spcAft>
        <a:buClr>
          <a:schemeClr val="tx1"/>
        </a:buClr>
        <a:buSzPct val="100000"/>
        <a:buChar char="–"/>
        <a:defRPr sz="2000">
          <a:solidFill>
            <a:schemeClr val="tx1"/>
          </a:solidFill>
          <a:latin typeface="+mn-lt"/>
          <a:cs typeface="+mn-cs"/>
        </a:defRPr>
      </a:lvl8pPr>
      <a:lvl9pPr marL="3886200" indent="-228600" algn="l" rtl="0" fontAlgn="base">
        <a:spcBef>
          <a:spcPct val="20000"/>
        </a:spcBef>
        <a:spcAft>
          <a:spcPct val="0"/>
        </a:spcAft>
        <a:buClr>
          <a:schemeClr val="tx1"/>
        </a:buClr>
        <a:buSzPct val="100000"/>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customXml" Target="../ink/ink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m9.ma.tum.de/graph-algorithms/spp-bellman-ford/index_en.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stackoverflow.com/questions/13159337/why-doesnt-dijkstras-algorithm-work-for-negative-weight-edges"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stackoverflow.com/questions/5956534/dijkstras-algorithm-with-negative-weights"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ctrTitle"/>
          </p:nvPr>
        </p:nvSpPr>
        <p:spPr>
          <a:xfrm>
            <a:off x="685800" y="1498600"/>
            <a:ext cx="7772400" cy="1425575"/>
          </a:xfrm>
        </p:spPr>
        <p:txBody>
          <a:bodyPr/>
          <a:lstStyle/>
          <a:p>
            <a:pPr eaLnBrk="1" hangingPunct="1">
              <a:defRPr/>
            </a:pPr>
            <a:r>
              <a:rPr lang="en-US" sz="4400"/>
              <a:t>Algorithms:</a:t>
            </a:r>
            <a:br>
              <a:rPr lang="en-US" sz="4400"/>
            </a:br>
            <a:r>
              <a:rPr lang="en-US" sz="4400"/>
              <a:t>Greedy Method</a:t>
            </a:r>
          </a:p>
        </p:txBody>
      </p:sp>
      <p:sp>
        <p:nvSpPr>
          <p:cNvPr id="149507" name="Rectangle 3"/>
          <p:cNvSpPr>
            <a:spLocks noGrp="1" noChangeArrowheads="1"/>
          </p:cNvSpPr>
          <p:nvPr>
            <p:ph type="subTitle" idx="1"/>
          </p:nvPr>
        </p:nvSpPr>
        <p:spPr>
          <a:xfrm>
            <a:off x="914400" y="3860800"/>
            <a:ext cx="7315200" cy="720725"/>
          </a:xfrm>
        </p:spPr>
        <p:txBody>
          <a:bodyPr/>
          <a:lstStyle/>
          <a:p>
            <a:pPr eaLnBrk="1" hangingPunct="1">
              <a:defRPr/>
            </a:pPr>
            <a:r>
              <a:rPr lang="en-US" sz="4000">
                <a:solidFill>
                  <a:srgbClr val="0000FF"/>
                </a:solidFill>
                <a:effectLst>
                  <a:outerShdw blurRad="38100" dist="38100" dir="2700000" algn="tl">
                    <a:srgbClr val="C0C0C0"/>
                  </a:outerShdw>
                </a:effectLst>
              </a:rPr>
              <a:t>Shortest Path Problems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p:txBody>
          <a:bodyPr/>
          <a:lstStyle/>
          <a:p>
            <a:pPr eaLnBrk="1" hangingPunct="1">
              <a:defRPr/>
            </a:pPr>
            <a:r>
              <a:rPr lang="en-US"/>
              <a:t>Relaxation</a:t>
            </a:r>
          </a:p>
        </p:txBody>
      </p:sp>
      <p:sp>
        <p:nvSpPr>
          <p:cNvPr id="10243" name="Rectangle 3"/>
          <p:cNvSpPr>
            <a:spLocks noGrp="1" noChangeArrowheads="1"/>
          </p:cNvSpPr>
          <p:nvPr>
            <p:ph type="body" idx="1"/>
          </p:nvPr>
        </p:nvSpPr>
        <p:spPr/>
        <p:txBody>
          <a:bodyPr/>
          <a:lstStyle/>
          <a:p>
            <a:pPr eaLnBrk="1" hangingPunct="1"/>
            <a:r>
              <a:rPr lang="en-US" altLang="en-US" dirty="0"/>
              <a:t>A key technique in shortest path algorithms is </a:t>
            </a:r>
            <a:r>
              <a:rPr lang="en-US" altLang="en-US" i="1" dirty="0">
                <a:solidFill>
                  <a:schemeClr val="tx2"/>
                </a:solidFill>
              </a:rPr>
              <a:t>relaxation</a:t>
            </a:r>
            <a:endParaRPr lang="en-US" altLang="en-US" dirty="0"/>
          </a:p>
          <a:p>
            <a:pPr lvl="1" eaLnBrk="1" hangingPunct="1"/>
            <a:r>
              <a:rPr lang="en-US" altLang="en-US" dirty="0">
                <a:solidFill>
                  <a:srgbClr val="0000FF"/>
                </a:solidFill>
              </a:rPr>
              <a:t>Idea</a:t>
            </a:r>
            <a:r>
              <a:rPr lang="en-US" altLang="en-US" dirty="0"/>
              <a:t>: for all </a:t>
            </a:r>
            <a:r>
              <a:rPr lang="en-US" altLang="en-US" i="1" dirty="0"/>
              <a:t>v</a:t>
            </a:r>
            <a:r>
              <a:rPr lang="en-US" altLang="en-US" dirty="0"/>
              <a:t>, maintain upper bound d[</a:t>
            </a:r>
            <a:r>
              <a:rPr lang="en-US" altLang="en-US" i="1" dirty="0"/>
              <a:t>v</a:t>
            </a:r>
            <a:r>
              <a:rPr lang="en-US" altLang="en-US" dirty="0"/>
              <a:t>] on </a:t>
            </a:r>
            <a:r>
              <a:rPr lang="en-US" altLang="en-US" dirty="0">
                <a:sym typeface="Symbol" panose="05050102010706020507" pitchFamily="18" charset="2"/>
              </a:rPr>
              <a:t>(s, v)</a:t>
            </a:r>
          </a:p>
          <a:p>
            <a:pPr lvl="1" eaLnBrk="1" hangingPunct="1">
              <a:buFont typeface="Monotype Sorts" pitchFamily="2" charset="2"/>
              <a:buNone/>
            </a:pPr>
            <a:endParaRPr lang="en-US" altLang="en-US" sz="2000" b="1" dirty="0">
              <a:latin typeface="Courier New" panose="02070309020205020404" pitchFamily="49" charset="0"/>
              <a:sym typeface="Symbol" panose="05050102010706020507" pitchFamily="18" charset="2"/>
            </a:endParaRPr>
          </a:p>
          <a:p>
            <a:pPr lvl="1" eaLnBrk="1" hangingPunct="1">
              <a:buFont typeface="Monotype Sorts" pitchFamily="2" charset="2"/>
              <a:buNone/>
            </a:pPr>
            <a:r>
              <a:rPr lang="en-US" altLang="en-US" sz="2000" b="1" dirty="0">
                <a:latin typeface="Courier New" panose="02070309020205020404" pitchFamily="49" charset="0"/>
                <a:sym typeface="Symbol" panose="05050102010706020507" pitchFamily="18" charset="2"/>
              </a:rPr>
              <a:t>Relax(</a:t>
            </a:r>
            <a:r>
              <a:rPr lang="en-US" altLang="en-US" sz="2000" b="1" dirty="0" err="1">
                <a:latin typeface="Courier New" panose="02070309020205020404" pitchFamily="49" charset="0"/>
                <a:sym typeface="Symbol" panose="05050102010706020507" pitchFamily="18" charset="2"/>
              </a:rPr>
              <a:t>u,v,w</a:t>
            </a:r>
            <a:r>
              <a:rPr lang="en-US" altLang="en-US" sz="2000" b="1" dirty="0">
                <a:latin typeface="Courier New" panose="02070309020205020404" pitchFamily="49" charset="0"/>
                <a:sym typeface="Symbol" panose="05050102010706020507" pitchFamily="18" charset="2"/>
              </a:rPr>
              <a:t>) { </a:t>
            </a:r>
          </a:p>
          <a:p>
            <a:pPr lvl="1" eaLnBrk="1" hangingPunct="1">
              <a:buFont typeface="Monotype Sorts" pitchFamily="2" charset="2"/>
              <a:buNone/>
            </a:pPr>
            <a:r>
              <a:rPr lang="en-US" altLang="en-US" sz="2000" b="1" dirty="0">
                <a:latin typeface="Courier New" panose="02070309020205020404" pitchFamily="49" charset="0"/>
                <a:sym typeface="Symbol" panose="05050102010706020507" pitchFamily="18" charset="2"/>
              </a:rPr>
              <a:t>    if (d[v] &gt; d[u]+w(</a:t>
            </a:r>
            <a:r>
              <a:rPr lang="en-US" altLang="en-US" sz="2000" b="1" dirty="0" err="1">
                <a:latin typeface="Courier New" panose="02070309020205020404" pitchFamily="49" charset="0"/>
                <a:sym typeface="Symbol" panose="05050102010706020507" pitchFamily="18" charset="2"/>
              </a:rPr>
              <a:t>u,v</a:t>
            </a:r>
            <a:r>
              <a:rPr lang="en-US" altLang="en-US" sz="2000" b="1" dirty="0">
                <a:latin typeface="Courier New" panose="02070309020205020404" pitchFamily="49" charset="0"/>
                <a:sym typeface="Symbol" panose="05050102010706020507" pitchFamily="18" charset="2"/>
              </a:rPr>
              <a:t>)) </a:t>
            </a:r>
          </a:p>
          <a:p>
            <a:pPr lvl="1" eaLnBrk="1" hangingPunct="1">
              <a:buFont typeface="Monotype Sorts" pitchFamily="2" charset="2"/>
              <a:buNone/>
            </a:pPr>
            <a:r>
              <a:rPr lang="en-US" altLang="en-US" sz="2000" b="1" dirty="0">
                <a:latin typeface="Courier New" panose="02070309020205020404" pitchFamily="49" charset="0"/>
                <a:sym typeface="Symbol" panose="05050102010706020507" pitchFamily="18" charset="2"/>
              </a:rPr>
              <a:t>		    then d[v] = d[u]+w(</a:t>
            </a:r>
            <a:r>
              <a:rPr lang="en-US" altLang="en-US" sz="2000" b="1" dirty="0" err="1">
                <a:latin typeface="Courier New" panose="02070309020205020404" pitchFamily="49" charset="0"/>
                <a:sym typeface="Symbol" panose="05050102010706020507" pitchFamily="18" charset="2"/>
              </a:rPr>
              <a:t>u,v</a:t>
            </a:r>
            <a:r>
              <a:rPr lang="en-US" altLang="en-US" sz="2000" b="1" dirty="0">
                <a:latin typeface="Courier New" panose="02070309020205020404" pitchFamily="49" charset="0"/>
                <a:sym typeface="Symbol" panose="05050102010706020507" pitchFamily="18" charset="2"/>
              </a:rPr>
              <a:t>);</a:t>
            </a:r>
          </a:p>
          <a:p>
            <a:pPr lvl="1" eaLnBrk="1" hangingPunct="1">
              <a:buFont typeface="Monotype Sorts" pitchFamily="2" charset="2"/>
              <a:buNone/>
            </a:pPr>
            <a:r>
              <a:rPr lang="en-US" altLang="en-US" sz="2000" b="1" dirty="0">
                <a:latin typeface="Courier New" panose="02070309020205020404" pitchFamily="49" charset="0"/>
                <a:sym typeface="Symbol" panose="05050102010706020507" pitchFamily="18" charset="2"/>
              </a:rPr>
              <a:t>            p[v] = u;</a:t>
            </a:r>
          </a:p>
          <a:p>
            <a:pPr lvl="1" eaLnBrk="1" hangingPunct="1">
              <a:buFont typeface="Monotype Sorts" pitchFamily="2" charset="2"/>
              <a:buNone/>
            </a:pPr>
            <a:r>
              <a:rPr lang="en-US" altLang="en-US" sz="2000" b="1" dirty="0">
                <a:latin typeface="Courier New" panose="02070309020205020404" pitchFamily="49" charset="0"/>
                <a:sym typeface="Symbol" panose="05050102010706020507" pitchFamily="18" charset="2"/>
              </a:rPr>
              <a:t>}</a:t>
            </a:r>
          </a:p>
        </p:txBody>
      </p:sp>
      <p:grpSp>
        <p:nvGrpSpPr>
          <p:cNvPr id="2" name="Group 56"/>
          <p:cNvGrpSpPr>
            <a:grpSpLocks/>
          </p:cNvGrpSpPr>
          <p:nvPr/>
        </p:nvGrpSpPr>
        <p:grpSpPr bwMode="auto">
          <a:xfrm>
            <a:off x="1258888" y="3789363"/>
            <a:ext cx="1676400" cy="854075"/>
            <a:chOff x="793" y="2387"/>
            <a:chExt cx="1056" cy="538"/>
          </a:xfrm>
        </p:grpSpPr>
        <p:sp>
          <p:nvSpPr>
            <p:cNvPr id="10270" name="Oval 26"/>
            <p:cNvSpPr>
              <a:spLocks noChangeArrowheads="1"/>
            </p:cNvSpPr>
            <p:nvPr/>
          </p:nvSpPr>
          <p:spPr bwMode="auto">
            <a:xfrm>
              <a:off x="793" y="2627"/>
              <a:ext cx="288" cy="288"/>
            </a:xfrm>
            <a:prstGeom prst="ellipse">
              <a:avLst/>
            </a:prstGeom>
            <a:solidFill>
              <a:srgbClr val="DDDDDD"/>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a:latin typeface="Symbol" panose="05050102010706020507" pitchFamily="18" charset="2"/>
                </a:rPr>
                <a:t>5</a:t>
              </a:r>
              <a:endParaRPr lang="en-GB" altLang="en-US">
                <a:latin typeface="Symbol" panose="05050102010706020507" pitchFamily="18" charset="2"/>
              </a:endParaRPr>
            </a:p>
          </p:txBody>
        </p:sp>
        <p:cxnSp>
          <p:nvCxnSpPr>
            <p:cNvPr id="10271" name="AutoShape 27"/>
            <p:cNvCxnSpPr>
              <a:cxnSpLocks noChangeShapeType="1"/>
              <a:stCxn id="10270" idx="6"/>
            </p:cNvCxnSpPr>
            <p:nvPr/>
          </p:nvCxnSpPr>
          <p:spPr bwMode="auto">
            <a:xfrm>
              <a:off x="1081" y="2771"/>
              <a:ext cx="480" cy="0"/>
            </a:xfrm>
            <a:prstGeom prst="straightConnector1">
              <a:avLst/>
            </a:prstGeom>
            <a:noFill/>
            <a:ln w="12700">
              <a:solidFill>
                <a:schemeClr val="tx1"/>
              </a:solidFill>
              <a:round/>
              <a:headEnd type="none" w="sm" len="sm"/>
              <a:tailEnd type="triangle" w="med" len="lg"/>
            </a:ln>
            <a:extLst>
              <a:ext uri="{909E8E84-426E-40DD-AFC4-6F175D3DCCD1}">
                <a14:hiddenFill xmlns:a14="http://schemas.microsoft.com/office/drawing/2010/main">
                  <a:noFill/>
                </a14:hiddenFill>
              </a:ext>
            </a:extLst>
          </p:spPr>
        </p:cxnSp>
        <p:sp>
          <p:nvSpPr>
            <p:cNvPr id="10272" name="Text Box 29"/>
            <p:cNvSpPr txBox="1">
              <a:spLocks noChangeArrowheads="1"/>
            </p:cNvSpPr>
            <p:nvPr/>
          </p:nvSpPr>
          <p:spPr bwMode="auto">
            <a:xfrm>
              <a:off x="841" y="2387"/>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spcBef>
                  <a:spcPct val="50000"/>
                </a:spcBef>
              </a:pPr>
              <a:r>
                <a:rPr lang="en-US" altLang="en-US" sz="2000">
                  <a:latin typeface="Times New Roman" panose="02020603050405020304" pitchFamily="18" charset="0"/>
                </a:rPr>
                <a:t>u</a:t>
              </a:r>
              <a:endParaRPr lang="en-GB" altLang="en-US" sz="2000">
                <a:latin typeface="Times New Roman" panose="02020603050405020304" pitchFamily="18" charset="0"/>
              </a:endParaRPr>
            </a:p>
          </p:txBody>
        </p:sp>
        <p:sp>
          <p:nvSpPr>
            <p:cNvPr id="10273" name="Text Box 30"/>
            <p:cNvSpPr txBox="1">
              <a:spLocks noChangeArrowheads="1"/>
            </p:cNvSpPr>
            <p:nvPr/>
          </p:nvSpPr>
          <p:spPr bwMode="auto">
            <a:xfrm>
              <a:off x="1609" y="2387"/>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spcBef>
                  <a:spcPct val="50000"/>
                </a:spcBef>
              </a:pPr>
              <a:r>
                <a:rPr lang="en-US" altLang="en-US" sz="2000">
                  <a:latin typeface="Times New Roman" panose="02020603050405020304" pitchFamily="18" charset="0"/>
                </a:rPr>
                <a:t>v</a:t>
              </a:r>
              <a:endParaRPr lang="en-GB" altLang="en-US" sz="2000">
                <a:latin typeface="Times New Roman" panose="02020603050405020304" pitchFamily="18" charset="0"/>
              </a:endParaRPr>
            </a:p>
          </p:txBody>
        </p:sp>
        <p:sp>
          <p:nvSpPr>
            <p:cNvPr id="10274" name="Text Box 33"/>
            <p:cNvSpPr txBox="1">
              <a:spLocks noChangeArrowheads="1"/>
            </p:cNvSpPr>
            <p:nvPr/>
          </p:nvSpPr>
          <p:spPr bwMode="auto">
            <a:xfrm>
              <a:off x="1177" y="2531"/>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spcBef>
                  <a:spcPct val="50000"/>
                </a:spcBef>
              </a:pPr>
              <a:r>
                <a:rPr lang="en-US" altLang="en-US" sz="2000">
                  <a:latin typeface="Times New Roman" panose="02020603050405020304" pitchFamily="18" charset="0"/>
                </a:rPr>
                <a:t>2</a:t>
              </a:r>
              <a:endParaRPr lang="en-GB" altLang="en-US" sz="2000">
                <a:latin typeface="Times New Roman" panose="02020603050405020304" pitchFamily="18" charset="0"/>
              </a:endParaRPr>
            </a:p>
          </p:txBody>
        </p:sp>
        <p:sp>
          <p:nvSpPr>
            <p:cNvPr id="10275" name="Oval 35"/>
            <p:cNvSpPr>
              <a:spLocks noChangeArrowheads="1"/>
            </p:cNvSpPr>
            <p:nvPr/>
          </p:nvSpPr>
          <p:spPr bwMode="auto">
            <a:xfrm>
              <a:off x="1561" y="2637"/>
              <a:ext cx="288" cy="288"/>
            </a:xfrm>
            <a:prstGeom prst="ellipse">
              <a:avLst/>
            </a:prstGeom>
            <a:solidFill>
              <a:srgbClr val="DDDDDD"/>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a:latin typeface="Symbol" panose="05050102010706020507" pitchFamily="18" charset="2"/>
                </a:rPr>
                <a:t>9</a:t>
              </a:r>
              <a:endParaRPr lang="en-GB" altLang="en-US">
                <a:latin typeface="Symbol" panose="05050102010706020507" pitchFamily="18" charset="2"/>
              </a:endParaRPr>
            </a:p>
          </p:txBody>
        </p:sp>
      </p:grpSp>
      <p:grpSp>
        <p:nvGrpSpPr>
          <p:cNvPr id="3" name="Group 57"/>
          <p:cNvGrpSpPr>
            <a:grpSpLocks/>
          </p:cNvGrpSpPr>
          <p:nvPr/>
        </p:nvGrpSpPr>
        <p:grpSpPr bwMode="auto">
          <a:xfrm>
            <a:off x="1258888" y="4551363"/>
            <a:ext cx="2020887" cy="1403350"/>
            <a:chOff x="793" y="2867"/>
            <a:chExt cx="1273" cy="884"/>
          </a:xfrm>
        </p:grpSpPr>
        <p:cxnSp>
          <p:nvCxnSpPr>
            <p:cNvPr id="10262" name="AutoShape 28"/>
            <p:cNvCxnSpPr>
              <a:cxnSpLocks noChangeShapeType="1"/>
            </p:cNvCxnSpPr>
            <p:nvPr/>
          </p:nvCxnSpPr>
          <p:spPr bwMode="auto">
            <a:xfrm>
              <a:off x="1081" y="3405"/>
              <a:ext cx="480" cy="0"/>
            </a:xfrm>
            <a:prstGeom prst="straightConnector1">
              <a:avLst/>
            </a:prstGeom>
            <a:noFill/>
            <a:ln w="12700">
              <a:solidFill>
                <a:schemeClr val="tx1"/>
              </a:solidFill>
              <a:round/>
              <a:headEnd type="none" w="sm" len="sm"/>
              <a:tailEnd type="triangle" w="med" len="lg"/>
            </a:ln>
            <a:extLst>
              <a:ext uri="{909E8E84-426E-40DD-AFC4-6F175D3DCCD1}">
                <a14:hiddenFill xmlns:a14="http://schemas.microsoft.com/office/drawing/2010/main">
                  <a:noFill/>
                </a14:hiddenFill>
              </a:ext>
            </a:extLst>
          </p:spPr>
        </p:cxnSp>
        <p:sp>
          <p:nvSpPr>
            <p:cNvPr id="10263" name="Text Box 31"/>
            <p:cNvSpPr txBox="1">
              <a:spLocks noChangeArrowheads="1"/>
            </p:cNvSpPr>
            <p:nvPr/>
          </p:nvSpPr>
          <p:spPr bwMode="auto">
            <a:xfrm>
              <a:off x="1609" y="3501"/>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spcBef>
                  <a:spcPct val="50000"/>
                </a:spcBef>
              </a:pPr>
              <a:r>
                <a:rPr lang="en-US" altLang="en-US" sz="2000">
                  <a:latin typeface="Times New Roman" panose="02020603050405020304" pitchFamily="18" charset="0"/>
                </a:rPr>
                <a:t>v</a:t>
              </a:r>
              <a:endParaRPr lang="en-GB" altLang="en-US" sz="2000">
                <a:latin typeface="Times New Roman" panose="02020603050405020304" pitchFamily="18" charset="0"/>
              </a:endParaRPr>
            </a:p>
          </p:txBody>
        </p:sp>
        <p:sp>
          <p:nvSpPr>
            <p:cNvPr id="10264" name="Text Box 32"/>
            <p:cNvSpPr txBox="1">
              <a:spLocks noChangeArrowheads="1"/>
            </p:cNvSpPr>
            <p:nvPr/>
          </p:nvSpPr>
          <p:spPr bwMode="auto">
            <a:xfrm>
              <a:off x="841" y="3501"/>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spcBef>
                  <a:spcPct val="50000"/>
                </a:spcBef>
              </a:pPr>
              <a:r>
                <a:rPr lang="en-US" altLang="en-US" sz="2000">
                  <a:latin typeface="Times New Roman" panose="02020603050405020304" pitchFamily="18" charset="0"/>
                </a:rPr>
                <a:t>u</a:t>
              </a:r>
              <a:endParaRPr lang="en-GB" altLang="en-US" sz="2000">
                <a:latin typeface="Times New Roman" panose="02020603050405020304" pitchFamily="18" charset="0"/>
              </a:endParaRPr>
            </a:p>
          </p:txBody>
        </p:sp>
        <p:sp>
          <p:nvSpPr>
            <p:cNvPr id="10265" name="Text Box 34"/>
            <p:cNvSpPr txBox="1">
              <a:spLocks noChangeArrowheads="1"/>
            </p:cNvSpPr>
            <p:nvPr/>
          </p:nvSpPr>
          <p:spPr bwMode="auto">
            <a:xfrm>
              <a:off x="1225" y="3357"/>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spcBef>
                  <a:spcPct val="50000"/>
                </a:spcBef>
              </a:pPr>
              <a:r>
                <a:rPr lang="en-US" altLang="en-US" sz="2000">
                  <a:latin typeface="Times New Roman" panose="02020603050405020304" pitchFamily="18" charset="0"/>
                </a:rPr>
                <a:t>2</a:t>
              </a:r>
              <a:endParaRPr lang="en-GB" altLang="en-US" sz="2000">
                <a:latin typeface="Times New Roman" panose="02020603050405020304" pitchFamily="18" charset="0"/>
              </a:endParaRPr>
            </a:p>
          </p:txBody>
        </p:sp>
        <p:sp>
          <p:nvSpPr>
            <p:cNvPr id="10266" name="Oval 36"/>
            <p:cNvSpPr>
              <a:spLocks noChangeArrowheads="1"/>
            </p:cNvSpPr>
            <p:nvPr/>
          </p:nvSpPr>
          <p:spPr bwMode="auto">
            <a:xfrm>
              <a:off x="793" y="3261"/>
              <a:ext cx="288" cy="288"/>
            </a:xfrm>
            <a:prstGeom prst="ellipse">
              <a:avLst/>
            </a:prstGeom>
            <a:solidFill>
              <a:srgbClr val="DDDDDD"/>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a:latin typeface="Symbol" panose="05050102010706020507" pitchFamily="18" charset="2"/>
                </a:rPr>
                <a:t>5</a:t>
              </a:r>
              <a:endParaRPr lang="en-GB" altLang="en-US">
                <a:latin typeface="Symbol" panose="05050102010706020507" pitchFamily="18" charset="2"/>
              </a:endParaRPr>
            </a:p>
          </p:txBody>
        </p:sp>
        <p:sp>
          <p:nvSpPr>
            <p:cNvPr id="10267" name="Oval 37"/>
            <p:cNvSpPr>
              <a:spLocks noChangeArrowheads="1"/>
            </p:cNvSpPr>
            <p:nvPr/>
          </p:nvSpPr>
          <p:spPr bwMode="auto">
            <a:xfrm>
              <a:off x="1561" y="3261"/>
              <a:ext cx="288" cy="288"/>
            </a:xfrm>
            <a:prstGeom prst="ellipse">
              <a:avLst/>
            </a:prstGeom>
            <a:solidFill>
              <a:srgbClr val="DDDDDD"/>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a:latin typeface="Symbol" panose="05050102010706020507" pitchFamily="18" charset="2"/>
                </a:rPr>
                <a:t>7</a:t>
              </a:r>
              <a:endParaRPr lang="en-GB" altLang="en-US">
                <a:latin typeface="Symbol" panose="05050102010706020507" pitchFamily="18" charset="2"/>
              </a:endParaRPr>
            </a:p>
          </p:txBody>
        </p:sp>
        <p:sp>
          <p:nvSpPr>
            <p:cNvPr id="10268" name="Line 38"/>
            <p:cNvSpPr>
              <a:spLocks noChangeShapeType="1"/>
            </p:cNvSpPr>
            <p:nvPr/>
          </p:nvSpPr>
          <p:spPr bwMode="auto">
            <a:xfrm>
              <a:off x="1177" y="2867"/>
              <a:ext cx="0" cy="432"/>
            </a:xfrm>
            <a:prstGeom prst="line">
              <a:avLst/>
            </a:prstGeom>
            <a:noFill/>
            <a:ln w="63500">
              <a:solidFill>
                <a:schemeClr val="bg2"/>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0269" name="Text Box 39"/>
            <p:cNvSpPr txBox="1">
              <a:spLocks noChangeArrowheads="1"/>
            </p:cNvSpPr>
            <p:nvPr/>
          </p:nvSpPr>
          <p:spPr bwMode="auto">
            <a:xfrm>
              <a:off x="1201" y="2963"/>
              <a:ext cx="8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spcBef>
                  <a:spcPct val="50000"/>
                </a:spcBef>
              </a:pPr>
              <a:r>
                <a:rPr lang="en-US" altLang="en-US" sz="2000">
                  <a:solidFill>
                    <a:srgbClr val="777777"/>
                  </a:solidFill>
                  <a:latin typeface="Times New Roman" panose="02020603050405020304" pitchFamily="18" charset="0"/>
                </a:rPr>
                <a:t>Relax(u,v)</a:t>
              </a:r>
              <a:endParaRPr lang="en-GB" altLang="en-US" sz="2000">
                <a:solidFill>
                  <a:srgbClr val="777777"/>
                </a:solidFill>
                <a:latin typeface="Times New Roman" panose="02020603050405020304" pitchFamily="18" charset="0"/>
              </a:endParaRPr>
            </a:p>
          </p:txBody>
        </p:sp>
      </p:grpSp>
      <p:grpSp>
        <p:nvGrpSpPr>
          <p:cNvPr id="4" name="Group 58"/>
          <p:cNvGrpSpPr>
            <a:grpSpLocks/>
          </p:cNvGrpSpPr>
          <p:nvPr/>
        </p:nvGrpSpPr>
        <p:grpSpPr bwMode="auto">
          <a:xfrm>
            <a:off x="5016500" y="3789363"/>
            <a:ext cx="1676400" cy="854075"/>
            <a:chOff x="3160" y="2387"/>
            <a:chExt cx="1056" cy="538"/>
          </a:xfrm>
        </p:grpSpPr>
        <p:sp>
          <p:nvSpPr>
            <p:cNvPr id="10256" name="Oval 40"/>
            <p:cNvSpPr>
              <a:spLocks noChangeArrowheads="1"/>
            </p:cNvSpPr>
            <p:nvPr/>
          </p:nvSpPr>
          <p:spPr bwMode="auto">
            <a:xfrm>
              <a:off x="3160" y="2627"/>
              <a:ext cx="288" cy="288"/>
            </a:xfrm>
            <a:prstGeom prst="ellipse">
              <a:avLst/>
            </a:prstGeom>
            <a:solidFill>
              <a:srgbClr val="DDDDDD"/>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a:latin typeface="Symbol" panose="05050102010706020507" pitchFamily="18" charset="2"/>
                </a:rPr>
                <a:t>5</a:t>
              </a:r>
              <a:endParaRPr lang="en-GB" altLang="en-US">
                <a:latin typeface="Symbol" panose="05050102010706020507" pitchFamily="18" charset="2"/>
              </a:endParaRPr>
            </a:p>
          </p:txBody>
        </p:sp>
        <p:cxnSp>
          <p:nvCxnSpPr>
            <p:cNvPr id="10257" name="AutoShape 41"/>
            <p:cNvCxnSpPr>
              <a:cxnSpLocks noChangeShapeType="1"/>
              <a:stCxn id="10256" idx="6"/>
            </p:cNvCxnSpPr>
            <p:nvPr/>
          </p:nvCxnSpPr>
          <p:spPr bwMode="auto">
            <a:xfrm>
              <a:off x="3448" y="2771"/>
              <a:ext cx="480" cy="0"/>
            </a:xfrm>
            <a:prstGeom prst="straightConnector1">
              <a:avLst/>
            </a:prstGeom>
            <a:noFill/>
            <a:ln w="12700">
              <a:solidFill>
                <a:schemeClr val="tx1"/>
              </a:solidFill>
              <a:round/>
              <a:headEnd type="none" w="sm" len="sm"/>
              <a:tailEnd type="triangle" w="med" len="lg"/>
            </a:ln>
            <a:extLst>
              <a:ext uri="{909E8E84-426E-40DD-AFC4-6F175D3DCCD1}">
                <a14:hiddenFill xmlns:a14="http://schemas.microsoft.com/office/drawing/2010/main">
                  <a:noFill/>
                </a14:hiddenFill>
              </a:ext>
            </a:extLst>
          </p:spPr>
        </p:cxnSp>
        <p:sp>
          <p:nvSpPr>
            <p:cNvPr id="10258" name="Text Box 43"/>
            <p:cNvSpPr txBox="1">
              <a:spLocks noChangeArrowheads="1"/>
            </p:cNvSpPr>
            <p:nvPr/>
          </p:nvSpPr>
          <p:spPr bwMode="auto">
            <a:xfrm>
              <a:off x="3208" y="2387"/>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spcBef>
                  <a:spcPct val="50000"/>
                </a:spcBef>
              </a:pPr>
              <a:r>
                <a:rPr lang="en-US" altLang="en-US" sz="2000">
                  <a:latin typeface="Times New Roman" panose="02020603050405020304" pitchFamily="18" charset="0"/>
                </a:rPr>
                <a:t>u</a:t>
              </a:r>
              <a:endParaRPr lang="en-GB" altLang="en-US" sz="2000">
                <a:latin typeface="Times New Roman" panose="02020603050405020304" pitchFamily="18" charset="0"/>
              </a:endParaRPr>
            </a:p>
          </p:txBody>
        </p:sp>
        <p:sp>
          <p:nvSpPr>
            <p:cNvPr id="10259" name="Text Box 44"/>
            <p:cNvSpPr txBox="1">
              <a:spLocks noChangeArrowheads="1"/>
            </p:cNvSpPr>
            <p:nvPr/>
          </p:nvSpPr>
          <p:spPr bwMode="auto">
            <a:xfrm>
              <a:off x="3976" y="2387"/>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spcBef>
                  <a:spcPct val="50000"/>
                </a:spcBef>
              </a:pPr>
              <a:r>
                <a:rPr lang="en-US" altLang="en-US" sz="2000">
                  <a:latin typeface="Times New Roman" panose="02020603050405020304" pitchFamily="18" charset="0"/>
                </a:rPr>
                <a:t>v</a:t>
              </a:r>
              <a:endParaRPr lang="en-GB" altLang="en-US" sz="2000">
                <a:latin typeface="Times New Roman" panose="02020603050405020304" pitchFamily="18" charset="0"/>
              </a:endParaRPr>
            </a:p>
          </p:txBody>
        </p:sp>
        <p:sp>
          <p:nvSpPr>
            <p:cNvPr id="10260" name="Text Box 47"/>
            <p:cNvSpPr txBox="1">
              <a:spLocks noChangeArrowheads="1"/>
            </p:cNvSpPr>
            <p:nvPr/>
          </p:nvSpPr>
          <p:spPr bwMode="auto">
            <a:xfrm>
              <a:off x="3544" y="2531"/>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spcBef>
                  <a:spcPct val="50000"/>
                </a:spcBef>
              </a:pPr>
              <a:r>
                <a:rPr lang="en-US" altLang="en-US" sz="2000">
                  <a:latin typeface="Times New Roman" panose="02020603050405020304" pitchFamily="18" charset="0"/>
                </a:rPr>
                <a:t>2</a:t>
              </a:r>
              <a:endParaRPr lang="en-GB" altLang="en-US" sz="2000">
                <a:latin typeface="Times New Roman" panose="02020603050405020304" pitchFamily="18" charset="0"/>
              </a:endParaRPr>
            </a:p>
          </p:txBody>
        </p:sp>
        <p:sp>
          <p:nvSpPr>
            <p:cNvPr id="10261" name="Oval 49"/>
            <p:cNvSpPr>
              <a:spLocks noChangeArrowheads="1"/>
            </p:cNvSpPr>
            <p:nvPr/>
          </p:nvSpPr>
          <p:spPr bwMode="auto">
            <a:xfrm>
              <a:off x="3928" y="2637"/>
              <a:ext cx="288" cy="288"/>
            </a:xfrm>
            <a:prstGeom prst="ellipse">
              <a:avLst/>
            </a:prstGeom>
            <a:solidFill>
              <a:srgbClr val="DDDDDD"/>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a:latin typeface="Symbol" panose="05050102010706020507" pitchFamily="18" charset="2"/>
                </a:rPr>
                <a:t>6</a:t>
              </a:r>
              <a:endParaRPr lang="en-GB" altLang="en-US">
                <a:latin typeface="Symbol" panose="05050102010706020507" pitchFamily="18" charset="2"/>
              </a:endParaRPr>
            </a:p>
          </p:txBody>
        </p:sp>
      </p:grpSp>
      <p:grpSp>
        <p:nvGrpSpPr>
          <p:cNvPr id="5" name="Group 59"/>
          <p:cNvGrpSpPr>
            <a:grpSpLocks/>
          </p:cNvGrpSpPr>
          <p:nvPr/>
        </p:nvGrpSpPr>
        <p:grpSpPr bwMode="auto">
          <a:xfrm>
            <a:off x="5016500" y="4551363"/>
            <a:ext cx="2003425" cy="1403350"/>
            <a:chOff x="3160" y="2867"/>
            <a:chExt cx="1262" cy="884"/>
          </a:xfrm>
        </p:grpSpPr>
        <p:cxnSp>
          <p:nvCxnSpPr>
            <p:cNvPr id="10248" name="AutoShape 42"/>
            <p:cNvCxnSpPr>
              <a:cxnSpLocks noChangeShapeType="1"/>
            </p:cNvCxnSpPr>
            <p:nvPr/>
          </p:nvCxnSpPr>
          <p:spPr bwMode="auto">
            <a:xfrm>
              <a:off x="3448" y="3405"/>
              <a:ext cx="480" cy="0"/>
            </a:xfrm>
            <a:prstGeom prst="straightConnector1">
              <a:avLst/>
            </a:prstGeom>
            <a:noFill/>
            <a:ln w="12700">
              <a:solidFill>
                <a:schemeClr val="tx1"/>
              </a:solidFill>
              <a:round/>
              <a:headEnd type="none" w="sm" len="sm"/>
              <a:tailEnd type="triangle" w="med" len="lg"/>
            </a:ln>
            <a:extLst>
              <a:ext uri="{909E8E84-426E-40DD-AFC4-6F175D3DCCD1}">
                <a14:hiddenFill xmlns:a14="http://schemas.microsoft.com/office/drawing/2010/main">
                  <a:noFill/>
                </a14:hiddenFill>
              </a:ext>
            </a:extLst>
          </p:spPr>
        </p:cxnSp>
        <p:sp>
          <p:nvSpPr>
            <p:cNvPr id="10249" name="Text Box 45"/>
            <p:cNvSpPr txBox="1">
              <a:spLocks noChangeArrowheads="1"/>
            </p:cNvSpPr>
            <p:nvPr/>
          </p:nvSpPr>
          <p:spPr bwMode="auto">
            <a:xfrm>
              <a:off x="3976" y="3501"/>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spcBef>
                  <a:spcPct val="50000"/>
                </a:spcBef>
              </a:pPr>
              <a:r>
                <a:rPr lang="en-US" altLang="en-US" sz="2000">
                  <a:latin typeface="Times New Roman" panose="02020603050405020304" pitchFamily="18" charset="0"/>
                </a:rPr>
                <a:t>v</a:t>
              </a:r>
              <a:endParaRPr lang="en-GB" altLang="en-US" sz="2000">
                <a:latin typeface="Times New Roman" panose="02020603050405020304" pitchFamily="18" charset="0"/>
              </a:endParaRPr>
            </a:p>
          </p:txBody>
        </p:sp>
        <p:sp>
          <p:nvSpPr>
            <p:cNvPr id="10250" name="Text Box 46"/>
            <p:cNvSpPr txBox="1">
              <a:spLocks noChangeArrowheads="1"/>
            </p:cNvSpPr>
            <p:nvPr/>
          </p:nvSpPr>
          <p:spPr bwMode="auto">
            <a:xfrm>
              <a:off x="3208" y="3501"/>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spcBef>
                  <a:spcPct val="50000"/>
                </a:spcBef>
              </a:pPr>
              <a:r>
                <a:rPr lang="en-US" altLang="en-US" sz="2000">
                  <a:latin typeface="Times New Roman" panose="02020603050405020304" pitchFamily="18" charset="0"/>
                </a:rPr>
                <a:t>u</a:t>
              </a:r>
              <a:endParaRPr lang="en-GB" altLang="en-US" sz="2000">
                <a:latin typeface="Times New Roman" panose="02020603050405020304" pitchFamily="18" charset="0"/>
              </a:endParaRPr>
            </a:p>
          </p:txBody>
        </p:sp>
        <p:sp>
          <p:nvSpPr>
            <p:cNvPr id="10251" name="Text Box 48"/>
            <p:cNvSpPr txBox="1">
              <a:spLocks noChangeArrowheads="1"/>
            </p:cNvSpPr>
            <p:nvPr/>
          </p:nvSpPr>
          <p:spPr bwMode="auto">
            <a:xfrm>
              <a:off x="3592" y="3357"/>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spcBef>
                  <a:spcPct val="50000"/>
                </a:spcBef>
              </a:pPr>
              <a:r>
                <a:rPr lang="en-US" altLang="en-US" sz="2000">
                  <a:latin typeface="Times New Roman" panose="02020603050405020304" pitchFamily="18" charset="0"/>
                </a:rPr>
                <a:t>2</a:t>
              </a:r>
              <a:endParaRPr lang="en-GB" altLang="en-US" sz="2000">
                <a:latin typeface="Times New Roman" panose="02020603050405020304" pitchFamily="18" charset="0"/>
              </a:endParaRPr>
            </a:p>
          </p:txBody>
        </p:sp>
        <p:sp>
          <p:nvSpPr>
            <p:cNvPr id="10252" name="Oval 50"/>
            <p:cNvSpPr>
              <a:spLocks noChangeArrowheads="1"/>
            </p:cNvSpPr>
            <p:nvPr/>
          </p:nvSpPr>
          <p:spPr bwMode="auto">
            <a:xfrm>
              <a:off x="3160" y="3261"/>
              <a:ext cx="288" cy="288"/>
            </a:xfrm>
            <a:prstGeom prst="ellipse">
              <a:avLst/>
            </a:prstGeom>
            <a:solidFill>
              <a:srgbClr val="DDDDDD"/>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a:latin typeface="Symbol" panose="05050102010706020507" pitchFamily="18" charset="2"/>
                </a:rPr>
                <a:t>5</a:t>
              </a:r>
              <a:endParaRPr lang="en-GB" altLang="en-US">
                <a:latin typeface="Symbol" panose="05050102010706020507" pitchFamily="18" charset="2"/>
              </a:endParaRPr>
            </a:p>
          </p:txBody>
        </p:sp>
        <p:sp>
          <p:nvSpPr>
            <p:cNvPr id="10253" name="Oval 51"/>
            <p:cNvSpPr>
              <a:spLocks noChangeArrowheads="1"/>
            </p:cNvSpPr>
            <p:nvPr/>
          </p:nvSpPr>
          <p:spPr bwMode="auto">
            <a:xfrm>
              <a:off x="3928" y="3261"/>
              <a:ext cx="288" cy="288"/>
            </a:xfrm>
            <a:prstGeom prst="ellipse">
              <a:avLst/>
            </a:prstGeom>
            <a:solidFill>
              <a:srgbClr val="DDDDDD"/>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a:latin typeface="Symbol" panose="05050102010706020507" pitchFamily="18" charset="2"/>
                </a:rPr>
                <a:t>6</a:t>
              </a:r>
              <a:endParaRPr lang="en-GB" altLang="en-US">
                <a:latin typeface="Symbol" panose="05050102010706020507" pitchFamily="18" charset="2"/>
              </a:endParaRPr>
            </a:p>
          </p:txBody>
        </p:sp>
        <p:sp>
          <p:nvSpPr>
            <p:cNvPr id="10254" name="Line 52"/>
            <p:cNvSpPr>
              <a:spLocks noChangeShapeType="1"/>
            </p:cNvSpPr>
            <p:nvPr/>
          </p:nvSpPr>
          <p:spPr bwMode="auto">
            <a:xfrm>
              <a:off x="3544" y="2867"/>
              <a:ext cx="0" cy="432"/>
            </a:xfrm>
            <a:prstGeom prst="line">
              <a:avLst/>
            </a:prstGeom>
            <a:noFill/>
            <a:ln w="63500">
              <a:solidFill>
                <a:schemeClr val="bg2"/>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0255" name="Text Box 53"/>
            <p:cNvSpPr txBox="1">
              <a:spLocks noChangeArrowheads="1"/>
            </p:cNvSpPr>
            <p:nvPr/>
          </p:nvSpPr>
          <p:spPr bwMode="auto">
            <a:xfrm>
              <a:off x="3573" y="2963"/>
              <a:ext cx="84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spcBef>
                  <a:spcPct val="50000"/>
                </a:spcBef>
              </a:pPr>
              <a:r>
                <a:rPr lang="en-US" altLang="en-US" sz="2000">
                  <a:solidFill>
                    <a:srgbClr val="777777"/>
                  </a:solidFill>
                  <a:latin typeface="Times New Roman" panose="02020603050405020304" pitchFamily="18" charset="0"/>
                </a:rPr>
                <a:t>Relax(u,v)</a:t>
              </a:r>
              <a:endParaRPr lang="en-GB" altLang="en-US" sz="2000">
                <a:solidFill>
                  <a:srgbClr val="777777"/>
                </a:solidFill>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heckerboard(across)">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heckerboard(across)">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checkerboard(across)">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title"/>
          </p:nvPr>
        </p:nvSpPr>
        <p:spPr/>
        <p:txBody>
          <a:bodyPr/>
          <a:lstStyle/>
          <a:p>
            <a:pPr eaLnBrk="1" hangingPunct="1">
              <a:defRPr/>
            </a:pPr>
            <a:r>
              <a:rPr lang="en-US"/>
              <a:t>Bellman-Ford Algorithm</a:t>
            </a:r>
          </a:p>
        </p:txBody>
      </p:sp>
      <p:sp>
        <p:nvSpPr>
          <p:cNvPr id="11267" name="Rectangle 3"/>
          <p:cNvSpPr>
            <a:spLocks noGrp="1" noChangeArrowheads="1"/>
          </p:cNvSpPr>
          <p:nvPr>
            <p:ph type="body" idx="1"/>
          </p:nvPr>
        </p:nvSpPr>
        <p:spPr>
          <a:xfrm>
            <a:off x="457200" y="1052513"/>
            <a:ext cx="8229600" cy="5329237"/>
          </a:xfrm>
          <a:ln>
            <a:noFill/>
          </a:ln>
        </p:spPr>
        <p:txBody>
          <a:bodyPr/>
          <a:lstStyle/>
          <a:p>
            <a:pPr eaLnBrk="1" hangingPunct="1">
              <a:lnSpc>
                <a:spcPct val="90000"/>
              </a:lnSpc>
              <a:buFont typeface="Monotype Sorts" pitchFamily="2" charset="2"/>
              <a:buNone/>
            </a:pPr>
            <a:r>
              <a:rPr lang="en-US" altLang="en-US" sz="1700" b="1" dirty="0" err="1">
                <a:latin typeface="Courier New" panose="02070309020205020404" pitchFamily="49" charset="0"/>
              </a:rPr>
              <a:t>BellmanFord</a:t>
            </a:r>
            <a:r>
              <a:rPr lang="en-US" altLang="en-US" sz="1700" b="1" dirty="0">
                <a:latin typeface="Courier New" panose="02070309020205020404" pitchFamily="49" charset="0"/>
              </a:rPr>
              <a:t>()</a:t>
            </a:r>
          </a:p>
          <a:p>
            <a:pPr eaLnBrk="1" hangingPunct="1">
              <a:lnSpc>
                <a:spcPct val="90000"/>
              </a:lnSpc>
              <a:buFont typeface="Monotype Sorts" pitchFamily="2" charset="2"/>
              <a:buNone/>
            </a:pPr>
            <a:r>
              <a:rPr lang="en-US" altLang="en-US" sz="1700" b="1" dirty="0">
                <a:latin typeface="Courier New" panose="02070309020205020404" pitchFamily="49" charset="0"/>
              </a:rPr>
              <a:t>   for each v </a:t>
            </a:r>
            <a:r>
              <a:rPr lang="en-US" altLang="en-US" sz="1700" b="1" dirty="0">
                <a:latin typeface="Courier New" panose="02070309020205020404" pitchFamily="49" charset="0"/>
                <a:sym typeface="Symbol" panose="05050102010706020507" pitchFamily="18" charset="2"/>
              </a:rPr>
              <a:t> V</a:t>
            </a:r>
          </a:p>
          <a:p>
            <a:pPr eaLnBrk="1" hangingPunct="1">
              <a:lnSpc>
                <a:spcPct val="90000"/>
              </a:lnSpc>
              <a:buFont typeface="Monotype Sorts" pitchFamily="2" charset="2"/>
              <a:buNone/>
            </a:pPr>
            <a:r>
              <a:rPr lang="en-US" altLang="en-US" sz="1700" b="1" dirty="0">
                <a:latin typeface="Courier New" panose="02070309020205020404" pitchFamily="49" charset="0"/>
                <a:sym typeface="Symbol" panose="05050102010706020507" pitchFamily="18" charset="2"/>
              </a:rPr>
              <a:t>      d[v] = ;</a:t>
            </a:r>
          </a:p>
          <a:p>
            <a:pPr eaLnBrk="1" hangingPunct="1">
              <a:lnSpc>
                <a:spcPct val="90000"/>
              </a:lnSpc>
              <a:buFont typeface="Monotype Sorts" pitchFamily="2" charset="2"/>
              <a:buNone/>
            </a:pPr>
            <a:r>
              <a:rPr lang="en-US" altLang="en-US" sz="1700" b="1" dirty="0">
                <a:latin typeface="Courier New" panose="02070309020205020404" pitchFamily="49" charset="0"/>
                <a:sym typeface="Symbol" panose="05050102010706020507" pitchFamily="18" charset="2"/>
              </a:rPr>
              <a:t>   d[s] = 0;</a:t>
            </a:r>
          </a:p>
          <a:p>
            <a:pPr eaLnBrk="1" hangingPunct="1">
              <a:lnSpc>
                <a:spcPct val="90000"/>
              </a:lnSpc>
              <a:buFont typeface="Monotype Sorts" pitchFamily="2" charset="2"/>
              <a:buNone/>
            </a:pPr>
            <a:endParaRPr lang="en-US" altLang="en-US" sz="1700" b="1" dirty="0">
              <a:latin typeface="Courier New" panose="02070309020205020404" pitchFamily="49" charset="0"/>
              <a:sym typeface="Symbol" panose="05050102010706020507" pitchFamily="18" charset="2"/>
            </a:endParaRPr>
          </a:p>
          <a:p>
            <a:pPr eaLnBrk="1" hangingPunct="1">
              <a:lnSpc>
                <a:spcPct val="90000"/>
              </a:lnSpc>
              <a:buFont typeface="Monotype Sorts" pitchFamily="2" charset="2"/>
              <a:buNone/>
            </a:pPr>
            <a:r>
              <a:rPr lang="en-US" altLang="en-US" sz="1700" b="1" dirty="0">
                <a:latin typeface="Courier New" panose="02070309020205020404" pitchFamily="49" charset="0"/>
                <a:sym typeface="Symbol" panose="05050102010706020507" pitchFamily="18" charset="2"/>
              </a:rPr>
              <a:t>   for </a:t>
            </a:r>
            <a:r>
              <a:rPr lang="en-US" altLang="en-US" sz="1700" b="1" dirty="0" err="1">
                <a:latin typeface="Courier New" panose="02070309020205020404" pitchFamily="49" charset="0"/>
                <a:sym typeface="Symbol" panose="05050102010706020507" pitchFamily="18" charset="2"/>
              </a:rPr>
              <a:t>i</a:t>
            </a:r>
            <a:r>
              <a:rPr lang="en-US" altLang="en-US" sz="1700" b="1" dirty="0">
                <a:latin typeface="Courier New" panose="02070309020205020404" pitchFamily="49" charset="0"/>
                <a:sym typeface="Symbol" panose="05050102010706020507" pitchFamily="18" charset="2"/>
              </a:rPr>
              <a:t>=1 to |V|-1</a:t>
            </a:r>
          </a:p>
          <a:p>
            <a:pPr eaLnBrk="1" hangingPunct="1">
              <a:lnSpc>
                <a:spcPct val="90000"/>
              </a:lnSpc>
              <a:buFont typeface="Monotype Sorts" pitchFamily="2" charset="2"/>
              <a:buNone/>
            </a:pPr>
            <a:r>
              <a:rPr lang="en-US" altLang="en-US" sz="1700" b="1" dirty="0">
                <a:latin typeface="Courier New" panose="02070309020205020404" pitchFamily="49" charset="0"/>
                <a:sym typeface="Symbol" panose="05050102010706020507" pitchFamily="18" charset="2"/>
              </a:rPr>
              <a:t>      for each edge (</a:t>
            </a:r>
            <a:r>
              <a:rPr lang="en-US" altLang="en-US" sz="1700" b="1" dirty="0" err="1">
                <a:latin typeface="Courier New" panose="02070309020205020404" pitchFamily="49" charset="0"/>
                <a:sym typeface="Symbol" panose="05050102010706020507" pitchFamily="18" charset="2"/>
              </a:rPr>
              <a:t>u,v</a:t>
            </a:r>
            <a:r>
              <a:rPr lang="en-US" altLang="en-US" sz="1700" b="1" dirty="0">
                <a:latin typeface="Courier New" panose="02070309020205020404" pitchFamily="49" charset="0"/>
                <a:sym typeface="Symbol" panose="05050102010706020507" pitchFamily="18" charset="2"/>
              </a:rPr>
              <a:t>)  E</a:t>
            </a:r>
          </a:p>
          <a:p>
            <a:pPr eaLnBrk="1" hangingPunct="1">
              <a:lnSpc>
                <a:spcPct val="90000"/>
              </a:lnSpc>
              <a:buFont typeface="Monotype Sorts" pitchFamily="2" charset="2"/>
              <a:buNone/>
            </a:pPr>
            <a:r>
              <a:rPr lang="en-US" altLang="en-US" sz="1700" b="1" dirty="0">
                <a:latin typeface="Courier New" panose="02070309020205020404" pitchFamily="49" charset="0"/>
                <a:sym typeface="Symbol" panose="05050102010706020507" pitchFamily="18" charset="2"/>
              </a:rPr>
              <a:t>         Relax(</a:t>
            </a:r>
            <a:r>
              <a:rPr lang="en-US" altLang="en-US" sz="1700" b="1" dirty="0" err="1">
                <a:latin typeface="Courier New" panose="02070309020205020404" pitchFamily="49" charset="0"/>
                <a:sym typeface="Symbol" panose="05050102010706020507" pitchFamily="18" charset="2"/>
              </a:rPr>
              <a:t>u,v,w</a:t>
            </a:r>
            <a:r>
              <a:rPr lang="en-US" altLang="en-US" sz="1700" b="1" dirty="0">
                <a:latin typeface="Courier New" panose="02070309020205020404" pitchFamily="49" charset="0"/>
                <a:sym typeface="Symbol" panose="05050102010706020507" pitchFamily="18" charset="2"/>
              </a:rPr>
              <a:t>);</a:t>
            </a:r>
          </a:p>
          <a:p>
            <a:pPr eaLnBrk="1" hangingPunct="1">
              <a:lnSpc>
                <a:spcPct val="90000"/>
              </a:lnSpc>
              <a:buFont typeface="Monotype Sorts" pitchFamily="2" charset="2"/>
              <a:buNone/>
            </a:pPr>
            <a:endParaRPr lang="en-US" altLang="en-US" sz="1700" b="1" dirty="0">
              <a:latin typeface="Courier New" panose="02070309020205020404" pitchFamily="49" charset="0"/>
              <a:sym typeface="Symbol" panose="05050102010706020507" pitchFamily="18" charset="2"/>
            </a:endParaRPr>
          </a:p>
          <a:p>
            <a:pPr eaLnBrk="1" hangingPunct="1">
              <a:lnSpc>
                <a:spcPct val="90000"/>
              </a:lnSpc>
              <a:buFont typeface="Monotype Sorts" pitchFamily="2" charset="2"/>
              <a:buNone/>
            </a:pPr>
            <a:r>
              <a:rPr lang="en-US" altLang="en-US" sz="1700" b="1" dirty="0">
                <a:latin typeface="Courier New" panose="02070309020205020404" pitchFamily="49" charset="0"/>
                <a:sym typeface="Symbol" panose="05050102010706020507" pitchFamily="18" charset="2"/>
              </a:rPr>
              <a:t>   for each edge (</a:t>
            </a:r>
            <a:r>
              <a:rPr lang="en-US" altLang="en-US" sz="1700" b="1" dirty="0" err="1">
                <a:latin typeface="Courier New" panose="02070309020205020404" pitchFamily="49" charset="0"/>
                <a:sym typeface="Symbol" panose="05050102010706020507" pitchFamily="18" charset="2"/>
              </a:rPr>
              <a:t>u,v</a:t>
            </a:r>
            <a:r>
              <a:rPr lang="en-US" altLang="en-US" sz="1700" b="1" dirty="0">
                <a:latin typeface="Courier New" panose="02070309020205020404" pitchFamily="49" charset="0"/>
                <a:sym typeface="Symbol" panose="05050102010706020507" pitchFamily="18" charset="2"/>
              </a:rPr>
              <a:t>)  E</a:t>
            </a:r>
          </a:p>
          <a:p>
            <a:pPr eaLnBrk="1" hangingPunct="1">
              <a:lnSpc>
                <a:spcPct val="90000"/>
              </a:lnSpc>
              <a:buFont typeface="Monotype Sorts" pitchFamily="2" charset="2"/>
              <a:buNone/>
            </a:pPr>
            <a:r>
              <a:rPr lang="en-US" altLang="en-US" sz="1700" b="1" dirty="0">
                <a:latin typeface="Courier New" panose="02070309020205020404" pitchFamily="49" charset="0"/>
                <a:sym typeface="Symbol" panose="05050102010706020507" pitchFamily="18" charset="2"/>
              </a:rPr>
              <a:t>      if (d[v] &gt; d[u] + w(</a:t>
            </a:r>
            <a:r>
              <a:rPr lang="en-US" altLang="en-US" sz="1700" b="1" dirty="0" err="1">
                <a:latin typeface="Courier New" panose="02070309020205020404" pitchFamily="49" charset="0"/>
                <a:sym typeface="Symbol" panose="05050102010706020507" pitchFamily="18" charset="2"/>
              </a:rPr>
              <a:t>u,v</a:t>
            </a:r>
            <a:r>
              <a:rPr lang="en-US" altLang="en-US" sz="1700" b="1" dirty="0">
                <a:latin typeface="Courier New" panose="02070309020205020404" pitchFamily="49" charset="0"/>
                <a:sym typeface="Symbol" panose="05050102010706020507" pitchFamily="18" charset="2"/>
              </a:rPr>
              <a:t>))</a:t>
            </a:r>
          </a:p>
          <a:p>
            <a:pPr eaLnBrk="1" hangingPunct="1">
              <a:lnSpc>
                <a:spcPct val="90000"/>
              </a:lnSpc>
              <a:buFont typeface="Monotype Sorts" pitchFamily="2" charset="2"/>
              <a:buNone/>
            </a:pPr>
            <a:r>
              <a:rPr lang="en-US" altLang="en-US" sz="1700" b="1" dirty="0">
                <a:latin typeface="Courier New" panose="02070309020205020404" pitchFamily="49" charset="0"/>
                <a:sym typeface="Symbol" panose="05050102010706020507" pitchFamily="18" charset="2"/>
              </a:rPr>
              <a:t>           return “no solution”;</a:t>
            </a:r>
          </a:p>
          <a:p>
            <a:pPr eaLnBrk="1" hangingPunct="1">
              <a:lnSpc>
                <a:spcPct val="90000"/>
              </a:lnSpc>
              <a:buFont typeface="Monotype Sorts" pitchFamily="2" charset="2"/>
              <a:buNone/>
            </a:pPr>
            <a:endParaRPr lang="en-US" altLang="en-US" sz="1700" b="1" dirty="0">
              <a:latin typeface="Courier New" panose="02070309020205020404" pitchFamily="49" charset="0"/>
              <a:sym typeface="Symbol" panose="05050102010706020507" pitchFamily="18" charset="2"/>
            </a:endParaRPr>
          </a:p>
          <a:p>
            <a:pPr eaLnBrk="1" hangingPunct="1">
              <a:lnSpc>
                <a:spcPct val="90000"/>
              </a:lnSpc>
              <a:buFont typeface="Monotype Sorts" pitchFamily="2" charset="2"/>
              <a:buNone/>
            </a:pPr>
            <a:endParaRPr lang="en-US" altLang="en-US" sz="1700" b="1" dirty="0">
              <a:latin typeface="Courier New" panose="02070309020205020404" pitchFamily="49" charset="0"/>
              <a:sym typeface="Symbol" panose="05050102010706020507" pitchFamily="18" charset="2"/>
            </a:endParaRPr>
          </a:p>
          <a:p>
            <a:pPr eaLnBrk="1" hangingPunct="1">
              <a:lnSpc>
                <a:spcPct val="90000"/>
              </a:lnSpc>
              <a:buFont typeface="Monotype Sorts" pitchFamily="2" charset="2"/>
              <a:buNone/>
            </a:pPr>
            <a:endParaRPr lang="en-US" altLang="en-US" sz="1700" b="1" dirty="0">
              <a:latin typeface="Courier New" panose="02070309020205020404" pitchFamily="49" charset="0"/>
              <a:sym typeface="Symbol" panose="05050102010706020507" pitchFamily="18" charset="2"/>
            </a:endParaRPr>
          </a:p>
          <a:p>
            <a:pPr eaLnBrk="1" hangingPunct="1">
              <a:lnSpc>
                <a:spcPct val="90000"/>
              </a:lnSpc>
              <a:buFont typeface="Monotype Sorts" pitchFamily="2" charset="2"/>
              <a:buNone/>
            </a:pPr>
            <a:endParaRPr lang="en-US" altLang="en-US" sz="1700" b="1" dirty="0">
              <a:latin typeface="Courier New" panose="02070309020205020404" pitchFamily="49" charset="0"/>
              <a:sym typeface="Symbol" panose="05050102010706020507" pitchFamily="18" charset="2"/>
            </a:endParaRPr>
          </a:p>
          <a:p>
            <a:pPr eaLnBrk="1" hangingPunct="1">
              <a:lnSpc>
                <a:spcPct val="90000"/>
              </a:lnSpc>
              <a:buFont typeface="Monotype Sorts" pitchFamily="2" charset="2"/>
              <a:buNone/>
            </a:pPr>
            <a:r>
              <a:rPr lang="en-US" altLang="en-US" sz="1700" b="1" dirty="0">
                <a:latin typeface="Courier New" panose="02070309020205020404" pitchFamily="49" charset="0"/>
                <a:sym typeface="Symbol" panose="05050102010706020507" pitchFamily="18" charset="2"/>
              </a:rPr>
              <a:t>Relax(</a:t>
            </a:r>
            <a:r>
              <a:rPr lang="en-US" altLang="en-US" sz="1700" b="1" dirty="0" err="1">
                <a:latin typeface="Courier New" panose="02070309020205020404" pitchFamily="49" charset="0"/>
                <a:sym typeface="Symbol" panose="05050102010706020507" pitchFamily="18" charset="2"/>
              </a:rPr>
              <a:t>u,v,w</a:t>
            </a:r>
            <a:r>
              <a:rPr lang="en-US" altLang="en-US" sz="1700" b="1" dirty="0">
                <a:latin typeface="Courier New" panose="02070309020205020404" pitchFamily="49" charset="0"/>
                <a:sym typeface="Symbol" panose="05050102010706020507" pitchFamily="18" charset="2"/>
              </a:rPr>
              <a:t>): if (d[v] &gt; d[u]+w(</a:t>
            </a:r>
            <a:r>
              <a:rPr lang="en-US" altLang="en-US" sz="1700" b="1" dirty="0" err="1">
                <a:latin typeface="Courier New" panose="02070309020205020404" pitchFamily="49" charset="0"/>
                <a:sym typeface="Symbol" panose="05050102010706020507" pitchFamily="18" charset="2"/>
              </a:rPr>
              <a:t>u,v</a:t>
            </a:r>
            <a:r>
              <a:rPr lang="en-US" altLang="en-US" sz="1700" b="1" dirty="0">
                <a:latin typeface="Courier New" panose="02070309020205020404" pitchFamily="49" charset="0"/>
                <a:sym typeface="Symbol" panose="05050102010706020507" pitchFamily="18" charset="2"/>
              </a:rPr>
              <a:t>)) </a:t>
            </a:r>
          </a:p>
          <a:p>
            <a:pPr eaLnBrk="1" hangingPunct="1">
              <a:lnSpc>
                <a:spcPct val="90000"/>
              </a:lnSpc>
              <a:buFont typeface="Monotype Sorts" pitchFamily="2" charset="2"/>
              <a:buNone/>
            </a:pPr>
            <a:r>
              <a:rPr lang="en-US" altLang="en-US" sz="1700" b="1" dirty="0">
                <a:latin typeface="Courier New" panose="02070309020205020404" pitchFamily="49" charset="0"/>
                <a:sym typeface="Symbol" panose="05050102010706020507" pitchFamily="18" charset="2"/>
              </a:rPr>
              <a:t>                 then d[v]=d[u]+w(</a:t>
            </a:r>
            <a:r>
              <a:rPr lang="en-US" altLang="en-US" sz="1700" b="1" dirty="0" err="1">
                <a:latin typeface="Courier New" panose="02070309020205020404" pitchFamily="49" charset="0"/>
                <a:sym typeface="Symbol" panose="05050102010706020507" pitchFamily="18" charset="2"/>
              </a:rPr>
              <a:t>u,v</a:t>
            </a:r>
            <a:r>
              <a:rPr lang="en-US" altLang="en-US" sz="1700" b="1" dirty="0">
                <a:latin typeface="Courier New" panose="02070309020205020404" pitchFamily="49" charset="0"/>
                <a:sym typeface="Symbol" panose="05050102010706020507" pitchFamily="18" charset="2"/>
              </a:rPr>
              <a:t>)</a:t>
            </a:r>
          </a:p>
          <a:p>
            <a:pPr eaLnBrk="1" hangingPunct="1">
              <a:lnSpc>
                <a:spcPct val="90000"/>
              </a:lnSpc>
              <a:buNone/>
            </a:pPr>
            <a:r>
              <a:rPr lang="en-US" altLang="en-US" sz="1700" b="1" dirty="0">
                <a:latin typeface="Courier New" panose="02070309020205020404" pitchFamily="49" charset="0"/>
                <a:sym typeface="Symbol" panose="05050102010706020507" pitchFamily="18" charset="2"/>
              </a:rPr>
              <a:t>				</a:t>
            </a:r>
            <a:r>
              <a:rPr lang="en-US" altLang="en-US" sz="1700" b="1" dirty="0">
                <a:solidFill>
                  <a:schemeClr val="accent6"/>
                </a:solidFill>
                <a:latin typeface="Courier New" panose="02070309020205020404" pitchFamily="49" charset="0"/>
                <a:sym typeface="Symbol" panose="05050102010706020507" pitchFamily="18" charset="2"/>
              </a:rPr>
              <a:t> p[v]=u</a:t>
            </a:r>
          </a:p>
          <a:p>
            <a:pPr eaLnBrk="1" hangingPunct="1">
              <a:lnSpc>
                <a:spcPct val="90000"/>
              </a:lnSpc>
              <a:buFont typeface="Monotype Sorts" pitchFamily="2" charset="2"/>
              <a:buNone/>
            </a:pPr>
            <a:endParaRPr lang="en-US" altLang="en-US" sz="1700" b="1" dirty="0">
              <a:latin typeface="Courier New" panose="02070309020205020404" pitchFamily="49" charset="0"/>
              <a:sym typeface="Symbol" panose="05050102010706020507" pitchFamily="18" charset="2"/>
            </a:endParaRPr>
          </a:p>
          <a:p>
            <a:pPr eaLnBrk="1" hangingPunct="1">
              <a:lnSpc>
                <a:spcPct val="90000"/>
              </a:lnSpc>
              <a:buFont typeface="Monotype Sorts" pitchFamily="2" charset="2"/>
              <a:buNone/>
            </a:pPr>
            <a:endParaRPr lang="en-US" altLang="en-US" sz="1700" b="1" dirty="0">
              <a:latin typeface="Courier New" panose="02070309020205020404" pitchFamily="49" charset="0"/>
              <a:sym typeface="Symbol" panose="05050102010706020507" pitchFamily="18" charset="2"/>
            </a:endParaRPr>
          </a:p>
        </p:txBody>
      </p:sp>
      <p:grpSp>
        <p:nvGrpSpPr>
          <p:cNvPr id="2" name="Group 13"/>
          <p:cNvGrpSpPr>
            <a:grpSpLocks/>
          </p:cNvGrpSpPr>
          <p:nvPr/>
        </p:nvGrpSpPr>
        <p:grpSpPr bwMode="auto">
          <a:xfrm>
            <a:off x="5486400" y="1303338"/>
            <a:ext cx="3324225" cy="1120775"/>
            <a:chOff x="3456" y="821"/>
            <a:chExt cx="2094" cy="706"/>
          </a:xfrm>
        </p:grpSpPr>
        <p:sp>
          <p:nvSpPr>
            <p:cNvPr id="11275" name="AutoShape 5"/>
            <p:cNvSpPr>
              <a:spLocks/>
            </p:cNvSpPr>
            <p:nvPr/>
          </p:nvSpPr>
          <p:spPr bwMode="auto">
            <a:xfrm>
              <a:off x="3456" y="821"/>
              <a:ext cx="144" cy="706"/>
            </a:xfrm>
            <a:prstGeom prst="rightBrace">
              <a:avLst>
                <a:gd name="adj1" fmla="val 40856"/>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11276" name="Text Box 6"/>
            <p:cNvSpPr txBox="1">
              <a:spLocks noChangeArrowheads="1"/>
            </p:cNvSpPr>
            <p:nvPr/>
          </p:nvSpPr>
          <p:spPr bwMode="auto">
            <a:xfrm>
              <a:off x="3628" y="821"/>
              <a:ext cx="1922"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sz="1800" b="1" i="1">
                  <a:latin typeface="Courier New" panose="02070309020205020404" pitchFamily="49" charset="0"/>
                </a:rPr>
                <a:t>Initialize </a:t>
              </a:r>
              <a:r>
                <a:rPr lang="en-US" altLang="en-US" sz="1800" b="1">
                  <a:latin typeface="Courier New" panose="02070309020205020404" pitchFamily="49" charset="0"/>
                </a:rPr>
                <a:t>d[]</a:t>
              </a:r>
              <a:r>
                <a:rPr lang="en-US" altLang="en-US" sz="1800" b="1" i="1">
                  <a:latin typeface="Courier New" panose="02070309020205020404" pitchFamily="49" charset="0"/>
                </a:rPr>
                <a:t>, which</a:t>
              </a:r>
            </a:p>
            <a:p>
              <a:pPr algn="l"/>
              <a:r>
                <a:rPr lang="en-US" altLang="en-US" sz="1800" b="1" i="1">
                  <a:latin typeface="Courier New" panose="02070309020205020404" pitchFamily="49" charset="0"/>
                </a:rPr>
                <a:t>will converge to </a:t>
              </a:r>
              <a:br>
                <a:rPr lang="en-US" altLang="en-US" sz="1800" b="1" i="1">
                  <a:latin typeface="Courier New" panose="02070309020205020404" pitchFamily="49" charset="0"/>
                </a:rPr>
              </a:br>
              <a:r>
                <a:rPr lang="en-US" altLang="en-US" sz="1800" b="1" i="1">
                  <a:latin typeface="Courier New" panose="02070309020205020404" pitchFamily="49" charset="0"/>
                </a:rPr>
                <a:t>shortest-path value </a:t>
              </a:r>
              <a:r>
                <a:rPr lang="en-US" altLang="en-US" sz="1800" b="1" i="1">
                  <a:latin typeface="Courier New" panose="02070309020205020404" pitchFamily="49" charset="0"/>
                  <a:sym typeface="Symbol" panose="05050102010706020507" pitchFamily="18" charset="2"/>
                </a:rPr>
                <a:t></a:t>
              </a:r>
              <a:endParaRPr lang="en-US" altLang="en-US" sz="1800" b="1" i="1">
                <a:latin typeface="Courier New" panose="02070309020205020404" pitchFamily="49" charset="0"/>
              </a:endParaRPr>
            </a:p>
          </p:txBody>
        </p:sp>
      </p:grpSp>
      <p:grpSp>
        <p:nvGrpSpPr>
          <p:cNvPr id="3" name="Group 7"/>
          <p:cNvGrpSpPr>
            <a:grpSpLocks/>
          </p:cNvGrpSpPr>
          <p:nvPr/>
        </p:nvGrpSpPr>
        <p:grpSpPr bwMode="auto">
          <a:xfrm>
            <a:off x="5486400" y="2506663"/>
            <a:ext cx="3051175" cy="1066800"/>
            <a:chOff x="3456" y="1872"/>
            <a:chExt cx="1922" cy="672"/>
          </a:xfrm>
        </p:grpSpPr>
        <p:sp>
          <p:nvSpPr>
            <p:cNvPr id="11273" name="AutoShape 8"/>
            <p:cNvSpPr>
              <a:spLocks/>
            </p:cNvSpPr>
            <p:nvPr/>
          </p:nvSpPr>
          <p:spPr bwMode="auto">
            <a:xfrm>
              <a:off x="3456" y="1872"/>
              <a:ext cx="144" cy="672"/>
            </a:xfrm>
            <a:prstGeom prst="rightBrace">
              <a:avLst>
                <a:gd name="adj1" fmla="val 38889"/>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11274" name="Text Box 9"/>
            <p:cNvSpPr txBox="1">
              <a:spLocks noChangeArrowheads="1"/>
            </p:cNvSpPr>
            <p:nvPr/>
          </p:nvSpPr>
          <p:spPr bwMode="auto">
            <a:xfrm>
              <a:off x="3628" y="1919"/>
              <a:ext cx="1750"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sz="1800" b="1" i="1">
                  <a:latin typeface="Courier New" panose="02070309020205020404" pitchFamily="49" charset="0"/>
                </a:rPr>
                <a:t>Relaxation: </a:t>
              </a:r>
              <a:br>
                <a:rPr lang="en-US" altLang="en-US" sz="1800" b="1" i="1">
                  <a:latin typeface="Courier New" panose="02070309020205020404" pitchFamily="49" charset="0"/>
                </a:rPr>
              </a:br>
              <a:r>
                <a:rPr lang="en-US" altLang="en-US" sz="1800" b="1" i="1">
                  <a:latin typeface="Courier New" panose="02070309020205020404" pitchFamily="49" charset="0"/>
                </a:rPr>
                <a:t>Make |V|-1 passes, </a:t>
              </a:r>
            </a:p>
            <a:p>
              <a:pPr algn="l"/>
              <a:r>
                <a:rPr lang="en-US" altLang="en-US" sz="1800" b="1" i="1">
                  <a:latin typeface="Courier New" panose="02070309020205020404" pitchFamily="49" charset="0"/>
                </a:rPr>
                <a:t>relaxing each edge</a:t>
              </a:r>
            </a:p>
          </p:txBody>
        </p:sp>
      </p:grpSp>
      <p:grpSp>
        <p:nvGrpSpPr>
          <p:cNvPr id="4" name="Group 10"/>
          <p:cNvGrpSpPr>
            <a:grpSpLocks/>
          </p:cNvGrpSpPr>
          <p:nvPr/>
        </p:nvGrpSpPr>
        <p:grpSpPr bwMode="auto">
          <a:xfrm>
            <a:off x="5486400" y="3644900"/>
            <a:ext cx="3324225" cy="1066800"/>
            <a:chOff x="3456" y="2544"/>
            <a:chExt cx="2094" cy="672"/>
          </a:xfrm>
        </p:grpSpPr>
        <p:sp>
          <p:nvSpPr>
            <p:cNvPr id="11271" name="AutoShape 11"/>
            <p:cNvSpPr>
              <a:spLocks/>
            </p:cNvSpPr>
            <p:nvPr/>
          </p:nvSpPr>
          <p:spPr bwMode="auto">
            <a:xfrm>
              <a:off x="3456" y="2544"/>
              <a:ext cx="144" cy="672"/>
            </a:xfrm>
            <a:prstGeom prst="rightBrace">
              <a:avLst>
                <a:gd name="adj1" fmla="val 38889"/>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11272" name="Text Box 12"/>
            <p:cNvSpPr txBox="1">
              <a:spLocks noChangeArrowheads="1"/>
            </p:cNvSpPr>
            <p:nvPr/>
          </p:nvSpPr>
          <p:spPr bwMode="auto">
            <a:xfrm>
              <a:off x="3628" y="2591"/>
              <a:ext cx="1922"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sz="1800" b="1" i="1">
                  <a:latin typeface="Courier New" panose="02070309020205020404" pitchFamily="49" charset="0"/>
                </a:rPr>
                <a:t>Test for solution</a:t>
              </a:r>
              <a:r>
                <a:rPr lang="en-US" altLang="en-US" sz="1800" b="1" i="1">
                  <a:solidFill>
                    <a:schemeClr val="accent1"/>
                  </a:solidFill>
                  <a:latin typeface="Courier New" panose="02070309020205020404" pitchFamily="49" charset="0"/>
                </a:rPr>
                <a:t> </a:t>
              </a:r>
              <a:br>
                <a:rPr lang="en-US" altLang="en-US" sz="1800" b="1" i="1">
                  <a:solidFill>
                    <a:schemeClr val="accent1"/>
                  </a:solidFill>
                  <a:latin typeface="Courier New" panose="02070309020205020404" pitchFamily="49" charset="0"/>
                </a:rPr>
              </a:br>
              <a:r>
                <a:rPr lang="en-US" altLang="en-US" sz="1800" b="1" i="1">
                  <a:solidFill>
                    <a:schemeClr val="accent1"/>
                  </a:solidFill>
                  <a:latin typeface="Courier New" panose="02070309020205020404" pitchFamily="49" charset="0"/>
                </a:rPr>
                <a:t>Under what condition</a:t>
              </a:r>
            </a:p>
            <a:p>
              <a:pPr algn="l"/>
              <a:r>
                <a:rPr lang="en-US" altLang="en-US" sz="1800" b="1" i="1">
                  <a:solidFill>
                    <a:schemeClr val="accent1"/>
                  </a:solidFill>
                  <a:latin typeface="Courier New" panose="02070309020205020404" pitchFamily="49" charset="0"/>
                </a:rPr>
                <a:t>do we get a solution?</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3"/>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p:txBody>
          <a:bodyPr/>
          <a:lstStyle/>
          <a:p>
            <a:pPr eaLnBrk="1" hangingPunct="1">
              <a:defRPr/>
            </a:pPr>
            <a:r>
              <a:rPr lang="en-US"/>
              <a:t>Bellman-Ford Algorithm</a:t>
            </a:r>
          </a:p>
        </p:txBody>
      </p:sp>
      <p:sp>
        <p:nvSpPr>
          <p:cNvPr id="12291" name="Rectangle 3"/>
          <p:cNvSpPr>
            <a:spLocks noGrp="1" noChangeArrowheads="1"/>
          </p:cNvSpPr>
          <p:nvPr>
            <p:ph type="body" idx="1"/>
          </p:nvPr>
        </p:nvSpPr>
        <p:spPr>
          <a:xfrm>
            <a:off x="457200" y="1052513"/>
            <a:ext cx="8229600" cy="5329237"/>
          </a:xfrm>
        </p:spPr>
        <p:txBody>
          <a:bodyPr/>
          <a:lstStyle/>
          <a:p>
            <a:pPr eaLnBrk="1" hangingPunct="1">
              <a:lnSpc>
                <a:spcPct val="90000"/>
              </a:lnSpc>
              <a:buFont typeface="Monotype Sorts" pitchFamily="2" charset="2"/>
              <a:buNone/>
            </a:pPr>
            <a:r>
              <a:rPr lang="en-US" altLang="en-US" sz="1700" b="1">
                <a:latin typeface="Courier New" panose="02070309020205020404" pitchFamily="49" charset="0"/>
              </a:rPr>
              <a:t>BellmanFord()</a:t>
            </a:r>
          </a:p>
          <a:p>
            <a:pPr eaLnBrk="1" hangingPunct="1">
              <a:lnSpc>
                <a:spcPct val="90000"/>
              </a:lnSpc>
              <a:buFont typeface="Monotype Sorts" pitchFamily="2" charset="2"/>
              <a:buNone/>
            </a:pPr>
            <a:r>
              <a:rPr lang="en-US" altLang="en-US" sz="1700" b="1">
                <a:latin typeface="Courier New" panose="02070309020205020404" pitchFamily="49" charset="0"/>
              </a:rPr>
              <a:t>1   for each v </a:t>
            </a:r>
            <a:r>
              <a:rPr lang="en-US" altLang="en-US" sz="1700" b="1">
                <a:latin typeface="Courier New" panose="02070309020205020404" pitchFamily="49" charset="0"/>
                <a:sym typeface="Symbol" panose="05050102010706020507" pitchFamily="18" charset="2"/>
              </a:rPr>
              <a:t> V</a:t>
            </a:r>
          </a:p>
          <a:p>
            <a:pPr eaLnBrk="1" hangingPunct="1">
              <a:lnSpc>
                <a:spcPct val="90000"/>
              </a:lnSpc>
              <a:buFont typeface="Monotype Sorts" pitchFamily="2" charset="2"/>
              <a:buNone/>
            </a:pPr>
            <a:r>
              <a:rPr lang="en-US" altLang="en-US" sz="1700" b="1">
                <a:latin typeface="Courier New" panose="02070309020205020404" pitchFamily="49" charset="0"/>
                <a:sym typeface="Symbol" panose="05050102010706020507" pitchFamily="18" charset="2"/>
              </a:rPr>
              <a:t>2      d[v] = ;</a:t>
            </a:r>
          </a:p>
          <a:p>
            <a:pPr eaLnBrk="1" hangingPunct="1">
              <a:lnSpc>
                <a:spcPct val="90000"/>
              </a:lnSpc>
              <a:buFont typeface="Monotype Sorts" pitchFamily="2" charset="2"/>
              <a:buNone/>
            </a:pPr>
            <a:r>
              <a:rPr lang="en-US" altLang="en-US" sz="1700" b="1">
                <a:latin typeface="Courier New" panose="02070309020205020404" pitchFamily="49" charset="0"/>
                <a:sym typeface="Symbol" panose="05050102010706020507" pitchFamily="18" charset="2"/>
              </a:rPr>
              <a:t>3   d[s] = 0;</a:t>
            </a:r>
          </a:p>
          <a:p>
            <a:pPr eaLnBrk="1" hangingPunct="1">
              <a:lnSpc>
                <a:spcPct val="90000"/>
              </a:lnSpc>
              <a:buFont typeface="Monotype Sorts" pitchFamily="2" charset="2"/>
              <a:buNone/>
            </a:pPr>
            <a:endParaRPr lang="en-US" altLang="en-US" sz="1700" b="1">
              <a:latin typeface="Courier New" panose="02070309020205020404" pitchFamily="49" charset="0"/>
              <a:sym typeface="Symbol" panose="05050102010706020507" pitchFamily="18" charset="2"/>
            </a:endParaRPr>
          </a:p>
          <a:p>
            <a:pPr eaLnBrk="1" hangingPunct="1">
              <a:lnSpc>
                <a:spcPct val="90000"/>
              </a:lnSpc>
              <a:buFont typeface="Monotype Sorts" pitchFamily="2" charset="2"/>
              <a:buNone/>
            </a:pPr>
            <a:r>
              <a:rPr lang="en-US" altLang="en-US" sz="1700" b="1">
                <a:latin typeface="Courier New" panose="02070309020205020404" pitchFamily="49" charset="0"/>
                <a:sym typeface="Symbol" panose="05050102010706020507" pitchFamily="18" charset="2"/>
              </a:rPr>
              <a:t>4   for i=1 to |V|-1</a:t>
            </a:r>
          </a:p>
          <a:p>
            <a:pPr eaLnBrk="1" hangingPunct="1">
              <a:lnSpc>
                <a:spcPct val="90000"/>
              </a:lnSpc>
              <a:buFont typeface="Monotype Sorts" pitchFamily="2" charset="2"/>
              <a:buNone/>
            </a:pPr>
            <a:r>
              <a:rPr lang="en-US" altLang="en-US" sz="1700" b="1">
                <a:latin typeface="Courier New" panose="02070309020205020404" pitchFamily="49" charset="0"/>
                <a:sym typeface="Symbol" panose="05050102010706020507" pitchFamily="18" charset="2"/>
              </a:rPr>
              <a:t>5      for each edge (u,v)  E</a:t>
            </a:r>
          </a:p>
          <a:p>
            <a:pPr eaLnBrk="1" hangingPunct="1">
              <a:lnSpc>
                <a:spcPct val="90000"/>
              </a:lnSpc>
              <a:buFont typeface="Monotype Sorts" pitchFamily="2" charset="2"/>
              <a:buNone/>
            </a:pPr>
            <a:r>
              <a:rPr lang="en-US" altLang="en-US" sz="1700" b="1">
                <a:latin typeface="Courier New" panose="02070309020205020404" pitchFamily="49" charset="0"/>
                <a:sym typeface="Symbol" panose="05050102010706020507" pitchFamily="18" charset="2"/>
              </a:rPr>
              <a:t>6         Relax(u,v,w);</a:t>
            </a:r>
          </a:p>
          <a:p>
            <a:pPr eaLnBrk="1" hangingPunct="1">
              <a:lnSpc>
                <a:spcPct val="90000"/>
              </a:lnSpc>
              <a:buFont typeface="Monotype Sorts" pitchFamily="2" charset="2"/>
              <a:buNone/>
            </a:pPr>
            <a:endParaRPr lang="en-US" altLang="en-US" sz="1700" b="1">
              <a:latin typeface="Courier New" panose="02070309020205020404" pitchFamily="49" charset="0"/>
              <a:sym typeface="Symbol" panose="05050102010706020507" pitchFamily="18" charset="2"/>
            </a:endParaRPr>
          </a:p>
          <a:p>
            <a:pPr eaLnBrk="1" hangingPunct="1">
              <a:lnSpc>
                <a:spcPct val="90000"/>
              </a:lnSpc>
              <a:buFont typeface="Monotype Sorts" pitchFamily="2" charset="2"/>
              <a:buNone/>
            </a:pPr>
            <a:r>
              <a:rPr lang="en-US" altLang="en-US" sz="1700" b="1">
                <a:latin typeface="Courier New" panose="02070309020205020404" pitchFamily="49" charset="0"/>
                <a:sym typeface="Symbol" panose="05050102010706020507" pitchFamily="18" charset="2"/>
              </a:rPr>
              <a:t>7   for each edge (u,v)  E</a:t>
            </a:r>
          </a:p>
          <a:p>
            <a:pPr eaLnBrk="1" hangingPunct="1">
              <a:lnSpc>
                <a:spcPct val="90000"/>
              </a:lnSpc>
              <a:buFont typeface="Monotype Sorts" pitchFamily="2" charset="2"/>
              <a:buNone/>
            </a:pPr>
            <a:r>
              <a:rPr lang="en-US" altLang="en-US" sz="1700" b="1">
                <a:latin typeface="Courier New" panose="02070309020205020404" pitchFamily="49" charset="0"/>
                <a:sym typeface="Symbol" panose="05050102010706020507" pitchFamily="18" charset="2"/>
              </a:rPr>
              <a:t>8      if (d[v] &gt; d[u] + w(u,v))</a:t>
            </a:r>
          </a:p>
          <a:p>
            <a:pPr eaLnBrk="1" hangingPunct="1">
              <a:lnSpc>
                <a:spcPct val="90000"/>
              </a:lnSpc>
              <a:buFont typeface="Monotype Sorts" pitchFamily="2" charset="2"/>
              <a:buNone/>
            </a:pPr>
            <a:r>
              <a:rPr lang="en-US" altLang="en-US" sz="1700" b="1">
                <a:latin typeface="Courier New" panose="02070309020205020404" pitchFamily="49" charset="0"/>
                <a:sym typeface="Symbol" panose="05050102010706020507" pitchFamily="18" charset="2"/>
              </a:rPr>
              <a:t>9           return “no solution”;</a:t>
            </a:r>
          </a:p>
          <a:p>
            <a:pPr eaLnBrk="1" hangingPunct="1">
              <a:lnSpc>
                <a:spcPct val="90000"/>
              </a:lnSpc>
              <a:buFont typeface="Monotype Sorts" pitchFamily="2" charset="2"/>
              <a:buNone/>
            </a:pPr>
            <a:endParaRPr lang="en-US" altLang="en-US" sz="1700" b="1">
              <a:latin typeface="Courier New" panose="02070309020205020404" pitchFamily="49" charset="0"/>
              <a:sym typeface="Symbol" panose="05050102010706020507" pitchFamily="18" charset="2"/>
            </a:endParaRPr>
          </a:p>
          <a:p>
            <a:pPr eaLnBrk="1" hangingPunct="1">
              <a:lnSpc>
                <a:spcPct val="90000"/>
              </a:lnSpc>
              <a:buFont typeface="Monotype Sorts" pitchFamily="2" charset="2"/>
              <a:buNone/>
            </a:pPr>
            <a:endParaRPr lang="en-US" altLang="en-US" sz="1700" b="1">
              <a:latin typeface="Courier New" panose="02070309020205020404" pitchFamily="49" charset="0"/>
              <a:sym typeface="Symbol" panose="05050102010706020507" pitchFamily="18" charset="2"/>
            </a:endParaRPr>
          </a:p>
          <a:p>
            <a:pPr eaLnBrk="1" hangingPunct="1">
              <a:lnSpc>
                <a:spcPct val="90000"/>
              </a:lnSpc>
              <a:buFont typeface="Monotype Sorts" pitchFamily="2" charset="2"/>
              <a:buNone/>
            </a:pPr>
            <a:endParaRPr lang="en-US" altLang="en-US" sz="1700" b="1">
              <a:latin typeface="Courier New" panose="02070309020205020404" pitchFamily="49" charset="0"/>
              <a:sym typeface="Symbol" panose="05050102010706020507" pitchFamily="18" charset="2"/>
            </a:endParaRPr>
          </a:p>
          <a:p>
            <a:pPr eaLnBrk="1" hangingPunct="1">
              <a:lnSpc>
                <a:spcPct val="90000"/>
              </a:lnSpc>
              <a:buFont typeface="Monotype Sorts" pitchFamily="2" charset="2"/>
              <a:buNone/>
            </a:pPr>
            <a:endParaRPr lang="en-US" altLang="en-US" sz="1700" b="1">
              <a:latin typeface="Courier New" panose="02070309020205020404" pitchFamily="49" charset="0"/>
              <a:sym typeface="Symbol" panose="05050102010706020507" pitchFamily="18" charset="2"/>
            </a:endParaRPr>
          </a:p>
          <a:p>
            <a:pPr eaLnBrk="1" hangingPunct="1">
              <a:lnSpc>
                <a:spcPct val="90000"/>
              </a:lnSpc>
              <a:buFont typeface="Monotype Sorts" pitchFamily="2" charset="2"/>
              <a:buNone/>
            </a:pPr>
            <a:r>
              <a:rPr lang="en-US" altLang="en-US" sz="1700" b="1">
                <a:latin typeface="Courier New" panose="02070309020205020404" pitchFamily="49" charset="0"/>
                <a:sym typeface="Symbol" panose="05050102010706020507" pitchFamily="18" charset="2"/>
              </a:rPr>
              <a:t>Relax(u,v,w): if (d[v] &gt; d[u]+w(u,v)) </a:t>
            </a:r>
          </a:p>
          <a:p>
            <a:pPr eaLnBrk="1" hangingPunct="1">
              <a:lnSpc>
                <a:spcPct val="90000"/>
              </a:lnSpc>
              <a:buFont typeface="Monotype Sorts" pitchFamily="2" charset="2"/>
              <a:buNone/>
            </a:pPr>
            <a:r>
              <a:rPr lang="en-US" altLang="en-US" sz="1700" b="1">
                <a:latin typeface="Courier New" panose="02070309020205020404" pitchFamily="49" charset="0"/>
                <a:sym typeface="Symbol" panose="05050102010706020507" pitchFamily="18" charset="2"/>
              </a:rPr>
              <a:t>                 then d[v]=d[u]+w(u,v)</a:t>
            </a:r>
          </a:p>
          <a:p>
            <a:pPr eaLnBrk="1" hangingPunct="1">
              <a:lnSpc>
                <a:spcPct val="90000"/>
              </a:lnSpc>
              <a:buFont typeface="Monotype Sorts" pitchFamily="2" charset="2"/>
              <a:buNone/>
            </a:pPr>
            <a:endParaRPr lang="en-US" altLang="en-US" sz="1700" b="1">
              <a:latin typeface="Courier New" panose="02070309020205020404" pitchFamily="49" charset="0"/>
              <a:sym typeface="Symbol" panose="05050102010706020507" pitchFamily="18" charset="2"/>
            </a:endParaRPr>
          </a:p>
        </p:txBody>
      </p:sp>
      <p:sp>
        <p:nvSpPr>
          <p:cNvPr id="12292" name="Text Box 13"/>
          <p:cNvSpPr txBox="1">
            <a:spLocks noChangeArrowheads="1"/>
          </p:cNvSpPr>
          <p:nvPr/>
        </p:nvSpPr>
        <p:spPr bwMode="auto">
          <a:xfrm>
            <a:off x="5387975" y="1660525"/>
            <a:ext cx="269716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b="1" i="1">
                <a:solidFill>
                  <a:schemeClr val="accent1"/>
                </a:solidFill>
                <a:latin typeface="Times New Roman" panose="02020603050405020304" pitchFamily="18" charset="0"/>
                <a:cs typeface="Times New Roman" panose="02020603050405020304" pitchFamily="18" charset="0"/>
              </a:rPr>
              <a:t>Q: What will be the </a:t>
            </a:r>
          </a:p>
          <a:p>
            <a:pPr algn="l"/>
            <a:r>
              <a:rPr lang="en-US" altLang="en-US" b="1" i="1">
                <a:solidFill>
                  <a:schemeClr val="accent1"/>
                </a:solidFill>
                <a:latin typeface="Times New Roman" panose="02020603050405020304" pitchFamily="18" charset="0"/>
                <a:cs typeface="Times New Roman" panose="02020603050405020304" pitchFamily="18" charset="0"/>
              </a:rPr>
              <a:t>running time?</a:t>
            </a:r>
          </a:p>
        </p:txBody>
      </p:sp>
      <p:sp>
        <p:nvSpPr>
          <p:cNvPr id="323598" name="Text Box 14"/>
          <p:cNvSpPr txBox="1">
            <a:spLocks noChangeArrowheads="1"/>
          </p:cNvSpPr>
          <p:nvPr/>
        </p:nvSpPr>
        <p:spPr bwMode="auto">
          <a:xfrm>
            <a:off x="5461000" y="2652713"/>
            <a:ext cx="1509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b="1" i="1">
                <a:solidFill>
                  <a:schemeClr val="accent1"/>
                </a:solidFill>
                <a:latin typeface="Times New Roman" panose="02020603050405020304" pitchFamily="18" charset="0"/>
                <a:cs typeface="Times New Roman" panose="02020603050405020304" pitchFamily="18" charset="0"/>
              </a:rPr>
              <a:t>A: O</a:t>
            </a:r>
            <a:r>
              <a:rPr lang="en-US" altLang="en-US" b="1">
                <a:solidFill>
                  <a:schemeClr val="accent1"/>
                </a:solidFill>
                <a:latin typeface="Times New Roman" panose="02020603050405020304" pitchFamily="18" charset="0"/>
                <a:cs typeface="Times New Roman" panose="02020603050405020304" pitchFamily="18" charset="0"/>
              </a:rPr>
              <a:t>(</a:t>
            </a:r>
            <a:r>
              <a:rPr lang="en-US" altLang="en-US" b="1" i="1">
                <a:solidFill>
                  <a:schemeClr val="accent1"/>
                </a:solidFill>
                <a:latin typeface="Times New Roman" panose="02020603050405020304" pitchFamily="18" charset="0"/>
                <a:cs typeface="Times New Roman" panose="02020603050405020304" pitchFamily="18" charset="0"/>
              </a:rPr>
              <a:t>V E</a:t>
            </a:r>
            <a:r>
              <a:rPr lang="en-US" altLang="en-US" sz="1200" b="1" i="1">
                <a:solidFill>
                  <a:schemeClr val="accent1"/>
                </a:solidFill>
                <a:latin typeface="Times New Roman" panose="02020603050405020304" pitchFamily="18" charset="0"/>
                <a:cs typeface="Times New Roman" panose="02020603050405020304" pitchFamily="18" charset="0"/>
              </a:rPr>
              <a:t> </a:t>
            </a:r>
            <a:r>
              <a:rPr lang="en-US" altLang="en-US" b="1">
                <a:solidFill>
                  <a:schemeClr val="accent1"/>
                </a:solidFill>
                <a:latin typeface="Times New Roman" panose="02020603050405020304" pitchFamily="18" charset="0"/>
                <a:cs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23598"/>
                                        </p:tgtEl>
                                        <p:attrNameLst>
                                          <p:attrName>style.visibility</p:attrName>
                                        </p:attrNameLst>
                                      </p:cBhvr>
                                      <p:to>
                                        <p:strVal val="visible"/>
                                      </p:to>
                                    </p:set>
                                    <p:animEffect transition="in" filter="checkerboard(across)">
                                      <p:cBhvr>
                                        <p:cTn id="7" dur="500"/>
                                        <p:tgtEl>
                                          <p:spTgt spid="3235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9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67" name="Rectangle 35"/>
          <p:cNvSpPr>
            <a:spLocks noChangeArrowheads="1"/>
          </p:cNvSpPr>
          <p:nvPr/>
        </p:nvSpPr>
        <p:spPr bwMode="auto">
          <a:xfrm>
            <a:off x="457200" y="228600"/>
            <a:ext cx="8229600" cy="463550"/>
          </a:xfrm>
          <a:prstGeom prst="rect">
            <a:avLst/>
          </a:prstGeom>
          <a:noFill/>
          <a:ln w="9525">
            <a:noFill/>
            <a:miter lim="800000"/>
            <a:headEnd/>
            <a:tailEnd/>
          </a:ln>
          <a:effectLst/>
        </p:spPr>
        <p:txBody>
          <a:bodyPr lIns="92075" tIns="46038" rIns="92075" bIns="46038" anchor="ctr"/>
          <a:lstStyle/>
          <a:p>
            <a:pPr>
              <a:defRPr/>
            </a:pPr>
            <a:r>
              <a:rPr lang="en-US" sz="3600" dirty="0">
                <a:solidFill>
                  <a:schemeClr val="tx2"/>
                </a:solidFill>
                <a:effectLst>
                  <a:outerShdw blurRad="38100" dist="38100" dir="2700000" algn="tl">
                    <a:srgbClr val="C0C0C0"/>
                  </a:outerShdw>
                </a:effectLst>
                <a:latin typeface="Arial" pitchFamily="34" charset="0"/>
              </a:rPr>
              <a:t>Bellman-Ford Algorithm: Example 0</a:t>
            </a:r>
          </a:p>
        </p:txBody>
      </p:sp>
      <p:pic>
        <p:nvPicPr>
          <p:cNvPr id="2" name="Picture 1">
            <a:extLst>
              <a:ext uri="{FF2B5EF4-FFF2-40B4-BE49-F238E27FC236}">
                <a16:creationId xmlns:a16="http://schemas.microsoft.com/office/drawing/2014/main" id="{C0F40FDE-B39D-4B26-9E24-F17B640DD346}"/>
              </a:ext>
            </a:extLst>
          </p:cNvPr>
          <p:cNvPicPr>
            <a:picLocks noChangeAspect="1"/>
          </p:cNvPicPr>
          <p:nvPr/>
        </p:nvPicPr>
        <p:blipFill>
          <a:blip r:embed="rId2"/>
          <a:stretch>
            <a:fillRect/>
          </a:stretch>
        </p:blipFill>
        <p:spPr>
          <a:xfrm>
            <a:off x="5508104" y="908720"/>
            <a:ext cx="3095828" cy="2729572"/>
          </a:xfrm>
          <a:prstGeom prst="rect">
            <a:avLst/>
          </a:prstGeom>
        </p:spPr>
      </p:pic>
      <p:pic>
        <p:nvPicPr>
          <p:cNvPr id="4" name="Picture 3">
            <a:extLst>
              <a:ext uri="{FF2B5EF4-FFF2-40B4-BE49-F238E27FC236}">
                <a16:creationId xmlns:a16="http://schemas.microsoft.com/office/drawing/2014/main" id="{56609B25-7FE6-4A76-9114-5AFCF7E69910}"/>
              </a:ext>
            </a:extLst>
          </p:cNvPr>
          <p:cNvPicPr>
            <a:picLocks noChangeAspect="1"/>
          </p:cNvPicPr>
          <p:nvPr/>
        </p:nvPicPr>
        <p:blipFill>
          <a:blip r:embed="rId3"/>
          <a:stretch>
            <a:fillRect/>
          </a:stretch>
        </p:blipFill>
        <p:spPr>
          <a:xfrm>
            <a:off x="0" y="0"/>
            <a:ext cx="3773695" cy="3861048"/>
          </a:xfrm>
          <a:prstGeom prst="rect">
            <a:avLst/>
          </a:prstGeom>
        </p:spPr>
      </p:pic>
      <p:sp>
        <p:nvSpPr>
          <p:cNvPr id="5" name="TextBox 4">
            <a:extLst>
              <a:ext uri="{FF2B5EF4-FFF2-40B4-BE49-F238E27FC236}">
                <a16:creationId xmlns:a16="http://schemas.microsoft.com/office/drawing/2014/main" id="{5F2025A1-558A-484C-AE85-CA163DF393C8}"/>
              </a:ext>
            </a:extLst>
          </p:cNvPr>
          <p:cNvSpPr txBox="1"/>
          <p:nvPr/>
        </p:nvSpPr>
        <p:spPr>
          <a:xfrm>
            <a:off x="3168090" y="1141937"/>
            <a:ext cx="2807820" cy="1015663"/>
          </a:xfrm>
          <a:prstGeom prst="rect">
            <a:avLst/>
          </a:prstGeom>
          <a:noFill/>
        </p:spPr>
        <p:txBody>
          <a:bodyPr wrap="none" rtlCol="0">
            <a:spAutoFit/>
          </a:bodyPr>
          <a:lstStyle/>
          <a:p>
            <a:pPr algn="l"/>
            <a:r>
              <a:rPr lang="en-US" sz="2000" dirty="0">
                <a:solidFill>
                  <a:srgbClr val="0000CC"/>
                </a:solidFill>
              </a:rPr>
              <a:t>assume z is source,</a:t>
            </a:r>
          </a:p>
          <a:p>
            <a:pPr algn="l"/>
            <a:r>
              <a:rPr lang="en-US" sz="2000" dirty="0">
                <a:solidFill>
                  <a:srgbClr val="0000CC"/>
                </a:solidFill>
              </a:rPr>
              <a:t>the order of edges are:</a:t>
            </a:r>
          </a:p>
          <a:p>
            <a:pPr algn="l"/>
            <a:r>
              <a:rPr lang="en-US" sz="2000" dirty="0" err="1">
                <a:solidFill>
                  <a:schemeClr val="accent6">
                    <a:lumMod val="75000"/>
                  </a:schemeClr>
                </a:solidFill>
              </a:rPr>
              <a:t>ux</a:t>
            </a:r>
            <a:r>
              <a:rPr lang="en-US" sz="2000" dirty="0">
                <a:solidFill>
                  <a:srgbClr val="0000CC"/>
                </a:solidFill>
              </a:rPr>
              <a:t>, </a:t>
            </a:r>
            <a:r>
              <a:rPr lang="en-US" sz="2000" dirty="0" err="1">
                <a:solidFill>
                  <a:schemeClr val="accent6">
                    <a:lumMod val="75000"/>
                  </a:schemeClr>
                </a:solidFill>
              </a:rPr>
              <a:t>uy</a:t>
            </a:r>
            <a:r>
              <a:rPr lang="en-US" sz="2000" dirty="0">
                <a:solidFill>
                  <a:srgbClr val="0000CC"/>
                </a:solidFill>
              </a:rPr>
              <a:t>, </a:t>
            </a:r>
            <a:r>
              <a:rPr lang="en-US" sz="2000" dirty="0" err="1">
                <a:solidFill>
                  <a:schemeClr val="accent6">
                    <a:lumMod val="75000"/>
                  </a:schemeClr>
                </a:solidFill>
              </a:rPr>
              <a:t>zu</a:t>
            </a:r>
            <a:r>
              <a:rPr lang="en-US" sz="2000" dirty="0">
                <a:solidFill>
                  <a:srgbClr val="0000CC"/>
                </a:solidFill>
              </a:rPr>
              <a:t>, </a:t>
            </a:r>
            <a:r>
              <a:rPr lang="en-US" sz="2000" dirty="0" err="1">
                <a:solidFill>
                  <a:schemeClr val="accent6">
                    <a:lumMod val="75000"/>
                  </a:schemeClr>
                </a:solidFill>
              </a:rPr>
              <a:t>zx</a:t>
            </a:r>
            <a:r>
              <a:rPr lang="en-US" sz="2000" dirty="0">
                <a:solidFill>
                  <a:srgbClr val="0000CC"/>
                </a:solidFill>
              </a:rPr>
              <a:t>, </a:t>
            </a:r>
            <a:r>
              <a:rPr lang="en-US" sz="2000" dirty="0" err="1">
                <a:solidFill>
                  <a:schemeClr val="accent6">
                    <a:lumMod val="75000"/>
                  </a:schemeClr>
                </a:solidFill>
              </a:rPr>
              <a:t>xy</a:t>
            </a:r>
            <a:r>
              <a:rPr lang="en-US" sz="2000" dirty="0">
                <a:solidFill>
                  <a:srgbClr val="0000CC"/>
                </a:solidFill>
              </a:rPr>
              <a:t>, </a:t>
            </a:r>
            <a:r>
              <a:rPr lang="en-US" sz="2000" dirty="0" err="1">
                <a:solidFill>
                  <a:schemeClr val="accent6">
                    <a:lumMod val="75000"/>
                  </a:schemeClr>
                </a:solidFill>
              </a:rPr>
              <a:t>yz</a:t>
            </a:r>
            <a:endParaRPr lang="en-US" sz="2000" dirty="0">
              <a:solidFill>
                <a:schemeClr val="accent6">
                  <a:lumMod val="75000"/>
                </a:schemeClr>
              </a:solidFill>
            </a:endParaRPr>
          </a:p>
        </p:txBody>
      </p:sp>
      <p:graphicFrame>
        <p:nvGraphicFramePr>
          <p:cNvPr id="57" name="Table 38">
            <a:extLst>
              <a:ext uri="{FF2B5EF4-FFF2-40B4-BE49-F238E27FC236}">
                <a16:creationId xmlns:a16="http://schemas.microsoft.com/office/drawing/2014/main" id="{7406E555-4517-48FD-8665-502D4754A321}"/>
              </a:ext>
            </a:extLst>
          </p:cNvPr>
          <p:cNvGraphicFramePr>
            <a:graphicFrameLocks noGrp="1"/>
          </p:cNvGraphicFramePr>
          <p:nvPr>
            <p:extLst>
              <p:ext uri="{D42A27DB-BD31-4B8C-83A1-F6EECF244321}">
                <p14:modId xmlns:p14="http://schemas.microsoft.com/office/powerpoint/2010/main" val="2738989517"/>
              </p:ext>
            </p:extLst>
          </p:nvPr>
        </p:nvGraphicFramePr>
        <p:xfrm>
          <a:off x="3048000" y="3623052"/>
          <a:ext cx="6096000" cy="3200400"/>
        </p:xfrm>
        <a:graphic>
          <a:graphicData uri="http://schemas.openxmlformats.org/drawingml/2006/table">
            <a:tbl>
              <a:tblPr firstRow="1" bandRow="1">
                <a:tableStyleId>{5C22544A-7EE6-4342-B048-85BDC9FD1C3A}</a:tableStyleId>
              </a:tblPr>
              <a:tblGrid>
                <a:gridCol w="875928">
                  <a:extLst>
                    <a:ext uri="{9D8B030D-6E8A-4147-A177-3AD203B41FA5}">
                      <a16:colId xmlns:a16="http://schemas.microsoft.com/office/drawing/2014/main" val="3114026538"/>
                    </a:ext>
                  </a:extLst>
                </a:gridCol>
                <a:gridCol w="1156072">
                  <a:extLst>
                    <a:ext uri="{9D8B030D-6E8A-4147-A177-3AD203B41FA5}">
                      <a16:colId xmlns:a16="http://schemas.microsoft.com/office/drawing/2014/main" val="3121488232"/>
                    </a:ext>
                  </a:extLst>
                </a:gridCol>
                <a:gridCol w="1016000">
                  <a:extLst>
                    <a:ext uri="{9D8B030D-6E8A-4147-A177-3AD203B41FA5}">
                      <a16:colId xmlns:a16="http://schemas.microsoft.com/office/drawing/2014/main" val="2044777135"/>
                    </a:ext>
                  </a:extLst>
                </a:gridCol>
                <a:gridCol w="1016000">
                  <a:extLst>
                    <a:ext uri="{9D8B030D-6E8A-4147-A177-3AD203B41FA5}">
                      <a16:colId xmlns:a16="http://schemas.microsoft.com/office/drawing/2014/main" val="1140227460"/>
                    </a:ext>
                  </a:extLst>
                </a:gridCol>
                <a:gridCol w="1016000">
                  <a:extLst>
                    <a:ext uri="{9D8B030D-6E8A-4147-A177-3AD203B41FA5}">
                      <a16:colId xmlns:a16="http://schemas.microsoft.com/office/drawing/2014/main" val="4087687377"/>
                    </a:ext>
                  </a:extLst>
                </a:gridCol>
                <a:gridCol w="1016000">
                  <a:extLst>
                    <a:ext uri="{9D8B030D-6E8A-4147-A177-3AD203B41FA5}">
                      <a16:colId xmlns:a16="http://schemas.microsoft.com/office/drawing/2014/main" val="2842962715"/>
                    </a:ext>
                  </a:extLst>
                </a:gridCol>
              </a:tblGrid>
              <a:tr h="370840">
                <a:tc>
                  <a:txBody>
                    <a:bodyPr/>
                    <a:lstStyle/>
                    <a:p>
                      <a:endParaRPr lang="en-US" sz="2400" dirty="0"/>
                    </a:p>
                  </a:txBody>
                  <a:tcPr/>
                </a:tc>
                <a:tc>
                  <a:txBody>
                    <a:bodyPr/>
                    <a:lstStyle/>
                    <a:p>
                      <a:r>
                        <a:rPr lang="en-US" sz="2400" dirty="0"/>
                        <a:t>z is </a:t>
                      </a:r>
                      <a:r>
                        <a:rPr lang="en-US" sz="2400" dirty="0" err="1"/>
                        <a:t>src</a:t>
                      </a:r>
                      <a:endParaRPr lang="en-US" sz="2400" dirty="0"/>
                    </a:p>
                  </a:txBody>
                  <a:tcPr/>
                </a:tc>
                <a:tc>
                  <a:txBody>
                    <a:bodyPr/>
                    <a:lstStyle/>
                    <a:p>
                      <a:r>
                        <a:rPr lang="en-US" sz="2400" dirty="0"/>
                        <a:t>u</a:t>
                      </a:r>
                    </a:p>
                  </a:txBody>
                  <a:tcPr/>
                </a:tc>
                <a:tc>
                  <a:txBody>
                    <a:bodyPr/>
                    <a:lstStyle/>
                    <a:p>
                      <a:r>
                        <a:rPr lang="en-US" sz="2400" dirty="0"/>
                        <a:t>v</a:t>
                      </a:r>
                    </a:p>
                  </a:txBody>
                  <a:tcPr/>
                </a:tc>
                <a:tc>
                  <a:txBody>
                    <a:bodyPr/>
                    <a:lstStyle/>
                    <a:p>
                      <a:r>
                        <a:rPr lang="en-US" sz="2400" dirty="0"/>
                        <a:t>x</a:t>
                      </a:r>
                    </a:p>
                  </a:txBody>
                  <a:tcPr/>
                </a:tc>
                <a:tc>
                  <a:txBody>
                    <a:bodyPr/>
                    <a:lstStyle/>
                    <a:p>
                      <a:r>
                        <a:rPr lang="en-US" sz="2400" dirty="0"/>
                        <a:t>y</a:t>
                      </a:r>
                    </a:p>
                  </a:txBody>
                  <a:tcPr/>
                </a:tc>
                <a:extLst>
                  <a:ext uri="{0D108BD9-81ED-4DB2-BD59-A6C34878D82A}">
                    <a16:rowId xmlns:a16="http://schemas.microsoft.com/office/drawing/2014/main" val="2093768881"/>
                  </a:ext>
                </a:extLst>
              </a:tr>
              <a:tr h="370840">
                <a:tc>
                  <a:txBody>
                    <a:bodyPr/>
                    <a:lstStyle/>
                    <a:p>
                      <a:r>
                        <a:rPr lang="en-US" sz="2400" dirty="0"/>
                        <a:t>loop</a:t>
                      </a:r>
                    </a:p>
                  </a:txBody>
                  <a:tcPr/>
                </a:tc>
                <a:tc>
                  <a:txBody>
                    <a:bodyPr/>
                    <a:lstStyle/>
                    <a:p>
                      <a:r>
                        <a:rPr lang="en-US" sz="2400" dirty="0"/>
                        <a:t>0</a:t>
                      </a:r>
                    </a:p>
                  </a:txBody>
                  <a:tcPr/>
                </a:tc>
                <a:tc>
                  <a:txBody>
                    <a:bodyPr/>
                    <a:lstStyle/>
                    <a:p>
                      <a:r>
                        <a:rPr lang="en-US" sz="2400" b="0" dirty="0"/>
                        <a:t>inf</a:t>
                      </a:r>
                    </a:p>
                  </a:txBody>
                  <a:tcPr/>
                </a:tc>
                <a:tc>
                  <a:txBody>
                    <a:bodyPr/>
                    <a:lstStyle/>
                    <a:p>
                      <a:r>
                        <a:rPr lang="en-US" sz="2400" b="0" dirty="0"/>
                        <a:t>inf</a:t>
                      </a:r>
                    </a:p>
                  </a:txBody>
                  <a:tcPr/>
                </a:tc>
                <a:tc>
                  <a:txBody>
                    <a:bodyPr/>
                    <a:lstStyle/>
                    <a:p>
                      <a:r>
                        <a:rPr lang="en-US" sz="2400" b="0" dirty="0"/>
                        <a:t>inf</a:t>
                      </a:r>
                    </a:p>
                  </a:txBody>
                  <a:tcPr/>
                </a:tc>
                <a:tc>
                  <a:txBody>
                    <a:bodyPr/>
                    <a:lstStyle/>
                    <a:p>
                      <a:r>
                        <a:rPr lang="en-US" sz="2400" b="0" dirty="0"/>
                        <a:t>inf</a:t>
                      </a:r>
                    </a:p>
                  </a:txBody>
                  <a:tcPr/>
                </a:tc>
                <a:extLst>
                  <a:ext uri="{0D108BD9-81ED-4DB2-BD59-A6C34878D82A}">
                    <a16:rowId xmlns:a16="http://schemas.microsoft.com/office/drawing/2014/main" val="1498757946"/>
                  </a:ext>
                </a:extLst>
              </a:tr>
              <a:tr h="370840">
                <a:tc>
                  <a:txBody>
                    <a:bodyPr/>
                    <a:lstStyle/>
                    <a:p>
                      <a:r>
                        <a:rPr lang="en-US" sz="2400" b="1" dirty="0"/>
                        <a:t>1</a:t>
                      </a:r>
                    </a:p>
                  </a:txBody>
                  <a:tcPr/>
                </a:tc>
                <a:tc>
                  <a:txBody>
                    <a:bodyPr/>
                    <a:lstStyle/>
                    <a:p>
                      <a:endParaRPr lang="en-US" sz="2400"/>
                    </a:p>
                  </a:txBody>
                  <a:tcPr/>
                </a:tc>
                <a:tc>
                  <a:txBody>
                    <a:bodyPr/>
                    <a:lstStyle/>
                    <a:p>
                      <a:r>
                        <a:rPr lang="en-US" sz="2400" dirty="0"/>
                        <a:t>6, z</a:t>
                      </a:r>
                    </a:p>
                  </a:txBody>
                  <a:tcPr/>
                </a:tc>
                <a:tc>
                  <a:txBody>
                    <a:bodyPr/>
                    <a:lstStyle/>
                    <a:p>
                      <a:endParaRPr lang="en-US" sz="2400" dirty="0"/>
                    </a:p>
                  </a:txBody>
                  <a:tcPr/>
                </a:tc>
                <a:tc>
                  <a:txBody>
                    <a:bodyPr/>
                    <a:lstStyle/>
                    <a:p>
                      <a:r>
                        <a:rPr lang="en-US" sz="2400" dirty="0"/>
                        <a:t>7, z</a:t>
                      </a:r>
                    </a:p>
                  </a:txBody>
                  <a:tcPr/>
                </a:tc>
                <a:tc>
                  <a:txBody>
                    <a:bodyPr/>
                    <a:lstStyle/>
                    <a:p>
                      <a:r>
                        <a:rPr lang="en-US" sz="2400" dirty="0"/>
                        <a:t>14, x</a:t>
                      </a:r>
                    </a:p>
                  </a:txBody>
                  <a:tcPr/>
                </a:tc>
                <a:extLst>
                  <a:ext uri="{0D108BD9-81ED-4DB2-BD59-A6C34878D82A}">
                    <a16:rowId xmlns:a16="http://schemas.microsoft.com/office/drawing/2014/main" val="4067582085"/>
                  </a:ext>
                </a:extLst>
              </a:tr>
              <a:tr h="370840">
                <a:tc>
                  <a:txBody>
                    <a:bodyPr/>
                    <a:lstStyle/>
                    <a:p>
                      <a:r>
                        <a:rPr lang="en-US" sz="2400" dirty="0"/>
                        <a:t>2</a:t>
                      </a:r>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a:p>
                  </a:txBody>
                  <a:tcPr/>
                </a:tc>
                <a:tc>
                  <a:txBody>
                    <a:bodyPr/>
                    <a:lstStyle/>
                    <a:p>
                      <a:r>
                        <a:rPr lang="en-US" sz="2400" dirty="0"/>
                        <a:t>2, u</a:t>
                      </a:r>
                    </a:p>
                  </a:txBody>
                  <a:tcPr/>
                </a:tc>
                <a:extLst>
                  <a:ext uri="{0D108BD9-81ED-4DB2-BD59-A6C34878D82A}">
                    <a16:rowId xmlns:a16="http://schemas.microsoft.com/office/drawing/2014/main" val="4020260651"/>
                  </a:ext>
                </a:extLst>
              </a:tr>
              <a:tr h="370840">
                <a:tc>
                  <a:txBody>
                    <a:bodyPr/>
                    <a:lstStyle/>
                    <a:p>
                      <a:r>
                        <a:rPr lang="en-US" sz="2400" dirty="0"/>
                        <a:t>3</a:t>
                      </a:r>
                    </a:p>
                  </a:txBody>
                  <a:tcPr/>
                </a:tc>
                <a:tc>
                  <a:txBody>
                    <a:bodyPr/>
                    <a:lstStyle/>
                    <a:p>
                      <a:endParaRPr lang="en-US" sz="2400" dirty="0"/>
                    </a:p>
                  </a:txBody>
                  <a:tcPr/>
                </a:tc>
                <a:tc>
                  <a:txBody>
                    <a:bodyPr/>
                    <a:lstStyle/>
                    <a:p>
                      <a:endParaRPr lang="en-US" sz="2400"/>
                    </a:p>
                  </a:txBody>
                  <a:tcPr/>
                </a:tc>
                <a:tc>
                  <a:txBody>
                    <a:bodyPr/>
                    <a:lstStyle/>
                    <a:p>
                      <a:endParaRPr lang="en-US" sz="2400" dirty="0"/>
                    </a:p>
                  </a:txBody>
                  <a:tcPr/>
                </a:tc>
                <a:tc>
                  <a:txBody>
                    <a:bodyPr/>
                    <a:lstStyle/>
                    <a:p>
                      <a:endParaRPr lang="en-US" sz="2400"/>
                    </a:p>
                  </a:txBody>
                  <a:tcPr/>
                </a:tc>
                <a:tc>
                  <a:txBody>
                    <a:bodyPr/>
                    <a:lstStyle/>
                    <a:p>
                      <a:endParaRPr lang="en-US" sz="2400" dirty="0"/>
                    </a:p>
                  </a:txBody>
                  <a:tcPr/>
                </a:tc>
                <a:extLst>
                  <a:ext uri="{0D108BD9-81ED-4DB2-BD59-A6C34878D82A}">
                    <a16:rowId xmlns:a16="http://schemas.microsoft.com/office/drawing/2014/main" val="1858297031"/>
                  </a:ext>
                </a:extLst>
              </a:tr>
              <a:tr h="370840">
                <a:tc>
                  <a:txBody>
                    <a:bodyPr/>
                    <a:lstStyle/>
                    <a:p>
                      <a:endParaRPr lang="en-US" sz="2400" dirty="0"/>
                    </a:p>
                  </a:txBody>
                  <a:tcPr/>
                </a:tc>
                <a:tc>
                  <a:txBody>
                    <a:bodyPr/>
                    <a:lstStyle/>
                    <a:p>
                      <a:endParaRPr lang="en-US" sz="2400"/>
                    </a:p>
                  </a:txBody>
                  <a:tcPr/>
                </a:tc>
                <a:tc>
                  <a:txBody>
                    <a:bodyPr/>
                    <a:lstStyle/>
                    <a:p>
                      <a:endParaRPr lang="en-US" sz="2400"/>
                    </a:p>
                  </a:txBody>
                  <a:tcPr/>
                </a:tc>
                <a:tc>
                  <a:txBody>
                    <a:bodyPr/>
                    <a:lstStyle/>
                    <a:p>
                      <a:endParaRPr lang="en-US" sz="2400" dirty="0"/>
                    </a:p>
                  </a:txBody>
                  <a:tcPr/>
                </a:tc>
                <a:tc>
                  <a:txBody>
                    <a:bodyPr/>
                    <a:lstStyle/>
                    <a:p>
                      <a:endParaRPr lang="en-US" sz="2400"/>
                    </a:p>
                  </a:txBody>
                  <a:tcPr/>
                </a:tc>
                <a:tc>
                  <a:txBody>
                    <a:bodyPr/>
                    <a:lstStyle/>
                    <a:p>
                      <a:endParaRPr lang="en-US" sz="2400" dirty="0"/>
                    </a:p>
                  </a:txBody>
                  <a:tcPr/>
                </a:tc>
                <a:extLst>
                  <a:ext uri="{0D108BD9-81ED-4DB2-BD59-A6C34878D82A}">
                    <a16:rowId xmlns:a16="http://schemas.microsoft.com/office/drawing/2014/main" val="3839665813"/>
                  </a:ext>
                </a:extLst>
              </a:tr>
              <a:tr h="370840">
                <a:tc>
                  <a:txBody>
                    <a:bodyPr/>
                    <a:lstStyle/>
                    <a:p>
                      <a:endParaRPr lang="en-US" sz="2400" dirty="0"/>
                    </a:p>
                  </a:txBody>
                  <a:tcPr/>
                </a:tc>
                <a:tc>
                  <a:txBody>
                    <a:bodyPr/>
                    <a:lstStyle/>
                    <a:p>
                      <a:endParaRPr lang="en-US" sz="2400"/>
                    </a:p>
                  </a:txBody>
                  <a:tcPr/>
                </a:tc>
                <a:tc>
                  <a:txBody>
                    <a:bodyPr/>
                    <a:lstStyle/>
                    <a:p>
                      <a:endParaRPr lang="en-US" sz="2400"/>
                    </a:p>
                  </a:txBody>
                  <a:tcPr/>
                </a:tc>
                <a:tc>
                  <a:txBody>
                    <a:bodyPr/>
                    <a:lstStyle/>
                    <a:p>
                      <a:endParaRPr lang="en-US" sz="2400" dirty="0"/>
                    </a:p>
                  </a:txBody>
                  <a:tcPr/>
                </a:tc>
                <a:tc>
                  <a:txBody>
                    <a:bodyPr/>
                    <a:lstStyle/>
                    <a:p>
                      <a:endParaRPr lang="en-US" sz="2400"/>
                    </a:p>
                  </a:txBody>
                  <a:tcPr/>
                </a:tc>
                <a:tc>
                  <a:txBody>
                    <a:bodyPr/>
                    <a:lstStyle/>
                    <a:p>
                      <a:endParaRPr lang="en-US" sz="2400" dirty="0"/>
                    </a:p>
                  </a:txBody>
                  <a:tcPr/>
                </a:tc>
                <a:extLst>
                  <a:ext uri="{0D108BD9-81ED-4DB2-BD59-A6C34878D82A}">
                    <a16:rowId xmlns:a16="http://schemas.microsoft.com/office/drawing/2014/main" val="3996119675"/>
                  </a:ext>
                </a:extLst>
              </a:tr>
            </a:tbl>
          </a:graphicData>
        </a:graphic>
      </p:graphicFrame>
      <p:sp>
        <p:nvSpPr>
          <p:cNvPr id="6" name="TextBox 5">
            <a:extLst>
              <a:ext uri="{FF2B5EF4-FFF2-40B4-BE49-F238E27FC236}">
                <a16:creationId xmlns:a16="http://schemas.microsoft.com/office/drawing/2014/main" id="{C611F2D5-2985-4C5C-99E1-594C658BA166}"/>
              </a:ext>
            </a:extLst>
          </p:cNvPr>
          <p:cNvSpPr txBox="1"/>
          <p:nvPr/>
        </p:nvSpPr>
        <p:spPr>
          <a:xfrm>
            <a:off x="-22112" y="3284984"/>
            <a:ext cx="1838965" cy="1815882"/>
          </a:xfrm>
          <a:prstGeom prst="rect">
            <a:avLst/>
          </a:prstGeom>
          <a:noFill/>
        </p:spPr>
        <p:txBody>
          <a:bodyPr wrap="none" rtlCol="0">
            <a:spAutoFit/>
          </a:bodyPr>
          <a:lstStyle/>
          <a:p>
            <a:pPr algn="l"/>
            <a:r>
              <a:rPr lang="en-US" sz="1600" dirty="0">
                <a:solidFill>
                  <a:srgbClr val="C00000"/>
                </a:solidFill>
              </a:rPr>
              <a:t>loop1:</a:t>
            </a:r>
          </a:p>
          <a:p>
            <a:pPr algn="l"/>
            <a:r>
              <a:rPr lang="en-US" sz="1600" dirty="0" err="1">
                <a:solidFill>
                  <a:srgbClr val="C00000"/>
                </a:solidFill>
              </a:rPr>
              <a:t>ux</a:t>
            </a:r>
            <a:r>
              <a:rPr lang="en-US" sz="1600" dirty="0">
                <a:solidFill>
                  <a:srgbClr val="C00000"/>
                </a:solidFill>
              </a:rPr>
              <a:t>: inf &gt; inf+8</a:t>
            </a:r>
          </a:p>
          <a:p>
            <a:pPr algn="l"/>
            <a:r>
              <a:rPr lang="en-US" sz="1600" dirty="0" err="1">
                <a:solidFill>
                  <a:srgbClr val="C00000"/>
                </a:solidFill>
              </a:rPr>
              <a:t>uy</a:t>
            </a:r>
            <a:r>
              <a:rPr lang="en-US" sz="1600" dirty="0">
                <a:solidFill>
                  <a:srgbClr val="C00000"/>
                </a:solidFill>
              </a:rPr>
              <a:t>: inf &gt;inf+(-4)</a:t>
            </a:r>
          </a:p>
          <a:p>
            <a:pPr algn="l"/>
            <a:r>
              <a:rPr lang="en-US" sz="1600" dirty="0" err="1">
                <a:solidFill>
                  <a:srgbClr val="C00000"/>
                </a:solidFill>
              </a:rPr>
              <a:t>zu</a:t>
            </a:r>
            <a:r>
              <a:rPr lang="en-US" sz="1600" dirty="0">
                <a:solidFill>
                  <a:srgbClr val="C00000"/>
                </a:solidFill>
              </a:rPr>
              <a:t>: inf &gt; 0+6: yes</a:t>
            </a:r>
          </a:p>
          <a:p>
            <a:pPr algn="l"/>
            <a:r>
              <a:rPr lang="en-US" sz="1600" dirty="0" err="1">
                <a:solidFill>
                  <a:srgbClr val="C00000"/>
                </a:solidFill>
              </a:rPr>
              <a:t>zx</a:t>
            </a:r>
            <a:r>
              <a:rPr lang="en-US" sz="1600" dirty="0">
                <a:solidFill>
                  <a:srgbClr val="C00000"/>
                </a:solidFill>
              </a:rPr>
              <a:t>: inf &gt; 0+7: yes</a:t>
            </a:r>
          </a:p>
          <a:p>
            <a:pPr algn="l"/>
            <a:r>
              <a:rPr lang="en-US" sz="1600" dirty="0" err="1">
                <a:solidFill>
                  <a:srgbClr val="C00000"/>
                </a:solidFill>
              </a:rPr>
              <a:t>xy</a:t>
            </a:r>
            <a:r>
              <a:rPr lang="en-US" sz="1600" dirty="0">
                <a:solidFill>
                  <a:srgbClr val="C00000"/>
                </a:solidFill>
              </a:rPr>
              <a:t>: inf &gt; 7+9: yes</a:t>
            </a:r>
          </a:p>
          <a:p>
            <a:pPr algn="l"/>
            <a:r>
              <a:rPr lang="en-US" sz="1600" dirty="0" err="1">
                <a:solidFill>
                  <a:srgbClr val="C00000"/>
                </a:solidFill>
              </a:rPr>
              <a:t>yz</a:t>
            </a:r>
            <a:r>
              <a:rPr lang="en-US" sz="1600" dirty="0">
                <a:solidFill>
                  <a:srgbClr val="C00000"/>
                </a:solidFill>
              </a:rPr>
              <a:t>: 0 &gt; 14 + 2</a:t>
            </a:r>
            <a:endParaRPr lang="en-US" dirty="0"/>
          </a:p>
        </p:txBody>
      </p:sp>
      <p:sp>
        <p:nvSpPr>
          <p:cNvPr id="59" name="TextBox 58">
            <a:extLst>
              <a:ext uri="{FF2B5EF4-FFF2-40B4-BE49-F238E27FC236}">
                <a16:creationId xmlns:a16="http://schemas.microsoft.com/office/drawing/2014/main" id="{413381C6-E9F4-4094-A6BD-C2F791D3F0E2}"/>
              </a:ext>
            </a:extLst>
          </p:cNvPr>
          <p:cNvSpPr txBox="1"/>
          <p:nvPr/>
        </p:nvSpPr>
        <p:spPr>
          <a:xfrm>
            <a:off x="6524" y="5042118"/>
            <a:ext cx="1888659" cy="1815882"/>
          </a:xfrm>
          <a:prstGeom prst="rect">
            <a:avLst/>
          </a:prstGeom>
          <a:noFill/>
        </p:spPr>
        <p:txBody>
          <a:bodyPr wrap="none" rtlCol="0">
            <a:spAutoFit/>
          </a:bodyPr>
          <a:lstStyle/>
          <a:p>
            <a:pPr algn="l"/>
            <a:r>
              <a:rPr lang="en-US" sz="1600" dirty="0">
                <a:solidFill>
                  <a:srgbClr val="0000FF"/>
                </a:solidFill>
              </a:rPr>
              <a:t>loop2:</a:t>
            </a:r>
          </a:p>
          <a:p>
            <a:pPr algn="l"/>
            <a:r>
              <a:rPr lang="en-US" sz="1600" dirty="0" err="1">
                <a:solidFill>
                  <a:srgbClr val="0000FF"/>
                </a:solidFill>
              </a:rPr>
              <a:t>ux</a:t>
            </a:r>
            <a:r>
              <a:rPr lang="en-US" sz="1600" dirty="0">
                <a:solidFill>
                  <a:srgbClr val="0000FF"/>
                </a:solidFill>
              </a:rPr>
              <a:t>: 7&gt;6+8</a:t>
            </a:r>
          </a:p>
          <a:p>
            <a:pPr algn="l"/>
            <a:r>
              <a:rPr lang="en-US" sz="1600" dirty="0" err="1">
                <a:solidFill>
                  <a:srgbClr val="0000FF"/>
                </a:solidFill>
              </a:rPr>
              <a:t>uy</a:t>
            </a:r>
            <a:r>
              <a:rPr lang="en-US" sz="1600" dirty="0">
                <a:solidFill>
                  <a:srgbClr val="0000FF"/>
                </a:solidFill>
              </a:rPr>
              <a:t>: 14&gt;6+(-4):yes</a:t>
            </a:r>
          </a:p>
          <a:p>
            <a:pPr algn="l"/>
            <a:r>
              <a:rPr lang="en-US" sz="1600" dirty="0" err="1">
                <a:solidFill>
                  <a:srgbClr val="0000FF"/>
                </a:solidFill>
              </a:rPr>
              <a:t>zu</a:t>
            </a:r>
            <a:r>
              <a:rPr lang="en-US" sz="1600" dirty="0">
                <a:solidFill>
                  <a:srgbClr val="0000FF"/>
                </a:solidFill>
              </a:rPr>
              <a:t>: 6&gt;0+6</a:t>
            </a:r>
          </a:p>
          <a:p>
            <a:pPr algn="l"/>
            <a:r>
              <a:rPr lang="en-US" sz="1600" dirty="0" err="1">
                <a:solidFill>
                  <a:srgbClr val="0000FF"/>
                </a:solidFill>
              </a:rPr>
              <a:t>zx</a:t>
            </a:r>
            <a:r>
              <a:rPr lang="en-US" sz="1600" dirty="0">
                <a:solidFill>
                  <a:srgbClr val="0000FF"/>
                </a:solidFill>
              </a:rPr>
              <a:t>: 7&gt;0+7</a:t>
            </a:r>
          </a:p>
          <a:p>
            <a:pPr algn="l"/>
            <a:r>
              <a:rPr lang="en-US" sz="1600" dirty="0" err="1">
                <a:solidFill>
                  <a:srgbClr val="0000FF"/>
                </a:solidFill>
              </a:rPr>
              <a:t>xy</a:t>
            </a:r>
            <a:r>
              <a:rPr lang="en-US" sz="1600" dirty="0">
                <a:solidFill>
                  <a:srgbClr val="0000FF"/>
                </a:solidFill>
              </a:rPr>
              <a:t>: 2&gt;7+9</a:t>
            </a:r>
          </a:p>
          <a:p>
            <a:pPr algn="l"/>
            <a:r>
              <a:rPr lang="en-US" sz="1600" dirty="0" err="1">
                <a:solidFill>
                  <a:srgbClr val="0000FF"/>
                </a:solidFill>
              </a:rPr>
              <a:t>yz</a:t>
            </a:r>
            <a:r>
              <a:rPr lang="en-US" sz="1600" dirty="0">
                <a:solidFill>
                  <a:srgbClr val="0000FF"/>
                </a:solidFill>
              </a:rPr>
              <a:t>: 0&gt;2+2</a:t>
            </a:r>
            <a:endParaRPr lang="en-US" dirty="0">
              <a:solidFill>
                <a:srgbClr val="0000FF"/>
              </a:solidFill>
            </a:endParaRPr>
          </a:p>
        </p:txBody>
      </p:sp>
      <p:sp>
        <p:nvSpPr>
          <p:cNvPr id="60" name="TextBox 59">
            <a:extLst>
              <a:ext uri="{FF2B5EF4-FFF2-40B4-BE49-F238E27FC236}">
                <a16:creationId xmlns:a16="http://schemas.microsoft.com/office/drawing/2014/main" id="{7E539E25-F9FC-4DC3-A011-A03A20096BAD}"/>
              </a:ext>
            </a:extLst>
          </p:cNvPr>
          <p:cNvSpPr txBox="1"/>
          <p:nvPr/>
        </p:nvSpPr>
        <p:spPr>
          <a:xfrm>
            <a:off x="1760562" y="5007570"/>
            <a:ext cx="1404552" cy="1815882"/>
          </a:xfrm>
          <a:prstGeom prst="rect">
            <a:avLst/>
          </a:prstGeom>
          <a:noFill/>
        </p:spPr>
        <p:txBody>
          <a:bodyPr wrap="none" rtlCol="0">
            <a:spAutoFit/>
          </a:bodyPr>
          <a:lstStyle/>
          <a:p>
            <a:pPr algn="l"/>
            <a:r>
              <a:rPr lang="en-US" sz="1600" dirty="0">
                <a:solidFill>
                  <a:schemeClr val="accent6">
                    <a:lumMod val="75000"/>
                  </a:schemeClr>
                </a:solidFill>
              </a:rPr>
              <a:t>loop3</a:t>
            </a:r>
          </a:p>
          <a:p>
            <a:pPr algn="l"/>
            <a:r>
              <a:rPr lang="en-US" sz="1600" dirty="0" err="1">
                <a:solidFill>
                  <a:schemeClr val="accent6">
                    <a:lumMod val="75000"/>
                  </a:schemeClr>
                </a:solidFill>
              </a:rPr>
              <a:t>ux</a:t>
            </a:r>
            <a:r>
              <a:rPr lang="en-US" sz="1600" dirty="0">
                <a:solidFill>
                  <a:schemeClr val="accent6">
                    <a:lumMod val="75000"/>
                  </a:schemeClr>
                </a:solidFill>
              </a:rPr>
              <a:t>: 7&gt;6+8</a:t>
            </a:r>
          </a:p>
          <a:p>
            <a:pPr algn="l"/>
            <a:r>
              <a:rPr lang="en-US" sz="1600" dirty="0" err="1">
                <a:solidFill>
                  <a:schemeClr val="accent6">
                    <a:lumMod val="75000"/>
                  </a:schemeClr>
                </a:solidFill>
              </a:rPr>
              <a:t>uy</a:t>
            </a:r>
            <a:r>
              <a:rPr lang="en-US" sz="1600" dirty="0">
                <a:solidFill>
                  <a:schemeClr val="accent6">
                    <a:lumMod val="75000"/>
                  </a:schemeClr>
                </a:solidFill>
              </a:rPr>
              <a:t>: 2&gt;6+(-4)</a:t>
            </a:r>
          </a:p>
          <a:p>
            <a:pPr algn="l"/>
            <a:r>
              <a:rPr lang="en-US" sz="1600" dirty="0" err="1">
                <a:solidFill>
                  <a:schemeClr val="accent6">
                    <a:lumMod val="75000"/>
                  </a:schemeClr>
                </a:solidFill>
              </a:rPr>
              <a:t>zu</a:t>
            </a:r>
            <a:r>
              <a:rPr lang="en-US" sz="1600" dirty="0">
                <a:solidFill>
                  <a:schemeClr val="accent6">
                    <a:lumMod val="75000"/>
                  </a:schemeClr>
                </a:solidFill>
              </a:rPr>
              <a:t>: 6&gt;0+6</a:t>
            </a:r>
          </a:p>
          <a:p>
            <a:pPr algn="l"/>
            <a:r>
              <a:rPr lang="en-US" sz="1600" dirty="0" err="1">
                <a:solidFill>
                  <a:schemeClr val="accent6">
                    <a:lumMod val="75000"/>
                  </a:schemeClr>
                </a:solidFill>
              </a:rPr>
              <a:t>zx</a:t>
            </a:r>
            <a:r>
              <a:rPr lang="en-US" sz="1600" dirty="0">
                <a:solidFill>
                  <a:schemeClr val="accent6">
                    <a:lumMod val="75000"/>
                  </a:schemeClr>
                </a:solidFill>
              </a:rPr>
              <a:t>: 7&gt;0+7</a:t>
            </a:r>
          </a:p>
          <a:p>
            <a:pPr algn="l"/>
            <a:r>
              <a:rPr lang="en-US" sz="1600" dirty="0" err="1">
                <a:solidFill>
                  <a:schemeClr val="accent6">
                    <a:lumMod val="75000"/>
                  </a:schemeClr>
                </a:solidFill>
              </a:rPr>
              <a:t>xy</a:t>
            </a:r>
            <a:r>
              <a:rPr lang="en-US" sz="1600" dirty="0">
                <a:solidFill>
                  <a:schemeClr val="accent6">
                    <a:lumMod val="75000"/>
                  </a:schemeClr>
                </a:solidFill>
              </a:rPr>
              <a:t>: 2&gt;7+9</a:t>
            </a:r>
          </a:p>
          <a:p>
            <a:pPr algn="l"/>
            <a:r>
              <a:rPr lang="en-US" sz="1600" dirty="0" err="1">
                <a:solidFill>
                  <a:schemeClr val="accent6">
                    <a:lumMod val="75000"/>
                  </a:schemeClr>
                </a:solidFill>
              </a:rPr>
              <a:t>yz</a:t>
            </a:r>
            <a:r>
              <a:rPr lang="en-US" sz="1600" dirty="0">
                <a:solidFill>
                  <a:schemeClr val="accent6">
                    <a:lumMod val="75000"/>
                  </a:schemeClr>
                </a:solidFill>
              </a:rPr>
              <a:t>: 0&gt;2+2</a:t>
            </a:r>
            <a:endParaRPr lang="en-US" sz="3200" dirty="0">
              <a:solidFill>
                <a:schemeClr val="tx2">
                  <a:lumMod val="75000"/>
                </a:schemeClr>
              </a:solidFill>
            </a:endParaRPr>
          </a:p>
        </p:txBody>
      </p:sp>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480030B4-4B8F-4B5A-8DAA-F27C90765283}"/>
                  </a:ext>
                </a:extLst>
              </p14:cNvPr>
              <p14:cNvContentPartPr/>
              <p14:nvPr/>
            </p14:nvContentPartPr>
            <p14:xfrm>
              <a:off x="4600440" y="5164920"/>
              <a:ext cx="2192040" cy="1535040"/>
            </p14:xfrm>
          </p:contentPart>
        </mc:Choice>
        <mc:Fallback>
          <p:pic>
            <p:nvPicPr>
              <p:cNvPr id="7" name="Ink 6">
                <a:extLst>
                  <a:ext uri="{FF2B5EF4-FFF2-40B4-BE49-F238E27FC236}">
                    <a16:creationId xmlns:a16="http://schemas.microsoft.com/office/drawing/2014/main" id="{480030B4-4B8F-4B5A-8DAA-F27C90765283}"/>
                  </a:ext>
                </a:extLst>
              </p:cNvPr>
              <p:cNvPicPr/>
              <p:nvPr/>
            </p:nvPicPr>
            <p:blipFill>
              <a:blip r:embed="rId5"/>
              <a:stretch>
                <a:fillRect/>
              </a:stretch>
            </p:blipFill>
            <p:spPr>
              <a:xfrm>
                <a:off x="4591080" y="5155560"/>
                <a:ext cx="2210760" cy="1553760"/>
              </a:xfrm>
              <a:prstGeom prst="rect">
                <a:avLst/>
              </a:prstGeom>
            </p:spPr>
          </p:pic>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Oval 3"/>
          <p:cNvSpPr>
            <a:spLocks noChangeArrowheads="1"/>
          </p:cNvSpPr>
          <p:nvPr/>
        </p:nvSpPr>
        <p:spPr bwMode="auto">
          <a:xfrm>
            <a:off x="1787525" y="3230563"/>
            <a:ext cx="649288" cy="620712"/>
          </a:xfrm>
          <a:prstGeom prst="ellipse">
            <a:avLst/>
          </a:prstGeom>
          <a:solidFill>
            <a:srgbClr val="CCECFF"/>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latin typeface="Times New Roman" panose="02020603050405020304" pitchFamily="18" charset="0"/>
              </a:rPr>
              <a:t>0</a:t>
            </a:r>
          </a:p>
        </p:txBody>
      </p:sp>
      <p:sp>
        <p:nvSpPr>
          <p:cNvPr id="13315" name="Oval 4"/>
          <p:cNvSpPr>
            <a:spLocks noChangeArrowheads="1"/>
          </p:cNvSpPr>
          <p:nvPr/>
        </p:nvSpPr>
        <p:spPr bwMode="auto">
          <a:xfrm>
            <a:off x="5654675" y="4449763"/>
            <a:ext cx="649288" cy="620712"/>
          </a:xfrm>
          <a:prstGeom prst="ellipse">
            <a:avLst/>
          </a:prstGeom>
          <a:solidFill>
            <a:srgbClr val="CCECFF"/>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latin typeface="Times New Roman" panose="02020603050405020304" pitchFamily="18" charset="0"/>
                <a:sym typeface="Symbol" panose="05050102010706020507" pitchFamily="18" charset="2"/>
              </a:rPr>
              <a:t></a:t>
            </a:r>
            <a:endParaRPr lang="en-US" altLang="en-US" b="1">
              <a:latin typeface="Times New Roman" panose="02020603050405020304" pitchFamily="18" charset="0"/>
            </a:endParaRPr>
          </a:p>
        </p:txBody>
      </p:sp>
      <p:sp>
        <p:nvSpPr>
          <p:cNvPr id="13316" name="Oval 5"/>
          <p:cNvSpPr>
            <a:spLocks noChangeArrowheads="1"/>
          </p:cNvSpPr>
          <p:nvPr/>
        </p:nvSpPr>
        <p:spPr bwMode="auto">
          <a:xfrm>
            <a:off x="3273425" y="4457700"/>
            <a:ext cx="649288" cy="620713"/>
          </a:xfrm>
          <a:prstGeom prst="ellipse">
            <a:avLst/>
          </a:prstGeom>
          <a:solidFill>
            <a:srgbClr val="CCECFF"/>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latin typeface="Times New Roman" panose="02020603050405020304" pitchFamily="18" charset="0"/>
                <a:sym typeface="Symbol" panose="05050102010706020507" pitchFamily="18" charset="2"/>
              </a:rPr>
              <a:t></a:t>
            </a:r>
            <a:endParaRPr lang="en-US" altLang="en-US" b="1">
              <a:latin typeface="Times New Roman" panose="02020603050405020304" pitchFamily="18" charset="0"/>
            </a:endParaRPr>
          </a:p>
        </p:txBody>
      </p:sp>
      <p:sp>
        <p:nvSpPr>
          <p:cNvPr id="13317" name="Oval 6"/>
          <p:cNvSpPr>
            <a:spLocks noChangeArrowheads="1"/>
          </p:cNvSpPr>
          <p:nvPr/>
        </p:nvSpPr>
        <p:spPr bwMode="auto">
          <a:xfrm>
            <a:off x="5649913" y="1765300"/>
            <a:ext cx="649287" cy="620713"/>
          </a:xfrm>
          <a:prstGeom prst="ellipse">
            <a:avLst/>
          </a:prstGeom>
          <a:solidFill>
            <a:srgbClr val="CCECFF"/>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latin typeface="Times New Roman" panose="02020603050405020304" pitchFamily="18" charset="0"/>
                <a:sym typeface="Symbol" panose="05050102010706020507" pitchFamily="18" charset="2"/>
              </a:rPr>
              <a:t></a:t>
            </a:r>
            <a:endParaRPr lang="en-US" altLang="en-US" b="1">
              <a:latin typeface="Times New Roman" panose="02020603050405020304" pitchFamily="18" charset="0"/>
            </a:endParaRPr>
          </a:p>
        </p:txBody>
      </p:sp>
      <p:sp>
        <p:nvSpPr>
          <p:cNvPr id="13318" name="Oval 7"/>
          <p:cNvSpPr>
            <a:spLocks noChangeArrowheads="1"/>
          </p:cNvSpPr>
          <p:nvPr/>
        </p:nvSpPr>
        <p:spPr bwMode="auto">
          <a:xfrm>
            <a:off x="3292475" y="1765300"/>
            <a:ext cx="649288" cy="620713"/>
          </a:xfrm>
          <a:prstGeom prst="ellipse">
            <a:avLst/>
          </a:prstGeom>
          <a:solidFill>
            <a:srgbClr val="CCECFF"/>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latin typeface="Times New Roman" panose="02020603050405020304" pitchFamily="18" charset="0"/>
                <a:sym typeface="Symbol" panose="05050102010706020507" pitchFamily="18" charset="2"/>
              </a:rPr>
              <a:t></a:t>
            </a:r>
            <a:endParaRPr lang="en-US" altLang="en-US" b="1">
              <a:latin typeface="Times New Roman" panose="02020603050405020304" pitchFamily="18" charset="0"/>
            </a:endParaRPr>
          </a:p>
        </p:txBody>
      </p:sp>
      <p:sp>
        <p:nvSpPr>
          <p:cNvPr id="13319" name="Line 8"/>
          <p:cNvSpPr>
            <a:spLocks noChangeShapeType="1"/>
          </p:cNvSpPr>
          <p:nvPr/>
        </p:nvSpPr>
        <p:spPr bwMode="auto">
          <a:xfrm flipV="1">
            <a:off x="2293938" y="2279650"/>
            <a:ext cx="1082675" cy="99695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20" name="Line 9"/>
          <p:cNvSpPr>
            <a:spLocks noChangeShapeType="1"/>
          </p:cNvSpPr>
          <p:nvPr/>
        </p:nvSpPr>
        <p:spPr bwMode="auto">
          <a:xfrm>
            <a:off x="2352675" y="3767138"/>
            <a:ext cx="981075" cy="79375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21" name="Line 10"/>
          <p:cNvSpPr>
            <a:spLocks noChangeShapeType="1"/>
          </p:cNvSpPr>
          <p:nvPr/>
        </p:nvSpPr>
        <p:spPr bwMode="auto">
          <a:xfrm>
            <a:off x="3579813" y="2366963"/>
            <a:ext cx="14287" cy="2078037"/>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22" name="Line 13"/>
          <p:cNvSpPr>
            <a:spLocks noChangeShapeType="1"/>
          </p:cNvSpPr>
          <p:nvPr/>
        </p:nvSpPr>
        <p:spPr bwMode="auto">
          <a:xfrm flipV="1">
            <a:off x="5983288" y="2374900"/>
            <a:ext cx="0" cy="206375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23" name="Line 14"/>
          <p:cNvSpPr>
            <a:spLocks noChangeShapeType="1"/>
          </p:cNvSpPr>
          <p:nvPr/>
        </p:nvSpPr>
        <p:spPr bwMode="auto">
          <a:xfrm>
            <a:off x="3924300" y="4762500"/>
            <a:ext cx="1731963" cy="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24" name="Line 15"/>
          <p:cNvSpPr>
            <a:spLocks noChangeShapeType="1"/>
          </p:cNvSpPr>
          <p:nvPr/>
        </p:nvSpPr>
        <p:spPr bwMode="auto">
          <a:xfrm>
            <a:off x="3889375" y="1914525"/>
            <a:ext cx="1776413" cy="14288"/>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25" name="Line 16"/>
          <p:cNvSpPr>
            <a:spLocks noChangeShapeType="1"/>
          </p:cNvSpPr>
          <p:nvPr/>
        </p:nvSpPr>
        <p:spPr bwMode="auto">
          <a:xfrm flipV="1">
            <a:off x="3838575" y="2265363"/>
            <a:ext cx="1876425" cy="2295525"/>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26" name="Line 17"/>
          <p:cNvSpPr>
            <a:spLocks noChangeShapeType="1"/>
          </p:cNvSpPr>
          <p:nvPr/>
        </p:nvSpPr>
        <p:spPr bwMode="auto">
          <a:xfrm flipH="1" flipV="1">
            <a:off x="2438400" y="3551238"/>
            <a:ext cx="3290888" cy="100965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27" name="Text Box 18"/>
          <p:cNvSpPr txBox="1">
            <a:spLocks noChangeArrowheads="1"/>
          </p:cNvSpPr>
          <p:nvPr/>
        </p:nvSpPr>
        <p:spPr bwMode="auto">
          <a:xfrm>
            <a:off x="1509713" y="3311525"/>
            <a:ext cx="319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z</a:t>
            </a:r>
          </a:p>
        </p:txBody>
      </p:sp>
      <p:sp>
        <p:nvSpPr>
          <p:cNvPr id="13328" name="Text Box 19"/>
          <p:cNvSpPr txBox="1">
            <a:spLocks noChangeArrowheads="1"/>
          </p:cNvSpPr>
          <p:nvPr/>
        </p:nvSpPr>
        <p:spPr bwMode="auto">
          <a:xfrm>
            <a:off x="3443288" y="13493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u</a:t>
            </a:r>
          </a:p>
        </p:txBody>
      </p:sp>
      <p:sp>
        <p:nvSpPr>
          <p:cNvPr id="13329" name="Text Box 20"/>
          <p:cNvSpPr txBox="1">
            <a:spLocks noChangeArrowheads="1"/>
          </p:cNvSpPr>
          <p:nvPr/>
        </p:nvSpPr>
        <p:spPr bwMode="auto">
          <a:xfrm>
            <a:off x="5810250" y="13493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v</a:t>
            </a:r>
          </a:p>
        </p:txBody>
      </p:sp>
      <p:sp>
        <p:nvSpPr>
          <p:cNvPr id="13330" name="Text Box 21"/>
          <p:cNvSpPr txBox="1">
            <a:spLocks noChangeArrowheads="1"/>
          </p:cNvSpPr>
          <p:nvPr/>
        </p:nvSpPr>
        <p:spPr bwMode="auto">
          <a:xfrm>
            <a:off x="3457575" y="50149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x</a:t>
            </a:r>
          </a:p>
        </p:txBody>
      </p:sp>
      <p:sp>
        <p:nvSpPr>
          <p:cNvPr id="13331" name="Text Box 22"/>
          <p:cNvSpPr txBox="1">
            <a:spLocks noChangeArrowheads="1"/>
          </p:cNvSpPr>
          <p:nvPr/>
        </p:nvSpPr>
        <p:spPr bwMode="auto">
          <a:xfrm>
            <a:off x="5838825" y="50006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y</a:t>
            </a:r>
          </a:p>
        </p:txBody>
      </p:sp>
      <p:sp>
        <p:nvSpPr>
          <p:cNvPr id="13332" name="Text Box 23"/>
          <p:cNvSpPr txBox="1">
            <a:spLocks noChangeArrowheads="1"/>
          </p:cNvSpPr>
          <p:nvPr/>
        </p:nvSpPr>
        <p:spPr bwMode="auto">
          <a:xfrm>
            <a:off x="2362200" y="2489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6</a:t>
            </a:r>
          </a:p>
        </p:txBody>
      </p:sp>
      <p:sp>
        <p:nvSpPr>
          <p:cNvPr id="13333" name="Text Box 24"/>
          <p:cNvSpPr txBox="1">
            <a:spLocks noChangeArrowheads="1"/>
          </p:cNvSpPr>
          <p:nvPr/>
        </p:nvSpPr>
        <p:spPr bwMode="auto">
          <a:xfrm>
            <a:off x="4568825" y="1524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5</a:t>
            </a:r>
          </a:p>
        </p:txBody>
      </p:sp>
      <p:sp>
        <p:nvSpPr>
          <p:cNvPr id="13334" name="Text Box 25"/>
          <p:cNvSpPr txBox="1">
            <a:spLocks noChangeArrowheads="1"/>
          </p:cNvSpPr>
          <p:nvPr/>
        </p:nvSpPr>
        <p:spPr bwMode="auto">
          <a:xfrm>
            <a:off x="5260975" y="26035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–3</a:t>
            </a:r>
          </a:p>
        </p:txBody>
      </p:sp>
      <p:sp>
        <p:nvSpPr>
          <p:cNvPr id="13335" name="Text Box 26"/>
          <p:cNvSpPr txBox="1">
            <a:spLocks noChangeArrowheads="1"/>
          </p:cNvSpPr>
          <p:nvPr/>
        </p:nvSpPr>
        <p:spPr bwMode="auto">
          <a:xfrm>
            <a:off x="4552950" y="46974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9</a:t>
            </a:r>
          </a:p>
        </p:txBody>
      </p:sp>
      <p:sp>
        <p:nvSpPr>
          <p:cNvPr id="13336" name="Text Box 28"/>
          <p:cNvSpPr txBox="1">
            <a:spLocks noChangeArrowheads="1"/>
          </p:cNvSpPr>
          <p:nvPr/>
        </p:nvSpPr>
        <p:spPr bwMode="auto">
          <a:xfrm>
            <a:off x="5970588" y="33115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7</a:t>
            </a:r>
          </a:p>
        </p:txBody>
      </p:sp>
      <p:sp>
        <p:nvSpPr>
          <p:cNvPr id="13337" name="Text Box 29"/>
          <p:cNvSpPr txBox="1">
            <a:spLocks noChangeArrowheads="1"/>
          </p:cNvSpPr>
          <p:nvPr/>
        </p:nvSpPr>
        <p:spPr bwMode="auto">
          <a:xfrm>
            <a:off x="2419350" y="40195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7</a:t>
            </a:r>
          </a:p>
        </p:txBody>
      </p:sp>
      <p:sp>
        <p:nvSpPr>
          <p:cNvPr id="13338" name="Text Box 30"/>
          <p:cNvSpPr txBox="1">
            <a:spLocks noChangeArrowheads="1"/>
          </p:cNvSpPr>
          <p:nvPr/>
        </p:nvSpPr>
        <p:spPr bwMode="auto">
          <a:xfrm>
            <a:off x="3268663" y="28940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8</a:t>
            </a:r>
          </a:p>
        </p:txBody>
      </p:sp>
      <p:sp>
        <p:nvSpPr>
          <p:cNvPr id="13339" name="Line 32"/>
          <p:cNvSpPr>
            <a:spLocks noChangeShapeType="1"/>
          </p:cNvSpPr>
          <p:nvPr/>
        </p:nvSpPr>
        <p:spPr bwMode="auto">
          <a:xfrm flipH="1">
            <a:off x="3910013" y="2165350"/>
            <a:ext cx="1760537" cy="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40" name="Text Box 33"/>
          <p:cNvSpPr txBox="1">
            <a:spLocks noChangeArrowheads="1"/>
          </p:cNvSpPr>
          <p:nvPr/>
        </p:nvSpPr>
        <p:spPr bwMode="auto">
          <a:xfrm>
            <a:off x="4468813" y="211455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–2</a:t>
            </a:r>
          </a:p>
        </p:txBody>
      </p:sp>
      <p:sp>
        <p:nvSpPr>
          <p:cNvPr id="13341" name="Line 34"/>
          <p:cNvSpPr>
            <a:spLocks noChangeShapeType="1"/>
          </p:cNvSpPr>
          <p:nvPr/>
        </p:nvSpPr>
        <p:spPr bwMode="auto">
          <a:xfrm>
            <a:off x="3810000" y="2309813"/>
            <a:ext cx="2019300" cy="2149475"/>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42" name="Text Box 35"/>
          <p:cNvSpPr txBox="1">
            <a:spLocks noChangeArrowheads="1"/>
          </p:cNvSpPr>
          <p:nvPr/>
        </p:nvSpPr>
        <p:spPr bwMode="auto">
          <a:xfrm>
            <a:off x="5184775" y="35210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–4</a:t>
            </a:r>
          </a:p>
        </p:txBody>
      </p:sp>
      <p:sp>
        <p:nvSpPr>
          <p:cNvPr id="13343" name="Text Box 36"/>
          <p:cNvSpPr txBox="1">
            <a:spLocks noChangeArrowheads="1"/>
          </p:cNvSpPr>
          <p:nvPr/>
        </p:nvSpPr>
        <p:spPr bwMode="auto">
          <a:xfrm>
            <a:off x="4772025" y="390366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2</a:t>
            </a:r>
          </a:p>
        </p:txBody>
      </p:sp>
      <p:sp>
        <p:nvSpPr>
          <p:cNvPr id="351267" name="Rectangle 35"/>
          <p:cNvSpPr>
            <a:spLocks noChangeArrowheads="1"/>
          </p:cNvSpPr>
          <p:nvPr/>
        </p:nvSpPr>
        <p:spPr bwMode="auto">
          <a:xfrm>
            <a:off x="457200" y="228600"/>
            <a:ext cx="8229600" cy="463550"/>
          </a:xfrm>
          <a:prstGeom prst="rect">
            <a:avLst/>
          </a:prstGeom>
          <a:noFill/>
          <a:ln w="9525">
            <a:noFill/>
            <a:miter lim="800000"/>
            <a:headEnd/>
            <a:tailEnd/>
          </a:ln>
          <a:effectLst/>
        </p:spPr>
        <p:txBody>
          <a:bodyPr lIns="92075" tIns="46038" rIns="92075" bIns="46038" anchor="ctr"/>
          <a:lstStyle/>
          <a:p>
            <a:pPr>
              <a:defRPr/>
            </a:pPr>
            <a:r>
              <a:rPr lang="en-US" sz="3600">
                <a:solidFill>
                  <a:schemeClr val="tx2"/>
                </a:solidFill>
                <a:effectLst>
                  <a:outerShdw blurRad="38100" dist="38100" dir="2700000" algn="tl">
                    <a:srgbClr val="C0C0C0"/>
                  </a:outerShdw>
                </a:effectLst>
                <a:latin typeface="Arial" pitchFamily="34" charset="0"/>
              </a:rPr>
              <a:t>Bellman-Ford Algorithm: Example</a:t>
            </a:r>
          </a:p>
        </p:txBody>
      </p:sp>
    </p:spTree>
    <p:extLst>
      <p:ext uri="{BB962C8B-B14F-4D97-AF65-F5344CB8AC3E}">
        <p14:creationId xmlns:p14="http://schemas.microsoft.com/office/powerpoint/2010/main" val="4137260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Oval 3"/>
          <p:cNvSpPr>
            <a:spLocks noChangeArrowheads="1"/>
          </p:cNvSpPr>
          <p:nvPr/>
        </p:nvSpPr>
        <p:spPr bwMode="auto">
          <a:xfrm>
            <a:off x="1787525" y="3230563"/>
            <a:ext cx="649288" cy="620712"/>
          </a:xfrm>
          <a:prstGeom prst="ellipse">
            <a:avLst/>
          </a:prstGeom>
          <a:solidFill>
            <a:srgbClr val="CCECFF"/>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latin typeface="Times New Roman" panose="02020603050405020304" pitchFamily="18" charset="0"/>
              </a:rPr>
              <a:t>0</a:t>
            </a:r>
          </a:p>
        </p:txBody>
      </p:sp>
      <p:sp>
        <p:nvSpPr>
          <p:cNvPr id="14339" name="Oval 4"/>
          <p:cNvSpPr>
            <a:spLocks noChangeArrowheads="1"/>
          </p:cNvSpPr>
          <p:nvPr/>
        </p:nvSpPr>
        <p:spPr bwMode="auto">
          <a:xfrm>
            <a:off x="5654675" y="4449763"/>
            <a:ext cx="649288" cy="620712"/>
          </a:xfrm>
          <a:prstGeom prst="ellipse">
            <a:avLst/>
          </a:prstGeom>
          <a:solidFill>
            <a:srgbClr val="CCECFF"/>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latin typeface="Times New Roman" panose="02020603050405020304" pitchFamily="18" charset="0"/>
                <a:sym typeface="Symbol" panose="05050102010706020507" pitchFamily="18" charset="2"/>
              </a:rPr>
              <a:t></a:t>
            </a:r>
            <a:endParaRPr lang="en-US" altLang="en-US" b="1">
              <a:latin typeface="Times New Roman" panose="02020603050405020304" pitchFamily="18" charset="0"/>
            </a:endParaRPr>
          </a:p>
        </p:txBody>
      </p:sp>
      <p:sp>
        <p:nvSpPr>
          <p:cNvPr id="14340" name="Oval 5"/>
          <p:cNvSpPr>
            <a:spLocks noChangeArrowheads="1"/>
          </p:cNvSpPr>
          <p:nvPr/>
        </p:nvSpPr>
        <p:spPr bwMode="auto">
          <a:xfrm>
            <a:off x="3273425" y="4457700"/>
            <a:ext cx="649288" cy="620713"/>
          </a:xfrm>
          <a:prstGeom prst="ellipse">
            <a:avLst/>
          </a:prstGeom>
          <a:solidFill>
            <a:srgbClr val="CCECFF"/>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latin typeface="Times New Roman" panose="02020603050405020304" pitchFamily="18" charset="0"/>
                <a:sym typeface="Symbol" panose="05050102010706020507" pitchFamily="18" charset="2"/>
              </a:rPr>
              <a:t>7</a:t>
            </a:r>
            <a:endParaRPr lang="en-US" altLang="en-US" b="1">
              <a:latin typeface="Times New Roman" panose="02020603050405020304" pitchFamily="18" charset="0"/>
            </a:endParaRPr>
          </a:p>
        </p:txBody>
      </p:sp>
      <p:sp>
        <p:nvSpPr>
          <p:cNvPr id="14341" name="Oval 6"/>
          <p:cNvSpPr>
            <a:spLocks noChangeArrowheads="1"/>
          </p:cNvSpPr>
          <p:nvPr/>
        </p:nvSpPr>
        <p:spPr bwMode="auto">
          <a:xfrm>
            <a:off x="5649913" y="1765300"/>
            <a:ext cx="649287" cy="620713"/>
          </a:xfrm>
          <a:prstGeom prst="ellipse">
            <a:avLst/>
          </a:prstGeom>
          <a:solidFill>
            <a:srgbClr val="CCECFF"/>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latin typeface="Times New Roman" panose="02020603050405020304" pitchFamily="18" charset="0"/>
                <a:sym typeface="Symbol" panose="05050102010706020507" pitchFamily="18" charset="2"/>
              </a:rPr>
              <a:t></a:t>
            </a:r>
            <a:endParaRPr lang="en-US" altLang="en-US" b="1">
              <a:latin typeface="Times New Roman" panose="02020603050405020304" pitchFamily="18" charset="0"/>
            </a:endParaRPr>
          </a:p>
        </p:txBody>
      </p:sp>
      <p:sp>
        <p:nvSpPr>
          <p:cNvPr id="14342" name="Oval 7"/>
          <p:cNvSpPr>
            <a:spLocks noChangeArrowheads="1"/>
          </p:cNvSpPr>
          <p:nvPr/>
        </p:nvSpPr>
        <p:spPr bwMode="auto">
          <a:xfrm>
            <a:off x="3292475" y="1765300"/>
            <a:ext cx="649288" cy="620713"/>
          </a:xfrm>
          <a:prstGeom prst="ellipse">
            <a:avLst/>
          </a:prstGeom>
          <a:solidFill>
            <a:srgbClr val="CCECFF"/>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latin typeface="Times New Roman" panose="02020603050405020304" pitchFamily="18" charset="0"/>
                <a:sym typeface="Symbol" panose="05050102010706020507" pitchFamily="18" charset="2"/>
              </a:rPr>
              <a:t>6</a:t>
            </a:r>
            <a:endParaRPr lang="en-US" altLang="en-US" b="1">
              <a:latin typeface="Times New Roman" panose="02020603050405020304" pitchFamily="18" charset="0"/>
            </a:endParaRPr>
          </a:p>
        </p:txBody>
      </p:sp>
      <p:sp>
        <p:nvSpPr>
          <p:cNvPr id="14343" name="Line 8"/>
          <p:cNvSpPr>
            <a:spLocks noChangeShapeType="1"/>
          </p:cNvSpPr>
          <p:nvPr/>
        </p:nvSpPr>
        <p:spPr bwMode="auto">
          <a:xfrm flipV="1">
            <a:off x="2293938" y="2279650"/>
            <a:ext cx="1082675" cy="996950"/>
          </a:xfrm>
          <a:prstGeom prst="line">
            <a:avLst/>
          </a:prstGeom>
          <a:noFill/>
          <a:ln w="38100">
            <a:solidFill>
              <a:srgbClr val="CC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344" name="Line 9"/>
          <p:cNvSpPr>
            <a:spLocks noChangeShapeType="1"/>
          </p:cNvSpPr>
          <p:nvPr/>
        </p:nvSpPr>
        <p:spPr bwMode="auto">
          <a:xfrm>
            <a:off x="2352675" y="3767138"/>
            <a:ext cx="981075" cy="793750"/>
          </a:xfrm>
          <a:prstGeom prst="line">
            <a:avLst/>
          </a:prstGeom>
          <a:noFill/>
          <a:ln w="38100">
            <a:solidFill>
              <a:srgbClr val="CC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345" name="Line 10"/>
          <p:cNvSpPr>
            <a:spLocks noChangeShapeType="1"/>
          </p:cNvSpPr>
          <p:nvPr/>
        </p:nvSpPr>
        <p:spPr bwMode="auto">
          <a:xfrm>
            <a:off x="3579813" y="2366963"/>
            <a:ext cx="14287" cy="2078037"/>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346" name="Line 11"/>
          <p:cNvSpPr>
            <a:spLocks noChangeShapeType="1"/>
          </p:cNvSpPr>
          <p:nvPr/>
        </p:nvSpPr>
        <p:spPr bwMode="auto">
          <a:xfrm flipV="1">
            <a:off x="5983288" y="2374900"/>
            <a:ext cx="0" cy="206375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347" name="Line 12"/>
          <p:cNvSpPr>
            <a:spLocks noChangeShapeType="1"/>
          </p:cNvSpPr>
          <p:nvPr/>
        </p:nvSpPr>
        <p:spPr bwMode="auto">
          <a:xfrm>
            <a:off x="3924300" y="4762500"/>
            <a:ext cx="1731963" cy="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348" name="Line 13"/>
          <p:cNvSpPr>
            <a:spLocks noChangeShapeType="1"/>
          </p:cNvSpPr>
          <p:nvPr/>
        </p:nvSpPr>
        <p:spPr bwMode="auto">
          <a:xfrm>
            <a:off x="3889375" y="1914525"/>
            <a:ext cx="1776413" cy="14288"/>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349" name="Line 14"/>
          <p:cNvSpPr>
            <a:spLocks noChangeShapeType="1"/>
          </p:cNvSpPr>
          <p:nvPr/>
        </p:nvSpPr>
        <p:spPr bwMode="auto">
          <a:xfrm flipV="1">
            <a:off x="3838575" y="2265363"/>
            <a:ext cx="1876425" cy="2295525"/>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350" name="Line 15"/>
          <p:cNvSpPr>
            <a:spLocks noChangeShapeType="1"/>
          </p:cNvSpPr>
          <p:nvPr/>
        </p:nvSpPr>
        <p:spPr bwMode="auto">
          <a:xfrm flipH="1" flipV="1">
            <a:off x="2438400" y="3551238"/>
            <a:ext cx="3290888" cy="100965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351" name="Text Box 16"/>
          <p:cNvSpPr txBox="1">
            <a:spLocks noChangeArrowheads="1"/>
          </p:cNvSpPr>
          <p:nvPr/>
        </p:nvSpPr>
        <p:spPr bwMode="auto">
          <a:xfrm>
            <a:off x="1509713" y="3311525"/>
            <a:ext cx="319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z</a:t>
            </a:r>
          </a:p>
        </p:txBody>
      </p:sp>
      <p:sp>
        <p:nvSpPr>
          <p:cNvPr id="14352" name="Text Box 17"/>
          <p:cNvSpPr txBox="1">
            <a:spLocks noChangeArrowheads="1"/>
          </p:cNvSpPr>
          <p:nvPr/>
        </p:nvSpPr>
        <p:spPr bwMode="auto">
          <a:xfrm>
            <a:off x="3443288" y="13493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u</a:t>
            </a:r>
          </a:p>
        </p:txBody>
      </p:sp>
      <p:sp>
        <p:nvSpPr>
          <p:cNvPr id="14353" name="Text Box 18"/>
          <p:cNvSpPr txBox="1">
            <a:spLocks noChangeArrowheads="1"/>
          </p:cNvSpPr>
          <p:nvPr/>
        </p:nvSpPr>
        <p:spPr bwMode="auto">
          <a:xfrm>
            <a:off x="5810250" y="13493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v</a:t>
            </a:r>
          </a:p>
        </p:txBody>
      </p:sp>
      <p:sp>
        <p:nvSpPr>
          <p:cNvPr id="14354" name="Text Box 19"/>
          <p:cNvSpPr txBox="1">
            <a:spLocks noChangeArrowheads="1"/>
          </p:cNvSpPr>
          <p:nvPr/>
        </p:nvSpPr>
        <p:spPr bwMode="auto">
          <a:xfrm>
            <a:off x="3457575" y="50149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x</a:t>
            </a:r>
          </a:p>
        </p:txBody>
      </p:sp>
      <p:sp>
        <p:nvSpPr>
          <p:cNvPr id="14355" name="Text Box 20"/>
          <p:cNvSpPr txBox="1">
            <a:spLocks noChangeArrowheads="1"/>
          </p:cNvSpPr>
          <p:nvPr/>
        </p:nvSpPr>
        <p:spPr bwMode="auto">
          <a:xfrm>
            <a:off x="5838825" y="50006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y</a:t>
            </a:r>
          </a:p>
        </p:txBody>
      </p:sp>
      <p:sp>
        <p:nvSpPr>
          <p:cNvPr id="14356" name="Text Box 21"/>
          <p:cNvSpPr txBox="1">
            <a:spLocks noChangeArrowheads="1"/>
          </p:cNvSpPr>
          <p:nvPr/>
        </p:nvSpPr>
        <p:spPr bwMode="auto">
          <a:xfrm>
            <a:off x="2362200" y="2489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6</a:t>
            </a:r>
          </a:p>
        </p:txBody>
      </p:sp>
      <p:sp>
        <p:nvSpPr>
          <p:cNvPr id="14357" name="Text Box 22"/>
          <p:cNvSpPr txBox="1">
            <a:spLocks noChangeArrowheads="1"/>
          </p:cNvSpPr>
          <p:nvPr/>
        </p:nvSpPr>
        <p:spPr bwMode="auto">
          <a:xfrm>
            <a:off x="4568825" y="1524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5</a:t>
            </a:r>
          </a:p>
        </p:txBody>
      </p:sp>
      <p:sp>
        <p:nvSpPr>
          <p:cNvPr id="14358" name="Text Box 23"/>
          <p:cNvSpPr txBox="1">
            <a:spLocks noChangeArrowheads="1"/>
          </p:cNvSpPr>
          <p:nvPr/>
        </p:nvSpPr>
        <p:spPr bwMode="auto">
          <a:xfrm>
            <a:off x="5260975" y="26035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–3</a:t>
            </a:r>
          </a:p>
        </p:txBody>
      </p:sp>
      <p:sp>
        <p:nvSpPr>
          <p:cNvPr id="14359" name="Text Box 24"/>
          <p:cNvSpPr txBox="1">
            <a:spLocks noChangeArrowheads="1"/>
          </p:cNvSpPr>
          <p:nvPr/>
        </p:nvSpPr>
        <p:spPr bwMode="auto">
          <a:xfrm>
            <a:off x="4552950" y="46974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9</a:t>
            </a:r>
          </a:p>
        </p:txBody>
      </p:sp>
      <p:sp>
        <p:nvSpPr>
          <p:cNvPr id="14360" name="Text Box 25"/>
          <p:cNvSpPr txBox="1">
            <a:spLocks noChangeArrowheads="1"/>
          </p:cNvSpPr>
          <p:nvPr/>
        </p:nvSpPr>
        <p:spPr bwMode="auto">
          <a:xfrm>
            <a:off x="5970588" y="33115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7</a:t>
            </a:r>
          </a:p>
        </p:txBody>
      </p:sp>
      <p:sp>
        <p:nvSpPr>
          <p:cNvPr id="14361" name="Text Box 26"/>
          <p:cNvSpPr txBox="1">
            <a:spLocks noChangeArrowheads="1"/>
          </p:cNvSpPr>
          <p:nvPr/>
        </p:nvSpPr>
        <p:spPr bwMode="auto">
          <a:xfrm>
            <a:off x="2419350" y="40195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7</a:t>
            </a:r>
          </a:p>
        </p:txBody>
      </p:sp>
      <p:sp>
        <p:nvSpPr>
          <p:cNvPr id="14362" name="Text Box 27"/>
          <p:cNvSpPr txBox="1">
            <a:spLocks noChangeArrowheads="1"/>
          </p:cNvSpPr>
          <p:nvPr/>
        </p:nvSpPr>
        <p:spPr bwMode="auto">
          <a:xfrm>
            <a:off x="3268663" y="28940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8</a:t>
            </a:r>
          </a:p>
        </p:txBody>
      </p:sp>
      <p:sp>
        <p:nvSpPr>
          <p:cNvPr id="14363" name="Line 28"/>
          <p:cNvSpPr>
            <a:spLocks noChangeShapeType="1"/>
          </p:cNvSpPr>
          <p:nvPr/>
        </p:nvSpPr>
        <p:spPr bwMode="auto">
          <a:xfrm flipH="1">
            <a:off x="3910013" y="2165350"/>
            <a:ext cx="1760537" cy="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364" name="Text Box 29"/>
          <p:cNvSpPr txBox="1">
            <a:spLocks noChangeArrowheads="1"/>
          </p:cNvSpPr>
          <p:nvPr/>
        </p:nvSpPr>
        <p:spPr bwMode="auto">
          <a:xfrm>
            <a:off x="4468813" y="211455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–2</a:t>
            </a:r>
          </a:p>
        </p:txBody>
      </p:sp>
      <p:sp>
        <p:nvSpPr>
          <p:cNvPr id="14365" name="Line 30"/>
          <p:cNvSpPr>
            <a:spLocks noChangeShapeType="1"/>
          </p:cNvSpPr>
          <p:nvPr/>
        </p:nvSpPr>
        <p:spPr bwMode="auto">
          <a:xfrm>
            <a:off x="3810000" y="2309813"/>
            <a:ext cx="2019300" cy="2149475"/>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366" name="Text Box 31"/>
          <p:cNvSpPr txBox="1">
            <a:spLocks noChangeArrowheads="1"/>
          </p:cNvSpPr>
          <p:nvPr/>
        </p:nvSpPr>
        <p:spPr bwMode="auto">
          <a:xfrm>
            <a:off x="5184775" y="35210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–4</a:t>
            </a:r>
          </a:p>
        </p:txBody>
      </p:sp>
      <p:sp>
        <p:nvSpPr>
          <p:cNvPr id="14367" name="Text Box 32"/>
          <p:cNvSpPr txBox="1">
            <a:spLocks noChangeArrowheads="1"/>
          </p:cNvSpPr>
          <p:nvPr/>
        </p:nvSpPr>
        <p:spPr bwMode="auto">
          <a:xfrm>
            <a:off x="4772025" y="390366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2</a:t>
            </a:r>
          </a:p>
        </p:txBody>
      </p:sp>
      <p:sp>
        <p:nvSpPr>
          <p:cNvPr id="352291" name="Rectangle 35"/>
          <p:cNvSpPr>
            <a:spLocks noChangeArrowheads="1"/>
          </p:cNvSpPr>
          <p:nvPr/>
        </p:nvSpPr>
        <p:spPr bwMode="auto">
          <a:xfrm>
            <a:off x="457200" y="228600"/>
            <a:ext cx="8229600" cy="463550"/>
          </a:xfrm>
          <a:prstGeom prst="rect">
            <a:avLst/>
          </a:prstGeom>
          <a:noFill/>
          <a:ln w="9525">
            <a:noFill/>
            <a:miter lim="800000"/>
            <a:headEnd/>
            <a:tailEnd/>
          </a:ln>
          <a:effectLst/>
        </p:spPr>
        <p:txBody>
          <a:bodyPr lIns="92075" tIns="46038" rIns="92075" bIns="46038" anchor="ctr"/>
          <a:lstStyle/>
          <a:p>
            <a:pPr>
              <a:defRPr/>
            </a:pPr>
            <a:r>
              <a:rPr lang="en-US" sz="3600">
                <a:solidFill>
                  <a:schemeClr val="tx2"/>
                </a:solidFill>
                <a:effectLst>
                  <a:outerShdw blurRad="38100" dist="38100" dir="2700000" algn="tl">
                    <a:srgbClr val="C0C0C0"/>
                  </a:outerShdw>
                </a:effectLst>
                <a:latin typeface="Arial" pitchFamily="34" charset="0"/>
              </a:rPr>
              <a:t>Bellman-Ford Algorithm: Example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Oval 3"/>
          <p:cNvSpPr>
            <a:spLocks noChangeArrowheads="1"/>
          </p:cNvSpPr>
          <p:nvPr/>
        </p:nvSpPr>
        <p:spPr bwMode="auto">
          <a:xfrm>
            <a:off x="1787525" y="3230563"/>
            <a:ext cx="649288" cy="620712"/>
          </a:xfrm>
          <a:prstGeom prst="ellipse">
            <a:avLst/>
          </a:prstGeom>
          <a:solidFill>
            <a:srgbClr val="CCECFF"/>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latin typeface="Times New Roman" panose="02020603050405020304" pitchFamily="18" charset="0"/>
              </a:rPr>
              <a:t>0</a:t>
            </a:r>
          </a:p>
        </p:txBody>
      </p:sp>
      <p:sp>
        <p:nvSpPr>
          <p:cNvPr id="15363" name="Oval 4"/>
          <p:cNvSpPr>
            <a:spLocks noChangeArrowheads="1"/>
          </p:cNvSpPr>
          <p:nvPr/>
        </p:nvSpPr>
        <p:spPr bwMode="auto">
          <a:xfrm>
            <a:off x="5654675" y="4449763"/>
            <a:ext cx="649288" cy="620712"/>
          </a:xfrm>
          <a:prstGeom prst="ellipse">
            <a:avLst/>
          </a:prstGeom>
          <a:solidFill>
            <a:srgbClr val="CCECFF"/>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latin typeface="Times New Roman" panose="02020603050405020304" pitchFamily="18" charset="0"/>
                <a:sym typeface="Symbol" panose="05050102010706020507" pitchFamily="18" charset="2"/>
              </a:rPr>
              <a:t>2</a:t>
            </a:r>
            <a:endParaRPr lang="en-US" altLang="en-US" b="1">
              <a:latin typeface="Times New Roman" panose="02020603050405020304" pitchFamily="18" charset="0"/>
            </a:endParaRPr>
          </a:p>
        </p:txBody>
      </p:sp>
      <p:sp>
        <p:nvSpPr>
          <p:cNvPr id="15364" name="Oval 5"/>
          <p:cNvSpPr>
            <a:spLocks noChangeArrowheads="1"/>
          </p:cNvSpPr>
          <p:nvPr/>
        </p:nvSpPr>
        <p:spPr bwMode="auto">
          <a:xfrm>
            <a:off x="3273425" y="4457700"/>
            <a:ext cx="649288" cy="620713"/>
          </a:xfrm>
          <a:prstGeom prst="ellipse">
            <a:avLst/>
          </a:prstGeom>
          <a:solidFill>
            <a:srgbClr val="CCECFF"/>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latin typeface="Times New Roman" panose="02020603050405020304" pitchFamily="18" charset="0"/>
                <a:sym typeface="Symbol" panose="05050102010706020507" pitchFamily="18" charset="2"/>
              </a:rPr>
              <a:t>7</a:t>
            </a:r>
            <a:endParaRPr lang="en-US" altLang="en-US" b="1">
              <a:latin typeface="Times New Roman" panose="02020603050405020304" pitchFamily="18" charset="0"/>
            </a:endParaRPr>
          </a:p>
        </p:txBody>
      </p:sp>
      <p:sp>
        <p:nvSpPr>
          <p:cNvPr id="15365" name="Oval 6"/>
          <p:cNvSpPr>
            <a:spLocks noChangeArrowheads="1"/>
          </p:cNvSpPr>
          <p:nvPr/>
        </p:nvSpPr>
        <p:spPr bwMode="auto">
          <a:xfrm>
            <a:off x="5649913" y="1765300"/>
            <a:ext cx="649287" cy="620713"/>
          </a:xfrm>
          <a:prstGeom prst="ellipse">
            <a:avLst/>
          </a:prstGeom>
          <a:solidFill>
            <a:srgbClr val="CCECFF"/>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latin typeface="Times New Roman" panose="02020603050405020304" pitchFamily="18" charset="0"/>
                <a:sym typeface="Symbol" panose="05050102010706020507" pitchFamily="18" charset="2"/>
              </a:rPr>
              <a:t>4</a:t>
            </a:r>
            <a:endParaRPr lang="en-US" altLang="en-US" b="1">
              <a:latin typeface="Times New Roman" panose="02020603050405020304" pitchFamily="18" charset="0"/>
            </a:endParaRPr>
          </a:p>
        </p:txBody>
      </p:sp>
      <p:sp>
        <p:nvSpPr>
          <p:cNvPr id="15366" name="Oval 7"/>
          <p:cNvSpPr>
            <a:spLocks noChangeArrowheads="1"/>
          </p:cNvSpPr>
          <p:nvPr/>
        </p:nvSpPr>
        <p:spPr bwMode="auto">
          <a:xfrm>
            <a:off x="3292475" y="1765300"/>
            <a:ext cx="649288" cy="620713"/>
          </a:xfrm>
          <a:prstGeom prst="ellipse">
            <a:avLst/>
          </a:prstGeom>
          <a:solidFill>
            <a:srgbClr val="CCECFF"/>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latin typeface="Times New Roman" panose="02020603050405020304" pitchFamily="18" charset="0"/>
                <a:sym typeface="Symbol" panose="05050102010706020507" pitchFamily="18" charset="2"/>
              </a:rPr>
              <a:t>6</a:t>
            </a:r>
            <a:endParaRPr lang="en-US" altLang="en-US" b="1">
              <a:latin typeface="Times New Roman" panose="02020603050405020304" pitchFamily="18" charset="0"/>
            </a:endParaRPr>
          </a:p>
        </p:txBody>
      </p:sp>
      <p:sp>
        <p:nvSpPr>
          <p:cNvPr id="15367" name="Line 8"/>
          <p:cNvSpPr>
            <a:spLocks noChangeShapeType="1"/>
          </p:cNvSpPr>
          <p:nvPr/>
        </p:nvSpPr>
        <p:spPr bwMode="auto">
          <a:xfrm flipV="1">
            <a:off x="2293938" y="2279650"/>
            <a:ext cx="1082675" cy="996950"/>
          </a:xfrm>
          <a:prstGeom prst="line">
            <a:avLst/>
          </a:prstGeom>
          <a:noFill/>
          <a:ln w="38100">
            <a:solidFill>
              <a:srgbClr val="CC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68" name="Line 9"/>
          <p:cNvSpPr>
            <a:spLocks noChangeShapeType="1"/>
          </p:cNvSpPr>
          <p:nvPr/>
        </p:nvSpPr>
        <p:spPr bwMode="auto">
          <a:xfrm>
            <a:off x="2352675" y="3767138"/>
            <a:ext cx="981075" cy="793750"/>
          </a:xfrm>
          <a:prstGeom prst="line">
            <a:avLst/>
          </a:prstGeom>
          <a:noFill/>
          <a:ln w="38100">
            <a:solidFill>
              <a:srgbClr val="CC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69" name="Line 10"/>
          <p:cNvSpPr>
            <a:spLocks noChangeShapeType="1"/>
          </p:cNvSpPr>
          <p:nvPr/>
        </p:nvSpPr>
        <p:spPr bwMode="auto">
          <a:xfrm>
            <a:off x="3579813" y="2366963"/>
            <a:ext cx="14287" cy="2078037"/>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70" name="Line 11"/>
          <p:cNvSpPr>
            <a:spLocks noChangeShapeType="1"/>
          </p:cNvSpPr>
          <p:nvPr/>
        </p:nvSpPr>
        <p:spPr bwMode="auto">
          <a:xfrm flipV="1">
            <a:off x="5983288" y="2374900"/>
            <a:ext cx="0" cy="206375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71" name="Line 12"/>
          <p:cNvSpPr>
            <a:spLocks noChangeShapeType="1"/>
          </p:cNvSpPr>
          <p:nvPr/>
        </p:nvSpPr>
        <p:spPr bwMode="auto">
          <a:xfrm>
            <a:off x="3924300" y="4762500"/>
            <a:ext cx="1731963" cy="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72" name="Line 13"/>
          <p:cNvSpPr>
            <a:spLocks noChangeShapeType="1"/>
          </p:cNvSpPr>
          <p:nvPr/>
        </p:nvSpPr>
        <p:spPr bwMode="auto">
          <a:xfrm>
            <a:off x="3889375" y="1914525"/>
            <a:ext cx="1776413" cy="14288"/>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73" name="Line 14"/>
          <p:cNvSpPr>
            <a:spLocks noChangeShapeType="1"/>
          </p:cNvSpPr>
          <p:nvPr/>
        </p:nvSpPr>
        <p:spPr bwMode="auto">
          <a:xfrm flipV="1">
            <a:off x="3838575" y="2265363"/>
            <a:ext cx="1876425" cy="2295525"/>
          </a:xfrm>
          <a:prstGeom prst="line">
            <a:avLst/>
          </a:prstGeom>
          <a:noFill/>
          <a:ln w="38100">
            <a:solidFill>
              <a:srgbClr val="CC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74" name="Line 15"/>
          <p:cNvSpPr>
            <a:spLocks noChangeShapeType="1"/>
          </p:cNvSpPr>
          <p:nvPr/>
        </p:nvSpPr>
        <p:spPr bwMode="auto">
          <a:xfrm flipH="1" flipV="1">
            <a:off x="2438400" y="3551238"/>
            <a:ext cx="3290888" cy="100965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75" name="Text Box 16"/>
          <p:cNvSpPr txBox="1">
            <a:spLocks noChangeArrowheads="1"/>
          </p:cNvSpPr>
          <p:nvPr/>
        </p:nvSpPr>
        <p:spPr bwMode="auto">
          <a:xfrm>
            <a:off x="1509713" y="3311525"/>
            <a:ext cx="319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z</a:t>
            </a:r>
          </a:p>
        </p:txBody>
      </p:sp>
      <p:sp>
        <p:nvSpPr>
          <p:cNvPr id="15376" name="Text Box 17"/>
          <p:cNvSpPr txBox="1">
            <a:spLocks noChangeArrowheads="1"/>
          </p:cNvSpPr>
          <p:nvPr/>
        </p:nvSpPr>
        <p:spPr bwMode="auto">
          <a:xfrm>
            <a:off x="3443288" y="13493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u</a:t>
            </a:r>
          </a:p>
        </p:txBody>
      </p:sp>
      <p:sp>
        <p:nvSpPr>
          <p:cNvPr id="15377" name="Text Box 18"/>
          <p:cNvSpPr txBox="1">
            <a:spLocks noChangeArrowheads="1"/>
          </p:cNvSpPr>
          <p:nvPr/>
        </p:nvSpPr>
        <p:spPr bwMode="auto">
          <a:xfrm>
            <a:off x="5810250" y="13493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v</a:t>
            </a:r>
          </a:p>
        </p:txBody>
      </p:sp>
      <p:sp>
        <p:nvSpPr>
          <p:cNvPr id="15378" name="Text Box 19"/>
          <p:cNvSpPr txBox="1">
            <a:spLocks noChangeArrowheads="1"/>
          </p:cNvSpPr>
          <p:nvPr/>
        </p:nvSpPr>
        <p:spPr bwMode="auto">
          <a:xfrm>
            <a:off x="3457575" y="50149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x</a:t>
            </a:r>
          </a:p>
        </p:txBody>
      </p:sp>
      <p:sp>
        <p:nvSpPr>
          <p:cNvPr id="15379" name="Text Box 20"/>
          <p:cNvSpPr txBox="1">
            <a:spLocks noChangeArrowheads="1"/>
          </p:cNvSpPr>
          <p:nvPr/>
        </p:nvSpPr>
        <p:spPr bwMode="auto">
          <a:xfrm>
            <a:off x="5838825" y="50006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y</a:t>
            </a:r>
          </a:p>
        </p:txBody>
      </p:sp>
      <p:sp>
        <p:nvSpPr>
          <p:cNvPr id="15380" name="Text Box 21"/>
          <p:cNvSpPr txBox="1">
            <a:spLocks noChangeArrowheads="1"/>
          </p:cNvSpPr>
          <p:nvPr/>
        </p:nvSpPr>
        <p:spPr bwMode="auto">
          <a:xfrm>
            <a:off x="2362200" y="2489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6</a:t>
            </a:r>
          </a:p>
        </p:txBody>
      </p:sp>
      <p:sp>
        <p:nvSpPr>
          <p:cNvPr id="15381" name="Text Box 22"/>
          <p:cNvSpPr txBox="1">
            <a:spLocks noChangeArrowheads="1"/>
          </p:cNvSpPr>
          <p:nvPr/>
        </p:nvSpPr>
        <p:spPr bwMode="auto">
          <a:xfrm>
            <a:off x="4568825" y="1524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5</a:t>
            </a:r>
          </a:p>
        </p:txBody>
      </p:sp>
      <p:sp>
        <p:nvSpPr>
          <p:cNvPr id="15382" name="Text Box 23"/>
          <p:cNvSpPr txBox="1">
            <a:spLocks noChangeArrowheads="1"/>
          </p:cNvSpPr>
          <p:nvPr/>
        </p:nvSpPr>
        <p:spPr bwMode="auto">
          <a:xfrm>
            <a:off x="5260975" y="26035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–3</a:t>
            </a:r>
          </a:p>
        </p:txBody>
      </p:sp>
      <p:sp>
        <p:nvSpPr>
          <p:cNvPr id="15383" name="Text Box 24"/>
          <p:cNvSpPr txBox="1">
            <a:spLocks noChangeArrowheads="1"/>
          </p:cNvSpPr>
          <p:nvPr/>
        </p:nvSpPr>
        <p:spPr bwMode="auto">
          <a:xfrm>
            <a:off x="4552950" y="46974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9</a:t>
            </a:r>
          </a:p>
        </p:txBody>
      </p:sp>
      <p:sp>
        <p:nvSpPr>
          <p:cNvPr id="15384" name="Text Box 25"/>
          <p:cNvSpPr txBox="1">
            <a:spLocks noChangeArrowheads="1"/>
          </p:cNvSpPr>
          <p:nvPr/>
        </p:nvSpPr>
        <p:spPr bwMode="auto">
          <a:xfrm>
            <a:off x="5970588" y="33115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7</a:t>
            </a:r>
          </a:p>
        </p:txBody>
      </p:sp>
      <p:sp>
        <p:nvSpPr>
          <p:cNvPr id="15385" name="Text Box 26"/>
          <p:cNvSpPr txBox="1">
            <a:spLocks noChangeArrowheads="1"/>
          </p:cNvSpPr>
          <p:nvPr/>
        </p:nvSpPr>
        <p:spPr bwMode="auto">
          <a:xfrm>
            <a:off x="2419350" y="40195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7</a:t>
            </a:r>
          </a:p>
        </p:txBody>
      </p:sp>
      <p:sp>
        <p:nvSpPr>
          <p:cNvPr id="15386" name="Text Box 27"/>
          <p:cNvSpPr txBox="1">
            <a:spLocks noChangeArrowheads="1"/>
          </p:cNvSpPr>
          <p:nvPr/>
        </p:nvSpPr>
        <p:spPr bwMode="auto">
          <a:xfrm>
            <a:off x="3268663" y="28940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8</a:t>
            </a:r>
          </a:p>
        </p:txBody>
      </p:sp>
      <p:sp>
        <p:nvSpPr>
          <p:cNvPr id="15387" name="Line 28"/>
          <p:cNvSpPr>
            <a:spLocks noChangeShapeType="1"/>
          </p:cNvSpPr>
          <p:nvPr/>
        </p:nvSpPr>
        <p:spPr bwMode="auto">
          <a:xfrm flipH="1">
            <a:off x="3910013" y="2165350"/>
            <a:ext cx="1760537" cy="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88" name="Text Box 29"/>
          <p:cNvSpPr txBox="1">
            <a:spLocks noChangeArrowheads="1"/>
          </p:cNvSpPr>
          <p:nvPr/>
        </p:nvSpPr>
        <p:spPr bwMode="auto">
          <a:xfrm>
            <a:off x="4468813" y="211455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–2</a:t>
            </a:r>
          </a:p>
        </p:txBody>
      </p:sp>
      <p:sp>
        <p:nvSpPr>
          <p:cNvPr id="15389" name="Line 30"/>
          <p:cNvSpPr>
            <a:spLocks noChangeShapeType="1"/>
          </p:cNvSpPr>
          <p:nvPr/>
        </p:nvSpPr>
        <p:spPr bwMode="auto">
          <a:xfrm>
            <a:off x="3810000" y="2309813"/>
            <a:ext cx="2019300" cy="2149475"/>
          </a:xfrm>
          <a:prstGeom prst="line">
            <a:avLst/>
          </a:prstGeom>
          <a:noFill/>
          <a:ln w="38100">
            <a:solidFill>
              <a:srgbClr val="CC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90" name="Text Box 31"/>
          <p:cNvSpPr txBox="1">
            <a:spLocks noChangeArrowheads="1"/>
          </p:cNvSpPr>
          <p:nvPr/>
        </p:nvSpPr>
        <p:spPr bwMode="auto">
          <a:xfrm>
            <a:off x="5184775" y="35210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–4</a:t>
            </a:r>
          </a:p>
        </p:txBody>
      </p:sp>
      <p:sp>
        <p:nvSpPr>
          <p:cNvPr id="15391" name="Text Box 32"/>
          <p:cNvSpPr txBox="1">
            <a:spLocks noChangeArrowheads="1"/>
          </p:cNvSpPr>
          <p:nvPr/>
        </p:nvSpPr>
        <p:spPr bwMode="auto">
          <a:xfrm>
            <a:off x="4772025" y="390366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2</a:t>
            </a:r>
          </a:p>
        </p:txBody>
      </p:sp>
      <p:sp>
        <p:nvSpPr>
          <p:cNvPr id="353315" name="Rectangle 35"/>
          <p:cNvSpPr>
            <a:spLocks noChangeArrowheads="1"/>
          </p:cNvSpPr>
          <p:nvPr/>
        </p:nvSpPr>
        <p:spPr bwMode="auto">
          <a:xfrm>
            <a:off x="457200" y="228600"/>
            <a:ext cx="8229600" cy="463550"/>
          </a:xfrm>
          <a:prstGeom prst="rect">
            <a:avLst/>
          </a:prstGeom>
          <a:noFill/>
          <a:ln w="9525">
            <a:noFill/>
            <a:miter lim="800000"/>
            <a:headEnd/>
            <a:tailEnd/>
          </a:ln>
          <a:effectLst/>
        </p:spPr>
        <p:txBody>
          <a:bodyPr lIns="92075" tIns="46038" rIns="92075" bIns="46038" anchor="ctr"/>
          <a:lstStyle/>
          <a:p>
            <a:pPr>
              <a:defRPr/>
            </a:pPr>
            <a:r>
              <a:rPr lang="en-US" sz="3600">
                <a:solidFill>
                  <a:schemeClr val="tx2"/>
                </a:solidFill>
                <a:effectLst>
                  <a:outerShdw blurRad="38100" dist="38100" dir="2700000" algn="tl">
                    <a:srgbClr val="C0C0C0"/>
                  </a:outerShdw>
                </a:effectLst>
                <a:latin typeface="Arial" pitchFamily="34" charset="0"/>
              </a:rPr>
              <a:t>Bellman-Ford Algorithm: Example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Oval 3"/>
          <p:cNvSpPr>
            <a:spLocks noChangeArrowheads="1"/>
          </p:cNvSpPr>
          <p:nvPr/>
        </p:nvSpPr>
        <p:spPr bwMode="auto">
          <a:xfrm>
            <a:off x="1787525" y="3230563"/>
            <a:ext cx="649288" cy="620712"/>
          </a:xfrm>
          <a:prstGeom prst="ellipse">
            <a:avLst/>
          </a:prstGeom>
          <a:solidFill>
            <a:srgbClr val="CCECFF"/>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latin typeface="Times New Roman" panose="02020603050405020304" pitchFamily="18" charset="0"/>
              </a:rPr>
              <a:t>0</a:t>
            </a:r>
          </a:p>
        </p:txBody>
      </p:sp>
      <p:sp>
        <p:nvSpPr>
          <p:cNvPr id="16387" name="Oval 4"/>
          <p:cNvSpPr>
            <a:spLocks noChangeArrowheads="1"/>
          </p:cNvSpPr>
          <p:nvPr/>
        </p:nvSpPr>
        <p:spPr bwMode="auto">
          <a:xfrm>
            <a:off x="5654675" y="4449763"/>
            <a:ext cx="649288" cy="620712"/>
          </a:xfrm>
          <a:prstGeom prst="ellipse">
            <a:avLst/>
          </a:prstGeom>
          <a:solidFill>
            <a:srgbClr val="CCECFF"/>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latin typeface="Times New Roman" panose="02020603050405020304" pitchFamily="18" charset="0"/>
                <a:sym typeface="Symbol" panose="05050102010706020507" pitchFamily="18" charset="2"/>
              </a:rPr>
              <a:t>2</a:t>
            </a:r>
            <a:endParaRPr lang="en-US" altLang="en-US" b="1">
              <a:latin typeface="Times New Roman" panose="02020603050405020304" pitchFamily="18" charset="0"/>
            </a:endParaRPr>
          </a:p>
        </p:txBody>
      </p:sp>
      <p:sp>
        <p:nvSpPr>
          <p:cNvPr id="16388" name="Oval 5"/>
          <p:cNvSpPr>
            <a:spLocks noChangeArrowheads="1"/>
          </p:cNvSpPr>
          <p:nvPr/>
        </p:nvSpPr>
        <p:spPr bwMode="auto">
          <a:xfrm>
            <a:off x="3273425" y="4457700"/>
            <a:ext cx="649288" cy="620713"/>
          </a:xfrm>
          <a:prstGeom prst="ellipse">
            <a:avLst/>
          </a:prstGeom>
          <a:solidFill>
            <a:srgbClr val="CCECFF"/>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latin typeface="Times New Roman" panose="02020603050405020304" pitchFamily="18" charset="0"/>
                <a:sym typeface="Symbol" panose="05050102010706020507" pitchFamily="18" charset="2"/>
              </a:rPr>
              <a:t>7</a:t>
            </a:r>
            <a:endParaRPr lang="en-US" altLang="en-US" b="1">
              <a:latin typeface="Times New Roman" panose="02020603050405020304" pitchFamily="18" charset="0"/>
            </a:endParaRPr>
          </a:p>
        </p:txBody>
      </p:sp>
      <p:sp>
        <p:nvSpPr>
          <p:cNvPr id="16389" name="Oval 6"/>
          <p:cNvSpPr>
            <a:spLocks noChangeArrowheads="1"/>
          </p:cNvSpPr>
          <p:nvPr/>
        </p:nvSpPr>
        <p:spPr bwMode="auto">
          <a:xfrm>
            <a:off x="5649913" y="1765300"/>
            <a:ext cx="649287" cy="620713"/>
          </a:xfrm>
          <a:prstGeom prst="ellipse">
            <a:avLst/>
          </a:prstGeom>
          <a:solidFill>
            <a:srgbClr val="CCECFF"/>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latin typeface="Times New Roman" panose="02020603050405020304" pitchFamily="18" charset="0"/>
                <a:sym typeface="Symbol" panose="05050102010706020507" pitchFamily="18" charset="2"/>
              </a:rPr>
              <a:t>4</a:t>
            </a:r>
            <a:endParaRPr lang="en-US" altLang="en-US" b="1">
              <a:latin typeface="Times New Roman" panose="02020603050405020304" pitchFamily="18" charset="0"/>
            </a:endParaRPr>
          </a:p>
        </p:txBody>
      </p:sp>
      <p:sp>
        <p:nvSpPr>
          <p:cNvPr id="16390" name="Oval 7"/>
          <p:cNvSpPr>
            <a:spLocks noChangeArrowheads="1"/>
          </p:cNvSpPr>
          <p:nvPr/>
        </p:nvSpPr>
        <p:spPr bwMode="auto">
          <a:xfrm>
            <a:off x="3292475" y="1765300"/>
            <a:ext cx="649288" cy="620713"/>
          </a:xfrm>
          <a:prstGeom prst="ellipse">
            <a:avLst/>
          </a:prstGeom>
          <a:solidFill>
            <a:srgbClr val="CCECFF"/>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latin typeface="Times New Roman" panose="02020603050405020304" pitchFamily="18" charset="0"/>
                <a:sym typeface="Symbol" panose="05050102010706020507" pitchFamily="18" charset="2"/>
              </a:rPr>
              <a:t>2</a:t>
            </a:r>
            <a:endParaRPr lang="en-US" altLang="en-US" b="1">
              <a:latin typeface="Times New Roman" panose="02020603050405020304" pitchFamily="18" charset="0"/>
            </a:endParaRPr>
          </a:p>
        </p:txBody>
      </p:sp>
      <p:sp>
        <p:nvSpPr>
          <p:cNvPr id="16391" name="Line 8"/>
          <p:cNvSpPr>
            <a:spLocks noChangeShapeType="1"/>
          </p:cNvSpPr>
          <p:nvPr/>
        </p:nvSpPr>
        <p:spPr bwMode="auto">
          <a:xfrm flipV="1">
            <a:off x="2293938" y="2279650"/>
            <a:ext cx="1082675" cy="99695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392" name="Line 9"/>
          <p:cNvSpPr>
            <a:spLocks noChangeShapeType="1"/>
          </p:cNvSpPr>
          <p:nvPr/>
        </p:nvSpPr>
        <p:spPr bwMode="auto">
          <a:xfrm>
            <a:off x="2352675" y="3767138"/>
            <a:ext cx="981075" cy="793750"/>
          </a:xfrm>
          <a:prstGeom prst="line">
            <a:avLst/>
          </a:prstGeom>
          <a:noFill/>
          <a:ln w="38100">
            <a:solidFill>
              <a:srgbClr val="CC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393" name="Line 10"/>
          <p:cNvSpPr>
            <a:spLocks noChangeShapeType="1"/>
          </p:cNvSpPr>
          <p:nvPr/>
        </p:nvSpPr>
        <p:spPr bwMode="auto">
          <a:xfrm>
            <a:off x="3579813" y="2366963"/>
            <a:ext cx="14287" cy="2078037"/>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394" name="Line 11"/>
          <p:cNvSpPr>
            <a:spLocks noChangeShapeType="1"/>
          </p:cNvSpPr>
          <p:nvPr/>
        </p:nvSpPr>
        <p:spPr bwMode="auto">
          <a:xfrm flipV="1">
            <a:off x="5983288" y="2374900"/>
            <a:ext cx="0" cy="206375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395" name="Line 12"/>
          <p:cNvSpPr>
            <a:spLocks noChangeShapeType="1"/>
          </p:cNvSpPr>
          <p:nvPr/>
        </p:nvSpPr>
        <p:spPr bwMode="auto">
          <a:xfrm>
            <a:off x="3924300" y="4762500"/>
            <a:ext cx="1731963" cy="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396" name="Line 13"/>
          <p:cNvSpPr>
            <a:spLocks noChangeShapeType="1"/>
          </p:cNvSpPr>
          <p:nvPr/>
        </p:nvSpPr>
        <p:spPr bwMode="auto">
          <a:xfrm>
            <a:off x="3889375" y="1914525"/>
            <a:ext cx="1776413" cy="14288"/>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397" name="Line 14"/>
          <p:cNvSpPr>
            <a:spLocks noChangeShapeType="1"/>
          </p:cNvSpPr>
          <p:nvPr/>
        </p:nvSpPr>
        <p:spPr bwMode="auto">
          <a:xfrm flipV="1">
            <a:off x="3838575" y="2265363"/>
            <a:ext cx="1876425" cy="2295525"/>
          </a:xfrm>
          <a:prstGeom prst="line">
            <a:avLst/>
          </a:prstGeom>
          <a:noFill/>
          <a:ln w="38100">
            <a:solidFill>
              <a:srgbClr val="CC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398" name="Line 15"/>
          <p:cNvSpPr>
            <a:spLocks noChangeShapeType="1"/>
          </p:cNvSpPr>
          <p:nvPr/>
        </p:nvSpPr>
        <p:spPr bwMode="auto">
          <a:xfrm flipH="1" flipV="1">
            <a:off x="2438400" y="3551238"/>
            <a:ext cx="3290888" cy="100965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399" name="Text Box 16"/>
          <p:cNvSpPr txBox="1">
            <a:spLocks noChangeArrowheads="1"/>
          </p:cNvSpPr>
          <p:nvPr/>
        </p:nvSpPr>
        <p:spPr bwMode="auto">
          <a:xfrm>
            <a:off x="1509713" y="3311525"/>
            <a:ext cx="319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z</a:t>
            </a:r>
          </a:p>
        </p:txBody>
      </p:sp>
      <p:sp>
        <p:nvSpPr>
          <p:cNvPr id="16400" name="Text Box 17"/>
          <p:cNvSpPr txBox="1">
            <a:spLocks noChangeArrowheads="1"/>
          </p:cNvSpPr>
          <p:nvPr/>
        </p:nvSpPr>
        <p:spPr bwMode="auto">
          <a:xfrm>
            <a:off x="3443288" y="13493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u</a:t>
            </a:r>
          </a:p>
        </p:txBody>
      </p:sp>
      <p:sp>
        <p:nvSpPr>
          <p:cNvPr id="16401" name="Text Box 18"/>
          <p:cNvSpPr txBox="1">
            <a:spLocks noChangeArrowheads="1"/>
          </p:cNvSpPr>
          <p:nvPr/>
        </p:nvSpPr>
        <p:spPr bwMode="auto">
          <a:xfrm>
            <a:off x="5810250" y="13493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v</a:t>
            </a:r>
          </a:p>
        </p:txBody>
      </p:sp>
      <p:sp>
        <p:nvSpPr>
          <p:cNvPr id="16402" name="Text Box 19"/>
          <p:cNvSpPr txBox="1">
            <a:spLocks noChangeArrowheads="1"/>
          </p:cNvSpPr>
          <p:nvPr/>
        </p:nvSpPr>
        <p:spPr bwMode="auto">
          <a:xfrm>
            <a:off x="3457575" y="50149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x</a:t>
            </a:r>
          </a:p>
        </p:txBody>
      </p:sp>
      <p:sp>
        <p:nvSpPr>
          <p:cNvPr id="16403" name="Text Box 20"/>
          <p:cNvSpPr txBox="1">
            <a:spLocks noChangeArrowheads="1"/>
          </p:cNvSpPr>
          <p:nvPr/>
        </p:nvSpPr>
        <p:spPr bwMode="auto">
          <a:xfrm>
            <a:off x="5838825" y="50006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y</a:t>
            </a:r>
          </a:p>
        </p:txBody>
      </p:sp>
      <p:sp>
        <p:nvSpPr>
          <p:cNvPr id="16404" name="Text Box 21"/>
          <p:cNvSpPr txBox="1">
            <a:spLocks noChangeArrowheads="1"/>
          </p:cNvSpPr>
          <p:nvPr/>
        </p:nvSpPr>
        <p:spPr bwMode="auto">
          <a:xfrm>
            <a:off x="2362200" y="2489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6</a:t>
            </a:r>
          </a:p>
        </p:txBody>
      </p:sp>
      <p:sp>
        <p:nvSpPr>
          <p:cNvPr id="16405" name="Text Box 22"/>
          <p:cNvSpPr txBox="1">
            <a:spLocks noChangeArrowheads="1"/>
          </p:cNvSpPr>
          <p:nvPr/>
        </p:nvSpPr>
        <p:spPr bwMode="auto">
          <a:xfrm>
            <a:off x="4568825" y="1524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5</a:t>
            </a:r>
          </a:p>
        </p:txBody>
      </p:sp>
      <p:sp>
        <p:nvSpPr>
          <p:cNvPr id="16406" name="Text Box 23"/>
          <p:cNvSpPr txBox="1">
            <a:spLocks noChangeArrowheads="1"/>
          </p:cNvSpPr>
          <p:nvPr/>
        </p:nvSpPr>
        <p:spPr bwMode="auto">
          <a:xfrm>
            <a:off x="5260975" y="26035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–3</a:t>
            </a:r>
          </a:p>
        </p:txBody>
      </p:sp>
      <p:sp>
        <p:nvSpPr>
          <p:cNvPr id="16407" name="Text Box 24"/>
          <p:cNvSpPr txBox="1">
            <a:spLocks noChangeArrowheads="1"/>
          </p:cNvSpPr>
          <p:nvPr/>
        </p:nvSpPr>
        <p:spPr bwMode="auto">
          <a:xfrm>
            <a:off x="4552950" y="46974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9</a:t>
            </a:r>
          </a:p>
        </p:txBody>
      </p:sp>
      <p:sp>
        <p:nvSpPr>
          <p:cNvPr id="16408" name="Text Box 25"/>
          <p:cNvSpPr txBox="1">
            <a:spLocks noChangeArrowheads="1"/>
          </p:cNvSpPr>
          <p:nvPr/>
        </p:nvSpPr>
        <p:spPr bwMode="auto">
          <a:xfrm>
            <a:off x="5970588" y="33115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7</a:t>
            </a:r>
          </a:p>
        </p:txBody>
      </p:sp>
      <p:sp>
        <p:nvSpPr>
          <p:cNvPr id="16409" name="Text Box 26"/>
          <p:cNvSpPr txBox="1">
            <a:spLocks noChangeArrowheads="1"/>
          </p:cNvSpPr>
          <p:nvPr/>
        </p:nvSpPr>
        <p:spPr bwMode="auto">
          <a:xfrm>
            <a:off x="2419350" y="40195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7</a:t>
            </a:r>
          </a:p>
        </p:txBody>
      </p:sp>
      <p:sp>
        <p:nvSpPr>
          <p:cNvPr id="16410" name="Text Box 27"/>
          <p:cNvSpPr txBox="1">
            <a:spLocks noChangeArrowheads="1"/>
          </p:cNvSpPr>
          <p:nvPr/>
        </p:nvSpPr>
        <p:spPr bwMode="auto">
          <a:xfrm>
            <a:off x="3268663" y="28940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8</a:t>
            </a:r>
          </a:p>
        </p:txBody>
      </p:sp>
      <p:sp>
        <p:nvSpPr>
          <p:cNvPr id="16411" name="Line 28"/>
          <p:cNvSpPr>
            <a:spLocks noChangeShapeType="1"/>
          </p:cNvSpPr>
          <p:nvPr/>
        </p:nvSpPr>
        <p:spPr bwMode="auto">
          <a:xfrm flipH="1">
            <a:off x="3910013" y="2165350"/>
            <a:ext cx="1760537" cy="0"/>
          </a:xfrm>
          <a:prstGeom prst="line">
            <a:avLst/>
          </a:prstGeom>
          <a:noFill/>
          <a:ln w="38100">
            <a:solidFill>
              <a:srgbClr val="CC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412" name="Text Box 29"/>
          <p:cNvSpPr txBox="1">
            <a:spLocks noChangeArrowheads="1"/>
          </p:cNvSpPr>
          <p:nvPr/>
        </p:nvSpPr>
        <p:spPr bwMode="auto">
          <a:xfrm>
            <a:off x="4468813" y="211455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–2</a:t>
            </a:r>
          </a:p>
        </p:txBody>
      </p:sp>
      <p:sp>
        <p:nvSpPr>
          <p:cNvPr id="16413" name="Line 30"/>
          <p:cNvSpPr>
            <a:spLocks noChangeShapeType="1"/>
          </p:cNvSpPr>
          <p:nvPr/>
        </p:nvSpPr>
        <p:spPr bwMode="auto">
          <a:xfrm>
            <a:off x="3810000" y="2309813"/>
            <a:ext cx="2019300" cy="2149475"/>
          </a:xfrm>
          <a:prstGeom prst="line">
            <a:avLst/>
          </a:prstGeom>
          <a:noFill/>
          <a:ln w="38100">
            <a:solidFill>
              <a:srgbClr val="CC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414" name="Text Box 31"/>
          <p:cNvSpPr txBox="1">
            <a:spLocks noChangeArrowheads="1"/>
          </p:cNvSpPr>
          <p:nvPr/>
        </p:nvSpPr>
        <p:spPr bwMode="auto">
          <a:xfrm>
            <a:off x="5184775" y="35210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–4</a:t>
            </a:r>
          </a:p>
        </p:txBody>
      </p:sp>
      <p:sp>
        <p:nvSpPr>
          <p:cNvPr id="16415" name="Text Box 32"/>
          <p:cNvSpPr txBox="1">
            <a:spLocks noChangeArrowheads="1"/>
          </p:cNvSpPr>
          <p:nvPr/>
        </p:nvSpPr>
        <p:spPr bwMode="auto">
          <a:xfrm>
            <a:off x="4772025" y="390366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2</a:t>
            </a:r>
          </a:p>
        </p:txBody>
      </p:sp>
      <p:sp>
        <p:nvSpPr>
          <p:cNvPr id="354339" name="Rectangle 35"/>
          <p:cNvSpPr>
            <a:spLocks noChangeArrowheads="1"/>
          </p:cNvSpPr>
          <p:nvPr/>
        </p:nvSpPr>
        <p:spPr bwMode="auto">
          <a:xfrm>
            <a:off x="457200" y="228600"/>
            <a:ext cx="8229600" cy="463550"/>
          </a:xfrm>
          <a:prstGeom prst="rect">
            <a:avLst/>
          </a:prstGeom>
          <a:noFill/>
          <a:ln w="9525">
            <a:noFill/>
            <a:miter lim="800000"/>
            <a:headEnd/>
            <a:tailEnd/>
          </a:ln>
          <a:effectLst/>
        </p:spPr>
        <p:txBody>
          <a:bodyPr lIns="92075" tIns="46038" rIns="92075" bIns="46038" anchor="ctr"/>
          <a:lstStyle/>
          <a:p>
            <a:pPr>
              <a:defRPr/>
            </a:pPr>
            <a:r>
              <a:rPr lang="en-US" sz="3600">
                <a:solidFill>
                  <a:schemeClr val="tx2"/>
                </a:solidFill>
                <a:effectLst>
                  <a:outerShdw blurRad="38100" dist="38100" dir="2700000" algn="tl">
                    <a:srgbClr val="C0C0C0"/>
                  </a:outerShdw>
                </a:effectLst>
                <a:latin typeface="Arial" pitchFamily="34" charset="0"/>
              </a:rPr>
              <a:t>Bellman-Ford Algorithm: Example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Oval 3"/>
          <p:cNvSpPr>
            <a:spLocks noChangeArrowheads="1"/>
          </p:cNvSpPr>
          <p:nvPr/>
        </p:nvSpPr>
        <p:spPr bwMode="auto">
          <a:xfrm>
            <a:off x="1787525" y="3230563"/>
            <a:ext cx="649288" cy="620712"/>
          </a:xfrm>
          <a:prstGeom prst="ellipse">
            <a:avLst/>
          </a:prstGeom>
          <a:solidFill>
            <a:srgbClr val="CCECFF"/>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latin typeface="Times New Roman" panose="02020603050405020304" pitchFamily="18" charset="0"/>
              </a:rPr>
              <a:t>0</a:t>
            </a:r>
          </a:p>
        </p:txBody>
      </p:sp>
      <p:sp>
        <p:nvSpPr>
          <p:cNvPr id="17411" name="Oval 4"/>
          <p:cNvSpPr>
            <a:spLocks noChangeArrowheads="1"/>
          </p:cNvSpPr>
          <p:nvPr/>
        </p:nvSpPr>
        <p:spPr bwMode="auto">
          <a:xfrm>
            <a:off x="5654675" y="4449763"/>
            <a:ext cx="649288" cy="620712"/>
          </a:xfrm>
          <a:prstGeom prst="ellipse">
            <a:avLst/>
          </a:prstGeom>
          <a:solidFill>
            <a:srgbClr val="CCECFF"/>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latin typeface="Times New Roman" panose="02020603050405020304" pitchFamily="18" charset="0"/>
                <a:sym typeface="Symbol" panose="05050102010706020507" pitchFamily="18" charset="2"/>
              </a:rPr>
              <a:t>-2</a:t>
            </a:r>
            <a:endParaRPr lang="en-US" altLang="en-US" b="1">
              <a:latin typeface="Times New Roman" panose="02020603050405020304" pitchFamily="18" charset="0"/>
            </a:endParaRPr>
          </a:p>
        </p:txBody>
      </p:sp>
      <p:sp>
        <p:nvSpPr>
          <p:cNvPr id="17412" name="Oval 5"/>
          <p:cNvSpPr>
            <a:spLocks noChangeArrowheads="1"/>
          </p:cNvSpPr>
          <p:nvPr/>
        </p:nvSpPr>
        <p:spPr bwMode="auto">
          <a:xfrm>
            <a:off x="3273425" y="4457700"/>
            <a:ext cx="649288" cy="620713"/>
          </a:xfrm>
          <a:prstGeom prst="ellipse">
            <a:avLst/>
          </a:prstGeom>
          <a:solidFill>
            <a:srgbClr val="CCECFF"/>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latin typeface="Times New Roman" panose="02020603050405020304" pitchFamily="18" charset="0"/>
                <a:sym typeface="Symbol" panose="05050102010706020507" pitchFamily="18" charset="2"/>
              </a:rPr>
              <a:t>7</a:t>
            </a:r>
            <a:endParaRPr lang="en-US" altLang="en-US" b="1">
              <a:latin typeface="Times New Roman" panose="02020603050405020304" pitchFamily="18" charset="0"/>
            </a:endParaRPr>
          </a:p>
        </p:txBody>
      </p:sp>
      <p:sp>
        <p:nvSpPr>
          <p:cNvPr id="17413" name="Oval 6"/>
          <p:cNvSpPr>
            <a:spLocks noChangeArrowheads="1"/>
          </p:cNvSpPr>
          <p:nvPr/>
        </p:nvSpPr>
        <p:spPr bwMode="auto">
          <a:xfrm>
            <a:off x="5649913" y="1765300"/>
            <a:ext cx="649287" cy="620713"/>
          </a:xfrm>
          <a:prstGeom prst="ellipse">
            <a:avLst/>
          </a:prstGeom>
          <a:solidFill>
            <a:srgbClr val="CCECFF"/>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latin typeface="Times New Roman" panose="02020603050405020304" pitchFamily="18" charset="0"/>
                <a:sym typeface="Symbol" panose="05050102010706020507" pitchFamily="18" charset="2"/>
              </a:rPr>
              <a:t>4</a:t>
            </a:r>
            <a:endParaRPr lang="en-US" altLang="en-US" b="1">
              <a:latin typeface="Times New Roman" panose="02020603050405020304" pitchFamily="18" charset="0"/>
            </a:endParaRPr>
          </a:p>
        </p:txBody>
      </p:sp>
      <p:sp>
        <p:nvSpPr>
          <p:cNvPr id="17414" name="Oval 7"/>
          <p:cNvSpPr>
            <a:spLocks noChangeArrowheads="1"/>
          </p:cNvSpPr>
          <p:nvPr/>
        </p:nvSpPr>
        <p:spPr bwMode="auto">
          <a:xfrm>
            <a:off x="3292475" y="1765300"/>
            <a:ext cx="649288" cy="620713"/>
          </a:xfrm>
          <a:prstGeom prst="ellipse">
            <a:avLst/>
          </a:prstGeom>
          <a:solidFill>
            <a:srgbClr val="CCECFF"/>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latin typeface="Times New Roman" panose="02020603050405020304" pitchFamily="18" charset="0"/>
                <a:sym typeface="Symbol" panose="05050102010706020507" pitchFamily="18" charset="2"/>
              </a:rPr>
              <a:t>2</a:t>
            </a:r>
            <a:endParaRPr lang="en-US" altLang="en-US" b="1">
              <a:latin typeface="Times New Roman" panose="02020603050405020304" pitchFamily="18" charset="0"/>
            </a:endParaRPr>
          </a:p>
        </p:txBody>
      </p:sp>
      <p:sp>
        <p:nvSpPr>
          <p:cNvPr id="17415" name="Line 8"/>
          <p:cNvSpPr>
            <a:spLocks noChangeShapeType="1"/>
          </p:cNvSpPr>
          <p:nvPr/>
        </p:nvSpPr>
        <p:spPr bwMode="auto">
          <a:xfrm flipV="1">
            <a:off x="2293938" y="2279650"/>
            <a:ext cx="1082675" cy="99695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16" name="Line 9"/>
          <p:cNvSpPr>
            <a:spLocks noChangeShapeType="1"/>
          </p:cNvSpPr>
          <p:nvPr/>
        </p:nvSpPr>
        <p:spPr bwMode="auto">
          <a:xfrm>
            <a:off x="2352675" y="3767138"/>
            <a:ext cx="981075" cy="793750"/>
          </a:xfrm>
          <a:prstGeom prst="line">
            <a:avLst/>
          </a:prstGeom>
          <a:noFill/>
          <a:ln w="38100">
            <a:solidFill>
              <a:srgbClr val="CC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17" name="Line 10"/>
          <p:cNvSpPr>
            <a:spLocks noChangeShapeType="1"/>
          </p:cNvSpPr>
          <p:nvPr/>
        </p:nvSpPr>
        <p:spPr bwMode="auto">
          <a:xfrm>
            <a:off x="3579813" y="2366963"/>
            <a:ext cx="14287" cy="2078037"/>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18" name="Line 11"/>
          <p:cNvSpPr>
            <a:spLocks noChangeShapeType="1"/>
          </p:cNvSpPr>
          <p:nvPr/>
        </p:nvSpPr>
        <p:spPr bwMode="auto">
          <a:xfrm flipV="1">
            <a:off x="5983288" y="2374900"/>
            <a:ext cx="0" cy="206375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19" name="Line 12"/>
          <p:cNvSpPr>
            <a:spLocks noChangeShapeType="1"/>
          </p:cNvSpPr>
          <p:nvPr/>
        </p:nvSpPr>
        <p:spPr bwMode="auto">
          <a:xfrm>
            <a:off x="3924300" y="4762500"/>
            <a:ext cx="1731963" cy="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20" name="Line 13"/>
          <p:cNvSpPr>
            <a:spLocks noChangeShapeType="1"/>
          </p:cNvSpPr>
          <p:nvPr/>
        </p:nvSpPr>
        <p:spPr bwMode="auto">
          <a:xfrm>
            <a:off x="3889375" y="1914525"/>
            <a:ext cx="1776413" cy="14288"/>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21" name="Line 14"/>
          <p:cNvSpPr>
            <a:spLocks noChangeShapeType="1"/>
          </p:cNvSpPr>
          <p:nvPr/>
        </p:nvSpPr>
        <p:spPr bwMode="auto">
          <a:xfrm flipV="1">
            <a:off x="3838575" y="2265363"/>
            <a:ext cx="1876425" cy="2295525"/>
          </a:xfrm>
          <a:prstGeom prst="line">
            <a:avLst/>
          </a:prstGeom>
          <a:noFill/>
          <a:ln w="38100">
            <a:solidFill>
              <a:srgbClr val="CC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22" name="Line 15"/>
          <p:cNvSpPr>
            <a:spLocks noChangeShapeType="1"/>
          </p:cNvSpPr>
          <p:nvPr/>
        </p:nvSpPr>
        <p:spPr bwMode="auto">
          <a:xfrm flipH="1" flipV="1">
            <a:off x="2438400" y="3551238"/>
            <a:ext cx="3290888" cy="100965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23" name="Text Box 16"/>
          <p:cNvSpPr txBox="1">
            <a:spLocks noChangeArrowheads="1"/>
          </p:cNvSpPr>
          <p:nvPr/>
        </p:nvSpPr>
        <p:spPr bwMode="auto">
          <a:xfrm>
            <a:off x="1509713" y="3311525"/>
            <a:ext cx="319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z</a:t>
            </a:r>
          </a:p>
        </p:txBody>
      </p:sp>
      <p:sp>
        <p:nvSpPr>
          <p:cNvPr id="17424" name="Text Box 17"/>
          <p:cNvSpPr txBox="1">
            <a:spLocks noChangeArrowheads="1"/>
          </p:cNvSpPr>
          <p:nvPr/>
        </p:nvSpPr>
        <p:spPr bwMode="auto">
          <a:xfrm>
            <a:off x="3443288" y="13493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u</a:t>
            </a:r>
          </a:p>
        </p:txBody>
      </p:sp>
      <p:sp>
        <p:nvSpPr>
          <p:cNvPr id="17425" name="Text Box 18"/>
          <p:cNvSpPr txBox="1">
            <a:spLocks noChangeArrowheads="1"/>
          </p:cNvSpPr>
          <p:nvPr/>
        </p:nvSpPr>
        <p:spPr bwMode="auto">
          <a:xfrm>
            <a:off x="5810250" y="13493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v</a:t>
            </a:r>
          </a:p>
        </p:txBody>
      </p:sp>
      <p:sp>
        <p:nvSpPr>
          <p:cNvPr id="17426" name="Text Box 19"/>
          <p:cNvSpPr txBox="1">
            <a:spLocks noChangeArrowheads="1"/>
          </p:cNvSpPr>
          <p:nvPr/>
        </p:nvSpPr>
        <p:spPr bwMode="auto">
          <a:xfrm>
            <a:off x="3457575" y="50149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x</a:t>
            </a:r>
          </a:p>
        </p:txBody>
      </p:sp>
      <p:sp>
        <p:nvSpPr>
          <p:cNvPr id="17427" name="Text Box 20"/>
          <p:cNvSpPr txBox="1">
            <a:spLocks noChangeArrowheads="1"/>
          </p:cNvSpPr>
          <p:nvPr/>
        </p:nvSpPr>
        <p:spPr bwMode="auto">
          <a:xfrm>
            <a:off x="5838825" y="50006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y</a:t>
            </a:r>
          </a:p>
        </p:txBody>
      </p:sp>
      <p:sp>
        <p:nvSpPr>
          <p:cNvPr id="17428" name="Text Box 21"/>
          <p:cNvSpPr txBox="1">
            <a:spLocks noChangeArrowheads="1"/>
          </p:cNvSpPr>
          <p:nvPr/>
        </p:nvSpPr>
        <p:spPr bwMode="auto">
          <a:xfrm>
            <a:off x="2362200" y="2489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6</a:t>
            </a:r>
          </a:p>
        </p:txBody>
      </p:sp>
      <p:sp>
        <p:nvSpPr>
          <p:cNvPr id="17429" name="Text Box 22"/>
          <p:cNvSpPr txBox="1">
            <a:spLocks noChangeArrowheads="1"/>
          </p:cNvSpPr>
          <p:nvPr/>
        </p:nvSpPr>
        <p:spPr bwMode="auto">
          <a:xfrm>
            <a:off x="4568825" y="1524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5</a:t>
            </a:r>
          </a:p>
        </p:txBody>
      </p:sp>
      <p:sp>
        <p:nvSpPr>
          <p:cNvPr id="17430" name="Text Box 23"/>
          <p:cNvSpPr txBox="1">
            <a:spLocks noChangeArrowheads="1"/>
          </p:cNvSpPr>
          <p:nvPr/>
        </p:nvSpPr>
        <p:spPr bwMode="auto">
          <a:xfrm>
            <a:off x="5260975" y="26035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–3</a:t>
            </a:r>
          </a:p>
        </p:txBody>
      </p:sp>
      <p:sp>
        <p:nvSpPr>
          <p:cNvPr id="17431" name="Text Box 24"/>
          <p:cNvSpPr txBox="1">
            <a:spLocks noChangeArrowheads="1"/>
          </p:cNvSpPr>
          <p:nvPr/>
        </p:nvSpPr>
        <p:spPr bwMode="auto">
          <a:xfrm>
            <a:off x="4552950" y="46974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9</a:t>
            </a:r>
          </a:p>
        </p:txBody>
      </p:sp>
      <p:sp>
        <p:nvSpPr>
          <p:cNvPr id="17432" name="Text Box 25"/>
          <p:cNvSpPr txBox="1">
            <a:spLocks noChangeArrowheads="1"/>
          </p:cNvSpPr>
          <p:nvPr/>
        </p:nvSpPr>
        <p:spPr bwMode="auto">
          <a:xfrm>
            <a:off x="5970588" y="33115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7</a:t>
            </a:r>
          </a:p>
        </p:txBody>
      </p:sp>
      <p:sp>
        <p:nvSpPr>
          <p:cNvPr id="17433" name="Text Box 26"/>
          <p:cNvSpPr txBox="1">
            <a:spLocks noChangeArrowheads="1"/>
          </p:cNvSpPr>
          <p:nvPr/>
        </p:nvSpPr>
        <p:spPr bwMode="auto">
          <a:xfrm>
            <a:off x="2419350" y="40195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7</a:t>
            </a:r>
          </a:p>
        </p:txBody>
      </p:sp>
      <p:sp>
        <p:nvSpPr>
          <p:cNvPr id="17434" name="Text Box 27"/>
          <p:cNvSpPr txBox="1">
            <a:spLocks noChangeArrowheads="1"/>
          </p:cNvSpPr>
          <p:nvPr/>
        </p:nvSpPr>
        <p:spPr bwMode="auto">
          <a:xfrm>
            <a:off x="3268663" y="28940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8</a:t>
            </a:r>
          </a:p>
        </p:txBody>
      </p:sp>
      <p:sp>
        <p:nvSpPr>
          <p:cNvPr id="17435" name="Line 28"/>
          <p:cNvSpPr>
            <a:spLocks noChangeShapeType="1"/>
          </p:cNvSpPr>
          <p:nvPr/>
        </p:nvSpPr>
        <p:spPr bwMode="auto">
          <a:xfrm flipH="1">
            <a:off x="3910013" y="2165350"/>
            <a:ext cx="1760537" cy="0"/>
          </a:xfrm>
          <a:prstGeom prst="line">
            <a:avLst/>
          </a:prstGeom>
          <a:noFill/>
          <a:ln w="38100">
            <a:solidFill>
              <a:srgbClr val="CC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36" name="Text Box 29"/>
          <p:cNvSpPr txBox="1">
            <a:spLocks noChangeArrowheads="1"/>
          </p:cNvSpPr>
          <p:nvPr/>
        </p:nvSpPr>
        <p:spPr bwMode="auto">
          <a:xfrm>
            <a:off x="4468813" y="211455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–2</a:t>
            </a:r>
          </a:p>
        </p:txBody>
      </p:sp>
      <p:sp>
        <p:nvSpPr>
          <p:cNvPr id="17437" name="Line 30"/>
          <p:cNvSpPr>
            <a:spLocks noChangeShapeType="1"/>
          </p:cNvSpPr>
          <p:nvPr/>
        </p:nvSpPr>
        <p:spPr bwMode="auto">
          <a:xfrm>
            <a:off x="3810000" y="2309813"/>
            <a:ext cx="2019300" cy="2149475"/>
          </a:xfrm>
          <a:prstGeom prst="line">
            <a:avLst/>
          </a:prstGeom>
          <a:noFill/>
          <a:ln w="38100">
            <a:solidFill>
              <a:srgbClr val="CC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38" name="Text Box 31"/>
          <p:cNvSpPr txBox="1">
            <a:spLocks noChangeArrowheads="1"/>
          </p:cNvSpPr>
          <p:nvPr/>
        </p:nvSpPr>
        <p:spPr bwMode="auto">
          <a:xfrm>
            <a:off x="5184775" y="35210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–4</a:t>
            </a:r>
          </a:p>
        </p:txBody>
      </p:sp>
      <p:sp>
        <p:nvSpPr>
          <p:cNvPr id="17439" name="Text Box 32"/>
          <p:cNvSpPr txBox="1">
            <a:spLocks noChangeArrowheads="1"/>
          </p:cNvSpPr>
          <p:nvPr/>
        </p:nvSpPr>
        <p:spPr bwMode="auto">
          <a:xfrm>
            <a:off x="4772025" y="390366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2</a:t>
            </a:r>
          </a:p>
        </p:txBody>
      </p:sp>
      <p:sp>
        <p:nvSpPr>
          <p:cNvPr id="355363" name="Rectangle 35"/>
          <p:cNvSpPr>
            <a:spLocks noChangeArrowheads="1"/>
          </p:cNvSpPr>
          <p:nvPr/>
        </p:nvSpPr>
        <p:spPr bwMode="auto">
          <a:xfrm>
            <a:off x="457200" y="228600"/>
            <a:ext cx="8229600" cy="463550"/>
          </a:xfrm>
          <a:prstGeom prst="rect">
            <a:avLst/>
          </a:prstGeom>
          <a:noFill/>
          <a:ln w="9525">
            <a:noFill/>
            <a:miter lim="800000"/>
            <a:headEnd/>
            <a:tailEnd/>
          </a:ln>
          <a:effectLst/>
        </p:spPr>
        <p:txBody>
          <a:bodyPr lIns="92075" tIns="46038" rIns="92075" bIns="46038" anchor="ctr"/>
          <a:lstStyle/>
          <a:p>
            <a:pPr>
              <a:defRPr/>
            </a:pPr>
            <a:r>
              <a:rPr lang="en-US" sz="3600">
                <a:solidFill>
                  <a:schemeClr val="tx2"/>
                </a:solidFill>
                <a:effectLst>
                  <a:outerShdw blurRad="38100" dist="38100" dir="2700000" algn="tl">
                    <a:srgbClr val="C0C0C0"/>
                  </a:outerShdw>
                </a:effectLst>
                <a:latin typeface="Arial" pitchFamily="34" charset="0"/>
              </a:rPr>
              <a:t>Bellman-Ford Algorithm: Example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p:txBody>
          <a:bodyPr/>
          <a:lstStyle/>
          <a:p>
            <a:pPr eaLnBrk="1" hangingPunct="1">
              <a:defRPr/>
            </a:pPr>
            <a:r>
              <a:rPr lang="en-US"/>
              <a:t>Bellman-Ford Algorithm: Example</a:t>
            </a:r>
          </a:p>
        </p:txBody>
      </p:sp>
      <p:pic>
        <p:nvPicPr>
          <p:cNvPr id="1843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413" y="1268413"/>
            <a:ext cx="8839200" cy="474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p:txBody>
          <a:bodyPr/>
          <a:lstStyle/>
          <a:p>
            <a:pPr eaLnBrk="1" hangingPunct="1">
              <a:defRPr/>
            </a:pPr>
            <a:r>
              <a:rPr lang="en-US"/>
              <a:t>Shortest-Path</a:t>
            </a:r>
          </a:p>
        </p:txBody>
      </p:sp>
      <p:sp>
        <p:nvSpPr>
          <p:cNvPr id="1028" name="Rectangle 5"/>
          <p:cNvSpPr>
            <a:spLocks noGrp="1" noChangeArrowheads="1"/>
          </p:cNvSpPr>
          <p:nvPr>
            <p:ph type="body" idx="1"/>
          </p:nvPr>
        </p:nvSpPr>
        <p:spPr>
          <a:xfrm>
            <a:off x="457200" y="1268413"/>
            <a:ext cx="8229600" cy="4752975"/>
          </a:xfrm>
          <a:noFill/>
        </p:spPr>
        <p:txBody>
          <a:bodyPr/>
          <a:lstStyle/>
          <a:p>
            <a:pPr eaLnBrk="1" hangingPunct="1"/>
            <a:r>
              <a:rPr lang="en-US" altLang="en-US" sz="2400"/>
              <a:t>Given a graph (directed or undirected) </a:t>
            </a:r>
            <a:r>
              <a:rPr lang="en-US" altLang="en-US" sz="2400" i="1"/>
              <a:t>G</a:t>
            </a:r>
            <a:r>
              <a:rPr lang="en-US" altLang="en-US" sz="2400"/>
              <a:t> = (</a:t>
            </a:r>
            <a:r>
              <a:rPr lang="en-US" altLang="en-US" sz="2400" i="1"/>
              <a:t>V, E</a:t>
            </a:r>
            <a:r>
              <a:rPr lang="en-US" altLang="en-US" sz="2400"/>
              <a:t>) with weight function </a:t>
            </a:r>
            <a:r>
              <a:rPr lang="en-US" altLang="en-US" sz="2400" i="1"/>
              <a:t>w</a:t>
            </a:r>
            <a:r>
              <a:rPr lang="en-US" altLang="en-US" sz="2400"/>
              <a:t>: </a:t>
            </a:r>
            <a:r>
              <a:rPr lang="en-US" altLang="en-US" sz="2400" i="1"/>
              <a:t>E</a:t>
            </a:r>
            <a:r>
              <a:rPr lang="en-US" altLang="en-US" sz="2400"/>
              <a:t> </a:t>
            </a:r>
            <a:r>
              <a:rPr lang="en-US" altLang="en-US" sz="2400">
                <a:sym typeface="Symbol" panose="05050102010706020507" pitchFamily="18" charset="2"/>
              </a:rPr>
              <a:t> </a:t>
            </a:r>
            <a:r>
              <a:rPr lang="en-US" altLang="en-US" sz="2400" b="1"/>
              <a:t>R</a:t>
            </a:r>
            <a:r>
              <a:rPr lang="en-US" altLang="en-US" sz="2400"/>
              <a:t> and a vertex </a:t>
            </a:r>
            <a:r>
              <a:rPr lang="en-US" altLang="en-US" sz="2400" i="1"/>
              <a:t>s</a:t>
            </a:r>
            <a:r>
              <a:rPr lang="en-US" altLang="en-US" sz="2400">
                <a:sym typeface="Symbol" panose="05050102010706020507" pitchFamily="18" charset="2"/>
              </a:rPr>
              <a:t></a:t>
            </a:r>
            <a:r>
              <a:rPr lang="en-US" altLang="en-US" sz="2400" i="1"/>
              <a:t>V</a:t>
            </a:r>
            <a:r>
              <a:rPr lang="en-US" altLang="en-US" sz="2400"/>
              <a:t>, find for all vertices </a:t>
            </a:r>
            <a:r>
              <a:rPr lang="en-US" altLang="en-US" sz="2400" i="1"/>
              <a:t>v</a:t>
            </a:r>
            <a:r>
              <a:rPr lang="en-US" altLang="en-US" sz="2400">
                <a:sym typeface="Symbol" panose="05050102010706020507" pitchFamily="18" charset="2"/>
              </a:rPr>
              <a:t></a:t>
            </a:r>
            <a:r>
              <a:rPr lang="en-US" altLang="en-US" sz="2400" i="1"/>
              <a:t>V</a:t>
            </a:r>
            <a:r>
              <a:rPr lang="en-US" altLang="en-US" sz="2400"/>
              <a:t> the minimum possible weight for path from </a:t>
            </a:r>
            <a:r>
              <a:rPr lang="en-US" altLang="en-US" sz="2400" i="1"/>
              <a:t>s</a:t>
            </a:r>
            <a:r>
              <a:rPr lang="en-US" altLang="en-US" sz="2400"/>
              <a:t> to </a:t>
            </a:r>
            <a:r>
              <a:rPr lang="en-US" altLang="en-US" sz="2400" i="1"/>
              <a:t>v</a:t>
            </a:r>
            <a:r>
              <a:rPr lang="en-US" altLang="en-US" sz="2400"/>
              <a:t>. </a:t>
            </a:r>
          </a:p>
          <a:p>
            <a:pPr eaLnBrk="1" hangingPunct="1"/>
            <a:endParaRPr lang="en-US" altLang="en-US" sz="2400"/>
          </a:p>
          <a:p>
            <a:pPr eaLnBrk="1" hangingPunct="1"/>
            <a:r>
              <a:rPr lang="en-US" altLang="en-US" sz="2400"/>
              <a:t>The </a:t>
            </a:r>
            <a:r>
              <a:rPr lang="da-DK" altLang="en-US" sz="2400"/>
              <a:t>weight of path </a:t>
            </a:r>
            <a:r>
              <a:rPr lang="da-DK" altLang="en-US" sz="2400" i="1"/>
              <a:t>p</a:t>
            </a:r>
            <a:r>
              <a:rPr lang="da-DK" altLang="en-US" sz="2400"/>
              <a:t> = </a:t>
            </a:r>
            <a:r>
              <a:rPr lang="da-DK" altLang="en-US" sz="2400" i="1"/>
              <a:t>v</a:t>
            </a:r>
            <a:r>
              <a:rPr lang="da-DK" altLang="en-US" sz="2400" baseline="-25000"/>
              <a:t>1</a:t>
            </a:r>
            <a:r>
              <a:rPr lang="da-DK" altLang="en-US" sz="2400"/>
              <a:t> </a:t>
            </a:r>
            <a:r>
              <a:rPr lang="en-GB" altLang="en-US" sz="2400">
                <a:latin typeface="Symbol" panose="05050102010706020507" pitchFamily="18" charset="2"/>
              </a:rPr>
              <a:t>®</a:t>
            </a:r>
            <a:r>
              <a:rPr lang="da-DK" altLang="en-US" sz="2400"/>
              <a:t> </a:t>
            </a:r>
            <a:r>
              <a:rPr lang="da-DK" altLang="en-US" sz="2400" i="1"/>
              <a:t>v</a:t>
            </a:r>
            <a:r>
              <a:rPr lang="da-DK" altLang="en-US" sz="2400" baseline="-25000"/>
              <a:t>2</a:t>
            </a:r>
            <a:r>
              <a:rPr lang="da-DK" altLang="en-US" sz="2400"/>
              <a:t> </a:t>
            </a:r>
            <a:r>
              <a:rPr lang="en-GB" altLang="en-US" sz="2400">
                <a:latin typeface="Symbol" panose="05050102010706020507" pitchFamily="18" charset="2"/>
              </a:rPr>
              <a:t>®</a:t>
            </a:r>
            <a:r>
              <a:rPr lang="da-DK" altLang="en-US" sz="2400"/>
              <a:t> … </a:t>
            </a:r>
            <a:r>
              <a:rPr lang="en-GB" altLang="en-US" sz="2400">
                <a:latin typeface="Symbol" panose="05050102010706020507" pitchFamily="18" charset="2"/>
              </a:rPr>
              <a:t>®</a:t>
            </a:r>
            <a:r>
              <a:rPr lang="da-DK" altLang="en-US" sz="2400"/>
              <a:t> </a:t>
            </a:r>
            <a:r>
              <a:rPr lang="da-DK" altLang="en-US" sz="2400" i="1"/>
              <a:t>v</a:t>
            </a:r>
            <a:r>
              <a:rPr lang="da-DK" altLang="en-US" sz="2400" baseline="-25000"/>
              <a:t>k</a:t>
            </a:r>
            <a:r>
              <a:rPr lang="da-DK" altLang="en-US" sz="2400"/>
              <a:t> is</a:t>
            </a:r>
          </a:p>
          <a:p>
            <a:pPr eaLnBrk="1" hangingPunct="1"/>
            <a:endParaRPr lang="da-DK" altLang="en-US" sz="2400"/>
          </a:p>
          <a:p>
            <a:pPr eaLnBrk="1" hangingPunct="1"/>
            <a:endParaRPr lang="da-DK" altLang="en-US" sz="2400"/>
          </a:p>
          <a:p>
            <a:pPr eaLnBrk="1" hangingPunct="1"/>
            <a:r>
              <a:rPr lang="da-DK" altLang="en-US" sz="2400"/>
              <a:t>Shortest path = a path of the minimum weight</a:t>
            </a:r>
          </a:p>
          <a:p>
            <a:pPr eaLnBrk="1" hangingPunct="1"/>
            <a:endParaRPr lang="da-DK" altLang="en-US" sz="2400"/>
          </a:p>
          <a:p>
            <a:pPr eaLnBrk="1" hangingPunct="1"/>
            <a:r>
              <a:rPr lang="en-US" altLang="en-US" sz="2400"/>
              <a:t>Algorithm will compute a </a:t>
            </a:r>
            <a:r>
              <a:rPr lang="en-US" altLang="en-US" sz="2400">
                <a:solidFill>
                  <a:srgbClr val="CC0000"/>
                </a:solidFill>
              </a:rPr>
              <a:t>shortest-path tree</a:t>
            </a:r>
            <a:r>
              <a:rPr lang="en-US" altLang="en-US" sz="2400"/>
              <a:t>.</a:t>
            </a:r>
          </a:p>
        </p:txBody>
      </p:sp>
      <p:graphicFrame>
        <p:nvGraphicFramePr>
          <p:cNvPr id="1026" name="Object 6"/>
          <p:cNvGraphicFramePr>
            <a:graphicFrameLocks noChangeAspect="1"/>
          </p:cNvGraphicFramePr>
          <p:nvPr/>
        </p:nvGraphicFramePr>
        <p:xfrm>
          <a:off x="1466850" y="3284538"/>
          <a:ext cx="2673350" cy="917575"/>
        </p:xfrm>
        <a:graphic>
          <a:graphicData uri="http://schemas.openxmlformats.org/presentationml/2006/ole">
            <mc:AlternateContent xmlns:mc="http://schemas.openxmlformats.org/markup-compatibility/2006">
              <mc:Choice xmlns:v="urn:schemas-microsoft-com:vml" Requires="v">
                <p:oleObj name="Equation" r:id="rId2" imgW="1257120" imgH="431640" progId="Equation.DSMT4">
                  <p:embed/>
                </p:oleObj>
              </mc:Choice>
              <mc:Fallback>
                <p:oleObj name="Equation" r:id="rId2" imgW="1257120" imgH="431640" progId="Equation.DSMT4">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6850" y="3284538"/>
                        <a:ext cx="2673350"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3FBF1-FFD7-4AE7-B57C-7784AE10A05D}"/>
              </a:ext>
            </a:extLst>
          </p:cNvPr>
          <p:cNvSpPr>
            <a:spLocks noGrp="1"/>
          </p:cNvSpPr>
          <p:nvPr>
            <p:ph type="title"/>
          </p:nvPr>
        </p:nvSpPr>
        <p:spPr/>
        <p:txBody>
          <a:bodyPr/>
          <a:lstStyle/>
          <a:p>
            <a:r>
              <a:rPr lang="en-US" dirty="0"/>
              <a:t>Simulation</a:t>
            </a:r>
          </a:p>
        </p:txBody>
      </p:sp>
      <p:sp>
        <p:nvSpPr>
          <p:cNvPr id="3" name="Content Placeholder 2">
            <a:extLst>
              <a:ext uri="{FF2B5EF4-FFF2-40B4-BE49-F238E27FC236}">
                <a16:creationId xmlns:a16="http://schemas.microsoft.com/office/drawing/2014/main" id="{172DC13B-AB07-4038-8C6B-EB097DEF87F2}"/>
              </a:ext>
            </a:extLst>
          </p:cNvPr>
          <p:cNvSpPr>
            <a:spLocks noGrp="1"/>
          </p:cNvSpPr>
          <p:nvPr>
            <p:ph idx="1"/>
          </p:nvPr>
        </p:nvSpPr>
        <p:spPr/>
        <p:txBody>
          <a:bodyPr/>
          <a:lstStyle/>
          <a:p>
            <a:r>
              <a:rPr lang="en-US" dirty="0">
                <a:hlinkClick r:id="rId2"/>
              </a:rPr>
              <a:t>https://www-m9.ma.tum.de/graph-algorithms/spp-bellman-ford/index_en.html</a:t>
            </a:r>
            <a:r>
              <a:rPr lang="en-US" dirty="0"/>
              <a:t> </a:t>
            </a:r>
          </a:p>
        </p:txBody>
      </p:sp>
    </p:spTree>
    <p:extLst>
      <p:ext uri="{BB962C8B-B14F-4D97-AF65-F5344CB8AC3E}">
        <p14:creationId xmlns:p14="http://schemas.microsoft.com/office/powerpoint/2010/main" val="12234992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F5A11-A51B-4C91-A423-131BF5CEBA6C}"/>
              </a:ext>
            </a:extLst>
          </p:cNvPr>
          <p:cNvSpPr>
            <a:spLocks noGrp="1"/>
          </p:cNvSpPr>
          <p:nvPr>
            <p:ph type="title"/>
          </p:nvPr>
        </p:nvSpPr>
        <p:spPr/>
        <p:txBody>
          <a:bodyPr/>
          <a:lstStyle/>
          <a:p>
            <a:r>
              <a:rPr lang="en-US" dirty="0"/>
              <a:t>Shortest Path Tree</a:t>
            </a:r>
          </a:p>
        </p:txBody>
      </p:sp>
      <p:sp>
        <p:nvSpPr>
          <p:cNvPr id="3" name="Content Placeholder 2">
            <a:extLst>
              <a:ext uri="{FF2B5EF4-FFF2-40B4-BE49-F238E27FC236}">
                <a16:creationId xmlns:a16="http://schemas.microsoft.com/office/drawing/2014/main" id="{6402234B-8314-4F2D-AE07-4794A024447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707772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p:txBody>
          <a:bodyPr/>
          <a:lstStyle/>
          <a:p>
            <a:pPr eaLnBrk="1" hangingPunct="1">
              <a:defRPr/>
            </a:pPr>
            <a:r>
              <a:rPr lang="en-US"/>
              <a:t>Dijkstra’s Algorithm</a:t>
            </a:r>
          </a:p>
        </p:txBody>
      </p:sp>
      <p:sp>
        <p:nvSpPr>
          <p:cNvPr id="19459" name="Rectangle 3"/>
          <p:cNvSpPr>
            <a:spLocks noGrp="1" noChangeArrowheads="1"/>
          </p:cNvSpPr>
          <p:nvPr>
            <p:ph type="body" idx="1"/>
          </p:nvPr>
        </p:nvSpPr>
        <p:spPr/>
        <p:txBody>
          <a:bodyPr/>
          <a:lstStyle/>
          <a:p>
            <a:pPr eaLnBrk="1" hangingPunct="1"/>
            <a:r>
              <a:rPr lang="en-US" altLang="en-US" dirty="0"/>
              <a:t>If no negative edge weights, we can beat Bellman-Ford Algorithm</a:t>
            </a:r>
          </a:p>
          <a:p>
            <a:pPr eaLnBrk="1" hangingPunct="1"/>
            <a:r>
              <a:rPr lang="en-US" altLang="en-US" dirty="0"/>
              <a:t>Similar to breadth-first search</a:t>
            </a:r>
          </a:p>
          <a:p>
            <a:pPr lvl="1" eaLnBrk="1" hangingPunct="1"/>
            <a:r>
              <a:rPr lang="en-US" altLang="en-US" dirty="0"/>
              <a:t>Grow a tree gradually, advancing from vertices taken from a queue</a:t>
            </a:r>
          </a:p>
          <a:p>
            <a:pPr eaLnBrk="1" hangingPunct="1"/>
            <a:r>
              <a:rPr lang="en-US" altLang="en-US" dirty="0"/>
              <a:t>Also similar to Prim’s algorithm for MST</a:t>
            </a:r>
          </a:p>
          <a:p>
            <a:pPr lvl="1" eaLnBrk="1" hangingPunct="1"/>
            <a:r>
              <a:rPr lang="en-US" altLang="en-US" dirty="0"/>
              <a:t>Use a priority queue keyed on d[v]</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p:txBody>
          <a:bodyPr/>
          <a:lstStyle/>
          <a:p>
            <a:pPr eaLnBrk="1" hangingPunct="1">
              <a:defRPr/>
            </a:pPr>
            <a:r>
              <a:rPr lang="en-US"/>
              <a:t>Dijkstra’s Algorithm</a:t>
            </a:r>
          </a:p>
        </p:txBody>
      </p:sp>
      <p:sp>
        <p:nvSpPr>
          <p:cNvPr id="20483" name="Rectangle 3"/>
          <p:cNvSpPr>
            <a:spLocks noGrp="1" noChangeArrowheads="1"/>
          </p:cNvSpPr>
          <p:nvPr>
            <p:ph type="body" idx="1"/>
          </p:nvPr>
        </p:nvSpPr>
        <p:spPr/>
        <p:txBody>
          <a:bodyPr/>
          <a:lstStyle/>
          <a:p>
            <a:pPr eaLnBrk="1" hangingPunct="1">
              <a:buFont typeface="Monotype Sorts" pitchFamily="2" charset="2"/>
              <a:buNone/>
            </a:pPr>
            <a:r>
              <a:rPr lang="en-US" altLang="en-US" sz="2000" b="1" dirty="0">
                <a:latin typeface="Courier New" panose="02070309020205020404" pitchFamily="49" charset="0"/>
              </a:rPr>
              <a:t>Dijkstra(G)</a:t>
            </a:r>
          </a:p>
          <a:p>
            <a:pPr eaLnBrk="1" hangingPunct="1">
              <a:buFont typeface="Monotype Sorts" pitchFamily="2" charset="2"/>
              <a:buNone/>
            </a:pPr>
            <a:r>
              <a:rPr lang="en-US" altLang="en-US" sz="2000" b="1" dirty="0">
                <a:latin typeface="Courier New" panose="02070309020205020404" pitchFamily="49" charset="0"/>
              </a:rPr>
              <a:t>   for each v </a:t>
            </a:r>
            <a:r>
              <a:rPr lang="en-US" altLang="en-US" sz="2000" b="1" dirty="0">
                <a:latin typeface="Courier New" panose="02070309020205020404" pitchFamily="49" charset="0"/>
                <a:sym typeface="Symbol" panose="05050102010706020507" pitchFamily="18" charset="2"/>
              </a:rPr>
              <a:t> V</a:t>
            </a:r>
          </a:p>
          <a:p>
            <a:pPr eaLnBrk="1" hangingPunct="1">
              <a:buFont typeface="Monotype Sorts" pitchFamily="2" charset="2"/>
              <a:buNone/>
            </a:pPr>
            <a:r>
              <a:rPr lang="en-US" altLang="en-US" sz="2000" b="1" dirty="0">
                <a:latin typeface="Courier New" panose="02070309020205020404" pitchFamily="49" charset="0"/>
                <a:sym typeface="Symbol" panose="05050102010706020507" pitchFamily="18" charset="2"/>
              </a:rPr>
              <a:t>      d[v] = ;</a:t>
            </a:r>
          </a:p>
          <a:p>
            <a:pPr eaLnBrk="1" hangingPunct="1">
              <a:buFont typeface="Monotype Sorts" pitchFamily="2" charset="2"/>
              <a:buNone/>
            </a:pPr>
            <a:r>
              <a:rPr lang="en-US" altLang="en-US" sz="2000" b="1" dirty="0">
                <a:latin typeface="Courier New" panose="02070309020205020404" pitchFamily="49" charset="0"/>
                <a:sym typeface="Symbol" panose="05050102010706020507" pitchFamily="18" charset="2"/>
              </a:rPr>
              <a:t>   d[s] = 0; S = ; Q = V;</a:t>
            </a:r>
          </a:p>
          <a:p>
            <a:pPr eaLnBrk="1" hangingPunct="1">
              <a:buFont typeface="Monotype Sorts" pitchFamily="2" charset="2"/>
              <a:buNone/>
            </a:pPr>
            <a:endParaRPr lang="en-US" altLang="en-US" sz="1000" b="1" dirty="0">
              <a:latin typeface="Courier New" panose="02070309020205020404" pitchFamily="49" charset="0"/>
              <a:sym typeface="Symbol" panose="05050102010706020507" pitchFamily="18" charset="2"/>
            </a:endParaRPr>
          </a:p>
          <a:p>
            <a:pPr eaLnBrk="1" hangingPunct="1">
              <a:buFont typeface="Monotype Sorts" pitchFamily="2" charset="2"/>
              <a:buNone/>
            </a:pPr>
            <a:r>
              <a:rPr lang="en-US" altLang="en-US" sz="2000" b="1" dirty="0">
                <a:latin typeface="Courier New" panose="02070309020205020404" pitchFamily="49" charset="0"/>
                <a:sym typeface="Symbol" panose="05050102010706020507" pitchFamily="18" charset="2"/>
              </a:rPr>
              <a:t>   while (Q  )</a:t>
            </a:r>
          </a:p>
          <a:p>
            <a:pPr eaLnBrk="1" hangingPunct="1">
              <a:buFont typeface="Monotype Sorts" pitchFamily="2" charset="2"/>
              <a:buNone/>
            </a:pPr>
            <a:r>
              <a:rPr lang="en-US" altLang="en-US" sz="2000" b="1" dirty="0">
                <a:latin typeface="Courier New" panose="02070309020205020404" pitchFamily="49" charset="0"/>
                <a:sym typeface="Symbol" panose="05050102010706020507" pitchFamily="18" charset="2"/>
              </a:rPr>
              <a:t>      u = </a:t>
            </a:r>
            <a:r>
              <a:rPr lang="en-US" altLang="en-US" sz="2000" b="1" dirty="0" err="1">
                <a:latin typeface="Courier New" panose="02070309020205020404" pitchFamily="49" charset="0"/>
                <a:sym typeface="Symbol" panose="05050102010706020507" pitchFamily="18" charset="2"/>
              </a:rPr>
              <a:t>ExtractMin</a:t>
            </a:r>
            <a:r>
              <a:rPr lang="en-US" altLang="en-US" sz="2000" b="1" dirty="0">
                <a:latin typeface="Courier New" panose="02070309020205020404" pitchFamily="49" charset="0"/>
                <a:sym typeface="Symbol" panose="05050102010706020507" pitchFamily="18" charset="2"/>
              </a:rPr>
              <a:t>(Q);</a:t>
            </a:r>
          </a:p>
          <a:p>
            <a:pPr eaLnBrk="1" hangingPunct="1">
              <a:buFont typeface="Monotype Sorts" pitchFamily="2" charset="2"/>
              <a:buNone/>
            </a:pPr>
            <a:r>
              <a:rPr lang="en-US" altLang="en-US" sz="2000" b="1" dirty="0">
                <a:latin typeface="Courier New" panose="02070309020205020404" pitchFamily="49" charset="0"/>
                <a:sym typeface="Symbol" panose="05050102010706020507" pitchFamily="18" charset="2"/>
              </a:rPr>
              <a:t>      S = S </a:t>
            </a:r>
            <a:r>
              <a:rPr lang="en-US" altLang="en-US" sz="2000" b="1" dirty="0">
                <a:latin typeface="Microsoft Sans Serif" panose="020B0604020202020204" pitchFamily="34" charset="0"/>
                <a:sym typeface="Math B" pitchFamily="2" charset="2"/>
              </a:rPr>
              <a:t>U</a:t>
            </a:r>
            <a:r>
              <a:rPr lang="en-US" altLang="en-US" sz="2000" b="1" dirty="0">
                <a:latin typeface="Courier New" panose="02070309020205020404" pitchFamily="49" charset="0"/>
                <a:sym typeface="Math B" pitchFamily="2" charset="2"/>
              </a:rPr>
              <a:t> {u};</a:t>
            </a:r>
            <a:endParaRPr lang="en-US" altLang="en-US" sz="1000" b="1" dirty="0">
              <a:latin typeface="Courier New" panose="02070309020205020404" pitchFamily="49" charset="0"/>
              <a:sym typeface="Symbol" panose="05050102010706020507" pitchFamily="18" charset="2"/>
            </a:endParaRPr>
          </a:p>
          <a:p>
            <a:pPr eaLnBrk="1" hangingPunct="1">
              <a:buFont typeface="Monotype Sorts" pitchFamily="2" charset="2"/>
              <a:buNone/>
            </a:pPr>
            <a:r>
              <a:rPr lang="en-US" altLang="en-US" sz="2000" b="1" dirty="0">
                <a:latin typeface="Courier New" panose="02070309020205020404" pitchFamily="49" charset="0"/>
                <a:sym typeface="Symbol" panose="05050102010706020507" pitchFamily="18" charset="2"/>
              </a:rPr>
              <a:t>      for each v  u-&gt;Adj[]</a:t>
            </a:r>
          </a:p>
          <a:p>
            <a:pPr eaLnBrk="1" hangingPunct="1">
              <a:buFont typeface="Monotype Sorts" pitchFamily="2" charset="2"/>
              <a:buNone/>
            </a:pPr>
            <a:r>
              <a:rPr lang="en-US" altLang="en-US" sz="2000" b="1" dirty="0">
                <a:latin typeface="Courier New" panose="02070309020205020404" pitchFamily="49" charset="0"/>
                <a:sym typeface="Symbol" panose="05050102010706020507" pitchFamily="18" charset="2"/>
              </a:rPr>
              <a:t>         if (d[v] &gt; d[u]+w(</a:t>
            </a:r>
            <a:r>
              <a:rPr lang="en-US" altLang="en-US" sz="2000" b="1" dirty="0" err="1">
                <a:latin typeface="Courier New" panose="02070309020205020404" pitchFamily="49" charset="0"/>
                <a:sym typeface="Symbol" panose="05050102010706020507" pitchFamily="18" charset="2"/>
              </a:rPr>
              <a:t>u,v</a:t>
            </a:r>
            <a:r>
              <a:rPr lang="en-US" altLang="en-US" sz="2000" b="1" dirty="0">
                <a:latin typeface="Courier New" panose="02070309020205020404" pitchFamily="49" charset="0"/>
                <a:sym typeface="Symbol" panose="05050102010706020507" pitchFamily="18" charset="2"/>
              </a:rPr>
              <a:t>))</a:t>
            </a:r>
          </a:p>
          <a:p>
            <a:pPr eaLnBrk="1" hangingPunct="1">
              <a:buFont typeface="Monotype Sorts" pitchFamily="2" charset="2"/>
              <a:buNone/>
            </a:pPr>
            <a:r>
              <a:rPr lang="en-US" altLang="en-US" sz="2000" b="1" dirty="0">
                <a:latin typeface="Courier New" panose="02070309020205020404" pitchFamily="49" charset="0"/>
                <a:sym typeface="Symbol" panose="05050102010706020507" pitchFamily="18" charset="2"/>
              </a:rPr>
              <a:t>            d[v] = d[u]+w(</a:t>
            </a:r>
            <a:r>
              <a:rPr lang="en-US" altLang="en-US" sz="2000" b="1" dirty="0" err="1">
                <a:latin typeface="Courier New" panose="02070309020205020404" pitchFamily="49" charset="0"/>
                <a:sym typeface="Symbol" panose="05050102010706020507" pitchFamily="18" charset="2"/>
              </a:rPr>
              <a:t>u,v</a:t>
            </a:r>
            <a:r>
              <a:rPr lang="en-US" altLang="en-US" sz="2000" b="1" dirty="0">
                <a:latin typeface="Courier New" panose="02070309020205020404" pitchFamily="49" charset="0"/>
                <a:sym typeface="Symbol" panose="05050102010706020507" pitchFamily="18" charset="2"/>
              </a:rPr>
              <a:t>);</a:t>
            </a:r>
          </a:p>
          <a:p>
            <a:pPr eaLnBrk="1" hangingPunct="1">
              <a:buFont typeface="Monotype Sorts" pitchFamily="2" charset="2"/>
              <a:buNone/>
            </a:pPr>
            <a:r>
              <a:rPr lang="en-US" altLang="en-US" sz="2000" b="1" dirty="0">
                <a:latin typeface="Courier New" panose="02070309020205020404" pitchFamily="49" charset="0"/>
                <a:sym typeface="Symbol" panose="05050102010706020507" pitchFamily="18" charset="2"/>
              </a:rPr>
              <a:t>            p[v] = u;</a:t>
            </a:r>
          </a:p>
          <a:p>
            <a:pPr eaLnBrk="1" hangingPunct="1">
              <a:buFont typeface="Monotype Sorts" pitchFamily="2" charset="2"/>
              <a:buNone/>
            </a:pPr>
            <a:endParaRPr lang="en-US" altLang="en-US" sz="2000" b="1" dirty="0">
              <a:latin typeface="Courier New" panose="02070309020205020404" pitchFamily="49" charset="0"/>
              <a:sym typeface="Symbol" panose="05050102010706020507" pitchFamily="18" charset="2"/>
            </a:endParaRPr>
          </a:p>
        </p:txBody>
      </p:sp>
      <p:grpSp>
        <p:nvGrpSpPr>
          <p:cNvPr id="2" name="Group 4"/>
          <p:cNvGrpSpPr>
            <a:grpSpLocks/>
          </p:cNvGrpSpPr>
          <p:nvPr/>
        </p:nvGrpSpPr>
        <p:grpSpPr bwMode="auto">
          <a:xfrm>
            <a:off x="5768975" y="4206875"/>
            <a:ext cx="1843088" cy="914400"/>
            <a:chOff x="4176" y="3168"/>
            <a:chExt cx="1161" cy="576"/>
          </a:xfrm>
        </p:grpSpPr>
        <p:sp>
          <p:nvSpPr>
            <p:cNvPr id="20488" name="AutoShape 5"/>
            <p:cNvSpPr>
              <a:spLocks/>
            </p:cNvSpPr>
            <p:nvPr/>
          </p:nvSpPr>
          <p:spPr bwMode="auto">
            <a:xfrm>
              <a:off x="4176" y="3168"/>
              <a:ext cx="96" cy="576"/>
            </a:xfrm>
            <a:prstGeom prst="rightBrace">
              <a:avLst>
                <a:gd name="adj1" fmla="val 50000"/>
                <a:gd name="adj2" fmla="val 50000"/>
              </a:avLst>
            </a:pr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0489" name="Text Box 6"/>
            <p:cNvSpPr txBox="1">
              <a:spLocks noChangeArrowheads="1"/>
            </p:cNvSpPr>
            <p:nvPr/>
          </p:nvSpPr>
          <p:spPr bwMode="auto">
            <a:xfrm>
              <a:off x="4358" y="3210"/>
              <a:ext cx="979"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b="1" i="1">
                  <a:solidFill>
                    <a:schemeClr val="accent1"/>
                  </a:solidFill>
                  <a:latin typeface="Times New Roman" panose="02020603050405020304" pitchFamily="18" charset="0"/>
                  <a:cs typeface="Times New Roman" panose="02020603050405020304" pitchFamily="18" charset="0"/>
                </a:rPr>
                <a:t>Relaxation</a:t>
              </a:r>
              <a:br>
                <a:rPr lang="en-US" altLang="en-US" b="1" i="1">
                  <a:solidFill>
                    <a:schemeClr val="accent1"/>
                  </a:solidFill>
                  <a:latin typeface="Times New Roman" panose="02020603050405020304" pitchFamily="18" charset="0"/>
                  <a:cs typeface="Times New Roman" panose="02020603050405020304" pitchFamily="18" charset="0"/>
                </a:rPr>
              </a:br>
              <a:r>
                <a:rPr lang="en-US" altLang="en-US" b="1" i="1">
                  <a:solidFill>
                    <a:schemeClr val="accent1"/>
                  </a:solidFill>
                  <a:latin typeface="Times New Roman" panose="02020603050405020304" pitchFamily="18" charset="0"/>
                  <a:cs typeface="Times New Roman" panose="02020603050405020304" pitchFamily="18" charset="0"/>
                </a:rPr>
                <a:t>Step</a:t>
              </a:r>
            </a:p>
          </p:txBody>
        </p:sp>
      </p:grpSp>
      <p:grpSp>
        <p:nvGrpSpPr>
          <p:cNvPr id="3" name="Group 28"/>
          <p:cNvGrpSpPr>
            <a:grpSpLocks/>
          </p:cNvGrpSpPr>
          <p:nvPr/>
        </p:nvGrpSpPr>
        <p:grpSpPr bwMode="auto">
          <a:xfrm>
            <a:off x="395288" y="4618038"/>
            <a:ext cx="2822575" cy="1006475"/>
            <a:chOff x="249" y="2646"/>
            <a:chExt cx="1778" cy="634"/>
          </a:xfrm>
        </p:grpSpPr>
        <p:sp>
          <p:nvSpPr>
            <p:cNvPr id="20486" name="Text Box 8"/>
            <p:cNvSpPr txBox="1">
              <a:spLocks noChangeArrowheads="1"/>
            </p:cNvSpPr>
            <p:nvPr/>
          </p:nvSpPr>
          <p:spPr bwMode="auto">
            <a:xfrm>
              <a:off x="249" y="2646"/>
              <a:ext cx="1778"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sz="2000" b="1" i="1">
                  <a:solidFill>
                    <a:schemeClr val="tx2"/>
                  </a:solidFill>
                  <a:latin typeface="Times New Roman" panose="02020603050405020304" pitchFamily="18" charset="0"/>
                  <a:cs typeface="Times New Roman" panose="02020603050405020304" pitchFamily="18" charset="0"/>
                </a:rPr>
                <a:t>Note: this</a:t>
              </a:r>
              <a:br>
                <a:rPr lang="en-US" altLang="en-US" sz="2000" b="1" i="1">
                  <a:solidFill>
                    <a:schemeClr val="tx2"/>
                  </a:solidFill>
                  <a:latin typeface="Times New Roman" panose="02020603050405020304" pitchFamily="18" charset="0"/>
                  <a:cs typeface="Times New Roman" panose="02020603050405020304" pitchFamily="18" charset="0"/>
                </a:rPr>
              </a:br>
              <a:r>
                <a:rPr lang="en-US" altLang="en-US" sz="2000" b="1" i="1">
                  <a:solidFill>
                    <a:schemeClr val="tx2"/>
                  </a:solidFill>
                  <a:latin typeface="Times New Roman" panose="02020603050405020304" pitchFamily="18" charset="0"/>
                  <a:cs typeface="Times New Roman" panose="02020603050405020304" pitchFamily="18" charset="0"/>
                </a:rPr>
                <a:t>is really a </a:t>
              </a:r>
              <a:br>
                <a:rPr lang="en-US" altLang="en-US" sz="2000" b="1" i="1">
                  <a:solidFill>
                    <a:schemeClr val="tx2"/>
                  </a:solidFill>
                  <a:latin typeface="Times New Roman" panose="02020603050405020304" pitchFamily="18" charset="0"/>
                  <a:cs typeface="Times New Roman" panose="02020603050405020304" pitchFamily="18" charset="0"/>
                </a:rPr>
              </a:br>
              <a:r>
                <a:rPr lang="en-US" altLang="en-US" sz="2000" b="1" i="1">
                  <a:solidFill>
                    <a:schemeClr val="tx2"/>
                  </a:solidFill>
                  <a:latin typeface="Times New Roman" panose="02020603050405020304" pitchFamily="18" charset="0"/>
                  <a:cs typeface="Times New Roman" panose="02020603050405020304" pitchFamily="18" charset="0"/>
                </a:rPr>
                <a:t>call to Q-&gt;DecreaseKey()</a:t>
              </a:r>
            </a:p>
          </p:txBody>
        </p:sp>
        <p:sp>
          <p:nvSpPr>
            <p:cNvPr id="20487" name="Line 9"/>
            <p:cNvSpPr>
              <a:spLocks noChangeShapeType="1"/>
            </p:cNvSpPr>
            <p:nvPr/>
          </p:nvSpPr>
          <p:spPr bwMode="auto">
            <a:xfrm flipV="1">
              <a:off x="1066" y="2713"/>
              <a:ext cx="408" cy="218"/>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 presetClass="entr" presetSubtype="1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checkerboard(across)">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E5F98C5-D872-49D6-BBCA-A6A0E22AFD78}"/>
              </a:ext>
            </a:extLst>
          </p:cNvPr>
          <p:cNvPicPr>
            <a:picLocks noChangeAspect="1"/>
          </p:cNvPicPr>
          <p:nvPr/>
        </p:nvPicPr>
        <p:blipFill>
          <a:blip r:embed="rId2"/>
          <a:stretch>
            <a:fillRect/>
          </a:stretch>
        </p:blipFill>
        <p:spPr>
          <a:xfrm>
            <a:off x="-3036" y="0"/>
            <a:ext cx="3684055" cy="3047305"/>
          </a:xfrm>
          <a:prstGeom prst="rect">
            <a:avLst/>
          </a:prstGeom>
        </p:spPr>
      </p:pic>
      <p:pic>
        <p:nvPicPr>
          <p:cNvPr id="37" name="Picture 36">
            <a:extLst>
              <a:ext uri="{FF2B5EF4-FFF2-40B4-BE49-F238E27FC236}">
                <a16:creationId xmlns:a16="http://schemas.microsoft.com/office/drawing/2014/main" id="{FDEC8024-9343-4FAB-8353-5B996E4D5D10}"/>
              </a:ext>
            </a:extLst>
          </p:cNvPr>
          <p:cNvPicPr>
            <a:picLocks noChangeAspect="1"/>
          </p:cNvPicPr>
          <p:nvPr/>
        </p:nvPicPr>
        <p:blipFill>
          <a:blip r:embed="rId3"/>
          <a:stretch>
            <a:fillRect/>
          </a:stretch>
        </p:blipFill>
        <p:spPr>
          <a:xfrm>
            <a:off x="4788024" y="25936"/>
            <a:ext cx="3600400" cy="2626644"/>
          </a:xfrm>
          <a:prstGeom prst="rect">
            <a:avLst/>
          </a:prstGeom>
        </p:spPr>
      </p:pic>
      <p:graphicFrame>
        <p:nvGraphicFramePr>
          <p:cNvPr id="38" name="Table 38">
            <a:extLst>
              <a:ext uri="{FF2B5EF4-FFF2-40B4-BE49-F238E27FC236}">
                <a16:creationId xmlns:a16="http://schemas.microsoft.com/office/drawing/2014/main" id="{30548CE0-9579-452B-A729-E813DAF40299}"/>
              </a:ext>
            </a:extLst>
          </p:cNvPr>
          <p:cNvGraphicFramePr>
            <a:graphicFrameLocks noGrp="1"/>
          </p:cNvGraphicFramePr>
          <p:nvPr>
            <p:extLst>
              <p:ext uri="{D42A27DB-BD31-4B8C-83A1-F6EECF244321}">
                <p14:modId xmlns:p14="http://schemas.microsoft.com/office/powerpoint/2010/main" val="2061749882"/>
              </p:ext>
            </p:extLst>
          </p:nvPr>
        </p:nvGraphicFramePr>
        <p:xfrm>
          <a:off x="2483768" y="3223260"/>
          <a:ext cx="6096000" cy="320040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3114026538"/>
                    </a:ext>
                  </a:extLst>
                </a:gridCol>
                <a:gridCol w="1016000">
                  <a:extLst>
                    <a:ext uri="{9D8B030D-6E8A-4147-A177-3AD203B41FA5}">
                      <a16:colId xmlns:a16="http://schemas.microsoft.com/office/drawing/2014/main" val="3121488232"/>
                    </a:ext>
                  </a:extLst>
                </a:gridCol>
                <a:gridCol w="1016000">
                  <a:extLst>
                    <a:ext uri="{9D8B030D-6E8A-4147-A177-3AD203B41FA5}">
                      <a16:colId xmlns:a16="http://schemas.microsoft.com/office/drawing/2014/main" val="2044777135"/>
                    </a:ext>
                  </a:extLst>
                </a:gridCol>
                <a:gridCol w="1016000">
                  <a:extLst>
                    <a:ext uri="{9D8B030D-6E8A-4147-A177-3AD203B41FA5}">
                      <a16:colId xmlns:a16="http://schemas.microsoft.com/office/drawing/2014/main" val="1140227460"/>
                    </a:ext>
                  </a:extLst>
                </a:gridCol>
                <a:gridCol w="1016000">
                  <a:extLst>
                    <a:ext uri="{9D8B030D-6E8A-4147-A177-3AD203B41FA5}">
                      <a16:colId xmlns:a16="http://schemas.microsoft.com/office/drawing/2014/main" val="4087687377"/>
                    </a:ext>
                  </a:extLst>
                </a:gridCol>
                <a:gridCol w="1016000">
                  <a:extLst>
                    <a:ext uri="{9D8B030D-6E8A-4147-A177-3AD203B41FA5}">
                      <a16:colId xmlns:a16="http://schemas.microsoft.com/office/drawing/2014/main" val="2842962715"/>
                    </a:ext>
                  </a:extLst>
                </a:gridCol>
              </a:tblGrid>
              <a:tr h="370840">
                <a:tc>
                  <a:txBody>
                    <a:bodyPr/>
                    <a:lstStyle/>
                    <a:p>
                      <a:endParaRPr lang="en-US" sz="2400"/>
                    </a:p>
                  </a:txBody>
                  <a:tcPr/>
                </a:tc>
                <a:tc>
                  <a:txBody>
                    <a:bodyPr/>
                    <a:lstStyle/>
                    <a:p>
                      <a:r>
                        <a:rPr lang="en-US" sz="2400" dirty="0"/>
                        <a:t>s</a:t>
                      </a:r>
                    </a:p>
                  </a:txBody>
                  <a:tcPr/>
                </a:tc>
                <a:tc>
                  <a:txBody>
                    <a:bodyPr/>
                    <a:lstStyle/>
                    <a:p>
                      <a:r>
                        <a:rPr lang="en-US" sz="2400" dirty="0"/>
                        <a:t>u</a:t>
                      </a:r>
                    </a:p>
                  </a:txBody>
                  <a:tcPr/>
                </a:tc>
                <a:tc>
                  <a:txBody>
                    <a:bodyPr/>
                    <a:lstStyle/>
                    <a:p>
                      <a:r>
                        <a:rPr lang="en-US" sz="2400" dirty="0"/>
                        <a:t>v</a:t>
                      </a:r>
                    </a:p>
                  </a:txBody>
                  <a:tcPr/>
                </a:tc>
                <a:tc>
                  <a:txBody>
                    <a:bodyPr/>
                    <a:lstStyle/>
                    <a:p>
                      <a:r>
                        <a:rPr lang="en-US" sz="2400" dirty="0"/>
                        <a:t>x</a:t>
                      </a:r>
                    </a:p>
                  </a:txBody>
                  <a:tcPr/>
                </a:tc>
                <a:tc>
                  <a:txBody>
                    <a:bodyPr/>
                    <a:lstStyle/>
                    <a:p>
                      <a:r>
                        <a:rPr lang="en-US" sz="2400" dirty="0"/>
                        <a:t>y</a:t>
                      </a:r>
                    </a:p>
                  </a:txBody>
                  <a:tcPr/>
                </a:tc>
                <a:extLst>
                  <a:ext uri="{0D108BD9-81ED-4DB2-BD59-A6C34878D82A}">
                    <a16:rowId xmlns:a16="http://schemas.microsoft.com/office/drawing/2014/main" val="2093768881"/>
                  </a:ext>
                </a:extLst>
              </a:tr>
              <a:tr h="370840">
                <a:tc>
                  <a:txBody>
                    <a:bodyPr/>
                    <a:lstStyle/>
                    <a:p>
                      <a:endParaRPr lang="en-US" sz="2400" dirty="0"/>
                    </a:p>
                  </a:txBody>
                  <a:tcPr/>
                </a:tc>
                <a:tc>
                  <a:txBody>
                    <a:bodyPr/>
                    <a:lstStyle/>
                    <a:p>
                      <a:r>
                        <a:rPr lang="en-US" sz="2400" dirty="0"/>
                        <a:t>0</a:t>
                      </a:r>
                    </a:p>
                  </a:txBody>
                  <a:tcPr/>
                </a:tc>
                <a:tc>
                  <a:txBody>
                    <a:bodyPr/>
                    <a:lstStyle/>
                    <a:p>
                      <a:r>
                        <a:rPr lang="en-US" sz="2400" dirty="0"/>
                        <a:t>inf</a:t>
                      </a:r>
                    </a:p>
                  </a:txBody>
                  <a:tcPr/>
                </a:tc>
                <a:tc>
                  <a:txBody>
                    <a:bodyPr/>
                    <a:lstStyle/>
                    <a:p>
                      <a:r>
                        <a:rPr lang="en-US" sz="2400" b="1" dirty="0"/>
                        <a:t>inf</a:t>
                      </a:r>
                    </a:p>
                  </a:txBody>
                  <a:tcPr/>
                </a:tc>
                <a:tc>
                  <a:txBody>
                    <a:bodyPr/>
                    <a:lstStyle/>
                    <a:p>
                      <a:r>
                        <a:rPr lang="en-US" sz="2400" dirty="0"/>
                        <a:t>inf</a:t>
                      </a:r>
                    </a:p>
                  </a:txBody>
                  <a:tcPr/>
                </a:tc>
                <a:tc>
                  <a:txBody>
                    <a:bodyPr/>
                    <a:lstStyle/>
                    <a:p>
                      <a:r>
                        <a:rPr lang="en-US" sz="2400" b="1" dirty="0"/>
                        <a:t>inf</a:t>
                      </a:r>
                    </a:p>
                  </a:txBody>
                  <a:tcPr/>
                </a:tc>
                <a:extLst>
                  <a:ext uri="{0D108BD9-81ED-4DB2-BD59-A6C34878D82A}">
                    <a16:rowId xmlns:a16="http://schemas.microsoft.com/office/drawing/2014/main" val="1498757946"/>
                  </a:ext>
                </a:extLst>
              </a:tr>
              <a:tr h="370840">
                <a:tc>
                  <a:txBody>
                    <a:bodyPr/>
                    <a:lstStyle/>
                    <a:p>
                      <a:r>
                        <a:rPr lang="en-US" sz="2400" dirty="0"/>
                        <a:t>s (0)</a:t>
                      </a:r>
                    </a:p>
                  </a:txBody>
                  <a:tcPr/>
                </a:tc>
                <a:tc>
                  <a:txBody>
                    <a:bodyPr/>
                    <a:lstStyle/>
                    <a:p>
                      <a:endParaRPr lang="en-US" sz="2400"/>
                    </a:p>
                  </a:txBody>
                  <a:tcPr/>
                </a:tc>
                <a:tc>
                  <a:txBody>
                    <a:bodyPr/>
                    <a:lstStyle/>
                    <a:p>
                      <a:r>
                        <a:rPr lang="en-US" sz="2400" b="1" dirty="0"/>
                        <a:t>10</a:t>
                      </a:r>
                      <a:r>
                        <a:rPr lang="en-US" sz="2400" dirty="0"/>
                        <a:t>,s</a:t>
                      </a:r>
                    </a:p>
                  </a:txBody>
                  <a:tcPr/>
                </a:tc>
                <a:tc>
                  <a:txBody>
                    <a:bodyPr/>
                    <a:lstStyle/>
                    <a:p>
                      <a:endParaRPr lang="en-US" sz="2400" dirty="0"/>
                    </a:p>
                  </a:txBody>
                  <a:tcPr/>
                </a:tc>
                <a:tc>
                  <a:txBody>
                    <a:bodyPr/>
                    <a:lstStyle/>
                    <a:p>
                      <a:r>
                        <a:rPr lang="en-US" sz="2400" b="1" dirty="0"/>
                        <a:t>5</a:t>
                      </a:r>
                      <a:r>
                        <a:rPr lang="en-US" sz="2400" dirty="0"/>
                        <a:t>,s</a:t>
                      </a:r>
                    </a:p>
                  </a:txBody>
                  <a:tcPr/>
                </a:tc>
                <a:tc>
                  <a:txBody>
                    <a:bodyPr/>
                    <a:lstStyle/>
                    <a:p>
                      <a:endParaRPr lang="en-US" sz="2400"/>
                    </a:p>
                  </a:txBody>
                  <a:tcPr/>
                </a:tc>
                <a:extLst>
                  <a:ext uri="{0D108BD9-81ED-4DB2-BD59-A6C34878D82A}">
                    <a16:rowId xmlns:a16="http://schemas.microsoft.com/office/drawing/2014/main" val="4067582085"/>
                  </a:ext>
                </a:extLst>
              </a:tr>
              <a:tr h="370840">
                <a:tc>
                  <a:txBody>
                    <a:bodyPr/>
                    <a:lstStyle/>
                    <a:p>
                      <a:r>
                        <a:rPr lang="en-US" sz="2400" dirty="0"/>
                        <a:t>x(</a:t>
                      </a:r>
                      <a:r>
                        <a:rPr lang="en-US" sz="2400" b="1" dirty="0"/>
                        <a:t>5</a:t>
                      </a:r>
                      <a:r>
                        <a:rPr lang="en-US" sz="2400" dirty="0"/>
                        <a:t>,s)</a:t>
                      </a:r>
                    </a:p>
                  </a:txBody>
                  <a:tcPr/>
                </a:tc>
                <a:tc>
                  <a:txBody>
                    <a:bodyPr/>
                    <a:lstStyle/>
                    <a:p>
                      <a:endParaRPr lang="en-US" sz="2400"/>
                    </a:p>
                  </a:txBody>
                  <a:tcPr/>
                </a:tc>
                <a:tc>
                  <a:txBody>
                    <a:bodyPr/>
                    <a:lstStyle/>
                    <a:p>
                      <a:r>
                        <a:rPr lang="en-US" sz="2400" dirty="0"/>
                        <a:t>8,x</a:t>
                      </a:r>
                    </a:p>
                  </a:txBody>
                  <a:tcPr/>
                </a:tc>
                <a:tc>
                  <a:txBody>
                    <a:bodyPr/>
                    <a:lstStyle/>
                    <a:p>
                      <a:r>
                        <a:rPr lang="en-US" sz="2400" b="1" dirty="0"/>
                        <a:t>14</a:t>
                      </a:r>
                      <a:r>
                        <a:rPr lang="en-US" sz="2400" dirty="0"/>
                        <a:t>,x</a:t>
                      </a:r>
                    </a:p>
                  </a:txBody>
                  <a:tcPr/>
                </a:tc>
                <a:tc>
                  <a:txBody>
                    <a:bodyPr/>
                    <a:lstStyle/>
                    <a:p>
                      <a:endParaRPr lang="en-US" sz="2400"/>
                    </a:p>
                  </a:txBody>
                  <a:tcPr/>
                </a:tc>
                <a:tc>
                  <a:txBody>
                    <a:bodyPr/>
                    <a:lstStyle/>
                    <a:p>
                      <a:r>
                        <a:rPr lang="en-US" sz="2400" dirty="0"/>
                        <a:t>7,x</a:t>
                      </a:r>
                    </a:p>
                  </a:txBody>
                  <a:tcPr/>
                </a:tc>
                <a:extLst>
                  <a:ext uri="{0D108BD9-81ED-4DB2-BD59-A6C34878D82A}">
                    <a16:rowId xmlns:a16="http://schemas.microsoft.com/office/drawing/2014/main" val="4020260651"/>
                  </a:ext>
                </a:extLst>
              </a:tr>
              <a:tr h="370840">
                <a:tc>
                  <a:txBody>
                    <a:bodyPr/>
                    <a:lstStyle/>
                    <a:p>
                      <a:r>
                        <a:rPr lang="en-US" sz="2400" dirty="0"/>
                        <a:t>y(7,x)</a:t>
                      </a:r>
                    </a:p>
                  </a:txBody>
                  <a:tcPr/>
                </a:tc>
                <a:tc>
                  <a:txBody>
                    <a:bodyPr/>
                    <a:lstStyle/>
                    <a:p>
                      <a:endParaRPr lang="en-US" sz="2400" dirty="0"/>
                    </a:p>
                  </a:txBody>
                  <a:tcPr/>
                </a:tc>
                <a:tc>
                  <a:txBody>
                    <a:bodyPr/>
                    <a:lstStyle/>
                    <a:p>
                      <a:endParaRPr lang="en-US" sz="2400"/>
                    </a:p>
                  </a:txBody>
                  <a:tcPr/>
                </a:tc>
                <a:tc>
                  <a:txBody>
                    <a:bodyPr/>
                    <a:lstStyle/>
                    <a:p>
                      <a:r>
                        <a:rPr lang="en-US" sz="2400" b="1" dirty="0"/>
                        <a:t>13</a:t>
                      </a:r>
                      <a:r>
                        <a:rPr lang="en-US" sz="2400" dirty="0"/>
                        <a:t>,y</a:t>
                      </a:r>
                    </a:p>
                  </a:txBody>
                  <a:tcPr/>
                </a:tc>
                <a:tc>
                  <a:txBody>
                    <a:bodyPr/>
                    <a:lstStyle/>
                    <a:p>
                      <a:endParaRPr lang="en-US" sz="2400"/>
                    </a:p>
                  </a:txBody>
                  <a:tcPr/>
                </a:tc>
                <a:tc>
                  <a:txBody>
                    <a:bodyPr/>
                    <a:lstStyle/>
                    <a:p>
                      <a:endParaRPr lang="en-US" sz="2400" dirty="0"/>
                    </a:p>
                  </a:txBody>
                  <a:tcPr/>
                </a:tc>
                <a:extLst>
                  <a:ext uri="{0D108BD9-81ED-4DB2-BD59-A6C34878D82A}">
                    <a16:rowId xmlns:a16="http://schemas.microsoft.com/office/drawing/2014/main" val="1858297031"/>
                  </a:ext>
                </a:extLst>
              </a:tr>
              <a:tr h="370840">
                <a:tc>
                  <a:txBody>
                    <a:bodyPr/>
                    <a:lstStyle/>
                    <a:p>
                      <a:r>
                        <a:rPr lang="en-US" sz="2400" dirty="0"/>
                        <a:t>u(8,x)</a:t>
                      </a:r>
                    </a:p>
                  </a:txBody>
                  <a:tcPr/>
                </a:tc>
                <a:tc>
                  <a:txBody>
                    <a:bodyPr/>
                    <a:lstStyle/>
                    <a:p>
                      <a:endParaRPr lang="en-US" sz="2400"/>
                    </a:p>
                  </a:txBody>
                  <a:tcPr/>
                </a:tc>
                <a:tc>
                  <a:txBody>
                    <a:bodyPr/>
                    <a:lstStyle/>
                    <a:p>
                      <a:endParaRPr lang="en-US" sz="2400"/>
                    </a:p>
                  </a:txBody>
                  <a:tcPr/>
                </a:tc>
                <a:tc>
                  <a:txBody>
                    <a:bodyPr/>
                    <a:lstStyle/>
                    <a:p>
                      <a:r>
                        <a:rPr lang="en-US" sz="2400" dirty="0"/>
                        <a:t>9,u</a:t>
                      </a:r>
                    </a:p>
                  </a:txBody>
                  <a:tcPr/>
                </a:tc>
                <a:tc>
                  <a:txBody>
                    <a:bodyPr/>
                    <a:lstStyle/>
                    <a:p>
                      <a:endParaRPr lang="en-US" sz="2400"/>
                    </a:p>
                  </a:txBody>
                  <a:tcPr/>
                </a:tc>
                <a:tc>
                  <a:txBody>
                    <a:bodyPr/>
                    <a:lstStyle/>
                    <a:p>
                      <a:endParaRPr lang="en-US" sz="2400" dirty="0"/>
                    </a:p>
                  </a:txBody>
                  <a:tcPr/>
                </a:tc>
                <a:extLst>
                  <a:ext uri="{0D108BD9-81ED-4DB2-BD59-A6C34878D82A}">
                    <a16:rowId xmlns:a16="http://schemas.microsoft.com/office/drawing/2014/main" val="3839665813"/>
                  </a:ext>
                </a:extLst>
              </a:tr>
              <a:tr h="370840">
                <a:tc>
                  <a:txBody>
                    <a:bodyPr/>
                    <a:lstStyle/>
                    <a:p>
                      <a:r>
                        <a:rPr lang="en-US" sz="2400" dirty="0"/>
                        <a:t>v(9,u)</a:t>
                      </a:r>
                    </a:p>
                  </a:txBody>
                  <a:tcPr/>
                </a:tc>
                <a:tc>
                  <a:txBody>
                    <a:bodyPr/>
                    <a:lstStyle/>
                    <a:p>
                      <a:endParaRPr lang="en-US" sz="2400"/>
                    </a:p>
                  </a:txBody>
                  <a:tcPr/>
                </a:tc>
                <a:tc>
                  <a:txBody>
                    <a:bodyPr/>
                    <a:lstStyle/>
                    <a:p>
                      <a:endParaRPr lang="en-US" sz="2400"/>
                    </a:p>
                  </a:txBody>
                  <a:tcPr/>
                </a:tc>
                <a:tc>
                  <a:txBody>
                    <a:bodyPr/>
                    <a:lstStyle/>
                    <a:p>
                      <a:endParaRPr lang="en-US" sz="2400"/>
                    </a:p>
                  </a:txBody>
                  <a:tcPr/>
                </a:tc>
                <a:tc>
                  <a:txBody>
                    <a:bodyPr/>
                    <a:lstStyle/>
                    <a:p>
                      <a:endParaRPr lang="en-US" sz="2400"/>
                    </a:p>
                  </a:txBody>
                  <a:tcPr/>
                </a:tc>
                <a:tc>
                  <a:txBody>
                    <a:bodyPr/>
                    <a:lstStyle/>
                    <a:p>
                      <a:endParaRPr lang="en-US" sz="2400" dirty="0"/>
                    </a:p>
                  </a:txBody>
                  <a:tcPr/>
                </a:tc>
                <a:extLst>
                  <a:ext uri="{0D108BD9-81ED-4DB2-BD59-A6C34878D82A}">
                    <a16:rowId xmlns:a16="http://schemas.microsoft.com/office/drawing/2014/main" val="3996119675"/>
                  </a:ext>
                </a:extLst>
              </a:tr>
            </a:tbl>
          </a:graphicData>
        </a:graphic>
      </p:graphicFrame>
      <p:sp>
        <p:nvSpPr>
          <p:cNvPr id="39" name="TextBox 38">
            <a:extLst>
              <a:ext uri="{FF2B5EF4-FFF2-40B4-BE49-F238E27FC236}">
                <a16:creationId xmlns:a16="http://schemas.microsoft.com/office/drawing/2014/main" id="{064330C1-0A9A-4BDF-B14F-B2A71914EDA7}"/>
              </a:ext>
            </a:extLst>
          </p:cNvPr>
          <p:cNvSpPr txBox="1"/>
          <p:nvPr/>
        </p:nvSpPr>
        <p:spPr>
          <a:xfrm>
            <a:off x="179512" y="3227824"/>
            <a:ext cx="2086020" cy="461665"/>
          </a:xfrm>
          <a:prstGeom prst="rect">
            <a:avLst/>
          </a:prstGeom>
          <a:solidFill>
            <a:schemeClr val="accent2"/>
          </a:solidFill>
        </p:spPr>
        <p:txBody>
          <a:bodyPr wrap="none" rtlCol="0">
            <a:spAutoFit/>
          </a:bodyPr>
          <a:lstStyle/>
          <a:p>
            <a:r>
              <a:rPr lang="en-US" dirty="0"/>
              <a:t>S={</a:t>
            </a:r>
            <a:r>
              <a:rPr lang="en-US" dirty="0" err="1"/>
              <a:t>s,x,y,u,v</a:t>
            </a:r>
            <a:r>
              <a:rPr lang="en-US" dirty="0"/>
              <a:t> }</a:t>
            </a:r>
          </a:p>
        </p:txBody>
      </p:sp>
      <p:sp>
        <p:nvSpPr>
          <p:cNvPr id="41" name="Oval 40">
            <a:extLst>
              <a:ext uri="{FF2B5EF4-FFF2-40B4-BE49-F238E27FC236}">
                <a16:creationId xmlns:a16="http://schemas.microsoft.com/office/drawing/2014/main" id="{4B17138A-4C43-4980-AB85-93F04E8C0523}"/>
              </a:ext>
            </a:extLst>
          </p:cNvPr>
          <p:cNvSpPr/>
          <p:nvPr/>
        </p:nvSpPr>
        <p:spPr bwMode="auto">
          <a:xfrm>
            <a:off x="6156176" y="769992"/>
            <a:ext cx="648072" cy="648072"/>
          </a:xfrm>
          <a:prstGeom prst="ellipse">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spTree>
    <p:extLst>
      <p:ext uri="{BB962C8B-B14F-4D97-AF65-F5344CB8AC3E}">
        <p14:creationId xmlns:p14="http://schemas.microsoft.com/office/powerpoint/2010/main" val="13042150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p:txBody>
          <a:bodyPr/>
          <a:lstStyle/>
          <a:p>
            <a:pPr eaLnBrk="1" hangingPunct="1">
              <a:defRPr/>
            </a:pPr>
            <a:r>
              <a:rPr lang="en-US"/>
              <a:t>Dijkstra’s Algorithm</a:t>
            </a:r>
          </a:p>
        </p:txBody>
      </p:sp>
      <p:sp>
        <p:nvSpPr>
          <p:cNvPr id="20483" name="Rectangle 3"/>
          <p:cNvSpPr>
            <a:spLocks noGrp="1" noChangeArrowheads="1"/>
          </p:cNvSpPr>
          <p:nvPr>
            <p:ph type="body" idx="1"/>
          </p:nvPr>
        </p:nvSpPr>
        <p:spPr>
          <a:xfrm>
            <a:off x="457200" y="1052513"/>
            <a:ext cx="4381565" cy="4343400"/>
          </a:xfrm>
        </p:spPr>
        <p:txBody>
          <a:bodyPr/>
          <a:lstStyle/>
          <a:p>
            <a:pPr eaLnBrk="1" hangingPunct="1">
              <a:buFont typeface="Monotype Sorts" pitchFamily="2" charset="2"/>
              <a:buNone/>
            </a:pPr>
            <a:r>
              <a:rPr lang="en-US" altLang="en-US" sz="1400" b="1" dirty="0">
                <a:latin typeface="Courier New" panose="02070309020205020404" pitchFamily="49" charset="0"/>
              </a:rPr>
              <a:t>Dijkstra(G)</a:t>
            </a:r>
          </a:p>
          <a:p>
            <a:pPr eaLnBrk="1" hangingPunct="1">
              <a:buFont typeface="Monotype Sorts" pitchFamily="2" charset="2"/>
              <a:buNone/>
            </a:pPr>
            <a:r>
              <a:rPr lang="en-US" altLang="en-US" sz="1400" b="1" dirty="0">
                <a:latin typeface="Courier New" panose="02070309020205020404" pitchFamily="49" charset="0"/>
              </a:rPr>
              <a:t>   for each v </a:t>
            </a:r>
            <a:r>
              <a:rPr lang="en-US" altLang="en-US" sz="1400" b="1" dirty="0">
                <a:latin typeface="Courier New" panose="02070309020205020404" pitchFamily="49" charset="0"/>
                <a:sym typeface="Symbol" panose="05050102010706020507" pitchFamily="18" charset="2"/>
              </a:rPr>
              <a:t> V</a:t>
            </a:r>
          </a:p>
          <a:p>
            <a:pPr eaLnBrk="1" hangingPunct="1">
              <a:buFont typeface="Monotype Sorts" pitchFamily="2" charset="2"/>
              <a:buNone/>
            </a:pPr>
            <a:r>
              <a:rPr lang="en-US" altLang="en-US" sz="1400" b="1" dirty="0">
                <a:latin typeface="Courier New" panose="02070309020205020404" pitchFamily="49" charset="0"/>
                <a:sym typeface="Symbol" panose="05050102010706020507" pitchFamily="18" charset="2"/>
              </a:rPr>
              <a:t>      </a:t>
            </a:r>
            <a:r>
              <a:rPr lang="en-US" altLang="en-US" sz="1400" b="1" dirty="0" err="1">
                <a:latin typeface="Courier New" panose="02070309020205020404" pitchFamily="49" charset="0"/>
                <a:sym typeface="Symbol" panose="05050102010706020507" pitchFamily="18" charset="2"/>
              </a:rPr>
              <a:t>dist</a:t>
            </a:r>
            <a:r>
              <a:rPr lang="en-US" altLang="en-US" sz="1400" b="1" dirty="0">
                <a:latin typeface="Courier New" panose="02070309020205020404" pitchFamily="49" charset="0"/>
                <a:sym typeface="Symbol" panose="05050102010706020507" pitchFamily="18" charset="2"/>
              </a:rPr>
              <a:t>[v] = ;</a:t>
            </a:r>
          </a:p>
          <a:p>
            <a:pPr eaLnBrk="1" hangingPunct="1">
              <a:buFont typeface="Monotype Sorts" pitchFamily="2" charset="2"/>
              <a:buNone/>
            </a:pPr>
            <a:r>
              <a:rPr lang="en-US" altLang="en-US" sz="1400" b="1" dirty="0">
                <a:latin typeface="Courier New" panose="02070309020205020404" pitchFamily="49" charset="0"/>
                <a:sym typeface="Symbol" panose="05050102010706020507" pitchFamily="18" charset="2"/>
              </a:rPr>
              <a:t>      parent[v] = NIL;</a:t>
            </a:r>
          </a:p>
          <a:p>
            <a:pPr eaLnBrk="1" hangingPunct="1">
              <a:buFont typeface="Monotype Sorts" pitchFamily="2" charset="2"/>
              <a:buNone/>
            </a:pPr>
            <a:r>
              <a:rPr lang="en-US" altLang="en-US" sz="1400" b="1" dirty="0">
                <a:latin typeface="Courier New" panose="02070309020205020404" pitchFamily="49" charset="0"/>
                <a:sym typeface="Symbol" panose="05050102010706020507" pitchFamily="18" charset="2"/>
              </a:rPr>
              <a:t>   </a:t>
            </a:r>
            <a:r>
              <a:rPr lang="en-US" altLang="en-US" sz="1400" b="1" dirty="0" err="1">
                <a:latin typeface="Courier New" panose="02070309020205020404" pitchFamily="49" charset="0"/>
                <a:sym typeface="Symbol" panose="05050102010706020507" pitchFamily="18" charset="2"/>
              </a:rPr>
              <a:t>dist</a:t>
            </a:r>
            <a:r>
              <a:rPr lang="en-US" altLang="en-US" sz="1400" b="1" dirty="0">
                <a:latin typeface="Courier New" panose="02070309020205020404" pitchFamily="49" charset="0"/>
                <a:sym typeface="Symbol" panose="05050102010706020507" pitchFamily="18" charset="2"/>
              </a:rPr>
              <a:t>[s] = 0; S = ; Q = V;</a:t>
            </a:r>
          </a:p>
          <a:p>
            <a:pPr eaLnBrk="1" hangingPunct="1">
              <a:buFont typeface="Monotype Sorts" pitchFamily="2" charset="2"/>
              <a:buNone/>
            </a:pPr>
            <a:endParaRPr lang="en-US" altLang="en-US" sz="1400" b="1" dirty="0">
              <a:latin typeface="Courier New" panose="02070309020205020404" pitchFamily="49" charset="0"/>
              <a:sym typeface="Symbol" panose="05050102010706020507" pitchFamily="18" charset="2"/>
            </a:endParaRPr>
          </a:p>
          <a:p>
            <a:pPr eaLnBrk="1" hangingPunct="1">
              <a:buFont typeface="Monotype Sorts" pitchFamily="2" charset="2"/>
              <a:buNone/>
            </a:pPr>
            <a:r>
              <a:rPr lang="en-US" altLang="en-US" sz="1400" b="1" dirty="0">
                <a:latin typeface="Courier New" panose="02070309020205020404" pitchFamily="49" charset="0"/>
                <a:sym typeface="Symbol" panose="05050102010706020507" pitchFamily="18" charset="2"/>
              </a:rPr>
              <a:t>   while (Q  )</a:t>
            </a:r>
          </a:p>
          <a:p>
            <a:pPr eaLnBrk="1" hangingPunct="1">
              <a:buFont typeface="Monotype Sorts" pitchFamily="2" charset="2"/>
              <a:buNone/>
            </a:pPr>
            <a:r>
              <a:rPr lang="en-US" altLang="en-US" sz="1400" b="1" dirty="0">
                <a:latin typeface="Courier New" panose="02070309020205020404" pitchFamily="49" charset="0"/>
                <a:sym typeface="Symbol" panose="05050102010706020507" pitchFamily="18" charset="2"/>
              </a:rPr>
              <a:t>      u = </a:t>
            </a:r>
            <a:r>
              <a:rPr lang="en-US" altLang="en-US" sz="1400" b="1" dirty="0" err="1">
                <a:latin typeface="Courier New" panose="02070309020205020404" pitchFamily="49" charset="0"/>
                <a:sym typeface="Symbol" panose="05050102010706020507" pitchFamily="18" charset="2"/>
              </a:rPr>
              <a:t>ExtractMin</a:t>
            </a:r>
            <a:r>
              <a:rPr lang="en-US" altLang="en-US" sz="1400" b="1" dirty="0">
                <a:latin typeface="Courier New" panose="02070309020205020404" pitchFamily="49" charset="0"/>
                <a:sym typeface="Symbol" panose="05050102010706020507" pitchFamily="18" charset="2"/>
              </a:rPr>
              <a:t>(Q);</a:t>
            </a:r>
          </a:p>
          <a:p>
            <a:pPr eaLnBrk="1" hangingPunct="1">
              <a:buFont typeface="Monotype Sorts" pitchFamily="2" charset="2"/>
              <a:buNone/>
            </a:pPr>
            <a:r>
              <a:rPr lang="en-US" altLang="en-US" sz="1400" b="1" dirty="0">
                <a:latin typeface="Courier New" panose="02070309020205020404" pitchFamily="49" charset="0"/>
                <a:sym typeface="Symbol" panose="05050102010706020507" pitchFamily="18" charset="2"/>
              </a:rPr>
              <a:t>      S = S </a:t>
            </a:r>
            <a:r>
              <a:rPr lang="en-US" altLang="en-US" sz="1400" b="1" dirty="0">
                <a:latin typeface="Microsoft Sans Serif" panose="020B0604020202020204" pitchFamily="34" charset="0"/>
                <a:sym typeface="Math B" pitchFamily="2" charset="2"/>
              </a:rPr>
              <a:t>U</a:t>
            </a:r>
            <a:r>
              <a:rPr lang="en-US" altLang="en-US" sz="1400" b="1" dirty="0">
                <a:latin typeface="Courier New" panose="02070309020205020404" pitchFamily="49" charset="0"/>
                <a:sym typeface="Math B" pitchFamily="2" charset="2"/>
              </a:rPr>
              <a:t> {u};</a:t>
            </a:r>
            <a:endParaRPr lang="en-US" altLang="en-US" sz="1400" b="1" dirty="0">
              <a:latin typeface="Courier New" panose="02070309020205020404" pitchFamily="49" charset="0"/>
              <a:sym typeface="Symbol" panose="05050102010706020507" pitchFamily="18" charset="2"/>
            </a:endParaRPr>
          </a:p>
          <a:p>
            <a:pPr eaLnBrk="1" hangingPunct="1">
              <a:buFont typeface="Monotype Sorts" pitchFamily="2" charset="2"/>
              <a:buNone/>
            </a:pPr>
            <a:r>
              <a:rPr lang="en-US" altLang="en-US" sz="1400" b="1" dirty="0">
                <a:latin typeface="Courier New" panose="02070309020205020404" pitchFamily="49" charset="0"/>
                <a:sym typeface="Symbol" panose="05050102010706020507" pitchFamily="18" charset="2"/>
              </a:rPr>
              <a:t>      for each v  u-&gt;Adj[]</a:t>
            </a:r>
          </a:p>
          <a:p>
            <a:pPr eaLnBrk="1" hangingPunct="1">
              <a:buFont typeface="Monotype Sorts" pitchFamily="2" charset="2"/>
              <a:buNone/>
            </a:pPr>
            <a:r>
              <a:rPr lang="en-US" altLang="en-US" sz="1400" b="1" dirty="0">
                <a:latin typeface="Courier New" panose="02070309020205020404" pitchFamily="49" charset="0"/>
                <a:sym typeface="Symbol" panose="05050102010706020507" pitchFamily="18" charset="2"/>
              </a:rPr>
              <a:t>         if (</a:t>
            </a:r>
            <a:r>
              <a:rPr lang="en-US" altLang="en-US" sz="1400" b="1" dirty="0" err="1">
                <a:latin typeface="Courier New" panose="02070309020205020404" pitchFamily="49" charset="0"/>
                <a:sym typeface="Symbol" panose="05050102010706020507" pitchFamily="18" charset="2"/>
              </a:rPr>
              <a:t>dist</a:t>
            </a:r>
            <a:r>
              <a:rPr lang="en-US" altLang="en-US" sz="1400" b="1" dirty="0">
                <a:latin typeface="Courier New" panose="02070309020205020404" pitchFamily="49" charset="0"/>
                <a:sym typeface="Symbol" panose="05050102010706020507" pitchFamily="18" charset="2"/>
              </a:rPr>
              <a:t>[v] &gt; </a:t>
            </a:r>
            <a:r>
              <a:rPr lang="en-US" altLang="en-US" sz="1400" b="1" dirty="0" err="1">
                <a:latin typeface="Courier New" panose="02070309020205020404" pitchFamily="49" charset="0"/>
                <a:sym typeface="Symbol" panose="05050102010706020507" pitchFamily="18" charset="2"/>
              </a:rPr>
              <a:t>dist</a:t>
            </a:r>
            <a:r>
              <a:rPr lang="en-US" altLang="en-US" sz="1400" b="1" dirty="0">
                <a:latin typeface="Courier New" panose="02070309020205020404" pitchFamily="49" charset="0"/>
                <a:sym typeface="Symbol" panose="05050102010706020507" pitchFamily="18" charset="2"/>
              </a:rPr>
              <a:t>[u]+w(</a:t>
            </a:r>
            <a:r>
              <a:rPr lang="en-US" altLang="en-US" sz="1400" b="1" dirty="0" err="1">
                <a:latin typeface="Courier New" panose="02070309020205020404" pitchFamily="49" charset="0"/>
                <a:sym typeface="Symbol" panose="05050102010706020507" pitchFamily="18" charset="2"/>
              </a:rPr>
              <a:t>u,v</a:t>
            </a:r>
            <a:r>
              <a:rPr lang="en-US" altLang="en-US" sz="1400" b="1" dirty="0">
                <a:latin typeface="Courier New" panose="02070309020205020404" pitchFamily="49" charset="0"/>
                <a:sym typeface="Symbol" panose="05050102010706020507" pitchFamily="18" charset="2"/>
              </a:rPr>
              <a:t>))</a:t>
            </a:r>
          </a:p>
          <a:p>
            <a:pPr eaLnBrk="1" hangingPunct="1">
              <a:buFont typeface="Monotype Sorts" pitchFamily="2" charset="2"/>
              <a:buNone/>
            </a:pPr>
            <a:r>
              <a:rPr lang="en-US" altLang="en-US" sz="1400" b="1" dirty="0">
                <a:latin typeface="Courier New" panose="02070309020205020404" pitchFamily="49" charset="0"/>
                <a:sym typeface="Symbol" panose="05050102010706020507" pitchFamily="18" charset="2"/>
              </a:rPr>
              <a:t>            </a:t>
            </a:r>
            <a:r>
              <a:rPr lang="en-US" altLang="en-US" sz="1400" b="1" dirty="0" err="1">
                <a:latin typeface="Courier New" panose="02070309020205020404" pitchFamily="49" charset="0"/>
                <a:sym typeface="Symbol" panose="05050102010706020507" pitchFamily="18" charset="2"/>
              </a:rPr>
              <a:t>dist</a:t>
            </a:r>
            <a:r>
              <a:rPr lang="en-US" altLang="en-US" sz="1400" b="1" dirty="0">
                <a:latin typeface="Courier New" panose="02070309020205020404" pitchFamily="49" charset="0"/>
                <a:sym typeface="Symbol" panose="05050102010706020507" pitchFamily="18" charset="2"/>
              </a:rPr>
              <a:t>[v] = </a:t>
            </a:r>
            <a:r>
              <a:rPr lang="en-US" altLang="en-US" sz="1400" b="1" dirty="0" err="1">
                <a:latin typeface="Courier New" panose="02070309020205020404" pitchFamily="49" charset="0"/>
                <a:sym typeface="Symbol" panose="05050102010706020507" pitchFamily="18" charset="2"/>
              </a:rPr>
              <a:t>dist</a:t>
            </a:r>
            <a:r>
              <a:rPr lang="en-US" altLang="en-US" sz="1400" b="1" dirty="0">
                <a:latin typeface="Courier New" panose="02070309020205020404" pitchFamily="49" charset="0"/>
                <a:sym typeface="Symbol" panose="05050102010706020507" pitchFamily="18" charset="2"/>
              </a:rPr>
              <a:t>[u]+w(</a:t>
            </a:r>
            <a:r>
              <a:rPr lang="en-US" altLang="en-US" sz="1400" b="1" dirty="0" err="1">
                <a:latin typeface="Courier New" panose="02070309020205020404" pitchFamily="49" charset="0"/>
                <a:sym typeface="Symbol" panose="05050102010706020507" pitchFamily="18" charset="2"/>
              </a:rPr>
              <a:t>u,v</a:t>
            </a:r>
            <a:r>
              <a:rPr lang="en-US" altLang="en-US" sz="1400" b="1" dirty="0">
                <a:latin typeface="Courier New" panose="02070309020205020404" pitchFamily="49" charset="0"/>
                <a:sym typeface="Symbol" panose="05050102010706020507" pitchFamily="18" charset="2"/>
              </a:rPr>
              <a:t>);</a:t>
            </a:r>
          </a:p>
          <a:p>
            <a:pPr eaLnBrk="1" hangingPunct="1">
              <a:buFont typeface="Monotype Sorts" pitchFamily="2" charset="2"/>
              <a:buNone/>
            </a:pPr>
            <a:r>
              <a:rPr lang="en-US" altLang="en-US" sz="1400" b="1" dirty="0">
                <a:latin typeface="Courier New" panose="02070309020205020404" pitchFamily="49" charset="0"/>
                <a:sym typeface="Symbol" panose="05050102010706020507" pitchFamily="18" charset="2"/>
              </a:rPr>
              <a:t>            parent[v] = u;</a:t>
            </a:r>
          </a:p>
        </p:txBody>
      </p:sp>
      <p:grpSp>
        <p:nvGrpSpPr>
          <p:cNvPr id="4" name="Group 3">
            <a:extLst>
              <a:ext uri="{FF2B5EF4-FFF2-40B4-BE49-F238E27FC236}">
                <a16:creationId xmlns:a16="http://schemas.microsoft.com/office/drawing/2014/main" id="{6471966E-3BB0-4BB0-89E2-46CBA24CA06B}"/>
              </a:ext>
            </a:extLst>
          </p:cNvPr>
          <p:cNvGrpSpPr/>
          <p:nvPr/>
        </p:nvGrpSpPr>
        <p:grpSpPr>
          <a:xfrm>
            <a:off x="4805810" y="771641"/>
            <a:ext cx="4149724" cy="2882056"/>
            <a:chOff x="4308128" y="574675"/>
            <a:chExt cx="4997450" cy="4122738"/>
          </a:xfrm>
        </p:grpSpPr>
        <p:sp>
          <p:nvSpPr>
            <p:cNvPr id="10" name="Oval 3">
              <a:extLst>
                <a:ext uri="{FF2B5EF4-FFF2-40B4-BE49-F238E27FC236}">
                  <a16:creationId xmlns:a16="http://schemas.microsoft.com/office/drawing/2014/main" id="{A0781642-8FB4-439B-8E87-40728E27B3E5}"/>
                </a:ext>
              </a:extLst>
            </p:cNvPr>
            <p:cNvSpPr>
              <a:spLocks noChangeArrowheads="1"/>
            </p:cNvSpPr>
            <p:nvPr/>
          </p:nvSpPr>
          <p:spPr bwMode="auto">
            <a:xfrm>
              <a:off x="4585940" y="2455863"/>
              <a:ext cx="649288" cy="620712"/>
            </a:xfrm>
            <a:prstGeom prst="ellipse">
              <a:avLst/>
            </a:prstGeom>
            <a:solidFill>
              <a:srgbClr val="CCFF99"/>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latin typeface="Times New Roman" panose="02020603050405020304" pitchFamily="18" charset="0"/>
                </a:rPr>
                <a:t>0</a:t>
              </a:r>
            </a:p>
          </p:txBody>
        </p:sp>
        <p:sp>
          <p:nvSpPr>
            <p:cNvPr id="11" name="Oval 5">
              <a:extLst>
                <a:ext uri="{FF2B5EF4-FFF2-40B4-BE49-F238E27FC236}">
                  <a16:creationId xmlns:a16="http://schemas.microsoft.com/office/drawing/2014/main" id="{37C17976-6A8E-471C-BC5B-5507ECC047A1}"/>
                </a:ext>
              </a:extLst>
            </p:cNvPr>
            <p:cNvSpPr>
              <a:spLocks noChangeArrowheads="1"/>
            </p:cNvSpPr>
            <p:nvPr/>
          </p:nvSpPr>
          <p:spPr bwMode="auto">
            <a:xfrm>
              <a:off x="8453090" y="3675063"/>
              <a:ext cx="649288" cy="620712"/>
            </a:xfrm>
            <a:prstGeom prst="ellipse">
              <a:avLst/>
            </a:prstGeom>
            <a:solidFill>
              <a:srgbClr val="CCECFF"/>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latin typeface="Times New Roman" panose="02020603050405020304" pitchFamily="18" charset="0"/>
                  <a:sym typeface="Symbol" panose="05050102010706020507" pitchFamily="18" charset="2"/>
                </a:rPr>
                <a:t></a:t>
              </a:r>
              <a:endParaRPr lang="en-US" altLang="en-US" b="1">
                <a:latin typeface="Times New Roman" panose="02020603050405020304" pitchFamily="18" charset="0"/>
              </a:endParaRPr>
            </a:p>
          </p:txBody>
        </p:sp>
        <p:sp>
          <p:nvSpPr>
            <p:cNvPr id="12" name="Oval 6">
              <a:extLst>
                <a:ext uri="{FF2B5EF4-FFF2-40B4-BE49-F238E27FC236}">
                  <a16:creationId xmlns:a16="http://schemas.microsoft.com/office/drawing/2014/main" id="{6FDAD3C9-DCA7-40E4-95C0-BB7C4891FCB5}"/>
                </a:ext>
              </a:extLst>
            </p:cNvPr>
            <p:cNvSpPr>
              <a:spLocks noChangeArrowheads="1"/>
            </p:cNvSpPr>
            <p:nvPr/>
          </p:nvSpPr>
          <p:spPr bwMode="auto">
            <a:xfrm>
              <a:off x="6071840" y="3683000"/>
              <a:ext cx="649288" cy="620713"/>
            </a:xfrm>
            <a:prstGeom prst="ellipse">
              <a:avLst/>
            </a:prstGeom>
            <a:solidFill>
              <a:srgbClr val="CCECFF"/>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latin typeface="Times New Roman" panose="02020603050405020304" pitchFamily="18" charset="0"/>
                  <a:sym typeface="Symbol" panose="05050102010706020507" pitchFamily="18" charset="2"/>
                </a:rPr>
                <a:t></a:t>
              </a:r>
              <a:endParaRPr lang="en-US" altLang="en-US" b="1">
                <a:latin typeface="Times New Roman" panose="02020603050405020304" pitchFamily="18" charset="0"/>
              </a:endParaRPr>
            </a:p>
          </p:txBody>
        </p:sp>
        <p:sp>
          <p:nvSpPr>
            <p:cNvPr id="13" name="Oval 7">
              <a:extLst>
                <a:ext uri="{FF2B5EF4-FFF2-40B4-BE49-F238E27FC236}">
                  <a16:creationId xmlns:a16="http://schemas.microsoft.com/office/drawing/2014/main" id="{663F108B-7F12-4142-B9CC-10A322D0793A}"/>
                </a:ext>
              </a:extLst>
            </p:cNvPr>
            <p:cNvSpPr>
              <a:spLocks noChangeArrowheads="1"/>
            </p:cNvSpPr>
            <p:nvPr/>
          </p:nvSpPr>
          <p:spPr bwMode="auto">
            <a:xfrm>
              <a:off x="8448328" y="990600"/>
              <a:ext cx="649287" cy="620713"/>
            </a:xfrm>
            <a:prstGeom prst="ellipse">
              <a:avLst/>
            </a:prstGeom>
            <a:solidFill>
              <a:srgbClr val="CCECFF"/>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latin typeface="Times New Roman" panose="02020603050405020304" pitchFamily="18" charset="0"/>
                  <a:sym typeface="Symbol" panose="05050102010706020507" pitchFamily="18" charset="2"/>
                </a:rPr>
                <a:t></a:t>
              </a:r>
              <a:endParaRPr lang="en-US" altLang="en-US" b="1">
                <a:latin typeface="Times New Roman" panose="02020603050405020304" pitchFamily="18" charset="0"/>
              </a:endParaRPr>
            </a:p>
          </p:txBody>
        </p:sp>
        <p:sp>
          <p:nvSpPr>
            <p:cNvPr id="14" name="Oval 8">
              <a:extLst>
                <a:ext uri="{FF2B5EF4-FFF2-40B4-BE49-F238E27FC236}">
                  <a16:creationId xmlns:a16="http://schemas.microsoft.com/office/drawing/2014/main" id="{C4FE35D1-CC6F-49C8-9B8B-877E6A37CE62}"/>
                </a:ext>
              </a:extLst>
            </p:cNvPr>
            <p:cNvSpPr>
              <a:spLocks noChangeArrowheads="1"/>
            </p:cNvSpPr>
            <p:nvPr/>
          </p:nvSpPr>
          <p:spPr bwMode="auto">
            <a:xfrm>
              <a:off x="6090890" y="990600"/>
              <a:ext cx="649288" cy="620713"/>
            </a:xfrm>
            <a:prstGeom prst="ellipse">
              <a:avLst/>
            </a:prstGeom>
            <a:solidFill>
              <a:srgbClr val="CCECFF"/>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latin typeface="Times New Roman" panose="02020603050405020304" pitchFamily="18" charset="0"/>
                  <a:sym typeface="Symbol" panose="05050102010706020507" pitchFamily="18" charset="2"/>
                </a:rPr>
                <a:t></a:t>
              </a:r>
              <a:endParaRPr lang="en-US" altLang="en-US" b="1">
                <a:latin typeface="Times New Roman" panose="02020603050405020304" pitchFamily="18" charset="0"/>
              </a:endParaRPr>
            </a:p>
          </p:txBody>
        </p:sp>
        <p:sp>
          <p:nvSpPr>
            <p:cNvPr id="15" name="Line 9">
              <a:extLst>
                <a:ext uri="{FF2B5EF4-FFF2-40B4-BE49-F238E27FC236}">
                  <a16:creationId xmlns:a16="http://schemas.microsoft.com/office/drawing/2014/main" id="{4247CEA5-19DF-46B9-BEB2-E3D129718334}"/>
                </a:ext>
              </a:extLst>
            </p:cNvPr>
            <p:cNvSpPr>
              <a:spLocks noChangeShapeType="1"/>
            </p:cNvSpPr>
            <p:nvPr/>
          </p:nvSpPr>
          <p:spPr bwMode="auto">
            <a:xfrm flipV="1">
              <a:off x="5092353" y="1504950"/>
              <a:ext cx="1082675" cy="99695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10">
              <a:extLst>
                <a:ext uri="{FF2B5EF4-FFF2-40B4-BE49-F238E27FC236}">
                  <a16:creationId xmlns:a16="http://schemas.microsoft.com/office/drawing/2014/main" id="{0B14B2F3-F6DC-4C2F-90C7-813BAD057852}"/>
                </a:ext>
              </a:extLst>
            </p:cNvPr>
            <p:cNvSpPr>
              <a:spLocks noChangeShapeType="1"/>
            </p:cNvSpPr>
            <p:nvPr/>
          </p:nvSpPr>
          <p:spPr bwMode="auto">
            <a:xfrm>
              <a:off x="5151090" y="2992438"/>
              <a:ext cx="981075" cy="79375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11">
              <a:extLst>
                <a:ext uri="{FF2B5EF4-FFF2-40B4-BE49-F238E27FC236}">
                  <a16:creationId xmlns:a16="http://schemas.microsoft.com/office/drawing/2014/main" id="{BFD4043A-08BA-4CCB-A0BA-05E615D3DBEC}"/>
                </a:ext>
              </a:extLst>
            </p:cNvPr>
            <p:cNvSpPr>
              <a:spLocks noChangeShapeType="1"/>
            </p:cNvSpPr>
            <p:nvPr/>
          </p:nvSpPr>
          <p:spPr bwMode="auto">
            <a:xfrm>
              <a:off x="6290915" y="1577975"/>
              <a:ext cx="0" cy="2106613"/>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12">
              <a:extLst>
                <a:ext uri="{FF2B5EF4-FFF2-40B4-BE49-F238E27FC236}">
                  <a16:creationId xmlns:a16="http://schemas.microsoft.com/office/drawing/2014/main" id="{8B5C9D7D-4DC5-41D0-954D-164D39A8DC35}"/>
                </a:ext>
              </a:extLst>
            </p:cNvPr>
            <p:cNvSpPr>
              <a:spLocks noChangeShapeType="1"/>
            </p:cNvSpPr>
            <p:nvPr/>
          </p:nvSpPr>
          <p:spPr bwMode="auto">
            <a:xfrm flipV="1">
              <a:off x="6506815" y="1592263"/>
              <a:ext cx="0" cy="2106612"/>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13">
              <a:extLst>
                <a:ext uri="{FF2B5EF4-FFF2-40B4-BE49-F238E27FC236}">
                  <a16:creationId xmlns:a16="http://schemas.microsoft.com/office/drawing/2014/main" id="{D8C2D116-2CCF-480F-8221-B3CF6A3E782F}"/>
                </a:ext>
              </a:extLst>
            </p:cNvPr>
            <p:cNvSpPr>
              <a:spLocks noChangeShapeType="1"/>
            </p:cNvSpPr>
            <p:nvPr/>
          </p:nvSpPr>
          <p:spPr bwMode="auto">
            <a:xfrm>
              <a:off x="8665815" y="1571625"/>
              <a:ext cx="0" cy="2106613"/>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14">
              <a:extLst>
                <a:ext uri="{FF2B5EF4-FFF2-40B4-BE49-F238E27FC236}">
                  <a16:creationId xmlns:a16="http://schemas.microsoft.com/office/drawing/2014/main" id="{E3575F2B-AB21-4BA1-B355-D91F3EC37577}"/>
                </a:ext>
              </a:extLst>
            </p:cNvPr>
            <p:cNvSpPr>
              <a:spLocks noChangeShapeType="1"/>
            </p:cNvSpPr>
            <p:nvPr/>
          </p:nvSpPr>
          <p:spPr bwMode="auto">
            <a:xfrm flipV="1">
              <a:off x="8881715" y="1585913"/>
              <a:ext cx="0" cy="2106612"/>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15">
              <a:extLst>
                <a:ext uri="{FF2B5EF4-FFF2-40B4-BE49-F238E27FC236}">
                  <a16:creationId xmlns:a16="http://schemas.microsoft.com/office/drawing/2014/main" id="{3016C2FC-10CD-4ADF-A37A-7CF2142D5E18}"/>
                </a:ext>
              </a:extLst>
            </p:cNvPr>
            <p:cNvSpPr>
              <a:spLocks noChangeShapeType="1"/>
            </p:cNvSpPr>
            <p:nvPr/>
          </p:nvSpPr>
          <p:spPr bwMode="auto">
            <a:xfrm>
              <a:off x="6722715" y="3987800"/>
              <a:ext cx="1731963" cy="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2" name="Line 16">
              <a:extLst>
                <a:ext uri="{FF2B5EF4-FFF2-40B4-BE49-F238E27FC236}">
                  <a16:creationId xmlns:a16="http://schemas.microsoft.com/office/drawing/2014/main" id="{99A2E92B-8D95-4A2C-A2F8-4EB0A70A0663}"/>
                </a:ext>
              </a:extLst>
            </p:cNvPr>
            <p:cNvSpPr>
              <a:spLocks noChangeShapeType="1"/>
            </p:cNvSpPr>
            <p:nvPr/>
          </p:nvSpPr>
          <p:spPr bwMode="auto">
            <a:xfrm>
              <a:off x="6732240" y="1282700"/>
              <a:ext cx="1731963" cy="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 name="Line 17">
              <a:extLst>
                <a:ext uri="{FF2B5EF4-FFF2-40B4-BE49-F238E27FC236}">
                  <a16:creationId xmlns:a16="http://schemas.microsoft.com/office/drawing/2014/main" id="{71DB5793-08F1-4C81-81F0-06ED92B99CDC}"/>
                </a:ext>
              </a:extLst>
            </p:cNvPr>
            <p:cNvSpPr>
              <a:spLocks noChangeShapeType="1"/>
            </p:cNvSpPr>
            <p:nvPr/>
          </p:nvSpPr>
          <p:spPr bwMode="auto">
            <a:xfrm flipV="1">
              <a:off x="6636990" y="1490663"/>
              <a:ext cx="1876425" cy="2295525"/>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 name="Line 18">
              <a:extLst>
                <a:ext uri="{FF2B5EF4-FFF2-40B4-BE49-F238E27FC236}">
                  <a16:creationId xmlns:a16="http://schemas.microsoft.com/office/drawing/2014/main" id="{ED0107BC-A492-4743-96DC-56D3A36B0444}"/>
                </a:ext>
              </a:extLst>
            </p:cNvPr>
            <p:cNvSpPr>
              <a:spLocks noChangeShapeType="1"/>
            </p:cNvSpPr>
            <p:nvPr/>
          </p:nvSpPr>
          <p:spPr bwMode="auto">
            <a:xfrm flipH="1" flipV="1">
              <a:off x="5236815" y="2776538"/>
              <a:ext cx="3290888" cy="100965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5" name="Text Box 19">
              <a:extLst>
                <a:ext uri="{FF2B5EF4-FFF2-40B4-BE49-F238E27FC236}">
                  <a16:creationId xmlns:a16="http://schemas.microsoft.com/office/drawing/2014/main" id="{D6CAD1E1-6974-4683-9174-D4417FF9C2F1}"/>
                </a:ext>
              </a:extLst>
            </p:cNvPr>
            <p:cNvSpPr txBox="1">
              <a:spLocks noChangeArrowheads="1"/>
            </p:cNvSpPr>
            <p:nvPr/>
          </p:nvSpPr>
          <p:spPr bwMode="auto">
            <a:xfrm>
              <a:off x="4308128" y="2536825"/>
              <a:ext cx="303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s</a:t>
              </a:r>
            </a:p>
          </p:txBody>
        </p:sp>
        <p:sp>
          <p:nvSpPr>
            <p:cNvPr id="26" name="Text Box 20">
              <a:extLst>
                <a:ext uri="{FF2B5EF4-FFF2-40B4-BE49-F238E27FC236}">
                  <a16:creationId xmlns:a16="http://schemas.microsoft.com/office/drawing/2014/main" id="{E2D98401-7539-446B-95F0-E87A9C3DBEC3}"/>
                </a:ext>
              </a:extLst>
            </p:cNvPr>
            <p:cNvSpPr txBox="1">
              <a:spLocks noChangeArrowheads="1"/>
            </p:cNvSpPr>
            <p:nvPr/>
          </p:nvSpPr>
          <p:spPr bwMode="auto">
            <a:xfrm>
              <a:off x="6241703" y="5746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u</a:t>
              </a:r>
            </a:p>
          </p:txBody>
        </p:sp>
        <p:sp>
          <p:nvSpPr>
            <p:cNvPr id="27" name="Text Box 21">
              <a:extLst>
                <a:ext uri="{FF2B5EF4-FFF2-40B4-BE49-F238E27FC236}">
                  <a16:creationId xmlns:a16="http://schemas.microsoft.com/office/drawing/2014/main" id="{974F6401-F231-4C87-8A1A-961922087B40}"/>
                </a:ext>
              </a:extLst>
            </p:cNvPr>
            <p:cNvSpPr txBox="1">
              <a:spLocks noChangeArrowheads="1"/>
            </p:cNvSpPr>
            <p:nvPr/>
          </p:nvSpPr>
          <p:spPr bwMode="auto">
            <a:xfrm>
              <a:off x="8608665" y="5746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v</a:t>
              </a:r>
            </a:p>
          </p:txBody>
        </p:sp>
        <p:sp>
          <p:nvSpPr>
            <p:cNvPr id="28" name="Text Box 22">
              <a:extLst>
                <a:ext uri="{FF2B5EF4-FFF2-40B4-BE49-F238E27FC236}">
                  <a16:creationId xmlns:a16="http://schemas.microsoft.com/office/drawing/2014/main" id="{F391B598-E9F7-40F6-8D0F-4FBC94D9E6A1}"/>
                </a:ext>
              </a:extLst>
            </p:cNvPr>
            <p:cNvSpPr txBox="1">
              <a:spLocks noChangeArrowheads="1"/>
            </p:cNvSpPr>
            <p:nvPr/>
          </p:nvSpPr>
          <p:spPr bwMode="auto">
            <a:xfrm>
              <a:off x="6255990" y="42402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x</a:t>
              </a:r>
            </a:p>
          </p:txBody>
        </p:sp>
        <p:sp>
          <p:nvSpPr>
            <p:cNvPr id="29" name="Text Box 23">
              <a:extLst>
                <a:ext uri="{FF2B5EF4-FFF2-40B4-BE49-F238E27FC236}">
                  <a16:creationId xmlns:a16="http://schemas.microsoft.com/office/drawing/2014/main" id="{FFE18CC3-62D0-4A78-AB79-734623064323}"/>
                </a:ext>
              </a:extLst>
            </p:cNvPr>
            <p:cNvSpPr txBox="1">
              <a:spLocks noChangeArrowheads="1"/>
            </p:cNvSpPr>
            <p:nvPr/>
          </p:nvSpPr>
          <p:spPr bwMode="auto">
            <a:xfrm>
              <a:off x="8637240" y="42259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y</a:t>
              </a:r>
            </a:p>
          </p:txBody>
        </p:sp>
        <p:sp>
          <p:nvSpPr>
            <p:cNvPr id="30" name="Text Box 24">
              <a:extLst>
                <a:ext uri="{FF2B5EF4-FFF2-40B4-BE49-F238E27FC236}">
                  <a16:creationId xmlns:a16="http://schemas.microsoft.com/office/drawing/2014/main" id="{8B2D16F6-3566-47DA-BD8F-AC2255713566}"/>
                </a:ext>
              </a:extLst>
            </p:cNvPr>
            <p:cNvSpPr txBox="1">
              <a:spLocks noChangeArrowheads="1"/>
            </p:cNvSpPr>
            <p:nvPr/>
          </p:nvSpPr>
          <p:spPr bwMode="auto">
            <a:xfrm>
              <a:off x="5160615" y="17145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10</a:t>
              </a:r>
            </a:p>
          </p:txBody>
        </p:sp>
        <p:sp>
          <p:nvSpPr>
            <p:cNvPr id="31" name="Text Box 25">
              <a:extLst>
                <a:ext uri="{FF2B5EF4-FFF2-40B4-BE49-F238E27FC236}">
                  <a16:creationId xmlns:a16="http://schemas.microsoft.com/office/drawing/2014/main" id="{290C35E8-80A0-49B7-B969-665CCD210EB8}"/>
                </a:ext>
              </a:extLst>
            </p:cNvPr>
            <p:cNvSpPr txBox="1">
              <a:spLocks noChangeArrowheads="1"/>
            </p:cNvSpPr>
            <p:nvPr/>
          </p:nvSpPr>
          <p:spPr bwMode="auto">
            <a:xfrm>
              <a:off x="7367240" y="87788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1</a:t>
              </a:r>
            </a:p>
          </p:txBody>
        </p:sp>
        <p:sp>
          <p:nvSpPr>
            <p:cNvPr id="32" name="Text Box 26">
              <a:extLst>
                <a:ext uri="{FF2B5EF4-FFF2-40B4-BE49-F238E27FC236}">
                  <a16:creationId xmlns:a16="http://schemas.microsoft.com/office/drawing/2014/main" id="{8632B9B7-0CB3-42A1-9101-C8C9C8A89E6B}"/>
                </a:ext>
              </a:extLst>
            </p:cNvPr>
            <p:cNvSpPr txBox="1">
              <a:spLocks noChangeArrowheads="1"/>
            </p:cNvSpPr>
            <p:nvPr/>
          </p:nvSpPr>
          <p:spPr bwMode="auto">
            <a:xfrm>
              <a:off x="7468840" y="20304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9</a:t>
              </a:r>
            </a:p>
          </p:txBody>
        </p:sp>
        <p:sp>
          <p:nvSpPr>
            <p:cNvPr id="33" name="Text Box 27">
              <a:extLst>
                <a:ext uri="{FF2B5EF4-FFF2-40B4-BE49-F238E27FC236}">
                  <a16:creationId xmlns:a16="http://schemas.microsoft.com/office/drawing/2014/main" id="{69EE7270-B073-45B2-A443-7811BAC78A63}"/>
                </a:ext>
              </a:extLst>
            </p:cNvPr>
            <p:cNvSpPr txBox="1">
              <a:spLocks noChangeArrowheads="1"/>
            </p:cNvSpPr>
            <p:nvPr/>
          </p:nvSpPr>
          <p:spPr bwMode="auto">
            <a:xfrm>
              <a:off x="7351365" y="39227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2</a:t>
              </a:r>
            </a:p>
          </p:txBody>
        </p:sp>
        <p:sp>
          <p:nvSpPr>
            <p:cNvPr id="34" name="Text Box 28">
              <a:extLst>
                <a:ext uri="{FF2B5EF4-FFF2-40B4-BE49-F238E27FC236}">
                  <a16:creationId xmlns:a16="http://schemas.microsoft.com/office/drawing/2014/main" id="{75CD01AA-5AA8-4F02-BCE5-B35B1A020DD1}"/>
                </a:ext>
              </a:extLst>
            </p:cNvPr>
            <p:cNvSpPr txBox="1">
              <a:spLocks noChangeArrowheads="1"/>
            </p:cNvSpPr>
            <p:nvPr/>
          </p:nvSpPr>
          <p:spPr bwMode="auto">
            <a:xfrm>
              <a:off x="8319740" y="25368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4</a:t>
              </a:r>
            </a:p>
          </p:txBody>
        </p:sp>
        <p:sp>
          <p:nvSpPr>
            <p:cNvPr id="35" name="Text Box 29">
              <a:extLst>
                <a:ext uri="{FF2B5EF4-FFF2-40B4-BE49-F238E27FC236}">
                  <a16:creationId xmlns:a16="http://schemas.microsoft.com/office/drawing/2014/main" id="{71161E3E-2CFA-400E-BA9C-A84A1EE892B4}"/>
                </a:ext>
              </a:extLst>
            </p:cNvPr>
            <p:cNvSpPr txBox="1">
              <a:spLocks noChangeArrowheads="1"/>
            </p:cNvSpPr>
            <p:nvPr/>
          </p:nvSpPr>
          <p:spPr bwMode="auto">
            <a:xfrm>
              <a:off x="8969028" y="25368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6</a:t>
              </a:r>
            </a:p>
          </p:txBody>
        </p:sp>
        <p:sp>
          <p:nvSpPr>
            <p:cNvPr id="36" name="Text Box 30">
              <a:extLst>
                <a:ext uri="{FF2B5EF4-FFF2-40B4-BE49-F238E27FC236}">
                  <a16:creationId xmlns:a16="http://schemas.microsoft.com/office/drawing/2014/main" id="{47B2EEEE-DFC4-41E8-B0AD-10EF1D31CC5F}"/>
                </a:ext>
              </a:extLst>
            </p:cNvPr>
            <p:cNvSpPr txBox="1">
              <a:spLocks noChangeArrowheads="1"/>
            </p:cNvSpPr>
            <p:nvPr/>
          </p:nvSpPr>
          <p:spPr bwMode="auto">
            <a:xfrm>
              <a:off x="5217765" y="32448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5</a:t>
              </a:r>
            </a:p>
          </p:txBody>
        </p:sp>
        <p:sp>
          <p:nvSpPr>
            <p:cNvPr id="37" name="Text Box 31">
              <a:extLst>
                <a:ext uri="{FF2B5EF4-FFF2-40B4-BE49-F238E27FC236}">
                  <a16:creationId xmlns:a16="http://schemas.microsoft.com/office/drawing/2014/main" id="{58C3CEC4-7433-4906-A43B-84594BBCFAD9}"/>
                </a:ext>
              </a:extLst>
            </p:cNvPr>
            <p:cNvSpPr txBox="1">
              <a:spLocks noChangeArrowheads="1"/>
            </p:cNvSpPr>
            <p:nvPr/>
          </p:nvSpPr>
          <p:spPr bwMode="auto">
            <a:xfrm>
              <a:off x="5895628" y="22336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2</a:t>
              </a:r>
            </a:p>
          </p:txBody>
        </p:sp>
        <p:sp>
          <p:nvSpPr>
            <p:cNvPr id="38" name="Text Box 32">
              <a:extLst>
                <a:ext uri="{FF2B5EF4-FFF2-40B4-BE49-F238E27FC236}">
                  <a16:creationId xmlns:a16="http://schemas.microsoft.com/office/drawing/2014/main" id="{FB6D3F0A-D6AC-45AA-A3BD-6F96C0051306}"/>
                </a:ext>
              </a:extLst>
            </p:cNvPr>
            <p:cNvSpPr txBox="1">
              <a:spLocks noChangeArrowheads="1"/>
            </p:cNvSpPr>
            <p:nvPr/>
          </p:nvSpPr>
          <p:spPr bwMode="auto">
            <a:xfrm>
              <a:off x="6559203" y="22336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3</a:t>
              </a:r>
            </a:p>
          </p:txBody>
        </p:sp>
        <p:sp>
          <p:nvSpPr>
            <p:cNvPr id="39" name="Text Box 33">
              <a:extLst>
                <a:ext uri="{FF2B5EF4-FFF2-40B4-BE49-F238E27FC236}">
                  <a16:creationId xmlns:a16="http://schemas.microsoft.com/office/drawing/2014/main" id="{E84E3896-0551-4AED-92CB-D2927C496EB4}"/>
                </a:ext>
              </a:extLst>
            </p:cNvPr>
            <p:cNvSpPr txBox="1">
              <a:spLocks noChangeArrowheads="1"/>
            </p:cNvSpPr>
            <p:nvPr/>
          </p:nvSpPr>
          <p:spPr bwMode="auto">
            <a:xfrm>
              <a:off x="7656165" y="31432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7</a:t>
              </a:r>
            </a:p>
          </p:txBody>
        </p:sp>
      </p:grpSp>
    </p:spTree>
    <p:extLst>
      <p:ext uri="{BB962C8B-B14F-4D97-AF65-F5344CB8AC3E}">
        <p14:creationId xmlns:p14="http://schemas.microsoft.com/office/powerpoint/2010/main" val="24384337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Oval 3"/>
          <p:cNvSpPr>
            <a:spLocks noChangeArrowheads="1"/>
          </p:cNvSpPr>
          <p:nvPr/>
        </p:nvSpPr>
        <p:spPr bwMode="auto">
          <a:xfrm>
            <a:off x="1787525" y="3230563"/>
            <a:ext cx="649288" cy="620712"/>
          </a:xfrm>
          <a:prstGeom prst="ellipse">
            <a:avLst/>
          </a:prstGeom>
          <a:solidFill>
            <a:srgbClr val="CCFF99"/>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latin typeface="Times New Roman" panose="02020603050405020304" pitchFamily="18" charset="0"/>
              </a:rPr>
              <a:t>0</a:t>
            </a:r>
          </a:p>
        </p:txBody>
      </p:sp>
      <p:sp>
        <p:nvSpPr>
          <p:cNvPr id="21507" name="Oval 5"/>
          <p:cNvSpPr>
            <a:spLocks noChangeArrowheads="1"/>
          </p:cNvSpPr>
          <p:nvPr/>
        </p:nvSpPr>
        <p:spPr bwMode="auto">
          <a:xfrm>
            <a:off x="5654675" y="4449763"/>
            <a:ext cx="649288" cy="620712"/>
          </a:xfrm>
          <a:prstGeom prst="ellipse">
            <a:avLst/>
          </a:prstGeom>
          <a:solidFill>
            <a:srgbClr val="CCECFF"/>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latin typeface="Times New Roman" panose="02020603050405020304" pitchFamily="18" charset="0"/>
                <a:sym typeface="Symbol" panose="05050102010706020507" pitchFamily="18" charset="2"/>
              </a:rPr>
              <a:t></a:t>
            </a:r>
            <a:endParaRPr lang="en-US" altLang="en-US" b="1">
              <a:latin typeface="Times New Roman" panose="02020603050405020304" pitchFamily="18" charset="0"/>
            </a:endParaRPr>
          </a:p>
        </p:txBody>
      </p:sp>
      <p:sp>
        <p:nvSpPr>
          <p:cNvPr id="21508" name="Oval 6"/>
          <p:cNvSpPr>
            <a:spLocks noChangeArrowheads="1"/>
          </p:cNvSpPr>
          <p:nvPr/>
        </p:nvSpPr>
        <p:spPr bwMode="auto">
          <a:xfrm>
            <a:off x="3273425" y="4457700"/>
            <a:ext cx="649288" cy="620713"/>
          </a:xfrm>
          <a:prstGeom prst="ellipse">
            <a:avLst/>
          </a:prstGeom>
          <a:solidFill>
            <a:srgbClr val="CCECFF"/>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latin typeface="Times New Roman" panose="02020603050405020304" pitchFamily="18" charset="0"/>
                <a:sym typeface="Symbol" panose="05050102010706020507" pitchFamily="18" charset="2"/>
              </a:rPr>
              <a:t></a:t>
            </a:r>
            <a:endParaRPr lang="en-US" altLang="en-US" b="1">
              <a:latin typeface="Times New Roman" panose="02020603050405020304" pitchFamily="18" charset="0"/>
            </a:endParaRPr>
          </a:p>
        </p:txBody>
      </p:sp>
      <p:sp>
        <p:nvSpPr>
          <p:cNvPr id="21509" name="Oval 7"/>
          <p:cNvSpPr>
            <a:spLocks noChangeArrowheads="1"/>
          </p:cNvSpPr>
          <p:nvPr/>
        </p:nvSpPr>
        <p:spPr bwMode="auto">
          <a:xfrm>
            <a:off x="5649913" y="1765300"/>
            <a:ext cx="649287" cy="620713"/>
          </a:xfrm>
          <a:prstGeom prst="ellipse">
            <a:avLst/>
          </a:prstGeom>
          <a:solidFill>
            <a:srgbClr val="CCECFF"/>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latin typeface="Times New Roman" panose="02020603050405020304" pitchFamily="18" charset="0"/>
                <a:sym typeface="Symbol" panose="05050102010706020507" pitchFamily="18" charset="2"/>
              </a:rPr>
              <a:t></a:t>
            </a:r>
            <a:endParaRPr lang="en-US" altLang="en-US" b="1">
              <a:latin typeface="Times New Roman" panose="02020603050405020304" pitchFamily="18" charset="0"/>
            </a:endParaRPr>
          </a:p>
        </p:txBody>
      </p:sp>
      <p:sp>
        <p:nvSpPr>
          <p:cNvPr id="21510" name="Oval 8"/>
          <p:cNvSpPr>
            <a:spLocks noChangeArrowheads="1"/>
          </p:cNvSpPr>
          <p:nvPr/>
        </p:nvSpPr>
        <p:spPr bwMode="auto">
          <a:xfrm>
            <a:off x="3292475" y="1765300"/>
            <a:ext cx="649288" cy="620713"/>
          </a:xfrm>
          <a:prstGeom prst="ellipse">
            <a:avLst/>
          </a:prstGeom>
          <a:solidFill>
            <a:srgbClr val="CCECFF"/>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latin typeface="Times New Roman" panose="02020603050405020304" pitchFamily="18" charset="0"/>
                <a:sym typeface="Symbol" panose="05050102010706020507" pitchFamily="18" charset="2"/>
              </a:rPr>
              <a:t></a:t>
            </a:r>
            <a:endParaRPr lang="en-US" altLang="en-US" b="1">
              <a:latin typeface="Times New Roman" panose="02020603050405020304" pitchFamily="18" charset="0"/>
            </a:endParaRPr>
          </a:p>
        </p:txBody>
      </p:sp>
      <p:sp>
        <p:nvSpPr>
          <p:cNvPr id="21511" name="Line 9"/>
          <p:cNvSpPr>
            <a:spLocks noChangeShapeType="1"/>
          </p:cNvSpPr>
          <p:nvPr/>
        </p:nvSpPr>
        <p:spPr bwMode="auto">
          <a:xfrm flipV="1">
            <a:off x="2293938" y="2279650"/>
            <a:ext cx="1082675" cy="99695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12" name="Line 10"/>
          <p:cNvSpPr>
            <a:spLocks noChangeShapeType="1"/>
          </p:cNvSpPr>
          <p:nvPr/>
        </p:nvSpPr>
        <p:spPr bwMode="auto">
          <a:xfrm>
            <a:off x="2352675" y="3767138"/>
            <a:ext cx="981075" cy="79375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13" name="Line 11"/>
          <p:cNvSpPr>
            <a:spLocks noChangeShapeType="1"/>
          </p:cNvSpPr>
          <p:nvPr/>
        </p:nvSpPr>
        <p:spPr bwMode="auto">
          <a:xfrm>
            <a:off x="3492500" y="2352675"/>
            <a:ext cx="0" cy="2106613"/>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14" name="Line 12"/>
          <p:cNvSpPr>
            <a:spLocks noChangeShapeType="1"/>
          </p:cNvSpPr>
          <p:nvPr/>
        </p:nvSpPr>
        <p:spPr bwMode="auto">
          <a:xfrm flipV="1">
            <a:off x="3708400" y="2366963"/>
            <a:ext cx="0" cy="2106612"/>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15" name="Line 13"/>
          <p:cNvSpPr>
            <a:spLocks noChangeShapeType="1"/>
          </p:cNvSpPr>
          <p:nvPr/>
        </p:nvSpPr>
        <p:spPr bwMode="auto">
          <a:xfrm>
            <a:off x="5867400" y="2346325"/>
            <a:ext cx="0" cy="2106613"/>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16" name="Line 14"/>
          <p:cNvSpPr>
            <a:spLocks noChangeShapeType="1"/>
          </p:cNvSpPr>
          <p:nvPr/>
        </p:nvSpPr>
        <p:spPr bwMode="auto">
          <a:xfrm flipV="1">
            <a:off x="6083300" y="2360613"/>
            <a:ext cx="0" cy="2106612"/>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17" name="Line 15"/>
          <p:cNvSpPr>
            <a:spLocks noChangeShapeType="1"/>
          </p:cNvSpPr>
          <p:nvPr/>
        </p:nvSpPr>
        <p:spPr bwMode="auto">
          <a:xfrm>
            <a:off x="3924300" y="4762500"/>
            <a:ext cx="1731963" cy="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18" name="Line 16"/>
          <p:cNvSpPr>
            <a:spLocks noChangeShapeType="1"/>
          </p:cNvSpPr>
          <p:nvPr/>
        </p:nvSpPr>
        <p:spPr bwMode="auto">
          <a:xfrm>
            <a:off x="3933825" y="2057400"/>
            <a:ext cx="1731963" cy="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19" name="Line 17"/>
          <p:cNvSpPr>
            <a:spLocks noChangeShapeType="1"/>
          </p:cNvSpPr>
          <p:nvPr/>
        </p:nvSpPr>
        <p:spPr bwMode="auto">
          <a:xfrm flipV="1">
            <a:off x="3838575" y="2265363"/>
            <a:ext cx="1876425" cy="2295525"/>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20" name="Line 18"/>
          <p:cNvSpPr>
            <a:spLocks noChangeShapeType="1"/>
          </p:cNvSpPr>
          <p:nvPr/>
        </p:nvSpPr>
        <p:spPr bwMode="auto">
          <a:xfrm flipH="1" flipV="1">
            <a:off x="2438400" y="3551238"/>
            <a:ext cx="3290888" cy="100965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21" name="Text Box 19"/>
          <p:cNvSpPr txBox="1">
            <a:spLocks noChangeArrowheads="1"/>
          </p:cNvSpPr>
          <p:nvPr/>
        </p:nvSpPr>
        <p:spPr bwMode="auto">
          <a:xfrm>
            <a:off x="1509713" y="3311525"/>
            <a:ext cx="303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s</a:t>
            </a:r>
          </a:p>
        </p:txBody>
      </p:sp>
      <p:sp>
        <p:nvSpPr>
          <p:cNvPr id="21522" name="Text Box 20"/>
          <p:cNvSpPr txBox="1">
            <a:spLocks noChangeArrowheads="1"/>
          </p:cNvSpPr>
          <p:nvPr/>
        </p:nvSpPr>
        <p:spPr bwMode="auto">
          <a:xfrm>
            <a:off x="3443288" y="13493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u</a:t>
            </a:r>
          </a:p>
        </p:txBody>
      </p:sp>
      <p:sp>
        <p:nvSpPr>
          <p:cNvPr id="21523" name="Text Box 21"/>
          <p:cNvSpPr txBox="1">
            <a:spLocks noChangeArrowheads="1"/>
          </p:cNvSpPr>
          <p:nvPr/>
        </p:nvSpPr>
        <p:spPr bwMode="auto">
          <a:xfrm>
            <a:off x="5810250" y="13493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v</a:t>
            </a:r>
          </a:p>
        </p:txBody>
      </p:sp>
      <p:sp>
        <p:nvSpPr>
          <p:cNvPr id="21524" name="Text Box 22"/>
          <p:cNvSpPr txBox="1">
            <a:spLocks noChangeArrowheads="1"/>
          </p:cNvSpPr>
          <p:nvPr/>
        </p:nvSpPr>
        <p:spPr bwMode="auto">
          <a:xfrm>
            <a:off x="3457575" y="50149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x</a:t>
            </a:r>
          </a:p>
        </p:txBody>
      </p:sp>
      <p:sp>
        <p:nvSpPr>
          <p:cNvPr id="21525" name="Text Box 23"/>
          <p:cNvSpPr txBox="1">
            <a:spLocks noChangeArrowheads="1"/>
          </p:cNvSpPr>
          <p:nvPr/>
        </p:nvSpPr>
        <p:spPr bwMode="auto">
          <a:xfrm>
            <a:off x="5838825" y="50006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y</a:t>
            </a:r>
          </a:p>
        </p:txBody>
      </p:sp>
      <p:sp>
        <p:nvSpPr>
          <p:cNvPr id="21526" name="Text Box 24"/>
          <p:cNvSpPr txBox="1">
            <a:spLocks noChangeArrowheads="1"/>
          </p:cNvSpPr>
          <p:nvPr/>
        </p:nvSpPr>
        <p:spPr bwMode="auto">
          <a:xfrm>
            <a:off x="2362200" y="24892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10</a:t>
            </a:r>
          </a:p>
        </p:txBody>
      </p:sp>
      <p:sp>
        <p:nvSpPr>
          <p:cNvPr id="21527" name="Text Box 25"/>
          <p:cNvSpPr txBox="1">
            <a:spLocks noChangeArrowheads="1"/>
          </p:cNvSpPr>
          <p:nvPr/>
        </p:nvSpPr>
        <p:spPr bwMode="auto">
          <a:xfrm>
            <a:off x="4568825" y="165258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1</a:t>
            </a:r>
          </a:p>
        </p:txBody>
      </p:sp>
      <p:sp>
        <p:nvSpPr>
          <p:cNvPr id="21528" name="Text Box 26"/>
          <p:cNvSpPr txBox="1">
            <a:spLocks noChangeArrowheads="1"/>
          </p:cNvSpPr>
          <p:nvPr/>
        </p:nvSpPr>
        <p:spPr bwMode="auto">
          <a:xfrm>
            <a:off x="4670425" y="28051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9</a:t>
            </a:r>
          </a:p>
        </p:txBody>
      </p:sp>
      <p:sp>
        <p:nvSpPr>
          <p:cNvPr id="21529" name="Text Box 27"/>
          <p:cNvSpPr txBox="1">
            <a:spLocks noChangeArrowheads="1"/>
          </p:cNvSpPr>
          <p:nvPr/>
        </p:nvSpPr>
        <p:spPr bwMode="auto">
          <a:xfrm>
            <a:off x="4552950" y="46974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2</a:t>
            </a:r>
          </a:p>
        </p:txBody>
      </p:sp>
      <p:sp>
        <p:nvSpPr>
          <p:cNvPr id="21530" name="Text Box 28"/>
          <p:cNvSpPr txBox="1">
            <a:spLocks noChangeArrowheads="1"/>
          </p:cNvSpPr>
          <p:nvPr/>
        </p:nvSpPr>
        <p:spPr bwMode="auto">
          <a:xfrm>
            <a:off x="5521325" y="33115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4</a:t>
            </a:r>
          </a:p>
        </p:txBody>
      </p:sp>
      <p:sp>
        <p:nvSpPr>
          <p:cNvPr id="21531" name="Text Box 29"/>
          <p:cNvSpPr txBox="1">
            <a:spLocks noChangeArrowheads="1"/>
          </p:cNvSpPr>
          <p:nvPr/>
        </p:nvSpPr>
        <p:spPr bwMode="auto">
          <a:xfrm>
            <a:off x="6170613" y="33115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6</a:t>
            </a:r>
          </a:p>
        </p:txBody>
      </p:sp>
      <p:sp>
        <p:nvSpPr>
          <p:cNvPr id="21532" name="Text Box 30"/>
          <p:cNvSpPr txBox="1">
            <a:spLocks noChangeArrowheads="1"/>
          </p:cNvSpPr>
          <p:nvPr/>
        </p:nvSpPr>
        <p:spPr bwMode="auto">
          <a:xfrm>
            <a:off x="2419350" y="40195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5</a:t>
            </a:r>
          </a:p>
        </p:txBody>
      </p:sp>
      <p:sp>
        <p:nvSpPr>
          <p:cNvPr id="21533" name="Text Box 31"/>
          <p:cNvSpPr txBox="1">
            <a:spLocks noChangeArrowheads="1"/>
          </p:cNvSpPr>
          <p:nvPr/>
        </p:nvSpPr>
        <p:spPr bwMode="auto">
          <a:xfrm>
            <a:off x="3097213" y="30083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2</a:t>
            </a:r>
          </a:p>
        </p:txBody>
      </p:sp>
      <p:sp>
        <p:nvSpPr>
          <p:cNvPr id="21534" name="Text Box 32"/>
          <p:cNvSpPr txBox="1">
            <a:spLocks noChangeArrowheads="1"/>
          </p:cNvSpPr>
          <p:nvPr/>
        </p:nvSpPr>
        <p:spPr bwMode="auto">
          <a:xfrm>
            <a:off x="3760788" y="30083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3</a:t>
            </a:r>
          </a:p>
        </p:txBody>
      </p:sp>
      <p:sp>
        <p:nvSpPr>
          <p:cNvPr id="21535" name="Text Box 33"/>
          <p:cNvSpPr txBox="1">
            <a:spLocks noChangeArrowheads="1"/>
          </p:cNvSpPr>
          <p:nvPr/>
        </p:nvSpPr>
        <p:spPr bwMode="auto">
          <a:xfrm>
            <a:off x="4857750" y="39179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7</a:t>
            </a:r>
          </a:p>
        </p:txBody>
      </p:sp>
      <p:sp>
        <p:nvSpPr>
          <p:cNvPr id="356387" name="Rectangle 35"/>
          <p:cNvSpPr>
            <a:spLocks noChangeArrowheads="1"/>
          </p:cNvSpPr>
          <p:nvPr/>
        </p:nvSpPr>
        <p:spPr bwMode="auto">
          <a:xfrm>
            <a:off x="457200" y="228600"/>
            <a:ext cx="8229600" cy="463550"/>
          </a:xfrm>
          <a:prstGeom prst="rect">
            <a:avLst/>
          </a:prstGeom>
          <a:noFill/>
          <a:ln w="9525">
            <a:noFill/>
            <a:miter lim="800000"/>
            <a:headEnd/>
            <a:tailEnd/>
          </a:ln>
          <a:effectLst/>
        </p:spPr>
        <p:txBody>
          <a:bodyPr lIns="92075" tIns="46038" rIns="92075" bIns="46038" anchor="ctr"/>
          <a:lstStyle/>
          <a:p>
            <a:pPr>
              <a:defRPr/>
            </a:pPr>
            <a:r>
              <a:rPr lang="en-US" sz="3600">
                <a:solidFill>
                  <a:schemeClr val="tx2"/>
                </a:solidFill>
                <a:effectLst>
                  <a:outerShdw blurRad="38100" dist="38100" dir="2700000" algn="tl">
                    <a:srgbClr val="C0C0C0"/>
                  </a:outerShdw>
                </a:effectLst>
                <a:latin typeface="Arial" pitchFamily="34" charset="0"/>
              </a:rPr>
              <a:t>Dijkstra’s Algorithm: Example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Oval 3"/>
          <p:cNvSpPr>
            <a:spLocks noChangeArrowheads="1"/>
          </p:cNvSpPr>
          <p:nvPr/>
        </p:nvSpPr>
        <p:spPr bwMode="auto">
          <a:xfrm>
            <a:off x="1787525" y="3230563"/>
            <a:ext cx="649288" cy="620712"/>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latin typeface="Times New Roman" panose="02020603050405020304" pitchFamily="18" charset="0"/>
              </a:rPr>
              <a:t>0</a:t>
            </a:r>
          </a:p>
        </p:txBody>
      </p:sp>
      <p:sp>
        <p:nvSpPr>
          <p:cNvPr id="22531" name="Oval 4"/>
          <p:cNvSpPr>
            <a:spLocks noChangeArrowheads="1"/>
          </p:cNvSpPr>
          <p:nvPr/>
        </p:nvSpPr>
        <p:spPr bwMode="auto">
          <a:xfrm>
            <a:off x="5654675" y="4449763"/>
            <a:ext cx="649288" cy="620712"/>
          </a:xfrm>
          <a:prstGeom prst="ellipse">
            <a:avLst/>
          </a:prstGeom>
          <a:solidFill>
            <a:srgbClr val="CCECFF"/>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latin typeface="Times New Roman" panose="02020603050405020304" pitchFamily="18" charset="0"/>
                <a:sym typeface="Symbol" panose="05050102010706020507" pitchFamily="18" charset="2"/>
              </a:rPr>
              <a:t></a:t>
            </a:r>
            <a:endParaRPr lang="en-US" altLang="en-US" b="1">
              <a:latin typeface="Times New Roman" panose="02020603050405020304" pitchFamily="18" charset="0"/>
            </a:endParaRPr>
          </a:p>
        </p:txBody>
      </p:sp>
      <p:sp>
        <p:nvSpPr>
          <p:cNvPr id="22532" name="Oval 5"/>
          <p:cNvSpPr>
            <a:spLocks noChangeArrowheads="1"/>
          </p:cNvSpPr>
          <p:nvPr/>
        </p:nvSpPr>
        <p:spPr bwMode="auto">
          <a:xfrm>
            <a:off x="3273425" y="4457700"/>
            <a:ext cx="649288" cy="620713"/>
          </a:xfrm>
          <a:prstGeom prst="ellipse">
            <a:avLst/>
          </a:prstGeom>
          <a:solidFill>
            <a:srgbClr val="CCFF99"/>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latin typeface="Times New Roman" panose="02020603050405020304" pitchFamily="18" charset="0"/>
                <a:sym typeface="Symbol" panose="05050102010706020507" pitchFamily="18" charset="2"/>
              </a:rPr>
              <a:t>5</a:t>
            </a:r>
            <a:endParaRPr lang="en-US" altLang="en-US" b="1">
              <a:latin typeface="Times New Roman" panose="02020603050405020304" pitchFamily="18" charset="0"/>
            </a:endParaRPr>
          </a:p>
        </p:txBody>
      </p:sp>
      <p:sp>
        <p:nvSpPr>
          <p:cNvPr id="22533" name="Oval 6"/>
          <p:cNvSpPr>
            <a:spLocks noChangeArrowheads="1"/>
          </p:cNvSpPr>
          <p:nvPr/>
        </p:nvSpPr>
        <p:spPr bwMode="auto">
          <a:xfrm>
            <a:off x="5649913" y="1765300"/>
            <a:ext cx="649287" cy="620713"/>
          </a:xfrm>
          <a:prstGeom prst="ellipse">
            <a:avLst/>
          </a:prstGeom>
          <a:solidFill>
            <a:srgbClr val="CCECFF"/>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latin typeface="Times New Roman" panose="02020603050405020304" pitchFamily="18" charset="0"/>
                <a:sym typeface="Symbol" panose="05050102010706020507" pitchFamily="18" charset="2"/>
              </a:rPr>
              <a:t></a:t>
            </a:r>
            <a:endParaRPr lang="en-US" altLang="en-US" b="1">
              <a:latin typeface="Times New Roman" panose="02020603050405020304" pitchFamily="18" charset="0"/>
            </a:endParaRPr>
          </a:p>
        </p:txBody>
      </p:sp>
      <p:sp>
        <p:nvSpPr>
          <p:cNvPr id="22534" name="Oval 7"/>
          <p:cNvSpPr>
            <a:spLocks noChangeArrowheads="1"/>
          </p:cNvSpPr>
          <p:nvPr/>
        </p:nvSpPr>
        <p:spPr bwMode="auto">
          <a:xfrm>
            <a:off x="3292475" y="1765300"/>
            <a:ext cx="649288" cy="620713"/>
          </a:xfrm>
          <a:prstGeom prst="ellipse">
            <a:avLst/>
          </a:prstGeom>
          <a:solidFill>
            <a:srgbClr val="CCECFF"/>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latin typeface="Times New Roman" panose="02020603050405020304" pitchFamily="18" charset="0"/>
                <a:sym typeface="Symbol" panose="05050102010706020507" pitchFamily="18" charset="2"/>
              </a:rPr>
              <a:t>10</a:t>
            </a:r>
            <a:endParaRPr lang="en-US" altLang="en-US" b="1">
              <a:latin typeface="Times New Roman" panose="02020603050405020304" pitchFamily="18" charset="0"/>
            </a:endParaRPr>
          </a:p>
        </p:txBody>
      </p:sp>
      <p:sp>
        <p:nvSpPr>
          <p:cNvPr id="22535" name="Line 8"/>
          <p:cNvSpPr>
            <a:spLocks noChangeShapeType="1"/>
          </p:cNvSpPr>
          <p:nvPr/>
        </p:nvSpPr>
        <p:spPr bwMode="auto">
          <a:xfrm flipV="1">
            <a:off x="2293938" y="2279650"/>
            <a:ext cx="1082675" cy="996950"/>
          </a:xfrm>
          <a:prstGeom prst="line">
            <a:avLst/>
          </a:prstGeom>
          <a:noFill/>
          <a:ln w="38100">
            <a:solidFill>
              <a:srgbClr val="CC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2536" name="Line 9"/>
          <p:cNvSpPr>
            <a:spLocks noChangeShapeType="1"/>
          </p:cNvSpPr>
          <p:nvPr/>
        </p:nvSpPr>
        <p:spPr bwMode="auto">
          <a:xfrm>
            <a:off x="2352675" y="3767138"/>
            <a:ext cx="981075" cy="793750"/>
          </a:xfrm>
          <a:prstGeom prst="line">
            <a:avLst/>
          </a:prstGeom>
          <a:noFill/>
          <a:ln w="38100">
            <a:solidFill>
              <a:srgbClr val="CC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2537" name="Line 10"/>
          <p:cNvSpPr>
            <a:spLocks noChangeShapeType="1"/>
          </p:cNvSpPr>
          <p:nvPr/>
        </p:nvSpPr>
        <p:spPr bwMode="auto">
          <a:xfrm>
            <a:off x="3492500" y="2352675"/>
            <a:ext cx="0" cy="2106613"/>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2538" name="Line 11"/>
          <p:cNvSpPr>
            <a:spLocks noChangeShapeType="1"/>
          </p:cNvSpPr>
          <p:nvPr/>
        </p:nvSpPr>
        <p:spPr bwMode="auto">
          <a:xfrm flipV="1">
            <a:off x="3708400" y="2366963"/>
            <a:ext cx="0" cy="2106612"/>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2539" name="Line 12"/>
          <p:cNvSpPr>
            <a:spLocks noChangeShapeType="1"/>
          </p:cNvSpPr>
          <p:nvPr/>
        </p:nvSpPr>
        <p:spPr bwMode="auto">
          <a:xfrm>
            <a:off x="5867400" y="2346325"/>
            <a:ext cx="0" cy="2106613"/>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2540" name="Line 13"/>
          <p:cNvSpPr>
            <a:spLocks noChangeShapeType="1"/>
          </p:cNvSpPr>
          <p:nvPr/>
        </p:nvSpPr>
        <p:spPr bwMode="auto">
          <a:xfrm flipV="1">
            <a:off x="6083300" y="2360613"/>
            <a:ext cx="0" cy="2106612"/>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2541" name="Line 14"/>
          <p:cNvSpPr>
            <a:spLocks noChangeShapeType="1"/>
          </p:cNvSpPr>
          <p:nvPr/>
        </p:nvSpPr>
        <p:spPr bwMode="auto">
          <a:xfrm>
            <a:off x="3924300" y="4762500"/>
            <a:ext cx="1731963" cy="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2542" name="Line 15"/>
          <p:cNvSpPr>
            <a:spLocks noChangeShapeType="1"/>
          </p:cNvSpPr>
          <p:nvPr/>
        </p:nvSpPr>
        <p:spPr bwMode="auto">
          <a:xfrm>
            <a:off x="3933825" y="2057400"/>
            <a:ext cx="1731963" cy="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2543" name="Line 16"/>
          <p:cNvSpPr>
            <a:spLocks noChangeShapeType="1"/>
          </p:cNvSpPr>
          <p:nvPr/>
        </p:nvSpPr>
        <p:spPr bwMode="auto">
          <a:xfrm flipV="1">
            <a:off x="3838575" y="2265363"/>
            <a:ext cx="1876425" cy="2295525"/>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2544" name="Line 17"/>
          <p:cNvSpPr>
            <a:spLocks noChangeShapeType="1"/>
          </p:cNvSpPr>
          <p:nvPr/>
        </p:nvSpPr>
        <p:spPr bwMode="auto">
          <a:xfrm flipH="1" flipV="1">
            <a:off x="2438400" y="3551238"/>
            <a:ext cx="3290888" cy="100965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2545" name="Text Box 18"/>
          <p:cNvSpPr txBox="1">
            <a:spLocks noChangeArrowheads="1"/>
          </p:cNvSpPr>
          <p:nvPr/>
        </p:nvSpPr>
        <p:spPr bwMode="auto">
          <a:xfrm>
            <a:off x="1509713" y="3311525"/>
            <a:ext cx="303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s</a:t>
            </a:r>
          </a:p>
        </p:txBody>
      </p:sp>
      <p:sp>
        <p:nvSpPr>
          <p:cNvPr id="22546" name="Text Box 19"/>
          <p:cNvSpPr txBox="1">
            <a:spLocks noChangeArrowheads="1"/>
          </p:cNvSpPr>
          <p:nvPr/>
        </p:nvSpPr>
        <p:spPr bwMode="auto">
          <a:xfrm>
            <a:off x="3443288" y="13493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u</a:t>
            </a:r>
          </a:p>
        </p:txBody>
      </p:sp>
      <p:sp>
        <p:nvSpPr>
          <p:cNvPr id="22547" name="Text Box 20"/>
          <p:cNvSpPr txBox="1">
            <a:spLocks noChangeArrowheads="1"/>
          </p:cNvSpPr>
          <p:nvPr/>
        </p:nvSpPr>
        <p:spPr bwMode="auto">
          <a:xfrm>
            <a:off x="5810250" y="13493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v</a:t>
            </a:r>
          </a:p>
        </p:txBody>
      </p:sp>
      <p:sp>
        <p:nvSpPr>
          <p:cNvPr id="22548" name="Text Box 21"/>
          <p:cNvSpPr txBox="1">
            <a:spLocks noChangeArrowheads="1"/>
          </p:cNvSpPr>
          <p:nvPr/>
        </p:nvSpPr>
        <p:spPr bwMode="auto">
          <a:xfrm>
            <a:off x="3457575" y="50149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x</a:t>
            </a:r>
          </a:p>
        </p:txBody>
      </p:sp>
      <p:sp>
        <p:nvSpPr>
          <p:cNvPr id="22549" name="Text Box 22"/>
          <p:cNvSpPr txBox="1">
            <a:spLocks noChangeArrowheads="1"/>
          </p:cNvSpPr>
          <p:nvPr/>
        </p:nvSpPr>
        <p:spPr bwMode="auto">
          <a:xfrm>
            <a:off x="5838825" y="50006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y</a:t>
            </a:r>
          </a:p>
        </p:txBody>
      </p:sp>
      <p:sp>
        <p:nvSpPr>
          <p:cNvPr id="22550" name="Text Box 23"/>
          <p:cNvSpPr txBox="1">
            <a:spLocks noChangeArrowheads="1"/>
          </p:cNvSpPr>
          <p:nvPr/>
        </p:nvSpPr>
        <p:spPr bwMode="auto">
          <a:xfrm>
            <a:off x="2362200" y="24892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10</a:t>
            </a:r>
          </a:p>
        </p:txBody>
      </p:sp>
      <p:sp>
        <p:nvSpPr>
          <p:cNvPr id="22551" name="Text Box 24"/>
          <p:cNvSpPr txBox="1">
            <a:spLocks noChangeArrowheads="1"/>
          </p:cNvSpPr>
          <p:nvPr/>
        </p:nvSpPr>
        <p:spPr bwMode="auto">
          <a:xfrm>
            <a:off x="4568825" y="165258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1</a:t>
            </a:r>
          </a:p>
        </p:txBody>
      </p:sp>
      <p:sp>
        <p:nvSpPr>
          <p:cNvPr id="22552" name="Text Box 25"/>
          <p:cNvSpPr txBox="1">
            <a:spLocks noChangeArrowheads="1"/>
          </p:cNvSpPr>
          <p:nvPr/>
        </p:nvSpPr>
        <p:spPr bwMode="auto">
          <a:xfrm>
            <a:off x="4670425" y="28051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9</a:t>
            </a:r>
          </a:p>
        </p:txBody>
      </p:sp>
      <p:sp>
        <p:nvSpPr>
          <p:cNvPr id="22553" name="Text Box 26"/>
          <p:cNvSpPr txBox="1">
            <a:spLocks noChangeArrowheads="1"/>
          </p:cNvSpPr>
          <p:nvPr/>
        </p:nvSpPr>
        <p:spPr bwMode="auto">
          <a:xfrm>
            <a:off x="4552950" y="46974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2</a:t>
            </a:r>
          </a:p>
        </p:txBody>
      </p:sp>
      <p:sp>
        <p:nvSpPr>
          <p:cNvPr id="22554" name="Text Box 27"/>
          <p:cNvSpPr txBox="1">
            <a:spLocks noChangeArrowheads="1"/>
          </p:cNvSpPr>
          <p:nvPr/>
        </p:nvSpPr>
        <p:spPr bwMode="auto">
          <a:xfrm>
            <a:off x="5521325" y="33115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4</a:t>
            </a:r>
          </a:p>
        </p:txBody>
      </p:sp>
      <p:sp>
        <p:nvSpPr>
          <p:cNvPr id="22555" name="Text Box 28"/>
          <p:cNvSpPr txBox="1">
            <a:spLocks noChangeArrowheads="1"/>
          </p:cNvSpPr>
          <p:nvPr/>
        </p:nvSpPr>
        <p:spPr bwMode="auto">
          <a:xfrm>
            <a:off x="6170613" y="33115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6</a:t>
            </a:r>
          </a:p>
        </p:txBody>
      </p:sp>
      <p:sp>
        <p:nvSpPr>
          <p:cNvPr id="22556" name="Text Box 29"/>
          <p:cNvSpPr txBox="1">
            <a:spLocks noChangeArrowheads="1"/>
          </p:cNvSpPr>
          <p:nvPr/>
        </p:nvSpPr>
        <p:spPr bwMode="auto">
          <a:xfrm>
            <a:off x="2419350" y="40195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5</a:t>
            </a:r>
          </a:p>
        </p:txBody>
      </p:sp>
      <p:sp>
        <p:nvSpPr>
          <p:cNvPr id="22557" name="Text Box 30"/>
          <p:cNvSpPr txBox="1">
            <a:spLocks noChangeArrowheads="1"/>
          </p:cNvSpPr>
          <p:nvPr/>
        </p:nvSpPr>
        <p:spPr bwMode="auto">
          <a:xfrm>
            <a:off x="3097213" y="30083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2</a:t>
            </a:r>
          </a:p>
        </p:txBody>
      </p:sp>
      <p:sp>
        <p:nvSpPr>
          <p:cNvPr id="22558" name="Text Box 31"/>
          <p:cNvSpPr txBox="1">
            <a:spLocks noChangeArrowheads="1"/>
          </p:cNvSpPr>
          <p:nvPr/>
        </p:nvSpPr>
        <p:spPr bwMode="auto">
          <a:xfrm>
            <a:off x="3760788" y="30083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3</a:t>
            </a:r>
          </a:p>
        </p:txBody>
      </p:sp>
      <p:sp>
        <p:nvSpPr>
          <p:cNvPr id="22559" name="Text Box 32"/>
          <p:cNvSpPr txBox="1">
            <a:spLocks noChangeArrowheads="1"/>
          </p:cNvSpPr>
          <p:nvPr/>
        </p:nvSpPr>
        <p:spPr bwMode="auto">
          <a:xfrm>
            <a:off x="4857750" y="39179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7</a:t>
            </a:r>
          </a:p>
        </p:txBody>
      </p:sp>
      <p:sp>
        <p:nvSpPr>
          <p:cNvPr id="357411" name="Rectangle 35"/>
          <p:cNvSpPr>
            <a:spLocks noChangeArrowheads="1"/>
          </p:cNvSpPr>
          <p:nvPr/>
        </p:nvSpPr>
        <p:spPr bwMode="auto">
          <a:xfrm>
            <a:off x="457200" y="228600"/>
            <a:ext cx="8229600" cy="463550"/>
          </a:xfrm>
          <a:prstGeom prst="rect">
            <a:avLst/>
          </a:prstGeom>
          <a:noFill/>
          <a:ln w="9525">
            <a:noFill/>
            <a:miter lim="800000"/>
            <a:headEnd/>
            <a:tailEnd/>
          </a:ln>
          <a:effectLst/>
        </p:spPr>
        <p:txBody>
          <a:bodyPr lIns="92075" tIns="46038" rIns="92075" bIns="46038" anchor="ctr"/>
          <a:lstStyle/>
          <a:p>
            <a:pPr>
              <a:defRPr/>
            </a:pPr>
            <a:r>
              <a:rPr lang="en-US" sz="3600">
                <a:solidFill>
                  <a:schemeClr val="tx2"/>
                </a:solidFill>
                <a:effectLst>
                  <a:outerShdw blurRad="38100" dist="38100" dir="2700000" algn="tl">
                    <a:srgbClr val="C0C0C0"/>
                  </a:outerShdw>
                </a:effectLst>
                <a:latin typeface="Arial" pitchFamily="34" charset="0"/>
              </a:rPr>
              <a:t>Dijkstra’s Algorithm: Example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Oval 3"/>
          <p:cNvSpPr>
            <a:spLocks noChangeArrowheads="1"/>
          </p:cNvSpPr>
          <p:nvPr/>
        </p:nvSpPr>
        <p:spPr bwMode="auto">
          <a:xfrm>
            <a:off x="1787525" y="3230563"/>
            <a:ext cx="649288" cy="620712"/>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latin typeface="Times New Roman" panose="02020603050405020304" pitchFamily="18" charset="0"/>
              </a:rPr>
              <a:t>0</a:t>
            </a:r>
          </a:p>
        </p:txBody>
      </p:sp>
      <p:sp>
        <p:nvSpPr>
          <p:cNvPr id="23555" name="Oval 4"/>
          <p:cNvSpPr>
            <a:spLocks noChangeArrowheads="1"/>
          </p:cNvSpPr>
          <p:nvPr/>
        </p:nvSpPr>
        <p:spPr bwMode="auto">
          <a:xfrm>
            <a:off x="5654675" y="4449763"/>
            <a:ext cx="649288" cy="620712"/>
          </a:xfrm>
          <a:prstGeom prst="ellipse">
            <a:avLst/>
          </a:prstGeom>
          <a:solidFill>
            <a:srgbClr val="CCFF99"/>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latin typeface="Times New Roman" panose="02020603050405020304" pitchFamily="18" charset="0"/>
                <a:sym typeface="Symbol" panose="05050102010706020507" pitchFamily="18" charset="2"/>
              </a:rPr>
              <a:t>7</a:t>
            </a:r>
            <a:endParaRPr lang="en-US" altLang="en-US" b="1">
              <a:latin typeface="Times New Roman" panose="02020603050405020304" pitchFamily="18" charset="0"/>
            </a:endParaRPr>
          </a:p>
        </p:txBody>
      </p:sp>
      <p:sp>
        <p:nvSpPr>
          <p:cNvPr id="23556" name="Oval 5"/>
          <p:cNvSpPr>
            <a:spLocks noChangeArrowheads="1"/>
          </p:cNvSpPr>
          <p:nvPr/>
        </p:nvSpPr>
        <p:spPr bwMode="auto">
          <a:xfrm>
            <a:off x="3273425" y="4457700"/>
            <a:ext cx="649288" cy="620713"/>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latin typeface="Times New Roman" panose="02020603050405020304" pitchFamily="18" charset="0"/>
                <a:sym typeface="Symbol" panose="05050102010706020507" pitchFamily="18" charset="2"/>
              </a:rPr>
              <a:t>5</a:t>
            </a:r>
            <a:endParaRPr lang="en-US" altLang="en-US" b="1">
              <a:latin typeface="Times New Roman" panose="02020603050405020304" pitchFamily="18" charset="0"/>
            </a:endParaRPr>
          </a:p>
        </p:txBody>
      </p:sp>
      <p:sp>
        <p:nvSpPr>
          <p:cNvPr id="23557" name="Oval 6"/>
          <p:cNvSpPr>
            <a:spLocks noChangeArrowheads="1"/>
          </p:cNvSpPr>
          <p:nvPr/>
        </p:nvSpPr>
        <p:spPr bwMode="auto">
          <a:xfrm>
            <a:off x="5649913" y="1765300"/>
            <a:ext cx="649287" cy="620713"/>
          </a:xfrm>
          <a:prstGeom prst="ellipse">
            <a:avLst/>
          </a:prstGeom>
          <a:solidFill>
            <a:srgbClr val="CCECFF"/>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latin typeface="Times New Roman" panose="02020603050405020304" pitchFamily="18" charset="0"/>
                <a:sym typeface="Symbol" panose="05050102010706020507" pitchFamily="18" charset="2"/>
              </a:rPr>
              <a:t>14</a:t>
            </a:r>
            <a:endParaRPr lang="en-US" altLang="en-US" b="1">
              <a:latin typeface="Times New Roman" panose="02020603050405020304" pitchFamily="18" charset="0"/>
            </a:endParaRPr>
          </a:p>
        </p:txBody>
      </p:sp>
      <p:sp>
        <p:nvSpPr>
          <p:cNvPr id="23558" name="Oval 7"/>
          <p:cNvSpPr>
            <a:spLocks noChangeArrowheads="1"/>
          </p:cNvSpPr>
          <p:nvPr/>
        </p:nvSpPr>
        <p:spPr bwMode="auto">
          <a:xfrm>
            <a:off x="3292475" y="1765300"/>
            <a:ext cx="649288" cy="620713"/>
          </a:xfrm>
          <a:prstGeom prst="ellipse">
            <a:avLst/>
          </a:prstGeom>
          <a:solidFill>
            <a:srgbClr val="CCECFF"/>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latin typeface="Times New Roman" panose="02020603050405020304" pitchFamily="18" charset="0"/>
                <a:sym typeface="Symbol" panose="05050102010706020507" pitchFamily="18" charset="2"/>
              </a:rPr>
              <a:t>8</a:t>
            </a:r>
            <a:endParaRPr lang="en-US" altLang="en-US" b="1">
              <a:latin typeface="Times New Roman" panose="02020603050405020304" pitchFamily="18" charset="0"/>
            </a:endParaRPr>
          </a:p>
        </p:txBody>
      </p:sp>
      <p:sp>
        <p:nvSpPr>
          <p:cNvPr id="23559" name="Line 8"/>
          <p:cNvSpPr>
            <a:spLocks noChangeShapeType="1"/>
          </p:cNvSpPr>
          <p:nvPr/>
        </p:nvSpPr>
        <p:spPr bwMode="auto">
          <a:xfrm flipV="1">
            <a:off x="2293938" y="2279650"/>
            <a:ext cx="1082675" cy="99695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560" name="Line 9"/>
          <p:cNvSpPr>
            <a:spLocks noChangeShapeType="1"/>
          </p:cNvSpPr>
          <p:nvPr/>
        </p:nvSpPr>
        <p:spPr bwMode="auto">
          <a:xfrm>
            <a:off x="2352675" y="3767138"/>
            <a:ext cx="981075" cy="793750"/>
          </a:xfrm>
          <a:prstGeom prst="line">
            <a:avLst/>
          </a:prstGeom>
          <a:noFill/>
          <a:ln w="38100">
            <a:solidFill>
              <a:srgbClr val="CC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561" name="Line 10"/>
          <p:cNvSpPr>
            <a:spLocks noChangeShapeType="1"/>
          </p:cNvSpPr>
          <p:nvPr/>
        </p:nvSpPr>
        <p:spPr bwMode="auto">
          <a:xfrm>
            <a:off x="3492500" y="2352675"/>
            <a:ext cx="0" cy="2106613"/>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562" name="Line 11"/>
          <p:cNvSpPr>
            <a:spLocks noChangeShapeType="1"/>
          </p:cNvSpPr>
          <p:nvPr/>
        </p:nvSpPr>
        <p:spPr bwMode="auto">
          <a:xfrm flipV="1">
            <a:off x="3708400" y="2366963"/>
            <a:ext cx="0" cy="2106612"/>
          </a:xfrm>
          <a:prstGeom prst="line">
            <a:avLst/>
          </a:prstGeom>
          <a:noFill/>
          <a:ln w="38100">
            <a:solidFill>
              <a:srgbClr val="CC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563" name="Line 12"/>
          <p:cNvSpPr>
            <a:spLocks noChangeShapeType="1"/>
          </p:cNvSpPr>
          <p:nvPr/>
        </p:nvSpPr>
        <p:spPr bwMode="auto">
          <a:xfrm>
            <a:off x="5867400" y="2346325"/>
            <a:ext cx="0" cy="2106613"/>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564" name="Line 13"/>
          <p:cNvSpPr>
            <a:spLocks noChangeShapeType="1"/>
          </p:cNvSpPr>
          <p:nvPr/>
        </p:nvSpPr>
        <p:spPr bwMode="auto">
          <a:xfrm flipV="1">
            <a:off x="6083300" y="2360613"/>
            <a:ext cx="0" cy="2106612"/>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565" name="Line 14"/>
          <p:cNvSpPr>
            <a:spLocks noChangeShapeType="1"/>
          </p:cNvSpPr>
          <p:nvPr/>
        </p:nvSpPr>
        <p:spPr bwMode="auto">
          <a:xfrm>
            <a:off x="3924300" y="4762500"/>
            <a:ext cx="1731963" cy="0"/>
          </a:xfrm>
          <a:prstGeom prst="line">
            <a:avLst/>
          </a:prstGeom>
          <a:noFill/>
          <a:ln w="38100">
            <a:solidFill>
              <a:srgbClr val="CC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566" name="Line 15"/>
          <p:cNvSpPr>
            <a:spLocks noChangeShapeType="1"/>
          </p:cNvSpPr>
          <p:nvPr/>
        </p:nvSpPr>
        <p:spPr bwMode="auto">
          <a:xfrm>
            <a:off x="3933825" y="2057400"/>
            <a:ext cx="1731963" cy="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567" name="Line 16"/>
          <p:cNvSpPr>
            <a:spLocks noChangeShapeType="1"/>
          </p:cNvSpPr>
          <p:nvPr/>
        </p:nvSpPr>
        <p:spPr bwMode="auto">
          <a:xfrm flipV="1">
            <a:off x="3838575" y="2265363"/>
            <a:ext cx="1876425" cy="2295525"/>
          </a:xfrm>
          <a:prstGeom prst="line">
            <a:avLst/>
          </a:prstGeom>
          <a:noFill/>
          <a:ln w="38100">
            <a:solidFill>
              <a:srgbClr val="CC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568" name="Line 17"/>
          <p:cNvSpPr>
            <a:spLocks noChangeShapeType="1"/>
          </p:cNvSpPr>
          <p:nvPr/>
        </p:nvSpPr>
        <p:spPr bwMode="auto">
          <a:xfrm flipH="1" flipV="1">
            <a:off x="2438400" y="3551238"/>
            <a:ext cx="3290888" cy="100965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569" name="Text Box 18"/>
          <p:cNvSpPr txBox="1">
            <a:spLocks noChangeArrowheads="1"/>
          </p:cNvSpPr>
          <p:nvPr/>
        </p:nvSpPr>
        <p:spPr bwMode="auto">
          <a:xfrm>
            <a:off x="1509713" y="3311525"/>
            <a:ext cx="303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s</a:t>
            </a:r>
          </a:p>
        </p:txBody>
      </p:sp>
      <p:sp>
        <p:nvSpPr>
          <p:cNvPr id="23570" name="Text Box 19"/>
          <p:cNvSpPr txBox="1">
            <a:spLocks noChangeArrowheads="1"/>
          </p:cNvSpPr>
          <p:nvPr/>
        </p:nvSpPr>
        <p:spPr bwMode="auto">
          <a:xfrm>
            <a:off x="3443288" y="13493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u</a:t>
            </a:r>
          </a:p>
        </p:txBody>
      </p:sp>
      <p:sp>
        <p:nvSpPr>
          <p:cNvPr id="23571" name="Text Box 20"/>
          <p:cNvSpPr txBox="1">
            <a:spLocks noChangeArrowheads="1"/>
          </p:cNvSpPr>
          <p:nvPr/>
        </p:nvSpPr>
        <p:spPr bwMode="auto">
          <a:xfrm>
            <a:off x="5810250" y="13493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v</a:t>
            </a:r>
          </a:p>
        </p:txBody>
      </p:sp>
      <p:sp>
        <p:nvSpPr>
          <p:cNvPr id="23572" name="Text Box 21"/>
          <p:cNvSpPr txBox="1">
            <a:spLocks noChangeArrowheads="1"/>
          </p:cNvSpPr>
          <p:nvPr/>
        </p:nvSpPr>
        <p:spPr bwMode="auto">
          <a:xfrm>
            <a:off x="3457575" y="50149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x</a:t>
            </a:r>
          </a:p>
        </p:txBody>
      </p:sp>
      <p:sp>
        <p:nvSpPr>
          <p:cNvPr id="23573" name="Text Box 22"/>
          <p:cNvSpPr txBox="1">
            <a:spLocks noChangeArrowheads="1"/>
          </p:cNvSpPr>
          <p:nvPr/>
        </p:nvSpPr>
        <p:spPr bwMode="auto">
          <a:xfrm>
            <a:off x="5838825" y="50006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y</a:t>
            </a:r>
          </a:p>
        </p:txBody>
      </p:sp>
      <p:sp>
        <p:nvSpPr>
          <p:cNvPr id="23574" name="Text Box 23"/>
          <p:cNvSpPr txBox="1">
            <a:spLocks noChangeArrowheads="1"/>
          </p:cNvSpPr>
          <p:nvPr/>
        </p:nvSpPr>
        <p:spPr bwMode="auto">
          <a:xfrm>
            <a:off x="2362200" y="24892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10</a:t>
            </a:r>
          </a:p>
        </p:txBody>
      </p:sp>
      <p:sp>
        <p:nvSpPr>
          <p:cNvPr id="23575" name="Text Box 24"/>
          <p:cNvSpPr txBox="1">
            <a:spLocks noChangeArrowheads="1"/>
          </p:cNvSpPr>
          <p:nvPr/>
        </p:nvSpPr>
        <p:spPr bwMode="auto">
          <a:xfrm>
            <a:off x="4568825" y="165258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1</a:t>
            </a:r>
          </a:p>
        </p:txBody>
      </p:sp>
      <p:sp>
        <p:nvSpPr>
          <p:cNvPr id="23576" name="Text Box 25"/>
          <p:cNvSpPr txBox="1">
            <a:spLocks noChangeArrowheads="1"/>
          </p:cNvSpPr>
          <p:nvPr/>
        </p:nvSpPr>
        <p:spPr bwMode="auto">
          <a:xfrm>
            <a:off x="4670425" y="28051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9</a:t>
            </a:r>
          </a:p>
        </p:txBody>
      </p:sp>
      <p:sp>
        <p:nvSpPr>
          <p:cNvPr id="23577" name="Text Box 26"/>
          <p:cNvSpPr txBox="1">
            <a:spLocks noChangeArrowheads="1"/>
          </p:cNvSpPr>
          <p:nvPr/>
        </p:nvSpPr>
        <p:spPr bwMode="auto">
          <a:xfrm>
            <a:off x="4552950" y="46974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2</a:t>
            </a:r>
          </a:p>
        </p:txBody>
      </p:sp>
      <p:sp>
        <p:nvSpPr>
          <p:cNvPr id="23578" name="Text Box 27"/>
          <p:cNvSpPr txBox="1">
            <a:spLocks noChangeArrowheads="1"/>
          </p:cNvSpPr>
          <p:nvPr/>
        </p:nvSpPr>
        <p:spPr bwMode="auto">
          <a:xfrm>
            <a:off x="5521325" y="33115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4</a:t>
            </a:r>
          </a:p>
        </p:txBody>
      </p:sp>
      <p:sp>
        <p:nvSpPr>
          <p:cNvPr id="23579" name="Text Box 28"/>
          <p:cNvSpPr txBox="1">
            <a:spLocks noChangeArrowheads="1"/>
          </p:cNvSpPr>
          <p:nvPr/>
        </p:nvSpPr>
        <p:spPr bwMode="auto">
          <a:xfrm>
            <a:off x="6170613" y="33115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6</a:t>
            </a:r>
          </a:p>
        </p:txBody>
      </p:sp>
      <p:sp>
        <p:nvSpPr>
          <p:cNvPr id="23580" name="Text Box 29"/>
          <p:cNvSpPr txBox="1">
            <a:spLocks noChangeArrowheads="1"/>
          </p:cNvSpPr>
          <p:nvPr/>
        </p:nvSpPr>
        <p:spPr bwMode="auto">
          <a:xfrm>
            <a:off x="2419350" y="40195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5</a:t>
            </a:r>
          </a:p>
        </p:txBody>
      </p:sp>
      <p:sp>
        <p:nvSpPr>
          <p:cNvPr id="23581" name="Text Box 30"/>
          <p:cNvSpPr txBox="1">
            <a:spLocks noChangeArrowheads="1"/>
          </p:cNvSpPr>
          <p:nvPr/>
        </p:nvSpPr>
        <p:spPr bwMode="auto">
          <a:xfrm>
            <a:off x="3097213" y="30083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2</a:t>
            </a:r>
          </a:p>
        </p:txBody>
      </p:sp>
      <p:sp>
        <p:nvSpPr>
          <p:cNvPr id="23582" name="Text Box 31"/>
          <p:cNvSpPr txBox="1">
            <a:spLocks noChangeArrowheads="1"/>
          </p:cNvSpPr>
          <p:nvPr/>
        </p:nvSpPr>
        <p:spPr bwMode="auto">
          <a:xfrm>
            <a:off x="3760788" y="30083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3</a:t>
            </a:r>
          </a:p>
        </p:txBody>
      </p:sp>
      <p:sp>
        <p:nvSpPr>
          <p:cNvPr id="23583" name="Text Box 32"/>
          <p:cNvSpPr txBox="1">
            <a:spLocks noChangeArrowheads="1"/>
          </p:cNvSpPr>
          <p:nvPr/>
        </p:nvSpPr>
        <p:spPr bwMode="auto">
          <a:xfrm>
            <a:off x="4857750" y="39179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7</a:t>
            </a:r>
          </a:p>
        </p:txBody>
      </p:sp>
      <p:sp>
        <p:nvSpPr>
          <p:cNvPr id="358435" name="Rectangle 35"/>
          <p:cNvSpPr>
            <a:spLocks noChangeArrowheads="1"/>
          </p:cNvSpPr>
          <p:nvPr/>
        </p:nvSpPr>
        <p:spPr bwMode="auto">
          <a:xfrm>
            <a:off x="457200" y="228600"/>
            <a:ext cx="8229600" cy="463550"/>
          </a:xfrm>
          <a:prstGeom prst="rect">
            <a:avLst/>
          </a:prstGeom>
          <a:noFill/>
          <a:ln w="9525">
            <a:noFill/>
            <a:miter lim="800000"/>
            <a:headEnd/>
            <a:tailEnd/>
          </a:ln>
          <a:effectLst/>
        </p:spPr>
        <p:txBody>
          <a:bodyPr lIns="92075" tIns="46038" rIns="92075" bIns="46038" anchor="ctr"/>
          <a:lstStyle/>
          <a:p>
            <a:pPr>
              <a:defRPr/>
            </a:pPr>
            <a:r>
              <a:rPr lang="en-US" sz="3600">
                <a:solidFill>
                  <a:schemeClr val="tx2"/>
                </a:solidFill>
                <a:effectLst>
                  <a:outerShdw blurRad="38100" dist="38100" dir="2700000" algn="tl">
                    <a:srgbClr val="C0C0C0"/>
                  </a:outerShdw>
                </a:effectLst>
                <a:latin typeface="Arial" pitchFamily="34" charset="0"/>
              </a:rPr>
              <a:t>Dijkstra’s Algorithm: Example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Oval 3"/>
          <p:cNvSpPr>
            <a:spLocks noChangeArrowheads="1"/>
          </p:cNvSpPr>
          <p:nvPr/>
        </p:nvSpPr>
        <p:spPr bwMode="auto">
          <a:xfrm>
            <a:off x="1787525" y="3230563"/>
            <a:ext cx="649288" cy="620712"/>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latin typeface="Times New Roman" panose="02020603050405020304" pitchFamily="18" charset="0"/>
              </a:rPr>
              <a:t>0</a:t>
            </a:r>
          </a:p>
        </p:txBody>
      </p:sp>
      <p:sp>
        <p:nvSpPr>
          <p:cNvPr id="24579" name="Oval 4"/>
          <p:cNvSpPr>
            <a:spLocks noChangeArrowheads="1"/>
          </p:cNvSpPr>
          <p:nvPr/>
        </p:nvSpPr>
        <p:spPr bwMode="auto">
          <a:xfrm>
            <a:off x="5654675" y="4449763"/>
            <a:ext cx="649288" cy="620712"/>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latin typeface="Times New Roman" panose="02020603050405020304" pitchFamily="18" charset="0"/>
                <a:sym typeface="Symbol" panose="05050102010706020507" pitchFamily="18" charset="2"/>
              </a:rPr>
              <a:t>7</a:t>
            </a:r>
            <a:endParaRPr lang="en-US" altLang="en-US" b="1">
              <a:latin typeface="Times New Roman" panose="02020603050405020304" pitchFamily="18" charset="0"/>
            </a:endParaRPr>
          </a:p>
        </p:txBody>
      </p:sp>
      <p:sp>
        <p:nvSpPr>
          <p:cNvPr id="24580" name="Oval 5"/>
          <p:cNvSpPr>
            <a:spLocks noChangeArrowheads="1"/>
          </p:cNvSpPr>
          <p:nvPr/>
        </p:nvSpPr>
        <p:spPr bwMode="auto">
          <a:xfrm>
            <a:off x="3273425" y="4457700"/>
            <a:ext cx="649288" cy="620713"/>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latin typeface="Times New Roman" panose="02020603050405020304" pitchFamily="18" charset="0"/>
                <a:sym typeface="Symbol" panose="05050102010706020507" pitchFamily="18" charset="2"/>
              </a:rPr>
              <a:t>5</a:t>
            </a:r>
            <a:endParaRPr lang="en-US" altLang="en-US" b="1">
              <a:latin typeface="Times New Roman" panose="02020603050405020304" pitchFamily="18" charset="0"/>
            </a:endParaRPr>
          </a:p>
        </p:txBody>
      </p:sp>
      <p:sp>
        <p:nvSpPr>
          <p:cNvPr id="24581" name="Oval 6"/>
          <p:cNvSpPr>
            <a:spLocks noChangeArrowheads="1"/>
          </p:cNvSpPr>
          <p:nvPr/>
        </p:nvSpPr>
        <p:spPr bwMode="auto">
          <a:xfrm>
            <a:off x="5649913" y="1765300"/>
            <a:ext cx="649287" cy="620713"/>
          </a:xfrm>
          <a:prstGeom prst="ellipse">
            <a:avLst/>
          </a:prstGeom>
          <a:solidFill>
            <a:srgbClr val="CCECFF"/>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latin typeface="Times New Roman" panose="02020603050405020304" pitchFamily="18" charset="0"/>
                <a:sym typeface="Symbol" panose="05050102010706020507" pitchFamily="18" charset="2"/>
              </a:rPr>
              <a:t>13</a:t>
            </a:r>
            <a:endParaRPr lang="en-US" altLang="en-US" b="1">
              <a:latin typeface="Times New Roman" panose="02020603050405020304" pitchFamily="18" charset="0"/>
            </a:endParaRPr>
          </a:p>
        </p:txBody>
      </p:sp>
      <p:sp>
        <p:nvSpPr>
          <p:cNvPr id="24582" name="Oval 7"/>
          <p:cNvSpPr>
            <a:spLocks noChangeArrowheads="1"/>
          </p:cNvSpPr>
          <p:nvPr/>
        </p:nvSpPr>
        <p:spPr bwMode="auto">
          <a:xfrm>
            <a:off x="3292475" y="1765300"/>
            <a:ext cx="649288" cy="620713"/>
          </a:xfrm>
          <a:prstGeom prst="ellipse">
            <a:avLst/>
          </a:prstGeom>
          <a:solidFill>
            <a:srgbClr val="CCFF99"/>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latin typeface="Times New Roman" panose="02020603050405020304" pitchFamily="18" charset="0"/>
                <a:sym typeface="Symbol" panose="05050102010706020507" pitchFamily="18" charset="2"/>
              </a:rPr>
              <a:t>8</a:t>
            </a:r>
            <a:endParaRPr lang="en-US" altLang="en-US" b="1">
              <a:latin typeface="Times New Roman" panose="02020603050405020304" pitchFamily="18" charset="0"/>
            </a:endParaRPr>
          </a:p>
        </p:txBody>
      </p:sp>
      <p:sp>
        <p:nvSpPr>
          <p:cNvPr id="24583" name="Line 8"/>
          <p:cNvSpPr>
            <a:spLocks noChangeShapeType="1"/>
          </p:cNvSpPr>
          <p:nvPr/>
        </p:nvSpPr>
        <p:spPr bwMode="auto">
          <a:xfrm flipV="1">
            <a:off x="2293938" y="2279650"/>
            <a:ext cx="1082675" cy="99695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584" name="Line 9"/>
          <p:cNvSpPr>
            <a:spLocks noChangeShapeType="1"/>
          </p:cNvSpPr>
          <p:nvPr/>
        </p:nvSpPr>
        <p:spPr bwMode="auto">
          <a:xfrm>
            <a:off x="2352675" y="3767138"/>
            <a:ext cx="981075" cy="793750"/>
          </a:xfrm>
          <a:prstGeom prst="line">
            <a:avLst/>
          </a:prstGeom>
          <a:noFill/>
          <a:ln w="38100">
            <a:solidFill>
              <a:srgbClr val="CC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585" name="Line 10"/>
          <p:cNvSpPr>
            <a:spLocks noChangeShapeType="1"/>
          </p:cNvSpPr>
          <p:nvPr/>
        </p:nvSpPr>
        <p:spPr bwMode="auto">
          <a:xfrm>
            <a:off x="3492500" y="2352675"/>
            <a:ext cx="0" cy="2106613"/>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586" name="Line 11"/>
          <p:cNvSpPr>
            <a:spLocks noChangeShapeType="1"/>
          </p:cNvSpPr>
          <p:nvPr/>
        </p:nvSpPr>
        <p:spPr bwMode="auto">
          <a:xfrm flipV="1">
            <a:off x="3708400" y="2366963"/>
            <a:ext cx="0" cy="2106612"/>
          </a:xfrm>
          <a:prstGeom prst="line">
            <a:avLst/>
          </a:prstGeom>
          <a:noFill/>
          <a:ln w="38100">
            <a:solidFill>
              <a:srgbClr val="CC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587" name="Line 12"/>
          <p:cNvSpPr>
            <a:spLocks noChangeShapeType="1"/>
          </p:cNvSpPr>
          <p:nvPr/>
        </p:nvSpPr>
        <p:spPr bwMode="auto">
          <a:xfrm>
            <a:off x="5867400" y="2346325"/>
            <a:ext cx="0" cy="2106613"/>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588" name="Line 13"/>
          <p:cNvSpPr>
            <a:spLocks noChangeShapeType="1"/>
          </p:cNvSpPr>
          <p:nvPr/>
        </p:nvSpPr>
        <p:spPr bwMode="auto">
          <a:xfrm flipV="1">
            <a:off x="6083300" y="2360613"/>
            <a:ext cx="0" cy="2106612"/>
          </a:xfrm>
          <a:prstGeom prst="line">
            <a:avLst/>
          </a:prstGeom>
          <a:noFill/>
          <a:ln w="38100">
            <a:solidFill>
              <a:srgbClr val="CC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589" name="Line 14"/>
          <p:cNvSpPr>
            <a:spLocks noChangeShapeType="1"/>
          </p:cNvSpPr>
          <p:nvPr/>
        </p:nvSpPr>
        <p:spPr bwMode="auto">
          <a:xfrm>
            <a:off x="3924300" y="4762500"/>
            <a:ext cx="1731963" cy="0"/>
          </a:xfrm>
          <a:prstGeom prst="line">
            <a:avLst/>
          </a:prstGeom>
          <a:noFill/>
          <a:ln w="38100">
            <a:solidFill>
              <a:srgbClr val="CC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590" name="Line 15"/>
          <p:cNvSpPr>
            <a:spLocks noChangeShapeType="1"/>
          </p:cNvSpPr>
          <p:nvPr/>
        </p:nvSpPr>
        <p:spPr bwMode="auto">
          <a:xfrm>
            <a:off x="3933825" y="2057400"/>
            <a:ext cx="1731963" cy="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591" name="Line 16"/>
          <p:cNvSpPr>
            <a:spLocks noChangeShapeType="1"/>
          </p:cNvSpPr>
          <p:nvPr/>
        </p:nvSpPr>
        <p:spPr bwMode="auto">
          <a:xfrm flipV="1">
            <a:off x="3838575" y="2265363"/>
            <a:ext cx="1876425" cy="2295525"/>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592" name="Line 17"/>
          <p:cNvSpPr>
            <a:spLocks noChangeShapeType="1"/>
          </p:cNvSpPr>
          <p:nvPr/>
        </p:nvSpPr>
        <p:spPr bwMode="auto">
          <a:xfrm flipH="1" flipV="1">
            <a:off x="2438400" y="3551238"/>
            <a:ext cx="3290888" cy="100965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593" name="Text Box 18"/>
          <p:cNvSpPr txBox="1">
            <a:spLocks noChangeArrowheads="1"/>
          </p:cNvSpPr>
          <p:nvPr/>
        </p:nvSpPr>
        <p:spPr bwMode="auto">
          <a:xfrm>
            <a:off x="1509713" y="3311525"/>
            <a:ext cx="303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s</a:t>
            </a:r>
          </a:p>
        </p:txBody>
      </p:sp>
      <p:sp>
        <p:nvSpPr>
          <p:cNvPr id="24594" name="Text Box 19"/>
          <p:cNvSpPr txBox="1">
            <a:spLocks noChangeArrowheads="1"/>
          </p:cNvSpPr>
          <p:nvPr/>
        </p:nvSpPr>
        <p:spPr bwMode="auto">
          <a:xfrm>
            <a:off x="3443288" y="13493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u</a:t>
            </a:r>
          </a:p>
        </p:txBody>
      </p:sp>
      <p:sp>
        <p:nvSpPr>
          <p:cNvPr id="24595" name="Text Box 20"/>
          <p:cNvSpPr txBox="1">
            <a:spLocks noChangeArrowheads="1"/>
          </p:cNvSpPr>
          <p:nvPr/>
        </p:nvSpPr>
        <p:spPr bwMode="auto">
          <a:xfrm>
            <a:off x="5810250" y="13493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v</a:t>
            </a:r>
          </a:p>
        </p:txBody>
      </p:sp>
      <p:sp>
        <p:nvSpPr>
          <p:cNvPr id="24596" name="Text Box 21"/>
          <p:cNvSpPr txBox="1">
            <a:spLocks noChangeArrowheads="1"/>
          </p:cNvSpPr>
          <p:nvPr/>
        </p:nvSpPr>
        <p:spPr bwMode="auto">
          <a:xfrm>
            <a:off x="3457575" y="50149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x</a:t>
            </a:r>
          </a:p>
        </p:txBody>
      </p:sp>
      <p:sp>
        <p:nvSpPr>
          <p:cNvPr id="24597" name="Text Box 22"/>
          <p:cNvSpPr txBox="1">
            <a:spLocks noChangeArrowheads="1"/>
          </p:cNvSpPr>
          <p:nvPr/>
        </p:nvSpPr>
        <p:spPr bwMode="auto">
          <a:xfrm>
            <a:off x="5838825" y="50006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y</a:t>
            </a:r>
          </a:p>
        </p:txBody>
      </p:sp>
      <p:sp>
        <p:nvSpPr>
          <p:cNvPr id="24598" name="Text Box 23"/>
          <p:cNvSpPr txBox="1">
            <a:spLocks noChangeArrowheads="1"/>
          </p:cNvSpPr>
          <p:nvPr/>
        </p:nvSpPr>
        <p:spPr bwMode="auto">
          <a:xfrm>
            <a:off x="2362200" y="24892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10</a:t>
            </a:r>
          </a:p>
        </p:txBody>
      </p:sp>
      <p:sp>
        <p:nvSpPr>
          <p:cNvPr id="24599" name="Text Box 24"/>
          <p:cNvSpPr txBox="1">
            <a:spLocks noChangeArrowheads="1"/>
          </p:cNvSpPr>
          <p:nvPr/>
        </p:nvSpPr>
        <p:spPr bwMode="auto">
          <a:xfrm>
            <a:off x="4568825" y="165258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1</a:t>
            </a:r>
          </a:p>
        </p:txBody>
      </p:sp>
      <p:sp>
        <p:nvSpPr>
          <p:cNvPr id="24600" name="Text Box 25"/>
          <p:cNvSpPr txBox="1">
            <a:spLocks noChangeArrowheads="1"/>
          </p:cNvSpPr>
          <p:nvPr/>
        </p:nvSpPr>
        <p:spPr bwMode="auto">
          <a:xfrm>
            <a:off x="4670425" y="28051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9</a:t>
            </a:r>
          </a:p>
        </p:txBody>
      </p:sp>
      <p:sp>
        <p:nvSpPr>
          <p:cNvPr id="24601" name="Text Box 26"/>
          <p:cNvSpPr txBox="1">
            <a:spLocks noChangeArrowheads="1"/>
          </p:cNvSpPr>
          <p:nvPr/>
        </p:nvSpPr>
        <p:spPr bwMode="auto">
          <a:xfrm>
            <a:off x="4552950" y="46974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2</a:t>
            </a:r>
          </a:p>
        </p:txBody>
      </p:sp>
      <p:sp>
        <p:nvSpPr>
          <p:cNvPr id="24602" name="Text Box 27"/>
          <p:cNvSpPr txBox="1">
            <a:spLocks noChangeArrowheads="1"/>
          </p:cNvSpPr>
          <p:nvPr/>
        </p:nvSpPr>
        <p:spPr bwMode="auto">
          <a:xfrm>
            <a:off x="5521325" y="33115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4</a:t>
            </a:r>
          </a:p>
        </p:txBody>
      </p:sp>
      <p:sp>
        <p:nvSpPr>
          <p:cNvPr id="24603" name="Text Box 28"/>
          <p:cNvSpPr txBox="1">
            <a:spLocks noChangeArrowheads="1"/>
          </p:cNvSpPr>
          <p:nvPr/>
        </p:nvSpPr>
        <p:spPr bwMode="auto">
          <a:xfrm>
            <a:off x="6170613" y="33115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6</a:t>
            </a:r>
          </a:p>
        </p:txBody>
      </p:sp>
      <p:sp>
        <p:nvSpPr>
          <p:cNvPr id="24604" name="Text Box 29"/>
          <p:cNvSpPr txBox="1">
            <a:spLocks noChangeArrowheads="1"/>
          </p:cNvSpPr>
          <p:nvPr/>
        </p:nvSpPr>
        <p:spPr bwMode="auto">
          <a:xfrm>
            <a:off x="2419350" y="40195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5</a:t>
            </a:r>
          </a:p>
        </p:txBody>
      </p:sp>
      <p:sp>
        <p:nvSpPr>
          <p:cNvPr id="24605" name="Text Box 30"/>
          <p:cNvSpPr txBox="1">
            <a:spLocks noChangeArrowheads="1"/>
          </p:cNvSpPr>
          <p:nvPr/>
        </p:nvSpPr>
        <p:spPr bwMode="auto">
          <a:xfrm>
            <a:off x="3097213" y="30083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2</a:t>
            </a:r>
          </a:p>
        </p:txBody>
      </p:sp>
      <p:sp>
        <p:nvSpPr>
          <p:cNvPr id="24606" name="Text Box 31"/>
          <p:cNvSpPr txBox="1">
            <a:spLocks noChangeArrowheads="1"/>
          </p:cNvSpPr>
          <p:nvPr/>
        </p:nvSpPr>
        <p:spPr bwMode="auto">
          <a:xfrm>
            <a:off x="3760788" y="30083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3</a:t>
            </a:r>
          </a:p>
        </p:txBody>
      </p:sp>
      <p:sp>
        <p:nvSpPr>
          <p:cNvPr id="24607" name="Text Box 32"/>
          <p:cNvSpPr txBox="1">
            <a:spLocks noChangeArrowheads="1"/>
          </p:cNvSpPr>
          <p:nvPr/>
        </p:nvSpPr>
        <p:spPr bwMode="auto">
          <a:xfrm>
            <a:off x="4857750" y="39179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7</a:t>
            </a:r>
          </a:p>
        </p:txBody>
      </p:sp>
      <p:sp>
        <p:nvSpPr>
          <p:cNvPr id="359459" name="Rectangle 35"/>
          <p:cNvSpPr>
            <a:spLocks noChangeArrowheads="1"/>
          </p:cNvSpPr>
          <p:nvPr/>
        </p:nvSpPr>
        <p:spPr bwMode="auto">
          <a:xfrm>
            <a:off x="457200" y="228600"/>
            <a:ext cx="8229600" cy="463550"/>
          </a:xfrm>
          <a:prstGeom prst="rect">
            <a:avLst/>
          </a:prstGeom>
          <a:noFill/>
          <a:ln w="9525">
            <a:noFill/>
            <a:miter lim="800000"/>
            <a:headEnd/>
            <a:tailEnd/>
          </a:ln>
          <a:effectLst/>
        </p:spPr>
        <p:txBody>
          <a:bodyPr lIns="92075" tIns="46038" rIns="92075" bIns="46038" anchor="ctr"/>
          <a:lstStyle/>
          <a:p>
            <a:pPr>
              <a:defRPr/>
            </a:pPr>
            <a:r>
              <a:rPr lang="en-US" sz="3600">
                <a:solidFill>
                  <a:schemeClr val="tx2"/>
                </a:solidFill>
                <a:effectLst>
                  <a:outerShdw blurRad="38100" dist="38100" dir="2700000" algn="tl">
                    <a:srgbClr val="C0C0C0"/>
                  </a:outerShdw>
                </a:effectLst>
                <a:latin typeface="Arial" pitchFamily="34" charset="0"/>
              </a:rPr>
              <a:t>Dijkstra’s Algorithm: Example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ChangeArrowheads="1"/>
          </p:cNvSpPr>
          <p:nvPr>
            <p:ph type="title"/>
          </p:nvPr>
        </p:nvSpPr>
        <p:spPr/>
        <p:txBody>
          <a:bodyPr/>
          <a:lstStyle/>
          <a:p>
            <a:pPr eaLnBrk="1" hangingPunct="1">
              <a:defRPr/>
            </a:pPr>
            <a:r>
              <a:rPr lang="en-US"/>
              <a:t>Shortest-Path Problems</a:t>
            </a:r>
          </a:p>
        </p:txBody>
      </p:sp>
      <p:sp>
        <p:nvSpPr>
          <p:cNvPr id="4099" name="Rectangle 3"/>
          <p:cNvSpPr>
            <a:spLocks noGrp="1" noChangeArrowheads="1"/>
          </p:cNvSpPr>
          <p:nvPr>
            <p:ph type="body" idx="1"/>
          </p:nvPr>
        </p:nvSpPr>
        <p:spPr>
          <a:xfrm>
            <a:off x="457200" y="1268413"/>
            <a:ext cx="8229600" cy="3529012"/>
          </a:xfrm>
        </p:spPr>
        <p:txBody>
          <a:bodyPr/>
          <a:lstStyle/>
          <a:p>
            <a:pPr eaLnBrk="1" hangingPunct="1"/>
            <a:r>
              <a:rPr lang="en-US" altLang="en-US"/>
              <a:t>Shortest-Path problems</a:t>
            </a:r>
          </a:p>
          <a:p>
            <a:pPr lvl="1" eaLnBrk="1" hangingPunct="1"/>
            <a:r>
              <a:rPr lang="en-US" altLang="en-US" b="1"/>
              <a:t>Single-Source (Single-Destination): </a:t>
            </a:r>
            <a:r>
              <a:rPr lang="en-US" altLang="en-US"/>
              <a:t>Find a shortest path from a given source (vertex </a:t>
            </a:r>
            <a:r>
              <a:rPr lang="en-US" altLang="en-US" i="1"/>
              <a:t>s</a:t>
            </a:r>
            <a:r>
              <a:rPr lang="en-US" altLang="en-US"/>
              <a:t>) to each of the vertices. </a:t>
            </a:r>
          </a:p>
          <a:p>
            <a:pPr lvl="1" eaLnBrk="1" hangingPunct="1"/>
            <a:r>
              <a:rPr lang="en-US" altLang="en-US" b="1"/>
              <a:t>Single-Pair: </a:t>
            </a:r>
            <a:r>
              <a:rPr lang="en-US" altLang="en-US"/>
              <a:t>Given two vertices, find a shortest path between them. Solution to single-source problem solves this problem efficiently, too.</a:t>
            </a:r>
          </a:p>
          <a:p>
            <a:pPr lvl="1" eaLnBrk="1" hangingPunct="1"/>
            <a:r>
              <a:rPr lang="en-US" altLang="en-US" b="1"/>
              <a:t>All-Pairs: </a:t>
            </a:r>
            <a:r>
              <a:rPr lang="en-US" altLang="en-US"/>
              <a:t>Find shortest-paths for every pair of vertices. Dynamic programming algorithm. </a:t>
            </a:r>
            <a:r>
              <a:rPr lang="en-US" altLang="en-US" b="1"/>
              <a:t> </a:t>
            </a:r>
            <a:r>
              <a:rPr lang="en-US" altLang="en-US"/>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Oval 3"/>
          <p:cNvSpPr>
            <a:spLocks noChangeArrowheads="1"/>
          </p:cNvSpPr>
          <p:nvPr/>
        </p:nvSpPr>
        <p:spPr bwMode="auto">
          <a:xfrm>
            <a:off x="1787525" y="3230563"/>
            <a:ext cx="649288" cy="620712"/>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latin typeface="Times New Roman" panose="02020603050405020304" pitchFamily="18" charset="0"/>
              </a:rPr>
              <a:t>0</a:t>
            </a:r>
          </a:p>
        </p:txBody>
      </p:sp>
      <p:sp>
        <p:nvSpPr>
          <p:cNvPr id="25603" name="Oval 4"/>
          <p:cNvSpPr>
            <a:spLocks noChangeArrowheads="1"/>
          </p:cNvSpPr>
          <p:nvPr/>
        </p:nvSpPr>
        <p:spPr bwMode="auto">
          <a:xfrm>
            <a:off x="5654675" y="4449763"/>
            <a:ext cx="649288" cy="620712"/>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latin typeface="Times New Roman" panose="02020603050405020304" pitchFamily="18" charset="0"/>
                <a:sym typeface="Symbol" panose="05050102010706020507" pitchFamily="18" charset="2"/>
              </a:rPr>
              <a:t>7</a:t>
            </a:r>
            <a:endParaRPr lang="en-US" altLang="en-US" b="1">
              <a:latin typeface="Times New Roman" panose="02020603050405020304" pitchFamily="18" charset="0"/>
            </a:endParaRPr>
          </a:p>
        </p:txBody>
      </p:sp>
      <p:sp>
        <p:nvSpPr>
          <p:cNvPr id="25604" name="Oval 5"/>
          <p:cNvSpPr>
            <a:spLocks noChangeArrowheads="1"/>
          </p:cNvSpPr>
          <p:nvPr/>
        </p:nvSpPr>
        <p:spPr bwMode="auto">
          <a:xfrm>
            <a:off x="3273425" y="4457700"/>
            <a:ext cx="649288" cy="620713"/>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latin typeface="Times New Roman" panose="02020603050405020304" pitchFamily="18" charset="0"/>
                <a:sym typeface="Symbol" panose="05050102010706020507" pitchFamily="18" charset="2"/>
              </a:rPr>
              <a:t>5</a:t>
            </a:r>
            <a:endParaRPr lang="en-US" altLang="en-US" b="1">
              <a:latin typeface="Times New Roman" panose="02020603050405020304" pitchFamily="18" charset="0"/>
            </a:endParaRPr>
          </a:p>
        </p:txBody>
      </p:sp>
      <p:sp>
        <p:nvSpPr>
          <p:cNvPr id="25605" name="Oval 6"/>
          <p:cNvSpPr>
            <a:spLocks noChangeArrowheads="1"/>
          </p:cNvSpPr>
          <p:nvPr/>
        </p:nvSpPr>
        <p:spPr bwMode="auto">
          <a:xfrm>
            <a:off x="5649913" y="1765300"/>
            <a:ext cx="649287" cy="620713"/>
          </a:xfrm>
          <a:prstGeom prst="ellipse">
            <a:avLst/>
          </a:prstGeom>
          <a:solidFill>
            <a:srgbClr val="CCFF99"/>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latin typeface="Times New Roman" panose="02020603050405020304" pitchFamily="18" charset="0"/>
                <a:sym typeface="Symbol" panose="05050102010706020507" pitchFamily="18" charset="2"/>
              </a:rPr>
              <a:t>9</a:t>
            </a:r>
            <a:endParaRPr lang="en-US" altLang="en-US" b="1">
              <a:latin typeface="Times New Roman" panose="02020603050405020304" pitchFamily="18" charset="0"/>
            </a:endParaRPr>
          </a:p>
        </p:txBody>
      </p:sp>
      <p:sp>
        <p:nvSpPr>
          <p:cNvPr id="25606" name="Oval 7"/>
          <p:cNvSpPr>
            <a:spLocks noChangeArrowheads="1"/>
          </p:cNvSpPr>
          <p:nvPr/>
        </p:nvSpPr>
        <p:spPr bwMode="auto">
          <a:xfrm>
            <a:off x="3292475" y="1765300"/>
            <a:ext cx="649288" cy="620713"/>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latin typeface="Times New Roman" panose="02020603050405020304" pitchFamily="18" charset="0"/>
                <a:sym typeface="Symbol" panose="05050102010706020507" pitchFamily="18" charset="2"/>
              </a:rPr>
              <a:t>8</a:t>
            </a:r>
            <a:endParaRPr lang="en-US" altLang="en-US" b="1">
              <a:latin typeface="Times New Roman" panose="02020603050405020304" pitchFamily="18" charset="0"/>
            </a:endParaRPr>
          </a:p>
        </p:txBody>
      </p:sp>
      <p:sp>
        <p:nvSpPr>
          <p:cNvPr id="25607" name="Line 8"/>
          <p:cNvSpPr>
            <a:spLocks noChangeShapeType="1"/>
          </p:cNvSpPr>
          <p:nvPr/>
        </p:nvSpPr>
        <p:spPr bwMode="auto">
          <a:xfrm flipV="1">
            <a:off x="2293938" y="2279650"/>
            <a:ext cx="1082675" cy="99695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5608" name="Line 9"/>
          <p:cNvSpPr>
            <a:spLocks noChangeShapeType="1"/>
          </p:cNvSpPr>
          <p:nvPr/>
        </p:nvSpPr>
        <p:spPr bwMode="auto">
          <a:xfrm>
            <a:off x="2352675" y="3767138"/>
            <a:ext cx="981075" cy="793750"/>
          </a:xfrm>
          <a:prstGeom prst="line">
            <a:avLst/>
          </a:prstGeom>
          <a:noFill/>
          <a:ln w="38100">
            <a:solidFill>
              <a:srgbClr val="CC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5609" name="Line 10"/>
          <p:cNvSpPr>
            <a:spLocks noChangeShapeType="1"/>
          </p:cNvSpPr>
          <p:nvPr/>
        </p:nvSpPr>
        <p:spPr bwMode="auto">
          <a:xfrm>
            <a:off x="3492500" y="2352675"/>
            <a:ext cx="0" cy="2106613"/>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5610" name="Line 11"/>
          <p:cNvSpPr>
            <a:spLocks noChangeShapeType="1"/>
          </p:cNvSpPr>
          <p:nvPr/>
        </p:nvSpPr>
        <p:spPr bwMode="auto">
          <a:xfrm flipV="1">
            <a:off x="3708400" y="2366963"/>
            <a:ext cx="0" cy="2106612"/>
          </a:xfrm>
          <a:prstGeom prst="line">
            <a:avLst/>
          </a:prstGeom>
          <a:noFill/>
          <a:ln w="38100">
            <a:solidFill>
              <a:srgbClr val="CC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5611" name="Line 12"/>
          <p:cNvSpPr>
            <a:spLocks noChangeShapeType="1"/>
          </p:cNvSpPr>
          <p:nvPr/>
        </p:nvSpPr>
        <p:spPr bwMode="auto">
          <a:xfrm>
            <a:off x="5867400" y="2346325"/>
            <a:ext cx="0" cy="2106613"/>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5612" name="Line 13"/>
          <p:cNvSpPr>
            <a:spLocks noChangeShapeType="1"/>
          </p:cNvSpPr>
          <p:nvPr/>
        </p:nvSpPr>
        <p:spPr bwMode="auto">
          <a:xfrm flipV="1">
            <a:off x="6083300" y="2360613"/>
            <a:ext cx="0" cy="2106612"/>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5613" name="Line 14"/>
          <p:cNvSpPr>
            <a:spLocks noChangeShapeType="1"/>
          </p:cNvSpPr>
          <p:nvPr/>
        </p:nvSpPr>
        <p:spPr bwMode="auto">
          <a:xfrm>
            <a:off x="3924300" y="4762500"/>
            <a:ext cx="1731963" cy="0"/>
          </a:xfrm>
          <a:prstGeom prst="line">
            <a:avLst/>
          </a:prstGeom>
          <a:noFill/>
          <a:ln w="38100">
            <a:solidFill>
              <a:srgbClr val="CC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5614" name="Line 15"/>
          <p:cNvSpPr>
            <a:spLocks noChangeShapeType="1"/>
          </p:cNvSpPr>
          <p:nvPr/>
        </p:nvSpPr>
        <p:spPr bwMode="auto">
          <a:xfrm>
            <a:off x="3933825" y="2057400"/>
            <a:ext cx="1731963" cy="0"/>
          </a:xfrm>
          <a:prstGeom prst="line">
            <a:avLst/>
          </a:prstGeom>
          <a:noFill/>
          <a:ln w="38100">
            <a:solidFill>
              <a:srgbClr val="CC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5615" name="Line 16"/>
          <p:cNvSpPr>
            <a:spLocks noChangeShapeType="1"/>
          </p:cNvSpPr>
          <p:nvPr/>
        </p:nvSpPr>
        <p:spPr bwMode="auto">
          <a:xfrm flipV="1">
            <a:off x="3838575" y="2265363"/>
            <a:ext cx="1876425" cy="2295525"/>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5616" name="Line 17"/>
          <p:cNvSpPr>
            <a:spLocks noChangeShapeType="1"/>
          </p:cNvSpPr>
          <p:nvPr/>
        </p:nvSpPr>
        <p:spPr bwMode="auto">
          <a:xfrm flipH="1" flipV="1">
            <a:off x="2438400" y="3551238"/>
            <a:ext cx="3290888" cy="100965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5617" name="Text Box 18"/>
          <p:cNvSpPr txBox="1">
            <a:spLocks noChangeArrowheads="1"/>
          </p:cNvSpPr>
          <p:nvPr/>
        </p:nvSpPr>
        <p:spPr bwMode="auto">
          <a:xfrm>
            <a:off x="1509713" y="3311525"/>
            <a:ext cx="303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s</a:t>
            </a:r>
          </a:p>
        </p:txBody>
      </p:sp>
      <p:sp>
        <p:nvSpPr>
          <p:cNvPr id="25618" name="Text Box 19"/>
          <p:cNvSpPr txBox="1">
            <a:spLocks noChangeArrowheads="1"/>
          </p:cNvSpPr>
          <p:nvPr/>
        </p:nvSpPr>
        <p:spPr bwMode="auto">
          <a:xfrm>
            <a:off x="3443288" y="13493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u</a:t>
            </a:r>
          </a:p>
        </p:txBody>
      </p:sp>
      <p:sp>
        <p:nvSpPr>
          <p:cNvPr id="25619" name="Text Box 20"/>
          <p:cNvSpPr txBox="1">
            <a:spLocks noChangeArrowheads="1"/>
          </p:cNvSpPr>
          <p:nvPr/>
        </p:nvSpPr>
        <p:spPr bwMode="auto">
          <a:xfrm>
            <a:off x="5810250" y="13493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v</a:t>
            </a:r>
          </a:p>
        </p:txBody>
      </p:sp>
      <p:sp>
        <p:nvSpPr>
          <p:cNvPr id="25620" name="Text Box 21"/>
          <p:cNvSpPr txBox="1">
            <a:spLocks noChangeArrowheads="1"/>
          </p:cNvSpPr>
          <p:nvPr/>
        </p:nvSpPr>
        <p:spPr bwMode="auto">
          <a:xfrm>
            <a:off x="3457575" y="50149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x</a:t>
            </a:r>
          </a:p>
        </p:txBody>
      </p:sp>
      <p:sp>
        <p:nvSpPr>
          <p:cNvPr id="25621" name="Text Box 22"/>
          <p:cNvSpPr txBox="1">
            <a:spLocks noChangeArrowheads="1"/>
          </p:cNvSpPr>
          <p:nvPr/>
        </p:nvSpPr>
        <p:spPr bwMode="auto">
          <a:xfrm>
            <a:off x="5838825" y="50006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y</a:t>
            </a:r>
          </a:p>
        </p:txBody>
      </p:sp>
      <p:sp>
        <p:nvSpPr>
          <p:cNvPr id="25622" name="Text Box 23"/>
          <p:cNvSpPr txBox="1">
            <a:spLocks noChangeArrowheads="1"/>
          </p:cNvSpPr>
          <p:nvPr/>
        </p:nvSpPr>
        <p:spPr bwMode="auto">
          <a:xfrm>
            <a:off x="2362200" y="24892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10</a:t>
            </a:r>
          </a:p>
        </p:txBody>
      </p:sp>
      <p:sp>
        <p:nvSpPr>
          <p:cNvPr id="25623" name="Text Box 24"/>
          <p:cNvSpPr txBox="1">
            <a:spLocks noChangeArrowheads="1"/>
          </p:cNvSpPr>
          <p:nvPr/>
        </p:nvSpPr>
        <p:spPr bwMode="auto">
          <a:xfrm>
            <a:off x="4568825" y="165258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1</a:t>
            </a:r>
          </a:p>
        </p:txBody>
      </p:sp>
      <p:sp>
        <p:nvSpPr>
          <p:cNvPr id="25624" name="Text Box 25"/>
          <p:cNvSpPr txBox="1">
            <a:spLocks noChangeArrowheads="1"/>
          </p:cNvSpPr>
          <p:nvPr/>
        </p:nvSpPr>
        <p:spPr bwMode="auto">
          <a:xfrm>
            <a:off x="4670425" y="28051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9</a:t>
            </a:r>
          </a:p>
        </p:txBody>
      </p:sp>
      <p:sp>
        <p:nvSpPr>
          <p:cNvPr id="25625" name="Text Box 26"/>
          <p:cNvSpPr txBox="1">
            <a:spLocks noChangeArrowheads="1"/>
          </p:cNvSpPr>
          <p:nvPr/>
        </p:nvSpPr>
        <p:spPr bwMode="auto">
          <a:xfrm>
            <a:off x="4552950" y="46974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2</a:t>
            </a:r>
          </a:p>
        </p:txBody>
      </p:sp>
      <p:sp>
        <p:nvSpPr>
          <p:cNvPr id="25626" name="Text Box 27"/>
          <p:cNvSpPr txBox="1">
            <a:spLocks noChangeArrowheads="1"/>
          </p:cNvSpPr>
          <p:nvPr/>
        </p:nvSpPr>
        <p:spPr bwMode="auto">
          <a:xfrm>
            <a:off x="5521325" y="33115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4</a:t>
            </a:r>
          </a:p>
        </p:txBody>
      </p:sp>
      <p:sp>
        <p:nvSpPr>
          <p:cNvPr id="25627" name="Text Box 28"/>
          <p:cNvSpPr txBox="1">
            <a:spLocks noChangeArrowheads="1"/>
          </p:cNvSpPr>
          <p:nvPr/>
        </p:nvSpPr>
        <p:spPr bwMode="auto">
          <a:xfrm>
            <a:off x="6170613" y="33115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6</a:t>
            </a:r>
          </a:p>
        </p:txBody>
      </p:sp>
      <p:sp>
        <p:nvSpPr>
          <p:cNvPr id="25628" name="Text Box 29"/>
          <p:cNvSpPr txBox="1">
            <a:spLocks noChangeArrowheads="1"/>
          </p:cNvSpPr>
          <p:nvPr/>
        </p:nvSpPr>
        <p:spPr bwMode="auto">
          <a:xfrm>
            <a:off x="2419350" y="40195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5</a:t>
            </a:r>
          </a:p>
        </p:txBody>
      </p:sp>
      <p:sp>
        <p:nvSpPr>
          <p:cNvPr id="25629" name="Text Box 30"/>
          <p:cNvSpPr txBox="1">
            <a:spLocks noChangeArrowheads="1"/>
          </p:cNvSpPr>
          <p:nvPr/>
        </p:nvSpPr>
        <p:spPr bwMode="auto">
          <a:xfrm>
            <a:off x="3097213" y="30083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2</a:t>
            </a:r>
          </a:p>
        </p:txBody>
      </p:sp>
      <p:sp>
        <p:nvSpPr>
          <p:cNvPr id="25630" name="Text Box 31"/>
          <p:cNvSpPr txBox="1">
            <a:spLocks noChangeArrowheads="1"/>
          </p:cNvSpPr>
          <p:nvPr/>
        </p:nvSpPr>
        <p:spPr bwMode="auto">
          <a:xfrm>
            <a:off x="3760788" y="30083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3</a:t>
            </a:r>
          </a:p>
        </p:txBody>
      </p:sp>
      <p:sp>
        <p:nvSpPr>
          <p:cNvPr id="25631" name="Text Box 32"/>
          <p:cNvSpPr txBox="1">
            <a:spLocks noChangeArrowheads="1"/>
          </p:cNvSpPr>
          <p:nvPr/>
        </p:nvSpPr>
        <p:spPr bwMode="auto">
          <a:xfrm>
            <a:off x="4857750" y="39179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7</a:t>
            </a:r>
          </a:p>
        </p:txBody>
      </p:sp>
      <p:sp>
        <p:nvSpPr>
          <p:cNvPr id="360483" name="Rectangle 35"/>
          <p:cNvSpPr>
            <a:spLocks noChangeArrowheads="1"/>
          </p:cNvSpPr>
          <p:nvPr/>
        </p:nvSpPr>
        <p:spPr bwMode="auto">
          <a:xfrm>
            <a:off x="457200" y="228600"/>
            <a:ext cx="8229600" cy="463550"/>
          </a:xfrm>
          <a:prstGeom prst="rect">
            <a:avLst/>
          </a:prstGeom>
          <a:noFill/>
          <a:ln w="9525">
            <a:noFill/>
            <a:miter lim="800000"/>
            <a:headEnd/>
            <a:tailEnd/>
          </a:ln>
          <a:effectLst/>
        </p:spPr>
        <p:txBody>
          <a:bodyPr lIns="92075" tIns="46038" rIns="92075" bIns="46038" anchor="ctr"/>
          <a:lstStyle/>
          <a:p>
            <a:pPr>
              <a:defRPr/>
            </a:pPr>
            <a:r>
              <a:rPr lang="en-US" sz="3600">
                <a:solidFill>
                  <a:schemeClr val="tx2"/>
                </a:solidFill>
                <a:effectLst>
                  <a:outerShdw blurRad="38100" dist="38100" dir="2700000" algn="tl">
                    <a:srgbClr val="C0C0C0"/>
                  </a:outerShdw>
                </a:effectLst>
                <a:latin typeface="Arial" pitchFamily="34" charset="0"/>
              </a:rPr>
              <a:t>Dijkstra’s Algorithm: Example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Oval 3"/>
          <p:cNvSpPr>
            <a:spLocks noChangeArrowheads="1"/>
          </p:cNvSpPr>
          <p:nvPr/>
        </p:nvSpPr>
        <p:spPr bwMode="auto">
          <a:xfrm>
            <a:off x="1787525" y="3230563"/>
            <a:ext cx="649288" cy="620712"/>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latin typeface="Times New Roman" panose="02020603050405020304" pitchFamily="18" charset="0"/>
              </a:rPr>
              <a:t>0</a:t>
            </a:r>
          </a:p>
        </p:txBody>
      </p:sp>
      <p:sp>
        <p:nvSpPr>
          <p:cNvPr id="26627" name="Oval 4"/>
          <p:cNvSpPr>
            <a:spLocks noChangeArrowheads="1"/>
          </p:cNvSpPr>
          <p:nvPr/>
        </p:nvSpPr>
        <p:spPr bwMode="auto">
          <a:xfrm>
            <a:off x="5654675" y="4449763"/>
            <a:ext cx="649288" cy="620712"/>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latin typeface="Times New Roman" panose="02020603050405020304" pitchFamily="18" charset="0"/>
                <a:sym typeface="Symbol" panose="05050102010706020507" pitchFamily="18" charset="2"/>
              </a:rPr>
              <a:t>7</a:t>
            </a:r>
            <a:endParaRPr lang="en-US" altLang="en-US" b="1">
              <a:latin typeface="Times New Roman" panose="02020603050405020304" pitchFamily="18" charset="0"/>
            </a:endParaRPr>
          </a:p>
        </p:txBody>
      </p:sp>
      <p:sp>
        <p:nvSpPr>
          <p:cNvPr id="26628" name="Oval 5"/>
          <p:cNvSpPr>
            <a:spLocks noChangeArrowheads="1"/>
          </p:cNvSpPr>
          <p:nvPr/>
        </p:nvSpPr>
        <p:spPr bwMode="auto">
          <a:xfrm>
            <a:off x="3273425" y="4457700"/>
            <a:ext cx="649288" cy="620713"/>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latin typeface="Times New Roman" panose="02020603050405020304" pitchFamily="18" charset="0"/>
                <a:sym typeface="Symbol" panose="05050102010706020507" pitchFamily="18" charset="2"/>
              </a:rPr>
              <a:t>5</a:t>
            </a:r>
            <a:endParaRPr lang="en-US" altLang="en-US" b="1">
              <a:latin typeface="Times New Roman" panose="02020603050405020304" pitchFamily="18" charset="0"/>
            </a:endParaRPr>
          </a:p>
        </p:txBody>
      </p:sp>
      <p:sp>
        <p:nvSpPr>
          <p:cNvPr id="26629" name="Oval 6"/>
          <p:cNvSpPr>
            <a:spLocks noChangeArrowheads="1"/>
          </p:cNvSpPr>
          <p:nvPr/>
        </p:nvSpPr>
        <p:spPr bwMode="auto">
          <a:xfrm>
            <a:off x="5649913" y="1765300"/>
            <a:ext cx="649287" cy="620713"/>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latin typeface="Times New Roman" panose="02020603050405020304" pitchFamily="18" charset="0"/>
                <a:sym typeface="Symbol" panose="05050102010706020507" pitchFamily="18" charset="2"/>
              </a:rPr>
              <a:t>9</a:t>
            </a:r>
            <a:endParaRPr lang="en-US" altLang="en-US" b="1">
              <a:latin typeface="Times New Roman" panose="02020603050405020304" pitchFamily="18" charset="0"/>
            </a:endParaRPr>
          </a:p>
        </p:txBody>
      </p:sp>
      <p:sp>
        <p:nvSpPr>
          <p:cNvPr id="26630" name="Oval 7"/>
          <p:cNvSpPr>
            <a:spLocks noChangeArrowheads="1"/>
          </p:cNvSpPr>
          <p:nvPr/>
        </p:nvSpPr>
        <p:spPr bwMode="auto">
          <a:xfrm>
            <a:off x="3292475" y="1765300"/>
            <a:ext cx="649288" cy="620713"/>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latin typeface="Times New Roman" panose="02020603050405020304" pitchFamily="18" charset="0"/>
                <a:sym typeface="Symbol" panose="05050102010706020507" pitchFamily="18" charset="2"/>
              </a:rPr>
              <a:t>8</a:t>
            </a:r>
            <a:endParaRPr lang="en-US" altLang="en-US" b="1">
              <a:latin typeface="Times New Roman" panose="02020603050405020304" pitchFamily="18" charset="0"/>
            </a:endParaRPr>
          </a:p>
        </p:txBody>
      </p:sp>
      <p:sp>
        <p:nvSpPr>
          <p:cNvPr id="26631" name="Line 8"/>
          <p:cNvSpPr>
            <a:spLocks noChangeShapeType="1"/>
          </p:cNvSpPr>
          <p:nvPr/>
        </p:nvSpPr>
        <p:spPr bwMode="auto">
          <a:xfrm flipV="1">
            <a:off x="2293938" y="2279650"/>
            <a:ext cx="1082675" cy="99695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632" name="Line 9"/>
          <p:cNvSpPr>
            <a:spLocks noChangeShapeType="1"/>
          </p:cNvSpPr>
          <p:nvPr/>
        </p:nvSpPr>
        <p:spPr bwMode="auto">
          <a:xfrm>
            <a:off x="2352675" y="3767138"/>
            <a:ext cx="981075" cy="793750"/>
          </a:xfrm>
          <a:prstGeom prst="line">
            <a:avLst/>
          </a:prstGeom>
          <a:noFill/>
          <a:ln w="38100">
            <a:solidFill>
              <a:srgbClr val="CC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633" name="Line 10"/>
          <p:cNvSpPr>
            <a:spLocks noChangeShapeType="1"/>
          </p:cNvSpPr>
          <p:nvPr/>
        </p:nvSpPr>
        <p:spPr bwMode="auto">
          <a:xfrm>
            <a:off x="3492500" y="2352675"/>
            <a:ext cx="0" cy="2106613"/>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634" name="Line 11"/>
          <p:cNvSpPr>
            <a:spLocks noChangeShapeType="1"/>
          </p:cNvSpPr>
          <p:nvPr/>
        </p:nvSpPr>
        <p:spPr bwMode="auto">
          <a:xfrm flipV="1">
            <a:off x="3708400" y="2366963"/>
            <a:ext cx="0" cy="2106612"/>
          </a:xfrm>
          <a:prstGeom prst="line">
            <a:avLst/>
          </a:prstGeom>
          <a:noFill/>
          <a:ln w="38100">
            <a:solidFill>
              <a:srgbClr val="CC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635" name="Line 12"/>
          <p:cNvSpPr>
            <a:spLocks noChangeShapeType="1"/>
          </p:cNvSpPr>
          <p:nvPr/>
        </p:nvSpPr>
        <p:spPr bwMode="auto">
          <a:xfrm>
            <a:off x="5867400" y="2346325"/>
            <a:ext cx="0" cy="2106613"/>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636" name="Line 13"/>
          <p:cNvSpPr>
            <a:spLocks noChangeShapeType="1"/>
          </p:cNvSpPr>
          <p:nvPr/>
        </p:nvSpPr>
        <p:spPr bwMode="auto">
          <a:xfrm flipV="1">
            <a:off x="6083300" y="2360613"/>
            <a:ext cx="0" cy="2106612"/>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637" name="Line 14"/>
          <p:cNvSpPr>
            <a:spLocks noChangeShapeType="1"/>
          </p:cNvSpPr>
          <p:nvPr/>
        </p:nvSpPr>
        <p:spPr bwMode="auto">
          <a:xfrm>
            <a:off x="3924300" y="4762500"/>
            <a:ext cx="1731963" cy="0"/>
          </a:xfrm>
          <a:prstGeom prst="line">
            <a:avLst/>
          </a:prstGeom>
          <a:noFill/>
          <a:ln w="38100">
            <a:solidFill>
              <a:srgbClr val="CC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638" name="Line 15"/>
          <p:cNvSpPr>
            <a:spLocks noChangeShapeType="1"/>
          </p:cNvSpPr>
          <p:nvPr/>
        </p:nvSpPr>
        <p:spPr bwMode="auto">
          <a:xfrm>
            <a:off x="3933825" y="2057400"/>
            <a:ext cx="1731963" cy="0"/>
          </a:xfrm>
          <a:prstGeom prst="line">
            <a:avLst/>
          </a:prstGeom>
          <a:noFill/>
          <a:ln w="38100">
            <a:solidFill>
              <a:srgbClr val="CC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639" name="Line 16"/>
          <p:cNvSpPr>
            <a:spLocks noChangeShapeType="1"/>
          </p:cNvSpPr>
          <p:nvPr/>
        </p:nvSpPr>
        <p:spPr bwMode="auto">
          <a:xfrm flipV="1">
            <a:off x="3838575" y="2265363"/>
            <a:ext cx="1876425" cy="2295525"/>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640" name="Line 17"/>
          <p:cNvSpPr>
            <a:spLocks noChangeShapeType="1"/>
          </p:cNvSpPr>
          <p:nvPr/>
        </p:nvSpPr>
        <p:spPr bwMode="auto">
          <a:xfrm flipH="1" flipV="1">
            <a:off x="2438400" y="3551238"/>
            <a:ext cx="3290888" cy="100965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641" name="Text Box 18"/>
          <p:cNvSpPr txBox="1">
            <a:spLocks noChangeArrowheads="1"/>
          </p:cNvSpPr>
          <p:nvPr/>
        </p:nvSpPr>
        <p:spPr bwMode="auto">
          <a:xfrm>
            <a:off x="1509713" y="3311525"/>
            <a:ext cx="303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s</a:t>
            </a:r>
          </a:p>
        </p:txBody>
      </p:sp>
      <p:sp>
        <p:nvSpPr>
          <p:cNvPr id="26642" name="Text Box 19"/>
          <p:cNvSpPr txBox="1">
            <a:spLocks noChangeArrowheads="1"/>
          </p:cNvSpPr>
          <p:nvPr/>
        </p:nvSpPr>
        <p:spPr bwMode="auto">
          <a:xfrm>
            <a:off x="3443288" y="13493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u</a:t>
            </a:r>
          </a:p>
        </p:txBody>
      </p:sp>
      <p:sp>
        <p:nvSpPr>
          <p:cNvPr id="26643" name="Text Box 20"/>
          <p:cNvSpPr txBox="1">
            <a:spLocks noChangeArrowheads="1"/>
          </p:cNvSpPr>
          <p:nvPr/>
        </p:nvSpPr>
        <p:spPr bwMode="auto">
          <a:xfrm>
            <a:off x="5810250" y="13493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v</a:t>
            </a:r>
          </a:p>
        </p:txBody>
      </p:sp>
      <p:sp>
        <p:nvSpPr>
          <p:cNvPr id="26644" name="Text Box 21"/>
          <p:cNvSpPr txBox="1">
            <a:spLocks noChangeArrowheads="1"/>
          </p:cNvSpPr>
          <p:nvPr/>
        </p:nvSpPr>
        <p:spPr bwMode="auto">
          <a:xfrm>
            <a:off x="3457575" y="50149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x</a:t>
            </a:r>
          </a:p>
        </p:txBody>
      </p:sp>
      <p:sp>
        <p:nvSpPr>
          <p:cNvPr id="26645" name="Text Box 22"/>
          <p:cNvSpPr txBox="1">
            <a:spLocks noChangeArrowheads="1"/>
          </p:cNvSpPr>
          <p:nvPr/>
        </p:nvSpPr>
        <p:spPr bwMode="auto">
          <a:xfrm>
            <a:off x="5838825" y="50006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y</a:t>
            </a:r>
          </a:p>
        </p:txBody>
      </p:sp>
      <p:sp>
        <p:nvSpPr>
          <p:cNvPr id="26646" name="Text Box 23"/>
          <p:cNvSpPr txBox="1">
            <a:spLocks noChangeArrowheads="1"/>
          </p:cNvSpPr>
          <p:nvPr/>
        </p:nvSpPr>
        <p:spPr bwMode="auto">
          <a:xfrm>
            <a:off x="2362200" y="24892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10</a:t>
            </a:r>
          </a:p>
        </p:txBody>
      </p:sp>
      <p:sp>
        <p:nvSpPr>
          <p:cNvPr id="26647" name="Text Box 24"/>
          <p:cNvSpPr txBox="1">
            <a:spLocks noChangeArrowheads="1"/>
          </p:cNvSpPr>
          <p:nvPr/>
        </p:nvSpPr>
        <p:spPr bwMode="auto">
          <a:xfrm>
            <a:off x="4568825" y="165258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1</a:t>
            </a:r>
          </a:p>
        </p:txBody>
      </p:sp>
      <p:sp>
        <p:nvSpPr>
          <p:cNvPr id="26648" name="Text Box 25"/>
          <p:cNvSpPr txBox="1">
            <a:spLocks noChangeArrowheads="1"/>
          </p:cNvSpPr>
          <p:nvPr/>
        </p:nvSpPr>
        <p:spPr bwMode="auto">
          <a:xfrm>
            <a:off x="4670425" y="28051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9</a:t>
            </a:r>
          </a:p>
        </p:txBody>
      </p:sp>
      <p:sp>
        <p:nvSpPr>
          <p:cNvPr id="26649" name="Text Box 26"/>
          <p:cNvSpPr txBox="1">
            <a:spLocks noChangeArrowheads="1"/>
          </p:cNvSpPr>
          <p:nvPr/>
        </p:nvSpPr>
        <p:spPr bwMode="auto">
          <a:xfrm>
            <a:off x="4552950" y="46974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2</a:t>
            </a:r>
          </a:p>
        </p:txBody>
      </p:sp>
      <p:sp>
        <p:nvSpPr>
          <p:cNvPr id="26650" name="Text Box 27"/>
          <p:cNvSpPr txBox="1">
            <a:spLocks noChangeArrowheads="1"/>
          </p:cNvSpPr>
          <p:nvPr/>
        </p:nvSpPr>
        <p:spPr bwMode="auto">
          <a:xfrm>
            <a:off x="5521325" y="33115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4</a:t>
            </a:r>
          </a:p>
        </p:txBody>
      </p:sp>
      <p:sp>
        <p:nvSpPr>
          <p:cNvPr id="26651" name="Text Box 28"/>
          <p:cNvSpPr txBox="1">
            <a:spLocks noChangeArrowheads="1"/>
          </p:cNvSpPr>
          <p:nvPr/>
        </p:nvSpPr>
        <p:spPr bwMode="auto">
          <a:xfrm>
            <a:off x="6170613" y="33115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6</a:t>
            </a:r>
          </a:p>
        </p:txBody>
      </p:sp>
      <p:sp>
        <p:nvSpPr>
          <p:cNvPr id="26652" name="Text Box 29"/>
          <p:cNvSpPr txBox="1">
            <a:spLocks noChangeArrowheads="1"/>
          </p:cNvSpPr>
          <p:nvPr/>
        </p:nvSpPr>
        <p:spPr bwMode="auto">
          <a:xfrm>
            <a:off x="2419350" y="40195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5</a:t>
            </a:r>
          </a:p>
        </p:txBody>
      </p:sp>
      <p:sp>
        <p:nvSpPr>
          <p:cNvPr id="26653" name="Text Box 30"/>
          <p:cNvSpPr txBox="1">
            <a:spLocks noChangeArrowheads="1"/>
          </p:cNvSpPr>
          <p:nvPr/>
        </p:nvSpPr>
        <p:spPr bwMode="auto">
          <a:xfrm>
            <a:off x="3097213" y="30083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2</a:t>
            </a:r>
          </a:p>
        </p:txBody>
      </p:sp>
      <p:sp>
        <p:nvSpPr>
          <p:cNvPr id="26654" name="Text Box 31"/>
          <p:cNvSpPr txBox="1">
            <a:spLocks noChangeArrowheads="1"/>
          </p:cNvSpPr>
          <p:nvPr/>
        </p:nvSpPr>
        <p:spPr bwMode="auto">
          <a:xfrm>
            <a:off x="3760788" y="30083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3</a:t>
            </a:r>
          </a:p>
        </p:txBody>
      </p:sp>
      <p:sp>
        <p:nvSpPr>
          <p:cNvPr id="26655" name="Text Box 32"/>
          <p:cNvSpPr txBox="1">
            <a:spLocks noChangeArrowheads="1"/>
          </p:cNvSpPr>
          <p:nvPr/>
        </p:nvSpPr>
        <p:spPr bwMode="auto">
          <a:xfrm>
            <a:off x="4857750" y="39179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Times New Roman" panose="02020603050405020304" pitchFamily="18" charset="0"/>
              </a:rPr>
              <a:t>7</a:t>
            </a:r>
          </a:p>
        </p:txBody>
      </p:sp>
      <p:sp>
        <p:nvSpPr>
          <p:cNvPr id="361507" name="Rectangle 35"/>
          <p:cNvSpPr>
            <a:spLocks noChangeArrowheads="1"/>
          </p:cNvSpPr>
          <p:nvPr/>
        </p:nvSpPr>
        <p:spPr bwMode="auto">
          <a:xfrm>
            <a:off x="457200" y="228600"/>
            <a:ext cx="8229600" cy="463550"/>
          </a:xfrm>
          <a:prstGeom prst="rect">
            <a:avLst/>
          </a:prstGeom>
          <a:noFill/>
          <a:ln w="9525">
            <a:noFill/>
            <a:miter lim="800000"/>
            <a:headEnd/>
            <a:tailEnd/>
          </a:ln>
          <a:effectLst/>
        </p:spPr>
        <p:txBody>
          <a:bodyPr lIns="92075" tIns="46038" rIns="92075" bIns="46038" anchor="ctr"/>
          <a:lstStyle/>
          <a:p>
            <a:pPr>
              <a:defRPr/>
            </a:pPr>
            <a:r>
              <a:rPr lang="en-US" sz="3600">
                <a:solidFill>
                  <a:schemeClr val="tx2"/>
                </a:solidFill>
                <a:effectLst>
                  <a:outerShdw blurRad="38100" dist="38100" dir="2700000" algn="tl">
                    <a:srgbClr val="C0C0C0"/>
                  </a:outerShdw>
                </a:effectLst>
                <a:latin typeface="Arial" pitchFamily="34" charset="0"/>
              </a:rPr>
              <a:t>Dijkstra’s Algorithm: Example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p:txBody>
          <a:bodyPr/>
          <a:lstStyle/>
          <a:p>
            <a:pPr eaLnBrk="1" hangingPunct="1">
              <a:defRPr/>
            </a:pPr>
            <a:r>
              <a:rPr lang="en-US"/>
              <a:t>Dijkstra’s Algorithm: Example</a:t>
            </a:r>
          </a:p>
        </p:txBody>
      </p:sp>
      <p:pic>
        <p:nvPicPr>
          <p:cNvPr id="27651"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8" y="1268413"/>
            <a:ext cx="8964612" cy="442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p:txBody>
          <a:bodyPr/>
          <a:lstStyle/>
          <a:p>
            <a:pPr eaLnBrk="1" hangingPunct="1">
              <a:defRPr/>
            </a:pPr>
            <a:r>
              <a:rPr lang="en-US"/>
              <a:t>Dijkstra’s Algorithm</a:t>
            </a:r>
          </a:p>
        </p:txBody>
      </p:sp>
      <p:sp>
        <p:nvSpPr>
          <p:cNvPr id="310276" name="Text Box 4"/>
          <p:cNvSpPr txBox="1">
            <a:spLocks noChangeArrowheads="1"/>
          </p:cNvSpPr>
          <p:nvPr/>
        </p:nvSpPr>
        <p:spPr bwMode="auto">
          <a:xfrm>
            <a:off x="5029200" y="1828800"/>
            <a:ext cx="3835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b="1" i="1">
                <a:solidFill>
                  <a:schemeClr val="accent1"/>
                </a:solidFill>
                <a:latin typeface="Courier New" panose="02070309020205020404" pitchFamily="49" charset="0"/>
              </a:rPr>
              <a:t>How many times is </a:t>
            </a:r>
            <a:br>
              <a:rPr lang="en-US" altLang="en-US" b="1" i="1">
                <a:solidFill>
                  <a:schemeClr val="accent1"/>
                </a:solidFill>
                <a:latin typeface="Courier New" panose="02070309020205020404" pitchFamily="49" charset="0"/>
              </a:rPr>
            </a:br>
            <a:r>
              <a:rPr lang="en-US" altLang="en-US" b="1" i="1">
                <a:solidFill>
                  <a:schemeClr val="accent1"/>
                </a:solidFill>
                <a:latin typeface="Courier New" panose="02070309020205020404" pitchFamily="49" charset="0"/>
              </a:rPr>
              <a:t>ExtractMin() called?</a:t>
            </a:r>
          </a:p>
        </p:txBody>
      </p:sp>
      <p:sp>
        <p:nvSpPr>
          <p:cNvPr id="310277" name="Text Box 5"/>
          <p:cNvSpPr txBox="1">
            <a:spLocks noChangeArrowheads="1"/>
          </p:cNvSpPr>
          <p:nvPr/>
        </p:nvSpPr>
        <p:spPr bwMode="auto">
          <a:xfrm>
            <a:off x="5029200" y="3216275"/>
            <a:ext cx="3835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b="1" i="1">
                <a:solidFill>
                  <a:schemeClr val="accent1"/>
                </a:solidFill>
                <a:latin typeface="Courier New" panose="02070309020205020404" pitchFamily="49" charset="0"/>
              </a:rPr>
              <a:t>How many times is </a:t>
            </a:r>
            <a:br>
              <a:rPr lang="en-US" altLang="en-US" b="1" i="1">
                <a:solidFill>
                  <a:schemeClr val="accent1"/>
                </a:solidFill>
                <a:latin typeface="Courier New" panose="02070309020205020404" pitchFamily="49" charset="0"/>
              </a:rPr>
            </a:br>
            <a:r>
              <a:rPr lang="en-US" altLang="en-US" b="1" i="1">
                <a:solidFill>
                  <a:schemeClr val="accent1"/>
                </a:solidFill>
                <a:latin typeface="Courier New" panose="02070309020205020404" pitchFamily="49" charset="0"/>
              </a:rPr>
              <a:t>DecraseKey() called?</a:t>
            </a:r>
          </a:p>
        </p:txBody>
      </p:sp>
      <p:sp>
        <p:nvSpPr>
          <p:cNvPr id="310278" name="Text Box 6"/>
          <p:cNvSpPr txBox="1">
            <a:spLocks noChangeArrowheads="1"/>
          </p:cNvSpPr>
          <p:nvPr/>
        </p:nvSpPr>
        <p:spPr bwMode="auto">
          <a:xfrm>
            <a:off x="381000" y="5867400"/>
            <a:ext cx="6756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b="1" i="1">
                <a:solidFill>
                  <a:schemeClr val="accent1"/>
                </a:solidFill>
                <a:latin typeface="Courier New" panose="02070309020205020404" pitchFamily="49" charset="0"/>
              </a:rPr>
              <a:t>What will be the total running time?</a:t>
            </a:r>
            <a:br>
              <a:rPr lang="en-US" altLang="en-US" b="1" i="1">
                <a:solidFill>
                  <a:schemeClr val="accent1"/>
                </a:solidFill>
                <a:latin typeface="Courier New" panose="02070309020205020404" pitchFamily="49" charset="0"/>
              </a:rPr>
            </a:br>
            <a:endParaRPr lang="en-US" altLang="en-US" b="1" i="1">
              <a:solidFill>
                <a:schemeClr val="accent1"/>
              </a:solidFill>
              <a:latin typeface="Courier New" panose="02070309020205020404" pitchFamily="49" charset="0"/>
            </a:endParaRPr>
          </a:p>
        </p:txBody>
      </p:sp>
      <p:sp>
        <p:nvSpPr>
          <p:cNvPr id="28678" name="Rectangle 9"/>
          <p:cNvSpPr>
            <a:spLocks noGrp="1" noChangeArrowheads="1"/>
          </p:cNvSpPr>
          <p:nvPr>
            <p:ph type="body" idx="1"/>
          </p:nvPr>
        </p:nvSpPr>
        <p:spPr>
          <a:noFill/>
        </p:spPr>
        <p:txBody>
          <a:bodyPr/>
          <a:lstStyle/>
          <a:p>
            <a:pPr eaLnBrk="1" hangingPunct="1">
              <a:buFont typeface="Monotype Sorts" pitchFamily="2" charset="2"/>
              <a:buNone/>
            </a:pPr>
            <a:r>
              <a:rPr lang="en-US" altLang="en-US" sz="2000" b="1">
                <a:latin typeface="Courier New" panose="02070309020205020404" pitchFamily="49" charset="0"/>
              </a:rPr>
              <a:t>Dijkstra(G)</a:t>
            </a:r>
          </a:p>
          <a:p>
            <a:pPr eaLnBrk="1" hangingPunct="1">
              <a:buFont typeface="Monotype Sorts" pitchFamily="2" charset="2"/>
              <a:buNone/>
            </a:pPr>
            <a:r>
              <a:rPr lang="en-US" altLang="en-US" sz="2000" b="1">
                <a:latin typeface="Courier New" panose="02070309020205020404" pitchFamily="49" charset="0"/>
              </a:rPr>
              <a:t>   for each v </a:t>
            </a:r>
            <a:r>
              <a:rPr lang="en-US" altLang="en-US" sz="2000" b="1">
                <a:latin typeface="Courier New" panose="02070309020205020404" pitchFamily="49" charset="0"/>
                <a:sym typeface="Symbol" panose="05050102010706020507" pitchFamily="18" charset="2"/>
              </a:rPr>
              <a:t> V</a:t>
            </a:r>
          </a:p>
          <a:p>
            <a:pPr eaLnBrk="1" hangingPunct="1">
              <a:buFont typeface="Monotype Sorts" pitchFamily="2" charset="2"/>
              <a:buNone/>
            </a:pPr>
            <a:r>
              <a:rPr lang="en-US" altLang="en-US" sz="2000" b="1">
                <a:latin typeface="Courier New" panose="02070309020205020404" pitchFamily="49" charset="0"/>
                <a:sym typeface="Symbol" panose="05050102010706020507" pitchFamily="18" charset="2"/>
              </a:rPr>
              <a:t>      d[v] = ;</a:t>
            </a:r>
          </a:p>
          <a:p>
            <a:pPr eaLnBrk="1" hangingPunct="1">
              <a:buFont typeface="Monotype Sorts" pitchFamily="2" charset="2"/>
              <a:buNone/>
            </a:pPr>
            <a:r>
              <a:rPr lang="en-US" altLang="en-US" sz="2000" b="1">
                <a:latin typeface="Courier New" panose="02070309020205020404" pitchFamily="49" charset="0"/>
                <a:sym typeface="Symbol" panose="05050102010706020507" pitchFamily="18" charset="2"/>
              </a:rPr>
              <a:t>   d[s] = 0; S = ; Q = V;</a:t>
            </a:r>
          </a:p>
          <a:p>
            <a:pPr eaLnBrk="1" hangingPunct="1">
              <a:buFont typeface="Monotype Sorts" pitchFamily="2" charset="2"/>
              <a:buNone/>
            </a:pPr>
            <a:endParaRPr lang="en-US" altLang="en-US" sz="1000" b="1">
              <a:latin typeface="Courier New" panose="02070309020205020404" pitchFamily="49" charset="0"/>
              <a:sym typeface="Symbol" panose="05050102010706020507" pitchFamily="18" charset="2"/>
            </a:endParaRPr>
          </a:p>
          <a:p>
            <a:pPr eaLnBrk="1" hangingPunct="1">
              <a:buFont typeface="Monotype Sorts" pitchFamily="2" charset="2"/>
              <a:buNone/>
            </a:pPr>
            <a:r>
              <a:rPr lang="en-US" altLang="en-US" sz="2000" b="1">
                <a:latin typeface="Courier New" panose="02070309020205020404" pitchFamily="49" charset="0"/>
                <a:sym typeface="Symbol" panose="05050102010706020507" pitchFamily="18" charset="2"/>
              </a:rPr>
              <a:t>   while (Q  )</a:t>
            </a:r>
          </a:p>
          <a:p>
            <a:pPr eaLnBrk="1" hangingPunct="1">
              <a:buFont typeface="Monotype Sorts" pitchFamily="2" charset="2"/>
              <a:buNone/>
            </a:pPr>
            <a:r>
              <a:rPr lang="en-US" altLang="en-US" sz="2000" b="1">
                <a:latin typeface="Courier New" panose="02070309020205020404" pitchFamily="49" charset="0"/>
                <a:sym typeface="Symbol" panose="05050102010706020507" pitchFamily="18" charset="2"/>
              </a:rPr>
              <a:t>      u = ExtractMin(Q);</a:t>
            </a:r>
          </a:p>
          <a:p>
            <a:pPr eaLnBrk="1" hangingPunct="1">
              <a:buFont typeface="Monotype Sorts" pitchFamily="2" charset="2"/>
              <a:buNone/>
            </a:pPr>
            <a:r>
              <a:rPr lang="en-US" altLang="en-US" sz="2000" b="1">
                <a:latin typeface="Courier New" panose="02070309020205020404" pitchFamily="49" charset="0"/>
                <a:sym typeface="Symbol" panose="05050102010706020507" pitchFamily="18" charset="2"/>
              </a:rPr>
              <a:t>      S = S </a:t>
            </a:r>
            <a:r>
              <a:rPr lang="en-US" altLang="en-US" sz="2000" b="1">
                <a:latin typeface="Microsoft Sans Serif" panose="020B0604020202020204" pitchFamily="34" charset="0"/>
                <a:sym typeface="Math B" pitchFamily="2" charset="2"/>
              </a:rPr>
              <a:t>U</a:t>
            </a:r>
            <a:r>
              <a:rPr lang="en-US" altLang="en-US" sz="2000" b="1">
                <a:latin typeface="Courier New" panose="02070309020205020404" pitchFamily="49" charset="0"/>
                <a:sym typeface="Math B" pitchFamily="2" charset="2"/>
              </a:rPr>
              <a:t> {u};</a:t>
            </a:r>
          </a:p>
          <a:p>
            <a:pPr eaLnBrk="1" hangingPunct="1">
              <a:buFont typeface="Monotype Sorts" pitchFamily="2" charset="2"/>
              <a:buNone/>
            </a:pPr>
            <a:endParaRPr lang="en-US" altLang="en-US" sz="1000" b="1">
              <a:latin typeface="Courier New" panose="02070309020205020404" pitchFamily="49" charset="0"/>
              <a:sym typeface="Symbol" panose="05050102010706020507" pitchFamily="18" charset="2"/>
            </a:endParaRPr>
          </a:p>
          <a:p>
            <a:pPr eaLnBrk="1" hangingPunct="1">
              <a:buFont typeface="Monotype Sorts" pitchFamily="2" charset="2"/>
              <a:buNone/>
            </a:pPr>
            <a:r>
              <a:rPr lang="en-US" altLang="en-US" sz="2000" b="1">
                <a:latin typeface="Courier New" panose="02070309020205020404" pitchFamily="49" charset="0"/>
                <a:sym typeface="Symbol" panose="05050102010706020507" pitchFamily="18" charset="2"/>
              </a:rPr>
              <a:t>      for each v  u-&gt;Adj[]</a:t>
            </a:r>
          </a:p>
          <a:p>
            <a:pPr eaLnBrk="1" hangingPunct="1">
              <a:buFont typeface="Monotype Sorts" pitchFamily="2" charset="2"/>
              <a:buNone/>
            </a:pPr>
            <a:r>
              <a:rPr lang="en-US" altLang="en-US" sz="2000" b="1">
                <a:latin typeface="Courier New" panose="02070309020205020404" pitchFamily="49" charset="0"/>
                <a:sym typeface="Symbol" panose="05050102010706020507" pitchFamily="18" charset="2"/>
              </a:rPr>
              <a:t>         if (d[v] &gt; d[u]+w(u,v))</a:t>
            </a:r>
          </a:p>
          <a:p>
            <a:pPr eaLnBrk="1" hangingPunct="1">
              <a:buFont typeface="Monotype Sorts" pitchFamily="2" charset="2"/>
              <a:buNone/>
            </a:pPr>
            <a:r>
              <a:rPr lang="en-US" altLang="en-US" sz="2000" b="1">
                <a:latin typeface="Courier New" panose="02070309020205020404" pitchFamily="49" charset="0"/>
                <a:sym typeface="Symbol" panose="05050102010706020507" pitchFamily="18" charset="2"/>
              </a:rPr>
              <a:t>            d[v] = d[u]+w(u,v);</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027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027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102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6" grpId="0" autoUpdateAnimBg="0"/>
      <p:bldP spid="310277" grpId="0" autoUpdateAnimBg="0"/>
      <p:bldP spid="310278"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ChangeArrowheads="1"/>
          </p:cNvSpPr>
          <p:nvPr>
            <p:ph type="title"/>
          </p:nvPr>
        </p:nvSpPr>
        <p:spPr/>
        <p:txBody>
          <a:bodyPr/>
          <a:lstStyle/>
          <a:p>
            <a:pPr eaLnBrk="1" hangingPunct="1">
              <a:defRPr/>
            </a:pPr>
            <a:r>
              <a:rPr lang="en-US"/>
              <a:t>Dijkstra’s Algorithm</a:t>
            </a:r>
          </a:p>
        </p:txBody>
      </p:sp>
      <p:sp>
        <p:nvSpPr>
          <p:cNvPr id="312326" name="Text Box 6"/>
          <p:cNvSpPr txBox="1">
            <a:spLocks noChangeArrowheads="1"/>
          </p:cNvSpPr>
          <p:nvPr/>
        </p:nvSpPr>
        <p:spPr bwMode="auto">
          <a:xfrm>
            <a:off x="1423988" y="5516563"/>
            <a:ext cx="64452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b="1">
                <a:solidFill>
                  <a:schemeClr val="tx2"/>
                </a:solidFill>
                <a:latin typeface="Times New Roman" panose="02020603050405020304" pitchFamily="18" charset="0"/>
                <a:cs typeface="Times New Roman" panose="02020603050405020304" pitchFamily="18" charset="0"/>
              </a:rPr>
              <a:t>A: </a:t>
            </a:r>
            <a:r>
              <a:rPr lang="en-US" altLang="en-US" b="1" i="1">
                <a:solidFill>
                  <a:schemeClr val="tx2"/>
                </a:solidFill>
                <a:latin typeface="Times New Roman" panose="02020603050405020304" pitchFamily="18" charset="0"/>
                <a:cs typeface="Times New Roman" panose="02020603050405020304" pitchFamily="18" charset="0"/>
              </a:rPr>
              <a:t>O</a:t>
            </a:r>
            <a:r>
              <a:rPr lang="en-US" altLang="en-US" b="1">
                <a:solidFill>
                  <a:schemeClr val="tx2"/>
                </a:solidFill>
                <a:latin typeface="Times New Roman" panose="02020603050405020304" pitchFamily="18" charset="0"/>
                <a:cs typeface="Times New Roman" panose="02020603050405020304" pitchFamily="18" charset="0"/>
              </a:rPr>
              <a:t>(E lg V) using binary heap for Q</a:t>
            </a:r>
          </a:p>
          <a:p>
            <a:pPr algn="l"/>
            <a:r>
              <a:rPr lang="en-US" altLang="en-US" b="1">
                <a:solidFill>
                  <a:schemeClr val="tx2"/>
                </a:solidFill>
                <a:latin typeface="Times New Roman" panose="02020603050405020304" pitchFamily="18" charset="0"/>
                <a:cs typeface="Times New Roman" panose="02020603050405020304" pitchFamily="18" charset="0"/>
              </a:rPr>
              <a:t>Can achieve </a:t>
            </a:r>
            <a:r>
              <a:rPr lang="en-US" altLang="en-US" b="1" i="1">
                <a:solidFill>
                  <a:schemeClr val="tx2"/>
                </a:solidFill>
                <a:latin typeface="Times New Roman" panose="02020603050405020304" pitchFamily="18" charset="0"/>
                <a:cs typeface="Times New Roman" panose="02020603050405020304" pitchFamily="18" charset="0"/>
              </a:rPr>
              <a:t>O</a:t>
            </a:r>
            <a:r>
              <a:rPr lang="en-US" altLang="en-US" b="1">
                <a:solidFill>
                  <a:schemeClr val="tx2"/>
                </a:solidFill>
                <a:latin typeface="Times New Roman" panose="02020603050405020304" pitchFamily="18" charset="0"/>
                <a:cs typeface="Times New Roman" panose="02020603050405020304" pitchFamily="18" charset="0"/>
              </a:rPr>
              <a:t>(V lg V + E) with Fibonacci heaps</a:t>
            </a:r>
            <a:endParaRPr lang="en-US" altLang="en-US" b="1" i="1">
              <a:solidFill>
                <a:schemeClr val="tx2"/>
              </a:solidFill>
              <a:latin typeface="Times New Roman" panose="02020603050405020304" pitchFamily="18" charset="0"/>
              <a:cs typeface="Times New Roman" panose="02020603050405020304" pitchFamily="18" charset="0"/>
            </a:endParaRPr>
          </a:p>
        </p:txBody>
      </p:sp>
      <p:sp>
        <p:nvSpPr>
          <p:cNvPr id="29700" name="Rectangle 9"/>
          <p:cNvSpPr>
            <a:spLocks noGrp="1" noChangeArrowheads="1"/>
          </p:cNvSpPr>
          <p:nvPr>
            <p:ph type="body" idx="1"/>
          </p:nvPr>
        </p:nvSpPr>
        <p:spPr>
          <a:noFill/>
        </p:spPr>
        <p:txBody>
          <a:bodyPr/>
          <a:lstStyle/>
          <a:p>
            <a:pPr eaLnBrk="1" hangingPunct="1">
              <a:buFont typeface="Monotype Sorts" pitchFamily="2" charset="2"/>
              <a:buNone/>
            </a:pPr>
            <a:r>
              <a:rPr lang="en-US" altLang="en-US" sz="2000" b="1">
                <a:latin typeface="Courier New" panose="02070309020205020404" pitchFamily="49" charset="0"/>
              </a:rPr>
              <a:t>Dijkstra(G)</a:t>
            </a:r>
          </a:p>
          <a:p>
            <a:pPr eaLnBrk="1" hangingPunct="1">
              <a:buFont typeface="Monotype Sorts" pitchFamily="2" charset="2"/>
              <a:buNone/>
            </a:pPr>
            <a:r>
              <a:rPr lang="en-US" altLang="en-US" sz="2000" b="1">
                <a:latin typeface="Courier New" panose="02070309020205020404" pitchFamily="49" charset="0"/>
              </a:rPr>
              <a:t>   for each v </a:t>
            </a:r>
            <a:r>
              <a:rPr lang="en-US" altLang="en-US" sz="2000" b="1">
                <a:latin typeface="Courier New" panose="02070309020205020404" pitchFamily="49" charset="0"/>
                <a:sym typeface="Symbol" panose="05050102010706020507" pitchFamily="18" charset="2"/>
              </a:rPr>
              <a:t> V</a:t>
            </a:r>
          </a:p>
          <a:p>
            <a:pPr eaLnBrk="1" hangingPunct="1">
              <a:buFont typeface="Monotype Sorts" pitchFamily="2" charset="2"/>
              <a:buNone/>
            </a:pPr>
            <a:r>
              <a:rPr lang="en-US" altLang="en-US" sz="2000" b="1">
                <a:latin typeface="Courier New" panose="02070309020205020404" pitchFamily="49" charset="0"/>
                <a:sym typeface="Symbol" panose="05050102010706020507" pitchFamily="18" charset="2"/>
              </a:rPr>
              <a:t>      d[v] = ;</a:t>
            </a:r>
          </a:p>
          <a:p>
            <a:pPr eaLnBrk="1" hangingPunct="1">
              <a:buFont typeface="Monotype Sorts" pitchFamily="2" charset="2"/>
              <a:buNone/>
            </a:pPr>
            <a:r>
              <a:rPr lang="en-US" altLang="en-US" sz="2000" b="1">
                <a:latin typeface="Courier New" panose="02070309020205020404" pitchFamily="49" charset="0"/>
                <a:sym typeface="Symbol" panose="05050102010706020507" pitchFamily="18" charset="2"/>
              </a:rPr>
              <a:t>   d[s] = 0; S = ; Q = V;</a:t>
            </a:r>
          </a:p>
          <a:p>
            <a:pPr eaLnBrk="1" hangingPunct="1">
              <a:buFont typeface="Monotype Sorts" pitchFamily="2" charset="2"/>
              <a:buNone/>
            </a:pPr>
            <a:endParaRPr lang="en-US" altLang="en-US" sz="1000" b="1">
              <a:latin typeface="Courier New" panose="02070309020205020404" pitchFamily="49" charset="0"/>
              <a:sym typeface="Symbol" panose="05050102010706020507" pitchFamily="18" charset="2"/>
            </a:endParaRPr>
          </a:p>
          <a:p>
            <a:pPr eaLnBrk="1" hangingPunct="1">
              <a:buFont typeface="Monotype Sorts" pitchFamily="2" charset="2"/>
              <a:buNone/>
            </a:pPr>
            <a:r>
              <a:rPr lang="en-US" altLang="en-US" sz="2000" b="1">
                <a:latin typeface="Courier New" panose="02070309020205020404" pitchFamily="49" charset="0"/>
                <a:sym typeface="Symbol" panose="05050102010706020507" pitchFamily="18" charset="2"/>
              </a:rPr>
              <a:t>   while (Q  )</a:t>
            </a:r>
          </a:p>
          <a:p>
            <a:pPr eaLnBrk="1" hangingPunct="1">
              <a:buFont typeface="Monotype Sorts" pitchFamily="2" charset="2"/>
              <a:buNone/>
            </a:pPr>
            <a:r>
              <a:rPr lang="en-US" altLang="en-US" sz="2000" b="1">
                <a:latin typeface="Courier New" panose="02070309020205020404" pitchFamily="49" charset="0"/>
                <a:sym typeface="Symbol" panose="05050102010706020507" pitchFamily="18" charset="2"/>
              </a:rPr>
              <a:t>      u = ExtractMin(Q);</a:t>
            </a:r>
          </a:p>
          <a:p>
            <a:pPr eaLnBrk="1" hangingPunct="1">
              <a:buFont typeface="Monotype Sorts" pitchFamily="2" charset="2"/>
              <a:buNone/>
            </a:pPr>
            <a:r>
              <a:rPr lang="en-US" altLang="en-US" sz="2000" b="1">
                <a:latin typeface="Courier New" panose="02070309020205020404" pitchFamily="49" charset="0"/>
                <a:sym typeface="Symbol" panose="05050102010706020507" pitchFamily="18" charset="2"/>
              </a:rPr>
              <a:t>      S = S </a:t>
            </a:r>
            <a:r>
              <a:rPr lang="en-US" altLang="en-US" sz="2000" b="1">
                <a:latin typeface="Microsoft Sans Serif" panose="020B0604020202020204" pitchFamily="34" charset="0"/>
                <a:sym typeface="Math B" pitchFamily="2" charset="2"/>
              </a:rPr>
              <a:t>U</a:t>
            </a:r>
            <a:r>
              <a:rPr lang="en-US" altLang="en-US" sz="2000" b="1">
                <a:latin typeface="Courier New" panose="02070309020205020404" pitchFamily="49" charset="0"/>
                <a:sym typeface="Math B" pitchFamily="2" charset="2"/>
              </a:rPr>
              <a:t> {u};</a:t>
            </a:r>
          </a:p>
          <a:p>
            <a:pPr eaLnBrk="1" hangingPunct="1">
              <a:buFont typeface="Monotype Sorts" pitchFamily="2" charset="2"/>
              <a:buNone/>
            </a:pPr>
            <a:endParaRPr lang="en-US" altLang="en-US" sz="1000" b="1">
              <a:latin typeface="Courier New" panose="02070309020205020404" pitchFamily="49" charset="0"/>
              <a:sym typeface="Symbol" panose="05050102010706020507" pitchFamily="18" charset="2"/>
            </a:endParaRPr>
          </a:p>
          <a:p>
            <a:pPr eaLnBrk="1" hangingPunct="1">
              <a:buFont typeface="Monotype Sorts" pitchFamily="2" charset="2"/>
              <a:buNone/>
            </a:pPr>
            <a:r>
              <a:rPr lang="en-US" altLang="en-US" sz="2000" b="1">
                <a:latin typeface="Courier New" panose="02070309020205020404" pitchFamily="49" charset="0"/>
                <a:sym typeface="Symbol" panose="05050102010706020507" pitchFamily="18" charset="2"/>
              </a:rPr>
              <a:t>      for each v  u-&gt;Adj[]</a:t>
            </a:r>
          </a:p>
          <a:p>
            <a:pPr eaLnBrk="1" hangingPunct="1">
              <a:buFont typeface="Monotype Sorts" pitchFamily="2" charset="2"/>
              <a:buNone/>
            </a:pPr>
            <a:r>
              <a:rPr lang="en-US" altLang="en-US" sz="2000" b="1">
                <a:latin typeface="Courier New" panose="02070309020205020404" pitchFamily="49" charset="0"/>
                <a:sym typeface="Symbol" panose="05050102010706020507" pitchFamily="18" charset="2"/>
              </a:rPr>
              <a:t>         if (d[v] &gt; d[u]+w(u,v))</a:t>
            </a:r>
          </a:p>
          <a:p>
            <a:pPr eaLnBrk="1" hangingPunct="1">
              <a:buFont typeface="Monotype Sorts" pitchFamily="2" charset="2"/>
              <a:buNone/>
            </a:pPr>
            <a:r>
              <a:rPr lang="en-US" altLang="en-US" sz="2000" b="1">
                <a:latin typeface="Courier New" panose="02070309020205020404" pitchFamily="49" charset="0"/>
                <a:sym typeface="Symbol" panose="05050102010706020507" pitchFamily="18" charset="2"/>
              </a:rPr>
              <a:t>            d[v] = d[u]+w(u,v);</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23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6"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p:nvPr>
        </p:nvSpPr>
        <p:spPr/>
        <p:txBody>
          <a:bodyPr/>
          <a:lstStyle/>
          <a:p>
            <a:pPr eaLnBrk="1" hangingPunct="1">
              <a:defRPr/>
            </a:pPr>
            <a:r>
              <a:rPr lang="en-US"/>
              <a:t>Dijkstra’s Algorithm</a:t>
            </a:r>
          </a:p>
        </p:txBody>
      </p:sp>
      <p:sp>
        <p:nvSpPr>
          <p:cNvPr id="314372" name="Text Box 4"/>
          <p:cNvSpPr txBox="1">
            <a:spLocks noChangeArrowheads="1"/>
          </p:cNvSpPr>
          <p:nvPr/>
        </p:nvSpPr>
        <p:spPr bwMode="auto">
          <a:xfrm>
            <a:off x="381000" y="5229225"/>
            <a:ext cx="766921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b="1" i="1">
                <a:solidFill>
                  <a:schemeClr val="accent1"/>
                </a:solidFill>
                <a:latin typeface="Courier New" panose="02070309020205020404" pitchFamily="49" charset="0"/>
              </a:rPr>
              <a:t>Correctness: we must show that when u is </a:t>
            </a:r>
            <a:br>
              <a:rPr lang="en-US" altLang="en-US" b="1" i="1">
                <a:solidFill>
                  <a:schemeClr val="accent1"/>
                </a:solidFill>
                <a:latin typeface="Courier New" panose="02070309020205020404" pitchFamily="49" charset="0"/>
              </a:rPr>
            </a:br>
            <a:r>
              <a:rPr lang="en-US" altLang="en-US" b="1" i="1">
                <a:solidFill>
                  <a:schemeClr val="accent1"/>
                </a:solidFill>
                <a:latin typeface="Courier New" panose="02070309020205020404" pitchFamily="49" charset="0"/>
              </a:rPr>
              <a:t>removed from Q, it has already converged</a:t>
            </a:r>
          </a:p>
        </p:txBody>
      </p:sp>
      <p:sp>
        <p:nvSpPr>
          <p:cNvPr id="30724" name="Rectangle 7"/>
          <p:cNvSpPr>
            <a:spLocks noGrp="1" noChangeArrowheads="1"/>
          </p:cNvSpPr>
          <p:nvPr>
            <p:ph type="body" idx="1"/>
          </p:nvPr>
        </p:nvSpPr>
        <p:spPr>
          <a:noFill/>
        </p:spPr>
        <p:txBody>
          <a:bodyPr/>
          <a:lstStyle/>
          <a:p>
            <a:pPr eaLnBrk="1" hangingPunct="1">
              <a:buFont typeface="Monotype Sorts" pitchFamily="2" charset="2"/>
              <a:buNone/>
            </a:pPr>
            <a:r>
              <a:rPr lang="en-US" altLang="en-US" sz="2000" b="1">
                <a:latin typeface="Courier New" panose="02070309020205020404" pitchFamily="49" charset="0"/>
              </a:rPr>
              <a:t>Dijkstra(G)</a:t>
            </a:r>
          </a:p>
          <a:p>
            <a:pPr eaLnBrk="1" hangingPunct="1">
              <a:buFont typeface="Monotype Sorts" pitchFamily="2" charset="2"/>
              <a:buNone/>
            </a:pPr>
            <a:r>
              <a:rPr lang="en-US" altLang="en-US" sz="2000" b="1">
                <a:latin typeface="Courier New" panose="02070309020205020404" pitchFamily="49" charset="0"/>
              </a:rPr>
              <a:t>   for each v </a:t>
            </a:r>
            <a:r>
              <a:rPr lang="en-US" altLang="en-US" sz="2000" b="1">
                <a:latin typeface="Courier New" panose="02070309020205020404" pitchFamily="49" charset="0"/>
                <a:sym typeface="Symbol" panose="05050102010706020507" pitchFamily="18" charset="2"/>
              </a:rPr>
              <a:t> V</a:t>
            </a:r>
          </a:p>
          <a:p>
            <a:pPr eaLnBrk="1" hangingPunct="1">
              <a:buFont typeface="Monotype Sorts" pitchFamily="2" charset="2"/>
              <a:buNone/>
            </a:pPr>
            <a:r>
              <a:rPr lang="en-US" altLang="en-US" sz="2000" b="1">
                <a:latin typeface="Courier New" panose="02070309020205020404" pitchFamily="49" charset="0"/>
                <a:sym typeface="Symbol" panose="05050102010706020507" pitchFamily="18" charset="2"/>
              </a:rPr>
              <a:t>      d[v] = ;</a:t>
            </a:r>
          </a:p>
          <a:p>
            <a:pPr eaLnBrk="1" hangingPunct="1">
              <a:buFont typeface="Monotype Sorts" pitchFamily="2" charset="2"/>
              <a:buNone/>
            </a:pPr>
            <a:r>
              <a:rPr lang="en-US" altLang="en-US" sz="2000" b="1">
                <a:latin typeface="Courier New" panose="02070309020205020404" pitchFamily="49" charset="0"/>
                <a:sym typeface="Symbol" panose="05050102010706020507" pitchFamily="18" charset="2"/>
              </a:rPr>
              <a:t>   d[s] = 0; S = ; Q = V;</a:t>
            </a:r>
          </a:p>
          <a:p>
            <a:pPr eaLnBrk="1" hangingPunct="1">
              <a:buFont typeface="Monotype Sorts" pitchFamily="2" charset="2"/>
              <a:buNone/>
            </a:pPr>
            <a:endParaRPr lang="en-US" altLang="en-US" sz="1000" b="1">
              <a:latin typeface="Courier New" panose="02070309020205020404" pitchFamily="49" charset="0"/>
              <a:sym typeface="Symbol" panose="05050102010706020507" pitchFamily="18" charset="2"/>
            </a:endParaRPr>
          </a:p>
          <a:p>
            <a:pPr eaLnBrk="1" hangingPunct="1">
              <a:buFont typeface="Monotype Sorts" pitchFamily="2" charset="2"/>
              <a:buNone/>
            </a:pPr>
            <a:r>
              <a:rPr lang="en-US" altLang="en-US" sz="2000" b="1">
                <a:latin typeface="Courier New" panose="02070309020205020404" pitchFamily="49" charset="0"/>
                <a:sym typeface="Symbol" panose="05050102010706020507" pitchFamily="18" charset="2"/>
              </a:rPr>
              <a:t>   while (Q  )</a:t>
            </a:r>
          </a:p>
          <a:p>
            <a:pPr eaLnBrk="1" hangingPunct="1">
              <a:buFont typeface="Monotype Sorts" pitchFamily="2" charset="2"/>
              <a:buNone/>
            </a:pPr>
            <a:r>
              <a:rPr lang="en-US" altLang="en-US" sz="2000" b="1">
                <a:latin typeface="Courier New" panose="02070309020205020404" pitchFamily="49" charset="0"/>
                <a:sym typeface="Symbol" panose="05050102010706020507" pitchFamily="18" charset="2"/>
              </a:rPr>
              <a:t>      u = ExtractMin(Q);</a:t>
            </a:r>
          </a:p>
          <a:p>
            <a:pPr eaLnBrk="1" hangingPunct="1">
              <a:buFont typeface="Monotype Sorts" pitchFamily="2" charset="2"/>
              <a:buNone/>
            </a:pPr>
            <a:r>
              <a:rPr lang="en-US" altLang="en-US" sz="2000" b="1">
                <a:latin typeface="Courier New" panose="02070309020205020404" pitchFamily="49" charset="0"/>
                <a:sym typeface="Symbol" panose="05050102010706020507" pitchFamily="18" charset="2"/>
              </a:rPr>
              <a:t>      S = S </a:t>
            </a:r>
            <a:r>
              <a:rPr lang="en-US" altLang="en-US" sz="2000" b="1">
                <a:latin typeface="Microsoft Sans Serif" panose="020B0604020202020204" pitchFamily="34" charset="0"/>
                <a:sym typeface="Math B" pitchFamily="2" charset="2"/>
              </a:rPr>
              <a:t>U</a:t>
            </a:r>
            <a:r>
              <a:rPr lang="en-US" altLang="en-US" sz="2000" b="1">
                <a:latin typeface="Courier New" panose="02070309020205020404" pitchFamily="49" charset="0"/>
                <a:sym typeface="Math B" pitchFamily="2" charset="2"/>
              </a:rPr>
              <a:t> {u};</a:t>
            </a:r>
          </a:p>
          <a:p>
            <a:pPr eaLnBrk="1" hangingPunct="1">
              <a:buFont typeface="Monotype Sorts" pitchFamily="2" charset="2"/>
              <a:buNone/>
            </a:pPr>
            <a:endParaRPr lang="en-US" altLang="en-US" sz="1000" b="1">
              <a:latin typeface="Courier New" panose="02070309020205020404" pitchFamily="49" charset="0"/>
              <a:sym typeface="Symbol" panose="05050102010706020507" pitchFamily="18" charset="2"/>
            </a:endParaRPr>
          </a:p>
          <a:p>
            <a:pPr eaLnBrk="1" hangingPunct="1">
              <a:buFont typeface="Monotype Sorts" pitchFamily="2" charset="2"/>
              <a:buNone/>
            </a:pPr>
            <a:r>
              <a:rPr lang="en-US" altLang="en-US" sz="2000" b="1">
                <a:latin typeface="Courier New" panose="02070309020205020404" pitchFamily="49" charset="0"/>
                <a:sym typeface="Symbol" panose="05050102010706020507" pitchFamily="18" charset="2"/>
              </a:rPr>
              <a:t>      for each v  u-&gt;Adj[]</a:t>
            </a:r>
          </a:p>
          <a:p>
            <a:pPr eaLnBrk="1" hangingPunct="1">
              <a:buFont typeface="Monotype Sorts" pitchFamily="2" charset="2"/>
              <a:buNone/>
            </a:pPr>
            <a:r>
              <a:rPr lang="en-US" altLang="en-US" sz="2000" b="1">
                <a:latin typeface="Courier New" panose="02070309020205020404" pitchFamily="49" charset="0"/>
                <a:sym typeface="Symbol" panose="05050102010706020507" pitchFamily="18" charset="2"/>
              </a:rPr>
              <a:t>         if (d[v] &gt; d[u]+w(u,v))</a:t>
            </a:r>
          </a:p>
          <a:p>
            <a:pPr eaLnBrk="1" hangingPunct="1">
              <a:buFont typeface="Monotype Sorts" pitchFamily="2" charset="2"/>
              <a:buNone/>
            </a:pPr>
            <a:r>
              <a:rPr lang="en-US" altLang="en-US" sz="2000" b="1">
                <a:latin typeface="Courier New" panose="02070309020205020404" pitchFamily="49" charset="0"/>
                <a:sym typeface="Symbol" panose="05050102010706020507" pitchFamily="18" charset="2"/>
              </a:rPr>
              <a:t>            d[v] = d[u]+w(u,v);</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43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2"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A14C0-DB5A-4F8F-906C-A9B92E9C75D5}"/>
              </a:ext>
            </a:extLst>
          </p:cNvPr>
          <p:cNvSpPr>
            <a:spLocks noGrp="1"/>
          </p:cNvSpPr>
          <p:nvPr>
            <p:ph type="title"/>
          </p:nvPr>
        </p:nvSpPr>
        <p:spPr/>
        <p:txBody>
          <a:bodyPr/>
          <a:lstStyle/>
          <a:p>
            <a:r>
              <a:rPr lang="en-US"/>
              <a:t>Runtime</a:t>
            </a:r>
          </a:p>
        </p:txBody>
      </p:sp>
      <p:sp>
        <p:nvSpPr>
          <p:cNvPr id="3" name="Content Placeholder 2">
            <a:extLst>
              <a:ext uri="{FF2B5EF4-FFF2-40B4-BE49-F238E27FC236}">
                <a16:creationId xmlns:a16="http://schemas.microsoft.com/office/drawing/2014/main" id="{78A516FC-BDDE-45D0-A307-C1F5965FF6E6}"/>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E3236EAF-4DCA-473F-8F11-6AB1BE14ABFE}"/>
              </a:ext>
            </a:extLst>
          </p:cNvPr>
          <p:cNvPicPr>
            <a:picLocks noChangeAspect="1"/>
          </p:cNvPicPr>
          <p:nvPr/>
        </p:nvPicPr>
        <p:blipFill>
          <a:blip r:embed="rId2"/>
          <a:stretch>
            <a:fillRect/>
          </a:stretch>
        </p:blipFill>
        <p:spPr>
          <a:xfrm>
            <a:off x="-36512" y="1772816"/>
            <a:ext cx="9144000" cy="4751380"/>
          </a:xfrm>
          <a:prstGeom prst="rect">
            <a:avLst/>
          </a:prstGeom>
        </p:spPr>
      </p:pic>
    </p:spTree>
    <p:extLst>
      <p:ext uri="{BB962C8B-B14F-4D97-AF65-F5344CB8AC3E}">
        <p14:creationId xmlns:p14="http://schemas.microsoft.com/office/powerpoint/2010/main" val="17056086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0E883-40CA-484F-8124-8A2A24CC6BE6}"/>
              </a:ext>
            </a:extLst>
          </p:cNvPr>
          <p:cNvSpPr>
            <a:spLocks noGrp="1"/>
          </p:cNvSpPr>
          <p:nvPr>
            <p:ph type="title"/>
          </p:nvPr>
        </p:nvSpPr>
        <p:spPr/>
        <p:txBody>
          <a:bodyPr/>
          <a:lstStyle/>
          <a:p>
            <a:r>
              <a:rPr lang="en-US" sz="2000" dirty="0">
                <a:hlinkClick r:id="rId2"/>
              </a:rPr>
              <a:t>Why doesn't Dijkstra's algorithm work for negative weight edges?</a:t>
            </a:r>
            <a:endParaRPr lang="en-US" sz="2000" dirty="0"/>
          </a:p>
        </p:txBody>
      </p:sp>
      <p:sp>
        <p:nvSpPr>
          <p:cNvPr id="3" name="Content Placeholder 2">
            <a:extLst>
              <a:ext uri="{FF2B5EF4-FFF2-40B4-BE49-F238E27FC236}">
                <a16:creationId xmlns:a16="http://schemas.microsoft.com/office/drawing/2014/main" id="{340B932E-4725-4FE5-B910-A7AAAACF6C9E}"/>
              </a:ext>
            </a:extLst>
          </p:cNvPr>
          <p:cNvSpPr>
            <a:spLocks noGrp="1"/>
          </p:cNvSpPr>
          <p:nvPr>
            <p:ph idx="1"/>
          </p:nvPr>
        </p:nvSpPr>
        <p:spPr/>
        <p:txBody>
          <a:bodyPr/>
          <a:lstStyle/>
          <a:p>
            <a:r>
              <a:rPr lang="en-US" sz="2000" dirty="0"/>
              <a:t>Dijkstra from A will first develop C, and will later fail to find A-&gt;B-&gt;C</a:t>
            </a:r>
          </a:p>
        </p:txBody>
      </p:sp>
      <p:pic>
        <p:nvPicPr>
          <p:cNvPr id="1026" name="Picture 2" descr="enter image description here">
            <a:extLst>
              <a:ext uri="{FF2B5EF4-FFF2-40B4-BE49-F238E27FC236}">
                <a16:creationId xmlns:a16="http://schemas.microsoft.com/office/drawing/2014/main" id="{A05C8E5C-7EF9-440D-AD88-DF0796059F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2175" y="2060848"/>
            <a:ext cx="4819650" cy="4095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49933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389A9-E13E-42DD-B5BD-0573E6F7B3D3}"/>
              </a:ext>
            </a:extLst>
          </p:cNvPr>
          <p:cNvSpPr>
            <a:spLocks noGrp="1"/>
          </p:cNvSpPr>
          <p:nvPr>
            <p:ph type="title"/>
          </p:nvPr>
        </p:nvSpPr>
        <p:spPr/>
        <p:txBody>
          <a:bodyPr/>
          <a:lstStyle/>
          <a:p>
            <a:r>
              <a:rPr lang="en-US" sz="2800" b="0" i="0" dirty="0">
                <a:solidFill>
                  <a:srgbClr val="242729"/>
                </a:solidFill>
                <a:effectLst/>
                <a:latin typeface="-apple-system"/>
                <a:hlinkClick r:id="rId2"/>
              </a:rPr>
              <a:t>Can we use Dijkstra's algorithm with negative weights?</a:t>
            </a:r>
            <a:endParaRPr lang="en-US" sz="2800" dirty="0"/>
          </a:p>
        </p:txBody>
      </p:sp>
      <p:sp>
        <p:nvSpPr>
          <p:cNvPr id="3" name="Content Placeholder 2">
            <a:extLst>
              <a:ext uri="{FF2B5EF4-FFF2-40B4-BE49-F238E27FC236}">
                <a16:creationId xmlns:a16="http://schemas.microsoft.com/office/drawing/2014/main" id="{F2A26AFD-774F-42A4-8B58-7BEE5A4DF4AF}"/>
              </a:ext>
            </a:extLst>
          </p:cNvPr>
          <p:cNvSpPr>
            <a:spLocks noGrp="1"/>
          </p:cNvSpPr>
          <p:nvPr>
            <p:ph idx="1"/>
          </p:nvPr>
        </p:nvSpPr>
        <p:spPr/>
        <p:txBody>
          <a:bodyPr/>
          <a:lstStyle/>
          <a:p>
            <a:r>
              <a:rPr lang="en-US" b="0" i="0" dirty="0">
                <a:solidFill>
                  <a:srgbClr val="242729"/>
                </a:solidFill>
                <a:effectLst/>
                <a:latin typeface="-apple-system"/>
              </a:rPr>
              <a:t>Increasing all the weights by a constant value so that they are non-negative will not work. To see this, consider the graph where there are two paths from A to B, one traversing a single edge of length 2, and one traversing edges of length 1, 1, and -2. The second path is shorter, but if you increase all edge weights by 2, the first path now has length 4, and the second path has length 6, reversing the shortest paths. This tactic will only work if all possible paths between the two points use the same number of edges.</a:t>
            </a:r>
            <a:endParaRPr lang="en-US" dirty="0"/>
          </a:p>
        </p:txBody>
      </p:sp>
    </p:spTree>
    <p:extLst>
      <p:ext uri="{BB962C8B-B14F-4D97-AF65-F5344CB8AC3E}">
        <p14:creationId xmlns:p14="http://schemas.microsoft.com/office/powerpoint/2010/main" val="32523371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31895-B4D9-4E50-89BA-B837919CE567}"/>
              </a:ext>
            </a:extLst>
          </p:cNvPr>
          <p:cNvSpPr>
            <a:spLocks noGrp="1"/>
          </p:cNvSpPr>
          <p:nvPr>
            <p:ph type="title"/>
          </p:nvPr>
        </p:nvSpPr>
        <p:spPr/>
        <p:txBody>
          <a:bodyPr/>
          <a:lstStyle/>
          <a:p>
            <a:r>
              <a:rPr lang="en-US"/>
              <a:t>Pattern</a:t>
            </a:r>
          </a:p>
        </p:txBody>
      </p:sp>
      <p:sp>
        <p:nvSpPr>
          <p:cNvPr id="3" name="Content Placeholder 2">
            <a:extLst>
              <a:ext uri="{FF2B5EF4-FFF2-40B4-BE49-F238E27FC236}">
                <a16:creationId xmlns:a16="http://schemas.microsoft.com/office/drawing/2014/main" id="{FFFBEF0E-96D5-4F3C-A752-ACFA26AAF5FD}"/>
              </a:ext>
            </a:extLst>
          </p:cNvPr>
          <p:cNvSpPr>
            <a:spLocks noGrp="1"/>
          </p:cNvSpPr>
          <p:nvPr>
            <p:ph idx="1"/>
          </p:nvPr>
        </p:nvSpPr>
        <p:spPr/>
        <p:txBody>
          <a:bodyPr/>
          <a:lstStyle/>
          <a:p>
            <a:pPr marL="342900" marR="0" lvl="0" indent="-342900">
              <a:lnSpc>
                <a:spcPct val="107000"/>
              </a:lnSpc>
              <a:spcBef>
                <a:spcPts val="0"/>
              </a:spcBef>
              <a:spcAft>
                <a:spcPts val="0"/>
              </a:spcAft>
              <a:buFont typeface="+mj-lt"/>
              <a:buAutoNum type="arabicPeriod"/>
            </a:pPr>
            <a:r>
              <a:rPr lang="en-US" dirty="0"/>
              <a:t>Write SP algo for a graph with positive and negative edge weights. </a:t>
            </a:r>
          </a:p>
          <a:p>
            <a:pPr marL="342900" marR="0" lvl="0" indent="-342900">
              <a:lnSpc>
                <a:spcPct val="107000"/>
              </a:lnSpc>
              <a:spcBef>
                <a:spcPts val="0"/>
              </a:spcBef>
              <a:spcAft>
                <a:spcPts val="0"/>
              </a:spcAft>
              <a:buFont typeface="+mj-lt"/>
              <a:buAutoNum type="arabicPeriod"/>
            </a:pPr>
            <a:r>
              <a:rPr lang="en-US" dirty="0"/>
              <a:t>Analyze the running time (array, priority queue)</a:t>
            </a:r>
          </a:p>
          <a:p>
            <a:pPr marL="342900" marR="0" lvl="0" indent="-342900">
              <a:lnSpc>
                <a:spcPct val="107000"/>
              </a:lnSpc>
              <a:spcBef>
                <a:spcPts val="0"/>
              </a:spcBef>
              <a:spcAft>
                <a:spcPts val="0"/>
              </a:spcAft>
              <a:buFont typeface="+mj-lt"/>
              <a:buAutoNum type="arabicPeriod"/>
            </a:pPr>
            <a:r>
              <a:rPr lang="en-US" dirty="0"/>
              <a:t>Find the longest shortest path</a:t>
            </a:r>
          </a:p>
          <a:p>
            <a:pPr marL="342900" marR="0" lvl="0" indent="-342900">
              <a:lnSpc>
                <a:spcPct val="107000"/>
              </a:lnSpc>
              <a:spcBef>
                <a:spcPts val="0"/>
              </a:spcBef>
              <a:spcAft>
                <a:spcPts val="0"/>
              </a:spcAft>
              <a:buFont typeface="+mj-lt"/>
              <a:buAutoNum type="arabicPeriod"/>
            </a:pPr>
            <a:r>
              <a:rPr lang="en-US" dirty="0"/>
              <a:t>Example of how BF detects negative weight cycle.</a:t>
            </a:r>
          </a:p>
          <a:p>
            <a:pPr marL="342900" marR="0" lvl="0" indent="-342900">
              <a:lnSpc>
                <a:spcPct val="107000"/>
              </a:lnSpc>
              <a:spcBef>
                <a:spcPts val="0"/>
              </a:spcBef>
              <a:spcAft>
                <a:spcPts val="0"/>
              </a:spcAft>
              <a:buFont typeface="+mj-lt"/>
              <a:buAutoNum type="arabicPeriod"/>
            </a:pPr>
            <a:r>
              <a:rPr lang="en-US" dirty="0"/>
              <a:t>a – b –c –d –e –f –g – c – d can it be the shortest path for a graph?</a:t>
            </a:r>
          </a:p>
          <a:p>
            <a:pPr marL="342900" marR="0" lvl="0" indent="-342900">
              <a:lnSpc>
                <a:spcPct val="107000"/>
              </a:lnSpc>
              <a:spcBef>
                <a:spcPts val="0"/>
              </a:spcBef>
              <a:spcAft>
                <a:spcPts val="0"/>
              </a:spcAft>
              <a:buFont typeface="+mj-lt"/>
              <a:buAutoNum type="arabicPeriod"/>
            </a:pPr>
            <a:r>
              <a:rPr lang="en-US" dirty="0"/>
              <a:t>Scenario</a:t>
            </a:r>
          </a:p>
        </p:txBody>
      </p:sp>
    </p:spTree>
    <p:extLst>
      <p:ext uri="{BB962C8B-B14F-4D97-AF65-F5344CB8AC3E}">
        <p14:creationId xmlns:p14="http://schemas.microsoft.com/office/powerpoint/2010/main" val="636471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ChangeArrowheads="1"/>
          </p:cNvSpPr>
          <p:nvPr>
            <p:ph type="title"/>
          </p:nvPr>
        </p:nvSpPr>
        <p:spPr/>
        <p:txBody>
          <a:bodyPr/>
          <a:lstStyle/>
          <a:p>
            <a:pPr eaLnBrk="1" hangingPunct="1">
              <a:defRPr/>
            </a:pPr>
            <a:r>
              <a:rPr lang="en-US"/>
              <a:t>Single-Source Shortest Path</a:t>
            </a:r>
          </a:p>
        </p:txBody>
      </p:sp>
      <p:sp>
        <p:nvSpPr>
          <p:cNvPr id="5123" name="Rectangle 4"/>
          <p:cNvSpPr>
            <a:spLocks noGrp="1" noChangeArrowheads="1"/>
          </p:cNvSpPr>
          <p:nvPr>
            <p:ph type="body" idx="1"/>
          </p:nvPr>
        </p:nvSpPr>
        <p:spPr>
          <a:xfrm>
            <a:off x="457200" y="1268413"/>
            <a:ext cx="8229600" cy="4321175"/>
          </a:xfrm>
        </p:spPr>
        <p:txBody>
          <a:bodyPr/>
          <a:lstStyle/>
          <a:p>
            <a:pPr eaLnBrk="1" hangingPunct="1"/>
            <a:r>
              <a:rPr lang="en-US" altLang="en-US" sz="2400" dirty="0"/>
              <a:t>Given a graph (directed or undirected) </a:t>
            </a:r>
            <a:r>
              <a:rPr lang="en-US" altLang="en-US" sz="2400" i="1" dirty="0"/>
              <a:t>G</a:t>
            </a:r>
            <a:r>
              <a:rPr lang="en-US" altLang="en-US" sz="2400" dirty="0"/>
              <a:t> = (</a:t>
            </a:r>
            <a:r>
              <a:rPr lang="en-US" altLang="en-US" sz="2400" i="1" dirty="0"/>
              <a:t>V, E</a:t>
            </a:r>
            <a:r>
              <a:rPr lang="en-US" altLang="en-US" sz="2400" dirty="0"/>
              <a:t>) with weight function </a:t>
            </a:r>
            <a:r>
              <a:rPr lang="en-US" altLang="en-US" sz="2400" i="1" dirty="0"/>
              <a:t>w</a:t>
            </a:r>
            <a:r>
              <a:rPr lang="en-US" altLang="en-US" sz="2400" dirty="0"/>
              <a:t>: </a:t>
            </a:r>
            <a:r>
              <a:rPr lang="en-US" altLang="en-US" sz="2400" i="1" dirty="0"/>
              <a:t>E</a:t>
            </a:r>
            <a:r>
              <a:rPr lang="en-US" altLang="en-US" sz="2400" dirty="0"/>
              <a:t> </a:t>
            </a:r>
            <a:r>
              <a:rPr lang="en-US" altLang="en-US" sz="2400" dirty="0">
                <a:sym typeface="Symbol" panose="05050102010706020507" pitchFamily="18" charset="2"/>
              </a:rPr>
              <a:t> </a:t>
            </a:r>
            <a:r>
              <a:rPr lang="en-US" altLang="en-US" sz="2400" b="1" dirty="0"/>
              <a:t>R</a:t>
            </a:r>
            <a:r>
              <a:rPr lang="en-US" altLang="en-US" sz="2400" dirty="0"/>
              <a:t> and a vertex </a:t>
            </a:r>
            <a:r>
              <a:rPr lang="en-US" altLang="en-US" sz="2400" i="1" dirty="0" err="1"/>
              <a:t>s</a:t>
            </a:r>
            <a:r>
              <a:rPr lang="en-US" altLang="en-US" sz="2400" dirty="0" err="1">
                <a:sym typeface="Symbol" panose="05050102010706020507" pitchFamily="18" charset="2"/>
              </a:rPr>
              <a:t></a:t>
            </a:r>
            <a:r>
              <a:rPr lang="en-US" altLang="en-US" sz="2400" i="1" dirty="0" err="1"/>
              <a:t>V</a:t>
            </a:r>
            <a:r>
              <a:rPr lang="en-US" altLang="en-US" sz="2400" dirty="0"/>
              <a:t>, find for all vertices </a:t>
            </a:r>
            <a:r>
              <a:rPr lang="en-US" altLang="en-US" sz="2400" i="1" dirty="0" err="1"/>
              <a:t>v</a:t>
            </a:r>
            <a:r>
              <a:rPr lang="en-US" altLang="en-US" sz="2400" dirty="0" err="1">
                <a:sym typeface="Symbol" panose="05050102010706020507" pitchFamily="18" charset="2"/>
              </a:rPr>
              <a:t></a:t>
            </a:r>
            <a:r>
              <a:rPr lang="en-US" altLang="en-US" sz="2400" i="1" dirty="0" err="1"/>
              <a:t>V</a:t>
            </a:r>
            <a:r>
              <a:rPr lang="en-US" altLang="en-US" sz="2400" dirty="0"/>
              <a:t> the minimum possible weight for path from </a:t>
            </a:r>
            <a:r>
              <a:rPr lang="en-US" altLang="en-US" sz="2400" i="1" dirty="0"/>
              <a:t>s</a:t>
            </a:r>
            <a:r>
              <a:rPr lang="en-US" altLang="en-US" sz="2400" dirty="0"/>
              <a:t> to </a:t>
            </a:r>
            <a:r>
              <a:rPr lang="en-US" altLang="en-US" sz="2400" i="1" dirty="0"/>
              <a:t>v</a:t>
            </a:r>
            <a:r>
              <a:rPr lang="en-US" altLang="en-US" sz="2400" dirty="0"/>
              <a:t>. </a:t>
            </a:r>
          </a:p>
          <a:p>
            <a:pPr eaLnBrk="1" hangingPunct="1"/>
            <a:endParaRPr lang="en-US" altLang="en-US" dirty="0"/>
          </a:p>
          <a:p>
            <a:pPr eaLnBrk="1" hangingPunct="1"/>
            <a:r>
              <a:rPr lang="en-US" altLang="en-US" sz="2400" dirty="0"/>
              <a:t>We will discuss two general case algorithms:</a:t>
            </a:r>
          </a:p>
          <a:p>
            <a:pPr lvl="1" eaLnBrk="1" hangingPunct="1"/>
            <a:r>
              <a:rPr lang="en-US" altLang="en-US" sz="2200" b="1" dirty="0"/>
              <a:t>Dijkstra's Algorithm</a:t>
            </a:r>
            <a:r>
              <a:rPr lang="en-US" altLang="en-US" sz="2200" dirty="0"/>
              <a:t> (positive edge weights only)</a:t>
            </a:r>
          </a:p>
          <a:p>
            <a:pPr lvl="1" eaLnBrk="1" hangingPunct="1"/>
            <a:r>
              <a:rPr lang="en-US" altLang="en-US" sz="2200" b="1" dirty="0"/>
              <a:t>Bellman-Ford Algorithm</a:t>
            </a:r>
            <a:r>
              <a:rPr lang="en-US" altLang="en-US" sz="2200" dirty="0"/>
              <a:t> (positive and negative edge weights)</a:t>
            </a:r>
            <a:endParaRPr lang="en-US" altLang="en-US" dirty="0"/>
          </a:p>
          <a:p>
            <a:pPr eaLnBrk="1" hangingPunct="1"/>
            <a:r>
              <a:rPr lang="en-US" altLang="en-US" sz="2400" dirty="0"/>
              <a:t>If all edge weights are equal (let's say 1), the problem is solved by BFS in </a:t>
            </a:r>
            <a:r>
              <a:rPr lang="en-US" altLang="en-US" sz="2400" dirty="0">
                <a:sym typeface="Symbol" panose="05050102010706020507" pitchFamily="18" charset="2"/>
              </a:rPr>
              <a:t></a:t>
            </a:r>
            <a:r>
              <a:rPr lang="en-US" altLang="en-US" sz="2400" dirty="0"/>
              <a:t>(</a:t>
            </a:r>
            <a:r>
              <a:rPr lang="en-US" altLang="en-US" sz="2400" i="1" dirty="0"/>
              <a:t>V </a:t>
            </a:r>
            <a:r>
              <a:rPr lang="en-US" altLang="en-US" sz="2400" dirty="0"/>
              <a:t>+ </a:t>
            </a:r>
            <a:r>
              <a:rPr lang="en-US" altLang="en-US" sz="2400" i="1" dirty="0"/>
              <a:t>E</a:t>
            </a:r>
            <a:r>
              <a:rPr lang="en-US" altLang="en-US" sz="2400" dirty="0"/>
              <a:t>) time.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ChangeArrowheads="1"/>
          </p:cNvSpPr>
          <p:nvPr>
            <p:ph type="title"/>
          </p:nvPr>
        </p:nvSpPr>
        <p:spPr/>
        <p:txBody>
          <a:bodyPr/>
          <a:lstStyle/>
          <a:p>
            <a:pPr eaLnBrk="1" hangingPunct="1">
              <a:defRPr/>
            </a:pPr>
            <a:r>
              <a:rPr lang="en-US"/>
              <a:t>Single-Source Shortest Path</a:t>
            </a:r>
          </a:p>
        </p:txBody>
      </p:sp>
      <p:sp>
        <p:nvSpPr>
          <p:cNvPr id="6147" name="Rectangle 2"/>
          <p:cNvSpPr>
            <a:spLocks noChangeArrowheads="1"/>
          </p:cNvSpPr>
          <p:nvPr/>
        </p:nvSpPr>
        <p:spPr bwMode="auto">
          <a:xfrm>
            <a:off x="468313" y="1127125"/>
            <a:ext cx="7064375" cy="136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4488" indent="-344488"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eaLnBrk="1" hangingPunct="1">
              <a:spcBef>
                <a:spcPct val="20000"/>
              </a:spcBef>
              <a:buClr>
                <a:srgbClr val="0000FF"/>
              </a:buClr>
              <a:buFont typeface="Wingdings" panose="05000000000000000000" pitchFamily="2" charset="2"/>
              <a:buChar char="§"/>
            </a:pPr>
            <a:r>
              <a:rPr lang="en-US" altLang="en-US">
                <a:latin typeface="Times New Roman" panose="02020603050405020304" pitchFamily="18" charset="0"/>
                <a:cs typeface="Times New Roman" panose="02020603050405020304" pitchFamily="18" charset="0"/>
              </a:rPr>
              <a:t>Traffic Information Systems are most prominent use  </a:t>
            </a:r>
          </a:p>
          <a:p>
            <a:pPr algn="l" eaLnBrk="1" hangingPunct="1">
              <a:spcBef>
                <a:spcPct val="20000"/>
              </a:spcBef>
              <a:buClr>
                <a:srgbClr val="0000FF"/>
              </a:buClr>
              <a:buFont typeface="Wingdings" panose="05000000000000000000" pitchFamily="2" charset="2"/>
              <a:buChar char="§"/>
            </a:pPr>
            <a:r>
              <a:rPr lang="en-US" altLang="en-US">
                <a:latin typeface="Times New Roman" panose="02020603050405020304" pitchFamily="18" charset="0"/>
                <a:cs typeface="Times New Roman" panose="02020603050405020304" pitchFamily="18" charset="0"/>
              </a:rPr>
              <a:t>Mapping (Map Quest, Google Maps) </a:t>
            </a:r>
          </a:p>
          <a:p>
            <a:pPr algn="l" eaLnBrk="1" hangingPunct="1">
              <a:spcBef>
                <a:spcPct val="20000"/>
              </a:spcBef>
              <a:buClr>
                <a:srgbClr val="0000FF"/>
              </a:buClr>
              <a:buFont typeface="Wingdings" panose="05000000000000000000" pitchFamily="2" charset="2"/>
              <a:buChar char="§"/>
            </a:pPr>
            <a:r>
              <a:rPr lang="en-US" altLang="en-US">
                <a:latin typeface="Times New Roman" panose="02020603050405020304" pitchFamily="18" charset="0"/>
                <a:cs typeface="Times New Roman" panose="02020603050405020304" pitchFamily="18" charset="0"/>
              </a:rPr>
              <a:t>Routing Systems</a:t>
            </a:r>
          </a:p>
        </p:txBody>
      </p:sp>
      <p:pic>
        <p:nvPicPr>
          <p:cNvPr id="6148"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175" y="2095500"/>
            <a:ext cx="4546600" cy="442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p:txBody>
          <a:bodyPr/>
          <a:lstStyle/>
          <a:p>
            <a:pPr eaLnBrk="1" hangingPunct="1">
              <a:defRPr/>
            </a:pPr>
            <a:r>
              <a:rPr lang="en-US"/>
              <a:t>Shortest Path Properties</a:t>
            </a:r>
          </a:p>
        </p:txBody>
      </p:sp>
      <p:sp>
        <p:nvSpPr>
          <p:cNvPr id="7171" name="Rectangle 3"/>
          <p:cNvSpPr>
            <a:spLocks noGrp="1" noChangeArrowheads="1"/>
          </p:cNvSpPr>
          <p:nvPr>
            <p:ph type="body" idx="1"/>
          </p:nvPr>
        </p:nvSpPr>
        <p:spPr>
          <a:xfrm>
            <a:off x="457200" y="1196975"/>
            <a:ext cx="8229600" cy="5400675"/>
          </a:xfrm>
          <a:noFill/>
        </p:spPr>
        <p:txBody>
          <a:bodyPr/>
          <a:lstStyle/>
          <a:p>
            <a:pPr eaLnBrk="1" hangingPunct="1"/>
            <a:r>
              <a:rPr lang="en-US" altLang="en-US"/>
              <a:t>The shortest path problem satisfies the </a:t>
            </a:r>
            <a:r>
              <a:rPr lang="en-US" altLang="en-US" i="1"/>
              <a:t>optimal substructure property</a:t>
            </a:r>
            <a:r>
              <a:rPr lang="en-US" altLang="en-US"/>
              <a:t>:</a:t>
            </a:r>
          </a:p>
          <a:p>
            <a:pPr lvl="1" eaLnBrk="1" hangingPunct="1"/>
            <a:r>
              <a:rPr lang="en-US" altLang="en-US">
                <a:solidFill>
                  <a:schemeClr val="accent1"/>
                </a:solidFill>
              </a:rPr>
              <a:t>Subpaths of shortest paths are shortest paths.</a:t>
            </a:r>
          </a:p>
          <a:p>
            <a:pPr eaLnBrk="1" hangingPunct="1"/>
            <a:endParaRPr lang="en-US" altLang="en-US">
              <a:solidFill>
                <a:schemeClr val="accent1"/>
              </a:solidFill>
            </a:endParaRPr>
          </a:p>
          <a:p>
            <a:pPr eaLnBrk="1" hangingPunct="1"/>
            <a:endParaRPr lang="en-US" altLang="en-US"/>
          </a:p>
          <a:p>
            <a:pPr eaLnBrk="1" hangingPunct="1"/>
            <a:endParaRPr lang="en-US" altLang="en-US"/>
          </a:p>
          <a:p>
            <a:pPr lvl="1" eaLnBrk="1" hangingPunct="1"/>
            <a:endParaRPr lang="en-US" altLang="en-US"/>
          </a:p>
          <a:p>
            <a:pPr lvl="1" eaLnBrk="1" hangingPunct="1"/>
            <a:r>
              <a:rPr lang="en-US" altLang="en-US" b="1">
                <a:solidFill>
                  <a:schemeClr val="accent1"/>
                </a:solidFill>
              </a:rPr>
              <a:t>Proof</a:t>
            </a:r>
            <a:r>
              <a:rPr lang="en-US" altLang="en-US"/>
              <a:t>: suppose some subpath </a:t>
            </a:r>
            <a:r>
              <a:rPr lang="en-US" altLang="en-US" i="1"/>
              <a:t>P</a:t>
            </a:r>
            <a:r>
              <a:rPr lang="en-US" altLang="en-US" baseline="-25000"/>
              <a:t>1</a:t>
            </a:r>
            <a:r>
              <a:rPr lang="en-US" altLang="en-US"/>
              <a:t> is not a shortest path</a:t>
            </a:r>
          </a:p>
          <a:p>
            <a:pPr lvl="2" eaLnBrk="1" hangingPunct="1"/>
            <a:r>
              <a:rPr lang="en-US" altLang="en-US"/>
              <a:t>There must then exist a shorter subpath </a:t>
            </a:r>
            <a:r>
              <a:rPr lang="en-US" altLang="en-US" i="1"/>
              <a:t>P</a:t>
            </a:r>
            <a:r>
              <a:rPr lang="en-US" altLang="en-US" baseline="-25000"/>
              <a:t>2</a:t>
            </a:r>
            <a:endParaRPr lang="en-US" altLang="en-US"/>
          </a:p>
          <a:p>
            <a:pPr lvl="2" eaLnBrk="1" hangingPunct="1"/>
            <a:r>
              <a:rPr lang="en-US" altLang="en-US"/>
              <a:t>Could substitute the subpath </a:t>
            </a:r>
            <a:r>
              <a:rPr lang="en-US" altLang="en-US" i="1"/>
              <a:t>P</a:t>
            </a:r>
            <a:r>
              <a:rPr lang="en-US" altLang="en-US" baseline="-25000"/>
              <a:t>1</a:t>
            </a:r>
            <a:r>
              <a:rPr lang="en-US" altLang="en-US"/>
              <a:t> by the shorter path </a:t>
            </a:r>
            <a:r>
              <a:rPr lang="en-US" altLang="en-US" i="1"/>
              <a:t>P</a:t>
            </a:r>
            <a:r>
              <a:rPr lang="en-US" altLang="en-US" baseline="-25000"/>
              <a:t>2</a:t>
            </a:r>
            <a:endParaRPr lang="en-US" altLang="en-US"/>
          </a:p>
          <a:p>
            <a:pPr lvl="2" eaLnBrk="1" hangingPunct="1"/>
            <a:r>
              <a:rPr lang="en-US" altLang="en-US"/>
              <a:t>But then overall path is not the shortest path.  </a:t>
            </a:r>
            <a:r>
              <a:rPr lang="en-US" altLang="en-US">
                <a:solidFill>
                  <a:schemeClr val="tx2"/>
                </a:solidFill>
              </a:rPr>
              <a:t>Contradiction</a:t>
            </a:r>
          </a:p>
        </p:txBody>
      </p:sp>
      <p:sp>
        <p:nvSpPr>
          <p:cNvPr id="7172" name="Oval 4"/>
          <p:cNvSpPr>
            <a:spLocks noChangeArrowheads="1"/>
          </p:cNvSpPr>
          <p:nvPr/>
        </p:nvSpPr>
        <p:spPr bwMode="auto">
          <a:xfrm>
            <a:off x="1098550" y="3116263"/>
            <a:ext cx="457200" cy="457200"/>
          </a:xfrm>
          <a:prstGeom prst="ellipse">
            <a:avLst/>
          </a:prstGeom>
          <a:solidFill>
            <a:srgbClr val="FFFFFF"/>
          </a:solidFill>
          <a:ln w="28575">
            <a:solidFill>
              <a:schemeClr val="accent1"/>
            </a:solidFill>
            <a:round/>
            <a:headEnd/>
            <a:tailEnd/>
          </a:ln>
        </p:spPr>
        <p:txBody>
          <a:bodyPr wrap="none" anchor="ctr">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7173" name="Oval 5"/>
          <p:cNvSpPr>
            <a:spLocks noChangeArrowheads="1"/>
          </p:cNvSpPr>
          <p:nvPr/>
        </p:nvSpPr>
        <p:spPr bwMode="auto">
          <a:xfrm>
            <a:off x="2165350" y="3116263"/>
            <a:ext cx="457200" cy="457200"/>
          </a:xfrm>
          <a:prstGeom prst="ellipse">
            <a:avLst/>
          </a:prstGeom>
          <a:solidFill>
            <a:srgbClr val="FFFFFF"/>
          </a:solidFill>
          <a:ln w="28575">
            <a:solidFill>
              <a:schemeClr val="accent1"/>
            </a:solidFill>
            <a:round/>
            <a:headEnd/>
            <a:tailEnd/>
          </a:ln>
        </p:spPr>
        <p:txBody>
          <a:bodyPr wrap="none" anchor="ctr">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95942" name="Oval 6"/>
          <p:cNvSpPr>
            <a:spLocks noChangeArrowheads="1"/>
          </p:cNvSpPr>
          <p:nvPr/>
        </p:nvSpPr>
        <p:spPr bwMode="auto">
          <a:xfrm>
            <a:off x="3232150" y="3116263"/>
            <a:ext cx="457200" cy="457200"/>
          </a:xfrm>
          <a:prstGeom prst="ellipse">
            <a:avLst/>
          </a:prstGeom>
          <a:solidFill>
            <a:srgbClr val="FFFFFF"/>
          </a:solidFill>
          <a:ln w="28575">
            <a:solidFill>
              <a:schemeClr val="accent1"/>
            </a:solidFill>
            <a:round/>
            <a:headEnd/>
            <a:tailEnd/>
          </a:ln>
        </p:spPr>
        <p:txBody>
          <a:bodyPr wrap="none" anchor="ctr">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95943" name="Oval 7"/>
          <p:cNvSpPr>
            <a:spLocks noChangeArrowheads="1"/>
          </p:cNvSpPr>
          <p:nvPr/>
        </p:nvSpPr>
        <p:spPr bwMode="auto">
          <a:xfrm>
            <a:off x="4298950" y="3116263"/>
            <a:ext cx="457200" cy="457200"/>
          </a:xfrm>
          <a:prstGeom prst="ellipse">
            <a:avLst/>
          </a:prstGeom>
          <a:solidFill>
            <a:srgbClr val="FFFFFF"/>
          </a:solidFill>
          <a:ln w="28575">
            <a:solidFill>
              <a:schemeClr val="accent1"/>
            </a:solidFill>
            <a:round/>
            <a:headEnd/>
            <a:tailEnd/>
          </a:ln>
        </p:spPr>
        <p:txBody>
          <a:bodyPr wrap="none" anchor="ctr">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95944" name="Oval 8"/>
          <p:cNvSpPr>
            <a:spLocks noChangeArrowheads="1"/>
          </p:cNvSpPr>
          <p:nvPr/>
        </p:nvSpPr>
        <p:spPr bwMode="auto">
          <a:xfrm>
            <a:off x="5365750" y="3116263"/>
            <a:ext cx="457200" cy="457200"/>
          </a:xfrm>
          <a:prstGeom prst="ellipse">
            <a:avLst/>
          </a:prstGeom>
          <a:solidFill>
            <a:srgbClr val="FFFFFF"/>
          </a:solidFill>
          <a:ln w="28575">
            <a:solidFill>
              <a:schemeClr val="accent1"/>
            </a:solidFill>
            <a:round/>
            <a:headEnd/>
            <a:tailEnd/>
          </a:ln>
        </p:spPr>
        <p:txBody>
          <a:bodyPr wrap="none" anchor="ctr">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7177" name="Oval 9"/>
          <p:cNvSpPr>
            <a:spLocks noChangeArrowheads="1"/>
          </p:cNvSpPr>
          <p:nvPr/>
        </p:nvSpPr>
        <p:spPr bwMode="auto">
          <a:xfrm>
            <a:off x="6432550" y="3116263"/>
            <a:ext cx="457200" cy="457200"/>
          </a:xfrm>
          <a:prstGeom prst="ellipse">
            <a:avLst/>
          </a:prstGeom>
          <a:solidFill>
            <a:srgbClr val="FFFFFF"/>
          </a:solidFill>
          <a:ln w="28575">
            <a:solidFill>
              <a:schemeClr val="accent1"/>
            </a:solidFill>
            <a:round/>
            <a:headEnd/>
            <a:tailEnd/>
          </a:ln>
        </p:spPr>
        <p:txBody>
          <a:bodyPr wrap="none" anchor="ctr">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7178" name="Oval 10"/>
          <p:cNvSpPr>
            <a:spLocks noChangeArrowheads="1"/>
          </p:cNvSpPr>
          <p:nvPr/>
        </p:nvSpPr>
        <p:spPr bwMode="auto">
          <a:xfrm>
            <a:off x="7499350" y="3116263"/>
            <a:ext cx="457200" cy="457200"/>
          </a:xfrm>
          <a:prstGeom prst="ellipse">
            <a:avLst/>
          </a:prstGeom>
          <a:solidFill>
            <a:srgbClr val="FFFFFF"/>
          </a:solidFill>
          <a:ln w="28575">
            <a:solidFill>
              <a:schemeClr val="accent1"/>
            </a:solidFill>
            <a:round/>
            <a:headEnd/>
            <a:tailEnd/>
          </a:ln>
        </p:spPr>
        <p:txBody>
          <a:bodyPr wrap="none" anchor="ctr">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cxnSp>
        <p:nvCxnSpPr>
          <p:cNvPr id="7179" name="AutoShape 11"/>
          <p:cNvCxnSpPr>
            <a:cxnSpLocks noChangeShapeType="1"/>
            <a:stCxn id="7172" idx="6"/>
            <a:endCxn id="7173" idx="2"/>
          </p:cNvCxnSpPr>
          <p:nvPr/>
        </p:nvCxnSpPr>
        <p:spPr bwMode="auto">
          <a:xfrm>
            <a:off x="1570038" y="3344863"/>
            <a:ext cx="581025" cy="0"/>
          </a:xfrm>
          <a:prstGeom prst="straightConnector1">
            <a:avLst/>
          </a:prstGeom>
          <a:noFill/>
          <a:ln w="19050">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295948" name="AutoShape 12"/>
          <p:cNvCxnSpPr>
            <a:cxnSpLocks noChangeShapeType="1"/>
            <a:stCxn id="7173" idx="6"/>
            <a:endCxn id="295942" idx="2"/>
          </p:cNvCxnSpPr>
          <p:nvPr/>
        </p:nvCxnSpPr>
        <p:spPr bwMode="auto">
          <a:xfrm>
            <a:off x="2636838" y="3344863"/>
            <a:ext cx="581025" cy="0"/>
          </a:xfrm>
          <a:prstGeom prst="straightConnector1">
            <a:avLst/>
          </a:prstGeom>
          <a:noFill/>
          <a:ln w="19050">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295949" name="AutoShape 13"/>
          <p:cNvCxnSpPr>
            <a:cxnSpLocks noChangeShapeType="1"/>
            <a:stCxn id="295942" idx="6"/>
            <a:endCxn id="295943" idx="2"/>
          </p:cNvCxnSpPr>
          <p:nvPr/>
        </p:nvCxnSpPr>
        <p:spPr bwMode="auto">
          <a:xfrm>
            <a:off x="3703638" y="3344863"/>
            <a:ext cx="581025" cy="0"/>
          </a:xfrm>
          <a:prstGeom prst="straightConnector1">
            <a:avLst/>
          </a:prstGeom>
          <a:noFill/>
          <a:ln w="19050">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295950" name="AutoShape 14"/>
          <p:cNvCxnSpPr>
            <a:cxnSpLocks noChangeShapeType="1"/>
            <a:stCxn id="295943" idx="6"/>
            <a:endCxn id="295944" idx="2"/>
          </p:cNvCxnSpPr>
          <p:nvPr/>
        </p:nvCxnSpPr>
        <p:spPr bwMode="auto">
          <a:xfrm>
            <a:off x="4770438" y="3344863"/>
            <a:ext cx="581025" cy="0"/>
          </a:xfrm>
          <a:prstGeom prst="straightConnector1">
            <a:avLst/>
          </a:prstGeom>
          <a:noFill/>
          <a:ln w="19050">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295951" name="AutoShape 15"/>
          <p:cNvCxnSpPr>
            <a:cxnSpLocks noChangeShapeType="1"/>
            <a:stCxn id="295944" idx="6"/>
            <a:endCxn id="7177" idx="2"/>
          </p:cNvCxnSpPr>
          <p:nvPr/>
        </p:nvCxnSpPr>
        <p:spPr bwMode="auto">
          <a:xfrm>
            <a:off x="5837238" y="3344863"/>
            <a:ext cx="581025" cy="0"/>
          </a:xfrm>
          <a:prstGeom prst="straightConnector1">
            <a:avLst/>
          </a:prstGeom>
          <a:noFill/>
          <a:ln w="19050">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7184" name="AutoShape 16"/>
          <p:cNvCxnSpPr>
            <a:cxnSpLocks noChangeShapeType="1"/>
            <a:stCxn id="7177" idx="6"/>
            <a:endCxn id="7178" idx="2"/>
          </p:cNvCxnSpPr>
          <p:nvPr/>
        </p:nvCxnSpPr>
        <p:spPr bwMode="auto">
          <a:xfrm>
            <a:off x="6904038" y="3344863"/>
            <a:ext cx="581025" cy="0"/>
          </a:xfrm>
          <a:prstGeom prst="straightConnector1">
            <a:avLst/>
          </a:prstGeom>
          <a:noFill/>
          <a:ln w="19050">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295953" name="AutoShape 17"/>
          <p:cNvCxnSpPr>
            <a:cxnSpLocks noChangeShapeType="1"/>
            <a:stCxn id="7173" idx="5"/>
            <a:endCxn id="7177" idx="3"/>
          </p:cNvCxnSpPr>
          <p:nvPr/>
        </p:nvCxnSpPr>
        <p:spPr bwMode="auto">
          <a:xfrm rot="16200000" flipH="1">
            <a:off x="4526756" y="1550194"/>
            <a:ext cx="1588" cy="3943350"/>
          </a:xfrm>
          <a:prstGeom prst="curvedConnector3">
            <a:avLst>
              <a:gd name="adj1" fmla="val 17700009"/>
            </a:avLst>
          </a:prstGeom>
          <a:noFill/>
          <a:ln w="25400">
            <a:solidFill>
              <a:srgbClr val="FF0000"/>
            </a:solidFill>
            <a:prstDash val="sysDot"/>
            <a:round/>
            <a:headEnd/>
            <a:tailEnd type="triangle" w="med" len="med"/>
          </a:ln>
          <a:extLst>
            <a:ext uri="{909E8E84-426E-40DD-AFC4-6F175D3DCCD1}">
              <a14:hiddenFill xmlns:a14="http://schemas.microsoft.com/office/drawing/2010/main">
                <a:noFill/>
              </a14:hiddenFill>
            </a:ext>
          </a:extLst>
        </p:spPr>
      </p:cxnSp>
      <p:sp>
        <p:nvSpPr>
          <p:cNvPr id="295954" name="Rectangle 18"/>
          <p:cNvSpPr>
            <a:spLocks noChangeArrowheads="1"/>
          </p:cNvSpPr>
          <p:nvPr/>
        </p:nvSpPr>
        <p:spPr bwMode="auto">
          <a:xfrm>
            <a:off x="4643438" y="2659063"/>
            <a:ext cx="471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r>
              <a:rPr lang="en-US" altLang="en-US" b="1" i="1">
                <a:solidFill>
                  <a:schemeClr val="accent1"/>
                </a:solidFill>
                <a:latin typeface="Times New Roman" panose="02020603050405020304" pitchFamily="18" charset="0"/>
                <a:cs typeface="Times New Roman" panose="02020603050405020304" pitchFamily="18" charset="0"/>
              </a:rPr>
              <a:t>P</a:t>
            </a:r>
            <a:r>
              <a:rPr lang="en-US" altLang="en-US" b="1" baseline="-25000">
                <a:solidFill>
                  <a:schemeClr val="accent1"/>
                </a:solidFill>
                <a:latin typeface="Times New Roman" panose="02020603050405020304" pitchFamily="18" charset="0"/>
                <a:cs typeface="Times New Roman" panose="02020603050405020304" pitchFamily="18" charset="0"/>
              </a:rPr>
              <a:t>1</a:t>
            </a:r>
          </a:p>
        </p:txBody>
      </p:sp>
      <p:sp>
        <p:nvSpPr>
          <p:cNvPr id="295955" name="Rectangle 19"/>
          <p:cNvSpPr>
            <a:spLocks noChangeArrowheads="1"/>
          </p:cNvSpPr>
          <p:nvPr/>
        </p:nvSpPr>
        <p:spPr bwMode="auto">
          <a:xfrm>
            <a:off x="4171950" y="3763963"/>
            <a:ext cx="471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r>
              <a:rPr lang="en-US" altLang="en-US" b="1" i="1">
                <a:solidFill>
                  <a:schemeClr val="tx2"/>
                </a:solidFill>
                <a:latin typeface="Times New Roman" panose="02020603050405020304" pitchFamily="18" charset="0"/>
                <a:cs typeface="Times New Roman" panose="02020603050405020304" pitchFamily="18" charset="0"/>
              </a:rPr>
              <a:t>P</a:t>
            </a:r>
            <a:r>
              <a:rPr lang="en-US" altLang="en-US" b="1" baseline="-25000">
                <a:solidFill>
                  <a:schemeClr val="tx2"/>
                </a:solidFill>
                <a:latin typeface="Times New Roman" panose="02020603050405020304" pitchFamily="18" charset="0"/>
                <a:cs typeface="Times New Roman" panose="02020603050405020304" pitchFamily="18" charset="0"/>
              </a:rPr>
              <a:t>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95953"/>
                                        </p:tgtEl>
                                        <p:attrNameLst>
                                          <p:attrName>style.visibility</p:attrName>
                                        </p:attrNameLst>
                                      </p:cBhvr>
                                      <p:to>
                                        <p:strVal val="visible"/>
                                      </p:to>
                                    </p:set>
                                    <p:animEffect transition="in" filter="checkerboard(across)">
                                      <p:cBhvr>
                                        <p:cTn id="7" dur="500"/>
                                        <p:tgtEl>
                                          <p:spTgt spid="295953"/>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95955"/>
                                        </p:tgtEl>
                                        <p:attrNameLst>
                                          <p:attrName>style.visibility</p:attrName>
                                        </p:attrNameLst>
                                      </p:cBhvr>
                                      <p:to>
                                        <p:strVal val="visible"/>
                                      </p:to>
                                    </p:set>
                                    <p:animEffect transition="in" filter="checkerboard(across)">
                                      <p:cBhvr>
                                        <p:cTn id="10" dur="500"/>
                                        <p:tgtEl>
                                          <p:spTgt spid="295955"/>
                                        </p:tgtEl>
                                      </p:cBhvr>
                                    </p:animEffect>
                                  </p:childTnLst>
                                </p:cTn>
                              </p:par>
                              <p:par>
                                <p:cTn id="11" presetID="5" presetClass="exit" presetSubtype="10" fill="hold" nodeType="withEffect">
                                  <p:stCondLst>
                                    <p:cond delay="0"/>
                                  </p:stCondLst>
                                  <p:childTnLst>
                                    <p:animEffect transition="out" filter="checkerboard(across)">
                                      <p:cBhvr>
                                        <p:cTn id="12" dur="5000"/>
                                        <p:tgtEl>
                                          <p:spTgt spid="295948"/>
                                        </p:tgtEl>
                                      </p:cBhvr>
                                    </p:animEffect>
                                    <p:set>
                                      <p:cBhvr>
                                        <p:cTn id="13" dur="1" fill="hold">
                                          <p:stCondLst>
                                            <p:cond delay="4999"/>
                                          </p:stCondLst>
                                        </p:cTn>
                                        <p:tgtEl>
                                          <p:spTgt spid="295948"/>
                                        </p:tgtEl>
                                        <p:attrNameLst>
                                          <p:attrName>style.visibility</p:attrName>
                                        </p:attrNameLst>
                                      </p:cBhvr>
                                      <p:to>
                                        <p:strVal val="hidden"/>
                                      </p:to>
                                    </p:set>
                                  </p:childTnLst>
                                </p:cTn>
                              </p:par>
                              <p:par>
                                <p:cTn id="14" presetID="5" presetClass="exit" presetSubtype="10" fill="hold" grpId="0" nodeType="withEffect">
                                  <p:stCondLst>
                                    <p:cond delay="0"/>
                                  </p:stCondLst>
                                  <p:childTnLst>
                                    <p:animEffect transition="out" filter="checkerboard(across)">
                                      <p:cBhvr>
                                        <p:cTn id="15" dur="5000"/>
                                        <p:tgtEl>
                                          <p:spTgt spid="295942"/>
                                        </p:tgtEl>
                                      </p:cBhvr>
                                    </p:animEffect>
                                    <p:set>
                                      <p:cBhvr>
                                        <p:cTn id="16" dur="1" fill="hold">
                                          <p:stCondLst>
                                            <p:cond delay="4999"/>
                                          </p:stCondLst>
                                        </p:cTn>
                                        <p:tgtEl>
                                          <p:spTgt spid="295942"/>
                                        </p:tgtEl>
                                        <p:attrNameLst>
                                          <p:attrName>style.visibility</p:attrName>
                                        </p:attrNameLst>
                                      </p:cBhvr>
                                      <p:to>
                                        <p:strVal val="hidden"/>
                                      </p:to>
                                    </p:set>
                                  </p:childTnLst>
                                </p:cTn>
                              </p:par>
                              <p:par>
                                <p:cTn id="17" presetID="5" presetClass="exit" presetSubtype="10" fill="hold" nodeType="withEffect">
                                  <p:stCondLst>
                                    <p:cond delay="0"/>
                                  </p:stCondLst>
                                  <p:childTnLst>
                                    <p:animEffect transition="out" filter="checkerboard(across)">
                                      <p:cBhvr>
                                        <p:cTn id="18" dur="5000"/>
                                        <p:tgtEl>
                                          <p:spTgt spid="295949"/>
                                        </p:tgtEl>
                                      </p:cBhvr>
                                    </p:animEffect>
                                    <p:set>
                                      <p:cBhvr>
                                        <p:cTn id="19" dur="1" fill="hold">
                                          <p:stCondLst>
                                            <p:cond delay="4999"/>
                                          </p:stCondLst>
                                        </p:cTn>
                                        <p:tgtEl>
                                          <p:spTgt spid="295949"/>
                                        </p:tgtEl>
                                        <p:attrNameLst>
                                          <p:attrName>style.visibility</p:attrName>
                                        </p:attrNameLst>
                                      </p:cBhvr>
                                      <p:to>
                                        <p:strVal val="hidden"/>
                                      </p:to>
                                    </p:set>
                                  </p:childTnLst>
                                </p:cTn>
                              </p:par>
                              <p:par>
                                <p:cTn id="20" presetID="5" presetClass="exit" presetSubtype="10" fill="hold" grpId="0" nodeType="withEffect">
                                  <p:stCondLst>
                                    <p:cond delay="0"/>
                                  </p:stCondLst>
                                  <p:childTnLst>
                                    <p:animEffect transition="out" filter="checkerboard(across)">
                                      <p:cBhvr>
                                        <p:cTn id="21" dur="5000"/>
                                        <p:tgtEl>
                                          <p:spTgt spid="295943"/>
                                        </p:tgtEl>
                                      </p:cBhvr>
                                    </p:animEffect>
                                    <p:set>
                                      <p:cBhvr>
                                        <p:cTn id="22" dur="1" fill="hold">
                                          <p:stCondLst>
                                            <p:cond delay="4999"/>
                                          </p:stCondLst>
                                        </p:cTn>
                                        <p:tgtEl>
                                          <p:spTgt spid="295943"/>
                                        </p:tgtEl>
                                        <p:attrNameLst>
                                          <p:attrName>style.visibility</p:attrName>
                                        </p:attrNameLst>
                                      </p:cBhvr>
                                      <p:to>
                                        <p:strVal val="hidden"/>
                                      </p:to>
                                    </p:set>
                                  </p:childTnLst>
                                </p:cTn>
                              </p:par>
                              <p:par>
                                <p:cTn id="23" presetID="5" presetClass="exit" presetSubtype="10" fill="hold" nodeType="withEffect">
                                  <p:stCondLst>
                                    <p:cond delay="0"/>
                                  </p:stCondLst>
                                  <p:childTnLst>
                                    <p:animEffect transition="out" filter="checkerboard(across)">
                                      <p:cBhvr>
                                        <p:cTn id="24" dur="5000"/>
                                        <p:tgtEl>
                                          <p:spTgt spid="295950"/>
                                        </p:tgtEl>
                                      </p:cBhvr>
                                    </p:animEffect>
                                    <p:set>
                                      <p:cBhvr>
                                        <p:cTn id="25" dur="1" fill="hold">
                                          <p:stCondLst>
                                            <p:cond delay="4999"/>
                                          </p:stCondLst>
                                        </p:cTn>
                                        <p:tgtEl>
                                          <p:spTgt spid="295950"/>
                                        </p:tgtEl>
                                        <p:attrNameLst>
                                          <p:attrName>style.visibility</p:attrName>
                                        </p:attrNameLst>
                                      </p:cBhvr>
                                      <p:to>
                                        <p:strVal val="hidden"/>
                                      </p:to>
                                    </p:set>
                                  </p:childTnLst>
                                </p:cTn>
                              </p:par>
                              <p:par>
                                <p:cTn id="26" presetID="5" presetClass="exit" presetSubtype="10" fill="hold" grpId="0" nodeType="withEffect">
                                  <p:stCondLst>
                                    <p:cond delay="0"/>
                                  </p:stCondLst>
                                  <p:childTnLst>
                                    <p:animEffect transition="out" filter="checkerboard(across)">
                                      <p:cBhvr>
                                        <p:cTn id="27" dur="5000"/>
                                        <p:tgtEl>
                                          <p:spTgt spid="295944"/>
                                        </p:tgtEl>
                                      </p:cBhvr>
                                    </p:animEffect>
                                    <p:set>
                                      <p:cBhvr>
                                        <p:cTn id="28" dur="1" fill="hold">
                                          <p:stCondLst>
                                            <p:cond delay="4999"/>
                                          </p:stCondLst>
                                        </p:cTn>
                                        <p:tgtEl>
                                          <p:spTgt spid="295944"/>
                                        </p:tgtEl>
                                        <p:attrNameLst>
                                          <p:attrName>style.visibility</p:attrName>
                                        </p:attrNameLst>
                                      </p:cBhvr>
                                      <p:to>
                                        <p:strVal val="hidden"/>
                                      </p:to>
                                    </p:set>
                                  </p:childTnLst>
                                </p:cTn>
                              </p:par>
                              <p:par>
                                <p:cTn id="29" presetID="5" presetClass="exit" presetSubtype="10" fill="hold" nodeType="withEffect">
                                  <p:stCondLst>
                                    <p:cond delay="0"/>
                                  </p:stCondLst>
                                  <p:childTnLst>
                                    <p:animEffect transition="out" filter="checkerboard(across)">
                                      <p:cBhvr>
                                        <p:cTn id="30" dur="5000"/>
                                        <p:tgtEl>
                                          <p:spTgt spid="295951"/>
                                        </p:tgtEl>
                                      </p:cBhvr>
                                    </p:animEffect>
                                    <p:set>
                                      <p:cBhvr>
                                        <p:cTn id="31" dur="1" fill="hold">
                                          <p:stCondLst>
                                            <p:cond delay="4999"/>
                                          </p:stCondLst>
                                        </p:cTn>
                                        <p:tgtEl>
                                          <p:spTgt spid="295951"/>
                                        </p:tgtEl>
                                        <p:attrNameLst>
                                          <p:attrName>style.visibility</p:attrName>
                                        </p:attrNameLst>
                                      </p:cBhvr>
                                      <p:to>
                                        <p:strVal val="hidden"/>
                                      </p:to>
                                    </p:set>
                                  </p:childTnLst>
                                </p:cTn>
                              </p:par>
                              <p:par>
                                <p:cTn id="32" presetID="5" presetClass="exit" presetSubtype="10" fill="hold" grpId="0" nodeType="withEffect">
                                  <p:stCondLst>
                                    <p:cond delay="0"/>
                                  </p:stCondLst>
                                  <p:childTnLst>
                                    <p:animEffect transition="out" filter="checkerboard(across)">
                                      <p:cBhvr>
                                        <p:cTn id="33" dur="5000"/>
                                        <p:tgtEl>
                                          <p:spTgt spid="295954"/>
                                        </p:tgtEl>
                                      </p:cBhvr>
                                    </p:animEffect>
                                    <p:set>
                                      <p:cBhvr>
                                        <p:cTn id="34" dur="1" fill="hold">
                                          <p:stCondLst>
                                            <p:cond delay="4999"/>
                                          </p:stCondLst>
                                        </p:cTn>
                                        <p:tgtEl>
                                          <p:spTgt spid="2959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42" grpId="0" animBg="1"/>
      <p:bldP spid="295943" grpId="0" animBg="1"/>
      <p:bldP spid="295944" grpId="0" animBg="1"/>
      <p:bldP spid="295954" grpId="0"/>
      <p:bldP spid="29595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A0605-2DC8-416F-ADF5-F77A4769D89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12BCA52-D6D8-48ED-B912-97F20E56FDC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18113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p:txBody>
          <a:bodyPr/>
          <a:lstStyle/>
          <a:p>
            <a:pPr eaLnBrk="1" hangingPunct="1">
              <a:defRPr/>
            </a:pPr>
            <a:r>
              <a:rPr lang="en-US"/>
              <a:t>Shortest Path Properties</a:t>
            </a:r>
          </a:p>
        </p:txBody>
      </p:sp>
      <p:sp>
        <p:nvSpPr>
          <p:cNvPr id="8195" name="Rectangle 3"/>
          <p:cNvSpPr>
            <a:spLocks noGrp="1" noChangeArrowheads="1"/>
          </p:cNvSpPr>
          <p:nvPr>
            <p:ph type="body" idx="1"/>
          </p:nvPr>
        </p:nvSpPr>
        <p:spPr>
          <a:xfrm>
            <a:off x="457200" y="1052513"/>
            <a:ext cx="7859713" cy="4343400"/>
          </a:xfrm>
        </p:spPr>
        <p:txBody>
          <a:bodyPr/>
          <a:lstStyle/>
          <a:p>
            <a:pPr eaLnBrk="1" hangingPunct="1"/>
            <a:r>
              <a:rPr lang="en-US" altLang="en-US"/>
              <a:t>Define </a:t>
            </a:r>
            <a:r>
              <a:rPr lang="en-US" altLang="en-US">
                <a:sym typeface="Symbol" panose="05050102010706020507" pitchFamily="18" charset="2"/>
              </a:rPr>
              <a:t>(</a:t>
            </a:r>
            <a:r>
              <a:rPr lang="en-US" altLang="en-US" i="1">
                <a:sym typeface="Symbol" panose="05050102010706020507" pitchFamily="18" charset="2"/>
              </a:rPr>
              <a:t>u, v</a:t>
            </a:r>
            <a:r>
              <a:rPr lang="en-US" altLang="en-US">
                <a:sym typeface="Symbol" panose="05050102010706020507" pitchFamily="18" charset="2"/>
              </a:rPr>
              <a:t>) to be the weight of the shortest path from </a:t>
            </a:r>
            <a:r>
              <a:rPr lang="en-US" altLang="en-US" i="1">
                <a:sym typeface="Symbol" panose="05050102010706020507" pitchFamily="18" charset="2"/>
              </a:rPr>
              <a:t>u</a:t>
            </a:r>
            <a:r>
              <a:rPr lang="en-US" altLang="en-US">
                <a:sym typeface="Symbol" panose="05050102010706020507" pitchFamily="18" charset="2"/>
              </a:rPr>
              <a:t> to </a:t>
            </a:r>
            <a:r>
              <a:rPr lang="en-US" altLang="en-US" i="1">
                <a:sym typeface="Symbol" panose="05050102010706020507" pitchFamily="18" charset="2"/>
              </a:rPr>
              <a:t>v</a:t>
            </a:r>
          </a:p>
          <a:p>
            <a:pPr eaLnBrk="1" hangingPunct="1"/>
            <a:r>
              <a:rPr lang="en-US" altLang="en-US">
                <a:sym typeface="Symbol" panose="05050102010706020507" pitchFamily="18" charset="2"/>
              </a:rPr>
              <a:t>Shortest paths satisfy the </a:t>
            </a:r>
            <a:r>
              <a:rPr lang="en-US" altLang="en-US" i="1">
                <a:solidFill>
                  <a:schemeClr val="tx2"/>
                </a:solidFill>
                <a:sym typeface="Symbol" panose="05050102010706020507" pitchFamily="18" charset="2"/>
              </a:rPr>
              <a:t>triangle inequality</a:t>
            </a:r>
            <a:r>
              <a:rPr lang="en-US" altLang="en-US">
                <a:sym typeface="Symbol" panose="05050102010706020507" pitchFamily="18" charset="2"/>
              </a:rPr>
              <a:t>:            (</a:t>
            </a:r>
            <a:r>
              <a:rPr lang="en-US" altLang="en-US" i="1">
                <a:sym typeface="Symbol" panose="05050102010706020507" pitchFamily="18" charset="2"/>
              </a:rPr>
              <a:t>u, v</a:t>
            </a:r>
            <a:r>
              <a:rPr lang="en-US" altLang="en-US">
                <a:sym typeface="Symbol" panose="05050102010706020507" pitchFamily="18" charset="2"/>
              </a:rPr>
              <a:t>)  (</a:t>
            </a:r>
            <a:r>
              <a:rPr lang="en-US" altLang="en-US" i="1">
                <a:sym typeface="Symbol" panose="05050102010706020507" pitchFamily="18" charset="2"/>
              </a:rPr>
              <a:t>u, x</a:t>
            </a:r>
            <a:r>
              <a:rPr lang="en-US" altLang="en-US">
                <a:sym typeface="Symbol" panose="05050102010706020507" pitchFamily="18" charset="2"/>
              </a:rPr>
              <a:t>) + (</a:t>
            </a:r>
            <a:r>
              <a:rPr lang="en-US" altLang="en-US" i="1">
                <a:sym typeface="Symbol" panose="05050102010706020507" pitchFamily="18" charset="2"/>
              </a:rPr>
              <a:t>x, v</a:t>
            </a:r>
            <a:r>
              <a:rPr lang="en-US" altLang="en-US">
                <a:sym typeface="Symbol" panose="05050102010706020507" pitchFamily="18" charset="2"/>
              </a:rPr>
              <a:t>)</a:t>
            </a:r>
          </a:p>
          <a:p>
            <a:pPr eaLnBrk="1" hangingPunct="1"/>
            <a:endParaRPr lang="en-US" altLang="en-US" b="1">
              <a:solidFill>
                <a:schemeClr val="accent1"/>
              </a:solidFill>
              <a:sym typeface="Symbol" panose="05050102010706020507" pitchFamily="18" charset="2"/>
            </a:endParaRPr>
          </a:p>
          <a:p>
            <a:pPr eaLnBrk="1" hangingPunct="1"/>
            <a:r>
              <a:rPr lang="en-US" altLang="en-US" b="1">
                <a:solidFill>
                  <a:schemeClr val="accent1"/>
                </a:solidFill>
                <a:sym typeface="Symbol" panose="05050102010706020507" pitchFamily="18" charset="2"/>
              </a:rPr>
              <a:t>Proof </a:t>
            </a:r>
            <a:r>
              <a:rPr lang="en-US" altLang="en-US">
                <a:sym typeface="Symbol" panose="05050102010706020507" pitchFamily="18" charset="2"/>
              </a:rPr>
              <a:t>:</a:t>
            </a:r>
          </a:p>
        </p:txBody>
      </p:sp>
      <p:sp>
        <p:nvSpPr>
          <p:cNvPr id="8196" name="Oval 4"/>
          <p:cNvSpPr>
            <a:spLocks noChangeArrowheads="1"/>
          </p:cNvSpPr>
          <p:nvPr/>
        </p:nvSpPr>
        <p:spPr bwMode="auto">
          <a:xfrm>
            <a:off x="4038600" y="3213100"/>
            <a:ext cx="539750" cy="552450"/>
          </a:xfrm>
          <a:prstGeom prst="ellipse">
            <a:avLst/>
          </a:prstGeom>
          <a:solidFill>
            <a:srgbClr val="FFFFFF"/>
          </a:solidFill>
          <a:ln w="28575">
            <a:solidFill>
              <a:schemeClr val="accent1"/>
            </a:solidFill>
            <a:round/>
            <a:headEnd/>
            <a:tailEnd/>
          </a:ln>
        </p:spPr>
        <p:txBody>
          <a:bodyPr anchor="ctr">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x</a:t>
            </a:r>
          </a:p>
        </p:txBody>
      </p:sp>
      <p:sp>
        <p:nvSpPr>
          <p:cNvPr id="8197" name="Oval 5"/>
          <p:cNvSpPr>
            <a:spLocks noChangeArrowheads="1"/>
          </p:cNvSpPr>
          <p:nvPr/>
        </p:nvSpPr>
        <p:spPr bwMode="auto">
          <a:xfrm>
            <a:off x="1600200" y="4503738"/>
            <a:ext cx="549275" cy="552450"/>
          </a:xfrm>
          <a:prstGeom prst="ellipse">
            <a:avLst/>
          </a:prstGeom>
          <a:solidFill>
            <a:srgbClr val="FFFFFF"/>
          </a:solidFill>
          <a:ln w="28575">
            <a:solidFill>
              <a:schemeClr val="accent1"/>
            </a:solidFill>
            <a:round/>
            <a:headEnd/>
            <a:tailEnd/>
          </a:ln>
        </p:spPr>
        <p:txBody>
          <a:bodyPr anchor="ctr">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u</a:t>
            </a:r>
          </a:p>
        </p:txBody>
      </p:sp>
      <p:sp>
        <p:nvSpPr>
          <p:cNvPr id="8198" name="Oval 6"/>
          <p:cNvSpPr>
            <a:spLocks noChangeArrowheads="1"/>
          </p:cNvSpPr>
          <p:nvPr/>
        </p:nvSpPr>
        <p:spPr bwMode="auto">
          <a:xfrm>
            <a:off x="6629400" y="4508500"/>
            <a:ext cx="539750" cy="552450"/>
          </a:xfrm>
          <a:prstGeom prst="ellipse">
            <a:avLst/>
          </a:prstGeom>
          <a:solidFill>
            <a:srgbClr val="FFFFFF"/>
          </a:solidFill>
          <a:ln w="28575">
            <a:solidFill>
              <a:schemeClr val="accent1"/>
            </a:solidFill>
            <a:round/>
            <a:headEnd/>
            <a:tailEnd/>
          </a:ln>
        </p:spPr>
        <p:txBody>
          <a:bodyPr anchor="ctr">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v</a:t>
            </a:r>
          </a:p>
        </p:txBody>
      </p:sp>
      <p:cxnSp>
        <p:nvCxnSpPr>
          <p:cNvPr id="8199" name="AutoShape 7"/>
          <p:cNvCxnSpPr>
            <a:cxnSpLocks noChangeShapeType="1"/>
            <a:stCxn id="8197" idx="7"/>
            <a:endCxn id="8196" idx="3"/>
          </p:cNvCxnSpPr>
          <p:nvPr/>
        </p:nvCxnSpPr>
        <p:spPr bwMode="auto">
          <a:xfrm rot="-5400000">
            <a:off x="2657475" y="3109913"/>
            <a:ext cx="871538" cy="2049462"/>
          </a:xfrm>
          <a:prstGeom prst="curvedConnector3">
            <a:avLst>
              <a:gd name="adj1" fmla="val 49907"/>
            </a:avLst>
          </a:prstGeom>
          <a:noFill/>
          <a:ln w="28575">
            <a:solidFill>
              <a:srgbClr val="A50021"/>
            </a:solidFill>
            <a:round/>
            <a:headEnd/>
            <a:tailEnd type="triangle" w="med" len="med"/>
          </a:ln>
          <a:extLst>
            <a:ext uri="{909E8E84-426E-40DD-AFC4-6F175D3DCCD1}">
              <a14:hiddenFill xmlns:a14="http://schemas.microsoft.com/office/drawing/2010/main">
                <a:noFill/>
              </a14:hiddenFill>
            </a:ext>
          </a:extLst>
        </p:spPr>
      </p:cxnSp>
      <p:cxnSp>
        <p:nvCxnSpPr>
          <p:cNvPr id="8200" name="AutoShape 8"/>
          <p:cNvCxnSpPr>
            <a:cxnSpLocks noChangeShapeType="1"/>
            <a:stCxn id="8196" idx="5"/>
            <a:endCxn id="8198" idx="1"/>
          </p:cNvCxnSpPr>
          <p:nvPr/>
        </p:nvCxnSpPr>
        <p:spPr bwMode="auto">
          <a:xfrm rot="16200000" flipH="1">
            <a:off x="5165725" y="3032125"/>
            <a:ext cx="876300" cy="2209800"/>
          </a:xfrm>
          <a:prstGeom prst="curvedConnector3">
            <a:avLst>
              <a:gd name="adj1" fmla="val 50000"/>
            </a:avLst>
          </a:prstGeom>
          <a:noFill/>
          <a:ln w="28575">
            <a:solidFill>
              <a:srgbClr val="A50021"/>
            </a:solidFill>
            <a:round/>
            <a:headEnd/>
            <a:tailEnd type="triangle" w="med" len="med"/>
          </a:ln>
          <a:extLst>
            <a:ext uri="{909E8E84-426E-40DD-AFC4-6F175D3DCCD1}">
              <a14:hiddenFill xmlns:a14="http://schemas.microsoft.com/office/drawing/2010/main">
                <a:noFill/>
              </a14:hiddenFill>
            </a:ext>
          </a:extLst>
        </p:spPr>
      </p:cxnSp>
      <p:cxnSp>
        <p:nvCxnSpPr>
          <p:cNvPr id="8201" name="AutoShape 9"/>
          <p:cNvCxnSpPr>
            <a:cxnSpLocks noChangeShapeType="1"/>
            <a:stCxn id="8197" idx="5"/>
            <a:endCxn id="8198" idx="3"/>
          </p:cNvCxnSpPr>
          <p:nvPr/>
        </p:nvCxnSpPr>
        <p:spPr bwMode="auto">
          <a:xfrm rot="16200000" flipH="1">
            <a:off x="4386263" y="2671763"/>
            <a:ext cx="4762" cy="4640262"/>
          </a:xfrm>
          <a:prstGeom prst="curvedConnector3">
            <a:avLst>
              <a:gd name="adj1" fmla="val 6300000"/>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cxnSp>
      <p:sp>
        <p:nvSpPr>
          <p:cNvPr id="8202" name="Text Box 10"/>
          <p:cNvSpPr txBox="1">
            <a:spLocks noChangeArrowheads="1"/>
          </p:cNvSpPr>
          <p:nvPr/>
        </p:nvSpPr>
        <p:spPr bwMode="auto">
          <a:xfrm>
            <a:off x="1901825" y="5373688"/>
            <a:ext cx="46101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solidFill>
                  <a:schemeClr val="accent1"/>
                </a:solidFill>
                <a:latin typeface="Times New Roman" panose="02020603050405020304" pitchFamily="18" charset="0"/>
              </a:rPr>
              <a:t>This path is no longer than any other path</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p:txBody>
          <a:bodyPr/>
          <a:lstStyle/>
          <a:p>
            <a:pPr eaLnBrk="1" hangingPunct="1">
              <a:defRPr/>
            </a:pPr>
            <a:r>
              <a:rPr lang="en-US"/>
              <a:t>Shortest Path Properties</a:t>
            </a:r>
          </a:p>
        </p:txBody>
      </p:sp>
      <p:sp>
        <p:nvSpPr>
          <p:cNvPr id="9219" name="Rectangle 3"/>
          <p:cNvSpPr>
            <a:spLocks noGrp="1" noChangeArrowheads="1"/>
          </p:cNvSpPr>
          <p:nvPr>
            <p:ph type="body" idx="1"/>
          </p:nvPr>
        </p:nvSpPr>
        <p:spPr/>
        <p:txBody>
          <a:bodyPr/>
          <a:lstStyle/>
          <a:p>
            <a:pPr eaLnBrk="1" hangingPunct="1"/>
            <a:r>
              <a:rPr lang="en-US" altLang="en-US"/>
              <a:t>In graphs with negative weight cycles, some shortest paths will not exist ( </a:t>
            </a:r>
            <a:r>
              <a:rPr lang="en-US" altLang="en-US" i="1">
                <a:solidFill>
                  <a:schemeClr val="tx2"/>
                </a:solidFill>
              </a:rPr>
              <a:t>Why </a:t>
            </a:r>
            <a:r>
              <a:rPr lang="en-US" altLang="en-US">
                <a:solidFill>
                  <a:schemeClr val="tx2"/>
                </a:solidFill>
              </a:rPr>
              <a:t>?</a:t>
            </a:r>
            <a:r>
              <a:rPr lang="en-US" altLang="en-US">
                <a:solidFill>
                  <a:schemeClr val="accent1"/>
                </a:solidFill>
              </a:rPr>
              <a:t> </a:t>
            </a:r>
            <a:r>
              <a:rPr lang="en-US" altLang="en-US"/>
              <a:t>):</a:t>
            </a:r>
          </a:p>
        </p:txBody>
      </p:sp>
      <p:sp>
        <p:nvSpPr>
          <p:cNvPr id="9220" name="Oval 4"/>
          <p:cNvSpPr>
            <a:spLocks noChangeArrowheads="1"/>
          </p:cNvSpPr>
          <p:nvPr/>
        </p:nvSpPr>
        <p:spPr bwMode="auto">
          <a:xfrm>
            <a:off x="1600200" y="4953000"/>
            <a:ext cx="533400" cy="533400"/>
          </a:xfrm>
          <a:prstGeom prst="ellipse">
            <a:avLst/>
          </a:prstGeom>
          <a:solidFill>
            <a:srgbClr val="FFFFFF"/>
          </a:solidFill>
          <a:ln w="28575">
            <a:solidFill>
              <a:schemeClr val="accent1"/>
            </a:solidFill>
            <a:round/>
            <a:headEnd/>
            <a:tailEnd/>
          </a:ln>
        </p:spPr>
        <p:txBody>
          <a:bodyPr wrap="none" anchor="ctr">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9221" name="Oval 5"/>
          <p:cNvSpPr>
            <a:spLocks noChangeArrowheads="1"/>
          </p:cNvSpPr>
          <p:nvPr/>
        </p:nvSpPr>
        <p:spPr bwMode="auto">
          <a:xfrm>
            <a:off x="2819400" y="4953000"/>
            <a:ext cx="533400" cy="533400"/>
          </a:xfrm>
          <a:prstGeom prst="ellipse">
            <a:avLst/>
          </a:prstGeom>
          <a:solidFill>
            <a:srgbClr val="FFFFFF"/>
          </a:solidFill>
          <a:ln w="28575">
            <a:solidFill>
              <a:schemeClr val="accent1"/>
            </a:solidFill>
            <a:round/>
            <a:headEnd/>
            <a:tailEnd/>
          </a:ln>
        </p:spPr>
        <p:txBody>
          <a:bodyPr wrap="none" anchor="ctr">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9222" name="Oval 6"/>
          <p:cNvSpPr>
            <a:spLocks noChangeArrowheads="1"/>
          </p:cNvSpPr>
          <p:nvPr/>
        </p:nvSpPr>
        <p:spPr bwMode="auto">
          <a:xfrm>
            <a:off x="4038600" y="4953000"/>
            <a:ext cx="533400" cy="533400"/>
          </a:xfrm>
          <a:prstGeom prst="ellipse">
            <a:avLst/>
          </a:prstGeom>
          <a:solidFill>
            <a:srgbClr val="FFFFFF"/>
          </a:solidFill>
          <a:ln w="28575">
            <a:solidFill>
              <a:schemeClr val="accent1"/>
            </a:solidFill>
            <a:round/>
            <a:headEnd/>
            <a:tailEnd/>
          </a:ln>
        </p:spPr>
        <p:txBody>
          <a:bodyPr wrap="none" anchor="ctr">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9223" name="Oval 7"/>
          <p:cNvSpPr>
            <a:spLocks noChangeArrowheads="1"/>
          </p:cNvSpPr>
          <p:nvPr/>
        </p:nvSpPr>
        <p:spPr bwMode="auto">
          <a:xfrm>
            <a:off x="5257800" y="4953000"/>
            <a:ext cx="533400" cy="533400"/>
          </a:xfrm>
          <a:prstGeom prst="ellipse">
            <a:avLst/>
          </a:prstGeom>
          <a:solidFill>
            <a:srgbClr val="FFFFFF"/>
          </a:solidFill>
          <a:ln w="28575">
            <a:solidFill>
              <a:schemeClr val="accent1"/>
            </a:solidFill>
            <a:round/>
            <a:headEnd/>
            <a:tailEnd/>
          </a:ln>
        </p:spPr>
        <p:txBody>
          <a:bodyPr wrap="none" anchor="ctr">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9224" name="Oval 8"/>
          <p:cNvSpPr>
            <a:spLocks noChangeArrowheads="1"/>
          </p:cNvSpPr>
          <p:nvPr/>
        </p:nvSpPr>
        <p:spPr bwMode="auto">
          <a:xfrm>
            <a:off x="6477000" y="4953000"/>
            <a:ext cx="533400" cy="533400"/>
          </a:xfrm>
          <a:prstGeom prst="ellipse">
            <a:avLst/>
          </a:prstGeom>
          <a:solidFill>
            <a:srgbClr val="FFFFFF"/>
          </a:solidFill>
          <a:ln w="28575">
            <a:solidFill>
              <a:schemeClr val="accent1"/>
            </a:solidFill>
            <a:round/>
            <a:headEnd/>
            <a:tailEnd/>
          </a:ln>
        </p:spPr>
        <p:txBody>
          <a:bodyPr wrap="none" anchor="ctr">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9225" name="Oval 9"/>
          <p:cNvSpPr>
            <a:spLocks noChangeArrowheads="1"/>
          </p:cNvSpPr>
          <p:nvPr/>
        </p:nvSpPr>
        <p:spPr bwMode="auto">
          <a:xfrm>
            <a:off x="5257800" y="3657600"/>
            <a:ext cx="533400" cy="533400"/>
          </a:xfrm>
          <a:prstGeom prst="ellipse">
            <a:avLst/>
          </a:prstGeom>
          <a:solidFill>
            <a:srgbClr val="FFFFFF"/>
          </a:solidFill>
          <a:ln w="28575">
            <a:solidFill>
              <a:schemeClr val="accent1"/>
            </a:solidFill>
            <a:round/>
            <a:headEnd/>
            <a:tailEnd/>
          </a:ln>
        </p:spPr>
        <p:txBody>
          <a:bodyPr wrap="none" anchor="ctr">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cxnSp>
        <p:nvCxnSpPr>
          <p:cNvPr id="9226" name="AutoShape 10"/>
          <p:cNvCxnSpPr>
            <a:cxnSpLocks noChangeShapeType="1"/>
            <a:stCxn id="9222" idx="6"/>
            <a:endCxn id="9225" idx="4"/>
          </p:cNvCxnSpPr>
          <p:nvPr/>
        </p:nvCxnSpPr>
        <p:spPr bwMode="auto">
          <a:xfrm flipV="1">
            <a:off x="4586288" y="4205288"/>
            <a:ext cx="938212" cy="1014412"/>
          </a:xfrm>
          <a:prstGeom prst="curvedConnector2">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9227" name="AutoShape 11"/>
          <p:cNvCxnSpPr>
            <a:cxnSpLocks noChangeShapeType="1"/>
            <a:stCxn id="9220" idx="6"/>
            <a:endCxn id="9221" idx="2"/>
          </p:cNvCxnSpPr>
          <p:nvPr/>
        </p:nvCxnSpPr>
        <p:spPr bwMode="auto">
          <a:xfrm>
            <a:off x="2147888" y="5219700"/>
            <a:ext cx="657225" cy="0"/>
          </a:xfrm>
          <a:prstGeom prst="straightConnector1">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9228" name="AutoShape 12"/>
          <p:cNvCxnSpPr>
            <a:cxnSpLocks noChangeShapeType="1"/>
            <a:stCxn id="9221" idx="6"/>
            <a:endCxn id="9222" idx="2"/>
          </p:cNvCxnSpPr>
          <p:nvPr/>
        </p:nvCxnSpPr>
        <p:spPr bwMode="auto">
          <a:xfrm>
            <a:off x="3367088" y="5219700"/>
            <a:ext cx="657225" cy="0"/>
          </a:xfrm>
          <a:prstGeom prst="straightConnector1">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9229" name="AutoShape 13"/>
          <p:cNvCxnSpPr>
            <a:cxnSpLocks noChangeShapeType="1"/>
            <a:stCxn id="9222" idx="6"/>
            <a:endCxn id="9223" idx="2"/>
          </p:cNvCxnSpPr>
          <p:nvPr/>
        </p:nvCxnSpPr>
        <p:spPr bwMode="auto">
          <a:xfrm>
            <a:off x="4586288" y="5219700"/>
            <a:ext cx="657225" cy="0"/>
          </a:xfrm>
          <a:prstGeom prst="straightConnector1">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9230" name="AutoShape 14"/>
          <p:cNvCxnSpPr>
            <a:cxnSpLocks noChangeShapeType="1"/>
            <a:stCxn id="9223" idx="6"/>
            <a:endCxn id="9224" idx="2"/>
          </p:cNvCxnSpPr>
          <p:nvPr/>
        </p:nvCxnSpPr>
        <p:spPr bwMode="auto">
          <a:xfrm>
            <a:off x="5805488" y="5219700"/>
            <a:ext cx="657225" cy="0"/>
          </a:xfrm>
          <a:prstGeom prst="straightConnector1">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cxnSp>
      <p:sp>
        <p:nvSpPr>
          <p:cNvPr id="9231" name="Oval 15"/>
          <p:cNvSpPr>
            <a:spLocks noChangeArrowheads="1"/>
          </p:cNvSpPr>
          <p:nvPr/>
        </p:nvSpPr>
        <p:spPr bwMode="auto">
          <a:xfrm>
            <a:off x="2819400" y="3648075"/>
            <a:ext cx="533400" cy="552450"/>
          </a:xfrm>
          <a:prstGeom prst="ellipse">
            <a:avLst/>
          </a:prstGeom>
          <a:solidFill>
            <a:srgbClr val="FFFFFF"/>
          </a:solidFill>
          <a:ln w="28575">
            <a:solidFill>
              <a:schemeClr val="accent1"/>
            </a:solidFill>
            <a:round/>
            <a:headEnd/>
            <a:tailEnd/>
          </a:ln>
        </p:spPr>
        <p:txBody>
          <a:bodyPr anchor="ctr">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endParaRPr lang="en-US" altLang="en-US" sz="2000" b="1">
              <a:latin typeface="Times New Roman" panose="02020603050405020304" pitchFamily="18" charset="0"/>
            </a:endParaRPr>
          </a:p>
        </p:txBody>
      </p:sp>
      <p:cxnSp>
        <p:nvCxnSpPr>
          <p:cNvPr id="9232" name="AutoShape 16"/>
          <p:cNvCxnSpPr>
            <a:cxnSpLocks noChangeShapeType="1"/>
            <a:stCxn id="9231" idx="4"/>
            <a:endCxn id="9222" idx="2"/>
          </p:cNvCxnSpPr>
          <p:nvPr/>
        </p:nvCxnSpPr>
        <p:spPr bwMode="auto">
          <a:xfrm rot="16200000" flipH="1">
            <a:off x="3052763" y="4248150"/>
            <a:ext cx="1004887" cy="938213"/>
          </a:xfrm>
          <a:prstGeom prst="curvedConnector2">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9233" name="AutoShape 17"/>
          <p:cNvCxnSpPr>
            <a:cxnSpLocks noChangeShapeType="1"/>
            <a:stCxn id="9231" idx="0"/>
            <a:endCxn id="9225" idx="0"/>
          </p:cNvCxnSpPr>
          <p:nvPr/>
        </p:nvCxnSpPr>
        <p:spPr bwMode="auto">
          <a:xfrm rot="5400000" flipV="1">
            <a:off x="4300537" y="2419351"/>
            <a:ext cx="9525" cy="2438400"/>
          </a:xfrm>
          <a:prstGeom prst="curvedConnector3">
            <a:avLst>
              <a:gd name="adj1" fmla="val -10166667"/>
            </a:avLst>
          </a:prstGeom>
          <a:noFill/>
          <a:ln w="28575">
            <a:solidFill>
              <a:schemeClr val="accent1"/>
            </a:solidFill>
            <a:prstDash val="sysDot"/>
            <a:round/>
            <a:headEnd type="triangle" w="med" len="med"/>
            <a:tailEnd/>
          </a:ln>
          <a:extLst>
            <a:ext uri="{909E8E84-426E-40DD-AFC4-6F175D3DCCD1}">
              <a14:hiddenFill xmlns:a14="http://schemas.microsoft.com/office/drawing/2010/main">
                <a:noFill/>
              </a14:hiddenFill>
            </a:ext>
          </a:extLst>
        </p:spPr>
      </p:cxnSp>
      <p:sp>
        <p:nvSpPr>
          <p:cNvPr id="9234" name="Text Box 18"/>
          <p:cNvSpPr txBox="1">
            <a:spLocks noChangeArrowheads="1"/>
          </p:cNvSpPr>
          <p:nvPr/>
        </p:nvSpPr>
        <p:spPr bwMode="auto">
          <a:xfrm>
            <a:off x="3875088" y="3549650"/>
            <a:ext cx="787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3600" b="1">
                <a:latin typeface="Times New Roman" panose="02020603050405020304" pitchFamily="18" charset="0"/>
              </a:rPr>
              <a:t>&lt; 0</a:t>
            </a:r>
          </a:p>
        </p:txBody>
      </p:sp>
    </p:spTree>
  </p:cSld>
  <p:clrMapOvr>
    <a:masterClrMapping/>
  </p:clrMapOvr>
</p:sld>
</file>

<file path=ppt/theme/theme1.xml><?xml version="1.0" encoding="utf-8"?>
<a:theme xmlns:a="http://schemas.openxmlformats.org/drawingml/2006/main" name="computer-bunny.blue">
  <a:themeElements>
    <a:clrScheme name="">
      <a:dk1>
        <a:srgbClr val="000000"/>
      </a:dk1>
      <a:lt1>
        <a:srgbClr val="FFFFFF"/>
      </a:lt1>
      <a:dk2>
        <a:srgbClr val="CC0000"/>
      </a:dk2>
      <a:lt2>
        <a:srgbClr val="969696"/>
      </a:lt2>
      <a:accent1>
        <a:srgbClr val="0033CC"/>
      </a:accent1>
      <a:accent2>
        <a:srgbClr val="339933"/>
      </a:accent2>
      <a:accent3>
        <a:srgbClr val="FFFFFF"/>
      </a:accent3>
      <a:accent4>
        <a:srgbClr val="000000"/>
      </a:accent4>
      <a:accent5>
        <a:srgbClr val="AAADE2"/>
      </a:accent5>
      <a:accent6>
        <a:srgbClr val="2D8A2D"/>
      </a:accent6>
      <a:hlink>
        <a:srgbClr val="9900CC"/>
      </a:hlink>
      <a:folHlink>
        <a:srgbClr val="B2B2B2"/>
      </a:folHlink>
    </a:clrScheme>
    <a:fontScheme name="computer-bunny.blue">
      <a:majorFont>
        <a:latin typeface="Arial"/>
        <a:ea typeface=""/>
        <a:cs typeface="Arial"/>
      </a:majorFont>
      <a:minorFont>
        <a:latin typeface="Times New 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computer-bunny.blu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mputer-bunny.blu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computer-bunny.blu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mputer-bunny.blu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mputer-bunny.blu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mputer-bunny.blu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computer-bunny.blu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mputer-bunny.blue 8">
        <a:dk1>
          <a:srgbClr val="000000"/>
        </a:dk1>
        <a:lt1>
          <a:srgbClr val="FFFFFF"/>
        </a:lt1>
        <a:dk2>
          <a:srgbClr val="CC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Designs\Blueprint.pot</Template>
  <TotalTime>27937</TotalTime>
  <Words>2297</Words>
  <Application>Microsoft Office PowerPoint</Application>
  <PresentationFormat>On-screen Show (4:3)</PresentationFormat>
  <Paragraphs>545</Paragraphs>
  <Slides>39</Slides>
  <Notes>6</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50" baseType="lpstr">
      <vt:lpstr>-apple-system</vt:lpstr>
      <vt:lpstr>Arial</vt:lpstr>
      <vt:lpstr>Courier New</vt:lpstr>
      <vt:lpstr>Microsoft Sans Serif</vt:lpstr>
      <vt:lpstr>Monotype Sorts</vt:lpstr>
      <vt:lpstr>Symbol</vt:lpstr>
      <vt:lpstr>Tahoma</vt:lpstr>
      <vt:lpstr>Times New Roman</vt:lpstr>
      <vt:lpstr>Wingdings</vt:lpstr>
      <vt:lpstr>computer-bunny.blue</vt:lpstr>
      <vt:lpstr>Equation</vt:lpstr>
      <vt:lpstr>Algorithms: Greedy Method</vt:lpstr>
      <vt:lpstr>Shortest-Path</vt:lpstr>
      <vt:lpstr>Shortest-Path Problems</vt:lpstr>
      <vt:lpstr>Single-Source Shortest Path</vt:lpstr>
      <vt:lpstr>Single-Source Shortest Path</vt:lpstr>
      <vt:lpstr>Shortest Path Properties</vt:lpstr>
      <vt:lpstr>PowerPoint Presentation</vt:lpstr>
      <vt:lpstr>Shortest Path Properties</vt:lpstr>
      <vt:lpstr>Shortest Path Properties</vt:lpstr>
      <vt:lpstr>Relaxation</vt:lpstr>
      <vt:lpstr>Bellman-Ford Algorithm</vt:lpstr>
      <vt:lpstr>Bellman-Ford Algorithm</vt:lpstr>
      <vt:lpstr>PowerPoint Presentation</vt:lpstr>
      <vt:lpstr>PowerPoint Presentation</vt:lpstr>
      <vt:lpstr>PowerPoint Presentation</vt:lpstr>
      <vt:lpstr>PowerPoint Presentation</vt:lpstr>
      <vt:lpstr>PowerPoint Presentation</vt:lpstr>
      <vt:lpstr>PowerPoint Presentation</vt:lpstr>
      <vt:lpstr>Bellman-Ford Algorithm: Example</vt:lpstr>
      <vt:lpstr>Simulation</vt:lpstr>
      <vt:lpstr>Shortest Path Tree</vt:lpstr>
      <vt:lpstr>Dijkstra’s Algorithm</vt:lpstr>
      <vt:lpstr>Dijkstra’s Algorithm</vt:lpstr>
      <vt:lpstr>PowerPoint Presentation</vt:lpstr>
      <vt:lpstr>Dijkstra’s Algorithm</vt:lpstr>
      <vt:lpstr>PowerPoint Presentation</vt:lpstr>
      <vt:lpstr>PowerPoint Presentation</vt:lpstr>
      <vt:lpstr>PowerPoint Presentation</vt:lpstr>
      <vt:lpstr>PowerPoint Presentation</vt:lpstr>
      <vt:lpstr>PowerPoint Presentation</vt:lpstr>
      <vt:lpstr>PowerPoint Presentation</vt:lpstr>
      <vt:lpstr>Dijkstra’s Algorithm: Example</vt:lpstr>
      <vt:lpstr>Dijkstra’s Algorithm</vt:lpstr>
      <vt:lpstr>Dijkstra’s Algorithm</vt:lpstr>
      <vt:lpstr>Dijkstra’s Algorithm</vt:lpstr>
      <vt:lpstr>Runtime</vt:lpstr>
      <vt:lpstr>Why doesn't Dijkstra's algorithm work for negative weight edges?</vt:lpstr>
      <vt:lpstr>Can we use Dijkstra's algorithm with negative weights?</vt:lpstr>
      <vt:lpstr>Pattern</vt:lpstr>
    </vt:vector>
  </TitlesOfParts>
  <Company>Brown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Algorithms</dc:title>
  <dc:creator>Roberto Tamassia</dc:creator>
  <cp:lastModifiedBy>Fariha Tabassum Islam - 1018052029</cp:lastModifiedBy>
  <cp:revision>1830</cp:revision>
  <dcterms:created xsi:type="dcterms:W3CDTF">2002-01-21T02:22:10Z</dcterms:created>
  <dcterms:modified xsi:type="dcterms:W3CDTF">2021-09-14T03:52:40Z</dcterms:modified>
</cp:coreProperties>
</file>