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709" r:id="rId1"/>
  </p:sldMasterIdLst>
  <p:notesMasterIdLst>
    <p:notesMasterId r:id="rId23"/>
  </p:notesMasterIdLst>
  <p:handoutMasterIdLst>
    <p:handoutMasterId r:id="rId24"/>
  </p:handoutMasterIdLst>
  <p:sldIdLst>
    <p:sldId id="612" r:id="rId2"/>
    <p:sldId id="764" r:id="rId3"/>
    <p:sldId id="765" r:id="rId4"/>
    <p:sldId id="770" r:id="rId5"/>
    <p:sldId id="802" r:id="rId6"/>
    <p:sldId id="771" r:id="rId7"/>
    <p:sldId id="772" r:id="rId8"/>
    <p:sldId id="792" r:id="rId9"/>
    <p:sldId id="793" r:id="rId10"/>
    <p:sldId id="774" r:id="rId11"/>
    <p:sldId id="775" r:id="rId12"/>
    <p:sldId id="776" r:id="rId13"/>
    <p:sldId id="777" r:id="rId14"/>
    <p:sldId id="778" r:id="rId15"/>
    <p:sldId id="786" r:id="rId16"/>
    <p:sldId id="806" r:id="rId17"/>
    <p:sldId id="805" r:id="rId18"/>
    <p:sldId id="804" r:id="rId19"/>
    <p:sldId id="784" r:id="rId20"/>
    <p:sldId id="807" r:id="rId21"/>
    <p:sldId id="803" r:id="rId22"/>
  </p:sldIdLst>
  <p:sldSz cx="10058400" cy="7315200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CC"/>
    <a:srgbClr val="CC3300"/>
    <a:srgbClr val="006600"/>
    <a:srgbClr val="990033"/>
    <a:srgbClr val="CC0000"/>
    <a:srgbClr val="003300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64" autoAdjust="0"/>
  </p:normalViewPr>
  <p:slideViewPr>
    <p:cSldViewPr snapToGrid="0">
      <p:cViewPr varScale="1">
        <p:scale>
          <a:sx n="65" d="100"/>
          <a:sy n="65" d="100"/>
        </p:scale>
        <p:origin x="-1266" y="-102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notesViewPr>
    <p:cSldViewPr snapToGrid="0">
      <p:cViewPr varScale="1">
        <p:scale>
          <a:sx n="52" d="100"/>
          <a:sy n="52" d="100"/>
        </p:scale>
        <p:origin x="-1836" y="-108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89" cy="4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5998">
              <a:defRPr kumimoji="0" sz="1200">
                <a:latin typeface="Comic Sans MS" pitchFamily="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611" y="0"/>
            <a:ext cx="3169589" cy="4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5998">
              <a:defRPr kumimoji="0" sz="1200">
                <a:latin typeface="Comic Sans MS" pitchFamily="64" charset="0"/>
              </a:defRPr>
            </a:lvl1pPr>
          </a:lstStyle>
          <a:p>
            <a:pPr>
              <a:defRPr/>
            </a:pPr>
            <a:fld id="{3ABAA211-F40E-4358-AADF-1CF8DC4E0ED7}" type="datetime1">
              <a:rPr lang="en-US"/>
              <a:pPr>
                <a:defRPr/>
              </a:pPr>
              <a:t>5/11/2018</a:t>
            </a:fld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611" y="9121058"/>
            <a:ext cx="3169589" cy="4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5998">
              <a:defRPr kumimoji="0" sz="1200">
                <a:latin typeface="Comic Sans MS" pitchFamily="64" charset="0"/>
              </a:defRPr>
            </a:lvl1pPr>
          </a:lstStyle>
          <a:p>
            <a:pPr>
              <a:defRPr/>
            </a:pPr>
            <a:fld id="{33388654-CC3D-4EC2-B540-019711B09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89" cy="4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5998">
              <a:defRPr kumimoji="0" sz="1200">
                <a:latin typeface="Comic Sans MS" pitchFamily="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720725"/>
            <a:ext cx="49514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677" y="4561351"/>
            <a:ext cx="5359848" cy="431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611" y="0"/>
            <a:ext cx="3169589" cy="4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5998">
              <a:defRPr kumimoji="0" sz="1200">
                <a:latin typeface="Comic Sans MS" pitchFamily="64" charset="0"/>
              </a:defRPr>
            </a:lvl1pPr>
          </a:lstStyle>
          <a:p>
            <a:pPr>
              <a:defRPr/>
            </a:pPr>
            <a:fld id="{AB21562F-3062-45EF-8A93-5E1243F90669}" type="datetime1">
              <a:rPr lang="en-US"/>
              <a:pPr>
                <a:defRPr/>
              </a:pPr>
              <a:t>5/11/2018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058"/>
            <a:ext cx="3169589" cy="4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5998">
              <a:defRPr kumimoji="0" sz="1200">
                <a:latin typeface="Comic Sans MS" pitchFamily="64" charset="0"/>
              </a:defRPr>
            </a:lvl1pPr>
          </a:lstStyle>
          <a:p>
            <a:pPr>
              <a:defRPr/>
            </a:pPr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611" y="9121058"/>
            <a:ext cx="3169589" cy="4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5998">
              <a:defRPr kumimoji="0" sz="1200">
                <a:latin typeface="Comic Sans MS" pitchFamily="64" charset="0"/>
              </a:defRPr>
            </a:lvl1pPr>
          </a:lstStyle>
          <a:p>
            <a:pPr>
              <a:defRPr/>
            </a:pPr>
            <a:fld id="{BD56B6AD-F711-4055-B246-98232A240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44475"/>
            <a:ext cx="2262188" cy="551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44475"/>
            <a:ext cx="6637337" cy="551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22363"/>
            <a:ext cx="4449762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22363"/>
            <a:ext cx="4449763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34" tIns="49618" rIns="99234" bIns="49618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34" tIns="49618" rIns="99234" bIns="49618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08325" y="7096125"/>
            <a:ext cx="46942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23" tIns="49962" rIns="99923" bIns="49962" anchor="ctr"/>
          <a:lstStyle/>
          <a:p>
            <a:pPr algn="l" defTabSz="992188">
              <a:defRPr/>
            </a:pPr>
            <a:r>
              <a:rPr kumimoji="0" lang="en-US" sz="13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endParaRPr kumimoji="0" lang="en-US" sz="1000" b="1">
              <a:latin typeface="Arial" charset="0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23" tIns="49962" rIns="99923" bIns="499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22363"/>
            <a:ext cx="9051925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23" tIns="49962" rIns="99923" bIns="499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0956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241425" indent="-24923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  <a:cs typeface="+mn-cs"/>
        </a:defRPr>
      </a:lvl3pPr>
      <a:lvl4pPr marL="1736725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200">
          <a:solidFill>
            <a:schemeClr val="tx1"/>
          </a:solidFill>
          <a:latin typeface="+mn-lt"/>
          <a:cs typeface="+mn-cs"/>
        </a:defRPr>
      </a:lvl4pPr>
      <a:lvl5pPr marL="2233613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5pPr>
      <a:lvl6pPr marL="26908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6pPr>
      <a:lvl7pPr marL="31480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7pPr>
      <a:lvl8pPr marL="36052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8pPr>
      <a:lvl9pPr marL="40624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6275" y="2181225"/>
            <a:ext cx="8788400" cy="292417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smtClean="0">
                <a:latin typeface="Times New Roman" pitchFamily="16" charset="0"/>
              </a:rPr>
              <a:t>NP Completeness</a:t>
            </a:r>
            <a:br>
              <a:rPr lang="en-US" sz="4800" b="1" smtClean="0">
                <a:latin typeface="Times New Roman" pitchFamily="16" charset="0"/>
              </a:rPr>
            </a:br>
            <a:r>
              <a:rPr lang="en-US" sz="4800" b="1" smtClean="0">
                <a:latin typeface="Times New Roman" pitchFamily="16" charset="0"/>
              </a:rPr>
              <a:t>Approximation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NP-Complete Problems</a:t>
            </a:r>
          </a:p>
        </p:txBody>
      </p:sp>
      <p:sp>
        <p:nvSpPr>
          <p:cNvPr id="1229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03238" y="1211263"/>
            <a:ext cx="9220200" cy="4483100"/>
          </a:xfrm>
          <a:noFill/>
        </p:spPr>
        <p:txBody>
          <a:bodyPr/>
          <a:lstStyle/>
          <a:p>
            <a:pPr eaLnBrk="1" hangingPunct="1"/>
            <a:r>
              <a:rPr lang="en-US" sz="2600" smtClean="0"/>
              <a:t>The well-known </a:t>
            </a:r>
            <a:r>
              <a:rPr lang="en-US" sz="2600" i="1" smtClean="0">
                <a:solidFill>
                  <a:schemeClr val="tx2"/>
                </a:solidFill>
              </a:rPr>
              <a:t>traveling salesman problem</a:t>
            </a:r>
            <a:r>
              <a:rPr lang="en-US" sz="2600" smtClean="0"/>
              <a:t>: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Optimization variant</a:t>
            </a:r>
            <a:r>
              <a:rPr lang="en-US" smtClean="0"/>
              <a:t>: a salesman must travel to </a:t>
            </a:r>
            <a:r>
              <a:rPr lang="en-US" i="1" smtClean="0"/>
              <a:t>n</a:t>
            </a:r>
            <a:r>
              <a:rPr lang="en-US" smtClean="0"/>
              <a:t> cities, visiting each city exactly once and finishing where he begins.  How to minimize travel cost?</a:t>
            </a:r>
          </a:p>
          <a:p>
            <a:pPr lvl="1" eaLnBrk="1" hangingPunct="1"/>
            <a:r>
              <a:rPr lang="en-US" smtClean="0"/>
              <a:t>We are given a weighted complete undirected graph </a:t>
            </a:r>
            <a:r>
              <a:rPr lang="en-US" i="1" smtClean="0"/>
              <a:t>G</a:t>
            </a:r>
            <a:r>
              <a:rPr lang="en-US" smtClean="0"/>
              <a:t>, and we must find a Hamiltonian cycle of </a:t>
            </a:r>
            <a:r>
              <a:rPr lang="en-US" i="1" smtClean="0"/>
              <a:t>G</a:t>
            </a:r>
            <a:r>
              <a:rPr lang="en-US" smtClean="0"/>
              <a:t> with minimum cost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i="1" smtClean="0"/>
              <a:t>How would we turn this into a</a:t>
            </a:r>
            <a:r>
              <a:rPr lang="en-US" i="1" smtClean="0">
                <a:solidFill>
                  <a:schemeClr val="accent1"/>
                </a:solidFill>
              </a:rPr>
              <a:t> decision problem?</a:t>
            </a:r>
            <a:endParaRPr lang="en-US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smtClean="0"/>
              <a:t>A: ask if there exists</a:t>
            </a:r>
            <a:r>
              <a:rPr lang="en-US" smtClean="0">
                <a:sym typeface="Symbol" pitchFamily="18" charset="2"/>
              </a:rPr>
              <a:t> a TSP with cost  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 and NP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mentioned, </a:t>
            </a:r>
            <a:r>
              <a:rPr lang="en-US" b="1" smtClean="0"/>
              <a:t>P</a:t>
            </a:r>
            <a:r>
              <a:rPr lang="en-US" smtClean="0"/>
              <a:t> is set of problems that can be solved in polynomial time</a:t>
            </a:r>
          </a:p>
          <a:p>
            <a:pPr eaLnBrk="1" hangingPunct="1"/>
            <a:r>
              <a:rPr lang="en-US" b="1" smtClean="0"/>
              <a:t>NP</a:t>
            </a:r>
            <a:r>
              <a:rPr lang="en-US" smtClean="0"/>
              <a:t> (</a:t>
            </a:r>
            <a:r>
              <a:rPr lang="en-US" i="1" smtClean="0"/>
              <a:t>Nondeterministic Polynomial time</a:t>
            </a:r>
            <a:r>
              <a:rPr lang="en-US" smtClean="0"/>
              <a:t>) is the set of problems that can be solved in polynomial time by a </a:t>
            </a:r>
            <a:r>
              <a:rPr lang="en-US" i="1" smtClean="0">
                <a:solidFill>
                  <a:schemeClr val="tx2"/>
                </a:solidFill>
              </a:rPr>
              <a:t>nondeterministic</a:t>
            </a:r>
            <a:r>
              <a:rPr lang="en-US" smtClean="0"/>
              <a:t> computer</a:t>
            </a:r>
          </a:p>
          <a:p>
            <a:pPr lvl="1" eaLnBrk="1" hangingPunct="1"/>
            <a:r>
              <a:rPr lang="en-US" i="1" smtClean="0">
                <a:solidFill>
                  <a:schemeClr val="accent1"/>
                </a:solidFill>
              </a:rPr>
              <a:t>What the hell is that?</a:t>
            </a:r>
            <a:endParaRPr lang="en-US" smtClean="0">
              <a:solidFill>
                <a:schemeClr val="accent1"/>
              </a:solidFill>
            </a:endParaRPr>
          </a:p>
          <a:p>
            <a:pPr lvl="1" eaLnBrk="1" hangingPunct="1"/>
            <a:endParaRPr lang="en-US" i="1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Nondeterminism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2363"/>
            <a:ext cx="9051925" cy="5324475"/>
          </a:xfrm>
        </p:spPr>
        <p:txBody>
          <a:bodyPr/>
          <a:lstStyle/>
          <a:p>
            <a:pPr eaLnBrk="1" hangingPunct="1"/>
            <a:r>
              <a:rPr lang="en-US" smtClean="0"/>
              <a:t>Think of a non-deterministic computer as a computer that magically “guesses” a solution, then has to verify that it is correct</a:t>
            </a:r>
          </a:p>
          <a:p>
            <a:pPr lvl="1" eaLnBrk="1" hangingPunct="1"/>
            <a:r>
              <a:rPr lang="en-US" smtClean="0"/>
              <a:t>If a solution exists, computer always guesses it</a:t>
            </a:r>
          </a:p>
          <a:p>
            <a:pPr lvl="1" eaLnBrk="1" hangingPunct="1"/>
            <a:r>
              <a:rPr lang="en-US" smtClean="0"/>
              <a:t>One way to imagine it: a parallel computer that can freely spawn an infinite number of processes</a:t>
            </a:r>
          </a:p>
          <a:p>
            <a:pPr lvl="2" eaLnBrk="1" hangingPunct="1"/>
            <a:r>
              <a:rPr lang="en-US" smtClean="0"/>
              <a:t>Have one processor work on each possible solution</a:t>
            </a:r>
          </a:p>
          <a:p>
            <a:pPr lvl="2" eaLnBrk="1" hangingPunct="1"/>
            <a:r>
              <a:rPr lang="en-US" smtClean="0"/>
              <a:t>All processors attempt to verify that their solution works</a:t>
            </a:r>
          </a:p>
          <a:p>
            <a:pPr lvl="2" eaLnBrk="1" hangingPunct="1"/>
            <a:r>
              <a:rPr lang="en-US" smtClean="0"/>
              <a:t>If a processor finds it has a working solution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So, </a:t>
            </a:r>
            <a:r>
              <a:rPr lang="en-US" b="1" smtClean="0"/>
              <a:t>NP</a:t>
            </a:r>
            <a:r>
              <a:rPr lang="en-US" smtClean="0"/>
              <a:t> = problems </a:t>
            </a:r>
            <a:r>
              <a:rPr lang="en-US" i="1" smtClean="0">
                <a:solidFill>
                  <a:schemeClr val="tx2"/>
                </a:solidFill>
              </a:rPr>
              <a:t>verifiable</a:t>
            </a:r>
            <a:r>
              <a:rPr lang="en-US" smtClean="0"/>
              <a:t> in polynomial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 and NP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46175"/>
            <a:ext cx="9136063" cy="5635625"/>
          </a:xfrm>
        </p:spPr>
        <p:txBody>
          <a:bodyPr/>
          <a:lstStyle/>
          <a:p>
            <a:pPr eaLnBrk="1" hangingPunct="1"/>
            <a:r>
              <a:rPr lang="en-US" smtClean="0"/>
              <a:t>Summary so far:</a:t>
            </a:r>
          </a:p>
          <a:p>
            <a:pPr lvl="1" eaLnBrk="1" hangingPunct="1"/>
            <a:r>
              <a:rPr lang="en-US" b="1" smtClean="0"/>
              <a:t>P</a:t>
            </a:r>
            <a:r>
              <a:rPr lang="en-US" smtClean="0"/>
              <a:t> = problems that can be solved in polynomial time</a:t>
            </a:r>
          </a:p>
          <a:p>
            <a:pPr lvl="1" eaLnBrk="1" hangingPunct="1"/>
            <a:r>
              <a:rPr lang="en-US" b="1" smtClean="0"/>
              <a:t>NP</a:t>
            </a:r>
            <a:r>
              <a:rPr lang="en-US" smtClean="0"/>
              <a:t> = problems for which a solution can be verified in polynomial time</a:t>
            </a:r>
          </a:p>
          <a:p>
            <a:pPr lvl="1" eaLnBrk="1" hangingPunct="1"/>
            <a:r>
              <a:rPr lang="en-US" b="1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</a:t>
            </a:r>
            <a:r>
              <a:rPr lang="en-US" smtClean="0"/>
              <a:t> </a:t>
            </a:r>
            <a:r>
              <a:rPr lang="en-US" b="1" smtClean="0"/>
              <a:t>NP</a:t>
            </a:r>
          </a:p>
          <a:p>
            <a:pPr lvl="1" eaLnBrk="1" hangingPunct="1"/>
            <a:r>
              <a:rPr lang="en-US" smtClean="0"/>
              <a:t>The big question: Does</a:t>
            </a:r>
            <a:r>
              <a:rPr lang="en-US" b="1" smtClean="0"/>
              <a:t> P = NP </a:t>
            </a:r>
            <a:r>
              <a:rPr lang="en-US" smtClean="0"/>
              <a:t>? (most suspect not)</a:t>
            </a:r>
          </a:p>
          <a:p>
            <a:pPr lvl="1" eaLnBrk="1" hangingPunct="1"/>
            <a:endParaRPr lang="en-US" b="1" smtClean="0"/>
          </a:p>
          <a:p>
            <a:pPr eaLnBrk="1" hangingPunct="1"/>
            <a:r>
              <a:rPr lang="en-US" smtClean="0"/>
              <a:t>Hamiltonian-cycle problem is in </a:t>
            </a:r>
            <a:r>
              <a:rPr lang="en-US" b="1" smtClean="0"/>
              <a:t>NP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Cannot be solved in polynomial time</a:t>
            </a:r>
          </a:p>
          <a:p>
            <a:pPr lvl="1" eaLnBrk="1" hangingPunct="1"/>
            <a:r>
              <a:rPr lang="en-US" smtClean="0"/>
              <a:t>Easy to verify a solution in polynomial time (</a:t>
            </a:r>
            <a:r>
              <a:rPr lang="en-US" i="1" smtClean="0">
                <a:solidFill>
                  <a:schemeClr val="accent1"/>
                </a:solidFill>
              </a:rPr>
              <a:t>How?</a:t>
            </a:r>
            <a:r>
              <a:rPr lang="en-US" smtClean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NP-Complete Problems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2363"/>
            <a:ext cx="9051925" cy="5651500"/>
          </a:xfrm>
        </p:spPr>
        <p:txBody>
          <a:bodyPr/>
          <a:lstStyle/>
          <a:p>
            <a:pPr eaLnBrk="1" hangingPunct="1"/>
            <a:r>
              <a:rPr lang="en-US" smtClean="0"/>
              <a:t>We will see that NP-Complete problems are the “hardest” problems in NP:</a:t>
            </a:r>
          </a:p>
          <a:p>
            <a:pPr lvl="1" eaLnBrk="1" hangingPunct="1"/>
            <a:r>
              <a:rPr lang="en-US" smtClean="0"/>
              <a:t>If any </a:t>
            </a:r>
            <a:r>
              <a:rPr lang="en-US" i="1" smtClean="0"/>
              <a:t>one</a:t>
            </a:r>
            <a:r>
              <a:rPr lang="en-US" smtClean="0"/>
              <a:t> NP-Complete problem can be solved in polynomial time…</a:t>
            </a:r>
          </a:p>
          <a:p>
            <a:pPr lvl="1" eaLnBrk="1" hangingPunct="1"/>
            <a:r>
              <a:rPr lang="en-US" smtClean="0"/>
              <a:t>…then </a:t>
            </a:r>
            <a:r>
              <a:rPr lang="en-US" i="1" smtClean="0"/>
              <a:t>every </a:t>
            </a:r>
            <a:r>
              <a:rPr lang="en-US" smtClean="0"/>
              <a:t>NP-Complete problem can be solved in polynomial time…</a:t>
            </a:r>
          </a:p>
          <a:p>
            <a:pPr lvl="1" eaLnBrk="1" hangingPunct="1"/>
            <a:r>
              <a:rPr lang="en-US" smtClean="0"/>
              <a:t>…and in fact </a:t>
            </a:r>
            <a:r>
              <a:rPr lang="en-US" i="1" smtClean="0"/>
              <a:t>every </a:t>
            </a:r>
            <a:r>
              <a:rPr lang="en-US" smtClean="0"/>
              <a:t>problem in </a:t>
            </a:r>
            <a:r>
              <a:rPr lang="en-US" b="1" smtClean="0"/>
              <a:t>NP</a:t>
            </a:r>
            <a:r>
              <a:rPr lang="en-US" smtClean="0"/>
              <a:t> can be solved in polynomial time (which would show </a:t>
            </a:r>
            <a:r>
              <a:rPr lang="en-US" b="1" smtClean="0"/>
              <a:t>P = NP</a:t>
            </a:r>
            <a:r>
              <a:rPr lang="en-US" smtClean="0"/>
              <a:t>)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Thus: solve Hamiltonian-cycle problem in O(</a:t>
            </a:r>
            <a:r>
              <a:rPr lang="en-US" i="1" smtClean="0"/>
              <a:t>n</a:t>
            </a:r>
            <a:r>
              <a:rPr lang="en-US" baseline="30000" smtClean="0"/>
              <a:t>100</a:t>
            </a:r>
            <a:r>
              <a:rPr lang="en-US" smtClean="0"/>
              <a:t>) time, you’ve proved that </a:t>
            </a:r>
            <a:r>
              <a:rPr lang="en-US" b="1" smtClean="0"/>
              <a:t>P = NP</a:t>
            </a:r>
            <a:r>
              <a:rPr lang="en-US" smtClean="0"/>
              <a:t>. 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			</a:t>
            </a:r>
            <a:r>
              <a:rPr lang="en-US" b="1" smtClean="0">
                <a:solidFill>
                  <a:srgbClr val="0000CC"/>
                </a:solidFill>
              </a:rPr>
              <a:t>Be rich &amp; famous (Turing Award) !!!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Review: </a:t>
            </a:r>
            <a:r>
              <a:rPr lang="en-US" b="1" smtClean="0"/>
              <a:t>P </a:t>
            </a:r>
            <a:r>
              <a:rPr lang="en-US" smtClean="0"/>
              <a:t>and</a:t>
            </a:r>
            <a:r>
              <a:rPr lang="en-US" b="1" smtClean="0"/>
              <a:t> NP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625600"/>
            <a:ext cx="9304337" cy="4632325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chemeClr val="accent1"/>
                </a:solidFill>
              </a:rPr>
              <a:t>What do we mean when we say a problem is in </a:t>
            </a:r>
            <a:r>
              <a:rPr lang="en-US" b="1" i="1" dirty="0" smtClean="0">
                <a:solidFill>
                  <a:schemeClr val="tx2"/>
                </a:solidFill>
              </a:rPr>
              <a:t>P 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 smtClean="0"/>
              <a:t>solution can be found in polynomial time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i="1" dirty="0" smtClean="0">
                <a:solidFill>
                  <a:schemeClr val="accent1"/>
                </a:solidFill>
              </a:rPr>
              <a:t>What do we mean when we say a problem is in </a:t>
            </a:r>
            <a:r>
              <a:rPr lang="en-US" b="1" i="1" dirty="0" smtClean="0">
                <a:solidFill>
                  <a:schemeClr val="tx2"/>
                </a:solidFill>
              </a:rPr>
              <a:t>NP 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 smtClean="0"/>
              <a:t>solution can be verified in polynomial time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i="1" dirty="0" smtClean="0">
                <a:solidFill>
                  <a:schemeClr val="accent1"/>
                </a:solidFill>
              </a:rPr>
              <a:t>What is the relationship between </a:t>
            </a:r>
            <a:r>
              <a:rPr lang="en-US" b="1" i="1" dirty="0" smtClean="0">
                <a:solidFill>
                  <a:schemeClr val="accent1"/>
                </a:solidFill>
              </a:rPr>
              <a:t>P</a:t>
            </a:r>
            <a:r>
              <a:rPr lang="en-US" i="1" dirty="0" smtClean="0">
                <a:solidFill>
                  <a:schemeClr val="accent1"/>
                </a:solidFill>
              </a:rPr>
              <a:t> and </a:t>
            </a:r>
            <a:r>
              <a:rPr lang="en-US" b="1" i="1" dirty="0" smtClean="0">
                <a:solidFill>
                  <a:schemeClr val="accent1"/>
                </a:solidFill>
              </a:rPr>
              <a:t>NP 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</a:p>
          <a:p>
            <a:pPr lvl="1" eaLnBrk="1" hangingPunct="1"/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 </a:t>
            </a:r>
            <a:r>
              <a:rPr lang="en-US" b="1" dirty="0" smtClean="0"/>
              <a:t>NP</a:t>
            </a:r>
            <a:r>
              <a:rPr lang="en-US" dirty="0" smtClean="0"/>
              <a:t>, but no one knows whether </a:t>
            </a:r>
            <a:r>
              <a:rPr lang="en-US" b="1" dirty="0" smtClean="0"/>
              <a:t>P = NP</a:t>
            </a:r>
            <a:endParaRPr lang="en-US" dirty="0" smtClean="0"/>
          </a:p>
          <a:p>
            <a:pPr eaLnBrk="1" hangingPunct="1"/>
            <a:endParaRPr lang="en-US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Reduction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301144"/>
            <a:ext cx="9555480" cy="5217652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 problem R can be </a:t>
            </a:r>
            <a:r>
              <a:rPr lang="en-US" altLang="zh-CN" i="1" dirty="0" smtClean="0">
                <a:solidFill>
                  <a:schemeClr val="tx2"/>
                </a:solidFill>
                <a:ea typeface="SimSun" pitchFamily="2" charset="-122"/>
              </a:rPr>
              <a:t>reduced</a:t>
            </a:r>
            <a:r>
              <a:rPr lang="en-US" altLang="zh-CN" dirty="0" smtClean="0">
                <a:ea typeface="SimSun" pitchFamily="2" charset="-122"/>
              </a:rPr>
              <a:t> to another problem Q if any instance of R can be rephrased to an instance of Q, the solution to which provides a solution to the instance of </a:t>
            </a:r>
            <a:r>
              <a:rPr lang="en-US" altLang="zh-CN" dirty="0" smtClean="0">
                <a:ea typeface="SimSun" pitchFamily="2" charset="-122"/>
              </a:rPr>
              <a:t>R.</a:t>
            </a:r>
            <a:endParaRPr lang="en-US" altLang="zh-CN" dirty="0" smtClean="0">
              <a:ea typeface="SimSun" pitchFamily="2" charset="-122"/>
            </a:endParaRPr>
          </a:p>
          <a:p>
            <a:pPr lvl="1"/>
            <a:r>
              <a:rPr lang="en-US" altLang="zh-CN" dirty="0" smtClean="0">
                <a:ea typeface="SimSun" pitchFamily="2" charset="-122"/>
              </a:rPr>
              <a:t>This rephrasing is called </a:t>
            </a:r>
            <a:r>
              <a:rPr lang="en-US" altLang="zh-CN" dirty="0" smtClean="0">
                <a:ea typeface="SimSun" pitchFamily="2" charset="-122"/>
              </a:rPr>
              <a:t>“</a:t>
            </a:r>
            <a:r>
              <a:rPr lang="en-US" altLang="zh-CN" i="1" dirty="0" smtClean="0">
                <a:solidFill>
                  <a:srgbClr val="C00000"/>
                </a:solidFill>
                <a:ea typeface="SimSun" pitchFamily="2" charset="-122"/>
              </a:rPr>
              <a:t>Reducibility</a:t>
            </a:r>
            <a:r>
              <a:rPr lang="en-US" altLang="zh-CN" dirty="0" smtClean="0">
                <a:solidFill>
                  <a:srgbClr val="C00000"/>
                </a:solidFill>
                <a:ea typeface="SimSun" pitchFamily="2" charset="-122"/>
              </a:rPr>
              <a:t>”</a:t>
            </a:r>
          </a:p>
          <a:p>
            <a:pPr lvl="1"/>
            <a:endParaRPr lang="en-US" altLang="zh-CN" sz="1800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Intuitively: If R reduces in polynomial time to Q, </a:t>
            </a:r>
            <a:endParaRPr lang="en-US" altLang="zh-CN" dirty="0" smtClean="0">
              <a:ea typeface="SimSun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</a:rPr>
              <a:t>	R </a:t>
            </a:r>
            <a:r>
              <a:rPr lang="en-US" altLang="zh-CN" dirty="0" smtClean="0">
                <a:ea typeface="SimSun" pitchFamily="2" charset="-122"/>
              </a:rPr>
              <a:t>is “no harder to solve” than </a:t>
            </a:r>
            <a:r>
              <a:rPr lang="en-US" altLang="zh-CN" dirty="0" smtClean="0">
                <a:ea typeface="SimSun" pitchFamily="2" charset="-122"/>
              </a:rPr>
              <a:t>Q</a:t>
            </a:r>
          </a:p>
          <a:p>
            <a:endParaRPr lang="en-US" altLang="zh-CN" sz="1800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Example: </a:t>
            </a:r>
            <a:r>
              <a:rPr lang="en-US" altLang="zh-CN" i="1" dirty="0" smtClean="0">
                <a:solidFill>
                  <a:srgbClr val="0000CC"/>
                </a:solidFill>
                <a:ea typeface="SimSun" pitchFamily="2" charset="-122"/>
              </a:rPr>
              <a:t>lcm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i="1" dirty="0" smtClean="0">
                <a:ea typeface="SimSun" pitchFamily="2" charset="-122"/>
              </a:rPr>
              <a:t>m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) = </a:t>
            </a:r>
            <a:r>
              <a:rPr lang="en-US" altLang="zh-CN" i="1" dirty="0" smtClean="0">
                <a:ea typeface="SimSun" pitchFamily="2" charset="-122"/>
              </a:rPr>
              <a:t>m</a:t>
            </a:r>
            <a:r>
              <a:rPr lang="en-US" altLang="zh-CN" dirty="0" smtClean="0">
                <a:ea typeface="SimSun" pitchFamily="2" charset="-122"/>
              </a:rPr>
              <a:t> *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/ </a:t>
            </a:r>
            <a:r>
              <a:rPr lang="en-US" altLang="zh-CN" i="1" dirty="0" err="1" smtClean="0">
                <a:solidFill>
                  <a:srgbClr val="0000CC"/>
                </a:solidFill>
                <a:ea typeface="SimSun" pitchFamily="2" charset="-122"/>
              </a:rPr>
              <a:t>gcd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i="1" dirty="0" smtClean="0">
                <a:ea typeface="SimSun" pitchFamily="2" charset="-122"/>
              </a:rPr>
              <a:t>m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), </a:t>
            </a:r>
          </a:p>
          <a:p>
            <a:pPr>
              <a:buFont typeface="Monotype Sorts" charset="2"/>
              <a:buNone/>
            </a:pP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		</a:t>
            </a:r>
            <a:r>
              <a:rPr lang="en-US" altLang="zh-CN" i="1" dirty="0" smtClean="0">
                <a:solidFill>
                  <a:srgbClr val="0000CC"/>
                </a:solidFill>
                <a:ea typeface="SimSun" pitchFamily="2" charset="-122"/>
              </a:rPr>
              <a:t>lcm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i="1" dirty="0" smtClean="0">
                <a:ea typeface="SimSun" pitchFamily="2" charset="-122"/>
              </a:rPr>
              <a:t>m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)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problem is reduced to </a:t>
            </a:r>
            <a:r>
              <a:rPr lang="en-US" altLang="zh-CN" i="1" dirty="0" err="1" smtClean="0">
                <a:solidFill>
                  <a:srgbClr val="0000CC"/>
                </a:solidFill>
                <a:ea typeface="SimSun" pitchFamily="2" charset="-122"/>
              </a:rPr>
              <a:t>gcd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i="1" dirty="0" smtClean="0">
                <a:ea typeface="SimSun" pitchFamily="2" charset="-122"/>
              </a:rPr>
              <a:t>m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)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NP-Complete  and NP-Hard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56900"/>
            <a:ext cx="9304337" cy="5247148"/>
          </a:xfrm>
        </p:spPr>
        <p:txBody>
          <a:bodyPr/>
          <a:lstStyle/>
          <a:p>
            <a:pPr eaLnBrk="1" hangingPunct="1"/>
            <a:r>
              <a:rPr lang="en-US" sz="2600" i="1" dirty="0" smtClean="0">
                <a:solidFill>
                  <a:schemeClr val="accent1"/>
                </a:solidFill>
              </a:rPr>
              <a:t>What do we mean when we say a problem is in </a:t>
            </a:r>
            <a:r>
              <a:rPr lang="en-US" sz="2600" b="1" i="1" dirty="0" smtClean="0">
                <a:solidFill>
                  <a:schemeClr val="tx2"/>
                </a:solidFill>
              </a:rPr>
              <a:t>NP-Hard </a:t>
            </a:r>
            <a:r>
              <a:rPr lang="en-US" sz="2600" dirty="0" smtClean="0">
                <a:solidFill>
                  <a:schemeClr val="accent1"/>
                </a:solidFill>
              </a:rPr>
              <a:t>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dirty="0" smtClean="0"/>
              <a:t>A problem </a:t>
            </a:r>
            <a:r>
              <a:rPr lang="en-US" dirty="0" smtClean="0"/>
              <a:t>is said </a:t>
            </a:r>
            <a:r>
              <a:rPr lang="en-US" dirty="0" smtClean="0"/>
              <a:t>to be in </a:t>
            </a:r>
            <a:r>
              <a:rPr lang="en-US" i="1" dirty="0" smtClean="0"/>
              <a:t>NP-hard</a:t>
            </a:r>
            <a:r>
              <a:rPr lang="en-US" dirty="0" smtClean="0"/>
              <a:t> if every problem in NP can be </a:t>
            </a:r>
            <a:r>
              <a:rPr lang="en-US" dirty="0" smtClean="0"/>
              <a:t>polynomial-time reducible </a:t>
            </a:r>
            <a:r>
              <a:rPr lang="en-US" dirty="0" smtClean="0"/>
              <a:t>to </a:t>
            </a:r>
            <a:r>
              <a:rPr lang="en-US" dirty="0" smtClean="0"/>
              <a:t>it.</a:t>
            </a:r>
            <a:endParaRPr lang="en-US" dirty="0" smtClean="0"/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sz="2600" i="1" dirty="0" smtClean="0">
                <a:solidFill>
                  <a:schemeClr val="accent1"/>
                </a:solidFill>
              </a:rPr>
              <a:t>What do we mean when we say a problem is in </a:t>
            </a:r>
            <a:r>
              <a:rPr lang="en-US" sz="2600" b="1" i="1" dirty="0" smtClean="0">
                <a:solidFill>
                  <a:schemeClr val="tx2"/>
                </a:solidFill>
              </a:rPr>
              <a:t>NP-Complete </a:t>
            </a:r>
            <a:r>
              <a:rPr lang="en-US" sz="2600" dirty="0" smtClean="0">
                <a:solidFill>
                  <a:schemeClr val="accent1"/>
                </a:solidFill>
              </a:rPr>
              <a:t>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dirty="0" smtClean="0"/>
              <a:t>A problem is said to be in </a:t>
            </a:r>
            <a:r>
              <a:rPr lang="en-US" i="1" dirty="0" smtClean="0"/>
              <a:t>NP-Complete</a:t>
            </a:r>
            <a:r>
              <a:rPr lang="en-US" dirty="0" smtClean="0"/>
              <a:t> </a:t>
            </a:r>
            <a:r>
              <a:rPr lang="en-US" dirty="0" smtClean="0"/>
              <a:t>if </a:t>
            </a:r>
            <a:endParaRPr lang="en-US" dirty="0" smtClean="0"/>
          </a:p>
          <a:p>
            <a:pPr lvl="2" eaLnBrk="1" hangingPunct="1"/>
            <a:r>
              <a:rPr lang="en-US" dirty="0" smtClean="0"/>
              <a:t>it is in NP-Hard, and </a:t>
            </a:r>
          </a:p>
          <a:p>
            <a:pPr lvl="2" eaLnBrk="1" hangingPunct="1"/>
            <a:r>
              <a:rPr lang="en-US" dirty="0" smtClean="0"/>
              <a:t>it is in NP</a:t>
            </a:r>
            <a:endParaRPr lang="en-US" dirty="0" smtClean="0"/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sz="2600" i="1" dirty="0" smtClean="0">
                <a:solidFill>
                  <a:schemeClr val="accent1"/>
                </a:solidFill>
              </a:rPr>
              <a:t>What is the relationship between </a:t>
            </a:r>
            <a:r>
              <a:rPr lang="en-US" sz="2600" b="1" i="1" dirty="0" smtClean="0">
                <a:solidFill>
                  <a:schemeClr val="tx2"/>
                </a:solidFill>
              </a:rPr>
              <a:t>NP-Hard</a:t>
            </a:r>
            <a:r>
              <a:rPr lang="en-US" sz="2600" i="1" dirty="0" smtClean="0">
                <a:solidFill>
                  <a:schemeClr val="accent1"/>
                </a:solidFill>
              </a:rPr>
              <a:t> </a:t>
            </a:r>
            <a:r>
              <a:rPr lang="en-US" sz="2600" i="1" dirty="0" smtClean="0">
                <a:solidFill>
                  <a:schemeClr val="accent1"/>
                </a:solidFill>
              </a:rPr>
              <a:t>and </a:t>
            </a:r>
            <a:r>
              <a:rPr lang="en-US" sz="2600" b="1" i="1" dirty="0" smtClean="0">
                <a:solidFill>
                  <a:schemeClr val="tx2"/>
                </a:solidFill>
              </a:rPr>
              <a:t>NP-Complete </a:t>
            </a:r>
            <a:r>
              <a:rPr lang="en-US" sz="2600" dirty="0" smtClean="0">
                <a:solidFill>
                  <a:schemeClr val="accent1"/>
                </a:solidFill>
              </a:rPr>
              <a:t>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NP-Complete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NP-Hard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 knows whether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NP-Complete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NP-Hard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endParaRPr lang="en-US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NP-Complete  and NP-Hard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56900"/>
            <a:ext cx="9304337" cy="5247148"/>
          </a:xfrm>
        </p:spPr>
        <p:txBody>
          <a:bodyPr/>
          <a:lstStyle/>
          <a:p>
            <a:pPr eaLnBrk="1" hangingPunct="1"/>
            <a:r>
              <a:rPr lang="en-US" sz="2600" i="1" dirty="0" smtClean="0">
                <a:solidFill>
                  <a:schemeClr val="accent1"/>
                </a:solidFill>
              </a:rPr>
              <a:t>What do we mean when we say a problem is in </a:t>
            </a:r>
            <a:r>
              <a:rPr lang="en-US" sz="2600" b="1" i="1" dirty="0" smtClean="0">
                <a:solidFill>
                  <a:schemeClr val="tx2"/>
                </a:solidFill>
              </a:rPr>
              <a:t>NP-Hard </a:t>
            </a:r>
            <a:r>
              <a:rPr lang="en-US" sz="2600" dirty="0" smtClean="0">
                <a:solidFill>
                  <a:schemeClr val="accent1"/>
                </a:solidFill>
              </a:rPr>
              <a:t>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dirty="0" smtClean="0"/>
              <a:t>A problem </a:t>
            </a:r>
            <a:r>
              <a:rPr lang="en-US" dirty="0" smtClean="0"/>
              <a:t>is said </a:t>
            </a:r>
            <a:r>
              <a:rPr lang="en-US" dirty="0" smtClean="0"/>
              <a:t>to be in </a:t>
            </a:r>
            <a:r>
              <a:rPr lang="en-US" i="1" dirty="0" smtClean="0"/>
              <a:t>NP-hard</a:t>
            </a:r>
            <a:r>
              <a:rPr lang="en-US" dirty="0" smtClean="0"/>
              <a:t> if every problem in NP can be </a:t>
            </a:r>
            <a:r>
              <a:rPr lang="en-US" dirty="0" smtClean="0"/>
              <a:t>polynomial-time reducible </a:t>
            </a:r>
            <a:r>
              <a:rPr lang="en-US" dirty="0" smtClean="0"/>
              <a:t>to </a:t>
            </a:r>
            <a:r>
              <a:rPr lang="en-US" dirty="0" smtClean="0"/>
              <a:t>it.</a:t>
            </a:r>
            <a:endParaRPr lang="en-US" dirty="0" smtClean="0"/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sz="2600" i="1" dirty="0" smtClean="0">
                <a:solidFill>
                  <a:schemeClr val="accent1"/>
                </a:solidFill>
              </a:rPr>
              <a:t>What do we mean when we say a problem is in </a:t>
            </a:r>
            <a:r>
              <a:rPr lang="en-US" sz="2600" b="1" i="1" dirty="0" smtClean="0">
                <a:solidFill>
                  <a:schemeClr val="tx2"/>
                </a:solidFill>
              </a:rPr>
              <a:t>NP-Complete </a:t>
            </a:r>
            <a:r>
              <a:rPr lang="en-US" sz="2600" dirty="0" smtClean="0">
                <a:solidFill>
                  <a:schemeClr val="accent1"/>
                </a:solidFill>
              </a:rPr>
              <a:t>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dirty="0" smtClean="0"/>
              <a:t>A problem is said to be in </a:t>
            </a:r>
            <a:r>
              <a:rPr lang="en-US" i="1" dirty="0" smtClean="0"/>
              <a:t>NP-Complete</a:t>
            </a:r>
            <a:r>
              <a:rPr lang="en-US" dirty="0" smtClean="0"/>
              <a:t> </a:t>
            </a:r>
            <a:r>
              <a:rPr lang="en-US" dirty="0" smtClean="0"/>
              <a:t>if </a:t>
            </a:r>
            <a:endParaRPr lang="en-US" dirty="0" smtClean="0"/>
          </a:p>
          <a:p>
            <a:pPr lvl="2" eaLnBrk="1" hangingPunct="1"/>
            <a:r>
              <a:rPr lang="en-US" dirty="0" smtClean="0"/>
              <a:t>it is in NP-Hard, and </a:t>
            </a:r>
          </a:p>
          <a:p>
            <a:pPr lvl="2" eaLnBrk="1" hangingPunct="1"/>
            <a:r>
              <a:rPr lang="en-US" dirty="0" smtClean="0"/>
              <a:t>it is in NP</a:t>
            </a:r>
            <a:endParaRPr lang="en-US" dirty="0" smtClean="0"/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sz="2600" i="1" dirty="0" smtClean="0">
                <a:solidFill>
                  <a:schemeClr val="accent1"/>
                </a:solidFill>
              </a:rPr>
              <a:t>What is the relationship between </a:t>
            </a:r>
            <a:r>
              <a:rPr lang="en-US" sz="2600" b="1" i="1" dirty="0" smtClean="0">
                <a:solidFill>
                  <a:schemeClr val="tx2"/>
                </a:solidFill>
              </a:rPr>
              <a:t>NP-Hard</a:t>
            </a:r>
            <a:r>
              <a:rPr lang="en-US" sz="2600" i="1" dirty="0" smtClean="0">
                <a:solidFill>
                  <a:schemeClr val="accent1"/>
                </a:solidFill>
              </a:rPr>
              <a:t> </a:t>
            </a:r>
            <a:r>
              <a:rPr lang="en-US" sz="2600" i="1" dirty="0" smtClean="0">
                <a:solidFill>
                  <a:schemeClr val="accent1"/>
                </a:solidFill>
              </a:rPr>
              <a:t>and </a:t>
            </a:r>
            <a:r>
              <a:rPr lang="en-US" sz="2600" b="1" i="1" dirty="0" smtClean="0">
                <a:solidFill>
                  <a:schemeClr val="tx2"/>
                </a:solidFill>
              </a:rPr>
              <a:t>NP-Complete </a:t>
            </a:r>
            <a:r>
              <a:rPr lang="en-US" sz="2600" dirty="0" smtClean="0">
                <a:solidFill>
                  <a:schemeClr val="accent1"/>
                </a:solidFill>
              </a:rPr>
              <a:t>?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NP-Complete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NP-Hard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 knows whether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NP-Complete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NP-Hard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endParaRPr lang="en-US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 Prove NP-Completeness?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Though nobody has proven that </a:t>
            </a:r>
            <a:r>
              <a:rPr lang="en-US" b="1" smtClean="0"/>
              <a:t>P </a:t>
            </a:r>
            <a:r>
              <a:rPr lang="en-US" smtClean="0"/>
              <a:t>!=</a:t>
            </a:r>
            <a:r>
              <a:rPr lang="en-US" b="1" smtClean="0"/>
              <a:t> NP</a:t>
            </a:r>
            <a:r>
              <a:rPr lang="en-US" smtClean="0"/>
              <a:t>, if you prove a problem NP-Complete, most people accept that it is probably intractable</a:t>
            </a:r>
          </a:p>
          <a:p>
            <a:pPr eaLnBrk="1" hangingPunct="1"/>
            <a:r>
              <a:rPr lang="en-US" smtClean="0"/>
              <a:t>Therefore it can be important to prove that a problem is NP-Complete</a:t>
            </a:r>
          </a:p>
          <a:p>
            <a:pPr lvl="1" eaLnBrk="1" hangingPunct="1"/>
            <a:r>
              <a:rPr lang="en-US" smtClean="0"/>
              <a:t>Don’t need to come up with an efficient algorithm</a:t>
            </a:r>
          </a:p>
          <a:p>
            <a:pPr lvl="1" eaLnBrk="1" hangingPunct="1"/>
            <a:r>
              <a:rPr lang="en-US" smtClean="0"/>
              <a:t>Can instead work on </a:t>
            </a:r>
            <a:r>
              <a:rPr lang="en-US" i="1" smtClean="0">
                <a:solidFill>
                  <a:schemeClr val="tx2"/>
                </a:solidFill>
              </a:rPr>
              <a:t>approximation algorithms</a:t>
            </a: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Review: Dynamic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2363"/>
            <a:ext cx="9051925" cy="5054600"/>
          </a:xfrm>
        </p:spPr>
        <p:txBody>
          <a:bodyPr/>
          <a:lstStyle/>
          <a:p>
            <a:pPr eaLnBrk="1" hangingPunct="1"/>
            <a:r>
              <a:rPr lang="en-US" smtClean="0"/>
              <a:t>When applicable: 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Optimal substructure</a:t>
            </a:r>
            <a:r>
              <a:rPr lang="en-US" smtClean="0"/>
              <a:t>: optimal solution to problem consists of optimal solutions to subproblems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Overlapping subproblems</a:t>
            </a:r>
            <a:r>
              <a:rPr lang="en-US" smtClean="0"/>
              <a:t>: few subproblems in total, many recurring instances of each</a:t>
            </a:r>
            <a:endParaRPr lang="en-US" i="1" smtClean="0"/>
          </a:p>
          <a:p>
            <a:pPr lvl="1" eaLnBrk="1" hangingPunct="1"/>
            <a:r>
              <a:rPr lang="en-US" u="sng" smtClean="0"/>
              <a:t>Basic approach</a:t>
            </a:r>
            <a:r>
              <a:rPr lang="en-US" smtClean="0"/>
              <a:t>:</a:t>
            </a:r>
          </a:p>
          <a:p>
            <a:pPr lvl="2" eaLnBrk="1" hangingPunct="1"/>
            <a:r>
              <a:rPr lang="en-US" smtClean="0"/>
              <a:t>Build a table of solved subproblems that are used to solve larger ones</a:t>
            </a:r>
          </a:p>
          <a:p>
            <a:pPr lvl="2" eaLnBrk="1" hangingPunct="1"/>
            <a:r>
              <a:rPr lang="en-US" i="1" smtClean="0">
                <a:solidFill>
                  <a:schemeClr val="accent1"/>
                </a:solidFill>
              </a:rPr>
              <a:t>What is the difference between memoization and dynamic programming?</a:t>
            </a:r>
          </a:p>
          <a:p>
            <a:pPr lvl="2" eaLnBrk="1" hangingPunct="1"/>
            <a:r>
              <a:rPr lang="en-US" i="1" smtClean="0">
                <a:solidFill>
                  <a:schemeClr val="accent1"/>
                </a:solidFill>
              </a:rPr>
              <a:t>Why might the latter be more efficient?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Approximation Algorithms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2363"/>
            <a:ext cx="9261475" cy="5834062"/>
          </a:xfrm>
        </p:spPr>
        <p:txBody>
          <a:bodyPr/>
          <a:lstStyle/>
          <a:p>
            <a:pPr eaLnBrk="1" hangingPunct="1"/>
            <a:r>
              <a:rPr lang="en-US" sz="2600" b="1" smtClean="0">
                <a:solidFill>
                  <a:srgbClr val="CC0000"/>
                </a:solidFill>
              </a:rPr>
              <a:t>Goal:</a:t>
            </a:r>
            <a:r>
              <a:rPr lang="en-US" sz="2600" smtClean="0"/>
              <a:t> </a:t>
            </a:r>
            <a:r>
              <a:rPr lang="en-US" sz="2400" smtClean="0"/>
              <a:t>Find </a:t>
            </a:r>
            <a:r>
              <a:rPr lang="en-US" sz="2400" smtClean="0">
                <a:solidFill>
                  <a:srgbClr val="000000"/>
                </a:solidFill>
              </a:rPr>
              <a:t>an algorithm which returns </a:t>
            </a:r>
            <a:r>
              <a:rPr lang="en-US" sz="2400" smtClean="0"/>
              <a:t>near-optimal solution to a hard optimization problem</a:t>
            </a:r>
          </a:p>
          <a:p>
            <a:pPr eaLnBrk="1" hangingPunct="1">
              <a:buFont typeface="Monotype Sorts" pitchFamily="2" charset="2"/>
              <a:buNone/>
            </a:pPr>
            <a:endParaRPr lang="en-US" sz="1200" smtClean="0"/>
          </a:p>
          <a:p>
            <a:pPr eaLnBrk="1" hangingPunct="1"/>
            <a:r>
              <a:rPr lang="en-US" sz="2600" smtClean="0"/>
              <a:t>What does “near-optimal” mean?</a:t>
            </a:r>
          </a:p>
          <a:p>
            <a:pPr eaLnBrk="1" hangingPunct="1">
              <a:buFont typeface="Monotype Sorts" pitchFamily="2" charset="2"/>
              <a:buNone/>
            </a:pPr>
            <a:endParaRPr lang="en-US" sz="2600" smtClean="0"/>
          </a:p>
          <a:p>
            <a:pPr eaLnBrk="1" hangingPunct="1"/>
            <a:r>
              <a:rPr lang="en-US" sz="2600" smtClean="0"/>
              <a:t>An approximate algorithm has an </a:t>
            </a:r>
            <a:r>
              <a:rPr lang="en-US" sz="2600" smtClean="0">
                <a:solidFill>
                  <a:srgbClr val="CC0000"/>
                </a:solidFill>
              </a:rPr>
              <a:t>approximation ratio </a:t>
            </a:r>
            <a:r>
              <a:rPr lang="en-US" sz="2600" smtClean="0"/>
              <a:t>of </a:t>
            </a:r>
            <a:r>
              <a:rPr lang="en-US" sz="2600" smtClean="0">
                <a:sym typeface="Symbol" pitchFamily="18" charset="2"/>
              </a:rPr>
              <a:t></a:t>
            </a:r>
            <a:r>
              <a:rPr lang="en-US" sz="2600" smtClean="0"/>
              <a:t>(n) if for any input of size n,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600" smtClean="0"/>
              <a:t>		        </a:t>
            </a:r>
            <a:r>
              <a:rPr lang="en-US" sz="2600" smtClean="0">
                <a:solidFill>
                  <a:schemeClr val="tx2"/>
                </a:solidFill>
              </a:rPr>
              <a:t>max{C/C*, C*/C} </a:t>
            </a:r>
            <a:r>
              <a:rPr lang="en-US" sz="2600" smtClean="0">
                <a:solidFill>
                  <a:schemeClr val="tx2"/>
                </a:solidFill>
                <a:sym typeface="Symbol" pitchFamily="18" charset="2"/>
              </a:rPr>
              <a:t> </a:t>
            </a:r>
            <a:r>
              <a:rPr lang="en-US" sz="2600" smtClean="0">
                <a:solidFill>
                  <a:schemeClr val="tx2"/>
                </a:solidFill>
              </a:rPr>
              <a:t>(n)</a:t>
            </a:r>
            <a:endParaRPr lang="en-US" sz="2600" smtClean="0"/>
          </a:p>
          <a:p>
            <a:pPr eaLnBrk="1" hangingPunct="1">
              <a:buFont typeface="Monotype Sorts" pitchFamily="2" charset="2"/>
              <a:buNone/>
            </a:pPr>
            <a:r>
              <a:rPr lang="en-US" sz="2600" smtClean="0"/>
              <a:t>		where 	</a:t>
            </a:r>
            <a:r>
              <a:rPr lang="en-US" sz="2600" smtClean="0">
                <a:solidFill>
                  <a:schemeClr val="hlink"/>
                </a:solidFill>
              </a:rPr>
              <a:t>C </a:t>
            </a:r>
            <a:r>
              <a:rPr lang="en-US" sz="2600" smtClean="0"/>
              <a:t>=  cost of solution produced by approx. algo.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600" smtClean="0"/>
              <a:t>           		</a:t>
            </a:r>
            <a:r>
              <a:rPr lang="en-US" sz="2600" smtClean="0">
                <a:solidFill>
                  <a:schemeClr val="hlink"/>
                </a:solidFill>
              </a:rPr>
              <a:t>C*</a:t>
            </a:r>
            <a:r>
              <a:rPr lang="en-US" sz="2600" smtClean="0"/>
              <a:t> = cost of optimal solution</a:t>
            </a:r>
          </a:p>
          <a:p>
            <a:pPr eaLnBrk="1" hangingPunct="1"/>
            <a:r>
              <a:rPr lang="en-US" sz="2600" smtClean="0"/>
              <a:t>Applies to both minimization and maximization problems</a:t>
            </a:r>
          </a:p>
          <a:p>
            <a:pPr eaLnBrk="1" hangingPunct="1"/>
            <a:r>
              <a:rPr lang="en-US" sz="2600" smtClean="0"/>
              <a:t>Also called </a:t>
            </a:r>
            <a:r>
              <a:rPr lang="en-US" sz="2600" smtClean="0">
                <a:solidFill>
                  <a:srgbClr val="CC0000"/>
                </a:solidFill>
                <a:sym typeface="Symbol" pitchFamily="18" charset="2"/>
              </a:rPr>
              <a:t></a:t>
            </a:r>
            <a:r>
              <a:rPr lang="en-US" sz="2600" smtClean="0">
                <a:solidFill>
                  <a:srgbClr val="CC0000"/>
                </a:solidFill>
              </a:rPr>
              <a:t>(n)-approximation algorithm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84400" y="3932238"/>
            <a:ext cx="3411538" cy="4778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Coping with NP-Hardness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95275" y="1219200"/>
            <a:ext cx="96012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923" tIns="49962" rIns="99923" bIns="49962"/>
          <a:lstStyle/>
          <a:p>
            <a:pPr marL="331788" indent="-331788" algn="l" defTabSz="992188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Monotype Sorts" pitchFamily="2" charset="2"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600" b="1" dirty="0">
                <a:solidFill>
                  <a:srgbClr val="0000CC"/>
                </a:solidFill>
                <a:latin typeface="+mn-lt"/>
                <a:ea typeface="+mn-ea"/>
              </a:rPr>
              <a:t>Brute-force algorithms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Monotype Sorts" pitchFamily="2" charset="2"/>
              <a:buChar char="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Develop clever enumeration strategies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Monotype Sorts" pitchFamily="2" charset="2"/>
              <a:buChar char="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Guaranteed to find optimal solution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Monotype Sorts" pitchFamily="2" charset="2"/>
              <a:buChar char="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No guarantees on running time</a:t>
            </a:r>
          </a:p>
          <a:p>
            <a:pPr marL="331788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endParaRPr lang="en-US" sz="2000" dirty="0">
              <a:latin typeface="+mn-lt"/>
              <a:ea typeface="+mn-ea"/>
            </a:endParaRPr>
          </a:p>
          <a:p>
            <a:pPr marL="331788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600" b="1" dirty="0">
                <a:solidFill>
                  <a:srgbClr val="0000CC"/>
                </a:solidFill>
                <a:latin typeface="+mn-lt"/>
                <a:ea typeface="+mn-ea"/>
              </a:rPr>
              <a:t>Heuristics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Develop intuitive algorithms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Guaranteed to run in polynomial time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No guarantees on quality of solution</a:t>
            </a:r>
          </a:p>
          <a:p>
            <a:pPr marL="331788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endParaRPr lang="en-US" sz="2000" dirty="0">
              <a:latin typeface="+mn-lt"/>
              <a:ea typeface="+mn-ea"/>
            </a:endParaRPr>
          </a:p>
          <a:p>
            <a:pPr marL="331788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600" b="1" dirty="0">
                <a:solidFill>
                  <a:srgbClr val="0000CC"/>
                </a:solidFill>
                <a:latin typeface="+mn-lt"/>
                <a:ea typeface="+mn-ea"/>
              </a:rPr>
              <a:t>Approximation algorithms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Guaranteed to run in polynomial time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latin typeface="+mn-lt"/>
                <a:ea typeface="+mn-ea"/>
              </a:rPr>
              <a:t>Guaranteed to find "high quality" solution, say within 10% of optimum</a:t>
            </a:r>
          </a:p>
          <a:p>
            <a:pPr marL="568325" indent="-331788" algn="l" defTabSz="992188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  <a:defRPr/>
            </a:pPr>
            <a:r>
              <a:rPr lang="en-US" sz="2400" dirty="0">
                <a:solidFill>
                  <a:srgbClr val="CC3300"/>
                </a:solidFill>
                <a:latin typeface="+mn-lt"/>
                <a:ea typeface="+mn-ea"/>
              </a:rPr>
              <a:t>Obstacle:</a:t>
            </a:r>
            <a:r>
              <a:rPr lang="en-US" sz="2400" dirty="0">
                <a:latin typeface="+mn-lt"/>
                <a:ea typeface="+mn-ea"/>
              </a:rPr>
              <a:t> need to prove a solution’s value is close to optimum, without even knowing what optimum value is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Review: Greedy Algorithms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>
                <a:solidFill>
                  <a:schemeClr val="tx2"/>
                </a:solidFill>
              </a:rPr>
              <a:t>greedy algorithm</a:t>
            </a:r>
            <a:r>
              <a:rPr lang="en-US" smtClean="0"/>
              <a:t> always makes the choice that looks best at the moment</a:t>
            </a:r>
          </a:p>
          <a:p>
            <a:pPr lvl="1" eaLnBrk="1" hangingPunct="1"/>
            <a:r>
              <a:rPr lang="en-US" smtClean="0"/>
              <a:t>The hope: a locally optimal choice will lead to a globally optimal solution</a:t>
            </a:r>
          </a:p>
          <a:p>
            <a:pPr lvl="1" eaLnBrk="1" hangingPunct="1"/>
            <a:r>
              <a:rPr lang="en-US" smtClean="0"/>
              <a:t>For some problems, it works</a:t>
            </a:r>
          </a:p>
          <a:p>
            <a:pPr lvl="2" eaLnBrk="1" hangingPunct="1"/>
            <a:r>
              <a:rPr lang="en-US" smtClean="0"/>
              <a:t>Yes: fractional knapsack problem</a:t>
            </a:r>
          </a:p>
          <a:p>
            <a:pPr lvl="2" eaLnBrk="1" hangingPunct="1"/>
            <a:r>
              <a:rPr lang="en-US" smtClean="0"/>
              <a:t>No: 0/1 knapsack problem</a:t>
            </a:r>
          </a:p>
          <a:p>
            <a:pPr eaLnBrk="1" hangingPunct="1"/>
            <a:r>
              <a:rPr lang="en-US" smtClean="0"/>
              <a:t>Dynamic programming can be overkill; greedy algorithms tend to be easier to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Review: The Knapsack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2363"/>
            <a:ext cx="9051925" cy="5443537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>
                <a:solidFill>
                  <a:schemeClr val="tx2"/>
                </a:solidFill>
              </a:rPr>
              <a:t>0-1 knapsack problem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A thief must choose among </a:t>
            </a:r>
            <a:r>
              <a:rPr lang="en-US" i="1" smtClean="0"/>
              <a:t>n</a:t>
            </a:r>
            <a:r>
              <a:rPr lang="en-US" smtClean="0"/>
              <a:t> items, where the </a:t>
            </a:r>
            <a:r>
              <a:rPr lang="en-US" i="1" smtClean="0"/>
              <a:t>i</a:t>
            </a:r>
            <a:r>
              <a:rPr lang="en-US" smtClean="0"/>
              <a:t>th item worth </a:t>
            </a:r>
            <a:r>
              <a:rPr lang="en-US" i="1" smtClean="0"/>
              <a:t>v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dollars and weighs </a:t>
            </a:r>
            <a:r>
              <a:rPr lang="en-US" i="1" smtClean="0"/>
              <a:t>w</a:t>
            </a:r>
            <a:r>
              <a:rPr lang="en-US" i="1" baseline="-25000" smtClean="0"/>
              <a:t>i</a:t>
            </a:r>
            <a:r>
              <a:rPr lang="en-US" smtClean="0"/>
              <a:t> pounds</a:t>
            </a:r>
          </a:p>
          <a:p>
            <a:pPr lvl="1" eaLnBrk="1" hangingPunct="1"/>
            <a:r>
              <a:rPr lang="en-US" smtClean="0"/>
              <a:t>Carrying at most </a:t>
            </a:r>
            <a:r>
              <a:rPr lang="en-US" i="1" smtClean="0"/>
              <a:t>W</a:t>
            </a:r>
            <a:r>
              <a:rPr lang="en-US" smtClean="0"/>
              <a:t> pounds, maximize value</a:t>
            </a:r>
          </a:p>
          <a:p>
            <a:pPr eaLnBrk="1" hangingPunct="1"/>
            <a:r>
              <a:rPr lang="en-US" smtClean="0"/>
              <a:t>A variation, the </a:t>
            </a:r>
            <a:r>
              <a:rPr lang="en-US" i="1" smtClean="0">
                <a:solidFill>
                  <a:schemeClr val="tx2"/>
                </a:solidFill>
              </a:rPr>
              <a:t>fractional knapsack problem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Thief can take fractions of items</a:t>
            </a:r>
          </a:p>
          <a:p>
            <a:pPr lvl="1" eaLnBrk="1" hangingPunct="1"/>
            <a:r>
              <a:rPr lang="en-US" smtClean="0"/>
              <a:t>Think of items in 0-1 problem as gold ingots, in fractional problem as buckets of gold dust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i="1" smtClean="0">
                <a:solidFill>
                  <a:schemeClr val="accent1"/>
                </a:solidFill>
              </a:rPr>
              <a:t>Why greedy choice algorithm works for the fractional problem but not for the 0-1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NP-Complete Problems</a:t>
            </a:r>
          </a:p>
        </p:txBody>
      </p:sp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086600" cy="481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029200" y="2133600"/>
            <a:ext cx="2533650" cy="381000"/>
          </a:xfrm>
          <a:prstGeom prst="wedgeRoundRectCallout">
            <a:avLst>
              <a:gd name="adj1" fmla="val 14653"/>
              <a:gd name="adj2" fmla="val 157500"/>
              <a:gd name="adj3" fmla="val 16667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Do you are best then?</a:t>
            </a:r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3840163" y="1943100"/>
            <a:ext cx="122237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8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17819" dir="2700000" algn="ctr" rotWithShape="0">
                    <a:srgbClr val="990000"/>
                  </a:outerShdw>
                </a:effectLst>
                <a:latin typeface="Impact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NP-Completeness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2363"/>
            <a:ext cx="9051925" cy="5262562"/>
          </a:xfrm>
        </p:spPr>
        <p:txBody>
          <a:bodyPr/>
          <a:lstStyle/>
          <a:p>
            <a:pPr eaLnBrk="1" hangingPunct="1"/>
            <a:r>
              <a:rPr lang="en-US" smtClean="0"/>
              <a:t>Some problems are </a:t>
            </a:r>
            <a:r>
              <a:rPr lang="en-US" i="1" smtClean="0">
                <a:solidFill>
                  <a:schemeClr val="tx2"/>
                </a:solidFill>
              </a:rPr>
              <a:t>intractable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as they grow large, we are unable to solve them in </a:t>
            </a:r>
            <a:r>
              <a:rPr lang="en-US" u="sng" smtClean="0"/>
              <a:t>reasonable time</a:t>
            </a:r>
          </a:p>
          <a:p>
            <a:pPr eaLnBrk="1" hangingPunct="1"/>
            <a:endParaRPr lang="en-US" u="sng" smtClean="0"/>
          </a:p>
          <a:p>
            <a:pPr eaLnBrk="1" hangingPunct="1"/>
            <a:r>
              <a:rPr lang="en-US" smtClean="0"/>
              <a:t>What constitutes </a:t>
            </a:r>
            <a:r>
              <a:rPr lang="en-US" u="sng" smtClean="0"/>
              <a:t>reasonable time</a:t>
            </a:r>
            <a:r>
              <a:rPr lang="en-US" smtClean="0"/>
              <a:t>? </a:t>
            </a:r>
          </a:p>
          <a:p>
            <a:pPr lvl="1" eaLnBrk="1" hangingPunct="1"/>
            <a:r>
              <a:rPr lang="en-US" smtClean="0"/>
              <a:t>Standard working definition: </a:t>
            </a:r>
            <a:r>
              <a:rPr lang="en-US" i="1" smtClean="0">
                <a:solidFill>
                  <a:schemeClr val="tx2"/>
                </a:solidFill>
              </a:rPr>
              <a:t>polynomial time</a:t>
            </a:r>
            <a:endParaRPr lang="en-US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smtClean="0"/>
              <a:t>On an input of size </a:t>
            </a:r>
            <a:r>
              <a:rPr lang="en-US" i="1" smtClean="0"/>
              <a:t>n</a:t>
            </a:r>
            <a:r>
              <a:rPr lang="en-US" smtClean="0"/>
              <a:t> the worst-case running time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i="1" baseline="30000" smtClean="0"/>
              <a:t>k</a:t>
            </a:r>
            <a:r>
              <a:rPr lang="en-US" smtClean="0"/>
              <a:t>) for some constant </a:t>
            </a:r>
            <a:r>
              <a:rPr lang="en-US" i="1" smtClean="0"/>
              <a:t>k</a:t>
            </a:r>
          </a:p>
          <a:p>
            <a:pPr lvl="1" eaLnBrk="1" hangingPunct="1"/>
            <a:r>
              <a:rPr lang="en-US" smtClean="0"/>
              <a:t>Polynomial time: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),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baseline="30000" smtClean="0"/>
              <a:t>3</a:t>
            </a:r>
            <a:r>
              <a:rPr lang="en-US" smtClean="0"/>
              <a:t>), </a:t>
            </a:r>
            <a:r>
              <a:rPr lang="en-US" i="1" smtClean="0"/>
              <a:t>O</a:t>
            </a:r>
            <a:r>
              <a:rPr lang="en-US" smtClean="0"/>
              <a:t>(1),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lg </a:t>
            </a:r>
            <a:r>
              <a:rPr lang="en-US" i="1" smtClean="0"/>
              <a:t>n</a:t>
            </a:r>
            <a:r>
              <a:rPr lang="en-US" smtClean="0"/>
              <a:t>) </a:t>
            </a:r>
          </a:p>
          <a:p>
            <a:pPr lvl="1" eaLnBrk="1" hangingPunct="1"/>
            <a:r>
              <a:rPr lang="en-US" smtClean="0"/>
              <a:t>Not in polynomial time: </a:t>
            </a:r>
            <a:r>
              <a:rPr lang="en-US" i="1" smtClean="0"/>
              <a:t>O</a:t>
            </a:r>
            <a:r>
              <a:rPr lang="en-US" smtClean="0"/>
              <a:t>(2</a:t>
            </a:r>
            <a:r>
              <a:rPr lang="en-US" i="1" baseline="30000" smtClean="0"/>
              <a:t>n</a:t>
            </a:r>
            <a:r>
              <a:rPr lang="en-US" smtClean="0"/>
              <a:t>), O(</a:t>
            </a:r>
            <a:r>
              <a:rPr lang="en-US" i="1" smtClean="0"/>
              <a:t>n</a:t>
            </a:r>
            <a:r>
              <a:rPr lang="en-US" i="1" baseline="30000" smtClean="0"/>
              <a:t>n</a:t>
            </a:r>
            <a:r>
              <a:rPr lang="en-US" smtClean="0"/>
              <a:t>), O(</a:t>
            </a:r>
            <a:r>
              <a:rPr lang="en-US" i="1" smtClean="0"/>
              <a:t>n</a:t>
            </a:r>
            <a:r>
              <a:rPr lang="en-US" smtClean="0"/>
              <a:t>!)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Polynomial-Time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22363"/>
            <a:ext cx="9051925" cy="5337175"/>
          </a:xfrm>
        </p:spPr>
        <p:txBody>
          <a:bodyPr/>
          <a:lstStyle/>
          <a:p>
            <a:pPr eaLnBrk="1" hangingPunct="1"/>
            <a:r>
              <a:rPr lang="en-US" smtClean="0"/>
              <a:t>Are some problems solvable in polynomial time?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Of course</a:t>
            </a:r>
            <a:r>
              <a:rPr lang="en-US" smtClean="0"/>
              <a:t>: every algorithm we have studied provides polynomial-time solution to some problem</a:t>
            </a:r>
          </a:p>
          <a:p>
            <a:pPr lvl="1" eaLnBrk="1" hangingPunct="1"/>
            <a:r>
              <a:rPr lang="en-US" smtClean="0"/>
              <a:t>We define </a:t>
            </a:r>
            <a:r>
              <a:rPr lang="en-US" b="1" smtClean="0"/>
              <a:t>P</a:t>
            </a:r>
            <a:r>
              <a:rPr lang="en-US" smtClean="0"/>
              <a:t> to be the class of problems solvable in polynomial time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Are all problems solvable in polynomial time?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No</a:t>
            </a:r>
            <a:r>
              <a:rPr lang="en-US" smtClean="0"/>
              <a:t>: “Circuit Satisfiability Problem” is not solvable by any computer, no matter how much time is given</a:t>
            </a:r>
          </a:p>
          <a:p>
            <a:pPr lvl="1" eaLnBrk="1" hangingPunct="1"/>
            <a:r>
              <a:rPr lang="en-US" smtClean="0"/>
              <a:t>Such problems are clearly intractable, not in </a:t>
            </a:r>
            <a:r>
              <a:rPr lang="en-US" b="1" smtClean="0"/>
              <a:t>P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9966" tIns="49983" rIns="99966" bIns="49983"/>
          <a:lstStyle/>
          <a:p>
            <a:pPr eaLnBrk="1" hangingPunct="1"/>
            <a:r>
              <a:rPr lang="en-US" sz="2600" smtClean="0">
                <a:solidFill>
                  <a:srgbClr val="0000FF"/>
                </a:solidFill>
              </a:rPr>
              <a:t>Shortest Paths Problem</a:t>
            </a:r>
          </a:p>
          <a:p>
            <a:pPr lvl="1" eaLnBrk="1" hangingPunct="1"/>
            <a:r>
              <a:rPr lang="en-US" smtClean="0"/>
              <a:t>Given a weighted graph </a:t>
            </a:r>
            <a:r>
              <a:rPr lang="en-US" i="1" smtClean="0"/>
              <a:t>G</a:t>
            </a:r>
            <a:r>
              <a:rPr lang="en-US" smtClean="0"/>
              <a:t> and a source vertex </a:t>
            </a:r>
            <a:r>
              <a:rPr lang="en-US" i="1" smtClean="0"/>
              <a:t>s</a:t>
            </a:r>
            <a:r>
              <a:rPr lang="en-US" smtClean="0"/>
              <a:t>, find the minimum weight path from </a:t>
            </a:r>
            <a:r>
              <a:rPr lang="en-US" i="1" smtClean="0"/>
              <a:t>s</a:t>
            </a:r>
            <a:r>
              <a:rPr lang="en-US" smtClean="0"/>
              <a:t> to each vertex </a:t>
            </a:r>
            <a:r>
              <a:rPr lang="en-US" i="1" smtClean="0"/>
              <a:t>v</a:t>
            </a:r>
            <a:endParaRPr lang="en-US" smtClean="0"/>
          </a:p>
          <a:p>
            <a:pPr lvl="1" eaLnBrk="1" hangingPunct="1"/>
            <a:r>
              <a:rPr lang="en-US" smtClean="0"/>
              <a:t>The running time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i="1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)	 </a:t>
            </a:r>
            <a:r>
              <a:rPr lang="en-US" smtClean="0"/>
              <a:t>[Bellman-Ford Algorithm]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z="2600" smtClean="0">
                <a:solidFill>
                  <a:srgbClr val="0000FF"/>
                </a:solidFill>
              </a:rPr>
              <a:t>Longest Paths Problem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smtClean="0">
                <a:solidFill>
                  <a:srgbClr val="000000"/>
                </a:solidFill>
              </a:rPr>
              <a:t>Find a longest path between two vertices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smtClean="0">
                <a:solidFill>
                  <a:srgbClr val="000000"/>
                </a:solidFill>
              </a:rPr>
              <a:t>The problem is </a:t>
            </a:r>
            <a:r>
              <a:rPr lang="en-US" smtClean="0">
                <a:solidFill>
                  <a:schemeClr val="tx2"/>
                </a:solidFill>
              </a:rPr>
              <a:t>NP-Complete</a:t>
            </a:r>
          </a:p>
          <a:p>
            <a:pPr eaLnBrk="1" hangingPunct="1"/>
            <a:endParaRPr lang="en-US" sz="2600" smtClean="0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923" tIns="49962" rIns="99923" bIns="49962" anchor="ctr"/>
          <a:lstStyle/>
          <a:p>
            <a:pPr algn="ctr" defTabSz="992188" eaLnBrk="1" hangingPunct="1">
              <a:defRPr/>
            </a:pPr>
            <a:r>
              <a:rPr kumimoji="0" lang="en-US" sz="39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NP-Complete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122363"/>
            <a:ext cx="9051925" cy="5772150"/>
          </a:xfrm>
        </p:spPr>
        <p:txBody>
          <a:bodyPr lIns="99966" tIns="49983" rIns="99966" bIns="49983"/>
          <a:lstStyle/>
          <a:p>
            <a:pPr eaLnBrk="1" hangingPunct="1"/>
            <a:r>
              <a:rPr lang="en-US" sz="2600" smtClean="0">
                <a:solidFill>
                  <a:srgbClr val="0000FF"/>
                </a:solidFill>
              </a:rPr>
              <a:t>Euler Tour Problem</a:t>
            </a:r>
          </a:p>
          <a:p>
            <a:pPr lvl="1" eaLnBrk="1" hangingPunct="1"/>
            <a:r>
              <a:rPr lang="en-US" sz="2400" smtClean="0"/>
              <a:t>An Euler tour of a connected graph </a:t>
            </a:r>
            <a:r>
              <a:rPr lang="en-US" sz="2400" i="1" smtClean="0"/>
              <a:t>G </a:t>
            </a:r>
            <a:r>
              <a:rPr lang="en-US" sz="2400" smtClean="0"/>
              <a:t>is a cycle that traverses each edge of </a:t>
            </a:r>
            <a:r>
              <a:rPr lang="en-US" sz="2400" i="1" smtClean="0"/>
              <a:t>G</a:t>
            </a:r>
            <a:r>
              <a:rPr lang="en-US" sz="2400" smtClean="0"/>
              <a:t> exactly once</a:t>
            </a:r>
          </a:p>
          <a:p>
            <a:pPr lvl="1" eaLnBrk="1" hangingPunct="1"/>
            <a:r>
              <a:rPr lang="en-US" sz="2400" smtClean="0"/>
              <a:t>The Euler Tour Problem is to determine an Euler tour in a connected graph</a:t>
            </a:r>
          </a:p>
          <a:p>
            <a:pPr lvl="1" eaLnBrk="1" hangingPunct="1"/>
            <a:r>
              <a:rPr lang="en-US" sz="2400" smtClean="0"/>
              <a:t>The running time is 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600" smtClean="0">
                <a:solidFill>
                  <a:srgbClr val="0000FF"/>
                </a:solidFill>
              </a:rPr>
              <a:t>Hamiltonian Cycle Problem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sz="2400" smtClean="0"/>
              <a:t>A Hamiltonian cycle of a connected graph </a:t>
            </a:r>
            <a:r>
              <a:rPr lang="en-US" sz="2400" i="1" smtClean="0"/>
              <a:t>G </a:t>
            </a:r>
            <a:r>
              <a:rPr lang="en-US" sz="2400" smtClean="0"/>
              <a:t>is a simple cycle that contains each vertex of </a:t>
            </a:r>
            <a:r>
              <a:rPr lang="en-US" sz="2400" i="1" smtClean="0"/>
              <a:t>G</a:t>
            </a:r>
            <a:r>
              <a:rPr lang="en-US" sz="2400" smtClean="0"/>
              <a:t> exactly once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sz="2400" smtClean="0"/>
              <a:t>The Hamiltonian cycle problem: given a graph </a:t>
            </a:r>
            <a:r>
              <a:rPr lang="en-US" sz="2400" i="1" smtClean="0"/>
              <a:t>G</a:t>
            </a:r>
            <a:r>
              <a:rPr lang="en-US" sz="2400" smtClean="0"/>
              <a:t>, does it have a Hamiltonian cycle?</a:t>
            </a:r>
            <a:endParaRPr lang="en-US" sz="240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sz="2400" smtClean="0">
                <a:solidFill>
                  <a:srgbClr val="000000"/>
                </a:solidFill>
              </a:rPr>
              <a:t>The problem is </a:t>
            </a:r>
            <a:r>
              <a:rPr lang="en-US" sz="2400" smtClean="0">
                <a:solidFill>
                  <a:schemeClr val="tx2"/>
                </a:solidFill>
              </a:rPr>
              <a:t>NP-Complete</a:t>
            </a:r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923" tIns="49962" rIns="99923" bIns="49962" anchor="ctr"/>
          <a:lstStyle/>
          <a:p>
            <a:pPr algn="ctr" defTabSz="992188" eaLnBrk="1" hangingPunct="1">
              <a:defRPr/>
            </a:pPr>
            <a:r>
              <a:rPr kumimoji="0" lang="en-US" sz="39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NP-Complete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4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55003</TotalTime>
  <Words>1272</Words>
  <Application>Microsoft Office PowerPoint</Application>
  <PresentationFormat>Custom</PresentationFormat>
  <Paragraphs>173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2_computer-bunny.blue</vt:lpstr>
      <vt:lpstr>NP Completeness Approximation Algorithms</vt:lpstr>
      <vt:lpstr>Review: Dynamic Programming</vt:lpstr>
      <vt:lpstr>Review: Greedy Algorithms</vt:lpstr>
      <vt:lpstr>Review: The Knapsack Problem</vt:lpstr>
      <vt:lpstr>NP-Complete Problems</vt:lpstr>
      <vt:lpstr>NP-Completeness</vt:lpstr>
      <vt:lpstr>Polynomial-Time Algorithms</vt:lpstr>
      <vt:lpstr>Slide 9</vt:lpstr>
      <vt:lpstr>Slide 10</vt:lpstr>
      <vt:lpstr>NP-Complete Problems</vt:lpstr>
      <vt:lpstr>P and NP</vt:lpstr>
      <vt:lpstr>Nondeterminism</vt:lpstr>
      <vt:lpstr>P and NP</vt:lpstr>
      <vt:lpstr>NP-Complete Problems</vt:lpstr>
      <vt:lpstr>Review: P and NP</vt:lpstr>
      <vt:lpstr>Reduction</vt:lpstr>
      <vt:lpstr>NP-Complete  and NP-Hard</vt:lpstr>
      <vt:lpstr>NP-Complete  and NP-Hard</vt:lpstr>
      <vt:lpstr>Why Prove NP-Completeness?</vt:lpstr>
      <vt:lpstr>Approximation Algorithms</vt:lpstr>
      <vt:lpstr>Coping with NP-Hardness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HP</cp:lastModifiedBy>
  <cp:revision>1859</cp:revision>
  <cp:lastPrinted>2008-12-18T12:36:55Z</cp:lastPrinted>
  <dcterms:created xsi:type="dcterms:W3CDTF">1999-12-31T01:41:01Z</dcterms:created>
  <dcterms:modified xsi:type="dcterms:W3CDTF">2018-05-11T14:21:28Z</dcterms:modified>
</cp:coreProperties>
</file>