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66" r:id="rId2"/>
    <p:sldMasterId id="2147483882" r:id="rId3"/>
    <p:sldMasterId id="2147483907" r:id="rId4"/>
  </p:sldMasterIdLst>
  <p:notesMasterIdLst>
    <p:notesMasterId r:id="rId16"/>
  </p:notesMasterIdLst>
  <p:handoutMasterIdLst>
    <p:handoutMasterId r:id="rId17"/>
  </p:handoutMasterIdLst>
  <p:sldIdLst>
    <p:sldId id="506" r:id="rId5"/>
    <p:sldId id="590" r:id="rId6"/>
    <p:sldId id="573" r:id="rId7"/>
    <p:sldId id="584" r:id="rId8"/>
    <p:sldId id="585" r:id="rId9"/>
    <p:sldId id="586" r:id="rId10"/>
    <p:sldId id="587" r:id="rId11"/>
    <p:sldId id="588" r:id="rId12"/>
    <p:sldId id="591" r:id="rId13"/>
    <p:sldId id="593" r:id="rId14"/>
    <p:sldId id="594" r:id="rId15"/>
  </p:sldIdLst>
  <p:sldSz cx="9144000" cy="6858000" type="screen4x3"/>
  <p:notesSz cx="7302500" cy="95885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FF"/>
    <a:srgbClr val="5674F6"/>
    <a:srgbClr val="6289F8"/>
    <a:srgbClr val="8097F8"/>
    <a:srgbClr val="2C61F6"/>
    <a:srgbClr val="F8F0D0"/>
    <a:srgbClr val="F2E4AA"/>
    <a:srgbClr val="FF0066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24" autoAdjust="0"/>
    <p:restoredTop sz="90929"/>
  </p:normalViewPr>
  <p:slideViewPr>
    <p:cSldViewPr snapToObjects="1">
      <p:cViewPr varScale="1">
        <p:scale>
          <a:sx n="87" d="100"/>
          <a:sy n="87" d="100"/>
        </p:scale>
        <p:origin x="1344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3" Type="http://schemas.openxmlformats.org/officeDocument/2006/relationships/slide" Target="slides/slide5.xml"/><Relationship Id="rId7" Type="http://schemas.openxmlformats.org/officeDocument/2006/relationships/slide" Target="slides/slide9.xml"/><Relationship Id="rId2" Type="http://schemas.openxmlformats.org/officeDocument/2006/relationships/slide" Target="slides/slide4.xml"/><Relationship Id="rId1" Type="http://schemas.openxmlformats.org/officeDocument/2006/relationships/slide" Target="slides/slide2.xml"/><Relationship Id="rId6" Type="http://schemas.openxmlformats.org/officeDocument/2006/relationships/slide" Target="slides/slide8.xml"/><Relationship Id="rId5" Type="http://schemas.openxmlformats.org/officeDocument/2006/relationships/slide" Target="slides/slide7.xml"/><Relationship Id="rId4" Type="http://schemas.openxmlformats.org/officeDocument/2006/relationships/slide" Target="slides/slide6.xml"/><Relationship Id="rId9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cs typeface="+mn-cs"/>
              </a:defRPr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D00E836B-36E8-49AB-8547-8706582B2F67}" type="datetime8">
              <a:rPr lang="en-US"/>
              <a:pPr>
                <a:defRPr/>
              </a:pPr>
              <a:t>7/25/2021 7:52 AM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34D48E54-F4AD-41ED-B80A-E5771012E5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cs typeface="+mn-cs"/>
              </a:defRPr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D78C0AA8-A73B-45CA-A9B6-2AA43BAA7881}" type="datetime8">
              <a:rPr lang="en-US"/>
              <a:pPr>
                <a:defRPr/>
              </a:pPr>
              <a:t>7/25/2021 7:52 AM</a:t>
            </a:fld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4F0E5E3B-C471-45F5-8268-51CDC6EA0B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836613"/>
            <a:ext cx="4572000" cy="76200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1"/>
          </a:gra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2000" y="836613"/>
            <a:ext cx="4572000" cy="76200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100000">
                <a:schemeClr val="bg1"/>
              </a:gs>
            </a:gsLst>
            <a:lin ang="0" scaled="1"/>
          </a:gra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Rectangle 6"/>
          <p:cNvSpPr>
            <a:spLocks noChangeArrowheads="1"/>
          </p:cNvSpPr>
          <p:nvPr userDrawn="1"/>
        </p:nvSpPr>
        <p:spPr bwMode="auto">
          <a:xfrm>
            <a:off x="2825750" y="6653213"/>
            <a:ext cx="42672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defRPr/>
            </a:pPr>
            <a:r>
              <a:rPr lang="en-US" sz="1200" b="1">
                <a:solidFill>
                  <a:srgbClr val="FF6600"/>
                </a:solidFill>
                <a:latin typeface="Arial" charset="0"/>
                <a:cs typeface="+mn-cs"/>
              </a:rPr>
              <a:t>Dr. Md. Abul Kashem Mia, Professor, CSE Dept, BUET</a:t>
            </a:r>
            <a:endParaRPr lang="en-US" sz="900" b="1">
              <a:latin typeface="Arial" charset="0"/>
              <a:cs typeface="+mn-cs"/>
            </a:endParaRPr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 b="1">
                <a:latin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1673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1673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7EF93-D708-4299-A42D-D1849988CF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892A47-9772-449E-A4FF-A6885E2ACC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472593-6560-40A3-B6AE-CC4CCCA6CA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832A5-8CA4-4A7A-9101-4AB201FAB2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C4881C-7AA1-4773-A0C0-3B968BD07C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4D814-BCF4-4C42-B4CB-B6ABE116C2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0A7578-D549-4761-9491-D337622511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9F3AD-61DC-44AD-9C7C-7828194A7D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1B0816-47BC-4F27-8D64-0A28D0457B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7B675-87C9-474F-8F01-CD66067F1A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DE1FA-0A54-4289-944D-9EB41E5AD2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836613"/>
            <a:ext cx="4572000" cy="76200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1"/>
          </a:gra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2000" y="836613"/>
            <a:ext cx="4572000" cy="76200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100000">
                <a:schemeClr val="bg1"/>
              </a:gs>
            </a:gsLst>
            <a:lin ang="0" scaled="1"/>
          </a:gra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cs typeface="Arial"/>
            </a:endParaRPr>
          </a:p>
        </p:txBody>
      </p:sp>
      <p:sp>
        <p:nvSpPr>
          <p:cNvPr id="6" name="Rectangle 6"/>
          <p:cNvSpPr>
            <a:spLocks noChangeArrowheads="1"/>
          </p:cNvSpPr>
          <p:nvPr userDrawn="1"/>
        </p:nvSpPr>
        <p:spPr bwMode="auto">
          <a:xfrm>
            <a:off x="2825750" y="6653213"/>
            <a:ext cx="42672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defRPr/>
            </a:pPr>
            <a:r>
              <a:rPr lang="en-US" sz="1200" b="1">
                <a:solidFill>
                  <a:srgbClr val="FF6600"/>
                </a:solidFill>
                <a:latin typeface="Arial" charset="0"/>
                <a:cs typeface="Arial"/>
              </a:rPr>
              <a:t>Dr. Md. Abul Kashem Mia, Professor, CSE Dept, BUET</a:t>
            </a:r>
            <a:endParaRPr lang="en-US" sz="900" b="1">
              <a:solidFill>
                <a:srgbClr val="000000"/>
              </a:solidFill>
              <a:latin typeface="Arial" charset="0"/>
              <a:cs typeface="Arial"/>
            </a:endParaRPr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 b="1">
                <a:latin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1673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1673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0" y="836613"/>
            <a:ext cx="4572000" cy="76200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1"/>
          </a:gra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4572000" y="836613"/>
            <a:ext cx="4572000" cy="76200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100000">
                <a:schemeClr val="bg1"/>
              </a:gs>
            </a:gsLst>
            <a:lin ang="0" scaled="1"/>
          </a:gra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9510" name="Rectangle 6"/>
          <p:cNvSpPr>
            <a:spLocks noChangeArrowheads="1"/>
          </p:cNvSpPr>
          <p:nvPr userDrawn="1"/>
        </p:nvSpPr>
        <p:spPr bwMode="auto">
          <a:xfrm>
            <a:off x="2825750" y="6653213"/>
            <a:ext cx="42672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defRPr/>
            </a:pPr>
            <a:r>
              <a:rPr lang="en-US" sz="1200" b="1" dirty="0">
                <a:solidFill>
                  <a:srgbClr val="FF6600"/>
                </a:solidFill>
                <a:latin typeface="Arial" charset="0"/>
                <a:cs typeface="+mn-cs"/>
              </a:rPr>
              <a:t>Dr. Md. </a:t>
            </a:r>
            <a:r>
              <a:rPr lang="en-US" sz="1200" b="1" dirty="0" err="1">
                <a:solidFill>
                  <a:srgbClr val="FF6600"/>
                </a:solidFill>
                <a:latin typeface="Arial" charset="0"/>
                <a:cs typeface="+mn-cs"/>
              </a:rPr>
              <a:t>Abul</a:t>
            </a:r>
            <a:r>
              <a:rPr lang="en-US" sz="1200" b="1" dirty="0">
                <a:solidFill>
                  <a:srgbClr val="FF6600"/>
                </a:solidFill>
                <a:latin typeface="Arial" charset="0"/>
                <a:cs typeface="+mn-cs"/>
              </a:rPr>
              <a:t> </a:t>
            </a:r>
            <a:r>
              <a:rPr lang="en-US" sz="1200" b="1" dirty="0" err="1">
                <a:solidFill>
                  <a:srgbClr val="FF6600"/>
                </a:solidFill>
                <a:latin typeface="Arial" charset="0"/>
                <a:cs typeface="+mn-cs"/>
              </a:rPr>
              <a:t>Kashem</a:t>
            </a:r>
            <a:r>
              <a:rPr lang="en-US" sz="1200" b="1" dirty="0">
                <a:solidFill>
                  <a:srgbClr val="FF6600"/>
                </a:solidFill>
                <a:latin typeface="Arial" charset="0"/>
                <a:cs typeface="+mn-cs"/>
              </a:rPr>
              <a:t> Mia, Professor, CSE Dept, BUET</a:t>
            </a:r>
            <a:r>
              <a:rPr lang="en-US" sz="900" b="1" dirty="0">
                <a:latin typeface="Arial" charset="0"/>
                <a:cs typeface="+mn-cs"/>
              </a:rPr>
              <a:t>  	         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l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u"/>
        <a:defRPr sz="22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]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B0E2B21-579C-47CF-81C7-16A89EE59E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89447" name="Line 7"/>
          <p:cNvSpPr>
            <a:spLocks noChangeShapeType="1"/>
          </p:cNvSpPr>
          <p:nvPr userDrawn="1"/>
        </p:nvSpPr>
        <p:spPr bwMode="auto">
          <a:xfrm>
            <a:off x="468313" y="1484313"/>
            <a:ext cx="8207375" cy="0"/>
          </a:xfrm>
          <a:prstGeom prst="line">
            <a:avLst/>
          </a:prstGeom>
          <a:noFill/>
          <a:ln w="38100">
            <a:solidFill>
              <a:srgbClr val="D60093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89448" name="Line 8"/>
          <p:cNvSpPr>
            <a:spLocks noChangeShapeType="1"/>
          </p:cNvSpPr>
          <p:nvPr userDrawn="1"/>
        </p:nvSpPr>
        <p:spPr bwMode="auto">
          <a:xfrm>
            <a:off x="468313" y="1557338"/>
            <a:ext cx="82073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89449" name="Line 9"/>
          <p:cNvSpPr>
            <a:spLocks noChangeShapeType="1"/>
          </p:cNvSpPr>
          <p:nvPr userDrawn="1"/>
        </p:nvSpPr>
        <p:spPr bwMode="auto">
          <a:xfrm>
            <a:off x="468313" y="1412875"/>
            <a:ext cx="8207375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  <a:ea typeface="MS PGothic" pitchFamily="34" charset="-128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  <a:ea typeface="MS PGothic" pitchFamily="34" charset="-128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  <a:ea typeface="MS PGothic" pitchFamily="34" charset="-128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  <a:ea typeface="MS PGothic" pitchFamily="34" charset="-128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  <a:ea typeface="ＭＳ Ｐゴシック" pitchFamily="34" charset="-128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  <a:ea typeface="ＭＳ Ｐゴシック" pitchFamily="34" charset="-128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  <a:ea typeface="ＭＳ Ｐゴシック" pitchFamily="34" charset="-128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  <a:ea typeface="ＭＳ Ｐゴシック" pitchFamily="34" charset="-128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7/25/2021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0" y="836613"/>
            <a:ext cx="4572000" cy="76200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1"/>
          </a:gra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cs typeface="Arial"/>
            </a:endParaRP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4572000" y="836613"/>
            <a:ext cx="4572000" cy="76200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100000">
                <a:schemeClr val="bg1"/>
              </a:gs>
            </a:gsLst>
            <a:lin ang="0" scaled="1"/>
          </a:gra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cs typeface="Arial"/>
            </a:endParaRPr>
          </a:p>
        </p:txBody>
      </p:sp>
      <p:sp>
        <p:nvSpPr>
          <p:cNvPr id="149510" name="Rectangle 6"/>
          <p:cNvSpPr>
            <a:spLocks noChangeArrowheads="1"/>
          </p:cNvSpPr>
          <p:nvPr userDrawn="1"/>
        </p:nvSpPr>
        <p:spPr bwMode="auto">
          <a:xfrm>
            <a:off x="2825750" y="6653213"/>
            <a:ext cx="42672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defRPr/>
            </a:pPr>
            <a:r>
              <a:rPr lang="en-US" sz="1200" b="1" dirty="0">
                <a:solidFill>
                  <a:srgbClr val="FF6600"/>
                </a:solidFill>
                <a:latin typeface="Arial" charset="0"/>
                <a:cs typeface="Arial"/>
              </a:rPr>
              <a:t>Dr. Md. </a:t>
            </a:r>
            <a:r>
              <a:rPr lang="en-US" sz="1200" b="1" dirty="0" err="1">
                <a:solidFill>
                  <a:srgbClr val="FF6600"/>
                </a:solidFill>
                <a:latin typeface="Arial" charset="0"/>
                <a:cs typeface="Arial"/>
              </a:rPr>
              <a:t>Abul</a:t>
            </a:r>
            <a:r>
              <a:rPr lang="en-US" sz="1200" b="1" dirty="0">
                <a:solidFill>
                  <a:srgbClr val="FF6600"/>
                </a:solidFill>
                <a:latin typeface="Arial" charset="0"/>
                <a:cs typeface="Arial"/>
              </a:rPr>
              <a:t> </a:t>
            </a:r>
            <a:r>
              <a:rPr lang="en-US" sz="1200" b="1" dirty="0" err="1">
                <a:solidFill>
                  <a:srgbClr val="FF6600"/>
                </a:solidFill>
                <a:latin typeface="Arial" charset="0"/>
                <a:cs typeface="Arial"/>
              </a:rPr>
              <a:t>Kashem</a:t>
            </a:r>
            <a:r>
              <a:rPr lang="en-US" sz="1200" b="1" dirty="0">
                <a:solidFill>
                  <a:srgbClr val="FF6600"/>
                </a:solidFill>
                <a:latin typeface="Arial" charset="0"/>
                <a:cs typeface="Arial"/>
              </a:rPr>
              <a:t> Mia, Professor, CSE Dept, BUET</a:t>
            </a:r>
            <a:r>
              <a:rPr lang="en-US" sz="900" b="1" dirty="0">
                <a:solidFill>
                  <a:srgbClr val="000000"/>
                </a:solidFill>
                <a:latin typeface="Arial" charset="0"/>
                <a:cs typeface="Arial"/>
              </a:rPr>
              <a:t>  	         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l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u"/>
        <a:defRPr sz="22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]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4363" y="2130425"/>
            <a:ext cx="7989887" cy="1802631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Divide-and-Conquer Technique: </a:t>
            </a:r>
            <a:b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Maximum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Subarray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problem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Divide-and-Conquer Algorithm</a:t>
            </a:r>
          </a:p>
        </p:txBody>
      </p:sp>
      <p:graphicFrame>
        <p:nvGraphicFramePr>
          <p:cNvPr id="15" name="表格 1"/>
          <p:cNvGraphicFramePr>
            <a:graphicFrameLocks noGrp="1"/>
          </p:cNvGraphicFramePr>
          <p:nvPr/>
        </p:nvGraphicFramePr>
        <p:xfrm>
          <a:off x="1668463" y="1284500"/>
          <a:ext cx="6096000" cy="74295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13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-3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-25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20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-3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-16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-23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20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-7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文字方塊 3"/>
          <p:cNvSpPr txBox="1">
            <a:spLocks noChangeArrowheads="1"/>
          </p:cNvSpPr>
          <p:nvPr/>
        </p:nvSpPr>
        <p:spPr bwMode="auto">
          <a:xfrm>
            <a:off x="1248197" y="1660738"/>
            <a:ext cx="3714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A</a:t>
            </a:r>
            <a:endParaRPr kumimoji="0" lang="zh-TW" altLang="en-US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8" name="文字方塊 4"/>
          <p:cNvSpPr txBox="1">
            <a:spLocks noChangeArrowheads="1"/>
          </p:cNvSpPr>
          <p:nvPr/>
        </p:nvSpPr>
        <p:spPr bwMode="auto">
          <a:xfrm>
            <a:off x="901427" y="2165563"/>
            <a:ext cx="5038725" cy="172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TW" sz="1800" i="1" dirty="0">
                <a:latin typeface="+mn-lt"/>
                <a:cs typeface="Times New Roman" pitchFamily="18" charset="0"/>
              </a:rPr>
              <a:t>S</a:t>
            </a:r>
            <a:r>
              <a:rPr lang="en-US" altLang="zh-TW" sz="1800" dirty="0">
                <a:latin typeface="+mn-lt"/>
                <a:cs typeface="Times New Roman" pitchFamily="18" charset="0"/>
              </a:rPr>
              <a:t>[5 .. 5] =	   		          -3</a:t>
            </a:r>
            <a:endParaRPr lang="zh-TW" altLang="zh-TW" sz="1800" dirty="0">
              <a:latin typeface="+mn-lt"/>
              <a:cs typeface="Times New Roman" pitchFamily="18" charset="0"/>
            </a:endParaRPr>
          </a:p>
          <a:p>
            <a:pPr algn="l"/>
            <a:r>
              <a:rPr lang="en-US" altLang="zh-TW" sz="1800" i="1" dirty="0">
                <a:latin typeface="+mn-lt"/>
                <a:cs typeface="Times New Roman" pitchFamily="18" charset="0"/>
              </a:rPr>
              <a:t>S</a:t>
            </a:r>
            <a:r>
              <a:rPr lang="en-US" altLang="zh-TW" sz="1800" dirty="0">
                <a:latin typeface="+mn-lt"/>
                <a:cs typeface="Times New Roman" pitchFamily="18" charset="0"/>
              </a:rPr>
              <a:t>[4 .. 5] =		                17</a:t>
            </a:r>
            <a:r>
              <a:rPr lang="en-US" altLang="zh-TW" sz="1800" dirty="0">
                <a:latin typeface="+mn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+mn-lt"/>
                <a:cs typeface="Times New Roman" pitchFamily="18" charset="0"/>
                <a:sym typeface="Symbol" pitchFamily="18" charset="2"/>
              </a:rPr>
              <a:t></a:t>
            </a:r>
            <a:r>
              <a:rPr lang="en-US" altLang="zh-TW" sz="18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(max-left = 4)</a:t>
            </a:r>
            <a:endParaRPr lang="zh-TW" altLang="zh-TW" sz="1800" dirty="0">
              <a:solidFill>
                <a:srgbClr val="FF0000"/>
              </a:solidFill>
              <a:latin typeface="+mn-lt"/>
              <a:cs typeface="Times New Roman" pitchFamily="18" charset="0"/>
            </a:endParaRPr>
          </a:p>
          <a:p>
            <a:pPr algn="l"/>
            <a:r>
              <a:rPr lang="en-US" altLang="zh-TW" sz="1800" i="1" dirty="0">
                <a:latin typeface="+mn-lt"/>
                <a:cs typeface="Times New Roman" pitchFamily="18" charset="0"/>
              </a:rPr>
              <a:t>S</a:t>
            </a:r>
            <a:r>
              <a:rPr lang="en-US" altLang="zh-TW" sz="1800" dirty="0">
                <a:latin typeface="+mn-lt"/>
                <a:cs typeface="Times New Roman" pitchFamily="18" charset="0"/>
              </a:rPr>
              <a:t>[3 .. 5] =	                     -8</a:t>
            </a:r>
            <a:endParaRPr lang="zh-TW" altLang="zh-TW" sz="1800" dirty="0">
              <a:latin typeface="+mn-lt"/>
              <a:cs typeface="Times New Roman" pitchFamily="18" charset="0"/>
            </a:endParaRPr>
          </a:p>
          <a:p>
            <a:pPr algn="l"/>
            <a:r>
              <a:rPr lang="en-US" altLang="zh-TW" sz="1800" i="1" dirty="0">
                <a:latin typeface="+mn-lt"/>
                <a:cs typeface="Times New Roman" pitchFamily="18" charset="0"/>
              </a:rPr>
              <a:t>S</a:t>
            </a:r>
            <a:r>
              <a:rPr lang="en-US" altLang="zh-TW" sz="1800" dirty="0">
                <a:latin typeface="+mn-lt"/>
                <a:cs typeface="Times New Roman" pitchFamily="18" charset="0"/>
              </a:rPr>
              <a:t>[2 .. 5] =	         -11</a:t>
            </a:r>
            <a:endParaRPr lang="zh-TW" altLang="zh-TW" sz="1800" dirty="0">
              <a:latin typeface="+mn-lt"/>
              <a:cs typeface="Times New Roman" pitchFamily="18" charset="0"/>
            </a:endParaRPr>
          </a:p>
          <a:p>
            <a:pPr algn="l"/>
            <a:r>
              <a:rPr lang="en-US" altLang="zh-TW" sz="1800" i="1" dirty="0">
                <a:latin typeface="+mn-lt"/>
                <a:cs typeface="Times New Roman" pitchFamily="18" charset="0"/>
              </a:rPr>
              <a:t>S</a:t>
            </a:r>
            <a:r>
              <a:rPr lang="en-US" altLang="zh-TW" sz="1800" dirty="0">
                <a:latin typeface="+mn-lt"/>
                <a:cs typeface="Times New Roman" pitchFamily="18" charset="0"/>
              </a:rPr>
              <a:t>[1 .. 5] =  2</a:t>
            </a:r>
            <a:endParaRPr lang="zh-TW" altLang="zh-TW" sz="1800" dirty="0">
              <a:latin typeface="+mn-lt"/>
              <a:cs typeface="Times New Roman" pitchFamily="18" charset="0"/>
            </a:endParaRPr>
          </a:p>
          <a:p>
            <a:pPr algn="l"/>
            <a:endParaRPr lang="zh-TW" altLang="en-US" sz="1600" dirty="0">
              <a:latin typeface="+mn-lt"/>
              <a:cs typeface="Times New Roman" pitchFamily="18" charset="0"/>
            </a:endParaRPr>
          </a:p>
        </p:txBody>
      </p:sp>
      <p:cxnSp>
        <p:nvCxnSpPr>
          <p:cNvPr id="19" name="直線接點 6"/>
          <p:cNvCxnSpPr/>
          <p:nvPr/>
        </p:nvCxnSpPr>
        <p:spPr>
          <a:xfrm rot="5400000">
            <a:off x="4356100" y="1660738"/>
            <a:ext cx="720725" cy="0"/>
          </a:xfrm>
          <a:prstGeom prst="line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0" name="文字方塊 7"/>
          <p:cNvSpPr txBox="1">
            <a:spLocks noChangeArrowheads="1"/>
          </p:cNvSpPr>
          <p:nvPr/>
        </p:nvSpPr>
        <p:spPr bwMode="auto">
          <a:xfrm>
            <a:off x="3995738" y="868575"/>
            <a:ext cx="10080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</a:rPr>
              <a:t>mid =5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</a:endParaRPr>
          </a:p>
        </p:txBody>
      </p:sp>
      <p:graphicFrame>
        <p:nvGraphicFramePr>
          <p:cNvPr id="21" name="表格 8"/>
          <p:cNvGraphicFramePr>
            <a:graphicFrameLocks noGrp="1"/>
          </p:cNvGraphicFramePr>
          <p:nvPr/>
        </p:nvGraphicFramePr>
        <p:xfrm>
          <a:off x="1811338" y="3805450"/>
          <a:ext cx="6096000" cy="74295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13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-3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-25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20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-3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-16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-23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20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-7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文字方塊 9"/>
          <p:cNvSpPr txBox="1">
            <a:spLocks noChangeArrowheads="1"/>
          </p:cNvSpPr>
          <p:nvPr/>
        </p:nvSpPr>
        <p:spPr bwMode="auto">
          <a:xfrm>
            <a:off x="1403350" y="4181688"/>
            <a:ext cx="3714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A</a:t>
            </a:r>
            <a:endParaRPr kumimoji="0" lang="zh-TW" altLang="en-US" sz="20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3" name="文字方塊 10"/>
          <p:cNvSpPr txBox="1">
            <a:spLocks noChangeArrowheads="1"/>
          </p:cNvSpPr>
          <p:nvPr/>
        </p:nvSpPr>
        <p:spPr bwMode="auto">
          <a:xfrm>
            <a:off x="3672408" y="4684925"/>
            <a:ext cx="45720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S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[6 .. 6] =	     -16</a:t>
            </a:r>
            <a:endParaRPr kumimoji="0" lang="zh-TW" altLang="zh-TW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cs typeface="Times New Roman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S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[6 .. 7] =	                -39</a:t>
            </a:r>
            <a:endParaRPr kumimoji="0" lang="zh-TW" altLang="zh-TW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cs typeface="Times New Roman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S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[6 .. 8] =	                            -21</a:t>
            </a:r>
            <a:endParaRPr kumimoji="0" lang="zh-TW" altLang="zh-TW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cs typeface="Times New Roman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S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[6 .. 9] =	       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(max-right = 9) 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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  -1</a:t>
            </a:r>
            <a:endParaRPr kumimoji="0" lang="zh-TW" altLang="zh-TW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cs typeface="Times New Roman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S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[6..10] =                                                 -8</a:t>
            </a:r>
            <a:endParaRPr kumimoji="0" lang="zh-TW" altLang="zh-TW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cs typeface="Times New Roman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cs typeface="Times New Roman" pitchFamily="18" charset="0"/>
            </a:endParaRPr>
          </a:p>
        </p:txBody>
      </p:sp>
      <p:cxnSp>
        <p:nvCxnSpPr>
          <p:cNvPr id="24" name="直線接點 11"/>
          <p:cNvCxnSpPr/>
          <p:nvPr/>
        </p:nvCxnSpPr>
        <p:spPr>
          <a:xfrm rot="5400000">
            <a:off x="4498975" y="4181688"/>
            <a:ext cx="720725" cy="0"/>
          </a:xfrm>
          <a:prstGeom prst="line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5" name="文字方塊 12"/>
          <p:cNvSpPr txBox="1">
            <a:spLocks noChangeArrowheads="1"/>
          </p:cNvSpPr>
          <p:nvPr/>
        </p:nvSpPr>
        <p:spPr bwMode="auto">
          <a:xfrm>
            <a:off x="4140200" y="3389525"/>
            <a:ext cx="8461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dirty="0">
                <a:solidFill>
                  <a:srgbClr val="0000FF"/>
                </a:solidFill>
                <a:latin typeface="+mn-lt"/>
                <a:cs typeface="Times New Roman" pitchFamily="18" charset="0"/>
              </a:rPr>
              <a:t>mid =5</a:t>
            </a:r>
            <a:endParaRPr lang="zh-TW" altLang="en-US" sz="1800" dirty="0">
              <a:solidFill>
                <a:srgbClr val="0000FF"/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26" name="文字方塊 13"/>
          <p:cNvSpPr txBox="1">
            <a:spLocks noChangeArrowheads="1"/>
          </p:cNvSpPr>
          <p:nvPr/>
        </p:nvSpPr>
        <p:spPr bwMode="auto">
          <a:xfrm>
            <a:off x="369218" y="6093296"/>
            <a:ext cx="672306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</a:t>
            </a:r>
            <a:r>
              <a:rPr kumimoji="0" lang="en-US" altLang="zh-TW" sz="2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</a:rPr>
              <a:t> maximum </a:t>
            </a:r>
            <a:r>
              <a:rPr kumimoji="0" lang="en-US" altLang="zh-TW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</a:rPr>
              <a:t>subarray</a:t>
            </a:r>
            <a:r>
              <a:rPr kumimoji="0" lang="en-US" altLang="zh-TW" sz="2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</a:rPr>
              <a:t> crossing </a:t>
            </a:r>
            <a:r>
              <a:rPr kumimoji="0" lang="en-US" altLang="zh-TW" sz="2200" b="0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</a:rPr>
              <a:t>mid</a:t>
            </a:r>
            <a:r>
              <a:rPr kumimoji="0" lang="en-US" altLang="zh-TW" sz="2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</a:rPr>
              <a:t> is </a:t>
            </a:r>
            <a:r>
              <a:rPr kumimoji="0" lang="en-US" altLang="zh-TW" sz="2200" b="0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</a:rPr>
              <a:t>S</a:t>
            </a:r>
            <a:r>
              <a:rPr kumimoji="0" lang="en-US" altLang="zh-TW" sz="2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</a:rPr>
              <a:t>[4..9] = 16</a:t>
            </a: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Divide-and-Conquer Algorithm</a:t>
            </a:r>
          </a:p>
        </p:txBody>
      </p:sp>
      <p:sp>
        <p:nvSpPr>
          <p:cNvPr id="4" name="文字方塊 2"/>
          <p:cNvSpPr txBox="1">
            <a:spLocks noChangeArrowheads="1"/>
          </p:cNvSpPr>
          <p:nvPr/>
        </p:nvSpPr>
        <p:spPr bwMode="auto">
          <a:xfrm>
            <a:off x="467544" y="951111"/>
            <a:ext cx="73453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</a:rPr>
              <a:t>FIND-MAXIMUM-SUBARRAY (</a:t>
            </a:r>
            <a:r>
              <a:rPr kumimoji="0" lang="en-US" altLang="zh-TW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</a:rPr>
              <a:t>A</a:t>
            </a:r>
            <a:r>
              <a:rPr kumimoji="0" lang="en-US" altLang="zh-TW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</a:rPr>
              <a:t>, </a:t>
            </a:r>
            <a:r>
              <a:rPr kumimoji="0" lang="en-US" altLang="zh-TW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</a:rPr>
              <a:t>low, high</a:t>
            </a:r>
            <a:r>
              <a:rPr kumimoji="0" lang="en-US" altLang="zh-TW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</a:rPr>
              <a:t>)</a:t>
            </a:r>
            <a:endParaRPr kumimoji="0" lang="zh-TW" altLang="en-US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755576" y="1268760"/>
            <a:ext cx="8064500" cy="5053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if 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high == low</a:t>
            </a:r>
          </a:p>
          <a:p>
            <a:pPr marL="0" marR="0" lvl="0" indent="0" algn="l" defTabSz="91440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     return 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(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low, high, A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[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low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])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         </a:t>
            </a:r>
            <a:r>
              <a:rPr kumimoji="0" lang="en-US" altLang="zh-TW" sz="2000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</a:rPr>
              <a:t>// base case: only one element</a:t>
            </a:r>
          </a:p>
          <a:p>
            <a:pPr marL="0" marR="0" lvl="0" indent="0" algn="l" defTabSz="91440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else 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mid =       </a:t>
            </a:r>
          </a:p>
          <a:p>
            <a:pPr marL="0" marR="0" lvl="0" indent="0" algn="l" defTabSz="91440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      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(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left-low, left-high, left-sum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)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= </a:t>
            </a:r>
          </a:p>
          <a:p>
            <a:pPr marL="0" marR="0" lvl="0" indent="0" algn="l" defTabSz="91440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                 FIND-MAXIMUM-SUBARRAY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(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A, low, mid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)</a:t>
            </a:r>
          </a:p>
          <a:p>
            <a:pPr marL="0" marR="0" lvl="0" indent="0" algn="l" defTabSz="91440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      (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right-low, right-high, right-sum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)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n-US" altLang="zh-TW" sz="20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=  </a:t>
            </a:r>
          </a:p>
          <a:p>
            <a:pPr marL="0" marR="0" lvl="0" indent="0" algn="l" defTabSz="91440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                FIND-MAXIMUM-SUBARRAY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(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A, mid + 1, high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)</a:t>
            </a:r>
          </a:p>
          <a:p>
            <a:pPr marL="0" marR="0" lvl="0" indent="0" algn="l" defTabSz="91440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      (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cross-low, cross-high, cross-sum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)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= </a:t>
            </a:r>
          </a:p>
          <a:p>
            <a:pPr marL="0" marR="0" lvl="0" indent="0" algn="l" defTabSz="91440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               FIND-MAX-CROSSING-SUBARRAY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(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A, low, mid, high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)</a:t>
            </a:r>
          </a:p>
          <a:p>
            <a:pPr marL="0" marR="0" lvl="0" indent="0" algn="l" defTabSz="91440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       if 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left-sum 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≧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right-sum </a:t>
            </a:r>
            <a:r>
              <a:rPr kumimoji="0" lang="en-US" altLang="zh-TW" sz="20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and 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left-sum 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≧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cross-sum</a:t>
            </a:r>
          </a:p>
          <a:p>
            <a:pPr marL="0" marR="0" lvl="0" indent="0" algn="l" defTabSz="91440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                return 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(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left-low, left-high, left-sum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)</a:t>
            </a:r>
          </a:p>
          <a:p>
            <a:pPr marL="0" marR="0" lvl="0" indent="0" algn="l" defTabSz="91440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       </a:t>
            </a:r>
            <a:r>
              <a:rPr kumimoji="0" lang="en-US" altLang="zh-TW" sz="20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elseif</a:t>
            </a: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n-US" altLang="zh-TW" sz="200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right-sum </a:t>
            </a:r>
            <a:r>
              <a:rPr kumimoji="0" lang="en-US" altLang="zh-TW" sz="20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≧</a:t>
            </a:r>
            <a:r>
              <a:rPr kumimoji="0" lang="en-US" altLang="zh-TW" sz="200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left-sum </a:t>
            </a:r>
            <a:r>
              <a:rPr kumimoji="0" lang="en-US" altLang="zh-TW" sz="20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and </a:t>
            </a:r>
            <a:r>
              <a:rPr kumimoji="0" lang="en-US" altLang="zh-TW" sz="200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right-sum </a:t>
            </a:r>
            <a:r>
              <a:rPr kumimoji="0" lang="en-US" altLang="zh-TW" sz="20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≧ </a:t>
            </a:r>
            <a:r>
              <a:rPr kumimoji="0" lang="en-US" altLang="zh-TW" sz="200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cross-sum</a:t>
            </a:r>
          </a:p>
          <a:p>
            <a:pPr marL="0" marR="0" lvl="0" indent="0" algn="l" defTabSz="91440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                 return 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(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right-low, right-high, right-sum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)</a:t>
            </a:r>
          </a:p>
          <a:p>
            <a:pPr marL="0" marR="0" lvl="0" indent="0" algn="l" defTabSz="91440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       else return 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(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cross-low, cross-high, cross-sum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)</a:t>
            </a: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2269307" y="2061096"/>
          <a:ext cx="17986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方程式" r:id="rId2" imgW="952200" imgH="228600" progId="Equation.3">
                  <p:embed/>
                </p:oleObj>
              </mc:Choice>
              <mc:Fallback>
                <p:oleObj name="方程式" r:id="rId2" imgW="9522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9307" y="2061096"/>
                        <a:ext cx="1798637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字方塊 3"/>
          <p:cNvSpPr txBox="1">
            <a:spLocks noChangeArrowheads="1"/>
          </p:cNvSpPr>
          <p:nvPr/>
        </p:nvSpPr>
        <p:spPr bwMode="auto">
          <a:xfrm>
            <a:off x="467544" y="6237312"/>
            <a:ext cx="581025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 i="1" dirty="0">
                <a:solidFill>
                  <a:srgbClr val="0000CC"/>
                </a:solidFill>
                <a:latin typeface="+mn-lt"/>
              </a:rPr>
              <a:t>Initial call: FIND-MAXIMUM-SUBARRAY (A, </a:t>
            </a:r>
            <a:r>
              <a:rPr lang="en-US" altLang="zh-TW" sz="2000" b="1" dirty="0">
                <a:solidFill>
                  <a:srgbClr val="0000CC"/>
                </a:solidFill>
                <a:latin typeface="+mn-lt"/>
              </a:rPr>
              <a:t>1,</a:t>
            </a:r>
            <a:r>
              <a:rPr lang="en-US" altLang="zh-TW" sz="2000" b="1" i="1" dirty="0">
                <a:solidFill>
                  <a:srgbClr val="0000CC"/>
                </a:solidFill>
                <a:latin typeface="+mn-lt"/>
              </a:rPr>
              <a:t> n</a:t>
            </a:r>
            <a:r>
              <a:rPr lang="en-US" altLang="zh-TW" sz="2000" b="1" dirty="0">
                <a:solidFill>
                  <a:srgbClr val="0000CC"/>
                </a:solidFill>
                <a:latin typeface="+mn-lt"/>
              </a:rPr>
              <a:t>)</a:t>
            </a:r>
            <a:endParaRPr lang="zh-TW" altLang="en-US" sz="2000" b="1" dirty="0">
              <a:solidFill>
                <a:srgbClr val="0000CC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Maximum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Subarray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Problem</a:t>
            </a:r>
          </a:p>
        </p:txBody>
      </p:sp>
      <p:sp>
        <p:nvSpPr>
          <p:cNvPr id="128" name="內容版面配置區 2"/>
          <p:cNvSpPr txBox="1">
            <a:spLocks/>
          </p:cNvSpPr>
          <p:nvPr/>
        </p:nvSpPr>
        <p:spPr bwMode="auto">
          <a:xfrm>
            <a:off x="457200" y="1341438"/>
            <a:ext cx="8229600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Input: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an array 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A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[1..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n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] of 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n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numbers</a:t>
            </a:r>
            <a:endParaRPr kumimoji="0" lang="zh-TW" altLang="zh-TW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新細明體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Assume that some of the numbers are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negative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, because this problem is trivial when all numbers are nonnegative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Output: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a nonempty </a:t>
            </a: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subarray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A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[</a:t>
            </a:r>
            <a:r>
              <a:rPr kumimoji="0" lang="en-US" altLang="zh-TW" sz="28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i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..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j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]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having  the largest sum 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S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[</a:t>
            </a:r>
            <a:r>
              <a:rPr kumimoji="0" lang="en-US" altLang="zh-TW" sz="28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i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, 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j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] = </a:t>
            </a:r>
            <a:r>
              <a:rPr kumimoji="0" lang="en-US" altLang="zh-TW" sz="28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a</a:t>
            </a:r>
            <a:r>
              <a:rPr kumimoji="0" lang="en-US" altLang="zh-TW" sz="2800" b="0" i="1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i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+ 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a</a:t>
            </a:r>
            <a:r>
              <a:rPr kumimoji="0" lang="en-US" altLang="zh-TW" sz="28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i</a:t>
            </a:r>
            <a:r>
              <a:rPr kumimoji="0" lang="en-US" altLang="zh-TW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+1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+... + </a:t>
            </a:r>
            <a:r>
              <a:rPr kumimoji="0" lang="en-US" altLang="zh-TW" sz="28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a</a:t>
            </a:r>
            <a:r>
              <a:rPr kumimoji="0" lang="en-US" altLang="zh-TW" sz="2800" b="0" i="1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j</a:t>
            </a:r>
            <a:endParaRPr kumimoji="0" lang="en-US" altLang="zh-TW" sz="2800" b="0" i="1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新細明體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zh-TW" sz="3200" b="0" i="1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新細明體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 </a:t>
            </a:r>
            <a:endParaRPr kumimoji="0" lang="zh-TW" altLang="zh-TW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新細明體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 </a:t>
            </a:r>
            <a:endParaRPr kumimoji="0" lang="zh-TW" altLang="zh-TW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新細明體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zh-TW" altLang="zh-TW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graphicFrame>
        <p:nvGraphicFramePr>
          <p:cNvPr id="129" name="內容版面配置區 3"/>
          <p:cNvGraphicFramePr>
            <a:graphicFrameLocks noGrp="1"/>
          </p:cNvGraphicFramePr>
          <p:nvPr/>
        </p:nvGraphicFramePr>
        <p:xfrm>
          <a:off x="755650" y="4941888"/>
          <a:ext cx="7921625" cy="371475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13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-3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-25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20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-3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-16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-23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20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-7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12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-5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-22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15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-4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0" name="文字方塊 5"/>
          <p:cNvSpPr txBox="1">
            <a:spLocks noChangeArrowheads="1"/>
          </p:cNvSpPr>
          <p:nvPr/>
        </p:nvSpPr>
        <p:spPr bwMode="auto">
          <a:xfrm>
            <a:off x="755650" y="4581128"/>
            <a:ext cx="78692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1      2      3     4      5      6      7      8     9     10    11    12    13   14    15   16</a:t>
            </a: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" name="文字方塊 6"/>
          <p:cNvSpPr txBox="1">
            <a:spLocks noChangeArrowheads="1"/>
          </p:cNvSpPr>
          <p:nvPr/>
        </p:nvSpPr>
        <p:spPr bwMode="auto">
          <a:xfrm>
            <a:off x="305845" y="4883015"/>
            <a:ext cx="4074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</a:t>
            </a:r>
            <a:endParaRPr kumimoji="0" lang="zh-TW" altLang="en-US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" name="右大括弧 7"/>
          <p:cNvSpPr/>
          <p:nvPr/>
        </p:nvSpPr>
        <p:spPr>
          <a:xfrm rot="5400000">
            <a:off x="5028406" y="4629945"/>
            <a:ext cx="384175" cy="1871662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sp>
        <p:nvSpPr>
          <p:cNvPr id="133" name="文字方塊 8"/>
          <p:cNvSpPr txBox="1">
            <a:spLocks noChangeArrowheads="1"/>
          </p:cNvSpPr>
          <p:nvPr/>
        </p:nvSpPr>
        <p:spPr bwMode="auto">
          <a:xfrm>
            <a:off x="4140200" y="5805488"/>
            <a:ext cx="21669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maximum subarray</a:t>
            </a:r>
            <a:endParaRPr kumimoji="0" lang="zh-TW" altLang="en-US" sz="20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  <p:bldP spid="1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25262" y="378041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3282462" y="378041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-4</a:t>
            </a:r>
          </a:p>
        </p:txBody>
      </p:sp>
      <p:sp>
        <p:nvSpPr>
          <p:cNvPr id="7" name="Rectangle 6"/>
          <p:cNvSpPr/>
          <p:nvPr/>
        </p:nvSpPr>
        <p:spPr>
          <a:xfrm>
            <a:off x="3739662" y="378041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8" name="Rectangle 7"/>
          <p:cNvSpPr/>
          <p:nvPr/>
        </p:nvSpPr>
        <p:spPr>
          <a:xfrm>
            <a:off x="4185139" y="378041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01970" y="460075"/>
            <a:ext cx="150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Target array 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4770" y="1342237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All the sub arrays: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07677" y="1178169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53154" y="1711541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-4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27939" y="2268414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208585" y="2801814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807677" y="3311769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264877" y="3311769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-4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282462" y="3845169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-4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739662" y="3845169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51385" y="4378569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196862" y="4378569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784231" y="50292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241431" y="50292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-4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698631" y="50292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237167" y="5575385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-4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694367" y="5575385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139844" y="5575385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836985" y="6192687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294185" y="6192687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-4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751385" y="6192687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196862" y="6192687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117123" y="126020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070231" y="1793575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-4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17123" y="232700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17123" y="286040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76056" y="339380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-3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05400" y="392720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-1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161384" y="446060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105400" y="511123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076092" y="563353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105400" y="6274721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101970" y="446060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Max!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905000" y="4645269"/>
            <a:ext cx="16177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796136" y="557407"/>
            <a:ext cx="327585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What is a maximum </a:t>
            </a:r>
            <a:r>
              <a:rPr lang="en-US" sz="28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subarray</a:t>
            </a: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60641" y="1628800"/>
            <a:ext cx="32758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Ans</a:t>
            </a:r>
            <a:r>
              <a:rPr 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subarray</a:t>
            </a: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with the largest sum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796136" y="3594096"/>
            <a:ext cx="29523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What is the brute-force time?</a:t>
            </a:r>
          </a:p>
        </p:txBody>
      </p:sp>
    </p:spTree>
    <p:extLst>
      <p:ext uri="{BB962C8B-B14F-4D97-AF65-F5344CB8AC3E}">
        <p14:creationId xmlns:p14="http://schemas.microsoft.com/office/powerpoint/2010/main" val="268347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3" grpId="0"/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Brute-Force Algorithm</a:t>
            </a:r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304800" y="1219200"/>
            <a:ext cx="8610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possible contiguous </a:t>
            </a:r>
            <a:r>
              <a:rPr kumimoji="0" lang="en-GB" sz="26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subarrays</a:t>
            </a:r>
            <a:endParaRPr kumimoji="0" lang="en-GB" sz="26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n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A[1..1], A[1..2], A[1..3], ..., A[1..(</a:t>
            </a:r>
            <a:r>
              <a:rPr kumimoji="0" lang="en-GB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n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-1)], A[1..</a:t>
            </a:r>
            <a:r>
              <a:rPr kumimoji="0" lang="en-GB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n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]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n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             A[2..2], A[2..3], ..., A[2..(</a:t>
            </a:r>
            <a:r>
              <a:rPr kumimoji="0" lang="en-GB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n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-1)], A[2..</a:t>
            </a:r>
            <a:r>
              <a:rPr kumimoji="0" lang="en-GB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n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]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n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...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n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                           </a:t>
            </a:r>
            <a:r>
              <a:rPr kumimoji="0" lang="en-GB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     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A[(</a:t>
            </a:r>
            <a:r>
              <a:rPr kumimoji="0" lang="en-GB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n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-1)..(</a:t>
            </a:r>
            <a:r>
              <a:rPr kumimoji="0" lang="en-GB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n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-1)], A[(</a:t>
            </a:r>
            <a:r>
              <a:rPr kumimoji="0" lang="en-GB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n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-1)..</a:t>
            </a:r>
            <a:r>
              <a:rPr kumimoji="0" lang="en-GB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n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]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n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                                                                A[</a:t>
            </a:r>
            <a:r>
              <a:rPr kumimoji="0" lang="en-GB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n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..</a:t>
            </a:r>
            <a:r>
              <a:rPr kumimoji="0" lang="en-GB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n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None/>
              <a:tabLst/>
              <a:defRPr/>
            </a:pPr>
            <a:endParaRPr kumimoji="0" lang="en-GB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many of them in total?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None/>
              <a:tabLst/>
              <a:defRPr/>
            </a:pPr>
            <a:endParaRPr kumimoji="0" lang="en-GB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Algorithm:</a:t>
            </a: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For each </a:t>
            </a:r>
            <a:r>
              <a:rPr kumimoji="0" lang="en-GB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subarray</a:t>
            </a: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compute the sum.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lang="en-GB" sz="2600" kern="0" dirty="0">
                <a:latin typeface="+mn-lt"/>
                <a:cs typeface="+mn-cs"/>
              </a:rPr>
              <a:t>		</a:t>
            </a: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Find the </a:t>
            </a:r>
            <a:r>
              <a:rPr kumimoji="0" lang="en-GB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subarray</a:t>
            </a: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that has the maximum sum.</a:t>
            </a:r>
          </a:p>
        </p:txBody>
      </p:sp>
      <p:sp>
        <p:nvSpPr>
          <p:cNvPr id="34" name="AutoShape 4"/>
          <p:cNvSpPr>
            <a:spLocks noChangeArrowheads="1"/>
          </p:cNvSpPr>
          <p:nvPr/>
        </p:nvSpPr>
        <p:spPr bwMode="auto">
          <a:xfrm>
            <a:off x="5220072" y="4149080"/>
            <a:ext cx="2606919" cy="1006475"/>
          </a:xfrm>
          <a:prstGeom prst="cloudCallout">
            <a:avLst>
              <a:gd name="adj1" fmla="val -82425"/>
              <a:gd name="adj2" fmla="val -1358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/>
          <a:p>
            <a:r>
              <a:rPr lang="en-GB" b="1">
                <a:solidFill>
                  <a:srgbClr val="FF0000"/>
                </a:solidFill>
                <a:latin typeface="Comic Sans MS" pitchFamily="66" charset="0"/>
                <a:cs typeface="+mn-cs"/>
              </a:rPr>
              <a:t>O(n</a:t>
            </a:r>
            <a:r>
              <a:rPr lang="en-GB" b="1" baseline="30000">
                <a:solidFill>
                  <a:srgbClr val="FF0000"/>
                </a:solidFill>
                <a:latin typeface="Comic Sans MS" pitchFamily="66" charset="0"/>
                <a:cs typeface="+mn-cs"/>
              </a:rPr>
              <a:t>2</a:t>
            </a:r>
            <a:r>
              <a:rPr lang="en-GB" b="1">
                <a:solidFill>
                  <a:srgbClr val="FF0000"/>
                </a:solidFill>
                <a:latin typeface="Comic Sans MS" pitchFamily="66" charset="0"/>
                <a:cs typeface="+mn-cs"/>
              </a:rPr>
              <a:t>)</a:t>
            </a:r>
            <a:endParaRPr lang="en-US" b="1">
              <a:solidFill>
                <a:srgbClr val="FF0000"/>
              </a:solidFill>
              <a:latin typeface="Comic Sans MS" pitchFamily="66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Brute-Force Algorithm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30200" y="1219200"/>
            <a:ext cx="8058224" cy="444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>
                <a:tab pos="2776538" algn="ctr"/>
                <a:tab pos="3673475" algn="ctr"/>
                <a:tab pos="4491038" algn="ctr"/>
                <a:tab pos="5387975" algn="ctr"/>
                <a:tab pos="6107113" algn="ctr"/>
                <a:tab pos="6808788" algn="ctr"/>
                <a:tab pos="7527925" algn="ctr"/>
              </a:tabLst>
              <a:defRPr/>
            </a:pP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	 2	-6	-1	3	-1	2	-2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>
                <a:tab pos="2776538" algn="ctr"/>
                <a:tab pos="3673475" algn="ctr"/>
                <a:tab pos="4491038" algn="ctr"/>
                <a:tab pos="5387975" algn="ctr"/>
                <a:tab pos="6107113" algn="ctr"/>
                <a:tab pos="6808788" algn="ctr"/>
                <a:tab pos="7527925" algn="ctr"/>
              </a:tabLst>
              <a:defRPr/>
            </a:pP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sum from A[1]:	2	-4	-5	-2	-3	-1	-3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>
                <a:tab pos="2776538" algn="ctr"/>
                <a:tab pos="3673475" algn="ctr"/>
                <a:tab pos="4491038" algn="ctr"/>
                <a:tab pos="5387975" algn="ctr"/>
                <a:tab pos="6107113" algn="ctr"/>
                <a:tab pos="6808788" algn="ctr"/>
                <a:tab pos="7527925" algn="ctr"/>
              </a:tabLst>
              <a:defRPr/>
            </a:pP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sum from A[2]:		-6	-7	-4	-5	-3	-5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>
                <a:tab pos="2776538" algn="ctr"/>
                <a:tab pos="3673475" algn="ctr"/>
                <a:tab pos="4491038" algn="ctr"/>
                <a:tab pos="5387975" algn="ctr"/>
                <a:tab pos="6107113" algn="ctr"/>
                <a:tab pos="6808788" algn="ctr"/>
                <a:tab pos="7527925" algn="ctr"/>
              </a:tabLst>
              <a:defRPr/>
            </a:pP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sum from A[3]:			-1	2	1	3	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>
                <a:tab pos="2776538" algn="ctr"/>
                <a:tab pos="3673475" algn="ctr"/>
                <a:tab pos="4491038" algn="ctr"/>
                <a:tab pos="5387975" algn="ctr"/>
                <a:tab pos="6107113" algn="ctr"/>
                <a:tab pos="6808788" algn="ctr"/>
                <a:tab pos="7527925" algn="ctr"/>
              </a:tabLst>
              <a:defRPr/>
            </a:pP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sum from A[4]:				3	2	4	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>
                <a:tab pos="2776538" algn="ctr"/>
                <a:tab pos="3673475" algn="ctr"/>
                <a:tab pos="4491038" algn="ctr"/>
                <a:tab pos="5387975" algn="ctr"/>
                <a:tab pos="6107113" algn="ctr"/>
                <a:tab pos="6808788" algn="ctr"/>
                <a:tab pos="7527925" algn="ctr"/>
              </a:tabLst>
              <a:defRPr/>
            </a:pP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sum from A[5]:					-1	1	-1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>
                <a:tab pos="2776538" algn="ctr"/>
                <a:tab pos="3673475" algn="ctr"/>
                <a:tab pos="4491038" algn="ctr"/>
                <a:tab pos="5387975" algn="ctr"/>
                <a:tab pos="6107113" algn="ctr"/>
                <a:tab pos="6808788" algn="ctr"/>
                <a:tab pos="7527925" algn="ctr"/>
              </a:tabLst>
              <a:defRPr/>
            </a:pP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sum from A[6]:						2	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>
                <a:tab pos="2776538" algn="ctr"/>
                <a:tab pos="3673475" algn="ctr"/>
                <a:tab pos="4491038" algn="ctr"/>
                <a:tab pos="5387975" algn="ctr"/>
                <a:tab pos="6107113" algn="ctr"/>
                <a:tab pos="6808788" algn="ctr"/>
                <a:tab pos="7527925" algn="ctr"/>
              </a:tabLst>
              <a:defRPr/>
            </a:pP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sum from A[7]:							-2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6854535" y="3068960"/>
            <a:ext cx="720725" cy="57594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Brute-Force Algorithm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330200" y="1219200"/>
            <a:ext cx="7698184" cy="415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Outer loop:</a:t>
            </a: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index variable </a:t>
            </a:r>
            <a:r>
              <a:rPr kumimoji="0" lang="en-GB" sz="26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indicate start of </a:t>
            </a:r>
            <a:r>
              <a:rPr kumimoji="0" lang="en-GB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subarray</a:t>
            </a: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for 1 ≤ </a:t>
            </a:r>
            <a:r>
              <a:rPr kumimoji="0" lang="en-GB" sz="26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≤ n, i.e., A[1], A[2], ..., A[</a:t>
            </a:r>
            <a:r>
              <a:rPr kumimoji="0" lang="en-GB" sz="26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n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for </a:t>
            </a:r>
            <a:r>
              <a:rPr kumimoji="0" lang="en-GB" sz="24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i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= 1 to </a:t>
            </a:r>
            <a:r>
              <a:rPr kumimoji="0" lang="en-GB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n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do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None/>
              <a:tabLst/>
              <a:defRPr/>
            </a:pPr>
            <a:endParaRPr kumimoji="0" lang="en-GB" sz="26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Inner loop:</a:t>
            </a: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 each start index </a:t>
            </a:r>
            <a:r>
              <a:rPr kumimoji="0" lang="en-GB" sz="26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we need to go through A[</a:t>
            </a:r>
            <a:r>
              <a:rPr kumimoji="0" lang="en-GB" sz="26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</a:t>
            </a:r>
            <a:r>
              <a:rPr kumimoji="0" lang="en-GB" sz="26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], A[</a:t>
            </a:r>
            <a:r>
              <a:rPr kumimoji="0" lang="en-GB" sz="26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..(</a:t>
            </a:r>
            <a:r>
              <a:rPr kumimoji="0" lang="en-GB" sz="26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+1)], ..., A[</a:t>
            </a:r>
            <a:r>
              <a:rPr kumimoji="0" lang="en-GB" sz="26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</a:t>
            </a:r>
            <a:r>
              <a:rPr kumimoji="0" lang="en-GB" sz="26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n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use an index </a:t>
            </a:r>
            <a:r>
              <a:rPr kumimoji="0" lang="en-GB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j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for </a:t>
            </a:r>
            <a:r>
              <a:rPr kumimoji="0" lang="en-GB" sz="24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i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≤ </a:t>
            </a:r>
            <a:r>
              <a:rPr kumimoji="0" lang="en-GB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j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≤ </a:t>
            </a:r>
            <a:r>
              <a:rPr kumimoji="0" lang="en-GB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n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, i.e., consider A[</a:t>
            </a:r>
            <a:r>
              <a:rPr kumimoji="0" lang="en-GB" sz="24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i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..</a:t>
            </a:r>
            <a:r>
              <a:rPr kumimoji="0" lang="en-GB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j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]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n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for </a:t>
            </a:r>
            <a:r>
              <a:rPr kumimoji="0" lang="en-GB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j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= </a:t>
            </a:r>
            <a:r>
              <a:rPr kumimoji="0" lang="en-GB" sz="24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i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to </a:t>
            </a:r>
            <a:r>
              <a:rPr kumimoji="0" lang="en-GB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n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do ...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Brute-Force Algorithm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30200" y="1052736"/>
            <a:ext cx="6114008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>
                <a:tab pos="723900" algn="l"/>
                <a:tab pos="1428750" algn="l"/>
              </a:tabLst>
              <a:defRPr/>
            </a:pPr>
            <a:r>
              <a:rPr kumimoji="0" lang="en-GB" sz="2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max = -</a:t>
            </a:r>
            <a:r>
              <a:rPr kumimoji="0" lang="en-GB" sz="2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∞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>
                <a:tab pos="723900" algn="l"/>
                <a:tab pos="1428750" algn="l"/>
              </a:tabLst>
              <a:defRPr/>
            </a:pPr>
            <a:r>
              <a:rPr kumimoji="0" lang="en-GB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for </a:t>
            </a:r>
            <a:r>
              <a:rPr kumimoji="0" lang="en-GB" sz="2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GB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1 to n do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>
                <a:tab pos="723900" algn="l"/>
                <a:tab pos="1428750" algn="l"/>
              </a:tabLst>
              <a:defRPr/>
            </a:pPr>
            <a:r>
              <a:rPr kumimoji="0" lang="en-GB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begin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>
                <a:tab pos="723900" algn="l"/>
                <a:tab pos="1428750" algn="l"/>
              </a:tabLst>
              <a:defRPr/>
            </a:pPr>
            <a:r>
              <a:rPr kumimoji="0" lang="en-GB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GB" sz="2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sum =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>
                <a:tab pos="723900" algn="l"/>
                <a:tab pos="1428750" algn="l"/>
              </a:tabLst>
              <a:defRPr/>
            </a:pPr>
            <a:r>
              <a:rPr kumimoji="0" lang="en-GB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for j = </a:t>
            </a:r>
            <a:r>
              <a:rPr kumimoji="0" lang="en-GB" sz="2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GB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to n do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>
                <a:tab pos="723900" algn="l"/>
                <a:tab pos="1428750" algn="l"/>
              </a:tabLst>
              <a:defRPr/>
            </a:pPr>
            <a:r>
              <a:rPr kumimoji="0" lang="en-GB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begin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>
                <a:tab pos="723900" algn="l"/>
                <a:tab pos="1428750" algn="l"/>
              </a:tabLst>
              <a:defRPr/>
            </a:pPr>
            <a:r>
              <a:rPr kumimoji="0" lang="en-GB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sum = sum + A[j]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>
                <a:tab pos="723900" algn="l"/>
                <a:tab pos="1428750" algn="l"/>
              </a:tabLst>
              <a:defRPr/>
            </a:pPr>
            <a:r>
              <a:rPr kumimoji="0" lang="en-GB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if sum &gt; max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>
                <a:tab pos="723900" algn="l"/>
                <a:tab pos="1428750" algn="l"/>
              </a:tabLst>
              <a:defRPr/>
            </a:pPr>
            <a:r>
              <a:rPr kumimoji="0" lang="en-GB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then max = sum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>
                <a:tab pos="723900" algn="l"/>
                <a:tab pos="1428750" algn="l"/>
              </a:tabLst>
              <a:defRPr/>
            </a:pPr>
            <a:r>
              <a:rPr kumimoji="0" lang="en-GB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>
                <a:tab pos="723900" algn="l"/>
                <a:tab pos="1428750" algn="l"/>
              </a:tabLst>
              <a:defRPr/>
            </a:pPr>
            <a:r>
              <a:rPr lang="en-GB" sz="2600" b="1" kern="0" dirty="0">
                <a:latin typeface="Courier New" pitchFamily="49" charset="0"/>
                <a:cs typeface="Courier New" pitchFamily="49" charset="0"/>
              </a:rPr>
              <a:t>end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5580385" y="1268760"/>
            <a:ext cx="3240087" cy="1655762"/>
          </a:xfrm>
          <a:prstGeom prst="cloudCallout">
            <a:avLst>
              <a:gd name="adj1" fmla="val -65010"/>
              <a:gd name="adj2" fmla="val 8846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/>
          <a:p>
            <a:pPr algn="ctr"/>
            <a:r>
              <a:rPr lang="en-GB" b="1">
                <a:solidFill>
                  <a:srgbClr val="FF0000"/>
                </a:solidFill>
              </a:rPr>
              <a:t>Time complexity?</a:t>
            </a:r>
          </a:p>
          <a:p>
            <a:pPr algn="ctr"/>
            <a:r>
              <a:rPr lang="en-GB" b="1">
                <a:solidFill>
                  <a:srgbClr val="FF0000"/>
                </a:solidFill>
              </a:rPr>
              <a:t>O(n</a:t>
            </a:r>
            <a:r>
              <a:rPr lang="en-GB" b="1" baseline="30000">
                <a:solidFill>
                  <a:srgbClr val="FF0000"/>
                </a:solidFill>
              </a:rPr>
              <a:t>2</a:t>
            </a:r>
            <a:r>
              <a:rPr lang="en-GB" b="1">
                <a:solidFill>
                  <a:srgbClr val="FF0000"/>
                </a:solidFill>
              </a:rPr>
              <a:t>)</a:t>
            </a:r>
            <a:endParaRPr 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Divide-and-Conquer Algorithm</a:t>
            </a:r>
          </a:p>
        </p:txBody>
      </p:sp>
      <p:sp>
        <p:nvSpPr>
          <p:cNvPr id="17" name="內容版面配置區 2"/>
          <p:cNvSpPr txBox="1">
            <a:spLocks/>
          </p:cNvSpPr>
          <p:nvPr/>
        </p:nvSpPr>
        <p:spPr bwMode="auto">
          <a:xfrm>
            <a:off x="468313" y="1052736"/>
            <a:ext cx="8229600" cy="240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Possible locations of a maximum </a:t>
            </a: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subarray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A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[</a:t>
            </a:r>
            <a:r>
              <a:rPr kumimoji="0" lang="en-US" altLang="zh-TW" sz="28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i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..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j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] of 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A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[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low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..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high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], where 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mid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=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  <a:sym typeface="Symbol" pitchFamily="18" charset="2"/>
              </a:rPr>
              <a:t>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(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low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+ 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high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)/2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  <a:sym typeface="Symbol" pitchFamily="18" charset="2"/>
              </a:rPr>
              <a:t></a:t>
            </a:r>
            <a:endParaRPr kumimoji="0" lang="zh-TW" altLang="zh-TW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新細明體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entirely in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A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[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low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..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mid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] 		(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low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  <a:sym typeface="Symbol" pitchFamily="18" charset="2"/>
              </a:rPr>
              <a:t>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i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  <a:sym typeface="Symbol" pitchFamily="18" charset="2"/>
              </a:rPr>
              <a:t>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j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  <a:sym typeface="Symbol" pitchFamily="18" charset="2"/>
              </a:rPr>
              <a:t>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mid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)</a:t>
            </a:r>
            <a:endParaRPr kumimoji="0" lang="zh-TW" altLang="zh-TW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新細明體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entirely in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A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[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mid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+1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..high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] 	(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mid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&lt; </a:t>
            </a:r>
            <a:r>
              <a:rPr kumimoji="0" lang="en-US" altLang="zh-TW" sz="24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i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  <a:sym typeface="Symbol" pitchFamily="18" charset="2"/>
              </a:rPr>
              <a:t>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j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  <a:sym typeface="Symbol" pitchFamily="18" charset="2"/>
              </a:rPr>
              <a:t>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high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)</a:t>
            </a:r>
            <a:endParaRPr kumimoji="0" lang="zh-TW" altLang="zh-TW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新細明體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crossing the midpoint 		(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low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  <a:sym typeface="Symbol" pitchFamily="18" charset="2"/>
              </a:rPr>
              <a:t>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i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  <a:sym typeface="Symbol" pitchFamily="18" charset="2"/>
              </a:rPr>
              <a:t>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mid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&lt;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j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  <a:sym typeface="Symbol" pitchFamily="18" charset="2"/>
              </a:rPr>
              <a:t>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high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)</a:t>
            </a:r>
            <a:endParaRPr kumimoji="0" lang="zh-TW" altLang="zh-TW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graphicFrame>
        <p:nvGraphicFramePr>
          <p:cNvPr id="18" name="表格 3"/>
          <p:cNvGraphicFramePr>
            <a:graphicFrameLocks noGrp="1"/>
          </p:cNvGraphicFramePr>
          <p:nvPr/>
        </p:nvGraphicFramePr>
        <p:xfrm>
          <a:off x="1476375" y="4870450"/>
          <a:ext cx="6096000" cy="371475"/>
        </p:xfrm>
        <a:graphic>
          <a:graphicData uri="http://schemas.openxmlformats.org/drawingml/2006/table">
            <a:tbl>
              <a:tblPr/>
              <a:tblGrid>
                <a:gridCol w="43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65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" name="直線接點 8"/>
          <p:cNvCxnSpPr/>
          <p:nvPr/>
        </p:nvCxnSpPr>
        <p:spPr>
          <a:xfrm rot="5400000">
            <a:off x="4321175" y="5049838"/>
            <a:ext cx="358775" cy="0"/>
          </a:xfrm>
          <a:prstGeom prst="line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0" name="文字方塊 10"/>
          <p:cNvSpPr txBox="1">
            <a:spLocks noChangeArrowheads="1"/>
          </p:cNvSpPr>
          <p:nvPr/>
        </p:nvSpPr>
        <p:spPr bwMode="auto">
          <a:xfrm>
            <a:off x="1403350" y="4581525"/>
            <a:ext cx="62849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low                                               mid                                                     high</a:t>
            </a:r>
            <a:endParaRPr kumimoji="0" lang="zh-TW" altLang="en-US" sz="16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文字方塊 11"/>
          <p:cNvSpPr txBox="1">
            <a:spLocks noChangeArrowheads="1"/>
          </p:cNvSpPr>
          <p:nvPr/>
        </p:nvSpPr>
        <p:spPr bwMode="auto">
          <a:xfrm>
            <a:off x="4355976" y="5157192"/>
            <a:ext cx="10810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mid </a:t>
            </a: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+1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文字方塊 12"/>
          <p:cNvSpPr txBox="1">
            <a:spLocks noChangeArrowheads="1"/>
          </p:cNvSpPr>
          <p:nvPr/>
        </p:nvSpPr>
        <p:spPr bwMode="auto">
          <a:xfrm>
            <a:off x="1763688" y="5662613"/>
            <a:ext cx="22748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entirely in </a:t>
            </a:r>
            <a:r>
              <a:rPr kumimoji="0" lang="en-US" altLang="zh-TW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altLang="zh-TW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low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..</a:t>
            </a:r>
            <a:r>
              <a:rPr kumimoji="0" lang="en-US" altLang="zh-TW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mid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]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文字方塊 13"/>
          <p:cNvSpPr txBox="1">
            <a:spLocks noChangeArrowheads="1"/>
          </p:cNvSpPr>
          <p:nvPr/>
        </p:nvSpPr>
        <p:spPr bwMode="auto">
          <a:xfrm>
            <a:off x="4788024" y="5732463"/>
            <a:ext cx="26225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entirely in </a:t>
            </a:r>
            <a:r>
              <a:rPr kumimoji="0" lang="en-US" altLang="zh-TW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altLang="zh-TW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mid+1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..</a:t>
            </a:r>
            <a:r>
              <a:rPr kumimoji="0" lang="en-US" altLang="zh-TW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high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]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文字方塊 14"/>
          <p:cNvSpPr txBox="1">
            <a:spLocks noChangeArrowheads="1"/>
          </p:cNvSpPr>
          <p:nvPr/>
        </p:nvSpPr>
        <p:spPr bwMode="auto">
          <a:xfrm>
            <a:off x="3348038" y="3851201"/>
            <a:ext cx="23034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crossing the midpoint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5" name="Object 2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方程式" r:id="rId2" imgW="114120" imgH="215640" progId="Equation.3">
                  <p:embed/>
                </p:oleObj>
              </mc:Choice>
              <mc:Fallback>
                <p:oleObj name="方程式" r:id="rId2" imgW="114120" imgH="215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左大括弧 21"/>
          <p:cNvSpPr/>
          <p:nvPr/>
        </p:nvSpPr>
        <p:spPr>
          <a:xfrm rot="5400000">
            <a:off x="4319588" y="3033713"/>
            <a:ext cx="287337" cy="2808287"/>
          </a:xfrm>
          <a:prstGeom prst="leftBrace">
            <a:avLst>
              <a:gd name="adj1" fmla="val 8333"/>
              <a:gd name="adj2" fmla="val 49517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sp>
        <p:nvSpPr>
          <p:cNvPr id="27" name="左大括弧 22"/>
          <p:cNvSpPr/>
          <p:nvPr/>
        </p:nvSpPr>
        <p:spPr>
          <a:xfrm rot="16200000">
            <a:off x="2844329" y="4220369"/>
            <a:ext cx="287337" cy="2447925"/>
          </a:xfrm>
          <a:prstGeom prst="leftBrace">
            <a:avLst>
              <a:gd name="adj1" fmla="val 8333"/>
              <a:gd name="adj2" fmla="val 49517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sp>
        <p:nvSpPr>
          <p:cNvPr id="28" name="左大括弧 23"/>
          <p:cNvSpPr/>
          <p:nvPr/>
        </p:nvSpPr>
        <p:spPr>
          <a:xfrm rot="16200000">
            <a:off x="5928072" y="4233068"/>
            <a:ext cx="288926" cy="2713037"/>
          </a:xfrm>
          <a:prstGeom prst="leftBrace">
            <a:avLst>
              <a:gd name="adj1" fmla="val 8333"/>
              <a:gd name="adj2" fmla="val 49517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sp>
        <p:nvSpPr>
          <p:cNvPr id="29" name="文字方塊 14"/>
          <p:cNvSpPr txBox="1">
            <a:spLocks noChangeArrowheads="1"/>
          </p:cNvSpPr>
          <p:nvPr/>
        </p:nvSpPr>
        <p:spPr bwMode="auto">
          <a:xfrm>
            <a:off x="1619250" y="6165850"/>
            <a:ext cx="5832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Possible locations of subarrays of A[low..high]</a:t>
            </a: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Divide-and-Conquer Algorithm</a:t>
            </a:r>
          </a:p>
        </p:txBody>
      </p:sp>
      <p:sp>
        <p:nvSpPr>
          <p:cNvPr id="3" name="標題 1"/>
          <p:cNvSpPr txBox="1">
            <a:spLocks/>
          </p:cNvSpPr>
          <p:nvPr/>
        </p:nvSpPr>
        <p:spPr bwMode="auto">
          <a:xfrm>
            <a:off x="179512" y="981051"/>
            <a:ext cx="7776418" cy="575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FIND-MAX-CROSSING-SUBARRAY (A</a:t>
            </a:r>
            <a:r>
              <a:rPr kumimoji="0" lang="en-US" altLang="zh-TW" sz="2400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,</a:t>
            </a:r>
            <a:r>
              <a:rPr kumimoji="0" lang="en-US" altLang="zh-TW" sz="24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altLang="zh-TW" sz="2400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low</a:t>
            </a:r>
            <a:r>
              <a:rPr kumimoji="0" lang="en-US" altLang="zh-TW" sz="24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,</a:t>
            </a:r>
            <a:r>
              <a:rPr kumimoji="0" lang="en-US" altLang="zh-TW" sz="2400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mid, high</a:t>
            </a:r>
            <a:r>
              <a:rPr kumimoji="0" lang="en-US" altLang="zh-TW" sz="24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) </a:t>
            </a:r>
            <a:endParaRPr kumimoji="0" lang="zh-TW" altLang="en-US" sz="240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684337" y="1484833"/>
            <a:ext cx="7776095" cy="511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ts val="2000"/>
              </a:lnSpc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0" lang="en-US" altLang="zh-TW" sz="2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left-sum = -</a:t>
            </a:r>
            <a:r>
              <a:rPr lang="en-GB" sz="2000" kern="0" dirty="0">
                <a:cs typeface="Courier New" pitchFamily="49" charset="0"/>
              </a:rPr>
              <a:t>∞</a:t>
            </a:r>
            <a:r>
              <a:rPr lang="en-GB" sz="2000" b="1" kern="0" dirty="0">
                <a:solidFill>
                  <a:srgbClr val="FF0000"/>
                </a:solidFill>
                <a:cs typeface="Courier New" pitchFamily="49" charset="0"/>
              </a:rPr>
              <a:t> 	</a:t>
            </a:r>
            <a:r>
              <a:rPr kumimoji="0" lang="en-US" altLang="zh-TW" sz="200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// Find a maximum </a:t>
            </a:r>
            <a:r>
              <a:rPr kumimoji="0" lang="en-US" altLang="zh-TW" sz="200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subarray</a:t>
            </a:r>
            <a:r>
              <a:rPr kumimoji="0" lang="en-US" altLang="zh-TW" sz="200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of the form A[</a:t>
            </a:r>
            <a:r>
              <a:rPr kumimoji="0" lang="en-US" altLang="zh-TW" sz="2000" i="1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kumimoji="0" lang="en-US" altLang="zh-TW" sz="200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..</a:t>
            </a:r>
            <a:r>
              <a:rPr kumimoji="0" lang="en-US" altLang="zh-TW" sz="2000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mid</a:t>
            </a:r>
            <a:r>
              <a:rPr kumimoji="0" lang="en-US" altLang="zh-TW" sz="200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] </a:t>
            </a:r>
            <a:endParaRPr kumimoji="0" lang="en-US" altLang="zh-TW" sz="2000" i="1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Arial" charset="0"/>
              <a:buNone/>
              <a:tabLst/>
              <a:defRPr/>
            </a:pPr>
            <a:r>
              <a:rPr kumimoji="0" lang="en-US" altLang="zh-TW" sz="2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sum = 0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Arial" charset="0"/>
              <a:buNone/>
              <a:tabLst/>
              <a:defRPr/>
            </a:pPr>
            <a:r>
              <a:rPr kumimoji="0" lang="en-US" altLang="zh-TW" sz="2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for</a:t>
            </a:r>
            <a:r>
              <a:rPr kumimoji="0" lang="en-US" altLang="zh-TW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2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kumimoji="0" lang="en-US" altLang="zh-TW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= </a:t>
            </a:r>
            <a:r>
              <a:rPr kumimoji="0" lang="en-US" altLang="zh-TW" sz="2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mid </a:t>
            </a:r>
            <a:r>
              <a:rPr kumimoji="0" lang="en-US" altLang="zh-TW" sz="22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downto</a:t>
            </a:r>
            <a:r>
              <a:rPr kumimoji="0" lang="en-US" altLang="zh-TW" sz="2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low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Arial" charset="0"/>
              <a:buNone/>
              <a:tabLst/>
              <a:defRPr/>
            </a:pPr>
            <a:r>
              <a:rPr kumimoji="0" lang="pt-BR" altLang="zh-TW" sz="2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sum = sum + A</a:t>
            </a:r>
            <a:r>
              <a:rPr kumimoji="0" lang="pt-BR" altLang="zh-TW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[</a:t>
            </a:r>
            <a:r>
              <a:rPr kumimoji="0" lang="pt-BR" altLang="zh-TW" sz="2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 </a:t>
            </a:r>
            <a:r>
              <a:rPr kumimoji="0" lang="pt-BR" altLang="zh-TW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]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Arial" charset="0"/>
              <a:buNone/>
              <a:tabLst/>
              <a:defRPr/>
            </a:pPr>
            <a:r>
              <a:rPr kumimoji="0" lang="en-US" altLang="zh-TW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</a:t>
            </a:r>
            <a:r>
              <a:rPr kumimoji="0" lang="en-US" altLang="zh-TW" sz="2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if </a:t>
            </a:r>
            <a:r>
              <a:rPr kumimoji="0" lang="en-US" altLang="zh-TW" sz="2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sum &gt; left-sum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Arial" charset="0"/>
              <a:buNone/>
              <a:tabLst/>
              <a:defRPr/>
            </a:pPr>
            <a:r>
              <a:rPr kumimoji="0" lang="en-US" altLang="zh-TW" sz="2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left-sum = sum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Arial" charset="0"/>
              <a:buNone/>
              <a:tabLst/>
              <a:defRPr/>
            </a:pPr>
            <a:r>
              <a:rPr kumimoji="0" lang="en-US" altLang="zh-TW" sz="2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max-left = </a:t>
            </a:r>
            <a:r>
              <a:rPr kumimoji="0" lang="en-US" altLang="zh-TW" sz="22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kumimoji="0" lang="en-US" altLang="zh-TW" sz="2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</a:p>
          <a:p>
            <a:pPr marL="342900" lvl="0" indent="-342900" algn="l">
              <a:lnSpc>
                <a:spcPts val="2000"/>
              </a:lnSpc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0" lang="en-US" altLang="zh-TW" sz="2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right-sum </a:t>
            </a:r>
            <a:r>
              <a:rPr lang="en-US" altLang="zh-TW" sz="2200" i="1" kern="0" dirty="0">
                <a:latin typeface="Times New Roman" pitchFamily="18" charset="0"/>
                <a:cs typeface="Times New Roman" pitchFamily="18" charset="0"/>
              </a:rPr>
              <a:t>= -</a:t>
            </a:r>
            <a:r>
              <a:rPr lang="en-GB" sz="2000" kern="0" dirty="0">
                <a:cs typeface="Courier New" pitchFamily="49" charset="0"/>
              </a:rPr>
              <a:t>∞ 	</a:t>
            </a:r>
            <a:r>
              <a:rPr kumimoji="0" lang="en-US" altLang="zh-TW" sz="200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// Find a maximum </a:t>
            </a:r>
            <a:r>
              <a:rPr kumimoji="0" lang="en-US" altLang="zh-TW" sz="200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subarray</a:t>
            </a:r>
            <a:r>
              <a:rPr kumimoji="0" lang="en-US" altLang="zh-TW" sz="200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of the form A[</a:t>
            </a:r>
            <a:r>
              <a:rPr kumimoji="0" lang="en-US" altLang="zh-TW" sz="2000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mid + 1 .. j </a:t>
            </a:r>
            <a:r>
              <a:rPr kumimoji="0" lang="en-US" altLang="zh-TW" sz="200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]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Arial" charset="0"/>
              <a:buNone/>
              <a:tabLst/>
              <a:defRPr/>
            </a:pPr>
            <a:r>
              <a:rPr kumimoji="0" lang="en-US" altLang="zh-TW" sz="2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sum =0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Arial" charset="0"/>
              <a:buNone/>
              <a:tabLst/>
              <a:defRPr/>
            </a:pPr>
            <a:r>
              <a:rPr kumimoji="0" lang="en-US" altLang="zh-TW" sz="2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for </a:t>
            </a:r>
            <a:r>
              <a:rPr kumimoji="0" lang="en-US" altLang="zh-TW" sz="2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j</a:t>
            </a:r>
            <a:r>
              <a:rPr kumimoji="0" lang="en-US" altLang="zh-TW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= </a:t>
            </a:r>
            <a:r>
              <a:rPr kumimoji="0" lang="en-US" altLang="zh-TW" sz="2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mid +1 </a:t>
            </a:r>
            <a:r>
              <a:rPr kumimoji="0" lang="en-US" altLang="zh-TW" sz="2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to</a:t>
            </a:r>
            <a:r>
              <a:rPr kumimoji="0" lang="en-US" altLang="zh-TW" sz="2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high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Arial" charset="0"/>
              <a:buNone/>
              <a:tabLst/>
              <a:defRPr/>
            </a:pPr>
            <a:r>
              <a:rPr kumimoji="0" lang="pt-BR" altLang="zh-TW" sz="2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sum = sum + A</a:t>
            </a:r>
            <a:r>
              <a:rPr kumimoji="0" lang="pt-BR" altLang="zh-TW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[</a:t>
            </a:r>
            <a:r>
              <a:rPr kumimoji="0" lang="pt-BR" altLang="zh-TW" sz="2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j</a:t>
            </a:r>
            <a:r>
              <a:rPr kumimoji="0" lang="pt-BR" altLang="zh-TW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]</a:t>
            </a:r>
            <a:endParaRPr kumimoji="0" lang="pt-BR" altLang="zh-TW" sz="2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Arial" charset="0"/>
              <a:buNone/>
              <a:tabLst/>
              <a:defRPr/>
            </a:pPr>
            <a:r>
              <a:rPr kumimoji="0" lang="en-US" altLang="zh-TW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</a:t>
            </a:r>
            <a:r>
              <a:rPr kumimoji="0" lang="en-US" altLang="zh-TW" sz="2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if</a:t>
            </a:r>
            <a:r>
              <a:rPr kumimoji="0" lang="en-US" altLang="zh-TW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sum &gt; right-sum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Arial" charset="0"/>
              <a:buNone/>
              <a:tabLst/>
              <a:defRPr/>
            </a:pPr>
            <a:r>
              <a:rPr kumimoji="0" lang="en-US" altLang="zh-TW" sz="2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right-sum = sum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Arial" charset="0"/>
              <a:buNone/>
              <a:tabLst/>
              <a:defRPr/>
            </a:pPr>
            <a:r>
              <a:rPr kumimoji="0" lang="en-US" altLang="zh-TW" sz="2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max-right = j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Arial" charset="0"/>
              <a:buNone/>
              <a:tabLst/>
              <a:defRPr/>
            </a:pPr>
            <a:r>
              <a:rPr kumimoji="0" lang="en-US" altLang="zh-TW" sz="200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// Return the indices and the sum of the two </a:t>
            </a:r>
            <a:r>
              <a:rPr kumimoji="0" lang="en-US" altLang="zh-TW" sz="200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subarrays</a:t>
            </a:r>
            <a:endParaRPr kumimoji="0" lang="en-US" altLang="zh-TW" sz="200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Arial" charset="0"/>
              <a:buNone/>
              <a:tabLst/>
              <a:defRPr/>
            </a:pPr>
            <a:r>
              <a:rPr lang="en-US" altLang="zh-TW" sz="2200" b="1" kern="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0" lang="en-US" altLang="zh-TW" sz="22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eturn</a:t>
            </a:r>
            <a:r>
              <a:rPr kumimoji="0" lang="en-US" altLang="zh-TW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(</a:t>
            </a:r>
            <a:r>
              <a:rPr kumimoji="0" lang="en-US" altLang="zh-TW" sz="2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max-left, max-right, left-sum + right-sum</a:t>
            </a:r>
            <a:r>
              <a:rPr kumimoji="0" lang="en-US" altLang="zh-TW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omputer-bunny.blue">
  <a:themeElements>
    <a:clrScheme name="">
      <a:dk1>
        <a:srgbClr val="000000"/>
      </a:dk1>
      <a:lt1>
        <a:srgbClr val="FFFFFF"/>
      </a:lt1>
      <a:dk2>
        <a:srgbClr val="CC0000"/>
      </a:dk2>
      <a:lt2>
        <a:srgbClr val="969696"/>
      </a:lt2>
      <a:accent1>
        <a:srgbClr val="0033CC"/>
      </a:accent1>
      <a:accent2>
        <a:srgbClr val="339933"/>
      </a:accent2>
      <a:accent3>
        <a:srgbClr val="FFFFFF"/>
      </a:accent3>
      <a:accent4>
        <a:srgbClr val="000000"/>
      </a:accent4>
      <a:accent5>
        <a:srgbClr val="AAADE2"/>
      </a:accent5>
      <a:accent6>
        <a:srgbClr val="2D8A2D"/>
      </a:accent6>
      <a:hlink>
        <a:srgbClr val="9900CC"/>
      </a:hlink>
      <a:folHlink>
        <a:srgbClr val="B2B2B2"/>
      </a:folHlink>
    </a:clrScheme>
    <a:fontScheme name="1_computer-bunny.blue">
      <a:majorFont>
        <a:latin typeface="Arial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1_computer-bunny.blu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uter-bunny.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mputer-bunny.blu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uter-bunny.blu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uter-bunny.blu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uter-bunny.blu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uter-bunny.blu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uter-bunny.blue 8">
        <a:dk1>
          <a:srgbClr val="000000"/>
        </a:dk1>
        <a:lt1>
          <a:srgbClr val="FFFFFF"/>
        </a:lt1>
        <a:dk2>
          <a:srgbClr val="CC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omputer-bunny.blue">
  <a:themeElements>
    <a:clrScheme name="">
      <a:dk1>
        <a:srgbClr val="000000"/>
      </a:dk1>
      <a:lt1>
        <a:srgbClr val="FFFFFF"/>
      </a:lt1>
      <a:dk2>
        <a:srgbClr val="CC0000"/>
      </a:dk2>
      <a:lt2>
        <a:srgbClr val="969696"/>
      </a:lt2>
      <a:accent1>
        <a:srgbClr val="0033CC"/>
      </a:accent1>
      <a:accent2>
        <a:srgbClr val="339933"/>
      </a:accent2>
      <a:accent3>
        <a:srgbClr val="FFFFFF"/>
      </a:accent3>
      <a:accent4>
        <a:srgbClr val="000000"/>
      </a:accent4>
      <a:accent5>
        <a:srgbClr val="AAADE2"/>
      </a:accent5>
      <a:accent6>
        <a:srgbClr val="2D8A2D"/>
      </a:accent6>
      <a:hlink>
        <a:srgbClr val="9900CC"/>
      </a:hlink>
      <a:folHlink>
        <a:srgbClr val="B2B2B2"/>
      </a:folHlink>
    </a:clrScheme>
    <a:fontScheme name="1_computer-bunny.blue">
      <a:majorFont>
        <a:latin typeface="Arial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1_computer-bunny.blu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uter-bunny.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mputer-bunny.blu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uter-bunny.blu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uter-bunny.blu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uter-bunny.blu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uter-bunny.blu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uter-bunny.blue 8">
        <a:dk1>
          <a:srgbClr val="000000"/>
        </a:dk1>
        <a:lt1>
          <a:srgbClr val="FFFFFF"/>
        </a:lt1>
        <a:dk2>
          <a:srgbClr val="CC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19143</TotalTime>
  <Words>1248</Words>
  <Application>Microsoft Office PowerPoint</Application>
  <PresentationFormat>On-screen Show (4:3)</PresentationFormat>
  <Paragraphs>212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Arial</vt:lpstr>
      <vt:lpstr>Calibri</vt:lpstr>
      <vt:lpstr>Comic Sans MS</vt:lpstr>
      <vt:lpstr>Courier New</vt:lpstr>
      <vt:lpstr>Monotype Sorts</vt:lpstr>
      <vt:lpstr>Tahoma</vt:lpstr>
      <vt:lpstr>Times New Roman</vt:lpstr>
      <vt:lpstr>Wingdings</vt:lpstr>
      <vt:lpstr>1_computer-bunny.blue</vt:lpstr>
      <vt:lpstr>1_Default Design</vt:lpstr>
      <vt:lpstr>Office Theme</vt:lpstr>
      <vt:lpstr>2_computer-bunny.blue</vt:lpstr>
      <vt:lpstr>方程式</vt:lpstr>
      <vt:lpstr>Divide-and-Conquer Technique:   Maximum Subarray problem </vt:lpstr>
      <vt:lpstr>Maximum Subarray Problem</vt:lpstr>
      <vt:lpstr>PowerPoint Presentation</vt:lpstr>
      <vt:lpstr>Brute-Force Algorithm</vt:lpstr>
      <vt:lpstr>Brute-Force Algorithm</vt:lpstr>
      <vt:lpstr>Brute-Force Algorithm</vt:lpstr>
      <vt:lpstr>Brute-Force Algorithm</vt:lpstr>
      <vt:lpstr>Divide-and-Conquer Algorithm</vt:lpstr>
      <vt:lpstr>Divide-and-Conquer Algorithm</vt:lpstr>
      <vt:lpstr>Divide-and-Conquer Algorithm</vt:lpstr>
      <vt:lpstr>Divide-and-Conquer Algorithm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Fariha Tabassum Islam - 1018052029</cp:lastModifiedBy>
  <cp:revision>1783</cp:revision>
  <dcterms:created xsi:type="dcterms:W3CDTF">2002-01-21T02:22:10Z</dcterms:created>
  <dcterms:modified xsi:type="dcterms:W3CDTF">2021-07-25T01:53:35Z</dcterms:modified>
</cp:coreProperties>
</file>