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780" r:id="rId2"/>
    <p:sldId id="838" r:id="rId3"/>
    <p:sldId id="839" r:id="rId4"/>
    <p:sldId id="840" r:id="rId5"/>
    <p:sldId id="841" r:id="rId6"/>
    <p:sldId id="842" r:id="rId7"/>
    <p:sldId id="843" r:id="rId8"/>
    <p:sldId id="844" r:id="rId9"/>
    <p:sldId id="84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78479" autoAdjust="0"/>
  </p:normalViewPr>
  <p:slideViewPr>
    <p:cSldViewPr snapToGrid="0">
      <p:cViewPr varScale="1">
        <p:scale>
          <a:sx n="56" d="100"/>
          <a:sy n="56" d="100"/>
        </p:scale>
        <p:origin x="-117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927A7-C3EE-44E3-A7E1-B0999452114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9D42D-F02A-419C-8E06-669F624D1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2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557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c4bf8213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20c4bf8213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c4bf8213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20c4bf8213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c4bf8213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0c4bf8213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c4bf8213d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20c4bf8213d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c4bf8213d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20c4bf8213d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c4bf8213d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20c4bf8213d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c4bf8213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20c4bf8213d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c4bf8213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20c4bf8213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04D981-B4E1-43AC-BB16-C89EE480B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35184FD-521C-4951-9993-E9AD0E6A7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D28683B-0132-4B36-A8B5-9FB5C23D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54BE-AD1D-4BFC-882F-F647F4CCA69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37A21B-2556-4458-88D7-9111DD58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840DE1-9BDC-4511-853B-B4A9630FF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F009-CD1D-4654-99A9-A0E3F5AB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0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1C9D3D-6FF6-4BA0-BE06-A7CE8A79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A970102-074B-4F83-AEE9-4007F261B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C245E4E-1C6B-4D05-88BE-B1B258C0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54BE-AD1D-4BFC-882F-F647F4CCA69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EE2EEF6-2CC8-4E4F-AB8E-356FF3BA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8CCDDDE-5C9E-4E06-B0A4-4401B427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F009-CD1D-4654-99A9-A0E3F5AB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5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AFA1042-EAB8-4416-9A8B-9602B832C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82A098D-F209-49E0-BC51-88218DD93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26F0275-AECF-4FA5-A97C-5B66C45D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54BE-AD1D-4BFC-882F-F647F4CCA69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19C7FC-A7A3-4946-8268-FA7FC905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668262-7016-41C7-94B2-A7ECCCB8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F009-CD1D-4654-99A9-A0E3F5AB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9756C4-0ED3-4484-9AF4-97BCF253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3F5226-BDE4-416B-B6FE-C3ED4BEEF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0540369-E7AE-4CF5-8913-97F2467D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54BE-AD1D-4BFC-882F-F647F4CCA69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4C0D4C-D2D0-4E8E-986D-EA6C6CEA9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7BF95F-9518-4BF3-92F0-9DE885E5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F009-CD1D-4654-99A9-A0E3F5AB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1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D670FC-9590-4CF5-AEDA-2D692436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5586B91-72DB-456A-8D77-0A6DCDB36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D80176-FBF7-425C-8324-B2BEAE43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54BE-AD1D-4BFC-882F-F647F4CCA69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F458EB7-5B89-4B51-BA90-488C386E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6E0D3A-0D74-4DD2-86EE-D7CAED61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F009-CD1D-4654-99A9-A0E3F5AB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8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31B283-81E4-4224-8583-47C81D19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2DAA9D-CA68-4392-B434-D3F78F0E6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F3A6D6F-C65B-44C0-B7F3-8BD0A6B8C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7B878C1-D882-4D6B-9AA3-184D072A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54BE-AD1D-4BFC-882F-F647F4CCA69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30858E-8865-488F-89B7-3A3A5C10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3C1666D-E67A-40E2-A4DD-ED2386CB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F009-CD1D-4654-99A9-A0E3F5AB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6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2C38F0-CFC7-48C2-8814-5F5CD3C49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E395FBE-DBAA-47A5-BB18-6EBC9DE75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337A4C3-9EDF-49A1-85B5-C654A741E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912977C-AAE5-4481-81CF-189663760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D106C86-8B51-44C0-9646-6689A066D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EDA3D6F-6221-4026-92DD-0892D1A1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54BE-AD1D-4BFC-882F-F647F4CCA69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43B97FF-5A4B-4175-9952-8264760C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273120F-73CE-4A62-BE76-BA1BF25B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F009-CD1D-4654-99A9-A0E3F5AB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0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BEA543-3C18-434D-BE27-6F4B5ED3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178F5F8-C3F8-44B2-8EEE-DCFFCE27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54BE-AD1D-4BFC-882F-F647F4CCA69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D3FA4F9-5176-4D89-AF4F-EA6A131E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B3092CC-089C-4A48-8FE8-1F52ABA1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F009-CD1D-4654-99A9-A0E3F5AB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1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AFAF7B7-44C4-4AE3-9CB3-C61D5F70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54BE-AD1D-4BFC-882F-F647F4CCA69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637236D-7EF9-42AC-94AA-0C74930AD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A286C5E-12A4-4A76-9672-BEBC027B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F009-CD1D-4654-99A9-A0E3F5AB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C41AE-D6B1-4F37-AC90-0558D9118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074AA4-9428-4423-8EA5-C9CB1AEE1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C934092-8C0F-47F0-9DBA-6242BD67E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CB99ED4-26FB-4573-B350-D955174A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54BE-AD1D-4BFC-882F-F647F4CCA69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D64D985-3BBB-4CBC-955C-EE7B61C2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C5B97EB-7974-471F-ACAB-854DCD0E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F009-CD1D-4654-99A9-A0E3F5AB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9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DB4D6A-5EE2-4D8D-8DBC-F4DD20D61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34976B1-AA25-4190-9CCF-616D27B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554C355-8442-4EC6-8E25-F4F0E77C1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73DAD80-5079-4920-AF3E-8A1E0670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54BE-AD1D-4BFC-882F-F647F4CCA69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4E330B-0C2F-4932-9527-58D5086A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D87EFBB-4952-49A8-AD78-343080D3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F009-CD1D-4654-99A9-A0E3F5AB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9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1EA4889-CF8A-4B92-B99B-6B602035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D8BF400-13CF-431C-B207-EF60E93E9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7898D1E-C6B3-4656-8097-46FFE1879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C54BE-AD1D-4BFC-882F-F647F4CCA69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5B778A-FC05-4BBC-B5B5-9703B2F87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8C4C203-5436-43C1-851F-E576A9FC0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AF009-CD1D-4654-99A9-A0E3F5AB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6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8400" y="423333"/>
            <a:ext cx="8856133" cy="5537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795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c4bf8213d_1_0"/>
          <p:cNvSpPr txBox="1">
            <a:spLocks noGrp="1"/>
          </p:cNvSpPr>
          <p:nvPr>
            <p:ph type="title" idx="4294967295"/>
          </p:nvPr>
        </p:nvSpPr>
        <p:spPr>
          <a:xfrm>
            <a:off x="876300" y="449263"/>
            <a:ext cx="113157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Storytelling</a:t>
            </a:r>
            <a:endParaRPr dirty="0"/>
          </a:p>
        </p:txBody>
      </p:sp>
      <p:sp>
        <p:nvSpPr>
          <p:cNvPr id="115" name="Google Shape;115;g20c4bf8213d_1_0"/>
          <p:cNvSpPr txBox="1"/>
          <p:nvPr/>
        </p:nvSpPr>
        <p:spPr>
          <a:xfrm>
            <a:off x="740133" y="1432567"/>
            <a:ext cx="10246400" cy="4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spAutoFit/>
          </a:bodyPr>
          <a:lstStyle/>
          <a:p>
            <a:pPr marL="609585" indent="-423323">
              <a:buClr>
                <a:schemeClr val="lt1"/>
              </a:buClr>
              <a:buSzPts val="1400"/>
              <a:buFont typeface="Raleway"/>
              <a:buChar char="●"/>
            </a:pPr>
            <a:r>
              <a:rPr lang="en-US">
                <a:solidFill>
                  <a:srgbClr val="172B42"/>
                </a:solidFill>
                <a:latin typeface="Raleway"/>
                <a:ea typeface="Raleway"/>
                <a:cs typeface="Raleway"/>
                <a:sym typeface="Raleway"/>
              </a:rPr>
              <a:t>Who are the </a:t>
            </a:r>
            <a:r>
              <a:rPr lang="en-US" b="1">
                <a:solidFill>
                  <a:srgbClr val="172B42"/>
                </a:solidFill>
                <a:latin typeface="Raleway"/>
                <a:ea typeface="Raleway"/>
                <a:cs typeface="Raleway"/>
                <a:sym typeface="Raleway"/>
              </a:rPr>
              <a:t>audiences</a:t>
            </a:r>
            <a:r>
              <a:rPr lang="en-US">
                <a:solidFill>
                  <a:srgbClr val="172B42"/>
                </a:solidFill>
                <a:latin typeface="Raleway"/>
                <a:ea typeface="Raleway"/>
                <a:cs typeface="Raleway"/>
                <a:sym typeface="Raleway"/>
              </a:rPr>
              <a:t>?</a:t>
            </a:r>
            <a:endParaRPr>
              <a:solidFill>
                <a:srgbClr val="172B4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219170" lvl="1" indent="-406390">
              <a:buSzPts val="1200"/>
              <a:buFont typeface="Raleway"/>
              <a:buChar char="○"/>
            </a:pPr>
            <a:r>
              <a:rPr lang="en-US" sz="1600">
                <a:latin typeface="Raleway"/>
                <a:ea typeface="Raleway"/>
                <a:cs typeface="Raleway"/>
                <a:sym typeface="Raleway"/>
              </a:rPr>
              <a:t>Other designers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1219170" lvl="1" indent="-406390">
              <a:buSzPts val="1200"/>
              <a:buFont typeface="Raleway"/>
              <a:buChar char="○"/>
            </a:pPr>
            <a:r>
              <a:rPr lang="en-US" sz="1600">
                <a:latin typeface="Raleway"/>
                <a:ea typeface="Raleway"/>
                <a:cs typeface="Raleway"/>
                <a:sym typeface="Raleway"/>
              </a:rPr>
              <a:t>Clients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1219170" lvl="1" indent="-406390">
              <a:buSzPts val="1200"/>
              <a:buFont typeface="Raleway"/>
              <a:buChar char="○"/>
            </a:pPr>
            <a:r>
              <a:rPr lang="en-US" sz="1600">
                <a:latin typeface="Raleway"/>
                <a:ea typeface="Raleway"/>
                <a:cs typeface="Raleway"/>
                <a:sym typeface="Raleway"/>
              </a:rPr>
              <a:t>Stakeholders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1219170" lvl="1" indent="-406390">
              <a:buSzPts val="1200"/>
              <a:buFont typeface="Raleway"/>
              <a:buChar char="○"/>
            </a:pPr>
            <a:r>
              <a:rPr lang="en-US" sz="1600">
                <a:latin typeface="Raleway"/>
                <a:ea typeface="Raleway"/>
                <a:cs typeface="Raleway"/>
                <a:sym typeface="Raleway"/>
              </a:rPr>
              <a:t>Managers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1219170" lvl="1" indent="-406390">
              <a:buSzPts val="1200"/>
              <a:buFont typeface="Raleway"/>
              <a:buChar char="○"/>
            </a:pPr>
            <a:r>
              <a:rPr lang="en-US" sz="1600">
                <a:latin typeface="Raleway"/>
                <a:ea typeface="Raleway"/>
                <a:cs typeface="Raleway"/>
                <a:sym typeface="Raleway"/>
              </a:rPr>
              <a:t>Funding agencies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1219170" lvl="1" indent="-406390">
              <a:buSzPts val="1200"/>
              <a:buFont typeface="Raleway"/>
              <a:buChar char="○"/>
            </a:pPr>
            <a:r>
              <a:rPr lang="en-US" sz="1600">
                <a:latin typeface="Raleway"/>
                <a:ea typeface="Raleway"/>
                <a:cs typeface="Raleway"/>
                <a:sym typeface="Raleway"/>
              </a:rPr>
              <a:t>The users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1219170" lvl="1" indent="-406390">
              <a:buSzPts val="1200"/>
              <a:buFont typeface="Raleway"/>
              <a:buChar char="○"/>
            </a:pPr>
            <a:r>
              <a:rPr lang="en-US" sz="1600">
                <a:latin typeface="Raleway"/>
                <a:ea typeface="Raleway"/>
                <a:cs typeface="Raleway"/>
                <a:sym typeface="Raleway"/>
              </a:rPr>
              <a:t>Yourself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1219170"/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609585" indent="-423323">
              <a:buSzPts val="1400"/>
              <a:buFont typeface="Raleway"/>
              <a:buChar char="●"/>
            </a:pPr>
            <a:r>
              <a:rPr lang="en-US" b="1">
                <a:latin typeface="Raleway"/>
                <a:ea typeface="Raleway"/>
                <a:cs typeface="Raleway"/>
                <a:sym typeface="Raleway"/>
              </a:rPr>
              <a:t>Purpose</a:t>
            </a:r>
            <a:r>
              <a:rPr lang="en-US">
                <a:latin typeface="Raleway"/>
                <a:ea typeface="Raleway"/>
                <a:cs typeface="Raleway"/>
                <a:sym typeface="Raleway"/>
              </a:rPr>
              <a:t>: to provide context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1219170" lvl="1" indent="-406390">
              <a:buSzPts val="1200"/>
              <a:buFont typeface="Raleway"/>
              <a:buChar char="○"/>
            </a:pPr>
            <a:r>
              <a:rPr lang="en-US" sz="1600">
                <a:latin typeface="Raleway"/>
                <a:ea typeface="Raleway"/>
                <a:cs typeface="Raleway"/>
                <a:sym typeface="Raleway"/>
              </a:rPr>
              <a:t>Who will be using the designed product?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1219170" lvl="1" indent="-406390">
              <a:buSzPts val="1200"/>
              <a:buFont typeface="Raleway"/>
              <a:buChar char="○"/>
            </a:pPr>
            <a:r>
              <a:rPr lang="en-US" sz="1600">
                <a:latin typeface="Raleway"/>
                <a:ea typeface="Raleway"/>
                <a:cs typeface="Raleway"/>
                <a:sym typeface="Raleway"/>
              </a:rPr>
              <a:t>Why will they be using it?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1219170" lvl="1" indent="-406390">
              <a:buSzPts val="1200"/>
              <a:buFont typeface="Raleway"/>
              <a:buChar char="○"/>
            </a:pPr>
            <a:r>
              <a:rPr lang="en-US" sz="1600">
                <a:latin typeface="Raleway"/>
                <a:ea typeface="Raleway"/>
                <a:cs typeface="Raleway"/>
                <a:sym typeface="Raleway"/>
              </a:rPr>
              <a:t>What are their goals for it?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1219170" lvl="1" indent="-406390">
              <a:buSzPts val="1200"/>
              <a:buFont typeface="Raleway"/>
              <a:buChar char="○"/>
            </a:pPr>
            <a:r>
              <a:rPr lang="en-US" sz="1600">
                <a:latin typeface="Raleway"/>
                <a:ea typeface="Raleway"/>
                <a:cs typeface="Raleway"/>
                <a:sym typeface="Raleway"/>
              </a:rPr>
              <a:t>Where will the designed product be used?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1219170" lvl="1" indent="-406390">
              <a:buSzPts val="1200"/>
              <a:buFont typeface="Raleway"/>
              <a:buChar char="○"/>
            </a:pPr>
            <a:r>
              <a:rPr lang="en-US" sz="1600">
                <a:latin typeface="Raleway"/>
                <a:ea typeface="Raleway"/>
                <a:cs typeface="Raleway"/>
                <a:sym typeface="Raleway"/>
              </a:rPr>
              <a:t>What do they hope to accomplish?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1219170" lvl="1" indent="-406390">
              <a:buSzPts val="1200"/>
              <a:buFont typeface="Raleway"/>
              <a:buChar char="○"/>
            </a:pPr>
            <a:r>
              <a:rPr lang="en-US" sz="1600">
                <a:latin typeface="Raleway"/>
                <a:ea typeface="Raleway"/>
                <a:cs typeface="Raleway"/>
                <a:sym typeface="Raleway"/>
              </a:rPr>
              <a:t>How does the product fit into their lives?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1219170" lvl="1" indent="-406390">
              <a:buSzPts val="1200"/>
              <a:buFont typeface="Raleway"/>
              <a:buChar char="○"/>
            </a:pPr>
            <a:r>
              <a:rPr lang="en-US" sz="1600">
                <a:latin typeface="Raleway"/>
                <a:ea typeface="Raleway"/>
                <a:cs typeface="Raleway"/>
                <a:sym typeface="Raleway"/>
              </a:rPr>
              <a:t>How does the product make them feel?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609585"/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34713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c4bf8213d_1_5"/>
          <p:cNvSpPr txBox="1">
            <a:spLocks noGrp="1"/>
          </p:cNvSpPr>
          <p:nvPr>
            <p:ph type="title" idx="4294967295"/>
          </p:nvPr>
        </p:nvSpPr>
        <p:spPr>
          <a:xfrm>
            <a:off x="876300" y="449263"/>
            <a:ext cx="113157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Ways of Storytelling</a:t>
            </a:r>
            <a:endParaRPr dirty="0"/>
          </a:p>
        </p:txBody>
      </p:sp>
      <p:sp>
        <p:nvSpPr>
          <p:cNvPr id="121" name="Google Shape;121;g20c4bf8213d_1_5"/>
          <p:cNvSpPr txBox="1"/>
          <p:nvPr/>
        </p:nvSpPr>
        <p:spPr>
          <a:xfrm>
            <a:off x="740133" y="1432567"/>
            <a:ext cx="4602000" cy="2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spAutoFit/>
          </a:bodyPr>
          <a:lstStyle/>
          <a:p>
            <a:pPr marL="609585" indent="-423323">
              <a:buClr>
                <a:schemeClr val="lt1"/>
              </a:buClr>
              <a:buSzPts val="1400"/>
              <a:buFont typeface="Raleway"/>
              <a:buChar char="●"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Written Scenarios</a:t>
            </a:r>
            <a:endParaRPr/>
          </a:p>
          <a:p>
            <a:pPr marL="1219170" lvl="1" indent="-406390">
              <a:buClr>
                <a:schemeClr val="lt1"/>
              </a:buClr>
              <a:buSzPts val="1200"/>
              <a:buFont typeface="Raleway"/>
              <a:buChar char="○"/>
            </a:pPr>
            <a:r>
              <a:rPr lang="en-US" sz="1600">
                <a:latin typeface="Raleway"/>
                <a:ea typeface="Raleway"/>
                <a:cs typeface="Raleway"/>
                <a:sym typeface="Raleway"/>
              </a:rPr>
              <a:t>Written accounts and narratives of the experience</a:t>
            </a:r>
            <a:endParaRPr sz="1600"/>
          </a:p>
          <a:p>
            <a:r>
              <a:rPr lang="en-US" sz="1600">
                <a:latin typeface="Raleway"/>
                <a:ea typeface="Raleway"/>
                <a:cs typeface="Raleway"/>
                <a:sym typeface="Raleway"/>
              </a:rPr>
              <a:t>                   -   Analogy: Books</a:t>
            </a:r>
            <a:endParaRPr sz="1600"/>
          </a:p>
          <a:p>
            <a:endParaRPr>
              <a:latin typeface="Raleway"/>
              <a:ea typeface="Raleway"/>
              <a:cs typeface="Raleway"/>
              <a:sym typeface="Raleway"/>
            </a:endParaRPr>
          </a:p>
          <a:p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609585"/>
            <a:endParaRPr>
              <a:solidFill>
                <a:srgbClr val="172B4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2" name="Google Shape;122;g20c4bf8213d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5233" y="944468"/>
            <a:ext cx="3856771" cy="5222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20c4bf8213d_1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0800" y="3698734"/>
            <a:ext cx="4470400" cy="227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201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c4bf8213d_1_10"/>
          <p:cNvSpPr txBox="1">
            <a:spLocks noGrp="1"/>
          </p:cNvSpPr>
          <p:nvPr>
            <p:ph type="title" idx="4294967295"/>
          </p:nvPr>
        </p:nvSpPr>
        <p:spPr>
          <a:xfrm>
            <a:off x="876300" y="449263"/>
            <a:ext cx="113157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Ways of Storytelling</a:t>
            </a:r>
            <a:endParaRPr dirty="0"/>
          </a:p>
        </p:txBody>
      </p:sp>
      <p:sp>
        <p:nvSpPr>
          <p:cNvPr id="129" name="Google Shape;129;g20c4bf8213d_1_10"/>
          <p:cNvSpPr txBox="1"/>
          <p:nvPr/>
        </p:nvSpPr>
        <p:spPr>
          <a:xfrm>
            <a:off x="740133" y="1432567"/>
            <a:ext cx="5931200" cy="1292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spAutoFit/>
          </a:bodyPr>
          <a:lstStyle/>
          <a:p>
            <a:pPr marL="609585" indent="-423323">
              <a:buSzPts val="1400"/>
              <a:buFont typeface="Noto Sans Symbols"/>
              <a:buChar char="●"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Storyboards</a:t>
            </a:r>
            <a:endParaRPr/>
          </a:p>
          <a:p>
            <a:pPr marL="1219170" lvl="1" indent="-406390">
              <a:buSzPts val="1200"/>
              <a:buFont typeface="Noto Sans Symbols"/>
              <a:buChar char="○"/>
            </a:pPr>
            <a:r>
              <a:rPr lang="en-US" sz="1600">
                <a:latin typeface="Raleway"/>
                <a:ea typeface="Raleway"/>
                <a:cs typeface="Raleway"/>
                <a:sym typeface="Raleway"/>
              </a:rPr>
              <a:t>Visual storytelling with rough sketches/cartoons</a:t>
            </a:r>
            <a:endParaRPr sz="1600"/>
          </a:p>
          <a:p>
            <a:r>
              <a:rPr lang="en-US" sz="1600">
                <a:latin typeface="Raleway"/>
                <a:ea typeface="Raleway"/>
                <a:cs typeface="Raleway"/>
                <a:sym typeface="Raleway"/>
              </a:rPr>
              <a:t>                   - Analogy: Comics, Picture books</a:t>
            </a:r>
            <a:endParaRPr sz="1600"/>
          </a:p>
          <a:p>
            <a:pPr marL="609585"/>
            <a:endParaRPr>
              <a:solidFill>
                <a:srgbClr val="172B4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0" name="Google Shape;130;g20c4bf8213d_1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067" y="2790634"/>
            <a:ext cx="5694767" cy="336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0c4bf8213d_1_10" descr="Diagram, schematic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6788883" y="1187351"/>
            <a:ext cx="5217400" cy="55888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5691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c4bf8213d_1_19"/>
          <p:cNvSpPr txBox="1">
            <a:spLocks noGrp="1"/>
          </p:cNvSpPr>
          <p:nvPr>
            <p:ph type="title" idx="4294967295"/>
          </p:nvPr>
        </p:nvSpPr>
        <p:spPr>
          <a:xfrm>
            <a:off x="876300" y="449263"/>
            <a:ext cx="113157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Elements of Storyboard</a:t>
            </a:r>
            <a:endParaRPr dirty="0"/>
          </a:p>
        </p:txBody>
      </p:sp>
      <p:sp>
        <p:nvSpPr>
          <p:cNvPr id="137" name="Google Shape;137;g20c4bf8213d_1_19"/>
          <p:cNvSpPr txBox="1"/>
          <p:nvPr/>
        </p:nvSpPr>
        <p:spPr>
          <a:xfrm>
            <a:off x="740133" y="1432567"/>
            <a:ext cx="5931200" cy="1077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spAutoFit/>
          </a:bodyPr>
          <a:lstStyle/>
          <a:p>
            <a:pPr marL="609585" indent="-440256">
              <a:buSzPts val="1600"/>
              <a:buFont typeface="Noto Sans Symbols"/>
              <a:buChar char="●"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Level of details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1219170" lvl="1" indent="-423323">
              <a:buSzPts val="1400"/>
              <a:buFont typeface="Raleway"/>
              <a:buChar char="○"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Too much details can lose universality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609585"/>
            <a:endParaRPr>
              <a:solidFill>
                <a:srgbClr val="172B4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8" name="Google Shape;138;g20c4bf8213d_1_19"/>
          <p:cNvPicPr preferRelativeResize="0"/>
          <p:nvPr/>
        </p:nvPicPr>
        <p:blipFill rotWithShape="1">
          <a:blip r:embed="rId3">
            <a:alphaModFix/>
          </a:blip>
          <a:srcRect b="19191"/>
          <a:stretch/>
        </p:blipFill>
        <p:spPr>
          <a:xfrm>
            <a:off x="483701" y="2641265"/>
            <a:ext cx="5813633" cy="276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20c4bf8213d_1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3967" y="2641267"/>
            <a:ext cx="5264267" cy="2760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141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c4bf8213d_1_28"/>
          <p:cNvSpPr txBox="1">
            <a:spLocks noGrp="1"/>
          </p:cNvSpPr>
          <p:nvPr>
            <p:ph type="title" idx="4294967295"/>
          </p:nvPr>
        </p:nvSpPr>
        <p:spPr>
          <a:xfrm>
            <a:off x="876300" y="449263"/>
            <a:ext cx="113157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Elements of Storyboard</a:t>
            </a:r>
            <a:endParaRPr dirty="0"/>
          </a:p>
        </p:txBody>
      </p:sp>
      <p:sp>
        <p:nvSpPr>
          <p:cNvPr id="145" name="Google Shape;145;g20c4bf8213d_1_28"/>
          <p:cNvSpPr txBox="1"/>
          <p:nvPr/>
        </p:nvSpPr>
        <p:spPr>
          <a:xfrm>
            <a:off x="740133" y="1432567"/>
            <a:ext cx="5931200" cy="1077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spAutoFit/>
          </a:bodyPr>
          <a:lstStyle/>
          <a:p>
            <a:pPr marL="609585" indent="-440256">
              <a:buSzPts val="1600"/>
              <a:buFont typeface="Noto Sans Symbols"/>
              <a:buChar char="●"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Use of text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1219170" lvl="1" indent="-423323">
              <a:buSzPts val="1400"/>
              <a:buFont typeface="Raleway"/>
              <a:buChar char="○"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Often necessary, but keep it short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609585"/>
            <a:endParaRPr>
              <a:solidFill>
                <a:srgbClr val="172B4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6" name="Google Shape;146;g20c4bf8213d_1_28"/>
          <p:cNvPicPr preferRelativeResize="0"/>
          <p:nvPr/>
        </p:nvPicPr>
        <p:blipFill rotWithShape="1">
          <a:blip r:embed="rId3">
            <a:alphaModFix/>
          </a:blip>
          <a:srcRect t="23512"/>
          <a:stretch/>
        </p:blipFill>
        <p:spPr>
          <a:xfrm>
            <a:off x="959734" y="2641267"/>
            <a:ext cx="10067965" cy="3083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2298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c4bf8213d_1_36"/>
          <p:cNvSpPr txBox="1">
            <a:spLocks noGrp="1"/>
          </p:cNvSpPr>
          <p:nvPr>
            <p:ph type="title" idx="4294967295"/>
          </p:nvPr>
        </p:nvSpPr>
        <p:spPr>
          <a:xfrm>
            <a:off x="876300" y="449263"/>
            <a:ext cx="113157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Elements of Storyboard</a:t>
            </a:r>
            <a:endParaRPr dirty="0"/>
          </a:p>
        </p:txBody>
      </p:sp>
      <p:sp>
        <p:nvSpPr>
          <p:cNvPr id="152" name="Google Shape;152;g20c4bf8213d_1_36"/>
          <p:cNvSpPr txBox="1"/>
          <p:nvPr/>
        </p:nvSpPr>
        <p:spPr>
          <a:xfrm>
            <a:off x="740133" y="1432567"/>
            <a:ext cx="5931200" cy="135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spAutoFit/>
          </a:bodyPr>
          <a:lstStyle/>
          <a:p>
            <a:pPr marL="609585" indent="-440256">
              <a:buSzPts val="1600"/>
              <a:buFont typeface="Noto Sans Symbols"/>
              <a:buChar char="●"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Include people and emotion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1219170" lvl="1" indent="-423323">
              <a:buSzPts val="1400"/>
              <a:buFont typeface="Raleway"/>
              <a:buChar char="○"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to elaborate their experience with design and their reactions to it, either good or bad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609585"/>
            <a:endParaRPr>
              <a:solidFill>
                <a:srgbClr val="172B4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390141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c4bf8213d_0_98"/>
          <p:cNvSpPr txBox="1">
            <a:spLocks noGrp="1"/>
          </p:cNvSpPr>
          <p:nvPr>
            <p:ph type="title" idx="4294967295"/>
          </p:nvPr>
        </p:nvSpPr>
        <p:spPr>
          <a:xfrm>
            <a:off x="0" y="434975"/>
            <a:ext cx="10529888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Drawing is Hard…..</a:t>
            </a:r>
            <a:endParaRPr dirty="0"/>
          </a:p>
        </p:txBody>
      </p:sp>
      <p:pic>
        <p:nvPicPr>
          <p:cNvPr id="158" name="Google Shape;158;g20c4bf8213d_0_98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467" y="1244362"/>
            <a:ext cx="8734072" cy="5374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320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c4bf8213d_0_103"/>
          <p:cNvSpPr txBox="1">
            <a:spLocks noGrp="1"/>
          </p:cNvSpPr>
          <p:nvPr>
            <p:ph type="title" idx="4294967295"/>
          </p:nvPr>
        </p:nvSpPr>
        <p:spPr>
          <a:xfrm>
            <a:off x="0" y="434975"/>
            <a:ext cx="10529888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Drawing is Hard…..</a:t>
            </a:r>
            <a:endParaRPr dirty="0"/>
          </a:p>
        </p:txBody>
      </p:sp>
      <p:pic>
        <p:nvPicPr>
          <p:cNvPr id="164" name="Google Shape;164;g20c4bf8213d_0_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411" y="1306532"/>
            <a:ext cx="11167179" cy="44904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170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165</Words>
  <Application>Microsoft Office PowerPoint</Application>
  <PresentationFormat>Custom</PresentationFormat>
  <Paragraphs>38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Storytelling</vt:lpstr>
      <vt:lpstr>Ways of Storytelling</vt:lpstr>
      <vt:lpstr>Ways of Storytelling</vt:lpstr>
      <vt:lpstr>Elements of Storyboard</vt:lpstr>
      <vt:lpstr>Elements of Storyboard</vt:lpstr>
      <vt:lpstr>Elements of Storyboard</vt:lpstr>
      <vt:lpstr>Drawing is Hard…..</vt:lpstr>
      <vt:lpstr>Drawing is Hard…..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</dc:title>
  <dc:creator>Nurain, Novia</dc:creator>
  <cp:lastModifiedBy>Novia Nurain</cp:lastModifiedBy>
  <cp:revision>25</cp:revision>
  <dcterms:created xsi:type="dcterms:W3CDTF">2023-10-02T14:57:43Z</dcterms:created>
  <dcterms:modified xsi:type="dcterms:W3CDTF">2023-10-17T03:23:27Z</dcterms:modified>
</cp:coreProperties>
</file>