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325" r:id="rId2"/>
    <p:sldId id="258" r:id="rId3"/>
    <p:sldId id="259" r:id="rId4"/>
    <p:sldId id="260" r:id="rId5"/>
    <p:sldId id="328" r:id="rId6"/>
    <p:sldId id="329" r:id="rId7"/>
    <p:sldId id="327" r:id="rId8"/>
    <p:sldId id="326"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Raleway" panose="020B0604020202020204" charset="0"/>
      <p:regular r:id="rId15"/>
      <p:bold r:id="rId16"/>
      <p:italic r:id="rId17"/>
      <p:boldItalic r:id="rId18"/>
    </p:embeddedFont>
    <p:embeddedFont>
      <p:font typeface="Unna"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rain, Novia" initials="NN" lastIdx="1" clrIdx="0">
    <p:extLst>
      <p:ext uri="{19B8F6BF-5375-455C-9EA6-DF929625EA0E}">
        <p15:presenceInfo xmlns:p15="http://schemas.microsoft.com/office/powerpoint/2012/main" userId="S::nnurain@iu.edu::9565e789-abd0-4aba-8d1e-5b24da3d69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601BE2-8A13-499F-B371-621AF812F07D}">
  <a:tblStyle styleId="{58601BE2-8A13-499F-B371-621AF812F0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48" autoAdjust="0"/>
    <p:restoredTop sz="94660"/>
  </p:normalViewPr>
  <p:slideViewPr>
    <p:cSldViewPr snapToGrid="0">
      <p:cViewPr varScale="1">
        <p:scale>
          <a:sx n="53" d="100"/>
          <a:sy n="53" d="100"/>
        </p:scale>
        <p:origin x="12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c409ac894_0_1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c409ac894_0_1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243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3174c3b29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23174c3b29e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In human-centered design, designing with the user in mind is central. </a:t>
            </a:r>
            <a:endParaRPr/>
          </a:p>
          <a:p>
            <a:pPr marL="457200" lvl="0" indent="-298450" algn="l" rtl="0">
              <a:lnSpc>
                <a:spcPct val="100000"/>
              </a:lnSpc>
              <a:spcBef>
                <a:spcPts val="0"/>
              </a:spcBef>
              <a:spcAft>
                <a:spcPts val="0"/>
              </a:spcAft>
              <a:buSzPts val="1100"/>
              <a:buChar char="●"/>
            </a:pPr>
            <a:r>
              <a:rPr lang="en-US"/>
              <a:t>We use personas, storyboards, etc. to better address their needs. However, there is only so much we can learn using these tools. It is impossible to have all the answers. In the end of the day, users are the experts of their experiences</a:t>
            </a:r>
            <a:endParaRPr/>
          </a:p>
          <a:p>
            <a:pPr marL="457200" lvl="0" indent="-298450" algn="l" rtl="0">
              <a:lnSpc>
                <a:spcPct val="100000"/>
              </a:lnSpc>
              <a:spcBef>
                <a:spcPts val="0"/>
              </a:spcBef>
              <a:spcAft>
                <a:spcPts val="0"/>
              </a:spcAft>
              <a:buSzPts val="1100"/>
              <a:buChar char="●"/>
            </a:pPr>
            <a:r>
              <a:rPr lang="en-US"/>
              <a:t>Co-design sessions bring the designer closer to their target users. </a:t>
            </a:r>
            <a:endParaRPr/>
          </a:p>
          <a:p>
            <a:pPr marL="457200" lvl="0" indent="-298450" algn="l" rtl="0">
              <a:lnSpc>
                <a:spcPct val="100000"/>
              </a:lnSpc>
              <a:spcBef>
                <a:spcPts val="0"/>
              </a:spcBef>
              <a:spcAft>
                <a:spcPts val="0"/>
              </a:spcAft>
              <a:buSzPts val="1100"/>
              <a:buChar char="●"/>
            </a:pPr>
            <a:r>
              <a:rPr lang="en-US"/>
              <a:t>The </a:t>
            </a:r>
            <a:r>
              <a:rPr lang="en-US" b="1"/>
              <a:t>two terms</a:t>
            </a:r>
            <a:r>
              <a:rPr lang="en-US"/>
              <a:t> Co-design and participatory design are often used interchangeably. But they are different design approaches. Co-design gives more design decision power to users.</a:t>
            </a:r>
            <a:endParaRPr/>
          </a:p>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3174c3b29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3174c3b29e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In human-centered design, designing with the user in mind is central. </a:t>
            </a:r>
            <a:endParaRPr/>
          </a:p>
          <a:p>
            <a:pPr marL="457200" lvl="0" indent="-298450" algn="l" rtl="0">
              <a:lnSpc>
                <a:spcPct val="100000"/>
              </a:lnSpc>
              <a:spcBef>
                <a:spcPts val="0"/>
              </a:spcBef>
              <a:spcAft>
                <a:spcPts val="0"/>
              </a:spcAft>
              <a:buSzPts val="1100"/>
              <a:buChar char="●"/>
            </a:pPr>
            <a:r>
              <a:rPr lang="en-US"/>
              <a:t>We use personas, storyboards, etc. to better address their needs. However, there is only so much we can learn using these tools. It is impossible to have all the answers. In the end of the day, users are the experts of their experiences</a:t>
            </a:r>
            <a:endParaRPr/>
          </a:p>
          <a:p>
            <a:pPr marL="457200" lvl="0" indent="-298450" algn="l" rtl="0">
              <a:lnSpc>
                <a:spcPct val="100000"/>
              </a:lnSpc>
              <a:spcBef>
                <a:spcPts val="0"/>
              </a:spcBef>
              <a:spcAft>
                <a:spcPts val="0"/>
              </a:spcAft>
              <a:buSzPts val="1100"/>
              <a:buChar char="●"/>
            </a:pPr>
            <a:r>
              <a:rPr lang="en-US"/>
              <a:t>Co-design sessions bring the designer closer to their target users. </a:t>
            </a:r>
            <a:endParaRPr/>
          </a:p>
          <a:p>
            <a:pPr marL="457200" lvl="0" indent="-298450" algn="l" rtl="0">
              <a:lnSpc>
                <a:spcPct val="100000"/>
              </a:lnSpc>
              <a:spcBef>
                <a:spcPts val="0"/>
              </a:spcBef>
              <a:spcAft>
                <a:spcPts val="0"/>
              </a:spcAft>
              <a:buSzPts val="1100"/>
              <a:buChar char="●"/>
            </a:pPr>
            <a:r>
              <a:rPr lang="en-US"/>
              <a:t>The </a:t>
            </a:r>
            <a:r>
              <a:rPr lang="en-US" b="1"/>
              <a:t>two terms</a:t>
            </a:r>
            <a:r>
              <a:rPr lang="en-US"/>
              <a:t> Co-design and participatory design are often used interchangeably. But they are different design approaches. Co-design gives more design decision power to users.</a:t>
            </a:r>
            <a:endParaRPr/>
          </a:p>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174c3b29e_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23174c3b29e_2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In human-centered design, designing with the user in mind is central. </a:t>
            </a:r>
            <a:endParaRPr/>
          </a:p>
          <a:p>
            <a:pPr marL="457200" lvl="0" indent="-298450" algn="l" rtl="0">
              <a:lnSpc>
                <a:spcPct val="100000"/>
              </a:lnSpc>
              <a:spcBef>
                <a:spcPts val="0"/>
              </a:spcBef>
              <a:spcAft>
                <a:spcPts val="0"/>
              </a:spcAft>
              <a:buSzPts val="1100"/>
              <a:buChar char="●"/>
            </a:pPr>
            <a:r>
              <a:rPr lang="en-US"/>
              <a:t>We use personas, storyboards, etc. to better address their needs. However, there is only so much we can learn using these tools. It is impossible to have all the answers. In the end of the day, users are the experts of their experiences</a:t>
            </a:r>
            <a:endParaRPr/>
          </a:p>
          <a:p>
            <a:pPr marL="457200" lvl="0" indent="-298450" algn="l" rtl="0">
              <a:lnSpc>
                <a:spcPct val="100000"/>
              </a:lnSpc>
              <a:spcBef>
                <a:spcPts val="0"/>
              </a:spcBef>
              <a:spcAft>
                <a:spcPts val="0"/>
              </a:spcAft>
              <a:buSzPts val="1100"/>
              <a:buChar char="●"/>
            </a:pPr>
            <a:r>
              <a:rPr lang="en-US"/>
              <a:t>Co-design sessions bring the designer closer to their target users. </a:t>
            </a:r>
            <a:endParaRPr/>
          </a:p>
          <a:p>
            <a:pPr marL="457200" lvl="0" indent="-298450" algn="l" rtl="0">
              <a:lnSpc>
                <a:spcPct val="100000"/>
              </a:lnSpc>
              <a:spcBef>
                <a:spcPts val="0"/>
              </a:spcBef>
              <a:spcAft>
                <a:spcPts val="0"/>
              </a:spcAft>
              <a:buSzPts val="1100"/>
              <a:buChar char="●"/>
            </a:pPr>
            <a:r>
              <a:rPr lang="en-US"/>
              <a:t>The </a:t>
            </a:r>
            <a:r>
              <a:rPr lang="en-US" b="1"/>
              <a:t>two terms</a:t>
            </a:r>
            <a:r>
              <a:rPr lang="en-US"/>
              <a:t> Co-design and participatory design are often used interchangeably. But they are different design approaches. Co-design gives more design decision power to users.</a:t>
            </a:r>
            <a:endParaRPr/>
          </a:p>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c409ac894_0_1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c409ac894_0_1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51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c409ac894_0_1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c409ac894_0_1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3670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b4c6d2e9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b4c6d2e9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709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b4c6d2e9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b4c6d2e9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0587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 name="Google Shape;10;p2"/>
          <p:cNvPicPr preferRelativeResize="0"/>
          <p:nvPr/>
        </p:nvPicPr>
        <p:blipFill>
          <a:blip r:embed="rId3">
            <a:alphaModFix/>
          </a:blip>
          <a:stretch>
            <a:fillRect/>
          </a:stretch>
        </p:blipFill>
        <p:spPr>
          <a:xfrm>
            <a:off x="-36599" y="-36550"/>
            <a:ext cx="9217198" cy="5216599"/>
          </a:xfrm>
          <a:prstGeom prst="rect">
            <a:avLst/>
          </a:prstGeom>
          <a:noFill/>
          <a:ln>
            <a:noFill/>
          </a:ln>
        </p:spPr>
      </p:pic>
      <p:sp>
        <p:nvSpPr>
          <p:cNvPr id="11" name="Google Shape;11;p2"/>
          <p:cNvSpPr txBox="1">
            <a:spLocks noGrp="1"/>
          </p:cNvSpPr>
          <p:nvPr>
            <p:ph type="ctrTitle"/>
          </p:nvPr>
        </p:nvSpPr>
        <p:spPr>
          <a:xfrm>
            <a:off x="1834500" y="1097773"/>
            <a:ext cx="5475000" cy="2255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12" name="Google Shape;12;p2"/>
          <p:cNvSpPr txBox="1">
            <a:spLocks noGrp="1"/>
          </p:cNvSpPr>
          <p:nvPr>
            <p:ph type="subTitle" idx="1"/>
          </p:nvPr>
        </p:nvSpPr>
        <p:spPr>
          <a:xfrm>
            <a:off x="2272200" y="3614587"/>
            <a:ext cx="45996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47" name="Google Shape;47;p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48" name="Google Shape;48;p9"/>
          <p:cNvSpPr txBox="1">
            <a:spLocks noGrp="1"/>
          </p:cNvSpPr>
          <p:nvPr>
            <p:ph type="title"/>
          </p:nvPr>
        </p:nvSpPr>
        <p:spPr>
          <a:xfrm>
            <a:off x="713250" y="1895350"/>
            <a:ext cx="3834900" cy="693000"/>
          </a:xfrm>
          <a:prstGeom prst="rect">
            <a:avLst/>
          </a:prstGeom>
        </p:spPr>
        <p:txBody>
          <a:bodyPr spcFirstLastPara="1" wrap="square" lIns="91425" tIns="91425" rIns="91425" bIns="91425" anchor="b" anchorCtr="0">
            <a:noAutofit/>
          </a:bodyPr>
          <a:lstStyle>
            <a:lvl1pPr lvl="0" algn="l">
              <a:spcBef>
                <a:spcPts val="0"/>
              </a:spcBef>
              <a:spcAft>
                <a:spcPts val="0"/>
              </a:spcAft>
              <a:buSzPts val="4300"/>
              <a:buNone/>
              <a:defRPr sz="4300"/>
            </a:lvl1pPr>
            <a:lvl2pPr lvl="1" algn="l">
              <a:spcBef>
                <a:spcPts val="0"/>
              </a:spcBef>
              <a:spcAft>
                <a:spcPts val="0"/>
              </a:spcAft>
              <a:buSzPts val="4300"/>
              <a:buNone/>
              <a:defRPr sz="4300"/>
            </a:lvl2pPr>
            <a:lvl3pPr lvl="2" algn="l">
              <a:spcBef>
                <a:spcPts val="0"/>
              </a:spcBef>
              <a:spcAft>
                <a:spcPts val="0"/>
              </a:spcAft>
              <a:buSzPts val="4300"/>
              <a:buNone/>
              <a:defRPr sz="4300"/>
            </a:lvl3pPr>
            <a:lvl4pPr lvl="3" algn="l">
              <a:spcBef>
                <a:spcPts val="0"/>
              </a:spcBef>
              <a:spcAft>
                <a:spcPts val="0"/>
              </a:spcAft>
              <a:buSzPts val="4300"/>
              <a:buNone/>
              <a:defRPr sz="4300"/>
            </a:lvl4pPr>
            <a:lvl5pPr lvl="4" algn="l">
              <a:spcBef>
                <a:spcPts val="0"/>
              </a:spcBef>
              <a:spcAft>
                <a:spcPts val="0"/>
              </a:spcAft>
              <a:buSzPts val="4300"/>
              <a:buNone/>
              <a:defRPr sz="4300"/>
            </a:lvl5pPr>
            <a:lvl6pPr lvl="5" algn="l">
              <a:spcBef>
                <a:spcPts val="0"/>
              </a:spcBef>
              <a:spcAft>
                <a:spcPts val="0"/>
              </a:spcAft>
              <a:buSzPts val="4300"/>
              <a:buNone/>
              <a:defRPr sz="4300"/>
            </a:lvl6pPr>
            <a:lvl7pPr lvl="6" algn="l">
              <a:spcBef>
                <a:spcPts val="0"/>
              </a:spcBef>
              <a:spcAft>
                <a:spcPts val="0"/>
              </a:spcAft>
              <a:buSzPts val="4300"/>
              <a:buNone/>
              <a:defRPr sz="4300"/>
            </a:lvl7pPr>
            <a:lvl8pPr lvl="7" algn="l">
              <a:spcBef>
                <a:spcPts val="0"/>
              </a:spcBef>
              <a:spcAft>
                <a:spcPts val="0"/>
              </a:spcAft>
              <a:buSzPts val="4300"/>
              <a:buNone/>
              <a:defRPr sz="4300"/>
            </a:lvl8pPr>
            <a:lvl9pPr lvl="8" algn="l">
              <a:spcBef>
                <a:spcPts val="0"/>
              </a:spcBef>
              <a:spcAft>
                <a:spcPts val="0"/>
              </a:spcAft>
              <a:buSzPts val="4300"/>
              <a:buNone/>
              <a:defRPr sz="4300"/>
            </a:lvl9pPr>
          </a:lstStyle>
          <a:p>
            <a:endParaRPr/>
          </a:p>
        </p:txBody>
      </p:sp>
      <p:sp>
        <p:nvSpPr>
          <p:cNvPr id="49" name="Google Shape;49;p9"/>
          <p:cNvSpPr txBox="1">
            <a:spLocks noGrp="1"/>
          </p:cNvSpPr>
          <p:nvPr>
            <p:ph type="subTitle" idx="1"/>
          </p:nvPr>
        </p:nvSpPr>
        <p:spPr>
          <a:xfrm>
            <a:off x="713250" y="2836050"/>
            <a:ext cx="38349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62" name="Google Shape;62;p1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63" name="Google Shape;63;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 name="Google Shape;64;p13"/>
          <p:cNvSpPr txBox="1">
            <a:spLocks noGrp="1"/>
          </p:cNvSpPr>
          <p:nvPr>
            <p:ph type="subTitle" idx="1"/>
          </p:nvPr>
        </p:nvSpPr>
        <p:spPr>
          <a:xfrm>
            <a:off x="713225"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5" name="Google Shape;65;p13"/>
          <p:cNvSpPr txBox="1">
            <a:spLocks noGrp="1"/>
          </p:cNvSpPr>
          <p:nvPr>
            <p:ph type="subTitle" idx="2"/>
          </p:nvPr>
        </p:nvSpPr>
        <p:spPr>
          <a:xfrm>
            <a:off x="713225"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3" hasCustomPrompt="1"/>
          </p:nvPr>
        </p:nvSpPr>
        <p:spPr>
          <a:xfrm>
            <a:off x="713225"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67" name="Google Shape;67;p13"/>
          <p:cNvSpPr txBox="1">
            <a:spLocks noGrp="1"/>
          </p:cNvSpPr>
          <p:nvPr>
            <p:ph type="subTitle" idx="4"/>
          </p:nvPr>
        </p:nvSpPr>
        <p:spPr>
          <a:xfrm>
            <a:off x="713225"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8" name="Google Shape;68;p13"/>
          <p:cNvSpPr txBox="1">
            <a:spLocks noGrp="1"/>
          </p:cNvSpPr>
          <p:nvPr>
            <p:ph type="subTitle" idx="5"/>
          </p:nvPr>
        </p:nvSpPr>
        <p:spPr>
          <a:xfrm>
            <a:off x="713225"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6" hasCustomPrompt="1"/>
          </p:nvPr>
        </p:nvSpPr>
        <p:spPr>
          <a:xfrm>
            <a:off x="713225"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0" name="Google Shape;70;p13"/>
          <p:cNvSpPr txBox="1">
            <a:spLocks noGrp="1"/>
          </p:cNvSpPr>
          <p:nvPr>
            <p:ph type="subTitle" idx="7"/>
          </p:nvPr>
        </p:nvSpPr>
        <p:spPr>
          <a:xfrm>
            <a:off x="6237400"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1" name="Google Shape;71;p13"/>
          <p:cNvSpPr txBox="1">
            <a:spLocks noGrp="1"/>
          </p:cNvSpPr>
          <p:nvPr>
            <p:ph type="subTitle" idx="8"/>
          </p:nvPr>
        </p:nvSpPr>
        <p:spPr>
          <a:xfrm>
            <a:off x="6237400"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9" hasCustomPrompt="1"/>
          </p:nvPr>
        </p:nvSpPr>
        <p:spPr>
          <a:xfrm>
            <a:off x="6237400"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3" name="Google Shape;73;p13"/>
          <p:cNvSpPr txBox="1">
            <a:spLocks noGrp="1"/>
          </p:cNvSpPr>
          <p:nvPr>
            <p:ph type="subTitle" idx="13"/>
          </p:nvPr>
        </p:nvSpPr>
        <p:spPr>
          <a:xfrm>
            <a:off x="6237400"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4" name="Google Shape;74;p13"/>
          <p:cNvSpPr txBox="1">
            <a:spLocks noGrp="1"/>
          </p:cNvSpPr>
          <p:nvPr>
            <p:ph type="subTitle" idx="14"/>
          </p:nvPr>
        </p:nvSpPr>
        <p:spPr>
          <a:xfrm>
            <a:off x="6237400"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5" hasCustomPrompt="1"/>
          </p:nvPr>
        </p:nvSpPr>
        <p:spPr>
          <a:xfrm>
            <a:off x="6237400"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6" name="Google Shape;76;p13"/>
          <p:cNvSpPr txBox="1">
            <a:spLocks noGrp="1"/>
          </p:cNvSpPr>
          <p:nvPr>
            <p:ph type="subTitle" idx="16"/>
          </p:nvPr>
        </p:nvSpPr>
        <p:spPr>
          <a:xfrm>
            <a:off x="3475313"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7" name="Google Shape;77;p13"/>
          <p:cNvSpPr txBox="1">
            <a:spLocks noGrp="1"/>
          </p:cNvSpPr>
          <p:nvPr>
            <p:ph type="subTitle" idx="17"/>
          </p:nvPr>
        </p:nvSpPr>
        <p:spPr>
          <a:xfrm>
            <a:off x="3475313"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8" hasCustomPrompt="1"/>
          </p:nvPr>
        </p:nvSpPr>
        <p:spPr>
          <a:xfrm>
            <a:off x="3475313"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9" name="Google Shape;79;p13"/>
          <p:cNvSpPr txBox="1">
            <a:spLocks noGrp="1"/>
          </p:cNvSpPr>
          <p:nvPr>
            <p:ph type="subTitle" idx="19"/>
          </p:nvPr>
        </p:nvSpPr>
        <p:spPr>
          <a:xfrm>
            <a:off x="3475313"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80" name="Google Shape;80;p13"/>
          <p:cNvSpPr txBox="1">
            <a:spLocks noGrp="1"/>
          </p:cNvSpPr>
          <p:nvPr>
            <p:ph type="subTitle" idx="20"/>
          </p:nvPr>
        </p:nvSpPr>
        <p:spPr>
          <a:xfrm>
            <a:off x="3475313"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21" hasCustomPrompt="1"/>
          </p:nvPr>
        </p:nvSpPr>
        <p:spPr>
          <a:xfrm>
            <a:off x="3475313"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_1_1_1">
    <p:bg>
      <p:bgPr>
        <a:solidFill>
          <a:schemeClr val="dk1"/>
        </a:solidFill>
        <a:effectLst/>
      </p:bgPr>
    </p:bg>
    <p:spTree>
      <p:nvGrpSpPr>
        <p:cNvPr id="1" name="Shape 104"/>
        <p:cNvGrpSpPr/>
        <p:nvPr/>
      </p:nvGrpSpPr>
      <p:grpSpPr>
        <a:xfrm>
          <a:off x="0" y="0"/>
          <a:ext cx="0" cy="0"/>
          <a:chOff x="0" y="0"/>
          <a:chExt cx="0" cy="0"/>
        </a:xfrm>
      </p:grpSpPr>
      <p:pic>
        <p:nvPicPr>
          <p:cNvPr id="105" name="Google Shape;105;p1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6" name="Google Shape;106;p1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07" name="Google Shape;107;p18"/>
          <p:cNvSpPr txBox="1">
            <a:spLocks noGrp="1"/>
          </p:cNvSpPr>
          <p:nvPr>
            <p:ph type="title"/>
          </p:nvPr>
        </p:nvSpPr>
        <p:spPr>
          <a:xfrm>
            <a:off x="2833050" y="1425500"/>
            <a:ext cx="3477900" cy="978000"/>
          </a:xfrm>
          <a:prstGeom prst="rect">
            <a:avLst/>
          </a:prstGeom>
        </p:spPr>
        <p:txBody>
          <a:bodyPr spcFirstLastPara="1" wrap="square" lIns="91425" tIns="91425" rIns="91425" bIns="91425" anchor="t" anchorCtr="0">
            <a:noAutofit/>
          </a:bodyPr>
          <a:lstStyle>
            <a:lvl1pPr lvl="0" rtl="0">
              <a:spcBef>
                <a:spcPts val="0"/>
              </a:spcBef>
              <a:spcAft>
                <a:spcPts val="0"/>
              </a:spcAft>
              <a:buSzPts val="8300"/>
              <a:buNone/>
              <a:defRPr sz="8300"/>
            </a:lvl1pPr>
            <a:lvl2pPr lvl="1" rtl="0">
              <a:spcBef>
                <a:spcPts val="0"/>
              </a:spcBef>
              <a:spcAft>
                <a:spcPts val="0"/>
              </a:spcAft>
              <a:buSzPts val="8300"/>
              <a:buNone/>
              <a:defRPr sz="8300"/>
            </a:lvl2pPr>
            <a:lvl3pPr lvl="2" rtl="0">
              <a:spcBef>
                <a:spcPts val="0"/>
              </a:spcBef>
              <a:spcAft>
                <a:spcPts val="0"/>
              </a:spcAft>
              <a:buSzPts val="8300"/>
              <a:buNone/>
              <a:defRPr sz="8300"/>
            </a:lvl3pPr>
            <a:lvl4pPr lvl="3" rtl="0">
              <a:spcBef>
                <a:spcPts val="0"/>
              </a:spcBef>
              <a:spcAft>
                <a:spcPts val="0"/>
              </a:spcAft>
              <a:buSzPts val="8300"/>
              <a:buNone/>
              <a:defRPr sz="8300"/>
            </a:lvl4pPr>
            <a:lvl5pPr lvl="4" rtl="0">
              <a:spcBef>
                <a:spcPts val="0"/>
              </a:spcBef>
              <a:spcAft>
                <a:spcPts val="0"/>
              </a:spcAft>
              <a:buSzPts val="8300"/>
              <a:buNone/>
              <a:defRPr sz="8300"/>
            </a:lvl5pPr>
            <a:lvl6pPr lvl="5" rtl="0">
              <a:spcBef>
                <a:spcPts val="0"/>
              </a:spcBef>
              <a:spcAft>
                <a:spcPts val="0"/>
              </a:spcAft>
              <a:buSzPts val="8300"/>
              <a:buNone/>
              <a:defRPr sz="8300"/>
            </a:lvl6pPr>
            <a:lvl7pPr lvl="6" rtl="0">
              <a:spcBef>
                <a:spcPts val="0"/>
              </a:spcBef>
              <a:spcAft>
                <a:spcPts val="0"/>
              </a:spcAft>
              <a:buSzPts val="8300"/>
              <a:buNone/>
              <a:defRPr sz="8300"/>
            </a:lvl7pPr>
            <a:lvl8pPr lvl="7" rtl="0">
              <a:spcBef>
                <a:spcPts val="0"/>
              </a:spcBef>
              <a:spcAft>
                <a:spcPts val="0"/>
              </a:spcAft>
              <a:buSzPts val="8300"/>
              <a:buNone/>
              <a:defRPr sz="8300"/>
            </a:lvl8pPr>
            <a:lvl9pPr lvl="8" rtl="0">
              <a:spcBef>
                <a:spcPts val="0"/>
              </a:spcBef>
              <a:spcAft>
                <a:spcPts val="0"/>
              </a:spcAft>
              <a:buSzPts val="8300"/>
              <a:buNone/>
              <a:defRPr sz="8300"/>
            </a:lvl9pPr>
          </a:lstStyle>
          <a:p>
            <a:endParaRPr/>
          </a:p>
        </p:txBody>
      </p:sp>
      <p:sp>
        <p:nvSpPr>
          <p:cNvPr id="108" name="Google Shape;108;p18"/>
          <p:cNvSpPr txBox="1">
            <a:spLocks noGrp="1"/>
          </p:cNvSpPr>
          <p:nvPr>
            <p:ph type="subTitle" idx="1"/>
          </p:nvPr>
        </p:nvSpPr>
        <p:spPr>
          <a:xfrm>
            <a:off x="3095550" y="2631988"/>
            <a:ext cx="2952900" cy="10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201"/>
        <p:cNvGrpSpPr/>
        <p:nvPr/>
      </p:nvGrpSpPr>
      <p:grpSpPr>
        <a:xfrm>
          <a:off x="0" y="0"/>
          <a:ext cx="0" cy="0"/>
          <a:chOff x="0" y="0"/>
          <a:chExt cx="0" cy="0"/>
        </a:xfrm>
      </p:grpSpPr>
      <p:pic>
        <p:nvPicPr>
          <p:cNvPr id="202" name="Google Shape;202;p31"/>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3" name="Google Shape;203;p31"/>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204"/>
        <p:cNvGrpSpPr/>
        <p:nvPr/>
      </p:nvGrpSpPr>
      <p:grpSpPr>
        <a:xfrm>
          <a:off x="0" y="0"/>
          <a:ext cx="0" cy="0"/>
          <a:chOff x="0" y="0"/>
          <a:chExt cx="0" cy="0"/>
        </a:xfrm>
      </p:grpSpPr>
      <p:pic>
        <p:nvPicPr>
          <p:cNvPr id="205" name="Google Shape;205;p3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6" name="Google Shape;206;p32"/>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1">
  <p:cSld name="Main point 1">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0250" y="450150"/>
            <a:ext cx="6367800" cy="40908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rgbClr val="FFFFFF"/>
              </a:buClr>
              <a:buSzPts val="6400"/>
              <a:buFont typeface="Arial"/>
              <a:buNone/>
              <a:defRPr sz="4800">
                <a:solidFill>
                  <a:srgbClr val="FFFFFF"/>
                </a:solidFill>
              </a:defRPr>
            </a:lvl1pPr>
            <a:lvl2pPr lvl="1" algn="l" rtl="0">
              <a:lnSpc>
                <a:spcPct val="100000"/>
              </a:lnSpc>
              <a:spcBef>
                <a:spcPts val="0"/>
              </a:spcBef>
              <a:spcAft>
                <a:spcPts val="0"/>
              </a:spcAft>
              <a:buClr>
                <a:srgbClr val="FFFFFF"/>
              </a:buClr>
              <a:buSzPts val="6400"/>
              <a:buNone/>
              <a:defRPr sz="4800">
                <a:solidFill>
                  <a:srgbClr val="FFFFFF"/>
                </a:solidFill>
              </a:defRPr>
            </a:lvl2pPr>
            <a:lvl3pPr lvl="2" algn="l" rtl="0">
              <a:lnSpc>
                <a:spcPct val="100000"/>
              </a:lnSpc>
              <a:spcBef>
                <a:spcPts val="0"/>
              </a:spcBef>
              <a:spcAft>
                <a:spcPts val="0"/>
              </a:spcAft>
              <a:buClr>
                <a:srgbClr val="FFFFFF"/>
              </a:buClr>
              <a:buSzPts val="6400"/>
              <a:buNone/>
              <a:defRPr sz="4800">
                <a:solidFill>
                  <a:srgbClr val="FFFFFF"/>
                </a:solidFill>
              </a:defRPr>
            </a:lvl3pPr>
            <a:lvl4pPr lvl="3" algn="l" rtl="0">
              <a:lnSpc>
                <a:spcPct val="100000"/>
              </a:lnSpc>
              <a:spcBef>
                <a:spcPts val="0"/>
              </a:spcBef>
              <a:spcAft>
                <a:spcPts val="0"/>
              </a:spcAft>
              <a:buClr>
                <a:srgbClr val="FFFFFF"/>
              </a:buClr>
              <a:buSzPts val="6400"/>
              <a:buNone/>
              <a:defRPr sz="4800">
                <a:solidFill>
                  <a:srgbClr val="FFFFFF"/>
                </a:solidFill>
              </a:defRPr>
            </a:lvl4pPr>
            <a:lvl5pPr lvl="4" algn="l" rtl="0">
              <a:lnSpc>
                <a:spcPct val="100000"/>
              </a:lnSpc>
              <a:spcBef>
                <a:spcPts val="0"/>
              </a:spcBef>
              <a:spcAft>
                <a:spcPts val="0"/>
              </a:spcAft>
              <a:buClr>
                <a:srgbClr val="FFFFFF"/>
              </a:buClr>
              <a:buSzPts val="6400"/>
              <a:buNone/>
              <a:defRPr sz="4800">
                <a:solidFill>
                  <a:srgbClr val="FFFFFF"/>
                </a:solidFill>
              </a:defRPr>
            </a:lvl5pPr>
            <a:lvl6pPr lvl="5" algn="l" rtl="0">
              <a:lnSpc>
                <a:spcPct val="100000"/>
              </a:lnSpc>
              <a:spcBef>
                <a:spcPts val="0"/>
              </a:spcBef>
              <a:spcAft>
                <a:spcPts val="0"/>
              </a:spcAft>
              <a:buClr>
                <a:srgbClr val="FFFFFF"/>
              </a:buClr>
              <a:buSzPts val="6400"/>
              <a:buNone/>
              <a:defRPr sz="4800">
                <a:solidFill>
                  <a:srgbClr val="FFFFFF"/>
                </a:solidFill>
              </a:defRPr>
            </a:lvl6pPr>
            <a:lvl7pPr lvl="6" algn="l" rtl="0">
              <a:lnSpc>
                <a:spcPct val="100000"/>
              </a:lnSpc>
              <a:spcBef>
                <a:spcPts val="0"/>
              </a:spcBef>
              <a:spcAft>
                <a:spcPts val="0"/>
              </a:spcAft>
              <a:buClr>
                <a:srgbClr val="FFFFFF"/>
              </a:buClr>
              <a:buSzPts val="6400"/>
              <a:buNone/>
              <a:defRPr sz="4800">
                <a:solidFill>
                  <a:srgbClr val="FFFFFF"/>
                </a:solidFill>
              </a:defRPr>
            </a:lvl7pPr>
            <a:lvl8pPr lvl="7" algn="l" rtl="0">
              <a:lnSpc>
                <a:spcPct val="100000"/>
              </a:lnSpc>
              <a:spcBef>
                <a:spcPts val="0"/>
              </a:spcBef>
              <a:spcAft>
                <a:spcPts val="0"/>
              </a:spcAft>
              <a:buClr>
                <a:srgbClr val="FFFFFF"/>
              </a:buClr>
              <a:buSzPts val="6400"/>
              <a:buNone/>
              <a:defRPr sz="4800">
                <a:solidFill>
                  <a:srgbClr val="FFFFFF"/>
                </a:solidFill>
              </a:defRPr>
            </a:lvl8pPr>
            <a:lvl9pPr lvl="8" algn="l" rtl="0">
              <a:lnSpc>
                <a:spcPct val="100000"/>
              </a:lnSpc>
              <a:spcBef>
                <a:spcPts val="0"/>
              </a:spcBef>
              <a:spcAft>
                <a:spcPts val="0"/>
              </a:spcAft>
              <a:buClr>
                <a:srgbClr val="FFFFFF"/>
              </a:buClr>
              <a:buSzPts val="6400"/>
              <a:buNone/>
              <a:defRPr sz="4800">
                <a:solidFill>
                  <a:srgbClr val="FFFFFF"/>
                </a:solidFill>
              </a:defRPr>
            </a:lvl9pPr>
          </a:lstStyle>
          <a:p>
            <a:endParaRPr/>
          </a:p>
        </p:txBody>
      </p:sp>
      <p:sp>
        <p:nvSpPr>
          <p:cNvPr id="136" name="Google Shape;136;p26"/>
          <p:cNvSpPr txBox="1">
            <a:spLocks noGrp="1"/>
          </p:cNvSpPr>
          <p:nvPr>
            <p:ph type="sldNum" idx="12"/>
          </p:nvPr>
        </p:nvSpPr>
        <p:spPr>
          <a:xfrm>
            <a:off x="8472458" y="4663217"/>
            <a:ext cx="548700" cy="3936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900"/>
              <a:buFont typeface="Arial"/>
              <a:buNone/>
              <a:defRPr sz="1425"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2631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1pPr>
            <a:lvl2pPr lvl="1"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2pPr>
            <a:lvl3pPr lvl="2"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3pPr>
            <a:lvl4pPr lvl="3"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4pPr>
            <a:lvl5pPr lvl="4"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5pPr>
            <a:lvl6pPr lvl="5"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6pPr>
            <a:lvl7pPr lvl="6"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7pPr>
            <a:lvl8pPr lvl="7"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8pPr>
            <a:lvl9pPr lvl="8"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4" r:id="rId5"/>
    <p:sldLayoutId id="2147483677" r:id="rId6"/>
    <p:sldLayoutId id="2147483678"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707065" y="1891364"/>
            <a:ext cx="7729869" cy="9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solidFill>
                  <a:schemeClr val="dk2"/>
                </a:solidFill>
              </a:rPr>
              <a:t>Digital Prototyping</a:t>
            </a:r>
          </a:p>
        </p:txBody>
      </p:sp>
      <p:cxnSp>
        <p:nvCxnSpPr>
          <p:cNvPr id="231" name="Google Shape;231;p37"/>
          <p:cNvCxnSpPr/>
          <p:nvPr/>
        </p:nvCxnSpPr>
        <p:spPr>
          <a:xfrm>
            <a:off x="3203400" y="3430127"/>
            <a:ext cx="27372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19045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p:nvPr/>
        </p:nvSpPr>
        <p:spPr>
          <a:xfrm>
            <a:off x="452906" y="3774431"/>
            <a:ext cx="3577500" cy="416025"/>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en-US" sz="1650">
                <a:solidFill>
                  <a:schemeClr val="dk1"/>
                </a:solidFill>
                <a:latin typeface="Calibri"/>
                <a:ea typeface="Calibri"/>
                <a:cs typeface="Calibri"/>
                <a:sym typeface="Calibri"/>
              </a:rPr>
              <a:t>Concept Sketches / Use Cases (not shown) / Low-Fidelity Paper Prototypes</a:t>
            </a:r>
            <a:endParaRPr sz="1650">
              <a:solidFill>
                <a:schemeClr val="dk1"/>
              </a:solidFill>
              <a:latin typeface="Calibri"/>
              <a:ea typeface="Calibri"/>
              <a:cs typeface="Calibri"/>
              <a:sym typeface="Calibri"/>
            </a:endParaRPr>
          </a:p>
        </p:txBody>
      </p:sp>
      <p:sp>
        <p:nvSpPr>
          <p:cNvPr id="163" name="Google Shape;163;p30"/>
          <p:cNvSpPr txBox="1"/>
          <p:nvPr/>
        </p:nvSpPr>
        <p:spPr>
          <a:xfrm>
            <a:off x="311700" y="445025"/>
            <a:ext cx="6395400" cy="550125"/>
          </a:xfrm>
          <a:prstGeom prst="rect">
            <a:avLst/>
          </a:prstGeom>
          <a:noFill/>
          <a:ln>
            <a:noFill/>
          </a:ln>
        </p:spPr>
        <p:txBody>
          <a:bodyPr spcFirstLastPara="1" wrap="square" lIns="91425" tIns="45694" rIns="91425" bIns="45694" anchor="ctr" anchorCtr="0">
            <a:noAutofit/>
          </a:bodyPr>
          <a:lstStyle/>
          <a:p>
            <a:pPr>
              <a:lnSpc>
                <a:spcPct val="90000"/>
              </a:lnSpc>
            </a:pPr>
            <a:r>
              <a:rPr lang="en-US" sz="2775" b="1">
                <a:solidFill>
                  <a:srgbClr val="595959"/>
                </a:solidFill>
                <a:latin typeface="Calibri"/>
                <a:ea typeface="Calibri"/>
                <a:cs typeface="Calibri"/>
                <a:sym typeface="Calibri"/>
              </a:rPr>
              <a:t>Basic Terminology</a:t>
            </a:r>
            <a:endParaRPr sz="975">
              <a:solidFill>
                <a:srgbClr val="595959"/>
              </a:solidFill>
              <a:latin typeface="Calibri"/>
              <a:ea typeface="Calibri"/>
              <a:cs typeface="Calibri"/>
              <a:sym typeface="Calibri"/>
            </a:endParaRPr>
          </a:p>
        </p:txBody>
      </p:sp>
      <p:pic>
        <p:nvPicPr>
          <p:cNvPr id="164" name="Google Shape;164;p30" descr="Diagram&#10;&#10;Description automatically generated"/>
          <p:cNvPicPr preferRelativeResize="0"/>
          <p:nvPr/>
        </p:nvPicPr>
        <p:blipFill rotWithShape="1">
          <a:blip r:embed="rId3">
            <a:alphaModFix/>
          </a:blip>
          <a:srcRect l="14871" t="59315" r="10395" b="3902"/>
          <a:stretch/>
        </p:blipFill>
        <p:spPr>
          <a:xfrm>
            <a:off x="452916" y="1801444"/>
            <a:ext cx="3577498" cy="1972987"/>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p:nvPr/>
        </p:nvSpPr>
        <p:spPr>
          <a:xfrm>
            <a:off x="452906" y="3774431"/>
            <a:ext cx="3577500" cy="416025"/>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en-US" sz="1650">
                <a:solidFill>
                  <a:schemeClr val="dk1"/>
                </a:solidFill>
                <a:latin typeface="Calibri"/>
                <a:ea typeface="Calibri"/>
                <a:cs typeface="Calibri"/>
                <a:sym typeface="Calibri"/>
              </a:rPr>
              <a:t>Concept Sketches / Use Cases (not shown) / Low-Fidelity Paper Prototypes</a:t>
            </a:r>
            <a:endParaRPr sz="1275">
              <a:solidFill>
                <a:schemeClr val="dk1"/>
              </a:solidFill>
              <a:latin typeface="Calibri"/>
              <a:ea typeface="Calibri"/>
              <a:cs typeface="Calibri"/>
              <a:sym typeface="Calibri"/>
            </a:endParaRPr>
          </a:p>
        </p:txBody>
      </p:sp>
      <p:sp>
        <p:nvSpPr>
          <p:cNvPr id="170" name="Google Shape;170;p31"/>
          <p:cNvSpPr txBox="1"/>
          <p:nvPr/>
        </p:nvSpPr>
        <p:spPr>
          <a:xfrm>
            <a:off x="311700" y="445025"/>
            <a:ext cx="6395400" cy="550125"/>
          </a:xfrm>
          <a:prstGeom prst="rect">
            <a:avLst/>
          </a:prstGeom>
          <a:noFill/>
          <a:ln>
            <a:noFill/>
          </a:ln>
        </p:spPr>
        <p:txBody>
          <a:bodyPr spcFirstLastPara="1" wrap="square" lIns="91425" tIns="45694" rIns="91425" bIns="45694" anchor="ctr" anchorCtr="0">
            <a:noAutofit/>
          </a:bodyPr>
          <a:lstStyle/>
          <a:p>
            <a:pPr>
              <a:lnSpc>
                <a:spcPct val="90000"/>
              </a:lnSpc>
            </a:pPr>
            <a:r>
              <a:rPr lang="en-US" sz="2775" b="1">
                <a:solidFill>
                  <a:srgbClr val="595959"/>
                </a:solidFill>
                <a:latin typeface="Calibri"/>
                <a:ea typeface="Calibri"/>
                <a:cs typeface="Calibri"/>
                <a:sym typeface="Calibri"/>
              </a:rPr>
              <a:t>Basic Terminology</a:t>
            </a:r>
            <a:endParaRPr sz="975">
              <a:solidFill>
                <a:srgbClr val="595959"/>
              </a:solidFill>
              <a:latin typeface="Calibri"/>
              <a:ea typeface="Calibri"/>
              <a:cs typeface="Calibri"/>
              <a:sym typeface="Calibri"/>
            </a:endParaRPr>
          </a:p>
        </p:txBody>
      </p:sp>
      <p:pic>
        <p:nvPicPr>
          <p:cNvPr id="171" name="Google Shape;171;p31" descr="Diagram&#10;&#10;Description automatically generated"/>
          <p:cNvPicPr preferRelativeResize="0"/>
          <p:nvPr/>
        </p:nvPicPr>
        <p:blipFill rotWithShape="1">
          <a:blip r:embed="rId3">
            <a:alphaModFix/>
          </a:blip>
          <a:srcRect l="14871" t="59315" r="10395" b="3902"/>
          <a:stretch/>
        </p:blipFill>
        <p:spPr>
          <a:xfrm>
            <a:off x="452916" y="1801444"/>
            <a:ext cx="3577498" cy="1972987"/>
          </a:xfrm>
          <a:prstGeom prst="rect">
            <a:avLst/>
          </a:prstGeom>
          <a:noFill/>
          <a:ln w="19050" cap="flat" cmpd="sng">
            <a:solidFill>
              <a:srgbClr val="000000"/>
            </a:solidFill>
            <a:prstDash val="solid"/>
            <a:round/>
            <a:headEnd type="none" w="sm" len="sm"/>
            <a:tailEnd type="none" w="sm" len="sm"/>
          </a:ln>
        </p:spPr>
      </p:pic>
      <p:pic>
        <p:nvPicPr>
          <p:cNvPr id="172" name="Google Shape;172;p31" descr="Graphical user interface, application&#10;&#10;Description automatically generated"/>
          <p:cNvPicPr preferRelativeResize="0"/>
          <p:nvPr/>
        </p:nvPicPr>
        <p:blipFill rotWithShape="1">
          <a:blip r:embed="rId4">
            <a:alphaModFix/>
          </a:blip>
          <a:srcRect/>
          <a:stretch/>
        </p:blipFill>
        <p:spPr>
          <a:xfrm>
            <a:off x="4192838" y="1801444"/>
            <a:ext cx="2227190" cy="1972986"/>
          </a:xfrm>
          <a:prstGeom prst="rect">
            <a:avLst/>
          </a:prstGeom>
          <a:noFill/>
          <a:ln w="19050" cap="flat" cmpd="sng">
            <a:solidFill>
              <a:srgbClr val="000000"/>
            </a:solidFill>
            <a:prstDash val="solid"/>
            <a:round/>
            <a:headEnd type="none" w="sm" len="sm"/>
            <a:tailEnd type="none" w="sm" len="sm"/>
          </a:ln>
        </p:spPr>
      </p:pic>
      <p:sp>
        <p:nvSpPr>
          <p:cNvPr id="173" name="Google Shape;173;p31"/>
          <p:cNvSpPr txBox="1"/>
          <p:nvPr/>
        </p:nvSpPr>
        <p:spPr>
          <a:xfrm>
            <a:off x="4192838" y="3836419"/>
            <a:ext cx="2227275" cy="416025"/>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en-US" sz="1650">
                <a:solidFill>
                  <a:schemeClr val="dk1"/>
                </a:solidFill>
                <a:latin typeface="Calibri"/>
                <a:ea typeface="Calibri"/>
                <a:cs typeface="Calibri"/>
                <a:sym typeface="Calibri"/>
              </a:rPr>
              <a:t>Wireframe Digital Prototype</a:t>
            </a:r>
            <a:endParaRPr sz="1275">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p:nvPr/>
        </p:nvSpPr>
        <p:spPr>
          <a:xfrm>
            <a:off x="452906" y="3774431"/>
            <a:ext cx="3577500" cy="416025"/>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en-US" sz="1650">
                <a:solidFill>
                  <a:schemeClr val="dk1"/>
                </a:solidFill>
                <a:latin typeface="Calibri"/>
                <a:ea typeface="Calibri"/>
                <a:cs typeface="Calibri"/>
                <a:sym typeface="Calibri"/>
              </a:rPr>
              <a:t>Concept Sketches / Use Cases (not shown) / Low-Fidelity Paper Prototypes</a:t>
            </a:r>
            <a:endParaRPr sz="1275">
              <a:solidFill>
                <a:schemeClr val="dk1"/>
              </a:solidFill>
              <a:latin typeface="Calibri"/>
              <a:ea typeface="Calibri"/>
              <a:cs typeface="Calibri"/>
              <a:sym typeface="Calibri"/>
            </a:endParaRPr>
          </a:p>
          <a:p>
            <a:pPr>
              <a:lnSpc>
                <a:spcPct val="120000"/>
              </a:lnSpc>
              <a:buClr>
                <a:schemeClr val="dk1"/>
              </a:buClr>
              <a:buSzPts val="1100"/>
            </a:pPr>
            <a:endParaRPr sz="1650">
              <a:solidFill>
                <a:schemeClr val="dk1"/>
              </a:solidFill>
              <a:latin typeface="Calibri"/>
              <a:ea typeface="Calibri"/>
              <a:cs typeface="Calibri"/>
              <a:sym typeface="Calibri"/>
            </a:endParaRPr>
          </a:p>
        </p:txBody>
      </p:sp>
      <p:sp>
        <p:nvSpPr>
          <p:cNvPr id="179" name="Google Shape;179;p32"/>
          <p:cNvSpPr txBox="1"/>
          <p:nvPr/>
        </p:nvSpPr>
        <p:spPr>
          <a:xfrm>
            <a:off x="311700" y="445025"/>
            <a:ext cx="6395400" cy="550200"/>
          </a:xfrm>
          <a:prstGeom prst="rect">
            <a:avLst/>
          </a:prstGeom>
          <a:noFill/>
          <a:ln>
            <a:noFill/>
          </a:ln>
        </p:spPr>
        <p:txBody>
          <a:bodyPr spcFirstLastPara="1" wrap="square" lIns="91425" tIns="45694" rIns="91425" bIns="45694" anchor="ctr" anchorCtr="0">
            <a:noAutofit/>
          </a:bodyPr>
          <a:lstStyle/>
          <a:p>
            <a:pPr>
              <a:lnSpc>
                <a:spcPct val="90000"/>
              </a:lnSpc>
            </a:pPr>
            <a:r>
              <a:rPr lang="en-US" sz="2775" b="1">
                <a:solidFill>
                  <a:srgbClr val="595959"/>
                </a:solidFill>
                <a:latin typeface="Calibri"/>
                <a:ea typeface="Calibri"/>
                <a:cs typeface="Calibri"/>
                <a:sym typeface="Calibri"/>
              </a:rPr>
              <a:t>Basic Terminology</a:t>
            </a:r>
            <a:endParaRPr sz="975">
              <a:solidFill>
                <a:srgbClr val="595959"/>
              </a:solidFill>
              <a:latin typeface="Calibri"/>
              <a:ea typeface="Calibri"/>
              <a:cs typeface="Calibri"/>
              <a:sym typeface="Calibri"/>
            </a:endParaRPr>
          </a:p>
        </p:txBody>
      </p:sp>
      <p:pic>
        <p:nvPicPr>
          <p:cNvPr id="180" name="Google Shape;180;p32" descr="Diagram&#10;&#10;Description automatically generated"/>
          <p:cNvPicPr preferRelativeResize="0"/>
          <p:nvPr/>
        </p:nvPicPr>
        <p:blipFill rotWithShape="1">
          <a:blip r:embed="rId3">
            <a:alphaModFix/>
          </a:blip>
          <a:srcRect l="14871" t="59315" r="10395" b="3902"/>
          <a:stretch/>
        </p:blipFill>
        <p:spPr>
          <a:xfrm>
            <a:off x="452916" y="1801444"/>
            <a:ext cx="3577498" cy="1972987"/>
          </a:xfrm>
          <a:prstGeom prst="rect">
            <a:avLst/>
          </a:prstGeom>
          <a:noFill/>
          <a:ln w="19050" cap="flat" cmpd="sng">
            <a:solidFill>
              <a:srgbClr val="000000"/>
            </a:solidFill>
            <a:prstDash val="solid"/>
            <a:round/>
            <a:headEnd type="none" w="sm" len="sm"/>
            <a:tailEnd type="none" w="sm" len="sm"/>
          </a:ln>
        </p:spPr>
      </p:pic>
      <p:pic>
        <p:nvPicPr>
          <p:cNvPr id="181" name="Google Shape;181;p32" descr="Graphical user interface, application&#10;&#10;Description automatically generated"/>
          <p:cNvPicPr preferRelativeResize="0"/>
          <p:nvPr/>
        </p:nvPicPr>
        <p:blipFill rotWithShape="1">
          <a:blip r:embed="rId4">
            <a:alphaModFix/>
          </a:blip>
          <a:srcRect/>
          <a:stretch/>
        </p:blipFill>
        <p:spPr>
          <a:xfrm>
            <a:off x="4192838" y="1801444"/>
            <a:ext cx="2227190" cy="1972986"/>
          </a:xfrm>
          <a:prstGeom prst="rect">
            <a:avLst/>
          </a:prstGeom>
          <a:noFill/>
          <a:ln w="19050" cap="flat" cmpd="sng">
            <a:solidFill>
              <a:srgbClr val="000000"/>
            </a:solidFill>
            <a:prstDash val="solid"/>
            <a:round/>
            <a:headEnd type="none" w="sm" len="sm"/>
            <a:tailEnd type="none" w="sm" len="sm"/>
          </a:ln>
        </p:spPr>
      </p:pic>
      <p:pic>
        <p:nvPicPr>
          <p:cNvPr id="182" name="Google Shape;182;p32" descr="Graphical user interface, application&#10;&#10;Description automatically generated"/>
          <p:cNvPicPr preferRelativeResize="0"/>
          <p:nvPr/>
        </p:nvPicPr>
        <p:blipFill rotWithShape="1">
          <a:blip r:embed="rId5">
            <a:alphaModFix/>
          </a:blip>
          <a:srcRect r="31096" b="31749"/>
          <a:stretch/>
        </p:blipFill>
        <p:spPr>
          <a:xfrm>
            <a:off x="6639982" y="1801445"/>
            <a:ext cx="2051102" cy="1972986"/>
          </a:xfrm>
          <a:prstGeom prst="rect">
            <a:avLst/>
          </a:prstGeom>
          <a:noFill/>
          <a:ln w="19050" cap="flat" cmpd="sng">
            <a:solidFill>
              <a:srgbClr val="000000"/>
            </a:solidFill>
            <a:prstDash val="solid"/>
            <a:round/>
            <a:headEnd type="none" w="sm" len="sm"/>
            <a:tailEnd type="none" w="sm" len="sm"/>
          </a:ln>
        </p:spPr>
      </p:pic>
      <p:sp>
        <p:nvSpPr>
          <p:cNvPr id="183" name="Google Shape;183;p32"/>
          <p:cNvSpPr txBox="1"/>
          <p:nvPr/>
        </p:nvSpPr>
        <p:spPr>
          <a:xfrm>
            <a:off x="4192838" y="3836419"/>
            <a:ext cx="2227275" cy="416025"/>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en-US" sz="1650">
                <a:solidFill>
                  <a:schemeClr val="dk1"/>
                </a:solidFill>
                <a:latin typeface="Calibri"/>
                <a:ea typeface="Calibri"/>
                <a:cs typeface="Calibri"/>
                <a:sym typeface="Calibri"/>
              </a:rPr>
              <a:t>Wireframe Digital Prototype</a:t>
            </a:r>
            <a:endParaRPr sz="1275">
              <a:solidFill>
                <a:schemeClr val="dk1"/>
              </a:solidFill>
              <a:latin typeface="Calibri"/>
              <a:ea typeface="Calibri"/>
              <a:cs typeface="Calibri"/>
              <a:sym typeface="Calibri"/>
            </a:endParaRPr>
          </a:p>
        </p:txBody>
      </p:sp>
      <p:sp>
        <p:nvSpPr>
          <p:cNvPr id="184" name="Google Shape;184;p32"/>
          <p:cNvSpPr txBox="1"/>
          <p:nvPr/>
        </p:nvSpPr>
        <p:spPr>
          <a:xfrm>
            <a:off x="6639975" y="3774431"/>
            <a:ext cx="2227275" cy="416025"/>
          </a:xfrm>
          <a:prstGeom prst="rect">
            <a:avLst/>
          </a:prstGeom>
          <a:noFill/>
          <a:ln>
            <a:noFill/>
          </a:ln>
        </p:spPr>
        <p:txBody>
          <a:bodyPr spcFirstLastPara="1" wrap="square" lIns="91425" tIns="91425" rIns="91425" bIns="91425" anchor="t" anchorCtr="0">
            <a:noAutofit/>
          </a:bodyPr>
          <a:lstStyle/>
          <a:p>
            <a:pPr>
              <a:lnSpc>
                <a:spcPct val="120000"/>
              </a:lnSpc>
              <a:buClr>
                <a:schemeClr val="dk1"/>
              </a:buClr>
              <a:buSzPts val="1100"/>
            </a:pPr>
            <a:r>
              <a:rPr lang="en-US" sz="1650">
                <a:solidFill>
                  <a:schemeClr val="dk1"/>
                </a:solidFill>
                <a:latin typeface="Calibri"/>
                <a:ea typeface="Calibri"/>
                <a:cs typeface="Calibri"/>
                <a:sym typeface="Calibri"/>
              </a:rPr>
              <a:t>High-Fidelity Digital Prototype </a:t>
            </a:r>
            <a:endParaRPr sz="1275">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707065" y="1891364"/>
            <a:ext cx="7729869" cy="9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solidFill>
                  <a:schemeClr val="dk2"/>
                </a:solidFill>
              </a:rPr>
              <a:t>Figma Tutorial</a:t>
            </a:r>
          </a:p>
        </p:txBody>
      </p:sp>
      <p:cxnSp>
        <p:nvCxnSpPr>
          <p:cNvPr id="231" name="Google Shape;231;p37"/>
          <p:cNvCxnSpPr/>
          <p:nvPr/>
        </p:nvCxnSpPr>
        <p:spPr>
          <a:xfrm>
            <a:off x="3203400" y="3430127"/>
            <a:ext cx="27372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608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707065" y="1891364"/>
            <a:ext cx="7729869" cy="9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solidFill>
                  <a:schemeClr val="dk2"/>
                </a:solidFill>
              </a:rPr>
              <a:t>Design Exercise: Digital Prototyping</a:t>
            </a:r>
          </a:p>
        </p:txBody>
      </p:sp>
      <p:cxnSp>
        <p:nvCxnSpPr>
          <p:cNvPr id="231" name="Google Shape;231;p37"/>
          <p:cNvCxnSpPr/>
          <p:nvPr/>
        </p:nvCxnSpPr>
        <p:spPr>
          <a:xfrm>
            <a:off x="3203400" y="3430127"/>
            <a:ext cx="27372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34558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14"/>
        <p:cNvGrpSpPr/>
        <p:nvPr/>
      </p:nvGrpSpPr>
      <p:grpSpPr>
        <a:xfrm>
          <a:off x="0" y="0"/>
          <a:ext cx="0" cy="0"/>
          <a:chOff x="0" y="0"/>
          <a:chExt cx="0" cy="0"/>
        </a:xfrm>
      </p:grpSpPr>
      <p:sp>
        <p:nvSpPr>
          <p:cNvPr id="216" name="Google Shape;216;p35"/>
          <p:cNvSpPr txBox="1">
            <a:spLocks noGrp="1"/>
          </p:cNvSpPr>
          <p:nvPr>
            <p:ph type="title"/>
          </p:nvPr>
        </p:nvSpPr>
        <p:spPr>
          <a:xfrm>
            <a:off x="161961" y="183754"/>
            <a:ext cx="7344727" cy="693000"/>
          </a:xfrm>
        </p:spPr>
        <p:txBody>
          <a:bodyPr spcFirstLastPara="1" wrap="square" lIns="91425" tIns="91425" rIns="91425" bIns="91425" anchor="b" anchorCtr="0">
            <a:noAutofit/>
          </a:bodyPr>
          <a:lstStyle/>
          <a:p>
            <a:pPr marL="0" lvl="0" indent="0" rtl="0">
              <a:lnSpc>
                <a:spcPct val="90000"/>
              </a:lnSpc>
              <a:spcBef>
                <a:spcPts val="0"/>
              </a:spcBef>
              <a:spcAft>
                <a:spcPts val="0"/>
              </a:spcAft>
              <a:buNone/>
            </a:pPr>
            <a:r>
              <a:rPr lang="en-US" sz="3200" dirty="0">
                <a:solidFill>
                  <a:schemeClr val="bg1"/>
                </a:solidFill>
              </a:rPr>
              <a:t>Exercise: digital prototyping</a:t>
            </a:r>
          </a:p>
        </p:txBody>
      </p:sp>
      <p:sp>
        <p:nvSpPr>
          <p:cNvPr id="5" name="TextBox 4">
            <a:extLst>
              <a:ext uri="{FF2B5EF4-FFF2-40B4-BE49-F238E27FC236}">
                <a16:creationId xmlns:a16="http://schemas.microsoft.com/office/drawing/2014/main" id="{CFC852F7-BE09-475D-817C-2F1BACC387AB}"/>
              </a:ext>
            </a:extLst>
          </p:cNvPr>
          <p:cNvSpPr txBox="1"/>
          <p:nvPr/>
        </p:nvSpPr>
        <p:spPr>
          <a:xfrm>
            <a:off x="422042" y="1078773"/>
            <a:ext cx="6542284"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a:latin typeface="Raleway" panose="020B0604020202020204" charset="0"/>
                <a:cs typeface="Rakkas" panose="00000500000000000000" pitchFamily="2" charset="-78"/>
              </a:rPr>
              <a:t>30 minutes to create digital prototype</a:t>
            </a:r>
          </a:p>
          <a:p>
            <a:endParaRPr lang="en-US" sz="1800" dirty="0">
              <a:latin typeface="Raleway" panose="020B0604020202020204" charset="0"/>
              <a:cs typeface="Rakkas" panose="00000500000000000000" pitchFamily="2" charset="-78"/>
            </a:endParaRPr>
          </a:p>
          <a:p>
            <a:pPr marL="285750" indent="-285750">
              <a:buFont typeface="Wingdings" panose="05000000000000000000" pitchFamily="2" charset="2"/>
              <a:buChar char="Ø"/>
            </a:pPr>
            <a:r>
              <a:rPr lang="en-US" sz="1800" dirty="0">
                <a:latin typeface="Raleway" panose="020B0604020202020204" charset="0"/>
                <a:cs typeface="Rakkas" panose="00000500000000000000" pitchFamily="2" charset="-78"/>
              </a:rPr>
              <a:t>2 minutes presenting your prototype to the class</a:t>
            </a:r>
          </a:p>
        </p:txBody>
      </p:sp>
    </p:spTree>
    <p:extLst>
      <p:ext uri="{BB962C8B-B14F-4D97-AF65-F5344CB8AC3E}">
        <p14:creationId xmlns:p14="http://schemas.microsoft.com/office/powerpoint/2010/main" val="85635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dk1"/>
        </a:solidFill>
        <a:effectLst/>
      </p:bgPr>
    </p:bg>
    <p:spTree>
      <p:nvGrpSpPr>
        <p:cNvPr id="1" name="Shape 214"/>
        <p:cNvGrpSpPr/>
        <p:nvPr/>
      </p:nvGrpSpPr>
      <p:grpSpPr>
        <a:xfrm>
          <a:off x="0" y="0"/>
          <a:ext cx="0" cy="0"/>
          <a:chOff x="0" y="0"/>
          <a:chExt cx="0" cy="0"/>
        </a:xfrm>
      </p:grpSpPr>
      <p:sp>
        <p:nvSpPr>
          <p:cNvPr id="216" name="Google Shape;216;p35"/>
          <p:cNvSpPr txBox="1">
            <a:spLocks noGrp="1"/>
          </p:cNvSpPr>
          <p:nvPr>
            <p:ph type="title"/>
          </p:nvPr>
        </p:nvSpPr>
        <p:spPr>
          <a:xfrm>
            <a:off x="161961" y="183754"/>
            <a:ext cx="7344727" cy="693000"/>
          </a:xfrm>
        </p:spPr>
        <p:txBody>
          <a:bodyPr spcFirstLastPara="1" wrap="square" lIns="91425" tIns="91425" rIns="91425" bIns="91425" anchor="b" anchorCtr="0">
            <a:noAutofit/>
          </a:bodyPr>
          <a:lstStyle/>
          <a:p>
            <a:pPr marL="0" lvl="0" indent="0" rtl="0">
              <a:lnSpc>
                <a:spcPct val="90000"/>
              </a:lnSpc>
              <a:spcBef>
                <a:spcPts val="0"/>
              </a:spcBef>
              <a:spcAft>
                <a:spcPts val="0"/>
              </a:spcAft>
              <a:buNone/>
            </a:pPr>
            <a:r>
              <a:rPr lang="en-US" sz="3200" dirty="0">
                <a:solidFill>
                  <a:schemeClr val="bg1"/>
                </a:solidFill>
              </a:rPr>
              <a:t>Prototype a Mobile App for Coffee Shop</a:t>
            </a:r>
          </a:p>
        </p:txBody>
      </p:sp>
      <p:sp>
        <p:nvSpPr>
          <p:cNvPr id="8" name="TextBox 7">
            <a:extLst>
              <a:ext uri="{FF2B5EF4-FFF2-40B4-BE49-F238E27FC236}">
                <a16:creationId xmlns:a16="http://schemas.microsoft.com/office/drawing/2014/main" id="{22EB8071-298A-4DDD-B7B3-8B12F8BBF758}"/>
              </a:ext>
            </a:extLst>
          </p:cNvPr>
          <p:cNvSpPr txBox="1"/>
          <p:nvPr/>
        </p:nvSpPr>
        <p:spPr>
          <a:xfrm>
            <a:off x="432674" y="876754"/>
            <a:ext cx="4139326" cy="3970318"/>
          </a:xfrm>
          <a:prstGeom prst="rect">
            <a:avLst/>
          </a:prstGeom>
          <a:noFill/>
        </p:spPr>
        <p:txBody>
          <a:bodyPr wrap="square">
            <a:spAutoFit/>
          </a:bodyPr>
          <a:lstStyle/>
          <a:p>
            <a:pPr marL="285750" indent="-285750">
              <a:buFont typeface="Wingdings" panose="05000000000000000000" pitchFamily="2" charset="2"/>
              <a:buChar char="Ø"/>
            </a:pPr>
            <a:r>
              <a:rPr lang="en-US" dirty="0">
                <a:latin typeface="Raleway" panose="020B0604020202020204" charset="0"/>
                <a:cs typeface="Rakkas" panose="00000500000000000000" pitchFamily="2" charset="-78"/>
              </a:rPr>
              <a:t>The coffee shop allows you to buy the following drinks:</a:t>
            </a:r>
          </a:p>
          <a:p>
            <a:pPr lvl="1"/>
            <a:r>
              <a:rPr lang="en-US" dirty="0">
                <a:latin typeface="Raleway" panose="020B0604020202020204" charset="0"/>
                <a:cs typeface="Rakkas" panose="00000500000000000000" pitchFamily="2" charset="-78"/>
              </a:rPr>
              <a:t>	Coffee: Drip coffee, Latte, 	Tea: Earl Grey, Green Tea, or Chai</a:t>
            </a:r>
          </a:p>
          <a:p>
            <a:pPr lvl="1"/>
            <a:r>
              <a:rPr lang="en-US" dirty="0">
                <a:latin typeface="Raleway" panose="020B0604020202020204" charset="0"/>
                <a:cs typeface="Rakkas" panose="00000500000000000000" pitchFamily="2" charset="-78"/>
              </a:rPr>
              <a:t>	Hot chocolate</a:t>
            </a:r>
          </a:p>
          <a:p>
            <a:endParaRPr lang="en-US" dirty="0">
              <a:latin typeface="Raleway" panose="020B0604020202020204" charset="0"/>
              <a:cs typeface="Rakkas" panose="00000500000000000000" pitchFamily="2" charset="-78"/>
            </a:endParaRPr>
          </a:p>
          <a:p>
            <a:pPr marL="285750" indent="-285750">
              <a:buFont typeface="Wingdings" panose="05000000000000000000" pitchFamily="2" charset="2"/>
              <a:buChar char="Ø"/>
            </a:pPr>
            <a:r>
              <a:rPr lang="en-US" dirty="0">
                <a:latin typeface="Raleway" panose="020B0604020202020204" charset="0"/>
                <a:cs typeface="Rakkas" panose="00000500000000000000" pitchFamily="2" charset="-78"/>
              </a:rPr>
              <a:t>Sugar and/or milk may be added to any drink at no extra charge</a:t>
            </a:r>
          </a:p>
          <a:p>
            <a:r>
              <a:rPr lang="en-US" dirty="0">
                <a:latin typeface="Raleway" panose="020B0604020202020204" charset="0"/>
                <a:cs typeface="Rakkas" panose="00000500000000000000" pitchFamily="2" charset="-78"/>
              </a:rPr>
              <a:t> </a:t>
            </a:r>
          </a:p>
          <a:p>
            <a:pPr marL="285750" indent="-285750">
              <a:buFont typeface="Wingdings" panose="05000000000000000000" pitchFamily="2" charset="2"/>
              <a:buChar char="Ø"/>
            </a:pPr>
            <a:r>
              <a:rPr lang="en-US" dirty="0">
                <a:latin typeface="Raleway" panose="020B0604020202020204" charset="0"/>
                <a:cs typeface="Rakkas" panose="00000500000000000000" pitchFamily="2" charset="-78"/>
              </a:rPr>
              <a:t>Drinks come in 3 sizes (12oz, 16oz, and 20oz, for $2, $3, and $3.50 respectively)</a:t>
            </a:r>
          </a:p>
          <a:p>
            <a:endParaRPr lang="en-US" dirty="0">
              <a:latin typeface="Raleway" panose="020B0604020202020204" charset="0"/>
              <a:cs typeface="Rakkas" panose="00000500000000000000" pitchFamily="2" charset="-78"/>
            </a:endParaRPr>
          </a:p>
          <a:p>
            <a:pPr marL="285750" indent="-285750">
              <a:buFont typeface="Wingdings" panose="05000000000000000000" pitchFamily="2" charset="2"/>
              <a:buChar char="Ø"/>
            </a:pPr>
            <a:r>
              <a:rPr lang="en-US" dirty="0">
                <a:latin typeface="Raleway" panose="020B0604020202020204" charset="0"/>
                <a:cs typeface="Rakkas" panose="00000500000000000000" pitchFamily="2" charset="-78"/>
              </a:rPr>
              <a:t>Payment is by cash or credit card. Change is provided for cash transactions</a:t>
            </a:r>
          </a:p>
          <a:p>
            <a:pPr marL="285750" indent="-285750">
              <a:buFont typeface="Wingdings" panose="05000000000000000000" pitchFamily="2" charset="2"/>
              <a:buChar char="Ø"/>
            </a:pPr>
            <a:endParaRPr lang="en-US" dirty="0">
              <a:latin typeface="Raleway" panose="020B0604020202020204" charset="0"/>
              <a:cs typeface="Rakkas" panose="00000500000000000000" pitchFamily="2" charset="-78"/>
            </a:endParaRPr>
          </a:p>
          <a:p>
            <a:pPr marL="285750" indent="-285750">
              <a:buFont typeface="Wingdings" panose="05000000000000000000" pitchFamily="2" charset="2"/>
              <a:buChar char="Ø"/>
            </a:pPr>
            <a:r>
              <a:rPr lang="en-US" dirty="0">
                <a:latin typeface="Raleway" panose="020B0604020202020204" charset="0"/>
                <a:cs typeface="Rakkas" panose="00000500000000000000" pitchFamily="2" charset="-78"/>
              </a:rPr>
              <a:t>As a group, quickly create a paper prototype for a mobile app for users to order drinks with these constraints</a:t>
            </a:r>
          </a:p>
        </p:txBody>
      </p:sp>
      <p:sp>
        <p:nvSpPr>
          <p:cNvPr id="5" name="TextBox 4">
            <a:extLst>
              <a:ext uri="{FF2B5EF4-FFF2-40B4-BE49-F238E27FC236}">
                <a16:creationId xmlns:a16="http://schemas.microsoft.com/office/drawing/2014/main" id="{2184511E-2A25-4885-BE5A-880CCADFBE37}"/>
              </a:ext>
            </a:extLst>
          </p:cNvPr>
          <p:cNvSpPr txBox="1"/>
          <p:nvPr/>
        </p:nvSpPr>
        <p:spPr>
          <a:xfrm>
            <a:off x="4763670" y="876754"/>
            <a:ext cx="3692759" cy="2431435"/>
          </a:xfrm>
          <a:prstGeom prst="rect">
            <a:avLst/>
          </a:prstGeom>
          <a:noFill/>
        </p:spPr>
        <p:txBody>
          <a:bodyPr wrap="square">
            <a:spAutoFit/>
          </a:bodyPr>
          <a:lstStyle/>
          <a:p>
            <a:r>
              <a:rPr lang="en-US" b="1" dirty="0">
                <a:latin typeface="Raleway" panose="020B0604020202020204" charset="0"/>
                <a:cs typeface="Rakkas" panose="00000500000000000000" pitchFamily="2" charset="-78"/>
              </a:rPr>
              <a:t>Requirement</a:t>
            </a:r>
            <a:r>
              <a:rPr lang="en-US" sz="1200" b="1" dirty="0">
                <a:latin typeface="Raleway" panose="020B0604020202020204" charset="0"/>
                <a:cs typeface="Rakkas" panose="00000500000000000000" pitchFamily="2" charset="-78"/>
              </a:rPr>
              <a:t>:</a:t>
            </a:r>
            <a:r>
              <a:rPr lang="en-US" sz="1200" dirty="0">
                <a:latin typeface="Raleway" panose="020B0604020202020204" charset="0"/>
                <a:cs typeface="Rakkas" panose="00000500000000000000" pitchFamily="2" charset="-78"/>
              </a:rPr>
              <a:t> </a:t>
            </a:r>
          </a:p>
          <a:p>
            <a:pPr marL="285750" indent="-285750">
              <a:buFont typeface="Wingdings" panose="05000000000000000000" pitchFamily="2" charset="2"/>
              <a:buChar char="Ø"/>
            </a:pPr>
            <a:r>
              <a:rPr lang="en-US" dirty="0">
                <a:latin typeface="Raleway" panose="020B0604020202020204" charset="0"/>
                <a:cs typeface="Rakkas" panose="00000500000000000000" pitchFamily="2" charset="-78"/>
              </a:rPr>
              <a:t>least 3 FULL screens</a:t>
            </a:r>
          </a:p>
          <a:p>
            <a:pPr marL="285750" indent="-285750">
              <a:buFont typeface="Wingdings" panose="05000000000000000000" pitchFamily="2" charset="2"/>
              <a:buChar char="Ø"/>
            </a:pPr>
            <a:r>
              <a:rPr lang="en-US" dirty="0">
                <a:latin typeface="Raleway" panose="020B0604020202020204" charset="0"/>
                <a:cs typeface="Rakkas" panose="00000500000000000000" pitchFamily="2" charset="-78"/>
              </a:rPr>
              <a:t>at least ONE screen with navigation/menu (either on-screen or a drop-down)</a:t>
            </a:r>
          </a:p>
          <a:p>
            <a:pPr marL="285750" indent="-285750">
              <a:buFont typeface="Wingdings" panose="05000000000000000000" pitchFamily="2" charset="2"/>
              <a:buChar char="Ø"/>
            </a:pPr>
            <a:r>
              <a:rPr lang="en-US" dirty="0">
                <a:latin typeface="Raleway" panose="020B0604020202020204" charset="0"/>
                <a:cs typeface="Rakkas" panose="00000500000000000000" pitchFamily="2" charset="-78"/>
              </a:rPr>
              <a:t>at least 1 pop-ups</a:t>
            </a:r>
          </a:p>
          <a:p>
            <a:pPr marL="285750" indent="-285750">
              <a:buFont typeface="Wingdings" panose="05000000000000000000" pitchFamily="2" charset="2"/>
              <a:buChar char="Ø"/>
            </a:pPr>
            <a:r>
              <a:rPr lang="en-US" dirty="0">
                <a:latin typeface="Raleway" panose="020B0604020202020204" charset="0"/>
                <a:cs typeface="Rakkas" panose="00000500000000000000" pitchFamily="2" charset="-78"/>
              </a:rPr>
              <a:t>at least 2 "buttons" on each screen that someone could interact with</a:t>
            </a:r>
          </a:p>
          <a:p>
            <a:pPr marL="285750" indent="-285750">
              <a:buFont typeface="Wingdings" panose="05000000000000000000" pitchFamily="2" charset="2"/>
              <a:buChar char="Ø"/>
            </a:pPr>
            <a:r>
              <a:rPr lang="en-US" dirty="0">
                <a:latin typeface="Raleway" panose="020B0604020202020204" charset="0"/>
                <a:cs typeface="Rakkas" panose="00000500000000000000" pitchFamily="2" charset="-78"/>
              </a:rPr>
              <a:t>anything else you want</a:t>
            </a:r>
          </a:p>
          <a:p>
            <a:pPr marL="285750" indent="-285750">
              <a:buFont typeface="Wingdings" panose="05000000000000000000" pitchFamily="2" charset="2"/>
              <a:buChar char="Ø"/>
            </a:pPr>
            <a:r>
              <a:rPr lang="en-US" dirty="0">
                <a:latin typeface="Raleway" panose="020B0604020202020204" charset="0"/>
                <a:cs typeface="Rakkas" panose="00000500000000000000" pitchFamily="2" charset="-78"/>
              </a:rPr>
              <a:t>make sure your screens are connected</a:t>
            </a:r>
          </a:p>
          <a:p>
            <a:r>
              <a:rPr lang="en-US" sz="1200" dirty="0">
                <a:latin typeface="Raleway" panose="020B0604020202020204" charset="0"/>
                <a:cs typeface="Rakkas" panose="00000500000000000000" pitchFamily="2" charset="-78"/>
              </a:rPr>
              <a:t> </a:t>
            </a:r>
          </a:p>
        </p:txBody>
      </p:sp>
    </p:spTree>
    <p:extLst>
      <p:ext uri="{BB962C8B-B14F-4D97-AF65-F5344CB8AC3E}">
        <p14:creationId xmlns:p14="http://schemas.microsoft.com/office/powerpoint/2010/main" val="3522861611"/>
      </p:ext>
    </p:extLst>
  </p:cSld>
  <p:clrMapOvr>
    <a:masterClrMapping/>
  </p:clrMapOvr>
</p:sld>
</file>

<file path=ppt/theme/theme1.xml><?xml version="1.0" encoding="utf-8"?>
<a:theme xmlns:a="http://schemas.openxmlformats.org/drawingml/2006/main"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556</Words>
  <Application>Microsoft Office PowerPoint</Application>
  <PresentationFormat>On-screen Show (16:9)</PresentationFormat>
  <Paragraphs>48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Unna</vt:lpstr>
      <vt:lpstr>Wingdings</vt:lpstr>
      <vt:lpstr>Arial</vt:lpstr>
      <vt:lpstr>Calibri</vt:lpstr>
      <vt:lpstr>Raleway</vt:lpstr>
      <vt:lpstr>Dark Elegant Korean Style Project Proposal by Slidesgo</vt:lpstr>
      <vt:lpstr>Digital Prototyping</vt:lpstr>
      <vt:lpstr>PowerPoint Presentation</vt:lpstr>
      <vt:lpstr>PowerPoint Presentation</vt:lpstr>
      <vt:lpstr>PowerPoint Presentation</vt:lpstr>
      <vt:lpstr>Figma Tutorial</vt:lpstr>
      <vt:lpstr>Design Exercise: Digital Prototyping</vt:lpstr>
      <vt:lpstr>Exercise: digital prototyping</vt:lpstr>
      <vt:lpstr>Prototype a Mobile App for Coffee Shop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Model</dc:title>
  <dc:creator>Nurain, Novia</dc:creator>
  <cp:lastModifiedBy>Nurain, Novia</cp:lastModifiedBy>
  <cp:revision>20</cp:revision>
  <dcterms:created xsi:type="dcterms:W3CDTF">2022-09-13T02:42:39Z</dcterms:created>
  <dcterms:modified xsi:type="dcterms:W3CDTF">2023-12-04T03:54:44Z</dcterms:modified>
</cp:coreProperties>
</file>