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325" r:id="rId2"/>
    <p:sldId id="256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7" r:id="rId12"/>
    <p:sldId id="326" r:id="rId13"/>
    <p:sldId id="336" r:id="rId14"/>
    <p:sldId id="327" r:id="rId15"/>
    <p:sldId id="338" r:id="rId16"/>
  </p:sldIdLst>
  <p:sldSz cx="9144000" cy="5143500" type="screen16x9"/>
  <p:notesSz cx="6858000" cy="9144000"/>
  <p:embeddedFontLs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Unn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rain, Novia" initials="NN" lastIdx="1" clrIdx="0">
    <p:extLst>
      <p:ext uri="{19B8F6BF-5375-455C-9EA6-DF929625EA0E}">
        <p15:presenceInfo xmlns:p15="http://schemas.microsoft.com/office/powerpoint/2012/main" userId="S::nnurain@iu.edu::9565e789-abd0-4aba-8d1e-5b24da3d69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601BE2-8A13-499F-B371-621AF812F07D}">
  <a:tblStyle styleId="{58601BE2-8A13-499F-B371-621AF812F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4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4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c409ac894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c409ac894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243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357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375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587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8167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094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c409ac894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c409ac894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83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320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60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99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643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265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873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b4c6d2e9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b4c6d2e9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32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3250" y="1895350"/>
            <a:ext cx="3834900" cy="6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3250" y="2836050"/>
            <a:ext cx="3834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4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9" hasCustomPrompt="1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7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9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1" hasCustomPrompt="1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833050" y="1425500"/>
            <a:ext cx="34779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3095550" y="2631988"/>
            <a:ext cx="29529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4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M79_itR0N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i.com/stores/castlet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NZR64EF3Op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-XNwam3LO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707065" y="1891364"/>
            <a:ext cx="7729869" cy="9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</a:rPr>
              <a:t>Wizard of oz or Experience Prototyping</a:t>
            </a:r>
          </a:p>
        </p:txBody>
      </p:sp>
      <p:cxnSp>
        <p:nvCxnSpPr>
          <p:cNvPr id="231" name="Google Shape;231;p37"/>
          <p:cNvCxnSpPr/>
          <p:nvPr/>
        </p:nvCxnSpPr>
        <p:spPr>
          <a:xfrm>
            <a:off x="3203400" y="3430127"/>
            <a:ext cx="27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045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7344727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Wizard of Oz (</a:t>
            </a:r>
            <a:r>
              <a:rPr lang="en-US" sz="3200" dirty="0" err="1">
                <a:solidFill>
                  <a:schemeClr val="bg1"/>
                </a:solidFill>
              </a:rPr>
              <a:t>WoZ</a:t>
            </a:r>
            <a:r>
              <a:rPr lang="en-US" sz="3200" dirty="0">
                <a:solidFill>
                  <a:schemeClr val="bg1"/>
                </a:solidFill>
              </a:rPr>
              <a:t>)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E3425-E49C-44F5-8F6D-DC39D4006E9F}"/>
              </a:ext>
            </a:extLst>
          </p:cNvPr>
          <p:cNvSpPr txBox="1"/>
          <p:nvPr/>
        </p:nvSpPr>
        <p:spPr>
          <a:xfrm>
            <a:off x="464893" y="1267732"/>
            <a:ext cx="55517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Raleway" panose="020B0604020202020204" charset="0"/>
                <a:cs typeface="Rakkas" panose="00000500000000000000" pitchFamily="2" charset="-78"/>
              </a:rPr>
              <a:t>CareNet</a:t>
            </a:r>
            <a:r>
              <a:rPr lang="en-US" sz="2400" dirty="0">
                <a:latin typeface="Raleway" panose="020B0604020202020204" charset="0"/>
                <a:cs typeface="Rakkas" panose="00000500000000000000" pitchFamily="2" charset="-78"/>
              </a:rPr>
              <a:t> Display </a:t>
            </a:r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(</a:t>
            </a:r>
            <a:r>
              <a:rPr lang="en-US" sz="2000" dirty="0" err="1">
                <a:latin typeface="Raleway" panose="020B0604020202020204" charset="0"/>
                <a:cs typeface="Rakkas" panose="00000500000000000000" pitchFamily="2" charset="-78"/>
              </a:rPr>
              <a:t>Consolvo</a:t>
            </a:r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 et al., 2004)</a:t>
            </a:r>
          </a:p>
          <a:p>
            <a:endParaRPr lang="en-US" sz="2000" dirty="0">
              <a:latin typeface="Raleway" panose="020B0604020202020204" charset="0"/>
              <a:cs typeface="Rakkas" panose="00000500000000000000" pitchFamily="2" charset="-78"/>
            </a:endParaRPr>
          </a:p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In-home display shows adult children how their aging parent is doing</a:t>
            </a:r>
          </a:p>
          <a:p>
            <a:endParaRPr lang="en-US" sz="2000" dirty="0">
              <a:latin typeface="Raleway" panose="020B0604020202020204" charset="0"/>
              <a:cs typeface="Rakkas" panose="00000500000000000000" pitchFamily="2" charset="-78"/>
            </a:endParaRPr>
          </a:p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Design team called older person daily to collect information and updated display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Raleway" panose="020B0604020202020204" charset="0"/>
              <a:cs typeface="Rakkas" panose="000005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E4FE3-AA7A-41F5-B2DF-4548AD97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606" y="1137203"/>
            <a:ext cx="2784494" cy="256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1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7344727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Wizard of Oz (</a:t>
            </a:r>
            <a:r>
              <a:rPr lang="en-US" sz="3200" dirty="0" err="1">
                <a:solidFill>
                  <a:schemeClr val="bg1"/>
                </a:solidFill>
              </a:rPr>
              <a:t>WoZ</a:t>
            </a:r>
            <a:r>
              <a:rPr lang="en-US" sz="3200" dirty="0">
                <a:solidFill>
                  <a:schemeClr val="bg1"/>
                </a:solidFill>
              </a:rPr>
              <a:t>)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E3425-E49C-44F5-8F6D-DC39D4006E9F}"/>
              </a:ext>
            </a:extLst>
          </p:cNvPr>
          <p:cNvSpPr txBox="1"/>
          <p:nvPr/>
        </p:nvSpPr>
        <p:spPr>
          <a:xfrm>
            <a:off x="342900" y="876754"/>
            <a:ext cx="86391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Movie phone (</a:t>
            </a:r>
            <a:r>
              <a:rPr lang="en-US" sz="2000" dirty="0">
                <a:solidFill>
                  <a:srgbClr val="002060"/>
                </a:solidFill>
                <a:latin typeface="Raleway" panose="020B0604020202020204" charset="0"/>
                <a:cs typeface="Rakkas" panose="000005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http://www.youtube.com/watch?v=qM79_itR0Nc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Raleway" panose="020B0604020202020204" charset="0"/>
                <a:cs typeface="Rakkas" panose="00000500000000000000" pitchFamily="2" charset="-78"/>
              </a:rPr>
              <a:t>)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Raleway" panose="020B0604020202020204" charset="0"/>
              <a:cs typeface="Rakkas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426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7344727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Making an Experience or </a:t>
            </a:r>
            <a:r>
              <a:rPr lang="en-US" sz="3200" dirty="0" err="1">
                <a:solidFill>
                  <a:schemeClr val="bg1"/>
                </a:solidFill>
              </a:rPr>
              <a:t>WoZ</a:t>
            </a:r>
            <a:r>
              <a:rPr lang="en-US" sz="3200" dirty="0">
                <a:solidFill>
                  <a:schemeClr val="bg1"/>
                </a:solidFill>
              </a:rPr>
              <a:t> Prototype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B8071-298A-4DDD-B7B3-8B12F8BBF758}"/>
              </a:ext>
            </a:extLst>
          </p:cNvPr>
          <p:cNvSpPr txBox="1"/>
          <p:nvPr/>
        </p:nvSpPr>
        <p:spPr>
          <a:xfrm>
            <a:off x="432674" y="876754"/>
            <a:ext cx="817248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Map out scenarios and application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Raleway" panose="020B0604020202020204" charset="0"/>
                <a:cs typeface="Rakkas" panose="00000500000000000000" pitchFamily="2" charset="-78"/>
              </a:rPr>
              <a:t>What should happen in response to user behavior?</a:t>
            </a:r>
          </a:p>
          <a:p>
            <a:endParaRPr lang="en-US" dirty="0">
              <a:solidFill>
                <a:srgbClr val="002060"/>
              </a:solidFill>
              <a:latin typeface="Raleway" panose="020B0604020202020204" charset="0"/>
              <a:cs typeface="Rakkas" panose="00000500000000000000" pitchFamily="2" charset="-78"/>
            </a:endParaRPr>
          </a:p>
          <a:p>
            <a:endParaRPr lang="en-US" sz="1800" dirty="0">
              <a:latin typeface="Raleway" panose="020B0604020202020204" charset="0"/>
              <a:cs typeface="Rakkas" panose="00000500000000000000" pitchFamily="2" charset="-78"/>
            </a:endParaRPr>
          </a:p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Put together interface “skeletons”</a:t>
            </a:r>
          </a:p>
          <a:p>
            <a:endParaRPr lang="en-US" sz="2000" dirty="0">
              <a:latin typeface="Raleway" panose="020B0604020202020204" charset="0"/>
              <a:cs typeface="Rakkas" panose="00000500000000000000" pitchFamily="2" charset="-78"/>
            </a:endParaRPr>
          </a:p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Develop “hooks” for wizard input</a:t>
            </a:r>
          </a:p>
          <a:p>
            <a:endParaRPr lang="en-US" sz="2000" dirty="0">
              <a:latin typeface="Raleway" panose="020B0604020202020204" charset="0"/>
              <a:cs typeface="Rakkas" panose="00000500000000000000" pitchFamily="2" charset="-78"/>
            </a:endParaRPr>
          </a:p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Where and how the wizard will provide 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Raleway" panose="020B0604020202020204" charset="0"/>
                <a:cs typeface="Rakkas" panose="00000500000000000000" pitchFamily="2" charset="-78"/>
              </a:rPr>
              <a:t>Selecting the next screen, entering text, entering a zone, recognizing speech, etc.</a:t>
            </a:r>
          </a:p>
          <a:p>
            <a:endParaRPr lang="en-US" sz="1600" dirty="0">
              <a:solidFill>
                <a:srgbClr val="002060"/>
              </a:solidFill>
              <a:latin typeface="Raleway" panose="020B0604020202020204" charset="0"/>
              <a:cs typeface="Rakkas" panose="00000500000000000000" pitchFamily="2" charset="-78"/>
            </a:endParaRPr>
          </a:p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Rehearse wizard role with a colleague</a:t>
            </a:r>
          </a:p>
        </p:txBody>
      </p:sp>
    </p:spTree>
    <p:extLst>
      <p:ext uri="{BB962C8B-B14F-4D97-AF65-F5344CB8AC3E}">
        <p14:creationId xmlns:p14="http://schemas.microsoft.com/office/powerpoint/2010/main" val="352286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7344727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Running the </a:t>
            </a:r>
            <a:r>
              <a:rPr lang="en-US" sz="3200" dirty="0" err="1">
                <a:solidFill>
                  <a:schemeClr val="bg1"/>
                </a:solidFill>
              </a:rPr>
              <a:t>WoZ</a:t>
            </a:r>
            <a:r>
              <a:rPr lang="en-US" sz="3200" dirty="0">
                <a:solidFill>
                  <a:schemeClr val="bg1"/>
                </a:solidFill>
              </a:rPr>
              <a:t> Prototype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B8071-298A-4DDD-B7B3-8B12F8BBF758}"/>
              </a:ext>
            </a:extLst>
          </p:cNvPr>
          <p:cNvSpPr txBox="1"/>
          <p:nvPr/>
        </p:nvSpPr>
        <p:spPr>
          <a:xfrm>
            <a:off x="432674" y="876754"/>
            <a:ext cx="8172483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Practice with a friend first</a:t>
            </a:r>
            <a:endParaRPr lang="en-US" dirty="0">
              <a:solidFill>
                <a:srgbClr val="002060"/>
              </a:solidFill>
              <a:latin typeface="Raleway" panose="020B0604020202020204" charset="0"/>
              <a:cs typeface="Rakkas" panose="00000500000000000000" pitchFamily="2" charset="-78"/>
            </a:endParaRPr>
          </a:p>
          <a:p>
            <a:endParaRPr lang="en-US" sz="1800" dirty="0">
              <a:latin typeface="Raleway" panose="020B0604020202020204" charset="0"/>
              <a:cs typeface="Rakkas" panose="00000500000000000000" pitchFamily="2" charset="-78"/>
            </a:endParaRPr>
          </a:p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Once you are comfortable recruit users</a:t>
            </a:r>
          </a:p>
          <a:p>
            <a:endParaRPr lang="en-US" sz="2000" dirty="0">
              <a:latin typeface="Raleway" panose="020B0604020202020204" charset="0"/>
              <a:cs typeface="Rakkas" panose="00000500000000000000" pitchFamily="2" charset="-78"/>
            </a:endParaRPr>
          </a:p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Two roles: facilitator and wizard</a:t>
            </a:r>
          </a:p>
          <a:p>
            <a:endParaRPr lang="en-US" sz="2000" dirty="0">
              <a:latin typeface="Raleway" panose="020B0604020202020204" charset="0"/>
              <a:cs typeface="Rakkas" panose="000005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latin typeface="Raleway" panose="020B0604020202020204" charset="0"/>
                <a:cs typeface="Rakkas" panose="00000500000000000000" pitchFamily="2" charset="-78"/>
              </a:rPr>
              <a:t>Facilitator </a:t>
            </a:r>
            <a:r>
              <a:rPr lang="en-US" sz="1600" dirty="0">
                <a:solidFill>
                  <a:srgbClr val="002060"/>
                </a:solidFill>
                <a:latin typeface="Raleway" panose="020B0604020202020204" charset="0"/>
                <a:cs typeface="Rakkas" panose="00000500000000000000" pitchFamily="2" charset="-78"/>
              </a:rPr>
              <a:t>provides tasks and takes notes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latin typeface="Raleway" panose="020B0604020202020204" charset="0"/>
                <a:cs typeface="Rakkas" panose="00000500000000000000" pitchFamily="2" charset="-78"/>
              </a:rPr>
              <a:t>Wizard </a:t>
            </a:r>
            <a:r>
              <a:rPr lang="en-US" sz="1600" dirty="0">
                <a:solidFill>
                  <a:srgbClr val="002060"/>
                </a:solidFill>
                <a:latin typeface="Raleway" panose="020B0604020202020204" charset="0"/>
                <a:cs typeface="Rakkas" panose="00000500000000000000" pitchFamily="2" charset="-78"/>
              </a:rPr>
              <a:t>operates interface (more authentic if hidden or remote)</a:t>
            </a:r>
          </a:p>
          <a:p>
            <a:endParaRPr lang="en-US" sz="1600" dirty="0">
              <a:solidFill>
                <a:srgbClr val="002060"/>
              </a:solidFill>
              <a:latin typeface="Raleway" panose="020B0604020202020204" charset="0"/>
              <a:cs typeface="Rakkas" panose="00000500000000000000" pitchFamily="2" charset="-78"/>
            </a:endParaRPr>
          </a:p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User Feedback can 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2060"/>
                </a:solidFill>
                <a:latin typeface="Raleway" panose="020B0604020202020204" charset="0"/>
                <a:cs typeface="Rakkas" panose="00000500000000000000" pitchFamily="2" charset="-78"/>
              </a:rPr>
              <a:t>Think aloud </a:t>
            </a:r>
            <a:r>
              <a:rPr lang="en-US" sz="1600" dirty="0">
                <a:solidFill>
                  <a:srgbClr val="002060"/>
                </a:solidFill>
                <a:latin typeface="Raleway" panose="020B0604020202020204" charset="0"/>
                <a:cs typeface="Rakkas" panose="00000500000000000000" pitchFamily="2" charset="-78"/>
              </a:rPr>
              <a:t>(speak freely as performing tasks)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rgbClr val="002060"/>
                </a:solidFill>
                <a:latin typeface="Raleway" panose="020B0604020202020204" charset="0"/>
                <a:cs typeface="Rakkas" panose="00000500000000000000" pitchFamily="2" charset="-78"/>
              </a:rPr>
              <a:t>Retrospective </a:t>
            </a:r>
            <a:r>
              <a:rPr lang="en-US" sz="1600">
                <a:solidFill>
                  <a:srgbClr val="002060"/>
                </a:solidFill>
                <a:latin typeface="Raleway" panose="020B0604020202020204" charset="0"/>
                <a:cs typeface="Rakkas" panose="00000500000000000000" pitchFamily="2" charset="-78"/>
              </a:rPr>
              <a:t>(</a:t>
            </a:r>
            <a:r>
              <a:rPr lang="en-US" sz="1600" dirty="0">
                <a:solidFill>
                  <a:srgbClr val="002060"/>
                </a:solidFill>
                <a:latin typeface="Raleway" panose="020B0604020202020204" charset="0"/>
                <a:cs typeface="Rakkas" panose="00000500000000000000" pitchFamily="2" charset="-78"/>
              </a:rPr>
              <a:t>best when think aloud distracts)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2060"/>
              </a:solidFill>
              <a:latin typeface="Raleway" panose="020B0604020202020204" charset="0"/>
              <a:cs typeface="Rakkas" panose="00000500000000000000" pitchFamily="2" charset="-78"/>
            </a:endParaRPr>
          </a:p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Debrief users (reveal wizard if needed)</a:t>
            </a:r>
          </a:p>
        </p:txBody>
      </p:sp>
    </p:spTree>
    <p:extLst>
      <p:ext uri="{BB962C8B-B14F-4D97-AF65-F5344CB8AC3E}">
        <p14:creationId xmlns:p14="http://schemas.microsoft.com/office/powerpoint/2010/main" val="156868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7344727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Exercise: Order a shoes for yourself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852F7-BE09-475D-817C-2F1BACC387AB}"/>
              </a:ext>
            </a:extLst>
          </p:cNvPr>
          <p:cNvSpPr txBox="1"/>
          <p:nvPr/>
        </p:nvSpPr>
        <p:spPr>
          <a:xfrm>
            <a:off x="422042" y="1078773"/>
            <a:ext cx="654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REI shop (</a:t>
            </a:r>
            <a:r>
              <a:rPr lang="en-US" sz="1800" dirty="0">
                <a:solidFill>
                  <a:srgbClr val="002060"/>
                </a:solidFill>
                <a:latin typeface="Raleway" panose="020B0604020202020204" charset="0"/>
                <a:cs typeface="Rakkas" panose="000005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https://www.rei.com/stores/castleton</a:t>
            </a: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635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707065" y="1891364"/>
            <a:ext cx="7729869" cy="9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dk2"/>
                </a:solidFill>
              </a:rPr>
              <a:t>Think Aloud</a:t>
            </a:r>
          </a:p>
        </p:txBody>
      </p:sp>
      <p:cxnSp>
        <p:nvCxnSpPr>
          <p:cNvPr id="231" name="Google Shape;231;p37"/>
          <p:cNvCxnSpPr/>
          <p:nvPr/>
        </p:nvCxnSpPr>
        <p:spPr>
          <a:xfrm>
            <a:off x="3203400" y="3430127"/>
            <a:ext cx="27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361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62768" y="336800"/>
            <a:ext cx="38349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200">
                <a:solidFill>
                  <a:schemeClr val="lt1"/>
                </a:solidFill>
              </a:rPr>
              <a:t>Today’s Agenda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15" y="977786"/>
            <a:ext cx="6561676" cy="375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0135" y="3254565"/>
            <a:ext cx="14859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7344727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Experience Prototype or Wizard of oz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B8071-298A-4DDD-B7B3-8B12F8BBF758}"/>
              </a:ext>
            </a:extLst>
          </p:cNvPr>
          <p:cNvSpPr txBox="1"/>
          <p:nvPr/>
        </p:nvSpPr>
        <p:spPr>
          <a:xfrm>
            <a:off x="432674" y="876755"/>
            <a:ext cx="73447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The key is making the interactions and experience as authentic to the real thing as possible</a:t>
            </a:r>
          </a:p>
          <a:p>
            <a:endParaRPr lang="en-US" sz="1800" dirty="0">
              <a:latin typeface="Raleway" panose="020B0604020202020204" charset="0"/>
              <a:cs typeface="Rakkas" panose="000005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Typically a Hi-fidelity experience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Raleway" panose="020B0604020202020204" charset="0"/>
              <a:cs typeface="Rakkas" panose="000005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Wizard of oz saves time and avoid complicated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2669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7344727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Wizard of Oz (</a:t>
            </a:r>
            <a:r>
              <a:rPr lang="en-US" sz="3200" dirty="0" err="1">
                <a:solidFill>
                  <a:schemeClr val="bg1"/>
                </a:solidFill>
              </a:rPr>
              <a:t>WoZ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B8071-298A-4DDD-B7B3-8B12F8BBF758}"/>
              </a:ext>
            </a:extLst>
          </p:cNvPr>
          <p:cNvSpPr txBox="1"/>
          <p:nvPr/>
        </p:nvSpPr>
        <p:spPr>
          <a:xfrm>
            <a:off x="432674" y="876755"/>
            <a:ext cx="734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A method of testing a system that does not yet exist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0DC40-1F4D-48DB-8E36-D42797B45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397839"/>
            <a:ext cx="5062776" cy="2868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CA85BD-1E37-4674-AA3F-789365E86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188" y="4590414"/>
            <a:ext cx="3296627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4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7344727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Wizard of Oz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B8071-298A-4DDD-B7B3-8B12F8BBF758}"/>
              </a:ext>
            </a:extLst>
          </p:cNvPr>
          <p:cNvSpPr txBox="1"/>
          <p:nvPr/>
        </p:nvSpPr>
        <p:spPr>
          <a:xfrm>
            <a:off x="432674" y="876755"/>
            <a:ext cx="734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A method of testing a system that does not yet exist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A85BD-1E37-4674-AA3F-789365E8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188" y="4590414"/>
            <a:ext cx="3296627" cy="369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8D646-6751-481D-B305-002F51DB9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09" y="1490662"/>
            <a:ext cx="7344727" cy="29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8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7344727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Wizard of Oz (</a:t>
            </a:r>
            <a:r>
              <a:rPr lang="en-US" sz="3200" dirty="0" err="1">
                <a:solidFill>
                  <a:schemeClr val="bg1"/>
                </a:solidFill>
              </a:rPr>
              <a:t>WoZ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B8071-298A-4DDD-B7B3-8B12F8BBF758}"/>
              </a:ext>
            </a:extLst>
          </p:cNvPr>
          <p:cNvSpPr txBox="1"/>
          <p:nvPr/>
        </p:nvSpPr>
        <p:spPr>
          <a:xfrm>
            <a:off x="543808" y="876754"/>
            <a:ext cx="7999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From the movie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Raleway" panose="020B0604020202020204" charset="0"/>
                <a:cs typeface="Rakkas" panose="00000500000000000000" pitchFamily="2" charset="-78"/>
              </a:rPr>
              <a:t>(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Raleway" panose="020B0604020202020204" charset="0"/>
                <a:cs typeface="Rakkas" panose="000005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http://www.youtube.com/watch?v=NZR64EF3OpA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Raleway" panose="020B0604020202020204" charset="0"/>
                <a:cs typeface="Rakkas" panose="00000500000000000000" pitchFamily="2" charset="-78"/>
              </a:rPr>
              <a:t>)</a:t>
            </a: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A2E9B-6951-42D0-8D35-F764524DD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08" y="1330879"/>
            <a:ext cx="3615767" cy="325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69BAE-061B-4E64-A7B8-DECD448F9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213" y="1330879"/>
            <a:ext cx="4584263" cy="32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7344727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Wizard of Oz (</a:t>
            </a:r>
            <a:r>
              <a:rPr lang="en-US" sz="3200" dirty="0" err="1">
                <a:solidFill>
                  <a:schemeClr val="bg1"/>
                </a:solidFill>
              </a:rPr>
              <a:t>WoZ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E3425-E49C-44F5-8F6D-DC39D4006E9F}"/>
              </a:ext>
            </a:extLst>
          </p:cNvPr>
          <p:cNvSpPr txBox="1"/>
          <p:nvPr/>
        </p:nvSpPr>
        <p:spPr>
          <a:xfrm>
            <a:off x="543809" y="876754"/>
            <a:ext cx="58243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Up until the point the wizard is discovered, the thoughts, feelings, and actions of Dorothy and the others were all genuine</a:t>
            </a:r>
          </a:p>
          <a:p>
            <a:endParaRPr lang="en-US" sz="1800" dirty="0">
              <a:latin typeface="Raleway" panose="020B0604020202020204" charset="0"/>
              <a:cs typeface="Rakkas" panose="000005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They were genuinely experiencing what it would be like to talk to a powerful and terrible wizard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682FE7-33DD-408D-A33F-5F4FD27C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957" y="1"/>
            <a:ext cx="2139043" cy="192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3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7344727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Wizard of Oz (</a:t>
            </a:r>
            <a:r>
              <a:rPr lang="en-US" sz="3200" dirty="0" err="1">
                <a:solidFill>
                  <a:schemeClr val="bg1"/>
                </a:solidFill>
              </a:rPr>
              <a:t>WoZ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E3425-E49C-44F5-8F6D-DC39D4006E9F}"/>
              </a:ext>
            </a:extLst>
          </p:cNvPr>
          <p:cNvSpPr txBox="1"/>
          <p:nvPr/>
        </p:nvSpPr>
        <p:spPr>
          <a:xfrm>
            <a:off x="543809" y="876754"/>
            <a:ext cx="62325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Human ‘wizard’ simulates system response</a:t>
            </a:r>
          </a:p>
          <a:p>
            <a:endParaRPr lang="en-US" sz="2000" dirty="0">
              <a:latin typeface="Raleway" panose="020B0604020202020204" charset="0"/>
              <a:cs typeface="Rakkas" panose="000005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604020202020204" charset="0"/>
                <a:cs typeface="Rakkas" panose="00000500000000000000" pitchFamily="2" charset="-78"/>
              </a:rPr>
              <a:t>interprets user input according to an algorithm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604020202020204" charset="0"/>
                <a:cs typeface="Rakkas" panose="00000500000000000000" pitchFamily="2" charset="-78"/>
              </a:rPr>
              <a:t>controls computer to simulate appropriate output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604020202020204" charset="0"/>
                <a:cs typeface="Rakkas" panose="00000500000000000000" pitchFamily="2" charset="-78"/>
              </a:rPr>
              <a:t>uses real or mock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Raleway" panose="020B0604020202020204" charset="0"/>
                <a:cs typeface="Rakkas" panose="00000500000000000000" pitchFamily="2" charset="-78"/>
              </a:rPr>
              <a:t>wizard sometimes visible, sometimes hidden</a:t>
            </a:r>
          </a:p>
          <a:p>
            <a:endParaRPr lang="en-US" sz="1800" dirty="0">
              <a:latin typeface="Raleway" panose="020B0604020202020204" charset="0"/>
              <a:cs typeface="Rakkas" panose="00000500000000000000" pitchFamily="2" charset="-78"/>
            </a:endParaRPr>
          </a:p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Good for:</a:t>
            </a:r>
          </a:p>
          <a:p>
            <a:endParaRPr lang="en-US" sz="2000" dirty="0">
              <a:latin typeface="Raleway" panose="020B0604020202020204" charset="0"/>
              <a:cs typeface="Rakkas" panose="000005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adding simulated and complex vertical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Raleway" panose="020B0604020202020204" charset="0"/>
                <a:cs typeface="Rakkas" panose="00000500000000000000" pitchFamily="2" charset="-78"/>
              </a:rPr>
              <a:t>testing futuristic ideas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682FE7-33DD-408D-A33F-5F4FD27C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957" y="1"/>
            <a:ext cx="2139043" cy="192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3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1961" y="183754"/>
            <a:ext cx="7344727" cy="693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</a:rPr>
              <a:t>Wizard of Oz (</a:t>
            </a:r>
            <a:r>
              <a:rPr lang="en-US" sz="3200" dirty="0" err="1">
                <a:solidFill>
                  <a:schemeClr val="bg1"/>
                </a:solidFill>
              </a:rPr>
              <a:t>WoZ</a:t>
            </a:r>
            <a:r>
              <a:rPr lang="en-US" sz="3200" dirty="0">
                <a:solidFill>
                  <a:schemeClr val="bg1"/>
                </a:solidFill>
              </a:rPr>
              <a:t>)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E3425-E49C-44F5-8F6D-DC39D4006E9F}"/>
              </a:ext>
            </a:extLst>
          </p:cNvPr>
          <p:cNvSpPr txBox="1"/>
          <p:nvPr/>
        </p:nvSpPr>
        <p:spPr>
          <a:xfrm>
            <a:off x="342900" y="876754"/>
            <a:ext cx="86391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Raleway" panose="020B0604020202020204" charset="0"/>
                <a:cs typeface="Rakkas" panose="00000500000000000000" pitchFamily="2" charset="-78"/>
              </a:rPr>
              <a:t>Sketch-a-move (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Raleway" panose="020B0604020202020204" charset="0"/>
                <a:cs typeface="Rakkas" panose="000005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http://www.youtube.com/watch?v=O-XNwam3LOs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Raleway" panose="020B0604020202020204" charset="0"/>
                <a:cs typeface="Rakkas" panose="00000500000000000000" pitchFamily="2" charset="-78"/>
              </a:rPr>
              <a:t>)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latin typeface="Raleway" panose="020B0604020202020204" charset="0"/>
              <a:cs typeface="Rakkas" panose="000005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817CF-4FEE-432F-A68D-4C76E8883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688" y="1569754"/>
            <a:ext cx="6096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31863"/>
      </p:ext>
    </p:extLst>
  </p:cSld>
  <p:clrMapOvr>
    <a:masterClrMapping/>
  </p:clrMapOvr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438</Words>
  <Application>Microsoft Office PowerPoint</Application>
  <PresentationFormat>On-screen Show (16:9)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Raleway</vt:lpstr>
      <vt:lpstr>Arial</vt:lpstr>
      <vt:lpstr>Unna</vt:lpstr>
      <vt:lpstr>Wingdings</vt:lpstr>
      <vt:lpstr>Dark Elegant Korean Style Project Proposal by Slidesgo</vt:lpstr>
      <vt:lpstr>Wizard of oz or Experience Prototyping</vt:lpstr>
      <vt:lpstr>Today’s Agenda</vt:lpstr>
      <vt:lpstr>Experience Prototype or Wizard of oz</vt:lpstr>
      <vt:lpstr>Wizard of Oz (WoZ)</vt:lpstr>
      <vt:lpstr>Wizard of Oz</vt:lpstr>
      <vt:lpstr>Wizard of Oz (WoZ)</vt:lpstr>
      <vt:lpstr>Wizard of Oz (WoZ)</vt:lpstr>
      <vt:lpstr>Wizard of Oz (WoZ)</vt:lpstr>
      <vt:lpstr>Wizard of Oz (WoZ) Example</vt:lpstr>
      <vt:lpstr>Wizard of Oz (WoZ) Example</vt:lpstr>
      <vt:lpstr>Wizard of Oz (WoZ) Example</vt:lpstr>
      <vt:lpstr>Making an Experience or WoZ Prototype</vt:lpstr>
      <vt:lpstr>Running the WoZ Prototype</vt:lpstr>
      <vt:lpstr>Exercise: Order a shoes for yourself</vt:lpstr>
      <vt:lpstr>Think Aloud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Model</dc:title>
  <dc:creator>Nurain, Novia</dc:creator>
  <cp:lastModifiedBy>Novia</cp:lastModifiedBy>
  <cp:revision>22</cp:revision>
  <dcterms:created xsi:type="dcterms:W3CDTF">2022-09-13T02:42:39Z</dcterms:created>
  <dcterms:modified xsi:type="dcterms:W3CDTF">2023-03-02T18:11:56Z</dcterms:modified>
</cp:coreProperties>
</file>