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80" r:id="rId2"/>
    <p:sldId id="257" r:id="rId3"/>
    <p:sldId id="258" r:id="rId4"/>
    <p:sldId id="259" r:id="rId5"/>
    <p:sldId id="260" r:id="rId6"/>
    <p:sldId id="261" r:id="rId7"/>
    <p:sldId id="289" r:id="rId8"/>
    <p:sldId id="79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 autoAdjust="0"/>
    <p:restoredTop sz="78479" autoAdjust="0"/>
  </p:normalViewPr>
  <p:slideViewPr>
    <p:cSldViewPr snapToGrid="0">
      <p:cViewPr varScale="1">
        <p:scale>
          <a:sx n="56" d="100"/>
          <a:sy n="56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927A7-C3EE-44E3-A7E1-B0999452114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D42D-F02A-419C-8E06-669F624D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5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64b3d91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064b3d91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936e6081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8936e6081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936e6081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8936e6081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64b3d91d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064b3d91d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4b3d91d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064b3d91d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d3a8fd3b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22ed3a8fd3b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18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4b27fd61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04b27fd61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D981-B4E1-43AC-BB16-C89EE480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184FD-521C-4951-9993-E9AD0E6A7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683B-0132-4B36-A8B5-9FB5C23D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A21B-2556-4458-88D7-9111DD58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40DE1-9BDC-4511-853B-B4A9630F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9D3D-6FF6-4BA0-BE06-A7CE8A7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70102-074B-4F83-AEE9-4007F261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5E4E-1C6B-4D05-88BE-B1B258C0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EEF6-2CC8-4E4F-AB8E-356FF3BA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DDDE-5C9E-4E06-B0A4-4401B427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5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A1042-EAB8-4416-9A8B-9602B832C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A098D-F209-49E0-BC51-88218DD9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F0275-AECF-4FA5-A97C-5B66C45D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C7FC-A7A3-4946-8268-FA7FC90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8262-7016-41C7-94B2-A7ECCCB8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717" y="-38383"/>
            <a:ext cx="12265433" cy="693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799" y="-48733"/>
            <a:ext cx="12289597" cy="695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3777400" y="1900667"/>
            <a:ext cx="4637200" cy="1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11066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4127400" y="3509317"/>
            <a:ext cx="3937200" cy="1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57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Arial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Arial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09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7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717" y="-38383"/>
            <a:ext cx="12265433" cy="693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799" y="-48733"/>
            <a:ext cx="12289597" cy="695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951000" y="2527133"/>
            <a:ext cx="51132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951000" y="3781400"/>
            <a:ext cx="5113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5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56C4-0ED3-4484-9AF4-97BCF253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5226-BDE4-416B-B6FE-C3ED4BEE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0369-E7AE-4CF5-8913-97F2467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D4C-D2D0-4E8E-986D-EA6C6CEA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F95F-9518-4BF3-92F0-9DE885E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70FC-9590-4CF5-AEDA-2D692436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6B91-72DB-456A-8D77-0A6DCDB3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0176-FBF7-425C-8324-B2BEAE43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8EB7-5B89-4B51-BA90-488C386E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0D3A-0D74-4DD2-86EE-D7CAED61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B283-81E4-4224-8583-47C81D19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AA9D-CA68-4392-B434-D3F78F0E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A6D6F-C65B-44C0-B7F3-8BD0A6B8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78C1-D882-4D6B-9AA3-184D072A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858E-8865-488F-89B7-3A3A5C10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666D-E67A-40E2-A4DD-ED2386CB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38F0-CFC7-48C2-8814-5F5CD3C4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95FBE-DBAA-47A5-BB18-6EBC9DE7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7A4C3-9EDF-49A1-85B5-C654A741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2977C-AAE5-4481-81CF-189663760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06C86-8B51-44C0-9646-6689A066D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A3D6F-6221-4026-92DD-0892D1A1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B97FF-5A4B-4175-9952-8264760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120F-73CE-4A62-BE76-BA1BF25B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A543-3C18-434D-BE27-6F4B5ED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8F5F8-C3F8-44B2-8EEE-DCFFCE27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FA4F9-5176-4D89-AF4F-EA6A131E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92CC-089C-4A48-8FE8-1F52ABA1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AF7B7-44C4-4AE3-9CB3-C61D5F70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7236D-7EF9-42AC-94AA-0C74930A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86C5E-12A4-4A76-9672-BEBC027B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41AE-D6B1-4F37-AC90-0558D911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4AA4-9428-4423-8EA5-C9CB1AEE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4092-8C0F-47F0-9DBA-6242BD67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99ED4-26FB-4573-B350-D955174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D985-3BBB-4CBC-955C-EE7B61C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B97EB-7974-471F-ACAB-854DCD0E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4D6A-5EE2-4D8D-8DBC-F4DD20D6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976B1-AA25-4190-9CCF-616D27B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4C355-8442-4EC6-8E25-F4F0E77C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AD80-5079-4920-AF3E-8A1E0670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330B-0C2F-4932-9527-58D5086A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EFBB-4952-49A8-AD78-343080D3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A4889-CF8A-4B92-B99B-6B602035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F400-13CF-431C-B207-EF60E93E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8D1E-C6B3-4656-8097-46FFE1879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54BE-AD1D-4BFC-882F-F647F4CCA69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778A-FC05-4BBC-B5B5-9703B2F87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C203-5436-43C1-851F-E576A9FC0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170658" y="2200952"/>
            <a:ext cx="11850657" cy="130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6667" dirty="0">
                <a:solidFill>
                  <a:schemeClr val="bg1"/>
                </a:solidFill>
              </a:rPr>
              <a:t>Research Method</a:t>
            </a:r>
            <a:endParaRPr sz="6667" dirty="0">
              <a:solidFill>
                <a:schemeClr val="bg1"/>
              </a:solidFill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4271208" y="4005048"/>
            <a:ext cx="364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4795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64b3d91da_0_9"/>
          <p:cNvSpPr txBox="1">
            <a:spLocks noGrp="1"/>
          </p:cNvSpPr>
          <p:nvPr>
            <p:ph type="title"/>
          </p:nvPr>
        </p:nvSpPr>
        <p:spPr>
          <a:xfrm>
            <a:off x="376867" y="312200"/>
            <a:ext cx="10366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Contextual Inquiry</a:t>
            </a:r>
            <a:endParaRPr dirty="0"/>
          </a:p>
        </p:txBody>
      </p:sp>
      <p:sp>
        <p:nvSpPr>
          <p:cNvPr id="74" name="Google Shape;74;g2064b3d91da_0_9"/>
          <p:cNvSpPr txBox="1"/>
          <p:nvPr/>
        </p:nvSpPr>
        <p:spPr>
          <a:xfrm>
            <a:off x="765467" y="1398600"/>
            <a:ext cx="54472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Contextual inquiry is a qualitative research method which involves observing people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within their natural context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i.e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, home, workplace, etc.) and interview them to 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fill the gaps of the observation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Contextual inquiry allows us to understand the attitude, behavior, interaction of people within their natural context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609585"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g2064b3d91d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001" y="1236200"/>
            <a:ext cx="5080519" cy="5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936e60817_0_3"/>
          <p:cNvSpPr txBox="1">
            <a:spLocks noGrp="1"/>
          </p:cNvSpPr>
          <p:nvPr>
            <p:ph type="title"/>
          </p:nvPr>
        </p:nvSpPr>
        <p:spPr>
          <a:xfrm>
            <a:off x="376867" y="312200"/>
            <a:ext cx="10366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Contextual Inquiry</a:t>
            </a:r>
            <a:endParaRPr dirty="0"/>
          </a:p>
        </p:txBody>
      </p:sp>
      <p:sp>
        <p:nvSpPr>
          <p:cNvPr id="81" name="Google Shape;81;g18936e60817_0_3"/>
          <p:cNvSpPr txBox="1"/>
          <p:nvPr/>
        </p:nvSpPr>
        <p:spPr>
          <a:xfrm>
            <a:off x="765467" y="1398600"/>
            <a:ext cx="97736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There are 4 key components of contextual inquiry: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Context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: researcher has to conduct the research (observation, interview) in the natural location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Partnership/apprenticeship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: researcher changes the role and become a listener where the participant becomes the expert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Interpretation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: the observation must be interpretive by the participants, verify with participant, where participant are allowed to make changes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Focus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: the researcher enter the field with a more narrow down focus.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936e60817_0_11"/>
          <p:cNvSpPr txBox="1">
            <a:spLocks noGrp="1"/>
          </p:cNvSpPr>
          <p:nvPr>
            <p:ph type="title"/>
          </p:nvPr>
        </p:nvSpPr>
        <p:spPr>
          <a:xfrm>
            <a:off x="376867" y="312200"/>
            <a:ext cx="10366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How Is It Done?</a:t>
            </a:r>
            <a:endParaRPr dirty="0"/>
          </a:p>
        </p:txBody>
      </p:sp>
      <p:sp>
        <p:nvSpPr>
          <p:cNvPr id="87" name="Google Shape;87;g18936e60817_0_11"/>
          <p:cNvSpPr txBox="1"/>
          <p:nvPr/>
        </p:nvSpPr>
        <p:spPr>
          <a:xfrm>
            <a:off x="765467" y="1398601"/>
            <a:ext cx="817400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The researcher has to decide 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who the participant by asking who is currently doing the role in the context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, next the researcher decides on the number of session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After the planning and narrowing down the focus the researcher 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recruit the participant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who are doing the roles/work within the context of the research, then have a 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non-disruptive conversation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To wrap up 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show the participant the findings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and ascertain it with the 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participant for transparency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Generated data: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Field notes,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photos,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recordings,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interview data,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artifacts,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physical traces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g18936e6081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467" y="0"/>
            <a:ext cx="3252533" cy="372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4b3d91da_0_41"/>
          <p:cNvSpPr txBox="1">
            <a:spLocks noGrp="1"/>
          </p:cNvSpPr>
          <p:nvPr>
            <p:ph type="title"/>
          </p:nvPr>
        </p:nvSpPr>
        <p:spPr>
          <a:xfrm>
            <a:off x="376867" y="312200"/>
            <a:ext cx="10366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Contextual Inquiry</a:t>
            </a:r>
            <a:endParaRPr dirty="0"/>
          </a:p>
        </p:txBody>
      </p:sp>
      <p:sp>
        <p:nvSpPr>
          <p:cNvPr id="94" name="Google Shape;94;g2064b3d91da_0_41"/>
          <p:cNvSpPr txBox="1"/>
          <p:nvPr/>
        </p:nvSpPr>
        <p:spPr>
          <a:xfrm>
            <a:off x="765667" y="1398601"/>
            <a:ext cx="56684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Pros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well suited when researchers aim to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understand the experience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of the participants within the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natural context</a:t>
            </a:r>
            <a:endParaRPr b="1"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b="1"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It allows the researchers to understand the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method of interaction</a:t>
            </a:r>
            <a:r>
              <a:rPr lang="en-US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as well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as breakdown and transition</a:t>
            </a:r>
            <a:r>
              <a:rPr lang="en-US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g2064b3d91da_0_41"/>
          <p:cNvSpPr txBox="1"/>
          <p:nvPr/>
        </p:nvSpPr>
        <p:spPr>
          <a:xfrm>
            <a:off x="6886167" y="1342267"/>
            <a:ext cx="49788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4b3d91da_0_50"/>
          <p:cNvSpPr txBox="1">
            <a:spLocks noGrp="1"/>
          </p:cNvSpPr>
          <p:nvPr>
            <p:ph type="title"/>
          </p:nvPr>
        </p:nvSpPr>
        <p:spPr>
          <a:xfrm>
            <a:off x="376867" y="312200"/>
            <a:ext cx="10366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Contextual Inquiry</a:t>
            </a:r>
            <a:endParaRPr dirty="0"/>
          </a:p>
        </p:txBody>
      </p:sp>
      <p:sp>
        <p:nvSpPr>
          <p:cNvPr id="101" name="Google Shape;101;g2064b3d91da_0_50"/>
          <p:cNvSpPr txBox="1"/>
          <p:nvPr/>
        </p:nvSpPr>
        <p:spPr>
          <a:xfrm>
            <a:off x="765667" y="1398601"/>
            <a:ext cx="56684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Pros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well suited when researchers aim to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understand the experience</a:t>
            </a:r>
            <a:r>
              <a:rPr lang="en-US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of the participants within the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natural context</a:t>
            </a:r>
            <a:endParaRPr b="1"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It allows the researchers to understand the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method of interaction</a:t>
            </a:r>
            <a:r>
              <a:rPr lang="en-US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as well 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as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breakdown and transition</a:t>
            </a:r>
            <a:endParaRPr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g2064b3d91da_0_50"/>
          <p:cNvSpPr txBox="1"/>
          <p:nvPr/>
        </p:nvSpPr>
        <p:spPr>
          <a:xfrm>
            <a:off x="6638733" y="1342268"/>
            <a:ext cx="5226400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rigorous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time consuming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. The method is very </a:t>
            </a:r>
            <a:r>
              <a:rPr lang="en-US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esource consuming </a:t>
            </a:r>
            <a:endParaRPr b="1"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The role reversal of the participant during contextual inquiry from a passive to more active role sometimes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create confusion for the participants</a:t>
            </a:r>
            <a:endParaRPr b="1"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It may be impossible to control </a:t>
            </a:r>
            <a:r>
              <a:rPr lang="en-US" b="1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observational conditions</a:t>
            </a:r>
            <a:r>
              <a:rPr lang="en-US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due to the noise of other unrelated activities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Google Shape;322;p44">
            <a:extLst>
              <a:ext uri="{FF2B5EF4-FFF2-40B4-BE49-F238E27FC236}">
                <a16:creationId xmlns:a16="http://schemas.microsoft.com/office/drawing/2014/main" id="{38AF0EC0-F554-40FA-896C-7063EEAB34D1}"/>
              </a:ext>
            </a:extLst>
          </p:cNvPr>
          <p:cNvPicPr preferRelativeResize="0"/>
          <p:nvPr/>
        </p:nvPicPr>
        <p:blipFill rotWithShape="1">
          <a:blip r:embed="rId3"/>
          <a:srcRect t="8303" b="7443"/>
          <a:stretch/>
        </p:blipFill>
        <p:spPr>
          <a:xfrm>
            <a:off x="8555880" y="4546121"/>
            <a:ext cx="3634596" cy="2311879"/>
          </a:xfrm>
          <a:prstGeom prst="rect">
            <a:avLst/>
          </a:prstGeom>
          <a:noFill/>
        </p:spPr>
      </p:pic>
      <p:pic>
        <p:nvPicPr>
          <p:cNvPr id="1028" name="Picture 4" descr="Thanksgiving Break Gif - IceGif">
            <a:extLst>
              <a:ext uri="{FF2B5EF4-FFF2-40B4-BE49-F238E27FC236}">
                <a16:creationId xmlns:a16="http://schemas.microsoft.com/office/drawing/2014/main" id="{AF33E805-DBA3-473A-9945-285969B1531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" y="1173191"/>
            <a:ext cx="8411523" cy="48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170658" y="2200952"/>
            <a:ext cx="11850657" cy="130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6667" dirty="0">
                <a:solidFill>
                  <a:schemeClr val="bg1"/>
                </a:solidFill>
              </a:rPr>
              <a:t>In-class Activity</a:t>
            </a:r>
            <a:endParaRPr sz="6667" dirty="0">
              <a:solidFill>
                <a:schemeClr val="bg1"/>
              </a:solidFill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4271208" y="4005048"/>
            <a:ext cx="364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461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4b27fd613_0_32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9039225" cy="9239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In-class activity</a:t>
            </a:r>
            <a:endParaRPr dirty="0"/>
          </a:p>
        </p:txBody>
      </p:sp>
      <p:sp>
        <p:nvSpPr>
          <p:cNvPr id="126" name="Google Shape;126;g204b27fd613_0_32"/>
          <p:cNvSpPr txBox="1"/>
          <p:nvPr/>
        </p:nvSpPr>
        <p:spPr>
          <a:xfrm>
            <a:off x="519666" y="1274634"/>
            <a:ext cx="11315775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Sit with your group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Bring out the problem statement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Decide on what you want to explore or understand</a:t>
            </a:r>
          </a:p>
          <a:p>
            <a:pPr marL="1066785" lvl="1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What should be research questions?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Decide on which research methods to apply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Decide on who is your potential participants and how you plan to reach out to them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Finalize your research method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Finalize your questions (should prepare at least 6 to 7 high-level questions)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How long the data collection will take?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How do you capture the data (notes? video? photos?)</a:t>
            </a: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Where do you plan to store the collected data?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459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Times New Roman</vt:lpstr>
      <vt:lpstr>Office Theme</vt:lpstr>
      <vt:lpstr>Research Method</vt:lpstr>
      <vt:lpstr>Contextual Inquiry</vt:lpstr>
      <vt:lpstr>Contextual Inquiry</vt:lpstr>
      <vt:lpstr>How Is It Done?</vt:lpstr>
      <vt:lpstr>Contextual Inquiry</vt:lpstr>
      <vt:lpstr>Contextual Inquiry</vt:lpstr>
      <vt:lpstr>PowerPoint Presentation</vt:lpstr>
      <vt:lpstr>In-class Activity</vt:lpstr>
      <vt:lpstr>In-class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</dc:title>
  <dc:creator>Nurain, Novia</dc:creator>
  <cp:lastModifiedBy>Nurain, Novia</cp:lastModifiedBy>
  <cp:revision>4</cp:revision>
  <dcterms:created xsi:type="dcterms:W3CDTF">2023-10-02T14:57:43Z</dcterms:created>
  <dcterms:modified xsi:type="dcterms:W3CDTF">2023-10-07T03:50:50Z</dcterms:modified>
</cp:coreProperties>
</file>