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304" r:id="rId21"/>
    <p:sldId id="306" r:id="rId22"/>
    <p:sldId id="307" r:id="rId23"/>
    <p:sldId id="308" r:id="rId24"/>
    <p:sldId id="309" r:id="rId25"/>
    <p:sldId id="311" r:id="rId26"/>
    <p:sldId id="310" r:id="rId27"/>
    <p:sldId id="277" r:id="rId28"/>
    <p:sldId id="278" r:id="rId29"/>
    <p:sldId id="279" r:id="rId30"/>
    <p:sldId id="280" r:id="rId31"/>
    <p:sldId id="313" r:id="rId32"/>
    <p:sldId id="312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7" r:id="rId44"/>
    <p:sldId id="298" r:id="rId45"/>
    <p:sldId id="299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D0CC-ED43-4DAB-B265-DEFB61CCDD20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4423-B504-4EDA-8905-9BCA0F068FA9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93210-EB48-4CD6-B9B9-C7B5A90A46FC}" type="datetime1">
              <a:rPr lang="en-US" smtClean="0"/>
              <a:t>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DDFA-55BC-494F-9841-F475E04BDC92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14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330C-B946-4D45-82B9-73737489C20B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9144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196324"/>
            <a:ext cx="8083550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1734185"/>
            <a:ext cx="8083550" cy="444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501A-EC7D-487B-BF46-796B2DDEBAF9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8080" y="6491807"/>
            <a:ext cx="26035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ohaiminul@cse.uiu.ac.b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5" y="2514600"/>
            <a:ext cx="6491605" cy="242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r>
              <a:rPr sz="6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Arial"/>
                <a:cs typeface="Arial"/>
              </a:rPr>
              <a:t>Overview:</a:t>
            </a:r>
            <a:endParaRPr lang="en-US" sz="600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Quality,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/>
              <a:t/>
            </a:r>
            <a:br>
              <a:rPr lang="en-US" sz="6000" dirty="0"/>
            </a:b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824" y="4019612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Verification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1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15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10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2022</a:t>
            </a: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lang="en-US" spc="-5" dirty="0" smtClean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 smtClean="0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 smtClean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Contact</a:t>
            </a:r>
            <a:r>
              <a:rPr spc="-90" dirty="0"/>
              <a:t> </a:t>
            </a:r>
            <a:r>
              <a:rPr spc="-5" dirty="0"/>
              <a:t>Info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714615" cy="388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Instructor: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lang="en-US" sz="3000" spc="-5" dirty="0">
                <a:latin typeface="Arial MT"/>
                <a:cs typeface="Arial MT"/>
              </a:rPr>
              <a:t>Md. </a:t>
            </a:r>
            <a:r>
              <a:rPr lang="en-US" sz="3000" spc="-5" dirty="0" err="1">
                <a:latin typeface="Arial MT"/>
                <a:cs typeface="Arial MT"/>
              </a:rPr>
              <a:t>Mohaiminul</a:t>
            </a:r>
            <a:r>
              <a:rPr lang="en-US" sz="3000" spc="-5" dirty="0">
                <a:latin typeface="Arial MT"/>
                <a:cs typeface="Arial MT"/>
              </a:rPr>
              <a:t> Islam</a:t>
            </a:r>
            <a:r>
              <a:rPr sz="3000" dirty="0">
                <a:latin typeface="Arial MT"/>
                <a:cs typeface="Arial MT"/>
              </a:rPr>
              <a:t>(</a:t>
            </a:r>
            <a:r>
              <a:rPr lang="en-US" sz="3000" dirty="0">
                <a:latin typeface="Arial MT"/>
                <a:cs typeface="Arial MT"/>
              </a:rPr>
              <a:t>Lecturer)</a:t>
            </a:r>
            <a:endParaRPr sz="3000" dirty="0"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spcBef>
                <a:spcPts val="2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E-mail:</a:t>
            </a:r>
            <a:r>
              <a:rPr sz="2400" spc="-20" dirty="0">
                <a:solidFill>
                  <a:srgbClr val="185DA2"/>
                </a:solidFill>
                <a:latin typeface="Arial MT"/>
                <a:cs typeface="Arial MT"/>
              </a:rPr>
              <a:t> </a:t>
            </a:r>
            <a:r>
              <a:rPr lang="en-US" sz="2400" u="heavy" spc="-5" dirty="0" smtClean="0">
                <a:solidFill>
                  <a:srgbClr val="185DA2"/>
                </a:solidFill>
                <a:uFill>
                  <a:solidFill>
                    <a:srgbClr val="185DA2"/>
                  </a:solidFill>
                </a:uFill>
                <a:latin typeface="Arial MT"/>
                <a:cs typeface="Arial MT"/>
                <a:hlinkClick r:id="rId2"/>
              </a:rPr>
              <a:t>mohaiminul@cse.uiu.ac.bd</a:t>
            </a:r>
            <a:endParaRPr lang="en-US" sz="2400" u="heavy" spc="-5" dirty="0" smtClean="0">
              <a:solidFill>
                <a:srgbClr val="185DA2"/>
              </a:solidFill>
              <a:uFill>
                <a:solidFill>
                  <a:srgbClr val="185DA2"/>
                </a:solidFill>
              </a:uFill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spcBef>
                <a:spcPts val="20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2400" spc="-5" dirty="0" smtClean="0">
                <a:uFill>
                  <a:solidFill>
                    <a:srgbClr val="185DA2"/>
                  </a:solidFill>
                </a:uFill>
                <a:latin typeface="Arial MT"/>
                <a:cs typeface="Arial MT"/>
              </a:rPr>
              <a:t>Contact: 01843707534</a:t>
            </a:r>
            <a:endParaRPr sz="2400" dirty="0">
              <a:latin typeface="Arial MT"/>
              <a:cs typeface="Arial MT"/>
            </a:endParaRPr>
          </a:p>
          <a:p>
            <a:pPr marL="928369" marR="489584" lvl="1" indent="-412750">
              <a:lnSpc>
                <a:spcPts val="2850"/>
              </a:lnSpc>
              <a:spcBef>
                <a:spcPts val="105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2400" spc="-5" dirty="0">
                <a:latin typeface="Arial MT"/>
                <a:cs typeface="Arial MT"/>
              </a:rPr>
              <a:t>Counseling</a:t>
            </a:r>
            <a:r>
              <a:rPr sz="2400" spc="-5" dirty="0">
                <a:latin typeface="Arial MT"/>
                <a:cs typeface="Arial MT"/>
              </a:rPr>
              <a:t> Hours</a:t>
            </a:r>
            <a:r>
              <a:rPr sz="2400" spc="-5" dirty="0" smtClean="0">
                <a:latin typeface="Arial MT"/>
                <a:cs typeface="Arial MT"/>
              </a:rPr>
              <a:t>:</a:t>
            </a:r>
            <a:r>
              <a:rPr lang="en-US" sz="2400" spc="-5" dirty="0" smtClean="0">
                <a:latin typeface="Arial MT"/>
                <a:cs typeface="Arial MT"/>
              </a:rPr>
              <a:t> Will be provided in LMS</a:t>
            </a:r>
          </a:p>
          <a:p>
            <a:pPr marL="515619" marR="489584" lvl="1">
              <a:lnSpc>
                <a:spcPts val="2850"/>
              </a:lnSpc>
              <a:spcBef>
                <a:spcPts val="105"/>
              </a:spcBef>
              <a:tabLst>
                <a:tab pos="928369" algn="l"/>
                <a:tab pos="929005" algn="l"/>
              </a:tabLst>
            </a:pPr>
            <a:endParaRPr lang="en-US" sz="2400" spc="-5" dirty="0" smtClean="0">
              <a:latin typeface="Arial MT"/>
              <a:cs typeface="Arial MT"/>
            </a:endParaRPr>
          </a:p>
          <a:p>
            <a:pPr marL="928369" marR="489584" lvl="1" indent="-412750">
              <a:lnSpc>
                <a:spcPts val="2850"/>
              </a:lnSpc>
              <a:spcBef>
                <a:spcPts val="105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Office: Room 636(C)</a:t>
            </a:r>
          </a:p>
          <a:p>
            <a:pPr marL="515619" marR="489584" lvl="1">
              <a:lnSpc>
                <a:spcPts val="2850"/>
              </a:lnSpc>
              <a:spcBef>
                <a:spcPts val="105"/>
              </a:spcBef>
              <a:tabLst>
                <a:tab pos="928369" algn="l"/>
                <a:tab pos="929005" algn="l"/>
              </a:tabLst>
            </a:pPr>
            <a:endParaRPr lang="en-US" sz="2400" spc="-5" dirty="0">
              <a:latin typeface="Arial MT"/>
              <a:cs typeface="Arial MT"/>
            </a:endParaRPr>
          </a:p>
          <a:p>
            <a:pPr marL="928369" marR="489584" lvl="1" indent="-412750">
              <a:lnSpc>
                <a:spcPts val="2850"/>
              </a:lnSpc>
              <a:spcBef>
                <a:spcPts val="105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3000" spc="-10" dirty="0">
                <a:latin typeface="Arial MT"/>
                <a:cs typeface="Arial MT"/>
              </a:rPr>
              <a:t>Links</a:t>
            </a:r>
            <a:r>
              <a:rPr sz="3000" spc="-10" dirty="0">
                <a:latin typeface="Arial MT"/>
                <a:cs typeface="Arial MT"/>
              </a:rPr>
              <a:t>:</a:t>
            </a:r>
            <a:endParaRPr sz="3000" dirty="0"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spcBef>
                <a:spcPts val="25"/>
              </a:spcBef>
              <a:buClr>
                <a:srgbClr val="000000"/>
              </a:buClr>
              <a:buChar char="○"/>
              <a:tabLst>
                <a:tab pos="928369" algn="l"/>
                <a:tab pos="929005" algn="l"/>
              </a:tabLst>
            </a:pPr>
            <a:r>
              <a:rPr lang="en-US" sz="2400" spc="-5" dirty="0">
                <a:solidFill>
                  <a:srgbClr val="185DA2"/>
                </a:solidFill>
                <a:uFill>
                  <a:solidFill>
                    <a:srgbClr val="185DA2"/>
                  </a:solidFill>
                </a:uFill>
                <a:latin typeface="Arial MT"/>
                <a:cs typeface="Arial MT"/>
              </a:rPr>
              <a:t>	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lang="en-US" sz="2400" dirty="0" err="1">
                <a:latin typeface="Arial MT"/>
                <a:cs typeface="Arial MT"/>
              </a:rPr>
              <a:t>eLMS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material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lang="en-US" sz="2400" spc="-655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assignment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submission)</a:t>
            </a:r>
            <a:endParaRPr lang="en-US"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205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Textbook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4" y="1620164"/>
            <a:ext cx="4690526" cy="186781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-5" dirty="0">
                <a:latin typeface="Arial MT"/>
                <a:cs typeface="Arial MT"/>
              </a:rPr>
              <a:t>Required:</a:t>
            </a:r>
            <a:endParaRPr sz="2800" dirty="0">
              <a:latin typeface="Arial MT"/>
              <a:cs typeface="Arial MT"/>
            </a:endParaRPr>
          </a:p>
          <a:p>
            <a:pPr marL="469900" marR="124460" indent="-382270">
              <a:lnSpc>
                <a:spcPct val="100000"/>
              </a:lnSpc>
              <a:spcBef>
                <a:spcPts val="64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000" i="1" spc="-5" dirty="0">
                <a:latin typeface="Arial"/>
                <a:cs typeface="Arial"/>
              </a:rPr>
              <a:t>Software Testing and </a:t>
            </a:r>
            <a:r>
              <a:rPr sz="2000" i="1" dirty="0">
                <a:latin typeface="Arial"/>
                <a:cs typeface="Arial"/>
              </a:rPr>
              <a:t>Analysis</a:t>
            </a:r>
            <a:r>
              <a:rPr sz="2000" dirty="0">
                <a:latin typeface="Arial MT"/>
                <a:cs typeface="Arial MT"/>
              </a:rPr>
              <a:t>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Mauro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Pezze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Michal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Young.</a:t>
            </a:r>
            <a:endParaRPr sz="2000" dirty="0">
              <a:latin typeface="Arial MT"/>
              <a:cs typeface="Arial MT"/>
            </a:endParaRPr>
          </a:p>
          <a:p>
            <a:pPr marL="927100" marR="5080" lvl="1" indent="-382270">
              <a:lnSpc>
                <a:spcPct val="100000"/>
              </a:lnSpc>
              <a:buChar char="○"/>
              <a:tabLst>
                <a:tab pos="926465" algn="l"/>
                <a:tab pos="927100" algn="l"/>
              </a:tabLst>
            </a:pPr>
            <a:r>
              <a:rPr sz="2000" dirty="0">
                <a:latin typeface="Arial MT"/>
                <a:cs typeface="Arial MT"/>
              </a:rPr>
              <a:t>(Only </a:t>
            </a:r>
            <a:r>
              <a:rPr sz="2000" spc="-5" dirty="0">
                <a:latin typeface="Arial MT"/>
                <a:cs typeface="Arial MT"/>
              </a:rPr>
              <a:t>one edition)</a:t>
            </a:r>
            <a:endParaRPr lang="en-US" sz="2000" spc="-5" dirty="0">
              <a:latin typeface="Arial MT"/>
              <a:cs typeface="Arial MT"/>
            </a:endParaRPr>
          </a:p>
          <a:p>
            <a:pPr marL="544830" marR="442595" lvl="1">
              <a:lnSpc>
                <a:spcPct val="100000"/>
              </a:lnSpc>
              <a:tabLst>
                <a:tab pos="926465" algn="l"/>
                <a:tab pos="927100" algn="l"/>
              </a:tabLst>
            </a:pPr>
            <a:endParaRPr lang="en-US" sz="2000" spc="-5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750" y="1710253"/>
            <a:ext cx="3819649" cy="474758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97DBA26-3558-527D-603C-41D1F944B812}"/>
              </a:ext>
            </a:extLst>
          </p:cNvPr>
          <p:cNvSpPr txBox="1"/>
          <p:nvPr/>
        </p:nvSpPr>
        <p:spPr>
          <a:xfrm>
            <a:off x="530224" y="3785333"/>
            <a:ext cx="4690526" cy="2355132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lang="en-US" sz="2800" spc="-5" dirty="0">
                <a:latin typeface="Arial MT"/>
                <a:cs typeface="Arial MT"/>
              </a:rPr>
              <a:t>Reference books</a:t>
            </a:r>
            <a:r>
              <a:rPr sz="2800" spc="-5" dirty="0">
                <a:latin typeface="Arial MT"/>
                <a:cs typeface="Arial MT"/>
              </a:rPr>
              <a:t>:</a:t>
            </a:r>
            <a:endParaRPr lang="en-US" sz="2800" spc="-5" dirty="0">
              <a:latin typeface="Arial MT"/>
              <a:cs typeface="Arial MT"/>
            </a:endParaRPr>
          </a:p>
          <a:p>
            <a:pPr marL="469900" indent="-457200"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lang="en-US" sz="2000" i="1" spc="-5" dirty="0">
                <a:latin typeface="Arial MT"/>
                <a:cs typeface="Arial MT"/>
              </a:rPr>
              <a:t>Software Testing: A Craftsman’s Approach, </a:t>
            </a:r>
            <a:r>
              <a:rPr lang="en-US" sz="2000" spc="-5" dirty="0">
                <a:latin typeface="Arial MT"/>
                <a:cs typeface="Arial MT"/>
              </a:rPr>
              <a:t>Fourth Edition - Paul C. Jorgensen.</a:t>
            </a:r>
          </a:p>
          <a:p>
            <a:pPr marL="469900" indent="-457200"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lang="en-US" sz="2000" i="1" spc="-5" dirty="0">
                <a:latin typeface="Arial MT"/>
                <a:cs typeface="Arial MT"/>
              </a:rPr>
              <a:t>The Art of Software Testing, </a:t>
            </a:r>
            <a:r>
              <a:rPr lang="en-US" sz="2000" spc="-5" dirty="0">
                <a:latin typeface="Arial MT"/>
                <a:cs typeface="Arial MT"/>
              </a:rPr>
              <a:t>3rd Edition - </a:t>
            </a:r>
            <a:r>
              <a:rPr lang="nb-NO" sz="2000" spc="-5" dirty="0">
                <a:latin typeface="Arial MT"/>
                <a:cs typeface="Arial MT"/>
              </a:rPr>
              <a:t>Glenford J. Myers.</a:t>
            </a:r>
            <a:endParaRPr lang="en-US" sz="2000" spc="-5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3524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Learning</a:t>
            </a:r>
            <a:r>
              <a:rPr spc="-90" dirty="0"/>
              <a:t> </a:t>
            </a:r>
            <a:r>
              <a:rPr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0275" y="1769635"/>
            <a:ext cx="3159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Lectures/Textbook</a:t>
            </a:r>
            <a:endParaRPr sz="3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458" y="2205667"/>
            <a:ext cx="2157804" cy="1717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3768508"/>
            <a:ext cx="352488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latin typeface="Arial MT"/>
                <a:cs typeface="Arial MT"/>
              </a:rPr>
              <a:t>Exercise sessions</a:t>
            </a:r>
            <a:endParaRPr lang="en-US" sz="30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214" y="4364203"/>
            <a:ext cx="2617061" cy="17177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7862" y="4360374"/>
            <a:ext cx="2845913" cy="185147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AFD0F3-E2E2-5458-8BC0-05A242C82EB8}"/>
              </a:ext>
            </a:extLst>
          </p:cNvPr>
          <p:cNvSpPr txBox="1"/>
          <p:nvPr/>
        </p:nvSpPr>
        <p:spPr>
          <a:xfrm>
            <a:off x="5807742" y="3768509"/>
            <a:ext cx="352488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>
                <a:latin typeface="Arial MT"/>
                <a:cs typeface="Arial MT"/>
              </a:rPr>
              <a:t>CT/Project</a:t>
            </a:r>
            <a:endParaRPr lang="en-US" sz="3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2916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Prerequisites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581425"/>
            <a:ext cx="7875270" cy="4632037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3000" spc="-10" dirty="0" smtClean="0">
                <a:latin typeface="Arial MT"/>
                <a:cs typeface="Arial MT"/>
              </a:rPr>
              <a:t>Familiarity with SDLC</a:t>
            </a:r>
            <a:endParaRPr sz="3000" dirty="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6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essential,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helpful</a:t>
            </a:r>
            <a:r>
              <a:rPr lang="en-US" sz="2400" spc="-5" dirty="0" smtClean="0">
                <a:latin typeface="Arial MT"/>
                <a:cs typeface="Arial MT"/>
              </a:rPr>
              <a:t> to grasp basic concepts</a:t>
            </a:r>
            <a:r>
              <a:rPr sz="2400" spc="-5" dirty="0" smtClean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21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Arial MT"/>
                <a:cs typeface="Arial MT"/>
              </a:rPr>
              <a:t>You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need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proficient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Java</a:t>
            </a:r>
          </a:p>
          <a:p>
            <a:pPr marL="469900" indent="-412750">
              <a:lnSpc>
                <a:spcPts val="2865"/>
              </a:lnSpc>
              <a:spcBef>
                <a:spcPts val="62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dirty="0" smtClean="0">
                <a:latin typeface="Arial MT"/>
                <a:cs typeface="Arial MT"/>
              </a:rPr>
              <a:t>Some knowledge of C++ might be required.</a:t>
            </a:r>
            <a:endParaRPr sz="2400" dirty="0">
              <a:latin typeface="Arial MT"/>
              <a:cs typeface="Arial MT"/>
            </a:endParaRPr>
          </a:p>
          <a:p>
            <a:pPr marL="469900" marR="17780" indent="-412750">
              <a:lnSpc>
                <a:spcPts val="2850"/>
              </a:lnSpc>
              <a:spcBef>
                <a:spcPts val="105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You </a:t>
            </a:r>
            <a:r>
              <a:rPr sz="2400" dirty="0">
                <a:latin typeface="Arial MT"/>
                <a:cs typeface="Arial MT"/>
              </a:rPr>
              <a:t>should </a:t>
            </a:r>
            <a:r>
              <a:rPr sz="2400" spc="-5" dirty="0">
                <a:latin typeface="Arial MT"/>
                <a:cs typeface="Arial MT"/>
              </a:rPr>
              <a:t>be able to </a:t>
            </a:r>
            <a:r>
              <a:rPr sz="2400" dirty="0">
                <a:latin typeface="Arial MT"/>
                <a:cs typeface="Arial MT"/>
              </a:rPr>
              <a:t>read </a:t>
            </a:r>
            <a:r>
              <a:rPr sz="2400" spc="-5" dirty="0">
                <a:latin typeface="Arial MT"/>
                <a:cs typeface="Arial MT"/>
              </a:rPr>
              <a:t>and write programs without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additional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instruction.</a:t>
            </a:r>
            <a:endParaRPr sz="2400" dirty="0">
              <a:latin typeface="Arial MT"/>
              <a:cs typeface="Arial MT"/>
            </a:endParaRPr>
          </a:p>
          <a:p>
            <a:pPr marL="469900" indent="-412750">
              <a:lnSpc>
                <a:spcPts val="276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not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programming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language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000" spc="-10" dirty="0">
                <a:latin typeface="Arial MT"/>
                <a:cs typeface="Arial MT"/>
              </a:rPr>
              <a:t>You </a:t>
            </a:r>
            <a:r>
              <a:rPr sz="3000" spc="-5" dirty="0">
                <a:latin typeface="Arial MT"/>
                <a:cs typeface="Arial MT"/>
              </a:rPr>
              <a:t>need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basic understanding of algorithms,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logic,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 </a:t>
            </a:r>
            <a:r>
              <a:rPr sz="3000" dirty="0">
                <a:latin typeface="Arial MT"/>
                <a:cs typeface="Arial MT"/>
              </a:rPr>
              <a:t>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571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Assignments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Grading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5"/>
            <a:ext cx="7243702" cy="433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lang="en-US" sz="2400" spc="-5" dirty="0">
                <a:latin typeface="Arial MT"/>
                <a:cs typeface="Arial MT"/>
              </a:rPr>
              <a:t>Class tests &amp; Assignments/Literature review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lang="en-US" sz="2400" dirty="0">
                <a:latin typeface="Arial MT"/>
                <a:cs typeface="Arial MT"/>
              </a:rPr>
              <a:t>25</a:t>
            </a:r>
            <a:r>
              <a:rPr sz="2400" dirty="0">
                <a:latin typeface="Arial MT"/>
                <a:cs typeface="Arial MT"/>
              </a:rPr>
              <a:t>%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total)</a:t>
            </a:r>
            <a:endParaRPr sz="2400" dirty="0">
              <a:latin typeface="Arial MT"/>
              <a:cs typeface="Arial MT"/>
            </a:endParaRPr>
          </a:p>
          <a:p>
            <a:pPr marL="928369" lvl="1" indent="-413384">
              <a:lnSpc>
                <a:spcPts val="2840"/>
              </a:lnSpc>
              <a:buChar char="○"/>
              <a:tabLst>
                <a:tab pos="928369" algn="l"/>
                <a:tab pos="929005" algn="l"/>
              </a:tabLst>
            </a:pPr>
            <a:r>
              <a:rPr lang="en-US" sz="2400" spc="-5" dirty="0">
                <a:latin typeface="Arial MT"/>
                <a:cs typeface="Arial MT"/>
              </a:rPr>
              <a:t>2</a:t>
            </a:r>
            <a:r>
              <a:rPr lang="en-US" sz="2400" spc="-5" dirty="0" smtClean="0">
                <a:latin typeface="Arial MT"/>
                <a:cs typeface="Arial MT"/>
              </a:rPr>
              <a:t>-4 </a:t>
            </a:r>
            <a:r>
              <a:rPr lang="en-US" sz="2400" spc="-5" dirty="0">
                <a:latin typeface="Arial MT"/>
                <a:cs typeface="Arial MT"/>
              </a:rPr>
              <a:t>class tests (avg. of best (n-1))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lang="en-US" sz="2400" spc="-5" dirty="0">
              <a:latin typeface="Arial MT"/>
              <a:cs typeface="Arial MT"/>
            </a:endParaRPr>
          </a:p>
          <a:p>
            <a:pPr marL="928369" lvl="1" indent="-413384">
              <a:lnSpc>
                <a:spcPts val="2840"/>
              </a:lnSpc>
              <a:buFontTx/>
              <a:buChar char="○"/>
              <a:tabLst>
                <a:tab pos="928369" algn="l"/>
                <a:tab pos="929005" algn="l"/>
              </a:tabLst>
            </a:pPr>
            <a:r>
              <a:rPr lang="en-US" sz="2400" dirty="0">
                <a:latin typeface="Arial MT"/>
                <a:cs typeface="Arial MT"/>
              </a:rPr>
              <a:t>Take home </a:t>
            </a:r>
            <a:r>
              <a:rPr lang="en-US" sz="2400" dirty="0" smtClean="0">
                <a:latin typeface="Arial MT"/>
                <a:cs typeface="Arial MT"/>
              </a:rPr>
              <a:t>assignments.</a:t>
            </a:r>
            <a:endParaRPr lang="en-US" sz="2400" dirty="0">
              <a:latin typeface="Arial MT"/>
              <a:cs typeface="Arial MT"/>
            </a:endParaRPr>
          </a:p>
          <a:p>
            <a:pPr marL="471170" indent="-459105">
              <a:lnSpc>
                <a:spcPts val="3575"/>
              </a:lnSpc>
              <a:buChar char="●"/>
              <a:tabLst>
                <a:tab pos="471170" algn="l"/>
                <a:tab pos="471805" algn="l"/>
              </a:tabLst>
            </a:pPr>
            <a:r>
              <a:rPr lang="en-US" sz="2400" dirty="0" smtClean="0">
                <a:latin typeface="Arial MT"/>
                <a:cs typeface="Arial MT"/>
              </a:rPr>
              <a:t>Project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lang="en-US" sz="2400" dirty="0">
                <a:latin typeface="Arial MT"/>
                <a:cs typeface="Arial MT"/>
              </a:rPr>
              <a:t>30</a:t>
            </a:r>
            <a:r>
              <a:rPr sz="2400" dirty="0">
                <a:latin typeface="Arial MT"/>
                <a:cs typeface="Arial MT"/>
              </a:rPr>
              <a:t>%</a:t>
            </a:r>
            <a:r>
              <a:rPr sz="2400" spc="-5" dirty="0">
                <a:latin typeface="Arial MT"/>
                <a:cs typeface="Arial MT"/>
              </a:rPr>
              <a:t>)</a:t>
            </a:r>
            <a:r>
              <a:rPr lang="en-US" sz="2400" spc="-5" dirty="0">
                <a:latin typeface="Arial MT"/>
                <a:cs typeface="Arial MT"/>
              </a:rPr>
              <a:t>.</a:t>
            </a:r>
          </a:p>
          <a:p>
            <a:pPr marL="471170" indent="-459105">
              <a:lnSpc>
                <a:spcPts val="3575"/>
              </a:lnSpc>
              <a:buFontTx/>
              <a:buChar char="●"/>
              <a:tabLst>
                <a:tab pos="471170" algn="l"/>
                <a:tab pos="471805" algn="l"/>
              </a:tabLst>
            </a:pPr>
            <a:r>
              <a:rPr lang="en-US" sz="2400" dirty="0">
                <a:latin typeface="Arial MT"/>
                <a:cs typeface="Arial MT"/>
              </a:rPr>
              <a:t>Final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Exam</a:t>
            </a:r>
            <a:r>
              <a:rPr lang="en-US" sz="2400" spc="-3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(40%</a:t>
            </a:r>
            <a:r>
              <a:rPr lang="en-US" sz="2400" spc="-5" dirty="0">
                <a:latin typeface="Arial MT"/>
                <a:cs typeface="Arial MT"/>
              </a:rPr>
              <a:t>).</a:t>
            </a:r>
          </a:p>
          <a:p>
            <a:pPr marL="471170" indent="-459105">
              <a:lnSpc>
                <a:spcPts val="3575"/>
              </a:lnSpc>
              <a:buFontTx/>
              <a:buChar char="●"/>
              <a:tabLst>
                <a:tab pos="471170" algn="l"/>
                <a:tab pos="471805" algn="l"/>
              </a:tabLst>
            </a:pPr>
            <a:r>
              <a:rPr lang="en-US" sz="2400" spc="-5" dirty="0">
                <a:latin typeface="Arial MT"/>
                <a:cs typeface="Arial MT"/>
              </a:rPr>
              <a:t>Attendance(5%).</a:t>
            </a:r>
            <a:endParaRPr sz="2400" dirty="0">
              <a:latin typeface="Arial MT"/>
              <a:cs typeface="Arial MT"/>
            </a:endParaRPr>
          </a:p>
          <a:p>
            <a:pPr marL="471170" indent="-459105">
              <a:lnSpc>
                <a:spcPct val="100000"/>
              </a:lnSpc>
              <a:buChar char="●"/>
              <a:tabLst>
                <a:tab pos="471170" algn="l"/>
                <a:tab pos="471805" algn="l"/>
              </a:tabLst>
            </a:pPr>
            <a:r>
              <a:rPr sz="2400" spc="-10" dirty="0">
                <a:latin typeface="Arial MT"/>
                <a:cs typeface="Arial MT"/>
              </a:rPr>
              <a:t>Participation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lang="en-US" sz="2400" dirty="0">
                <a:latin typeface="Arial MT"/>
                <a:cs typeface="Arial MT"/>
              </a:rPr>
              <a:t>Bonus up to 5%)</a:t>
            </a:r>
            <a:endParaRPr sz="2400" dirty="0"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spcBef>
                <a:spcPts val="25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In-class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activities.</a:t>
            </a:r>
            <a:endParaRPr sz="2400" dirty="0">
              <a:latin typeface="Arial MT"/>
              <a:cs typeface="Arial MT"/>
            </a:endParaRPr>
          </a:p>
          <a:p>
            <a:pPr marL="928369" lvl="1" indent="-413384">
              <a:lnSpc>
                <a:spcPts val="2850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Group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participation.</a:t>
            </a:r>
            <a:endParaRPr sz="2400" dirty="0"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Answering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questions.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4257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Some Tips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651454"/>
            <a:ext cx="7865109" cy="439735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000" spc="-5" dirty="0">
                <a:latin typeface="Arial MT"/>
                <a:cs typeface="Arial MT"/>
              </a:rPr>
              <a:t>This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class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time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consuming.</a:t>
            </a:r>
          </a:p>
          <a:p>
            <a:pPr marL="469900" indent="-443865">
              <a:lnSpc>
                <a:spcPct val="100000"/>
              </a:lnSpc>
              <a:spcBef>
                <a:spcPts val="610"/>
              </a:spcBef>
              <a:buChar char="●"/>
              <a:tabLst>
                <a:tab pos="469265" algn="l"/>
                <a:tab pos="469900" algn="l"/>
              </a:tabLst>
            </a:pPr>
            <a:r>
              <a:rPr sz="2800" spc="-5" dirty="0">
                <a:latin typeface="Arial MT"/>
                <a:cs typeface="Arial MT"/>
              </a:rPr>
              <a:t>Understanding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material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takes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time.</a:t>
            </a:r>
            <a:endParaRPr sz="2800" dirty="0">
              <a:latin typeface="Arial MT"/>
              <a:cs typeface="Arial MT"/>
            </a:endParaRPr>
          </a:p>
          <a:p>
            <a:pPr marL="469900" indent="-44386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800" spc="-10" dirty="0">
                <a:latin typeface="Arial MT"/>
                <a:cs typeface="Arial MT"/>
              </a:rPr>
              <a:t>You are the explores in an uncharted land.</a:t>
            </a:r>
          </a:p>
          <a:p>
            <a:pPr marL="469900" indent="-44386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800" spc="-10" dirty="0">
                <a:latin typeface="Arial MT"/>
                <a:cs typeface="Arial MT"/>
              </a:rPr>
              <a:t>Documentation and organization.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lang="en-US" sz="41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3000" spc="-5" dirty="0">
                <a:latin typeface="Arial MT"/>
                <a:cs typeface="Arial MT"/>
              </a:rPr>
              <a:t>Do</a:t>
            </a:r>
            <a:r>
              <a:rPr lang="en-US" sz="3000" spc="-20" dirty="0">
                <a:latin typeface="Arial MT"/>
                <a:cs typeface="Arial MT"/>
              </a:rPr>
              <a:t> </a:t>
            </a:r>
            <a:r>
              <a:rPr lang="en-US" sz="3000" spc="-5" dirty="0">
                <a:latin typeface="Arial MT"/>
                <a:cs typeface="Arial MT"/>
              </a:rPr>
              <a:t>not</a:t>
            </a:r>
            <a:r>
              <a:rPr lang="en-US" sz="3000" spc="-15" dirty="0">
                <a:latin typeface="Arial MT"/>
                <a:cs typeface="Arial MT"/>
              </a:rPr>
              <a:t> </a:t>
            </a:r>
            <a:r>
              <a:rPr lang="en-US" sz="3000" spc="-5" dirty="0">
                <a:latin typeface="Arial MT"/>
                <a:cs typeface="Arial MT"/>
              </a:rPr>
              <a:t>underestimate</a:t>
            </a:r>
            <a:r>
              <a:rPr lang="en-US" sz="3000" spc="-20" dirty="0">
                <a:latin typeface="Arial MT"/>
                <a:cs typeface="Arial MT"/>
              </a:rPr>
              <a:t> </a:t>
            </a:r>
            <a:r>
              <a:rPr lang="en-US" sz="3000" spc="-5" dirty="0">
                <a:latin typeface="Arial MT"/>
                <a:cs typeface="Arial MT"/>
              </a:rPr>
              <a:t>the workload.</a:t>
            </a:r>
            <a:endParaRPr lang="en-US" sz="3000" dirty="0">
              <a:latin typeface="Arial MT"/>
              <a:cs typeface="Arial MT"/>
            </a:endParaRPr>
          </a:p>
          <a:p>
            <a:pPr marL="469900" indent="-443865">
              <a:lnSpc>
                <a:spcPct val="100000"/>
              </a:lnSpc>
              <a:spcBef>
                <a:spcPts val="60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800" spc="-5" dirty="0">
                <a:latin typeface="Arial MT"/>
                <a:cs typeface="Arial MT"/>
              </a:rPr>
              <a:t>A task left for tomorrow is a task left undone.</a:t>
            </a:r>
            <a:endParaRPr lang="en-US" sz="2800" dirty="0">
              <a:latin typeface="Arial MT"/>
              <a:cs typeface="Arial MT"/>
            </a:endParaRPr>
          </a:p>
          <a:p>
            <a:pPr marL="469900" indent="-44386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800" spc="-10" dirty="0">
                <a:latin typeface="Arial MT"/>
                <a:cs typeface="Arial MT"/>
              </a:rPr>
              <a:t>Planning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and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scheduling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your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time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is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essential.</a:t>
            </a:r>
          </a:p>
          <a:p>
            <a:pPr marL="469900" indent="-44386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800" spc="-5" dirty="0">
                <a:latin typeface="Arial MT"/>
                <a:cs typeface="Arial MT"/>
              </a:rPr>
              <a:t>Don’t be afraid to ask questions.</a:t>
            </a: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2131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Feedback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735201"/>
            <a:ext cx="7329170" cy="2898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-10" dirty="0">
                <a:latin typeface="Arial MT"/>
                <a:cs typeface="Arial MT"/>
              </a:rPr>
              <a:t>Problems </a:t>
            </a:r>
            <a:r>
              <a:rPr sz="2800" spc="-5" dirty="0">
                <a:latin typeface="Arial MT"/>
                <a:cs typeface="Arial MT"/>
              </a:rPr>
              <a:t>with assignments, </a:t>
            </a:r>
            <a:r>
              <a:rPr sz="2800" dirty="0">
                <a:latin typeface="Arial MT"/>
                <a:cs typeface="Arial MT"/>
              </a:rPr>
              <a:t>course </a:t>
            </a:r>
            <a:r>
              <a:rPr sz="2800" spc="-5" dirty="0">
                <a:latin typeface="Arial MT"/>
                <a:cs typeface="Arial MT"/>
              </a:rPr>
              <a:t>questions,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feedback?</a:t>
            </a:r>
            <a:endParaRPr sz="2800" dirty="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63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Contact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</a:t>
            </a:r>
            <a:r>
              <a:rPr sz="2400" spc="-5" dirty="0">
                <a:latin typeface="Arial MT"/>
                <a:cs typeface="Arial MT"/>
              </a:rPr>
              <a:t>!</a:t>
            </a:r>
            <a:r>
              <a:rPr lang="en-US" sz="2400" spc="-5" dirty="0">
                <a:latin typeface="Arial MT"/>
                <a:cs typeface="Arial MT"/>
              </a:rPr>
              <a:t> Even if anonymously! I appreciate feedback.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21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Arial MT"/>
                <a:cs typeface="Arial MT"/>
              </a:rPr>
              <a:t>Problem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instructor</a:t>
            </a:r>
            <a:endParaRPr sz="2800" dirty="0">
              <a:latin typeface="Arial MT"/>
              <a:cs typeface="Arial MT"/>
            </a:endParaRPr>
          </a:p>
          <a:p>
            <a:pPr marL="469900" indent="-412750">
              <a:lnSpc>
                <a:spcPts val="2865"/>
              </a:lnSpc>
              <a:spcBef>
                <a:spcPts val="63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contact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me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309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Other</a:t>
            </a:r>
            <a:r>
              <a:rPr spc="-90" dirty="0"/>
              <a:t> </a:t>
            </a:r>
            <a:r>
              <a:rPr spc="-5" dirty="0"/>
              <a:t>Policies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550352"/>
            <a:ext cx="7979409" cy="48533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3000" i="1" spc="-5" dirty="0">
                <a:latin typeface="Arial"/>
                <a:cs typeface="Arial"/>
              </a:rPr>
              <a:t>Integrity</a:t>
            </a:r>
            <a:r>
              <a:rPr sz="3000" i="1" spc="-4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and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Ethics:</a:t>
            </a:r>
            <a:endParaRPr sz="3000" dirty="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190"/>
              </a:spcBef>
            </a:pPr>
            <a:r>
              <a:rPr sz="2000" spc="-5" dirty="0">
                <a:latin typeface="Arial MT"/>
                <a:cs typeface="Arial MT"/>
              </a:rPr>
              <a:t>The homework and programs </a:t>
            </a:r>
            <a:r>
              <a:rPr sz="2000" dirty="0">
                <a:latin typeface="Arial MT"/>
                <a:cs typeface="Arial MT"/>
              </a:rPr>
              <a:t>you submit </a:t>
            </a:r>
            <a:r>
              <a:rPr sz="2000" spc="-5" dirty="0">
                <a:latin typeface="Arial MT"/>
                <a:cs typeface="Arial MT"/>
              </a:rPr>
              <a:t>for this </a:t>
            </a:r>
            <a:r>
              <a:rPr sz="2000" dirty="0">
                <a:latin typeface="Arial MT"/>
                <a:cs typeface="Arial MT"/>
              </a:rPr>
              <a:t>class must </a:t>
            </a:r>
            <a:r>
              <a:rPr sz="2000" spc="-5" dirty="0">
                <a:latin typeface="Arial MT"/>
                <a:cs typeface="Arial MT"/>
              </a:rPr>
              <a:t>be entirely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 </a:t>
            </a:r>
            <a:r>
              <a:rPr sz="2000" spc="-5" dirty="0">
                <a:latin typeface="Arial MT"/>
                <a:cs typeface="Arial MT"/>
              </a:rPr>
              <a:t>own. If this policy is not absolutely </a:t>
            </a:r>
            <a:r>
              <a:rPr sz="2000" dirty="0">
                <a:latin typeface="Arial MT"/>
                <a:cs typeface="Arial MT"/>
              </a:rPr>
              <a:t>clear, </a:t>
            </a:r>
            <a:r>
              <a:rPr sz="2000" spc="-5" dirty="0">
                <a:latin typeface="Arial MT"/>
                <a:cs typeface="Arial MT"/>
              </a:rPr>
              <a:t>then please </a:t>
            </a:r>
            <a:r>
              <a:rPr sz="2000" dirty="0">
                <a:latin typeface="Arial MT"/>
                <a:cs typeface="Arial MT"/>
              </a:rPr>
              <a:t>contact me.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other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collaboration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assignment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permitted. It is </a:t>
            </a:r>
            <a:r>
              <a:rPr sz="2000" dirty="0">
                <a:latin typeface="Arial MT"/>
                <a:cs typeface="Arial MT"/>
              </a:rPr>
              <a:t>your responsibility </a:t>
            </a:r>
            <a:r>
              <a:rPr sz="2000" spc="-5" dirty="0">
                <a:latin typeface="Arial MT"/>
                <a:cs typeface="Arial MT"/>
              </a:rPr>
              <a:t>to protect </a:t>
            </a:r>
            <a:r>
              <a:rPr sz="2000" dirty="0">
                <a:latin typeface="Arial MT"/>
                <a:cs typeface="Arial MT"/>
              </a:rPr>
              <a:t>your </a:t>
            </a:r>
            <a:r>
              <a:rPr sz="2000" spc="-5" dirty="0">
                <a:latin typeface="Arial MT"/>
                <a:cs typeface="Arial MT"/>
              </a:rPr>
              <a:t>work from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unauthorized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access.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3000" i="1" spc="-5" dirty="0">
                <a:latin typeface="Arial"/>
                <a:cs typeface="Arial"/>
              </a:rPr>
              <a:t>Classroom</a:t>
            </a:r>
            <a:r>
              <a:rPr sz="3000" i="1" spc="-5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Climate:</a:t>
            </a:r>
            <a:endParaRPr sz="3000" dirty="0">
              <a:latin typeface="Arial"/>
              <a:cs typeface="Arial"/>
            </a:endParaRPr>
          </a:p>
          <a:p>
            <a:pPr marL="12700" marR="124460">
              <a:lnSpc>
                <a:spcPct val="115599"/>
              </a:lnSpc>
              <a:spcBef>
                <a:spcPts val="190"/>
              </a:spcBef>
            </a:pPr>
            <a:r>
              <a:rPr sz="2000" spc="-5" dirty="0">
                <a:latin typeface="Arial MT"/>
                <a:cs typeface="Arial MT"/>
              </a:rPr>
              <a:t>All </a:t>
            </a:r>
            <a:r>
              <a:rPr sz="2000" dirty="0">
                <a:latin typeface="Arial MT"/>
                <a:cs typeface="Arial MT"/>
              </a:rPr>
              <a:t>students </a:t>
            </a:r>
            <a:r>
              <a:rPr sz="2000" spc="-5" dirty="0">
                <a:latin typeface="Arial MT"/>
                <a:cs typeface="Arial MT"/>
              </a:rPr>
              <a:t>are expected to behave as </a:t>
            </a:r>
            <a:r>
              <a:rPr sz="2000" dirty="0" smtClean="0">
                <a:latin typeface="Arial MT"/>
                <a:cs typeface="Arial MT"/>
              </a:rPr>
              <a:t>scholars</a:t>
            </a:r>
            <a:r>
              <a:rPr sz="2000" spc="-5" dirty="0" smtClean="0">
                <a:latin typeface="Arial MT"/>
                <a:cs typeface="Arial MT"/>
              </a:rPr>
              <a:t>. </a:t>
            </a:r>
            <a:r>
              <a:rPr sz="2000" spc="-5" dirty="0">
                <a:latin typeface="Arial MT"/>
                <a:cs typeface="Arial MT"/>
              </a:rPr>
              <a:t>This includes arriving on time, not talking during lecture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(unless </a:t>
            </a:r>
            <a:r>
              <a:rPr sz="2000" spc="-5" dirty="0">
                <a:latin typeface="Arial MT"/>
                <a:cs typeface="Arial MT"/>
              </a:rPr>
              <a:t>addressing the instructor), and not leaving the </a:t>
            </a:r>
            <a:r>
              <a:rPr sz="2000" dirty="0">
                <a:latin typeface="Arial MT"/>
                <a:cs typeface="Arial MT"/>
              </a:rPr>
              <a:t>classroom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before the end of lecture. Disruptive </a:t>
            </a:r>
            <a:r>
              <a:rPr sz="2000" dirty="0">
                <a:latin typeface="Arial MT"/>
                <a:cs typeface="Arial MT"/>
              </a:rPr>
              <a:t>students </a:t>
            </a:r>
            <a:r>
              <a:rPr sz="2000" spc="-5" dirty="0">
                <a:latin typeface="Arial MT"/>
                <a:cs typeface="Arial MT"/>
              </a:rPr>
              <a:t>will be warned and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potentially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dismissed from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classroom.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309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Other</a:t>
            </a:r>
            <a:r>
              <a:rPr spc="-90" dirty="0"/>
              <a:t> </a:t>
            </a:r>
            <a:r>
              <a:rPr spc="-5" dirty="0"/>
              <a:t>Policies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657985"/>
            <a:ext cx="57943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dirty="0">
                <a:latin typeface="Arial"/>
                <a:cs typeface="Arial"/>
              </a:rPr>
              <a:t>Make-Up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and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Late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lang="en-US" sz="3000" i="1" spc="-5" dirty="0" smtClean="0">
                <a:latin typeface="Arial"/>
                <a:cs typeface="Arial"/>
              </a:rPr>
              <a:t>Submission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7" y="2139315"/>
            <a:ext cx="7827645" cy="251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15599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latin typeface="Arial MT"/>
                <a:cs typeface="Arial MT"/>
              </a:rPr>
              <a:t>Make-ups </a:t>
            </a:r>
            <a:r>
              <a:rPr sz="2000" spc="-5" dirty="0">
                <a:latin typeface="Arial MT"/>
                <a:cs typeface="Arial MT"/>
              </a:rPr>
              <a:t>for graded activities </a:t>
            </a:r>
            <a:r>
              <a:rPr sz="2000" dirty="0">
                <a:latin typeface="Arial MT"/>
                <a:cs typeface="Arial MT"/>
              </a:rPr>
              <a:t>may </a:t>
            </a:r>
            <a:r>
              <a:rPr sz="2000" spc="-5" dirty="0">
                <a:latin typeface="Arial MT"/>
                <a:cs typeface="Arial MT"/>
              </a:rPr>
              <a:t>be arranged if </a:t>
            </a:r>
            <a:r>
              <a:rPr sz="2000" dirty="0">
                <a:latin typeface="Arial MT"/>
                <a:cs typeface="Arial MT"/>
              </a:rPr>
              <a:t>your </a:t>
            </a:r>
            <a:r>
              <a:rPr sz="2000" spc="-5" dirty="0">
                <a:latin typeface="Arial MT"/>
                <a:cs typeface="Arial MT"/>
              </a:rPr>
              <a:t>absence is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caused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documented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illness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 personal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emergency.</a:t>
            </a:r>
            <a:endParaRPr sz="2000" dirty="0">
              <a:latin typeface="Arial MT"/>
              <a:cs typeface="Arial MT"/>
            </a:endParaRPr>
          </a:p>
          <a:p>
            <a:pPr marL="394335" marR="328295" indent="-382270">
              <a:lnSpc>
                <a:spcPct val="115599"/>
              </a:lnSpc>
              <a:buFontTx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 MT"/>
                <a:cs typeface="Arial MT"/>
              </a:rPr>
              <a:t>Homework assignments are due at the time noted on the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assignment handout. Late work is not accepted without prior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approval. Any assignment turned in after the due date will be </a:t>
            </a:r>
            <a:r>
              <a:rPr sz="2000" dirty="0">
                <a:latin typeface="Arial MT"/>
                <a:cs typeface="Arial MT"/>
              </a:rPr>
              <a:t> considered </a:t>
            </a:r>
            <a:r>
              <a:rPr sz="2000" spc="-5" dirty="0">
                <a:latin typeface="Arial MT"/>
                <a:cs typeface="Arial MT"/>
              </a:rPr>
              <a:t>late and will be </a:t>
            </a:r>
            <a:r>
              <a:rPr sz="2000" dirty="0">
                <a:latin typeface="Arial MT"/>
                <a:cs typeface="Arial MT"/>
              </a:rPr>
              <a:t>subject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lang="en-US" sz="2000" dirty="0">
                <a:latin typeface="Arial MT"/>
                <a:cs typeface="Arial MT"/>
              </a:rPr>
              <a:t> penalty </a:t>
            </a:r>
            <a:r>
              <a:rPr lang="en-US" sz="2000" dirty="0" smtClean="0">
                <a:latin typeface="Arial MT"/>
                <a:cs typeface="Arial MT"/>
              </a:rPr>
              <a:t>25%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per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55" dirty="0">
                <a:latin typeface="Arial MT"/>
                <a:cs typeface="Arial MT"/>
              </a:rPr>
              <a:t>day,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0%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after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two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days</a:t>
            </a:r>
            <a:r>
              <a:rPr sz="2000" spc="-5" dirty="0">
                <a:latin typeface="Arial MT"/>
                <a:cs typeface="Arial MT"/>
              </a:rPr>
              <a:t>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including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weekends and holidays.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75" y="2513716"/>
            <a:ext cx="682498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-10" dirty="0"/>
              <a:t>When</a:t>
            </a:r>
            <a:r>
              <a:rPr sz="4800" spc="-45" dirty="0"/>
              <a:t> </a:t>
            </a:r>
            <a:r>
              <a:rPr sz="4800" spc="-5" dirty="0"/>
              <a:t>is</a:t>
            </a:r>
            <a:r>
              <a:rPr sz="4800" spc="-45" dirty="0"/>
              <a:t> </a:t>
            </a:r>
            <a:r>
              <a:rPr sz="4800" spc="-5" dirty="0"/>
              <a:t>software</a:t>
            </a:r>
            <a:r>
              <a:rPr sz="4800" spc="-35" dirty="0"/>
              <a:t> </a:t>
            </a:r>
            <a:r>
              <a:rPr sz="4800" spc="-5" dirty="0"/>
              <a:t>ready </a:t>
            </a:r>
            <a:r>
              <a:rPr sz="4800" spc="-1320" dirty="0"/>
              <a:t> </a:t>
            </a:r>
            <a:r>
              <a:rPr sz="4800" spc="-5" dirty="0"/>
              <a:t>for</a:t>
            </a:r>
            <a:r>
              <a:rPr sz="4800" spc="-10" dirty="0"/>
              <a:t> </a:t>
            </a:r>
            <a:r>
              <a:rPr sz="4800" spc="-5" dirty="0"/>
              <a:t>release?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3143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Today’s</a:t>
            </a:r>
            <a:r>
              <a:rPr spc="-9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635125"/>
            <a:ext cx="6594475" cy="3231782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000" spc="-5" dirty="0">
                <a:latin typeface="Arial MT"/>
                <a:cs typeface="Arial MT"/>
              </a:rPr>
              <a:t>Introduce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Class</a:t>
            </a:r>
            <a:endParaRPr sz="3000" dirty="0">
              <a:latin typeface="Arial MT"/>
              <a:cs typeface="Arial MT"/>
            </a:endParaRPr>
          </a:p>
          <a:p>
            <a:pPr marL="469900" indent="-412750">
              <a:lnSpc>
                <a:spcPts val="2865"/>
              </a:lnSpc>
              <a:spcBef>
                <a:spcPts val="6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What is this course about</a:t>
            </a:r>
            <a:endParaRPr sz="2400" dirty="0">
              <a:latin typeface="Arial MT"/>
              <a:cs typeface="Arial MT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Go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Course Outline</a:t>
            </a:r>
            <a:endParaRPr sz="2400" dirty="0">
              <a:latin typeface="Arial MT"/>
              <a:cs typeface="Arial MT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should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already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</a:t>
            </a: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Clarify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expectations</a:t>
            </a:r>
            <a:endParaRPr sz="2400" dirty="0">
              <a:latin typeface="Arial MT"/>
              <a:cs typeface="Arial MT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Assignments/grading</a:t>
            </a:r>
            <a:endParaRPr sz="2400" dirty="0">
              <a:latin typeface="Arial MT"/>
              <a:cs typeface="Arial MT"/>
            </a:endParaRPr>
          </a:p>
          <a:p>
            <a:pPr marL="469900" indent="-412750">
              <a:lnSpc>
                <a:spcPts val="2850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Answer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questions</a:t>
            </a:r>
            <a:endParaRPr sz="2400" dirty="0">
              <a:latin typeface="Arial MT"/>
              <a:cs typeface="Arial MT"/>
            </a:endParaRPr>
          </a:p>
          <a:p>
            <a:pPr marL="469900" indent="-412750">
              <a:lnSpc>
                <a:spcPts val="2865"/>
              </a:lnSpc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Cover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basics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verification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7B1-8B26-8DDC-CB2E-3B1AF0E8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/>
              <a:t>The</a:t>
            </a:r>
            <a:r>
              <a:rPr lang="en-US" sz="3600" spc="-25" dirty="0"/>
              <a:t> </a:t>
            </a:r>
            <a:r>
              <a:rPr lang="en-US" sz="3600" spc="-5" dirty="0"/>
              <a:t>short</a:t>
            </a:r>
            <a:r>
              <a:rPr lang="en-US" sz="3600" spc="-15" dirty="0"/>
              <a:t> </a:t>
            </a:r>
            <a:r>
              <a:rPr lang="en-US" sz="3600" dirty="0"/>
              <a:t>(and</a:t>
            </a:r>
            <a:r>
              <a:rPr lang="en-US" sz="3600" spc="-20" dirty="0"/>
              <a:t> </a:t>
            </a:r>
            <a:r>
              <a:rPr lang="en-US" sz="3600" spc="-5" dirty="0"/>
              <a:t>not</a:t>
            </a:r>
            <a:r>
              <a:rPr lang="en-US" sz="3600" spc="-20" dirty="0"/>
              <a:t> </a:t>
            </a:r>
            <a:r>
              <a:rPr lang="en-US" sz="3600" spc="-5" dirty="0"/>
              <a:t>so</a:t>
            </a:r>
            <a:r>
              <a:rPr lang="en-US" sz="3600" spc="-15" dirty="0"/>
              <a:t> </a:t>
            </a:r>
            <a:r>
              <a:rPr lang="en-US" sz="3600" spc="-5" dirty="0"/>
              <a:t>simple)</a:t>
            </a:r>
            <a:r>
              <a:rPr lang="en-US" sz="3600" spc="-20" dirty="0"/>
              <a:t> </a:t>
            </a:r>
            <a:r>
              <a:rPr lang="en-US" sz="3600" spc="-5" dirty="0"/>
              <a:t>answers...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ACFD-C691-B3CC-796D-86014FD5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734185"/>
            <a:ext cx="8083550" cy="1903085"/>
          </a:xfrm>
        </p:spPr>
        <p:txBody>
          <a:bodyPr/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800" spc="-25" dirty="0">
                <a:latin typeface="Arial MT"/>
                <a:cs typeface="Arial MT"/>
              </a:rPr>
              <a:t>We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release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when</a:t>
            </a:r>
            <a:r>
              <a:rPr lang="en-US" sz="2800" b="1" spc="-20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we</a:t>
            </a:r>
            <a:r>
              <a:rPr lang="en-US" sz="2800" b="1" spc="-20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can’t</a:t>
            </a:r>
            <a:r>
              <a:rPr lang="en-US" sz="2800" b="1" spc="-1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find</a:t>
            </a:r>
            <a:r>
              <a:rPr lang="en-US" sz="2800" b="1" spc="-15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any</a:t>
            </a:r>
            <a:r>
              <a:rPr lang="en-US" sz="2800" b="1" spc="-15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bugs…</a:t>
            </a:r>
            <a:endParaRPr lang="en-US" sz="28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800" spc="-25" dirty="0">
                <a:latin typeface="Arial MT"/>
                <a:cs typeface="Arial MT"/>
              </a:rPr>
              <a:t>We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release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when</a:t>
            </a:r>
            <a:r>
              <a:rPr lang="en-US" sz="2800" b="1" spc="-25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we</a:t>
            </a:r>
            <a:r>
              <a:rPr lang="en-US" sz="2800" b="1" spc="-25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have</a:t>
            </a:r>
            <a:r>
              <a:rPr lang="en-US" sz="2800" b="1" spc="-2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finished</a:t>
            </a:r>
            <a:r>
              <a:rPr lang="en-US" sz="2800" b="1" spc="-2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testing…</a:t>
            </a:r>
            <a:endParaRPr lang="en-US" sz="28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800" spc="-25" dirty="0">
                <a:latin typeface="Arial MT"/>
                <a:cs typeface="Arial MT"/>
              </a:rPr>
              <a:t>We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release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when</a:t>
            </a:r>
            <a:r>
              <a:rPr lang="en-US" sz="2800" b="1" spc="-25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quality</a:t>
            </a:r>
            <a:r>
              <a:rPr lang="en-US" sz="2800" b="1" spc="-20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is</a:t>
            </a:r>
            <a:r>
              <a:rPr lang="en-US" sz="2800" b="1" spc="-25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high...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196324"/>
            <a:ext cx="8083550" cy="553998"/>
          </a:xfrm>
        </p:spPr>
        <p:txBody>
          <a:bodyPr/>
          <a:lstStyle/>
          <a:p>
            <a:r>
              <a:rPr lang="en-US" spc="-10" dirty="0"/>
              <a:t>Software</a:t>
            </a:r>
            <a:r>
              <a:rPr lang="en-US" spc="-95" dirty="0"/>
              <a:t> </a:t>
            </a:r>
            <a:r>
              <a:rPr lang="en-US" spc="-5" dirty="0"/>
              <a:t>Quality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734185"/>
            <a:ext cx="8083550" cy="4072910"/>
          </a:xfrm>
        </p:spPr>
        <p:txBody>
          <a:bodyPr/>
          <a:lstStyle/>
          <a:p>
            <a:pPr marL="356870" indent="-344170">
              <a:lnSpc>
                <a:spcPts val="3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25" dirty="0">
                <a:latin typeface="Arial MT"/>
                <a:cs typeface="Arial MT"/>
              </a:rPr>
              <a:t>We </a:t>
            </a:r>
            <a:r>
              <a:rPr lang="en-US" sz="2600" spc="-5" dirty="0">
                <a:latin typeface="Arial MT"/>
                <a:cs typeface="Arial MT"/>
              </a:rPr>
              <a:t>all</a:t>
            </a:r>
            <a:r>
              <a:rPr lang="en-US" sz="2600" spc="-20" dirty="0">
                <a:latin typeface="Arial MT"/>
                <a:cs typeface="Arial MT"/>
              </a:rPr>
              <a:t> </a:t>
            </a:r>
            <a:r>
              <a:rPr lang="en-US" sz="2600" spc="-5" dirty="0">
                <a:latin typeface="Arial MT"/>
                <a:cs typeface="Arial MT"/>
              </a:rPr>
              <a:t>want</a:t>
            </a:r>
            <a:r>
              <a:rPr lang="en-US" sz="2600" spc="-10" dirty="0">
                <a:latin typeface="Arial MT"/>
                <a:cs typeface="Arial MT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high-quality </a:t>
            </a:r>
            <a:r>
              <a:rPr lang="en-US" sz="2600" dirty="0">
                <a:latin typeface="Arial MT"/>
                <a:cs typeface="Arial MT"/>
              </a:rPr>
              <a:t>software.</a:t>
            </a:r>
          </a:p>
          <a:p>
            <a:pPr marL="814069" lvl="1" indent="-327025">
              <a:lnSpc>
                <a:spcPts val="237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don’t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agree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definition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quality.</a:t>
            </a:r>
          </a:p>
          <a:p>
            <a:pPr marL="487044" lvl="1">
              <a:lnSpc>
                <a:spcPts val="2370"/>
              </a:lnSpc>
              <a:tabLst>
                <a:tab pos="813435" algn="l"/>
                <a:tab pos="814069" algn="l"/>
              </a:tabLst>
            </a:pP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235" marR="85725" indent="-344170">
              <a:lnSpc>
                <a:spcPts val="2780"/>
              </a:lnSpc>
              <a:spcBef>
                <a:spcPts val="22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>
                <a:latin typeface="Arial MT"/>
                <a:cs typeface="Arial MT"/>
              </a:rPr>
              <a:t>Quality encompasses both </a:t>
            </a:r>
            <a:r>
              <a:rPr lang="en-US" sz="2600" b="1" spc="-5" dirty="0">
                <a:latin typeface="Arial"/>
                <a:cs typeface="Arial"/>
              </a:rPr>
              <a:t>what </a:t>
            </a:r>
            <a:r>
              <a:rPr lang="en-US" sz="2600" spc="-5" dirty="0">
                <a:latin typeface="Arial MT"/>
                <a:cs typeface="Arial MT"/>
              </a:rPr>
              <a:t>the </a:t>
            </a:r>
            <a:r>
              <a:rPr lang="en-US" sz="2600" dirty="0">
                <a:latin typeface="Arial MT"/>
                <a:cs typeface="Arial MT"/>
              </a:rPr>
              <a:t>system </a:t>
            </a:r>
            <a:r>
              <a:rPr lang="en-US" sz="2600" spc="-5" dirty="0">
                <a:latin typeface="Arial MT"/>
                <a:cs typeface="Arial MT"/>
              </a:rPr>
              <a:t>does </a:t>
            </a:r>
            <a:r>
              <a:rPr lang="en-US" sz="2600" spc="-710" dirty="0">
                <a:latin typeface="Arial MT"/>
                <a:cs typeface="Arial MT"/>
              </a:rPr>
              <a:t> </a:t>
            </a:r>
            <a:r>
              <a:rPr lang="en-US" sz="2600" spc="-5" dirty="0">
                <a:latin typeface="Arial MT"/>
                <a:cs typeface="Arial MT"/>
              </a:rPr>
              <a:t>and </a:t>
            </a:r>
            <a:r>
              <a:rPr lang="en-US" sz="2600" b="1" spc="-5" dirty="0">
                <a:latin typeface="Arial"/>
                <a:cs typeface="Arial"/>
              </a:rPr>
              <a:t>how</a:t>
            </a:r>
            <a:r>
              <a:rPr lang="en-US" sz="2600" b="1" dirty="0">
                <a:latin typeface="Arial"/>
                <a:cs typeface="Arial"/>
              </a:rPr>
              <a:t> </a:t>
            </a:r>
            <a:r>
              <a:rPr lang="en-US" sz="2600" spc="-5" dirty="0">
                <a:latin typeface="Arial MT"/>
                <a:cs typeface="Arial MT"/>
              </a:rPr>
              <a:t>it does</a:t>
            </a:r>
            <a:r>
              <a:rPr lang="en-US" sz="2600" spc="-10" dirty="0">
                <a:latin typeface="Arial MT"/>
                <a:cs typeface="Arial MT"/>
              </a:rPr>
              <a:t> </a:t>
            </a:r>
            <a:r>
              <a:rPr lang="en-US" sz="2600" spc="-5" dirty="0">
                <a:latin typeface="Arial MT"/>
                <a:cs typeface="Arial MT"/>
              </a:rPr>
              <a:t>it.</a:t>
            </a:r>
            <a:endParaRPr lang="en-US" sz="2600" dirty="0">
              <a:latin typeface="Arial MT"/>
              <a:cs typeface="Arial MT"/>
            </a:endParaRPr>
          </a:p>
          <a:p>
            <a:pPr marL="814069" lvl="1" indent="-327025">
              <a:lnSpc>
                <a:spcPts val="219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i="1" spc="-5" dirty="0">
                <a:solidFill>
                  <a:schemeClr val="tx1"/>
                </a:solidFill>
                <a:latin typeface="Arial"/>
                <a:cs typeface="Arial"/>
              </a:rPr>
              <a:t>quickly</a:t>
            </a:r>
            <a:r>
              <a:rPr lang="en-US" sz="2200" i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runs.</a:t>
            </a: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Arial"/>
                <a:cs typeface="Arial"/>
              </a:rPr>
              <a:t>secure</a:t>
            </a:r>
            <a:r>
              <a:rPr lang="en-US" sz="2200" i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is.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i="1" spc="-5" dirty="0">
                <a:solidFill>
                  <a:schemeClr val="tx1"/>
                </a:solidFill>
                <a:latin typeface="Arial"/>
                <a:cs typeface="Arial"/>
              </a:rPr>
              <a:t>available</a:t>
            </a:r>
            <a:r>
              <a:rPr lang="en-US" sz="2200" i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its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services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are.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lnSpc>
                <a:spcPts val="2375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easily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it </a:t>
            </a:r>
            <a:r>
              <a:rPr lang="en-US" sz="2200" i="1" dirty="0">
                <a:solidFill>
                  <a:schemeClr val="tx1"/>
                </a:solidFill>
                <a:latin typeface="Arial"/>
                <a:cs typeface="Arial"/>
              </a:rPr>
              <a:t>scales</a:t>
            </a:r>
            <a:r>
              <a:rPr lang="en-US" sz="2200" i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more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users.</a:t>
            </a:r>
          </a:p>
          <a:p>
            <a:pPr marL="487044" lvl="1">
              <a:lnSpc>
                <a:spcPts val="2375"/>
              </a:lnSpc>
              <a:tabLst>
                <a:tab pos="813435" algn="l"/>
                <a:tab pos="814069" algn="l"/>
              </a:tabLst>
            </a:pP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2975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>
                <a:latin typeface="Arial MT"/>
                <a:cs typeface="Arial MT"/>
              </a:rPr>
              <a:t>Quality</a:t>
            </a:r>
            <a:r>
              <a:rPr lang="en-US" sz="2600" spc="-15" dirty="0">
                <a:latin typeface="Arial MT"/>
                <a:cs typeface="Arial MT"/>
              </a:rPr>
              <a:t> </a:t>
            </a:r>
            <a:r>
              <a:rPr lang="en-US" sz="2600" spc="-5" dirty="0">
                <a:latin typeface="Arial MT"/>
                <a:cs typeface="Arial MT"/>
              </a:rPr>
              <a:t>is hard</a:t>
            </a:r>
            <a:r>
              <a:rPr lang="en-US" sz="2600" spc="-10" dirty="0">
                <a:latin typeface="Arial MT"/>
                <a:cs typeface="Arial MT"/>
              </a:rPr>
              <a:t> </a:t>
            </a:r>
            <a:r>
              <a:rPr lang="en-US" sz="2600" spc="-5" dirty="0">
                <a:latin typeface="Arial MT"/>
                <a:cs typeface="Arial MT"/>
              </a:rPr>
              <a:t>to</a:t>
            </a:r>
            <a:r>
              <a:rPr lang="en-US" sz="2600" spc="-10" dirty="0">
                <a:latin typeface="Arial MT"/>
                <a:cs typeface="Arial MT"/>
              </a:rPr>
              <a:t> </a:t>
            </a:r>
            <a:r>
              <a:rPr lang="en-US" sz="2600" dirty="0">
                <a:latin typeface="Arial MT"/>
                <a:cs typeface="Arial MT"/>
              </a:rPr>
              <a:t>measure</a:t>
            </a:r>
            <a:r>
              <a:rPr lang="en-US" sz="2600" spc="-10" dirty="0">
                <a:latin typeface="Arial MT"/>
                <a:cs typeface="Arial MT"/>
              </a:rPr>
              <a:t> </a:t>
            </a:r>
            <a:r>
              <a:rPr lang="en-US" sz="2600" spc="-5" dirty="0">
                <a:latin typeface="Arial MT"/>
                <a:cs typeface="Arial MT"/>
              </a:rPr>
              <a:t>and assess </a:t>
            </a:r>
            <a:r>
              <a:rPr lang="en-US" sz="2600" spc="-25" dirty="0">
                <a:latin typeface="Arial MT"/>
                <a:cs typeface="Arial MT"/>
              </a:rPr>
              <a:t>objectively.</a:t>
            </a:r>
            <a:endParaRPr lang="en-US" sz="2600" dirty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734185"/>
            <a:ext cx="8083550" cy="2416046"/>
          </a:xfrm>
        </p:spPr>
        <p:txBody>
          <a:bodyPr/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Arial MT"/>
                <a:cs typeface="Arial MT"/>
              </a:rPr>
              <a:t>Describe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desired</a:t>
            </a:r>
            <a:r>
              <a:rPr lang="en-US" sz="2400" b="1" spc="-2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properties</a:t>
            </a:r>
            <a:r>
              <a:rPr lang="en-US" sz="2400" b="1" spc="2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of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the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system.</a:t>
            </a:r>
          </a:p>
          <a:p>
            <a:pPr marL="356235" marR="5080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Arial MT"/>
                <a:cs typeface="Arial MT"/>
              </a:rPr>
              <a:t>Developers prioritize attributes and design </a:t>
            </a:r>
            <a:r>
              <a:rPr lang="en-US" sz="2400" dirty="0">
                <a:latin typeface="Arial MT"/>
                <a:cs typeface="Arial MT"/>
              </a:rPr>
              <a:t>system </a:t>
            </a:r>
            <a:r>
              <a:rPr lang="en-US" sz="2400" spc="-7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that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meets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chosen</a:t>
            </a:r>
            <a:r>
              <a:rPr lang="en-US" sz="2400" spc="-5" dirty="0">
                <a:latin typeface="Arial MT"/>
                <a:cs typeface="Arial MT"/>
              </a:rPr>
              <a:t> thresholds.</a:t>
            </a:r>
            <a:endParaRPr lang="en-US" sz="2400" dirty="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dirty="0">
                <a:latin typeface="Arial MT"/>
                <a:cs typeface="Arial MT"/>
              </a:rPr>
              <a:t>Most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relevant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for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this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course: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dependability</a:t>
            </a:r>
            <a:endParaRPr lang="en-US" sz="2400" dirty="0">
              <a:latin typeface="Arial"/>
              <a:cs typeface="Arial"/>
            </a:endParaRPr>
          </a:p>
          <a:p>
            <a:pPr marL="813435" marR="403225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Arial"/>
                <a:cs typeface="Arial"/>
              </a:rPr>
              <a:t>consistently</a:t>
            </a:r>
            <a:r>
              <a:rPr lang="en-US" sz="24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offer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correct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functionality,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even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under </a:t>
            </a:r>
            <a:r>
              <a:rPr lang="en-US" sz="2400" i="1" spc="-5" dirty="0">
                <a:solidFill>
                  <a:schemeClr val="tx1"/>
                </a:solidFill>
                <a:latin typeface="Arial"/>
                <a:cs typeface="Arial"/>
              </a:rPr>
              <a:t>unforeseen</a:t>
            </a:r>
            <a:r>
              <a:rPr lang="en-US" sz="24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i="1" spc="-5" dirty="0">
                <a:solidFill>
                  <a:schemeClr val="tx1"/>
                </a:solidFill>
                <a:latin typeface="Arial"/>
                <a:cs typeface="Arial"/>
              </a:rPr>
              <a:t>unsafe</a:t>
            </a:r>
            <a:r>
              <a:rPr lang="en-US" sz="24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conditions.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734185"/>
            <a:ext cx="8083550" cy="3221395"/>
          </a:xfrm>
        </p:spPr>
        <p:txBody>
          <a:bodyPr/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b="1" spc="-15" dirty="0">
                <a:latin typeface="Arial"/>
                <a:cs typeface="Arial"/>
              </a:rPr>
              <a:t>Availability</a:t>
            </a:r>
            <a:endParaRPr lang="en-US" sz="2400" dirty="0">
              <a:latin typeface="Arial"/>
              <a:cs typeface="Arial"/>
            </a:endParaRPr>
          </a:p>
          <a:p>
            <a:pPr marL="813435" marR="508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carry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out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task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when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needed,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minimize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“downtime”,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recover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from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failures.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dirty="0">
                <a:latin typeface="Arial"/>
                <a:cs typeface="Arial"/>
              </a:rPr>
              <a:t>Modifiability</a:t>
            </a:r>
            <a:endParaRPr lang="en-US" sz="2400" dirty="0">
              <a:latin typeface="Arial"/>
              <a:cs typeface="Arial"/>
            </a:endParaRPr>
          </a:p>
          <a:p>
            <a:pPr marL="813435" marR="6667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enhance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software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by fixing issues, adding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features,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adapting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new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environments.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spc="-25" dirty="0">
                <a:latin typeface="Arial"/>
                <a:cs typeface="Arial"/>
              </a:rPr>
              <a:t>Testability</a:t>
            </a:r>
            <a:endParaRPr lang="en-US" sz="2400" dirty="0">
              <a:latin typeface="Arial"/>
              <a:cs typeface="Arial"/>
            </a:endParaRPr>
          </a:p>
          <a:p>
            <a:pPr marL="814069" lvl="1" indent="-327025">
              <a:lnSpc>
                <a:spcPts val="2630"/>
              </a:lnSpc>
              <a:spcBef>
                <a:spcPts val="5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easily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identify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faults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system.</a:t>
            </a:r>
          </a:p>
          <a:p>
            <a:pPr marL="814069" lvl="1" indent="-327025">
              <a:lnSpc>
                <a:spcPts val="263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Probability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fault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will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result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visible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failure.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734185"/>
            <a:ext cx="8083550" cy="3221395"/>
          </a:xfrm>
        </p:spPr>
        <p:txBody>
          <a:bodyPr/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b="1" spc="-5" dirty="0">
                <a:latin typeface="Arial"/>
                <a:cs typeface="Arial"/>
              </a:rPr>
              <a:t>Performance</a:t>
            </a:r>
            <a:endParaRPr lang="en-US" sz="2400" dirty="0">
              <a:latin typeface="Arial"/>
              <a:cs typeface="Arial"/>
            </a:endParaRPr>
          </a:p>
          <a:p>
            <a:pPr marL="813435" marR="5080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meet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timing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requirements.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When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events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occur, </a:t>
            </a:r>
            <a:r>
              <a:rPr lang="en-US" sz="24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must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respond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quickly.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spc="-5" dirty="0">
                <a:latin typeface="Arial"/>
                <a:cs typeface="Arial"/>
              </a:rPr>
              <a:t>Security</a:t>
            </a:r>
            <a:endParaRPr lang="en-US" sz="2400" dirty="0">
              <a:latin typeface="Arial"/>
              <a:cs typeface="Arial"/>
            </a:endParaRPr>
          </a:p>
          <a:p>
            <a:pPr marL="813435" marR="174625" lvl="1" indent="-327025">
              <a:lnSpc>
                <a:spcPts val="2630"/>
              </a:lnSpc>
              <a:spcBef>
                <a:spcPts val="14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protect information from unauthorized access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while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providing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service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authorized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users.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lnSpc>
                <a:spcPts val="3000"/>
              </a:lnSpc>
              <a:buChar char="•"/>
              <a:tabLst>
                <a:tab pos="356235" algn="l"/>
                <a:tab pos="356870" algn="l"/>
              </a:tabLst>
            </a:pPr>
            <a:r>
              <a:rPr lang="en-US" sz="2400" b="1" spc="-5" dirty="0">
                <a:latin typeface="Arial"/>
                <a:cs typeface="Arial"/>
              </a:rPr>
              <a:t>Scalability</a:t>
            </a:r>
            <a:endParaRPr lang="en-US" sz="2400" dirty="0">
              <a:latin typeface="Arial"/>
              <a:cs typeface="Arial"/>
            </a:endParaRPr>
          </a:p>
          <a:p>
            <a:pPr marL="813435" marR="65405" lvl="1" indent="-327025">
              <a:lnSpc>
                <a:spcPts val="2620"/>
              </a:lnSpc>
              <a:spcBef>
                <a:spcPts val="15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“grow”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process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more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concurrent </a:t>
            </a:r>
            <a:r>
              <a:rPr lang="en-US" sz="24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requests.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734185"/>
            <a:ext cx="8083550" cy="3447098"/>
          </a:xfrm>
        </p:spPr>
        <p:txBody>
          <a:bodyPr/>
          <a:lstStyle/>
          <a:p>
            <a:pPr marL="374650" indent="-362585">
              <a:lnSpc>
                <a:spcPct val="100000"/>
              </a:lnSpc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lang="en-US" sz="2400" b="1" spc="-5" dirty="0">
                <a:latin typeface="Arial"/>
                <a:cs typeface="Arial"/>
              </a:rPr>
              <a:t>Interoperability</a:t>
            </a:r>
            <a:endParaRPr lang="en-US" sz="2400" dirty="0">
              <a:latin typeface="Arial"/>
              <a:cs typeface="Arial"/>
            </a:endParaRPr>
          </a:p>
          <a:p>
            <a:pPr marL="831850" marR="1104265" lvl="1" indent="-327025">
              <a:lnSpc>
                <a:spcPts val="2630"/>
              </a:lnSpc>
              <a:spcBef>
                <a:spcPts val="204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exchange information with and provide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functionality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other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systems.</a:t>
            </a:r>
          </a:p>
          <a:p>
            <a:pPr marL="374650" indent="-344805">
              <a:lnSpc>
                <a:spcPts val="3000"/>
              </a:lnSpc>
              <a:buChar char="•"/>
              <a:tabLst>
                <a:tab pos="374015" algn="l"/>
                <a:tab pos="375285" algn="l"/>
              </a:tabLst>
            </a:pPr>
            <a:r>
              <a:rPr lang="en-US" sz="2400" b="1" spc="-5" dirty="0">
                <a:latin typeface="Arial"/>
                <a:cs typeface="Arial"/>
              </a:rPr>
              <a:t>Usability</a:t>
            </a:r>
            <a:endParaRPr lang="en-US" sz="2400" dirty="0">
              <a:latin typeface="Arial"/>
              <a:cs typeface="Arial"/>
            </a:endParaRPr>
          </a:p>
          <a:p>
            <a:pPr marL="831850" marR="672465" lvl="1" indent="-327025">
              <a:lnSpc>
                <a:spcPts val="2630"/>
              </a:lnSpc>
              <a:spcBef>
                <a:spcPts val="145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Ability to enable users to perform tasks and provide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support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users.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31850" lvl="1" indent="-327025">
              <a:lnSpc>
                <a:spcPts val="2525"/>
              </a:lnSpc>
              <a:buChar char="•"/>
              <a:tabLst>
                <a:tab pos="831215" algn="l"/>
                <a:tab pos="832485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easy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learn features,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adapt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31850" marR="1206500">
              <a:lnSpc>
                <a:spcPts val="2620"/>
              </a:lnSpc>
              <a:spcBef>
                <a:spcPts val="95"/>
              </a:spcBef>
            </a:pPr>
            <a:r>
              <a:rPr lang="en-US" sz="2400" dirty="0">
                <a:latin typeface="Arial MT"/>
                <a:cs typeface="Arial MT"/>
              </a:rPr>
              <a:t>meet </a:t>
            </a:r>
            <a:r>
              <a:rPr lang="en-US" sz="2400" spc="-5" dirty="0">
                <a:latin typeface="Arial MT"/>
                <a:cs typeface="Arial MT"/>
              </a:rPr>
              <a:t>user needs, and increase </a:t>
            </a:r>
            <a:r>
              <a:rPr lang="en-US" sz="2400" dirty="0">
                <a:latin typeface="Arial MT"/>
                <a:cs typeface="Arial MT"/>
              </a:rPr>
              <a:t>confidence </a:t>
            </a:r>
            <a:r>
              <a:rPr lang="en-US" sz="2400" spc="-5" dirty="0">
                <a:latin typeface="Arial MT"/>
                <a:cs typeface="Arial MT"/>
              </a:rPr>
              <a:t>and </a:t>
            </a:r>
            <a:r>
              <a:rPr lang="en-US" sz="2400" spc="-60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satisfaction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in usage.</a:t>
            </a:r>
            <a:endParaRPr lang="en-US" sz="2400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EAD2-C1B3-A5FE-FFB5-41F687DC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196324"/>
            <a:ext cx="8083550" cy="553998"/>
          </a:xfrm>
        </p:spPr>
        <p:txBody>
          <a:bodyPr/>
          <a:lstStyle/>
          <a:p>
            <a:r>
              <a:rPr lang="en-US" spc="-10" dirty="0"/>
              <a:t>Quality</a:t>
            </a:r>
            <a:r>
              <a:rPr lang="en-US" spc="-220" dirty="0"/>
              <a:t> </a:t>
            </a:r>
            <a:r>
              <a:rPr lang="en-US" spc="-5" dirty="0"/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B68-65E5-4E66-0BFB-DDB66AB0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734185"/>
            <a:ext cx="8083550" cy="3554819"/>
          </a:xfrm>
        </p:spPr>
        <p:txBody>
          <a:bodyPr/>
          <a:lstStyle/>
          <a:p>
            <a:pPr marL="440055" indent="-427990">
              <a:lnSpc>
                <a:spcPct val="100000"/>
              </a:lnSpc>
              <a:spcBef>
                <a:spcPts val="8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>
                <a:latin typeface="Arial MT"/>
                <a:cs typeface="Arial MT"/>
              </a:rPr>
              <a:t>Resilience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lnSpc>
                <a:spcPct val="100000"/>
              </a:lnSpc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>
                <a:latin typeface="Arial MT"/>
                <a:cs typeface="Arial MT"/>
              </a:rPr>
              <a:t>Supportability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lnSpc>
                <a:spcPct val="100000"/>
              </a:lnSpc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>
                <a:latin typeface="Arial MT"/>
                <a:cs typeface="Arial MT"/>
              </a:rPr>
              <a:t>Portability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lnSpc>
                <a:spcPct val="100000"/>
              </a:lnSpc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>
                <a:latin typeface="Arial MT"/>
                <a:cs typeface="Arial MT"/>
              </a:rPr>
              <a:t>Development</a:t>
            </a:r>
            <a:r>
              <a:rPr lang="en-US" spc="-7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Efficiency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lnSpc>
                <a:spcPct val="100000"/>
              </a:lnSpc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30" dirty="0">
                <a:latin typeface="Arial MT"/>
                <a:cs typeface="Arial MT"/>
              </a:rPr>
              <a:t>Time</a:t>
            </a:r>
            <a:r>
              <a:rPr lang="en-US" spc="-3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to</a:t>
            </a:r>
            <a:r>
              <a:rPr lang="en-US" spc="-3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Deliver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lnSpc>
                <a:spcPct val="100000"/>
              </a:lnSpc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75" dirty="0">
                <a:latin typeface="Arial MT"/>
                <a:cs typeface="Arial MT"/>
              </a:rPr>
              <a:t>Tool</a:t>
            </a:r>
            <a:r>
              <a:rPr lang="en-US" spc="-5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Support</a:t>
            </a:r>
            <a:endParaRPr lang="en-US" dirty="0">
              <a:latin typeface="Arial MT"/>
              <a:cs typeface="Arial MT"/>
            </a:endParaRPr>
          </a:p>
          <a:p>
            <a:pPr marL="440055" indent="-427990">
              <a:lnSpc>
                <a:spcPct val="100000"/>
              </a:lnSpc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>
                <a:latin typeface="Arial MT"/>
                <a:cs typeface="Arial MT"/>
              </a:rPr>
              <a:t>Geographic</a:t>
            </a:r>
            <a:r>
              <a:rPr lang="en-US" spc="-9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Distribution</a:t>
            </a:r>
            <a:endParaRPr lang="en-US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748774"/>
            <a:ext cx="8461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When</a:t>
            </a:r>
            <a:r>
              <a:rPr lang="en-US" spc="-25" dirty="0"/>
              <a:t> </a:t>
            </a:r>
            <a:r>
              <a:rPr lang="en-US" spc="-5" dirty="0"/>
              <a:t>is</a:t>
            </a:r>
            <a:r>
              <a:rPr lang="en-US" spc="-25" dirty="0"/>
              <a:t> </a:t>
            </a:r>
            <a:r>
              <a:rPr lang="en-US" spc="-10" dirty="0"/>
              <a:t>Software</a:t>
            </a:r>
            <a:r>
              <a:rPr lang="en-US" spc="-30" dirty="0"/>
              <a:t> </a:t>
            </a:r>
            <a:r>
              <a:rPr lang="en-US" spc="-5" dirty="0"/>
              <a:t>Ready</a:t>
            </a:r>
            <a:r>
              <a:rPr lang="en-US" spc="-15" dirty="0"/>
              <a:t> </a:t>
            </a:r>
            <a:r>
              <a:rPr lang="en-US" spc="-5" dirty="0"/>
              <a:t>for</a:t>
            </a:r>
            <a:r>
              <a:rPr lang="en-US" spc="-20" dirty="0"/>
              <a:t> </a:t>
            </a:r>
            <a:r>
              <a:rPr lang="en-US" spc="-5" dirty="0"/>
              <a:t>Release?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735201"/>
            <a:ext cx="7842250" cy="2671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-10" dirty="0">
                <a:latin typeface="Arial MT"/>
                <a:cs typeface="Arial MT"/>
              </a:rPr>
              <a:t>Software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ready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release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argue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 is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b="1" i="1" spc="-5" dirty="0">
                <a:solidFill>
                  <a:srgbClr val="00B0F0"/>
                </a:solidFill>
                <a:latin typeface="Arial"/>
                <a:cs typeface="Arial"/>
              </a:rPr>
              <a:t>dependable</a:t>
            </a:r>
            <a:r>
              <a:rPr sz="2800" b="1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469900" indent="-443865">
              <a:lnSpc>
                <a:spcPct val="100000"/>
              </a:lnSpc>
              <a:spcBef>
                <a:spcPts val="615"/>
              </a:spcBef>
              <a:buChar char="●"/>
              <a:tabLst>
                <a:tab pos="469265" algn="l"/>
                <a:tab pos="469900" algn="l"/>
              </a:tabLst>
            </a:pPr>
            <a:r>
              <a:rPr sz="2800" spc="-5" dirty="0">
                <a:latin typeface="Arial MT"/>
                <a:cs typeface="Arial MT"/>
              </a:rPr>
              <a:t>Correct,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reliable,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safe,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robust.</a:t>
            </a:r>
          </a:p>
          <a:p>
            <a:pPr marL="469900" marR="132080" indent="-443865">
              <a:lnSpc>
                <a:spcPct val="100400"/>
              </a:lnSpc>
              <a:buChar char="●"/>
              <a:tabLst>
                <a:tab pos="469265" algn="l"/>
                <a:tab pos="469900" algn="l"/>
              </a:tabLst>
            </a:pPr>
            <a:r>
              <a:rPr sz="2800" spc="-5" dirty="0">
                <a:latin typeface="Arial MT"/>
                <a:cs typeface="Arial MT"/>
              </a:rPr>
              <a:t>The primary process of </a:t>
            </a:r>
            <a:r>
              <a:rPr sz="2800" dirty="0">
                <a:latin typeface="Arial MT"/>
                <a:cs typeface="Arial MT"/>
              </a:rPr>
              <a:t>making software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dependable </a:t>
            </a:r>
            <a:r>
              <a:rPr sz="2800" dirty="0">
                <a:latin typeface="Arial MT"/>
                <a:cs typeface="Arial MT"/>
              </a:rPr>
              <a:t>(and </a:t>
            </a:r>
            <a:r>
              <a:rPr sz="2800" spc="-5" dirty="0">
                <a:latin typeface="Arial MT"/>
                <a:cs typeface="Arial MT"/>
              </a:rPr>
              <a:t>providing evidence of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dependability)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Verification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Validation</a:t>
            </a:r>
            <a:r>
              <a:rPr sz="2800" dirty="0">
                <a:latin typeface="Arial MT"/>
                <a:cs typeface="Arial M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575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8034020" cy="400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634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 MT"/>
                <a:cs typeface="Arial MT"/>
              </a:rPr>
              <a:t>Activities </a:t>
            </a:r>
            <a:r>
              <a:rPr sz="3000" spc="-5" dirty="0">
                <a:latin typeface="Arial MT"/>
                <a:cs typeface="Arial MT"/>
              </a:rPr>
              <a:t>that </a:t>
            </a:r>
            <a:r>
              <a:rPr sz="3000" dirty="0">
                <a:latin typeface="Arial MT"/>
                <a:cs typeface="Arial MT"/>
              </a:rPr>
              <a:t>must </a:t>
            </a:r>
            <a:r>
              <a:rPr sz="3000" spc="-5" dirty="0">
                <a:latin typeface="Arial MT"/>
                <a:cs typeface="Arial MT"/>
              </a:rPr>
              <a:t>be performed to </a:t>
            </a:r>
            <a:r>
              <a:rPr sz="3000" dirty="0">
                <a:latin typeface="Arial MT"/>
                <a:cs typeface="Arial MT"/>
              </a:rPr>
              <a:t>consider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software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“done.”</a:t>
            </a:r>
            <a:endParaRPr sz="3000">
              <a:latin typeface="Arial MT"/>
              <a:cs typeface="Arial MT"/>
            </a:endParaRPr>
          </a:p>
          <a:p>
            <a:pPr marL="471170" marR="5080" indent="-459105">
              <a:lnSpc>
                <a:spcPct val="100000"/>
              </a:lnSpc>
              <a:spcBef>
                <a:spcPts val="255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b="1" spc="-5" dirty="0">
                <a:latin typeface="Arial"/>
                <a:cs typeface="Arial"/>
              </a:rPr>
              <a:t>Verification: </a:t>
            </a:r>
            <a:r>
              <a:rPr sz="3000" spc="-5" dirty="0">
                <a:latin typeface="Arial MT"/>
                <a:cs typeface="Arial MT"/>
              </a:rPr>
              <a:t>The process of proving that the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software conforms </a:t>
            </a:r>
            <a:r>
              <a:rPr sz="3000" spc="-5" dirty="0">
                <a:latin typeface="Arial MT"/>
                <a:cs typeface="Arial MT"/>
              </a:rPr>
              <a:t>to its </a:t>
            </a:r>
            <a:r>
              <a:rPr sz="3000" dirty="0">
                <a:latin typeface="Arial MT"/>
                <a:cs typeface="Arial MT"/>
              </a:rPr>
              <a:t>specified </a:t>
            </a:r>
            <a:r>
              <a:rPr sz="3000" spc="-5" dirty="0">
                <a:latin typeface="Arial MT"/>
                <a:cs typeface="Arial MT"/>
              </a:rPr>
              <a:t>functional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non-functional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requirements.</a:t>
            </a:r>
            <a:endParaRPr sz="3000">
              <a:latin typeface="Arial MT"/>
              <a:cs typeface="Arial MT"/>
            </a:endParaRPr>
          </a:p>
          <a:p>
            <a:pPr marL="471170" marR="259079" indent="-459105">
              <a:lnSpc>
                <a:spcPct val="100000"/>
              </a:lnSpc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b="1" spc="-5" dirty="0">
                <a:latin typeface="Arial"/>
                <a:cs typeface="Arial"/>
              </a:rPr>
              <a:t>Validation: </a:t>
            </a:r>
            <a:r>
              <a:rPr sz="3000" spc="-5" dirty="0">
                <a:latin typeface="Arial MT"/>
                <a:cs typeface="Arial MT"/>
              </a:rPr>
              <a:t>The process of proving that the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software meets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dirty="0">
                <a:latin typeface="Arial MT"/>
                <a:cs typeface="Arial MT"/>
              </a:rPr>
              <a:t>customer’s </a:t>
            </a:r>
            <a:r>
              <a:rPr sz="3000" spc="-5" dirty="0">
                <a:latin typeface="Arial MT"/>
                <a:cs typeface="Arial MT"/>
              </a:rPr>
              <a:t>true </a:t>
            </a:r>
            <a:r>
              <a:rPr sz="3000" dirty="0">
                <a:latin typeface="Arial MT"/>
                <a:cs typeface="Arial MT"/>
              </a:rPr>
              <a:t> requirements,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needs,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expectations.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575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506970" cy="319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00000"/>
              </a:lnSpc>
              <a:spcBef>
                <a:spcPts val="100"/>
              </a:spcBef>
              <a:tabLst>
                <a:tab pos="4428490" algn="l"/>
              </a:tabLst>
            </a:pPr>
            <a:r>
              <a:rPr sz="3000" spc="-10" dirty="0">
                <a:latin typeface="Arial MT"/>
                <a:cs typeface="Arial MT"/>
              </a:rPr>
              <a:t>Barry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Boehm,</a:t>
            </a:r>
            <a:r>
              <a:rPr sz="3000" spc="-5" dirty="0">
                <a:latin typeface="Arial MT"/>
                <a:cs typeface="Arial MT"/>
              </a:rPr>
              <a:t> inventor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	the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term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“software </a:t>
            </a:r>
            <a:r>
              <a:rPr sz="3000" spc="-8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engineering”,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describes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them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as: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Arial MT"/>
              <a:cs typeface="Arial MT"/>
            </a:endParaRPr>
          </a:p>
          <a:p>
            <a:pPr marL="471170" indent="-459105">
              <a:lnSpc>
                <a:spcPct val="100000"/>
              </a:lnSpc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b="1" spc="-5" dirty="0">
                <a:latin typeface="Arial"/>
                <a:cs typeface="Arial"/>
              </a:rPr>
              <a:t>Verification:</a:t>
            </a:r>
            <a:endParaRPr sz="3000">
              <a:latin typeface="Arial"/>
              <a:cs typeface="Arial"/>
            </a:endParaRPr>
          </a:p>
          <a:p>
            <a:pPr marL="928369" lvl="1" indent="-413384">
              <a:lnSpc>
                <a:spcPts val="2855"/>
              </a:lnSpc>
              <a:spcBef>
                <a:spcPts val="25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Arial MT"/>
                <a:cs typeface="Arial MT"/>
              </a:rPr>
              <a:t>“Are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right?”</a:t>
            </a:r>
            <a:endParaRPr sz="2400">
              <a:latin typeface="Arial MT"/>
              <a:cs typeface="Arial MT"/>
            </a:endParaRPr>
          </a:p>
          <a:p>
            <a:pPr marL="471170" indent="-459105">
              <a:lnSpc>
                <a:spcPts val="3575"/>
              </a:lnSpc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b="1" spc="-5" dirty="0">
                <a:latin typeface="Arial"/>
                <a:cs typeface="Arial"/>
              </a:rPr>
              <a:t>Validation:</a:t>
            </a:r>
            <a:endParaRPr sz="3000">
              <a:latin typeface="Arial"/>
              <a:cs typeface="Arial"/>
            </a:endParaRPr>
          </a:p>
          <a:p>
            <a:pPr marL="928369" lvl="1" indent="-413384">
              <a:lnSpc>
                <a:spcPct val="100000"/>
              </a:lnSpc>
              <a:spcBef>
                <a:spcPts val="25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Arial MT"/>
                <a:cs typeface="Arial MT"/>
              </a:rPr>
              <a:t>“Are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right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product?”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725" y="2513716"/>
            <a:ext cx="682498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-10" dirty="0"/>
              <a:t>When</a:t>
            </a:r>
            <a:r>
              <a:rPr sz="4800" spc="-45" dirty="0"/>
              <a:t> </a:t>
            </a:r>
            <a:r>
              <a:rPr sz="4800" spc="-5" dirty="0"/>
              <a:t>is</a:t>
            </a:r>
            <a:r>
              <a:rPr sz="4800" spc="-45" dirty="0"/>
              <a:t> </a:t>
            </a:r>
            <a:r>
              <a:rPr sz="4800" spc="-5" dirty="0"/>
              <a:t>software</a:t>
            </a:r>
            <a:r>
              <a:rPr sz="4800" spc="-35" dirty="0"/>
              <a:t> </a:t>
            </a:r>
            <a:r>
              <a:rPr sz="4800" spc="-5" dirty="0"/>
              <a:t>ready </a:t>
            </a:r>
            <a:r>
              <a:rPr sz="4800" spc="-1320" dirty="0"/>
              <a:t> </a:t>
            </a:r>
            <a:r>
              <a:rPr sz="4800" spc="-5" dirty="0"/>
              <a:t>for</a:t>
            </a:r>
            <a:r>
              <a:rPr sz="4800" spc="-10" dirty="0"/>
              <a:t> </a:t>
            </a:r>
            <a:r>
              <a:rPr sz="4800" spc="-5" dirty="0"/>
              <a:t>release?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2510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578090" cy="393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393065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implementation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consistent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with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its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specification?</a:t>
            </a:r>
            <a:endParaRPr sz="3000">
              <a:latin typeface="Arial MT"/>
              <a:cs typeface="Arial MT"/>
            </a:endParaRPr>
          </a:p>
          <a:p>
            <a:pPr marL="412115" marR="408940" lvl="1" indent="-412115" algn="r">
              <a:lnSpc>
                <a:spcPts val="2865"/>
              </a:lnSpc>
              <a:spcBef>
                <a:spcPts val="20"/>
              </a:spcBef>
              <a:buChar char="○"/>
              <a:tabLst>
                <a:tab pos="412115" algn="l"/>
                <a:tab pos="412750" algn="l"/>
              </a:tabLst>
            </a:pPr>
            <a:r>
              <a:rPr sz="2400" dirty="0">
                <a:latin typeface="Arial MT"/>
                <a:cs typeface="Arial MT"/>
              </a:rPr>
              <a:t>“Specification”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“implementation”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roles.</a:t>
            </a:r>
            <a:endParaRPr sz="2400">
              <a:latin typeface="Arial MT"/>
              <a:cs typeface="Arial MT"/>
            </a:endParaRPr>
          </a:p>
          <a:p>
            <a:pPr marL="412115" marR="327025" lvl="2" indent="-412115" algn="r">
              <a:lnSpc>
                <a:spcPts val="2850"/>
              </a:lnSpc>
              <a:buChar char="■"/>
              <a:tabLst>
                <a:tab pos="412115" algn="l"/>
                <a:tab pos="412750" algn="l"/>
              </a:tabLst>
            </a:pPr>
            <a:r>
              <a:rPr sz="2400" spc="-5" dirty="0">
                <a:latin typeface="Arial MT"/>
                <a:cs typeface="Arial MT"/>
              </a:rPr>
              <a:t>Source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requirement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specification.</a:t>
            </a:r>
            <a:endParaRPr sz="2400">
              <a:latin typeface="Arial MT"/>
              <a:cs typeface="Arial MT"/>
            </a:endParaRPr>
          </a:p>
          <a:p>
            <a:pPr marL="412115" marR="342900" lvl="2" indent="-412115" algn="r">
              <a:lnSpc>
                <a:spcPts val="2850"/>
              </a:lnSpc>
              <a:buChar char="■"/>
              <a:tabLst>
                <a:tab pos="412115" algn="l"/>
                <a:tab pos="412750" algn="l"/>
              </a:tabLst>
            </a:pPr>
            <a:r>
              <a:rPr sz="2400" spc="-5" dirty="0">
                <a:latin typeface="Arial MT"/>
                <a:cs typeface="Arial MT"/>
              </a:rPr>
              <a:t>Detailed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design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high-level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architecture.</a:t>
            </a:r>
            <a:endParaRPr sz="2400">
              <a:latin typeface="Arial MT"/>
              <a:cs typeface="Arial MT"/>
            </a:endParaRPr>
          </a:p>
          <a:p>
            <a:pPr marL="1385570" lvl="2" indent="-413384">
              <a:lnSpc>
                <a:spcPts val="2840"/>
              </a:lnSpc>
              <a:buChar char="■"/>
              <a:tabLst>
                <a:tab pos="1385570" algn="l"/>
                <a:tab pos="1386205" algn="l"/>
              </a:tabLst>
            </a:pPr>
            <a:r>
              <a:rPr sz="2400" spc="-5" dirty="0">
                <a:latin typeface="Arial MT"/>
                <a:cs typeface="Arial MT"/>
              </a:rPr>
              <a:t>Test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oracle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requirement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specification.</a:t>
            </a:r>
            <a:endParaRPr sz="2400">
              <a:latin typeface="Arial MT"/>
              <a:cs typeface="Arial MT"/>
            </a:endParaRPr>
          </a:p>
          <a:p>
            <a:pPr marL="471170" indent="-459105">
              <a:lnSpc>
                <a:spcPts val="3575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 MT"/>
                <a:cs typeface="Arial MT"/>
              </a:rPr>
              <a:t>Verification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experiment.</a:t>
            </a:r>
            <a:endParaRPr sz="3000"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spcBef>
                <a:spcPts val="25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under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conditions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set?</a:t>
            </a:r>
            <a:endParaRPr sz="2400">
              <a:latin typeface="Arial MT"/>
              <a:cs typeface="Arial MT"/>
            </a:endParaRPr>
          </a:p>
          <a:p>
            <a:pPr marL="928369" marR="9525" lvl="1" indent="-412750">
              <a:lnSpc>
                <a:spcPts val="2850"/>
              </a:lnSpc>
              <a:spcBef>
                <a:spcPts val="105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can </a:t>
            </a:r>
            <a:r>
              <a:rPr sz="2400" spc="-5" dirty="0">
                <a:latin typeface="Arial MT"/>
                <a:cs typeface="Arial MT"/>
              </a:rPr>
              <a:t>perform trials, evaluate the </a:t>
            </a:r>
            <a:r>
              <a:rPr sz="2400" dirty="0">
                <a:latin typeface="Arial MT"/>
                <a:cs typeface="Arial MT"/>
              </a:rPr>
              <a:t>software,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evidence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verification.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2510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578090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Arial MT"/>
                <a:cs typeface="Arial MT"/>
              </a:rPr>
              <a:t>Is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implementation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consistent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with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specification?</a:t>
            </a:r>
          </a:p>
          <a:p>
            <a:pPr marL="356870" indent="-344170">
              <a:lnSpc>
                <a:spcPct val="100000"/>
              </a:lnSpc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b="1" i="1" dirty="0">
                <a:latin typeface="Arial MT"/>
                <a:cs typeface="Arial MT"/>
              </a:rPr>
              <a:t>“Specification”</a:t>
            </a:r>
            <a:r>
              <a:rPr lang="en-US" sz="2400" b="1" i="1" spc="-2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and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b="1" i="1" dirty="0">
                <a:latin typeface="Arial MT"/>
                <a:cs typeface="Arial MT"/>
              </a:rPr>
              <a:t>“implementation”</a:t>
            </a:r>
            <a:r>
              <a:rPr lang="en-US" sz="2400" b="1" i="1" spc="-2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are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roles.</a:t>
            </a:r>
          </a:p>
          <a:p>
            <a:pPr marL="814069" lvl="1" indent="-327025">
              <a:lnSpc>
                <a:spcPct val="100000"/>
              </a:lnSpc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Usually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source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code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and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requirement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specification.</a:t>
            </a:r>
          </a:p>
          <a:p>
            <a:pPr marL="814069" lvl="1" indent="-327025">
              <a:lnSpc>
                <a:spcPct val="100000"/>
              </a:lnSpc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But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also…</a:t>
            </a:r>
            <a:endParaRPr lang="en-US" sz="2400" dirty="0">
              <a:latin typeface="Arial MT"/>
              <a:cs typeface="Arial MT"/>
            </a:endParaRPr>
          </a:p>
          <a:p>
            <a:pPr marL="1271270" lvl="2" indent="-309245">
              <a:lnSpc>
                <a:spcPct val="100000"/>
              </a:lnSpc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latin typeface="Arial MT"/>
                <a:cs typeface="Arial MT"/>
              </a:rPr>
              <a:t>Detailed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design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and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high-level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architecture.</a:t>
            </a:r>
            <a:endParaRPr lang="en-US" sz="2400" dirty="0">
              <a:latin typeface="Arial MT"/>
              <a:cs typeface="Arial MT"/>
            </a:endParaRPr>
          </a:p>
          <a:p>
            <a:pPr marL="1271270" lvl="2" indent="-309245">
              <a:lnSpc>
                <a:spcPct val="100000"/>
              </a:lnSpc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latin typeface="Arial MT"/>
                <a:cs typeface="Arial MT"/>
              </a:rPr>
              <a:t>Design</a:t>
            </a:r>
            <a:r>
              <a:rPr lang="en-US" sz="2400" spc="-3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and</a:t>
            </a:r>
            <a:r>
              <a:rPr lang="en-US" sz="2400" spc="-3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requirements.</a:t>
            </a:r>
          </a:p>
          <a:p>
            <a:pPr marL="1271270" lvl="2" indent="-309245">
              <a:lnSpc>
                <a:spcPct val="100000"/>
              </a:lnSpc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5" dirty="0">
                <a:latin typeface="Arial MT"/>
                <a:cs typeface="Arial MT"/>
              </a:rPr>
              <a:t>Test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cases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and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requirements.</a:t>
            </a:r>
          </a:p>
          <a:p>
            <a:pPr marL="1271270" lvl="2" indent="-309245">
              <a:lnSpc>
                <a:spcPct val="100000"/>
              </a:lnSpc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latin typeface="Arial MT"/>
                <a:cs typeface="Arial MT"/>
              </a:rPr>
              <a:t>Source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code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and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user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manuals.</a:t>
            </a:r>
          </a:p>
        </p:txBody>
      </p:sp>
    </p:spTree>
    <p:extLst>
      <p:ext uri="{BB962C8B-B14F-4D97-AF65-F5344CB8AC3E}">
        <p14:creationId xmlns:p14="http://schemas.microsoft.com/office/powerpoint/2010/main" val="1149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4041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Software</a:t>
            </a:r>
            <a:r>
              <a:rPr lang="en-US" spc="-80" dirty="0"/>
              <a:t> </a:t>
            </a:r>
            <a:r>
              <a:rPr lang="en-US" spc="-45" dirty="0"/>
              <a:t>Testing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EAEBD5-5A05-51B2-FB36-A43298DE8717}"/>
              </a:ext>
            </a:extLst>
          </p:cNvPr>
          <p:cNvSpPr txBox="1"/>
          <p:nvPr/>
        </p:nvSpPr>
        <p:spPr>
          <a:xfrm>
            <a:off x="601898" y="1880640"/>
            <a:ext cx="5617845" cy="1355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indent="-344170">
              <a:lnSpc>
                <a:spcPct val="100000"/>
              </a:lnSpc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An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investigation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quality.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lnSpc>
                <a:spcPts val="2970"/>
              </a:lnSpc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Based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stimuli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endParaRPr sz="2600" dirty="0">
              <a:latin typeface="Arial MT"/>
              <a:cs typeface="Arial MT"/>
            </a:endParaRPr>
          </a:p>
          <a:p>
            <a:pPr marL="356235">
              <a:lnSpc>
                <a:spcPts val="2970"/>
              </a:lnSpc>
            </a:pPr>
            <a:r>
              <a:rPr sz="2600" b="1" spc="-5" dirty="0">
                <a:latin typeface="Arial"/>
                <a:cs typeface="Arial"/>
              </a:rPr>
              <a:t>observations</a:t>
            </a:r>
            <a:r>
              <a:rPr sz="2600" spc="-5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2642DA7-19F0-8CC6-C463-D6D7F18E2E33}"/>
              </a:ext>
            </a:extLst>
          </p:cNvPr>
          <p:cNvSpPr txBox="1"/>
          <p:nvPr/>
        </p:nvSpPr>
        <p:spPr>
          <a:xfrm>
            <a:off x="1088289" y="3348329"/>
            <a:ext cx="5020310" cy="11112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090" indent="-327025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2200" b="1" spc="-5" dirty="0">
                <a:latin typeface="Arial"/>
                <a:cs typeface="Arial"/>
              </a:rPr>
              <a:t>Stimuli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react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to.</a:t>
            </a:r>
            <a:endParaRPr sz="2200" dirty="0">
              <a:latin typeface="Arial MT"/>
              <a:cs typeface="Arial MT"/>
            </a:endParaRPr>
          </a:p>
          <a:p>
            <a:pPr marL="339090" indent="-32702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2200" b="1" spc="-5" dirty="0">
                <a:latin typeface="Arial"/>
                <a:cs typeface="Arial"/>
              </a:rPr>
              <a:t>Observations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reactions.</a:t>
            </a:r>
          </a:p>
          <a:p>
            <a:pPr marL="339090" indent="-32702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2200" b="1" spc="-20" dirty="0">
                <a:latin typeface="Arial"/>
                <a:cs typeface="Arial"/>
              </a:rPr>
              <a:t>Verdicts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correctness.</a:t>
            </a:r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13238DD8-2E5C-2D44-F6CA-64002E5A19B5}"/>
              </a:ext>
            </a:extLst>
          </p:cNvPr>
          <p:cNvGrpSpPr/>
          <p:nvPr/>
        </p:nvGrpSpPr>
        <p:grpSpPr>
          <a:xfrm>
            <a:off x="7128956" y="2139025"/>
            <a:ext cx="1014094" cy="629920"/>
            <a:chOff x="7182012" y="1558743"/>
            <a:chExt cx="1014094" cy="629920"/>
          </a:xfrm>
        </p:grpSpPr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1CDD609C-48B2-536C-CF1E-FD4412A003B2}"/>
                </a:ext>
              </a:extLst>
            </p:cNvPr>
            <p:cNvSpPr/>
            <p:nvPr/>
          </p:nvSpPr>
          <p:spPr>
            <a:xfrm>
              <a:off x="7182012" y="1558743"/>
              <a:ext cx="1014094" cy="629920"/>
            </a:xfrm>
            <a:custGeom>
              <a:avLst/>
              <a:gdLst/>
              <a:ahLst/>
              <a:cxnLst/>
              <a:rect l="l" t="t" r="r" b="b"/>
              <a:pathLst>
                <a:path w="1014095" h="629919">
                  <a:moveTo>
                    <a:pt x="909097" y="629399"/>
                  </a:moveTo>
                  <a:lnTo>
                    <a:pt x="104902" y="629399"/>
                  </a:lnTo>
                  <a:lnTo>
                    <a:pt x="64069" y="621156"/>
                  </a:lnTo>
                  <a:lnTo>
                    <a:pt x="30725" y="598674"/>
                  </a:lnTo>
                  <a:lnTo>
                    <a:pt x="8243" y="565330"/>
                  </a:lnTo>
                  <a:lnTo>
                    <a:pt x="0" y="524497"/>
                  </a:lnTo>
                  <a:lnTo>
                    <a:pt x="0" y="104902"/>
                  </a:lnTo>
                  <a:lnTo>
                    <a:pt x="8243" y="64069"/>
                  </a:lnTo>
                  <a:lnTo>
                    <a:pt x="30725" y="30725"/>
                  </a:lnTo>
                  <a:lnTo>
                    <a:pt x="64069" y="8243"/>
                  </a:lnTo>
                  <a:lnTo>
                    <a:pt x="104902" y="0"/>
                  </a:lnTo>
                  <a:lnTo>
                    <a:pt x="909097" y="0"/>
                  </a:lnTo>
                  <a:lnTo>
                    <a:pt x="949241" y="7985"/>
                  </a:lnTo>
                  <a:lnTo>
                    <a:pt x="983274" y="30725"/>
                  </a:lnTo>
                  <a:lnTo>
                    <a:pt x="1006014" y="64757"/>
                  </a:lnTo>
                  <a:lnTo>
                    <a:pt x="1013999" y="104902"/>
                  </a:lnTo>
                  <a:lnTo>
                    <a:pt x="1013999" y="524497"/>
                  </a:lnTo>
                  <a:lnTo>
                    <a:pt x="1005756" y="565330"/>
                  </a:lnTo>
                  <a:lnTo>
                    <a:pt x="983274" y="598674"/>
                  </a:lnTo>
                  <a:lnTo>
                    <a:pt x="949930" y="621156"/>
                  </a:lnTo>
                  <a:lnTo>
                    <a:pt x="909097" y="629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44E0D862-41AA-B83C-0619-A005B44651C1}"/>
                </a:ext>
              </a:extLst>
            </p:cNvPr>
            <p:cNvSpPr/>
            <p:nvPr/>
          </p:nvSpPr>
          <p:spPr>
            <a:xfrm>
              <a:off x="7182012" y="1558743"/>
              <a:ext cx="1014094" cy="629920"/>
            </a:xfrm>
            <a:custGeom>
              <a:avLst/>
              <a:gdLst/>
              <a:ahLst/>
              <a:cxnLst/>
              <a:rect l="l" t="t" r="r" b="b"/>
              <a:pathLst>
                <a:path w="1014095" h="629919">
                  <a:moveTo>
                    <a:pt x="0" y="104902"/>
                  </a:moveTo>
                  <a:lnTo>
                    <a:pt x="8243" y="64069"/>
                  </a:lnTo>
                  <a:lnTo>
                    <a:pt x="30725" y="30725"/>
                  </a:lnTo>
                  <a:lnTo>
                    <a:pt x="64069" y="8243"/>
                  </a:lnTo>
                  <a:lnTo>
                    <a:pt x="104902" y="0"/>
                  </a:lnTo>
                  <a:lnTo>
                    <a:pt x="909097" y="0"/>
                  </a:lnTo>
                  <a:lnTo>
                    <a:pt x="949241" y="7985"/>
                  </a:lnTo>
                  <a:lnTo>
                    <a:pt x="983274" y="30725"/>
                  </a:lnTo>
                  <a:lnTo>
                    <a:pt x="1006014" y="64757"/>
                  </a:lnTo>
                  <a:lnTo>
                    <a:pt x="1013999" y="104902"/>
                  </a:lnTo>
                  <a:lnTo>
                    <a:pt x="1013999" y="524497"/>
                  </a:lnTo>
                  <a:lnTo>
                    <a:pt x="1005756" y="565330"/>
                  </a:lnTo>
                  <a:lnTo>
                    <a:pt x="983274" y="598674"/>
                  </a:lnTo>
                  <a:lnTo>
                    <a:pt x="949930" y="621156"/>
                  </a:lnTo>
                  <a:lnTo>
                    <a:pt x="909097" y="629399"/>
                  </a:lnTo>
                  <a:lnTo>
                    <a:pt x="104902" y="629399"/>
                  </a:lnTo>
                  <a:lnTo>
                    <a:pt x="64069" y="621156"/>
                  </a:lnTo>
                  <a:lnTo>
                    <a:pt x="30725" y="598674"/>
                  </a:lnTo>
                  <a:lnTo>
                    <a:pt x="8243" y="565330"/>
                  </a:lnTo>
                  <a:lnTo>
                    <a:pt x="0" y="524497"/>
                  </a:lnTo>
                  <a:lnTo>
                    <a:pt x="0" y="10490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4FB3C2C2-2B14-1E55-6822-2556516B0668}"/>
              </a:ext>
            </a:extLst>
          </p:cNvPr>
          <p:cNvSpPr txBox="1"/>
          <p:nvPr/>
        </p:nvSpPr>
        <p:spPr>
          <a:xfrm>
            <a:off x="7445556" y="2329138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SUT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9">
            <a:extLst>
              <a:ext uri="{FF2B5EF4-FFF2-40B4-BE49-F238E27FC236}">
                <a16:creationId xmlns:a16="http://schemas.microsoft.com/office/drawing/2014/main" id="{D9DB2426-C71C-916A-905C-8A18C5FF70C5}"/>
              </a:ext>
            </a:extLst>
          </p:cNvPr>
          <p:cNvGrpSpPr/>
          <p:nvPr/>
        </p:nvGrpSpPr>
        <p:grpSpPr>
          <a:xfrm>
            <a:off x="7086600" y="1514661"/>
            <a:ext cx="1110851" cy="365203"/>
            <a:chOff x="7128024" y="726699"/>
            <a:chExt cx="1122483" cy="572883"/>
          </a:xfrm>
        </p:grpSpPr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F2C1441E-A7C3-EC40-058E-7A3CC847AE4C}"/>
                </a:ext>
              </a:extLst>
            </p:cNvPr>
            <p:cNvSpPr/>
            <p:nvPr/>
          </p:nvSpPr>
          <p:spPr>
            <a:xfrm>
              <a:off x="7128024" y="726699"/>
              <a:ext cx="1122045" cy="572770"/>
            </a:xfrm>
            <a:custGeom>
              <a:avLst/>
              <a:gdLst/>
              <a:ahLst/>
              <a:cxnLst/>
              <a:rect l="l" t="t" r="r" b="b"/>
              <a:pathLst>
                <a:path w="1122045" h="572769">
                  <a:moveTo>
                    <a:pt x="1026598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1121999" y="0"/>
                  </a:lnTo>
                  <a:lnTo>
                    <a:pt x="1121999" y="476997"/>
                  </a:lnTo>
                  <a:lnTo>
                    <a:pt x="1026598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0270647B-E028-B988-C7FC-5BB69D2E7927}"/>
                </a:ext>
              </a:extLst>
            </p:cNvPr>
            <p:cNvSpPr/>
            <p:nvPr/>
          </p:nvSpPr>
          <p:spPr>
            <a:xfrm>
              <a:off x="8154622" y="1203697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4">
                  <a:moveTo>
                    <a:pt x="0" y="95401"/>
                  </a:moveTo>
                  <a:lnTo>
                    <a:pt x="19080" y="19080"/>
                  </a:lnTo>
                  <a:lnTo>
                    <a:pt x="95401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6040B256-6AA7-45BD-A208-B1E323C18881}"/>
                </a:ext>
              </a:extLst>
            </p:cNvPr>
            <p:cNvSpPr/>
            <p:nvPr/>
          </p:nvSpPr>
          <p:spPr>
            <a:xfrm>
              <a:off x="7128024" y="726699"/>
              <a:ext cx="1122045" cy="572770"/>
            </a:xfrm>
            <a:custGeom>
              <a:avLst/>
              <a:gdLst/>
              <a:ahLst/>
              <a:cxnLst/>
              <a:rect l="l" t="t" r="r" b="b"/>
              <a:pathLst>
                <a:path w="1122045" h="572769">
                  <a:moveTo>
                    <a:pt x="1026598" y="572399"/>
                  </a:moveTo>
                  <a:lnTo>
                    <a:pt x="1045678" y="496078"/>
                  </a:lnTo>
                  <a:lnTo>
                    <a:pt x="1121999" y="476997"/>
                  </a:lnTo>
                  <a:lnTo>
                    <a:pt x="1026598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1121999" y="0"/>
                  </a:lnTo>
                  <a:lnTo>
                    <a:pt x="11219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1" name="object 13">
            <a:extLst>
              <a:ext uri="{FF2B5EF4-FFF2-40B4-BE49-F238E27FC236}">
                <a16:creationId xmlns:a16="http://schemas.microsoft.com/office/drawing/2014/main" id="{128AA2E1-3A94-170D-9770-E9F03CF0E632}"/>
              </a:ext>
            </a:extLst>
          </p:cNvPr>
          <p:cNvSpPr txBox="1"/>
          <p:nvPr/>
        </p:nvSpPr>
        <p:spPr>
          <a:xfrm>
            <a:off x="7205150" y="1557863"/>
            <a:ext cx="861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es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 Input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2" name="object 14">
            <a:extLst>
              <a:ext uri="{FF2B5EF4-FFF2-40B4-BE49-F238E27FC236}">
                <a16:creationId xmlns:a16="http://schemas.microsoft.com/office/drawing/2014/main" id="{C7110D91-67EC-09CF-1EB7-954A21B93584}"/>
              </a:ext>
            </a:extLst>
          </p:cNvPr>
          <p:cNvGrpSpPr/>
          <p:nvPr/>
        </p:nvGrpSpPr>
        <p:grpSpPr>
          <a:xfrm>
            <a:off x="7188806" y="1879381"/>
            <a:ext cx="894784" cy="1763146"/>
            <a:chOff x="7241862" y="1299099"/>
            <a:chExt cx="894784" cy="1763146"/>
          </a:xfrm>
        </p:grpSpPr>
        <p:pic>
          <p:nvPicPr>
            <p:cNvPr id="28" name="object 15">
              <a:extLst>
                <a:ext uri="{FF2B5EF4-FFF2-40B4-BE49-F238E27FC236}">
                  <a16:creationId xmlns:a16="http://schemas.microsoft.com/office/drawing/2014/main" id="{30A2987C-A944-89EC-FB2E-5F6AD4C575C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8033" y="1299099"/>
              <a:ext cx="81981" cy="241175"/>
            </a:xfrm>
            <a:prstGeom prst="rect">
              <a:avLst/>
            </a:prstGeom>
          </p:spPr>
        </p:pic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164E7101-398A-5A46-5AB8-203D4263BAD8}"/>
                </a:ext>
              </a:extLst>
            </p:cNvPr>
            <p:cNvSpPr/>
            <p:nvPr/>
          </p:nvSpPr>
          <p:spPr>
            <a:xfrm>
              <a:off x="7241862" y="2489362"/>
              <a:ext cx="894715" cy="572770"/>
            </a:xfrm>
            <a:custGeom>
              <a:avLst/>
              <a:gdLst/>
              <a:ahLst/>
              <a:cxnLst/>
              <a:rect l="l" t="t" r="r" b="b"/>
              <a:pathLst>
                <a:path w="894715" h="572769">
                  <a:moveTo>
                    <a:pt x="798898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894299" y="0"/>
                  </a:lnTo>
                  <a:lnTo>
                    <a:pt x="894299" y="476997"/>
                  </a:lnTo>
                  <a:lnTo>
                    <a:pt x="798898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7A1AFAA3-2E33-0E88-F539-CE787993A7A9}"/>
                </a:ext>
              </a:extLst>
            </p:cNvPr>
            <p:cNvSpPr/>
            <p:nvPr/>
          </p:nvSpPr>
          <p:spPr>
            <a:xfrm>
              <a:off x="8040761" y="2966360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95401"/>
                  </a:moveTo>
                  <a:lnTo>
                    <a:pt x="19079" y="19080"/>
                  </a:lnTo>
                  <a:lnTo>
                    <a:pt x="95401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A7F4BDE0-FCB3-83D1-C6E9-CE3D35836642}"/>
                </a:ext>
              </a:extLst>
            </p:cNvPr>
            <p:cNvSpPr/>
            <p:nvPr/>
          </p:nvSpPr>
          <p:spPr>
            <a:xfrm>
              <a:off x="7241862" y="2489362"/>
              <a:ext cx="894715" cy="572770"/>
            </a:xfrm>
            <a:custGeom>
              <a:avLst/>
              <a:gdLst/>
              <a:ahLst/>
              <a:cxnLst/>
              <a:rect l="l" t="t" r="r" b="b"/>
              <a:pathLst>
                <a:path w="894715" h="572769">
                  <a:moveTo>
                    <a:pt x="798898" y="572399"/>
                  </a:moveTo>
                  <a:lnTo>
                    <a:pt x="817977" y="496078"/>
                  </a:lnTo>
                  <a:lnTo>
                    <a:pt x="894299" y="476997"/>
                  </a:lnTo>
                  <a:lnTo>
                    <a:pt x="798898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894299" y="0"/>
                  </a:lnTo>
                  <a:lnTo>
                    <a:pt x="8942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3" name="object 19">
            <a:extLst>
              <a:ext uri="{FF2B5EF4-FFF2-40B4-BE49-F238E27FC236}">
                <a16:creationId xmlns:a16="http://schemas.microsoft.com/office/drawing/2014/main" id="{1EF8A7FC-0481-BBC3-BCA9-684F975DA6A4}"/>
              </a:ext>
            </a:extLst>
          </p:cNvPr>
          <p:cNvSpPr txBox="1"/>
          <p:nvPr/>
        </p:nvSpPr>
        <p:spPr>
          <a:xfrm>
            <a:off x="7332150" y="3183556"/>
            <a:ext cx="607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20">
            <a:extLst>
              <a:ext uri="{FF2B5EF4-FFF2-40B4-BE49-F238E27FC236}">
                <a16:creationId xmlns:a16="http://schemas.microsoft.com/office/drawing/2014/main" id="{83DABA8D-D92C-5EA9-B82A-851336D5AFF3}"/>
              </a:ext>
            </a:extLst>
          </p:cNvPr>
          <p:cNvGrpSpPr/>
          <p:nvPr/>
        </p:nvGrpSpPr>
        <p:grpSpPr>
          <a:xfrm>
            <a:off x="6626318" y="3896994"/>
            <a:ext cx="2019783" cy="572883"/>
            <a:chOff x="6679374" y="3316712"/>
            <a:chExt cx="2019783" cy="572883"/>
          </a:xfrm>
        </p:grpSpPr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CBB47B0E-A13B-4498-7B53-3D73F55EE56A}"/>
                </a:ext>
              </a:extLst>
            </p:cNvPr>
            <p:cNvSpPr/>
            <p:nvPr/>
          </p:nvSpPr>
          <p:spPr>
            <a:xfrm>
              <a:off x="6679374" y="3316712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  <a:lnTo>
                    <a:pt x="1923897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AAB3336A-F615-1C64-9DC2-67A2DCAAEFE2}"/>
                </a:ext>
              </a:extLst>
            </p:cNvPr>
            <p:cNvSpPr/>
            <p:nvPr/>
          </p:nvSpPr>
          <p:spPr>
            <a:xfrm>
              <a:off x="8603272" y="3793710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95401"/>
                  </a:moveTo>
                  <a:lnTo>
                    <a:pt x="19080" y="19080"/>
                  </a:lnTo>
                  <a:lnTo>
                    <a:pt x="95402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3C6691FB-CDC8-6F63-7203-18F77FD3F4E2}"/>
                </a:ext>
              </a:extLst>
            </p:cNvPr>
            <p:cNvSpPr/>
            <p:nvPr/>
          </p:nvSpPr>
          <p:spPr>
            <a:xfrm>
              <a:off x="6679374" y="3316712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1942978" y="496078"/>
                  </a:lnTo>
                  <a:lnTo>
                    <a:pt x="2019299" y="476997"/>
                  </a:lnTo>
                  <a:lnTo>
                    <a:pt x="1923897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5" name="object 24">
            <a:extLst>
              <a:ext uri="{FF2B5EF4-FFF2-40B4-BE49-F238E27FC236}">
                <a16:creationId xmlns:a16="http://schemas.microsoft.com/office/drawing/2014/main" id="{438032F1-649C-0895-190A-CBC32B577038}"/>
              </a:ext>
            </a:extLst>
          </p:cNvPr>
          <p:cNvSpPr txBox="1"/>
          <p:nvPr/>
        </p:nvSpPr>
        <p:spPr>
          <a:xfrm>
            <a:off x="6853245" y="3906131"/>
            <a:ext cx="15652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292100">
              <a:lnSpc>
                <a:spcPts val="1650"/>
              </a:lnSpc>
              <a:spcBef>
                <a:spcPts val="180"/>
              </a:spcBef>
            </a:pP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Oracle </a:t>
            </a:r>
            <a:r>
              <a:rPr sz="1400" b="1" dirty="0">
                <a:latin typeface="Arial"/>
                <a:cs typeface="Arial"/>
              </a:rPr>
              <a:t> (Expected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Output)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25">
            <a:extLst>
              <a:ext uri="{FF2B5EF4-FFF2-40B4-BE49-F238E27FC236}">
                <a16:creationId xmlns:a16="http://schemas.microsoft.com/office/drawing/2014/main" id="{2237A06A-15DF-29D8-CBDA-B38110F8B3BD}"/>
              </a:ext>
            </a:extLst>
          </p:cNvPr>
          <p:cNvGrpSpPr/>
          <p:nvPr/>
        </p:nvGrpSpPr>
        <p:grpSpPr>
          <a:xfrm>
            <a:off x="6626318" y="2768425"/>
            <a:ext cx="2019783" cy="2575027"/>
            <a:chOff x="6679374" y="2188143"/>
            <a:chExt cx="2019783" cy="2575027"/>
          </a:xfrm>
        </p:grpSpPr>
        <p:pic>
          <p:nvPicPr>
            <p:cNvPr id="20" name="object 26">
              <a:extLst>
                <a:ext uri="{FF2B5EF4-FFF2-40B4-BE49-F238E27FC236}">
                  <a16:creationId xmlns:a16="http://schemas.microsoft.com/office/drawing/2014/main" id="{79F0E7E4-0824-F0E3-9A22-2FB842AEB3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022" y="2188143"/>
              <a:ext cx="81980" cy="282875"/>
            </a:xfrm>
            <a:prstGeom prst="rect">
              <a:avLst/>
            </a:prstGeom>
          </p:spPr>
        </p:pic>
        <p:pic>
          <p:nvPicPr>
            <p:cNvPr id="21" name="object 27">
              <a:extLst>
                <a:ext uri="{FF2B5EF4-FFF2-40B4-BE49-F238E27FC236}">
                  <a16:creationId xmlns:a16="http://schemas.microsoft.com/office/drawing/2014/main" id="{FB509796-1A10-1BFC-60DA-69FA979D341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033" y="3061712"/>
              <a:ext cx="81981" cy="236675"/>
            </a:xfrm>
            <a:prstGeom prst="rect">
              <a:avLst/>
            </a:prstGeom>
          </p:spPr>
        </p:pic>
        <p:sp>
          <p:nvSpPr>
            <p:cNvPr id="22" name="object 28">
              <a:extLst>
                <a:ext uri="{FF2B5EF4-FFF2-40B4-BE49-F238E27FC236}">
                  <a16:creationId xmlns:a16="http://schemas.microsoft.com/office/drawing/2014/main" id="{51953182-1BAF-45BE-23B2-9A049B1550FA}"/>
                </a:ext>
              </a:extLst>
            </p:cNvPr>
            <p:cNvSpPr/>
            <p:nvPr/>
          </p:nvSpPr>
          <p:spPr>
            <a:xfrm>
              <a:off x="6679374" y="4190287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  <a:lnTo>
                    <a:pt x="1923897" y="572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object 29">
              <a:extLst>
                <a:ext uri="{FF2B5EF4-FFF2-40B4-BE49-F238E27FC236}">
                  <a16:creationId xmlns:a16="http://schemas.microsoft.com/office/drawing/2014/main" id="{5F7D2CF3-4CB0-86B2-C322-41C8920A18D2}"/>
                </a:ext>
              </a:extLst>
            </p:cNvPr>
            <p:cNvSpPr/>
            <p:nvPr/>
          </p:nvSpPr>
          <p:spPr>
            <a:xfrm>
              <a:off x="8603272" y="4667285"/>
              <a:ext cx="95885" cy="95885"/>
            </a:xfrm>
            <a:custGeom>
              <a:avLst/>
              <a:gdLst/>
              <a:ahLst/>
              <a:cxnLst/>
              <a:rect l="l" t="t" r="r" b="b"/>
              <a:pathLst>
                <a:path w="95884" h="95885">
                  <a:moveTo>
                    <a:pt x="0" y="95401"/>
                  </a:moveTo>
                  <a:lnTo>
                    <a:pt x="19080" y="19080"/>
                  </a:lnTo>
                  <a:lnTo>
                    <a:pt x="95402" y="0"/>
                  </a:lnTo>
                  <a:lnTo>
                    <a:pt x="0" y="95401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object 30">
              <a:extLst>
                <a:ext uri="{FF2B5EF4-FFF2-40B4-BE49-F238E27FC236}">
                  <a16:creationId xmlns:a16="http://schemas.microsoft.com/office/drawing/2014/main" id="{756854A3-5D79-3C39-18F0-A7BD12CF0999}"/>
                </a:ext>
              </a:extLst>
            </p:cNvPr>
            <p:cNvSpPr/>
            <p:nvPr/>
          </p:nvSpPr>
          <p:spPr>
            <a:xfrm>
              <a:off x="6679374" y="4190287"/>
              <a:ext cx="2019300" cy="572770"/>
            </a:xfrm>
            <a:custGeom>
              <a:avLst/>
              <a:gdLst/>
              <a:ahLst/>
              <a:cxnLst/>
              <a:rect l="l" t="t" r="r" b="b"/>
              <a:pathLst>
                <a:path w="2019300" h="572770">
                  <a:moveTo>
                    <a:pt x="1923897" y="572399"/>
                  </a:moveTo>
                  <a:lnTo>
                    <a:pt x="1942978" y="496078"/>
                  </a:lnTo>
                  <a:lnTo>
                    <a:pt x="2019299" y="476997"/>
                  </a:lnTo>
                  <a:lnTo>
                    <a:pt x="1923897" y="572399"/>
                  </a:lnTo>
                  <a:lnTo>
                    <a:pt x="0" y="572399"/>
                  </a:lnTo>
                  <a:lnTo>
                    <a:pt x="0" y="0"/>
                  </a:lnTo>
                  <a:lnTo>
                    <a:pt x="2019299" y="0"/>
                  </a:lnTo>
                  <a:lnTo>
                    <a:pt x="2019299" y="4769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7" name="object 31">
            <a:extLst>
              <a:ext uri="{FF2B5EF4-FFF2-40B4-BE49-F238E27FC236}">
                <a16:creationId xmlns:a16="http://schemas.microsoft.com/office/drawing/2014/main" id="{F3E48001-68C6-AB91-0440-3E342EF9FF5C}"/>
              </a:ext>
            </a:extLst>
          </p:cNvPr>
          <p:cNvSpPr txBox="1"/>
          <p:nvPr/>
        </p:nvSpPr>
        <p:spPr>
          <a:xfrm>
            <a:off x="6857846" y="4884481"/>
            <a:ext cx="1557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Verdict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(Pass/Fail)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8" name="object 32">
            <a:extLst>
              <a:ext uri="{FF2B5EF4-FFF2-40B4-BE49-F238E27FC236}">
                <a16:creationId xmlns:a16="http://schemas.microsoft.com/office/drawing/2014/main" id="{91EA8FBC-E50B-0736-7DFB-B4339FEFB5B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4977" y="4469394"/>
            <a:ext cx="81981" cy="282875"/>
          </a:xfrm>
          <a:prstGeom prst="rect">
            <a:avLst/>
          </a:prstGeom>
        </p:spPr>
      </p:pic>
      <p:sp>
        <p:nvSpPr>
          <p:cNvPr id="19" name="object 33">
            <a:extLst>
              <a:ext uri="{FF2B5EF4-FFF2-40B4-BE49-F238E27FC236}">
                <a16:creationId xmlns:a16="http://schemas.microsoft.com/office/drawing/2014/main" id="{6FE1D295-0EE7-C269-AAE7-DB2C7F5BEBF4}"/>
              </a:ext>
            </a:extLst>
          </p:cNvPr>
          <p:cNvSpPr txBox="1">
            <a:spLocks noGrp="1"/>
          </p:cNvSpPr>
          <p:nvPr/>
        </p:nvSpPr>
        <p:spPr>
          <a:xfrm>
            <a:off x="8425161" y="5545477"/>
            <a:ext cx="161290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40"/>
                </a:spcBef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0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2205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847330" cy="334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Arial MT"/>
                <a:cs typeface="Arial MT"/>
              </a:rPr>
              <a:t>Does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product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work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in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real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world?</a:t>
            </a:r>
            <a:endParaRPr lang="en-US" sz="2400" dirty="0">
              <a:latin typeface="Arial MT"/>
              <a:cs typeface="Arial MT"/>
            </a:endParaRPr>
          </a:p>
          <a:p>
            <a:pPr marL="814069" lvl="1" indent="-327025">
              <a:lnSpc>
                <a:spcPct val="100000"/>
              </a:lnSpc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Does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software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fulfill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users’</a:t>
            </a:r>
            <a:r>
              <a:rPr lang="en-US" sz="2400" spc="-35" dirty="0">
                <a:latin typeface="Arial MT"/>
                <a:cs typeface="Arial MT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actual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needs</a:t>
            </a:r>
            <a:r>
              <a:rPr lang="en-US" sz="2400" spc="-5" dirty="0">
                <a:latin typeface="Arial MT"/>
                <a:cs typeface="Arial MT"/>
              </a:rPr>
              <a:t>?</a:t>
            </a:r>
          </a:p>
          <a:p>
            <a:pPr marL="487044" lvl="1">
              <a:lnSpc>
                <a:spcPct val="100000"/>
              </a:lnSpc>
              <a:spcBef>
                <a:spcPts val="260"/>
              </a:spcBef>
              <a:tabLst>
                <a:tab pos="813435" algn="l"/>
                <a:tab pos="814069" algn="l"/>
              </a:tabLst>
            </a:pPr>
            <a:endParaRPr lang="en-US" sz="2400" dirty="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Arial MT"/>
                <a:cs typeface="Arial MT"/>
              </a:rPr>
              <a:t>Not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same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as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conforming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specification.</a:t>
            </a: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If we </a:t>
            </a:r>
            <a:r>
              <a:rPr lang="en-US" sz="2400" dirty="0">
                <a:latin typeface="Arial MT"/>
                <a:cs typeface="Arial MT"/>
              </a:rPr>
              <a:t>specify </a:t>
            </a:r>
            <a:r>
              <a:rPr lang="en-US" sz="2400" b="1" dirty="0">
                <a:latin typeface="Arial"/>
                <a:cs typeface="Arial"/>
              </a:rPr>
              <a:t>two </a:t>
            </a:r>
            <a:r>
              <a:rPr lang="en-US" sz="2400" b="1" spc="-5" dirty="0">
                <a:latin typeface="Arial"/>
                <a:cs typeface="Arial"/>
              </a:rPr>
              <a:t>buttons </a:t>
            </a:r>
            <a:r>
              <a:rPr lang="en-US" sz="2400" spc="-5" dirty="0">
                <a:latin typeface="Arial MT"/>
                <a:cs typeface="Arial MT"/>
              </a:rPr>
              <a:t>and implement all behaviors </a:t>
            </a:r>
            <a:r>
              <a:rPr lang="en-US" sz="2400" spc="-60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related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those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buttons,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we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achieve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verification.</a:t>
            </a:r>
          </a:p>
          <a:p>
            <a:pPr marL="813435" marR="764540" lvl="1" indent="-327025">
              <a:lnSpc>
                <a:spcPts val="2350"/>
              </a:lnSpc>
              <a:spcBef>
                <a:spcPts val="55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If the user expected </a:t>
            </a:r>
            <a:r>
              <a:rPr lang="en-US" sz="2400" b="1" dirty="0">
                <a:latin typeface="Arial"/>
                <a:cs typeface="Arial"/>
              </a:rPr>
              <a:t>a third </a:t>
            </a:r>
            <a:r>
              <a:rPr lang="en-US" sz="2400" b="1" spc="-5" dirty="0">
                <a:latin typeface="Arial"/>
                <a:cs typeface="Arial"/>
              </a:rPr>
              <a:t>button</a:t>
            </a:r>
            <a:r>
              <a:rPr lang="en-US" sz="2400" spc="-5" dirty="0">
                <a:latin typeface="Arial MT"/>
                <a:cs typeface="Arial MT"/>
              </a:rPr>
              <a:t>, we have not </a:t>
            </a:r>
            <a:r>
              <a:rPr lang="en-US" sz="2400" spc="-6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achieved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validation.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575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593330" cy="4429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Verification</a:t>
            </a:r>
            <a:endParaRPr sz="3000" dirty="0">
              <a:latin typeface="Arial MT"/>
              <a:cs typeface="Arial MT"/>
            </a:endParaRPr>
          </a:p>
          <a:p>
            <a:pPr marL="928369" lvl="1" indent="-413384">
              <a:lnSpc>
                <a:spcPts val="2855"/>
              </a:lnSpc>
              <a:spcBef>
                <a:spcPts val="2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intended?</a:t>
            </a:r>
            <a:endParaRPr sz="2400" dirty="0">
              <a:latin typeface="Arial MT"/>
              <a:cs typeface="Arial MT"/>
            </a:endParaRPr>
          </a:p>
          <a:p>
            <a:pPr marL="471170" indent="-459105">
              <a:lnSpc>
                <a:spcPts val="3575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Validation</a:t>
            </a:r>
            <a:endParaRPr sz="3000" dirty="0"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spcBef>
                <a:spcPts val="25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users?</a:t>
            </a:r>
            <a:endParaRPr lang="en-US" sz="2400" spc="-5" dirty="0">
              <a:latin typeface="Arial MT"/>
              <a:cs typeface="Arial MT"/>
            </a:endParaRPr>
          </a:p>
          <a:p>
            <a:pPr marL="928369" lvl="1" indent="-413384">
              <a:lnSpc>
                <a:spcPts val="2865"/>
              </a:lnSpc>
              <a:spcBef>
                <a:spcPts val="25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2400" spc="-5" dirty="0">
                <a:latin typeface="Arial MT"/>
                <a:cs typeface="Arial MT"/>
              </a:rPr>
              <a:t>Shows the software is useful.</a:t>
            </a:r>
            <a:endParaRPr sz="2400" dirty="0">
              <a:latin typeface="Arial MT"/>
              <a:cs typeface="Arial MT"/>
            </a:endParaRPr>
          </a:p>
          <a:p>
            <a:pPr marL="928369" indent="-413384">
              <a:lnSpc>
                <a:spcPts val="2865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b="1" spc="-5" dirty="0">
                <a:latin typeface="Arial"/>
                <a:cs typeface="Arial"/>
              </a:rPr>
              <a:t>This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much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harder.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13970" marR="6985">
              <a:lnSpc>
                <a:spcPct val="100000"/>
              </a:lnSpc>
              <a:spcBef>
                <a:spcPts val="1645"/>
              </a:spcBef>
            </a:pPr>
            <a:r>
              <a:rPr sz="3000" spc="-10" dirty="0">
                <a:latin typeface="Arial MT"/>
                <a:cs typeface="Arial MT"/>
              </a:rPr>
              <a:t>Validation </a:t>
            </a:r>
            <a:r>
              <a:rPr sz="3000" dirty="0">
                <a:latin typeface="Arial MT"/>
                <a:cs typeface="Arial MT"/>
              </a:rPr>
              <a:t>shows </a:t>
            </a:r>
            <a:r>
              <a:rPr sz="3000" spc="-5" dirty="0">
                <a:latin typeface="Arial MT"/>
                <a:cs typeface="Arial MT"/>
              </a:rPr>
              <a:t>that </a:t>
            </a:r>
            <a:r>
              <a:rPr sz="3000" dirty="0">
                <a:latin typeface="Arial MT"/>
                <a:cs typeface="Arial MT"/>
              </a:rPr>
              <a:t>software </a:t>
            </a:r>
            <a:r>
              <a:rPr sz="3000" spc="-5" dirty="0">
                <a:latin typeface="Arial MT"/>
                <a:cs typeface="Arial MT"/>
              </a:rPr>
              <a:t>is useful.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Verification </a:t>
            </a:r>
            <a:r>
              <a:rPr sz="3000" dirty="0">
                <a:latin typeface="Arial MT"/>
                <a:cs typeface="Arial MT"/>
              </a:rPr>
              <a:t>shows </a:t>
            </a:r>
            <a:r>
              <a:rPr sz="3000" spc="-5" dirty="0">
                <a:latin typeface="Arial MT"/>
                <a:cs typeface="Arial MT"/>
              </a:rPr>
              <a:t>that it is dependable. </a:t>
            </a:r>
            <a:r>
              <a:rPr sz="3000" spc="-10" dirty="0">
                <a:latin typeface="Arial MT"/>
                <a:cs typeface="Arial MT"/>
              </a:rPr>
              <a:t>Both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needed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 </a:t>
            </a:r>
            <a:r>
              <a:rPr sz="3000" dirty="0">
                <a:latin typeface="Arial MT"/>
                <a:cs typeface="Arial MT"/>
              </a:rPr>
              <a:t>ready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release.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0" dirty="0"/>
              <a:t>Verification</a:t>
            </a:r>
            <a:r>
              <a:rPr spc="-6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10" dirty="0"/>
              <a:t>Validation: </a:t>
            </a:r>
            <a:r>
              <a:rPr spc="-985" dirty="0"/>
              <a:t> </a:t>
            </a:r>
            <a:r>
              <a:rPr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945120" cy="4362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 MT"/>
                <a:cs typeface="Arial MT"/>
              </a:rPr>
              <a:t>Both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are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important.</a:t>
            </a:r>
            <a:endParaRPr sz="3000" dirty="0">
              <a:latin typeface="Arial MT"/>
              <a:cs typeface="Arial MT"/>
            </a:endParaRPr>
          </a:p>
          <a:p>
            <a:pPr marL="928369" marR="560705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well-verified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might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meet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user’s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needs.</a:t>
            </a:r>
            <a:endParaRPr sz="2400" dirty="0">
              <a:latin typeface="Arial MT"/>
              <a:cs typeface="Arial MT"/>
            </a:endParaRPr>
          </a:p>
          <a:p>
            <a:pPr marL="928369" marR="441959" lvl="1" indent="-412750">
              <a:lnSpc>
                <a:spcPts val="2850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can’t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user’s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unless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well-constructed.</a:t>
            </a:r>
            <a:endParaRPr sz="2400" dirty="0">
              <a:latin typeface="Arial MT"/>
              <a:cs typeface="Arial MT"/>
            </a:endParaRPr>
          </a:p>
          <a:p>
            <a:pPr marL="471170" indent="-459105">
              <a:lnSpc>
                <a:spcPts val="3454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This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lang="en-US" sz="3000" dirty="0" smtClean="0">
                <a:latin typeface="Arial MT"/>
                <a:cs typeface="Arial MT"/>
              </a:rPr>
              <a:t>course</a:t>
            </a:r>
            <a:r>
              <a:rPr sz="3000" spc="-20" dirty="0" smtClean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largely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focuses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on</a:t>
            </a:r>
            <a:endParaRPr sz="3000" dirty="0">
              <a:latin typeface="Arial MT"/>
              <a:cs typeface="Arial MT"/>
            </a:endParaRPr>
          </a:p>
          <a:p>
            <a:pPr marL="47117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Arial MT"/>
                <a:cs typeface="Arial MT"/>
              </a:rPr>
              <a:t>verification.</a:t>
            </a:r>
          </a:p>
          <a:p>
            <a:pPr marL="928369" marR="493395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How </a:t>
            </a:r>
            <a:r>
              <a:rPr sz="2400" dirty="0">
                <a:latin typeface="Arial MT"/>
                <a:cs typeface="Arial MT"/>
              </a:rPr>
              <a:t>can </a:t>
            </a:r>
            <a:r>
              <a:rPr sz="2400" spc="-5" dirty="0">
                <a:latin typeface="Arial MT"/>
                <a:cs typeface="Arial MT"/>
              </a:rPr>
              <a:t>we ensure that the </a:t>
            </a:r>
            <a:r>
              <a:rPr sz="2400" dirty="0">
                <a:latin typeface="Arial MT"/>
                <a:cs typeface="Arial MT"/>
              </a:rPr>
              <a:t>software </a:t>
            </a:r>
            <a:r>
              <a:rPr sz="2400" spc="-5" dirty="0">
                <a:latin typeface="Arial MT"/>
                <a:cs typeface="Arial MT"/>
              </a:rPr>
              <a:t>we build 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dependable.</a:t>
            </a:r>
            <a:endParaRPr sz="2400" dirty="0">
              <a:latin typeface="Arial MT"/>
              <a:cs typeface="Arial MT"/>
            </a:endParaRPr>
          </a:p>
          <a:p>
            <a:pPr marL="928369" marR="5080" lvl="1" indent="-412750">
              <a:lnSpc>
                <a:spcPts val="2850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b="1" spc="-5" dirty="0">
                <a:latin typeface="Arial MT"/>
                <a:cs typeface="Arial MT"/>
              </a:rPr>
              <a:t>Testing is the primary activity of </a:t>
            </a:r>
            <a:r>
              <a:rPr sz="2400" b="1" dirty="0">
                <a:latin typeface="Arial MT"/>
                <a:cs typeface="Arial MT"/>
              </a:rPr>
              <a:t>verification</a:t>
            </a:r>
            <a:r>
              <a:rPr sz="2400" dirty="0">
                <a:latin typeface="Arial MT"/>
                <a:cs typeface="Arial MT"/>
              </a:rPr>
              <a:t>, </a:t>
            </a:r>
            <a:r>
              <a:rPr sz="2400" spc="-5" dirty="0">
                <a:latin typeface="Arial MT"/>
                <a:cs typeface="Arial MT"/>
              </a:rPr>
              <a:t>and our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focus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4919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Required</a:t>
            </a:r>
            <a:r>
              <a:rPr spc="-35" dirty="0"/>
              <a:t> </a:t>
            </a:r>
            <a:r>
              <a:rPr spc="-10" dirty="0"/>
              <a:t>Level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spc="-5" dirty="0"/>
              <a:t>V&amp;V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736216"/>
            <a:ext cx="8018780" cy="45745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631825">
              <a:lnSpc>
                <a:spcPct val="101000"/>
              </a:lnSpc>
              <a:spcBef>
                <a:spcPts val="65"/>
              </a:spcBef>
            </a:pPr>
            <a:r>
              <a:rPr sz="2600" spc="-5" dirty="0">
                <a:latin typeface="Arial MT"/>
                <a:cs typeface="Arial MT"/>
              </a:rPr>
              <a:t>The goal of </a:t>
            </a:r>
            <a:r>
              <a:rPr sz="2600" spc="-10" dirty="0">
                <a:latin typeface="Arial MT"/>
                <a:cs typeface="Arial MT"/>
              </a:rPr>
              <a:t>V&amp;V </a:t>
            </a:r>
            <a:r>
              <a:rPr sz="2600" spc="-5" dirty="0">
                <a:latin typeface="Arial MT"/>
                <a:cs typeface="Arial MT"/>
              </a:rPr>
              <a:t>is to establish </a:t>
            </a:r>
            <a:r>
              <a:rPr sz="2600" dirty="0">
                <a:latin typeface="Arial MT"/>
                <a:cs typeface="Arial MT"/>
              </a:rPr>
              <a:t>confidence </a:t>
            </a:r>
            <a:r>
              <a:rPr sz="2600" spc="-5" dirty="0">
                <a:latin typeface="Arial MT"/>
                <a:cs typeface="Arial MT"/>
              </a:rPr>
              <a:t>that 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system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“fit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purpose.”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spc="-5" dirty="0">
                <a:latin typeface="Arial MT"/>
                <a:cs typeface="Arial MT"/>
              </a:rPr>
              <a:t>How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confident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you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need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be?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Depends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on:</a:t>
            </a:r>
            <a:endParaRPr sz="2600">
              <a:latin typeface="Arial MT"/>
              <a:cs typeface="Arial MT"/>
            </a:endParaRPr>
          </a:p>
          <a:p>
            <a:pPr marL="469900" marR="114300" indent="-427990">
              <a:lnSpc>
                <a:spcPct val="101000"/>
              </a:lnSpc>
              <a:spcBef>
                <a:spcPts val="6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600" b="1" spc="-10" dirty="0">
                <a:latin typeface="Arial"/>
                <a:cs typeface="Arial"/>
              </a:rPr>
              <a:t>Software Purpose: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more critical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software,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5" dirty="0">
                <a:latin typeface="Arial MT"/>
                <a:cs typeface="Arial MT"/>
              </a:rPr>
              <a:t> important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that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reliable.</a:t>
            </a:r>
            <a:endParaRPr sz="2600">
              <a:latin typeface="Arial MT"/>
              <a:cs typeface="Arial MT"/>
            </a:endParaRPr>
          </a:p>
          <a:p>
            <a:pPr marL="469900" marR="133350" indent="-427990">
              <a:lnSpc>
                <a:spcPts val="3150"/>
              </a:lnSpc>
              <a:spcBef>
                <a:spcPts val="11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600" b="1" spc="-5" dirty="0">
                <a:latin typeface="Arial"/>
                <a:cs typeface="Arial"/>
              </a:rPr>
              <a:t>User Expectations: </a:t>
            </a:r>
            <a:r>
              <a:rPr sz="2600" spc="-5" dirty="0">
                <a:latin typeface="Arial MT"/>
                <a:cs typeface="Arial MT"/>
              </a:rPr>
              <a:t>When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spc="-5" dirty="0">
                <a:latin typeface="Arial MT"/>
                <a:cs typeface="Arial MT"/>
              </a:rPr>
              <a:t>new </a:t>
            </a:r>
            <a:r>
              <a:rPr sz="2600" dirty="0">
                <a:latin typeface="Arial MT"/>
                <a:cs typeface="Arial MT"/>
              </a:rPr>
              <a:t>system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installed, how willing are users to tolerate bugs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because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benefits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outweigh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failure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recovery.</a:t>
            </a:r>
            <a:endParaRPr sz="2600">
              <a:latin typeface="Arial MT"/>
              <a:cs typeface="Arial MT"/>
            </a:endParaRPr>
          </a:p>
          <a:p>
            <a:pPr marL="469900" marR="5080" indent="-427990">
              <a:lnSpc>
                <a:spcPts val="315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600" b="1" dirty="0">
                <a:latin typeface="Arial"/>
                <a:cs typeface="Arial"/>
              </a:rPr>
              <a:t>Marketing </a:t>
            </a:r>
            <a:r>
              <a:rPr sz="2600" b="1" spc="-5" dirty="0">
                <a:latin typeface="Arial"/>
                <a:cs typeface="Arial"/>
              </a:rPr>
              <a:t>Environment: </a:t>
            </a:r>
            <a:r>
              <a:rPr sz="2600" dirty="0">
                <a:latin typeface="Arial MT"/>
                <a:cs typeface="Arial MT"/>
              </a:rPr>
              <a:t>Must </a:t>
            </a:r>
            <a:r>
              <a:rPr sz="2600" spc="-5" dirty="0">
                <a:latin typeface="Arial MT"/>
                <a:cs typeface="Arial MT"/>
              </a:rPr>
              <a:t>take into account </a:t>
            </a:r>
            <a:r>
              <a:rPr sz="2600" dirty="0">
                <a:latin typeface="Arial MT"/>
                <a:cs typeface="Arial MT"/>
              </a:rPr>
              <a:t> competing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products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-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features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-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speed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market.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3603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9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2301" y="1735201"/>
            <a:ext cx="8054975" cy="4309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37210" marR="1010285" indent="-483234">
              <a:lnSpc>
                <a:spcPct val="100400"/>
              </a:lnSpc>
              <a:spcBef>
                <a:spcPts val="85"/>
              </a:spcBef>
              <a:buSzPct val="85714"/>
              <a:buAutoNum type="arabicPeriod"/>
              <a:tabLst>
                <a:tab pos="537210" algn="l"/>
                <a:tab pos="537845" algn="l"/>
              </a:tabLst>
            </a:pPr>
            <a:r>
              <a:rPr sz="2800" spc="-5" dirty="0">
                <a:latin typeface="Arial MT"/>
                <a:cs typeface="Arial MT"/>
              </a:rPr>
              <a:t>When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verification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validation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start?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complete?</a:t>
            </a:r>
            <a:endParaRPr sz="2800">
              <a:latin typeface="Arial MT"/>
              <a:cs typeface="Arial MT"/>
            </a:endParaRPr>
          </a:p>
          <a:p>
            <a:pPr marL="537210" marR="523240" indent="-525145">
              <a:lnSpc>
                <a:spcPct val="100400"/>
              </a:lnSpc>
              <a:buAutoNum type="arabicPeriod"/>
              <a:tabLst>
                <a:tab pos="537210" algn="l"/>
                <a:tab pos="537845" algn="l"/>
              </a:tabLst>
            </a:pP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techniques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should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applied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obtain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acceptable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quality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acceptable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cost?</a:t>
            </a:r>
            <a:endParaRPr sz="2800">
              <a:latin typeface="Arial MT"/>
              <a:cs typeface="Arial MT"/>
            </a:endParaRPr>
          </a:p>
          <a:p>
            <a:pPr marL="537210" indent="-52514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537210" algn="l"/>
                <a:tab pos="537845" algn="l"/>
              </a:tabLst>
            </a:pPr>
            <a:r>
              <a:rPr sz="2800" spc="-5" dirty="0">
                <a:latin typeface="Arial MT"/>
                <a:cs typeface="Arial MT"/>
              </a:rPr>
              <a:t>How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assess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readiness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release?</a:t>
            </a:r>
            <a:endParaRPr sz="2800">
              <a:latin typeface="Arial MT"/>
              <a:cs typeface="Arial MT"/>
            </a:endParaRPr>
          </a:p>
          <a:p>
            <a:pPr marL="537210" marR="458470" indent="-525145">
              <a:lnSpc>
                <a:spcPct val="100400"/>
              </a:lnSpc>
              <a:spcBef>
                <a:spcPts val="5"/>
              </a:spcBef>
              <a:buAutoNum type="arabicPeriod"/>
              <a:tabLst>
                <a:tab pos="537210" algn="l"/>
                <a:tab pos="537845" algn="l"/>
              </a:tabLst>
            </a:pPr>
            <a:r>
              <a:rPr sz="2800" spc="-5" dirty="0">
                <a:latin typeface="Arial MT"/>
                <a:cs typeface="Arial MT"/>
              </a:rPr>
              <a:t>How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control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quality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successive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releases?</a:t>
            </a:r>
            <a:endParaRPr sz="2800">
              <a:latin typeface="Arial MT"/>
              <a:cs typeface="Arial MT"/>
            </a:endParaRPr>
          </a:p>
          <a:p>
            <a:pPr marL="537210" marR="5080" indent="-525145">
              <a:lnSpc>
                <a:spcPct val="100400"/>
              </a:lnSpc>
              <a:buAutoNum type="arabicPeriod"/>
              <a:tabLst>
                <a:tab pos="537210" algn="l"/>
                <a:tab pos="537845" algn="l"/>
              </a:tabLst>
            </a:pPr>
            <a:r>
              <a:rPr sz="2800" spc="-5" dirty="0">
                <a:latin typeface="Arial MT"/>
                <a:cs typeface="Arial MT"/>
              </a:rPr>
              <a:t>How </a:t>
            </a:r>
            <a:r>
              <a:rPr sz="2800" dirty="0">
                <a:latin typeface="Arial MT"/>
                <a:cs typeface="Arial MT"/>
              </a:rPr>
              <a:t>can </a:t>
            </a:r>
            <a:r>
              <a:rPr sz="2800" spc="-5" dirty="0">
                <a:latin typeface="Arial MT"/>
                <a:cs typeface="Arial MT"/>
              </a:rPr>
              <a:t>the development process be improved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make verification more </a:t>
            </a:r>
            <a:r>
              <a:rPr sz="2800" spc="-5" dirty="0">
                <a:latin typeface="Arial MT"/>
                <a:cs typeface="Arial MT"/>
              </a:rPr>
              <a:t>effective </a:t>
            </a:r>
            <a:r>
              <a:rPr sz="2800" dirty="0">
                <a:latin typeface="Arial MT"/>
                <a:cs typeface="Arial MT"/>
              </a:rPr>
              <a:t>(in cost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impact)?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501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When</a:t>
            </a:r>
            <a:r>
              <a:rPr spc="-35" dirty="0"/>
              <a:t> </a:t>
            </a:r>
            <a:r>
              <a:rPr spc="-5" dirty="0"/>
              <a:t>Does</a:t>
            </a:r>
            <a:r>
              <a:rPr spc="-30" dirty="0"/>
              <a:t> </a:t>
            </a:r>
            <a:r>
              <a:rPr spc="-10" dirty="0"/>
              <a:t>V&amp;V</a:t>
            </a:r>
            <a:r>
              <a:rPr spc="-40" dirty="0"/>
              <a:t> </a:t>
            </a:r>
            <a:r>
              <a:rPr spc="-5" dirty="0"/>
              <a:t>Start?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4071" y="1735201"/>
            <a:ext cx="7674609" cy="34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10" dirty="0">
                <a:latin typeface="Arial MT"/>
                <a:cs typeface="Arial MT"/>
              </a:rPr>
              <a:t>V&amp;V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start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as</a:t>
            </a:r>
            <a:r>
              <a:rPr lang="en-US" sz="2400" b="1" spc="-15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soon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as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the</a:t>
            </a:r>
            <a:r>
              <a:rPr lang="en-US" sz="2400" b="1" spc="-15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project</a:t>
            </a:r>
            <a:r>
              <a:rPr lang="en-US" sz="2400" b="1" spc="-1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starts</a:t>
            </a:r>
            <a:r>
              <a:rPr lang="en-US" sz="2400" dirty="0">
                <a:latin typeface="Arial MT"/>
                <a:cs typeface="Arial MT"/>
              </a:rPr>
              <a:t>.</a:t>
            </a:r>
          </a:p>
          <a:p>
            <a:pPr marL="814069" lvl="1" indent="-327025">
              <a:lnSpc>
                <a:spcPct val="100000"/>
              </a:lnSpc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Feasibility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studies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must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consider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quality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assessment.</a:t>
            </a:r>
            <a:endParaRPr lang="en-US" sz="2400" dirty="0">
              <a:latin typeface="Arial MT"/>
              <a:cs typeface="Arial MT"/>
            </a:endParaRPr>
          </a:p>
          <a:p>
            <a:pPr marL="814069" lvl="1" indent="-327025">
              <a:lnSpc>
                <a:spcPct val="100000"/>
              </a:lnSpc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Requirements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be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used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derive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test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cases.</a:t>
            </a:r>
          </a:p>
          <a:p>
            <a:pPr marL="814069" lvl="1" indent="-327025">
              <a:lnSpc>
                <a:spcPct val="100000"/>
              </a:lnSpc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Design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be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verified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against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requirements.</a:t>
            </a:r>
          </a:p>
          <a:p>
            <a:pPr marL="814069" lvl="1" indent="-327025">
              <a:lnSpc>
                <a:spcPct val="100000"/>
              </a:lnSpc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Code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be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verified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against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design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and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requirements.</a:t>
            </a:r>
          </a:p>
          <a:p>
            <a:pPr marL="814069" lvl="1" indent="-327025">
              <a:lnSpc>
                <a:spcPct val="100000"/>
              </a:lnSpc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latin typeface="Arial MT"/>
                <a:cs typeface="Arial MT"/>
              </a:rPr>
              <a:t>Feedback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be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sought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from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stakeholders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any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time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lang="en-US"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451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657985"/>
            <a:ext cx="8014334" cy="417050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00"/>
              </a:spcBef>
            </a:pPr>
            <a:r>
              <a:rPr sz="3000" spc="-10" dirty="0">
                <a:latin typeface="Arial MT"/>
                <a:cs typeface="Arial MT"/>
              </a:rPr>
              <a:t>Static</a:t>
            </a:r>
            <a:r>
              <a:rPr sz="3000" spc="-5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Verification</a:t>
            </a:r>
            <a:endParaRPr sz="3000" dirty="0">
              <a:latin typeface="Arial MT"/>
              <a:cs typeface="Arial MT"/>
            </a:endParaRPr>
          </a:p>
          <a:p>
            <a:pPr marL="471170" marR="8255" indent="-459105">
              <a:lnSpc>
                <a:spcPct val="100000"/>
              </a:lnSpc>
              <a:spcBef>
                <a:spcPts val="6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 MT"/>
                <a:cs typeface="Arial MT"/>
              </a:rPr>
              <a:t>Analysis </a:t>
            </a:r>
            <a:r>
              <a:rPr sz="3000" spc="-5" dirty="0">
                <a:latin typeface="Arial MT"/>
                <a:cs typeface="Arial MT"/>
              </a:rPr>
              <a:t>of </a:t>
            </a:r>
            <a:r>
              <a:rPr sz="3000" dirty="0">
                <a:latin typeface="Arial MT"/>
                <a:cs typeface="Arial MT"/>
              </a:rPr>
              <a:t>static system </a:t>
            </a:r>
            <a:r>
              <a:rPr sz="3000" spc="-5" dirty="0">
                <a:latin typeface="Arial MT"/>
                <a:cs typeface="Arial MT"/>
              </a:rPr>
              <a:t>artifacts to discover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problems.</a:t>
            </a:r>
            <a:endParaRPr sz="3000" dirty="0">
              <a:latin typeface="Arial MT"/>
              <a:cs typeface="Arial MT"/>
            </a:endParaRPr>
          </a:p>
          <a:p>
            <a:pPr marL="928369" marR="599440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Proofs: Posing hypotheses and </a:t>
            </a:r>
            <a:endParaRPr lang="en-US" sz="2400" spc="-5" dirty="0">
              <a:latin typeface="Arial MT"/>
              <a:cs typeface="Arial MT"/>
            </a:endParaRPr>
          </a:p>
          <a:p>
            <a:pPr marL="515619" marR="599440" lvl="1">
              <a:lnSpc>
                <a:spcPts val="2850"/>
              </a:lnSpc>
              <a:spcBef>
                <a:spcPts val="140"/>
              </a:spcBef>
              <a:tabLst>
                <a:tab pos="928369" algn="l"/>
                <a:tab pos="929005" algn="l"/>
              </a:tabLst>
            </a:pPr>
            <a:r>
              <a:rPr lang="en-US" sz="2400" spc="-5" dirty="0">
                <a:latin typeface="Arial MT"/>
                <a:cs typeface="Arial MT"/>
              </a:rPr>
              <a:t>	</a:t>
            </a:r>
            <a:r>
              <a:rPr sz="2400" dirty="0">
                <a:latin typeface="Arial MT"/>
                <a:cs typeface="Arial MT"/>
              </a:rPr>
              <a:t>making a </a:t>
            </a:r>
            <a:r>
              <a:rPr sz="2400" spc="-5" dirty="0">
                <a:latin typeface="Arial MT"/>
                <a:cs typeface="Arial MT"/>
              </a:rPr>
              <a:t>logical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argument for their </a:t>
            </a:r>
            <a:endParaRPr lang="en-US" sz="2400" spc="-5" dirty="0">
              <a:latin typeface="Arial MT"/>
              <a:cs typeface="Arial MT"/>
            </a:endParaRPr>
          </a:p>
          <a:p>
            <a:pPr marL="515619" marR="599440" lvl="1">
              <a:lnSpc>
                <a:spcPts val="2850"/>
              </a:lnSpc>
              <a:spcBef>
                <a:spcPts val="140"/>
              </a:spcBef>
              <a:tabLst>
                <a:tab pos="928369" algn="l"/>
                <a:tab pos="929005" algn="l"/>
              </a:tabLst>
            </a:pPr>
            <a:r>
              <a:rPr lang="en-US" sz="2400" spc="-5" dirty="0">
                <a:latin typeface="Arial MT"/>
                <a:cs typeface="Arial MT"/>
              </a:rPr>
              <a:t>	</a:t>
            </a:r>
            <a:r>
              <a:rPr sz="2400" dirty="0">
                <a:latin typeface="Arial MT"/>
                <a:cs typeface="Arial MT"/>
              </a:rPr>
              <a:t>validity </a:t>
            </a:r>
            <a:r>
              <a:rPr sz="2400" spc="-5" dirty="0">
                <a:latin typeface="Arial MT"/>
                <a:cs typeface="Arial MT"/>
              </a:rPr>
              <a:t>using </a:t>
            </a:r>
            <a:r>
              <a:rPr sz="2400" dirty="0">
                <a:latin typeface="Arial MT"/>
                <a:cs typeface="Arial MT"/>
              </a:rPr>
              <a:t>specifications, system</a:t>
            </a:r>
            <a:endParaRPr lang="en-US" sz="2400" dirty="0">
              <a:latin typeface="Arial MT"/>
              <a:cs typeface="Arial MT"/>
            </a:endParaRPr>
          </a:p>
          <a:p>
            <a:pPr marL="515619" marR="599440" lvl="1">
              <a:lnSpc>
                <a:spcPts val="2850"/>
              </a:lnSpc>
              <a:spcBef>
                <a:spcPts val="140"/>
              </a:spcBef>
              <a:tabLst>
                <a:tab pos="928369" algn="l"/>
                <a:tab pos="929005" algn="l"/>
              </a:tabLst>
            </a:pPr>
            <a:r>
              <a:rPr lang="en-US" sz="2400" spc="-10" dirty="0">
                <a:latin typeface="Arial MT"/>
                <a:cs typeface="Arial MT"/>
              </a:rPr>
              <a:t>   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models,</a:t>
            </a:r>
            <a:r>
              <a:rPr sz="2400" spc="-5" dirty="0">
                <a:latin typeface="Arial MT"/>
                <a:cs typeface="Arial MT"/>
              </a:rPr>
              <a:t> etc.</a:t>
            </a:r>
            <a:endParaRPr sz="2400" dirty="0">
              <a:latin typeface="Arial MT"/>
              <a:cs typeface="Arial MT"/>
            </a:endParaRPr>
          </a:p>
          <a:p>
            <a:pPr marL="928369" marR="5080" lvl="1" indent="-412750">
              <a:lnSpc>
                <a:spcPts val="2850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Inspections: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Manual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“sanity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check”</a:t>
            </a:r>
            <a:r>
              <a:rPr sz="2400" spc="-20" dirty="0">
                <a:latin typeface="Arial MT"/>
                <a:cs typeface="Arial MT"/>
              </a:rPr>
              <a:t> </a:t>
            </a:r>
            <a:endParaRPr lang="en-US" sz="2400" spc="-20" dirty="0">
              <a:latin typeface="Arial MT"/>
              <a:cs typeface="Arial MT"/>
            </a:endParaRPr>
          </a:p>
          <a:p>
            <a:pPr marL="515619" marR="5080" lvl="1">
              <a:lnSpc>
                <a:spcPts val="2850"/>
              </a:lnSpc>
              <a:tabLst>
                <a:tab pos="928369" algn="l"/>
                <a:tab pos="929005" algn="l"/>
              </a:tabLst>
            </a:pPr>
            <a:r>
              <a:rPr lang="en-US" sz="2400" spc="-2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artifacts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(such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source code) </a:t>
            </a:r>
            <a:r>
              <a:rPr sz="2400" spc="-5" dirty="0">
                <a:latin typeface="Arial MT"/>
                <a:cs typeface="Arial MT"/>
              </a:rPr>
              <a:t>by other people </a:t>
            </a:r>
            <a:r>
              <a:rPr lang="en-US" sz="2400" spc="-5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or tools, </a:t>
            </a:r>
            <a:r>
              <a:rPr sz="2400" dirty="0">
                <a:latin typeface="Arial MT"/>
                <a:cs typeface="Arial MT"/>
              </a:rPr>
              <a:t>searching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issues.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B8A49EA-6903-6ED8-E9B7-AA6321FAEB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2330" y="2895600"/>
            <a:ext cx="2756100" cy="206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7376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Our</a:t>
            </a:r>
            <a:r>
              <a:rPr spc="-30" dirty="0"/>
              <a:t> </a:t>
            </a:r>
            <a:r>
              <a:rPr spc="-10" dirty="0"/>
              <a:t>Society</a:t>
            </a:r>
            <a:r>
              <a:rPr spc="-35" dirty="0"/>
              <a:t> </a:t>
            </a:r>
            <a:r>
              <a:rPr spc="-5" dirty="0"/>
              <a:t>Depends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734185"/>
            <a:ext cx="6955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93995" algn="l"/>
              </a:tabLst>
            </a:pPr>
            <a:r>
              <a:rPr sz="3000" spc="-5" dirty="0">
                <a:latin typeface="Arial MT"/>
                <a:cs typeface="Arial MT"/>
              </a:rPr>
              <a:t>This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 </a:t>
            </a:r>
            <a:r>
              <a:rPr sz="3000" dirty="0">
                <a:latin typeface="Arial MT"/>
                <a:cs typeface="Arial MT"/>
              </a:rPr>
              <a:t>software:	</a:t>
            </a:r>
            <a:r>
              <a:rPr sz="3000" spc="-5" dirty="0">
                <a:latin typeface="Arial MT"/>
                <a:cs typeface="Arial MT"/>
              </a:rPr>
              <a:t>So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5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this:</a:t>
            </a:r>
            <a:endParaRPr sz="3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2612" y="3867785"/>
            <a:ext cx="1671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 MT"/>
                <a:cs typeface="Arial MT"/>
              </a:rPr>
              <a:t>Also,</a:t>
            </a:r>
            <a:r>
              <a:rPr sz="3000" spc="-9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this: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547" y="2222700"/>
            <a:ext cx="3034050" cy="15606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6487" y="4390675"/>
            <a:ext cx="3152175" cy="20414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9125" y="2341750"/>
            <a:ext cx="2578735" cy="3673475"/>
            <a:chOff x="619125" y="2341750"/>
            <a:chExt cx="2578735" cy="36734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50" y="2351275"/>
              <a:ext cx="2559379" cy="3654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3887" y="2346512"/>
              <a:ext cx="2569210" cy="3663950"/>
            </a:xfrm>
            <a:custGeom>
              <a:avLst/>
              <a:gdLst/>
              <a:ahLst/>
              <a:cxnLst/>
              <a:rect l="l" t="t" r="r" b="b"/>
              <a:pathLst>
                <a:path w="2569210" h="3663950">
                  <a:moveTo>
                    <a:pt x="0" y="0"/>
                  </a:moveTo>
                  <a:lnTo>
                    <a:pt x="2568904" y="0"/>
                  </a:lnTo>
                  <a:lnTo>
                    <a:pt x="2568904" y="3663749"/>
                  </a:lnTo>
                  <a:lnTo>
                    <a:pt x="0" y="3663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388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7149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10" dirty="0"/>
              <a:t>Static</a:t>
            </a:r>
            <a:r>
              <a:rPr spc="-45" dirty="0"/>
              <a:t> </a:t>
            </a:r>
            <a:r>
              <a:rPr spc="-5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1712" y="1735709"/>
            <a:ext cx="8037195" cy="45326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48309" marR="60325" indent="-436245">
              <a:lnSpc>
                <a:spcPts val="3229"/>
              </a:lnSpc>
              <a:spcBef>
                <a:spcPts val="215"/>
              </a:spcBef>
              <a:buChar char="●"/>
              <a:tabLst>
                <a:tab pos="448309" algn="l"/>
                <a:tab pos="448945" algn="l"/>
              </a:tabLst>
            </a:pPr>
            <a:r>
              <a:rPr sz="2700" spc="-5" dirty="0">
                <a:latin typeface="Arial MT"/>
                <a:cs typeface="Arial MT"/>
              </a:rPr>
              <a:t>During execution, errors </a:t>
            </a:r>
            <a:r>
              <a:rPr sz="2700" dirty="0">
                <a:latin typeface="Arial MT"/>
                <a:cs typeface="Arial MT"/>
              </a:rPr>
              <a:t>can </a:t>
            </a:r>
            <a:r>
              <a:rPr sz="2700" spc="-5" dirty="0">
                <a:latin typeface="Arial MT"/>
                <a:cs typeface="Arial MT"/>
              </a:rPr>
              <a:t>hide other errors. It </a:t>
            </a:r>
            <a:r>
              <a:rPr sz="2700" dirty="0">
                <a:latin typeface="Arial MT"/>
                <a:cs typeface="Arial MT"/>
              </a:rPr>
              <a:t> can </a:t>
            </a:r>
            <a:r>
              <a:rPr sz="2700" spc="-5" dirty="0">
                <a:latin typeface="Arial MT"/>
                <a:cs typeface="Arial MT"/>
              </a:rPr>
              <a:t>be hard to find all problems or trace back to </a:t>
            </a:r>
            <a:r>
              <a:rPr sz="2700" dirty="0">
                <a:latin typeface="Arial MT"/>
                <a:cs typeface="Arial MT"/>
              </a:rPr>
              <a:t>a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single source. </a:t>
            </a:r>
            <a:r>
              <a:rPr sz="2700" spc="-10" dirty="0">
                <a:latin typeface="Arial MT"/>
                <a:cs typeface="Arial MT"/>
              </a:rPr>
              <a:t>Static </a:t>
            </a:r>
            <a:r>
              <a:rPr sz="2700" spc="-5" dirty="0">
                <a:latin typeface="Arial MT"/>
                <a:cs typeface="Arial MT"/>
              </a:rPr>
              <a:t>inspections are not impacted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by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program interactions.</a:t>
            </a:r>
            <a:endParaRPr sz="2700">
              <a:latin typeface="Arial MT"/>
              <a:cs typeface="Arial MT"/>
            </a:endParaRPr>
          </a:p>
          <a:p>
            <a:pPr marL="448309" indent="-436245">
              <a:lnSpc>
                <a:spcPts val="3095"/>
              </a:lnSpc>
              <a:buChar char="●"/>
              <a:tabLst>
                <a:tab pos="448309" algn="l"/>
                <a:tab pos="448945" algn="l"/>
              </a:tabLst>
            </a:pPr>
            <a:r>
              <a:rPr sz="2700" spc="-5" dirty="0">
                <a:latin typeface="Arial MT"/>
                <a:cs typeface="Arial MT"/>
              </a:rPr>
              <a:t>Incomplete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systems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can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inspected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without</a:t>
            </a:r>
            <a:endParaRPr sz="2700">
              <a:latin typeface="Arial MT"/>
              <a:cs typeface="Arial MT"/>
            </a:endParaRPr>
          </a:p>
          <a:p>
            <a:pPr marL="448309" marR="5080">
              <a:lnSpc>
                <a:spcPts val="3229"/>
              </a:lnSpc>
              <a:spcBef>
                <a:spcPts val="110"/>
              </a:spcBef>
            </a:pPr>
            <a:r>
              <a:rPr sz="2700" spc="-5" dirty="0">
                <a:latin typeface="Arial MT"/>
                <a:cs typeface="Arial MT"/>
              </a:rPr>
              <a:t>additional </a:t>
            </a:r>
            <a:r>
              <a:rPr sz="2700" dirty="0">
                <a:latin typeface="Arial MT"/>
                <a:cs typeface="Arial MT"/>
              </a:rPr>
              <a:t>costs. </a:t>
            </a:r>
            <a:r>
              <a:rPr sz="2700" spc="-5" dirty="0">
                <a:latin typeface="Arial MT"/>
                <a:cs typeface="Arial MT"/>
              </a:rPr>
              <a:t>If </a:t>
            </a:r>
            <a:r>
              <a:rPr sz="2700" dirty="0">
                <a:latin typeface="Arial MT"/>
                <a:cs typeface="Arial MT"/>
              </a:rPr>
              <a:t>a </a:t>
            </a:r>
            <a:r>
              <a:rPr sz="2700" spc="-5" dirty="0">
                <a:latin typeface="Arial MT"/>
                <a:cs typeface="Arial MT"/>
              </a:rPr>
              <a:t>program is incomplete, </a:t>
            </a:r>
            <a:r>
              <a:rPr sz="2700" dirty="0">
                <a:latin typeface="Arial MT"/>
                <a:cs typeface="Arial MT"/>
              </a:rPr>
              <a:t> special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code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needed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to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run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part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that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to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tested.</a:t>
            </a:r>
            <a:endParaRPr sz="2700">
              <a:latin typeface="Arial MT"/>
              <a:cs typeface="Arial MT"/>
            </a:endParaRPr>
          </a:p>
          <a:p>
            <a:pPr marL="448309" indent="-436245">
              <a:lnSpc>
                <a:spcPts val="3100"/>
              </a:lnSpc>
              <a:buChar char="●"/>
              <a:tabLst>
                <a:tab pos="448309" algn="l"/>
                <a:tab pos="448945" algn="l"/>
              </a:tabLst>
            </a:pPr>
            <a:r>
              <a:rPr sz="2700" spc="-5" dirty="0">
                <a:latin typeface="Arial MT"/>
                <a:cs typeface="Arial MT"/>
              </a:rPr>
              <a:t>Inspection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can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also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assess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quality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attributes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such</a:t>
            </a:r>
            <a:endParaRPr sz="2700">
              <a:latin typeface="Arial MT"/>
              <a:cs typeface="Arial MT"/>
            </a:endParaRPr>
          </a:p>
          <a:p>
            <a:pPr marL="448309" marR="208915">
              <a:lnSpc>
                <a:spcPts val="3229"/>
              </a:lnSpc>
              <a:spcBef>
                <a:spcPts val="95"/>
              </a:spcBef>
            </a:pPr>
            <a:r>
              <a:rPr sz="2700" spc="-5" dirty="0">
                <a:latin typeface="Arial MT"/>
                <a:cs typeface="Arial MT"/>
              </a:rPr>
              <a:t>as </a:t>
            </a:r>
            <a:r>
              <a:rPr sz="2700" dirty="0">
                <a:latin typeface="Arial MT"/>
                <a:cs typeface="Arial MT"/>
              </a:rPr>
              <a:t>maintainability, </a:t>
            </a:r>
            <a:r>
              <a:rPr sz="2700" spc="-5" dirty="0">
                <a:latin typeface="Arial MT"/>
                <a:cs typeface="Arial MT"/>
              </a:rPr>
              <a:t>portability, poor programming,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inefficiencies,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etc.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454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90" dirty="0"/>
              <a:t> </a:t>
            </a:r>
            <a:r>
              <a:rPr spc="-5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8008620" cy="384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914400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 MT"/>
                <a:cs typeface="Arial MT"/>
              </a:rPr>
              <a:t>Exercising </a:t>
            </a:r>
            <a:r>
              <a:rPr sz="3000" spc="-5" dirty="0">
                <a:latin typeface="Arial MT"/>
                <a:cs typeface="Arial MT"/>
              </a:rPr>
              <a:t>and observing the </a:t>
            </a:r>
            <a:r>
              <a:rPr sz="3000" dirty="0">
                <a:latin typeface="Arial MT"/>
                <a:cs typeface="Arial MT"/>
              </a:rPr>
              <a:t>system </a:t>
            </a:r>
            <a:r>
              <a:rPr sz="3000" spc="-5" dirty="0">
                <a:latin typeface="Arial MT"/>
                <a:cs typeface="Arial MT"/>
              </a:rPr>
              <a:t>to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argue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that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meets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requirements.</a:t>
            </a:r>
            <a:endParaRPr sz="3000">
              <a:latin typeface="Arial MT"/>
              <a:cs typeface="Arial MT"/>
            </a:endParaRPr>
          </a:p>
          <a:p>
            <a:pPr marL="928369" marR="233679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Testing: Formulating </a:t>
            </a:r>
            <a:r>
              <a:rPr sz="2400" dirty="0">
                <a:latin typeface="Arial MT"/>
                <a:cs typeface="Arial MT"/>
              </a:rPr>
              <a:t>controlled sets </a:t>
            </a:r>
            <a:r>
              <a:rPr sz="2400" spc="-5" dirty="0">
                <a:latin typeface="Arial MT"/>
                <a:cs typeface="Arial MT"/>
              </a:rPr>
              <a:t>of input to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demonstrate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requirement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satisfaction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faults.</a:t>
            </a:r>
            <a:endParaRPr sz="2400">
              <a:latin typeface="Arial MT"/>
              <a:cs typeface="Arial MT"/>
            </a:endParaRPr>
          </a:p>
          <a:p>
            <a:pPr marL="928369" marR="5080" lvl="1" indent="-412750">
              <a:lnSpc>
                <a:spcPts val="2850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Fuzzing: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Spamming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random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locate </a:t>
            </a:r>
            <a:r>
              <a:rPr sz="2400" dirty="0">
                <a:latin typeface="Arial MT"/>
                <a:cs typeface="Arial MT"/>
              </a:rPr>
              <a:t>security vulnerabilities, memory </a:t>
            </a:r>
            <a:r>
              <a:rPr sz="2400" spc="-5" dirty="0">
                <a:latin typeface="Arial MT"/>
                <a:cs typeface="Arial MT"/>
              </a:rPr>
              <a:t>leaks, buffer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overruns,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marL="928369" marR="294640" lvl="1" indent="-412750">
              <a:lnSpc>
                <a:spcPts val="2850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Taint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Analysis: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Assigning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monitoring </a:t>
            </a:r>
            <a:r>
              <a:rPr sz="2400" spc="-5" dirty="0">
                <a:latin typeface="Arial MT"/>
                <a:cs typeface="Arial MT"/>
              </a:rPr>
              <a:t>which </a:t>
            </a:r>
            <a:r>
              <a:rPr sz="2400" dirty="0">
                <a:latin typeface="Arial MT"/>
                <a:cs typeface="Arial MT"/>
              </a:rPr>
              <a:t>system variables </a:t>
            </a:r>
            <a:r>
              <a:rPr sz="2400" spc="-5" dirty="0">
                <a:latin typeface="Arial MT"/>
                <a:cs typeface="Arial MT"/>
              </a:rPr>
              <a:t>it </a:t>
            </a:r>
            <a:r>
              <a:rPr sz="2400" dirty="0">
                <a:latin typeface="Arial MT"/>
                <a:cs typeface="Arial MT"/>
              </a:rPr>
              <a:t>corrupts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how 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corrupts</a:t>
            </a:r>
            <a:r>
              <a:rPr sz="2400" spc="-5" dirty="0">
                <a:latin typeface="Arial MT"/>
                <a:cs typeface="Arial MT"/>
              </a:rPr>
              <a:t> them.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454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90" dirty="0"/>
              <a:t> </a:t>
            </a:r>
            <a:r>
              <a:rPr spc="-5" dirty="0"/>
              <a:t>Verification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928609" cy="304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 MT"/>
                <a:cs typeface="Arial MT"/>
              </a:rPr>
              <a:t>Static </a:t>
            </a:r>
            <a:r>
              <a:rPr sz="3000" dirty="0">
                <a:latin typeface="Arial MT"/>
                <a:cs typeface="Arial MT"/>
              </a:rPr>
              <a:t>verification </a:t>
            </a:r>
            <a:r>
              <a:rPr sz="3000" spc="-5" dirty="0">
                <a:latin typeface="Arial MT"/>
                <a:cs typeface="Arial MT"/>
              </a:rPr>
              <a:t>is not good at discovering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problems that arise from </a:t>
            </a:r>
            <a:r>
              <a:rPr sz="3000" dirty="0">
                <a:latin typeface="Arial MT"/>
                <a:cs typeface="Arial MT"/>
              </a:rPr>
              <a:t>runtime </a:t>
            </a:r>
            <a:r>
              <a:rPr sz="3000" spc="-5" dirty="0">
                <a:latin typeface="Arial MT"/>
                <a:cs typeface="Arial MT"/>
              </a:rPr>
              <a:t>interaction,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timing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problems,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or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performance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issues.</a:t>
            </a:r>
            <a:endParaRPr sz="3000">
              <a:latin typeface="Arial MT"/>
              <a:cs typeface="Arial MT"/>
            </a:endParaRPr>
          </a:p>
          <a:p>
            <a:pPr marL="471170" marR="382270" indent="-459105">
              <a:lnSpc>
                <a:spcPct val="100000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Dynamic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verification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often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cheaper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than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static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-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easier 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automate.</a:t>
            </a:r>
            <a:endParaRPr sz="3000">
              <a:latin typeface="Arial MT"/>
              <a:cs typeface="Arial MT"/>
            </a:endParaRPr>
          </a:p>
          <a:p>
            <a:pPr marL="928369" marR="289560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However, it </a:t>
            </a:r>
            <a:r>
              <a:rPr sz="2400" dirty="0">
                <a:latin typeface="Arial MT"/>
                <a:cs typeface="Arial MT"/>
              </a:rPr>
              <a:t>cannot </a:t>
            </a:r>
            <a:r>
              <a:rPr sz="2400" spc="-5" dirty="0">
                <a:latin typeface="Arial MT"/>
                <a:cs typeface="Arial MT"/>
              </a:rPr>
              <a:t>prove that properties are </a:t>
            </a:r>
            <a:r>
              <a:rPr sz="2400" dirty="0">
                <a:latin typeface="Arial MT"/>
                <a:cs typeface="Arial MT"/>
              </a:rPr>
              <a:t>met -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cannot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 possible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executions.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How Can We Assess the Readiness </a:t>
            </a:r>
            <a:r>
              <a:rPr spc="-994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5" dirty="0"/>
              <a:t> Product?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380605" cy="404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206375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Identifying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faults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useful,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but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finding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all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faults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nearly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impossible.</a:t>
            </a:r>
            <a:endParaRPr sz="3000">
              <a:latin typeface="Arial MT"/>
              <a:cs typeface="Arial MT"/>
            </a:endParaRPr>
          </a:p>
          <a:p>
            <a:pPr marL="471170" marR="684530" indent="-459105">
              <a:lnSpc>
                <a:spcPct val="100000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Instead,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need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decide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when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stop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verification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validation.</a:t>
            </a:r>
            <a:endParaRPr sz="3000">
              <a:latin typeface="Arial MT"/>
              <a:cs typeface="Arial MT"/>
            </a:endParaRPr>
          </a:p>
          <a:p>
            <a:pPr marL="471170" indent="-459105">
              <a:lnSpc>
                <a:spcPct val="100000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Need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establish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criteria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acceptance.</a:t>
            </a:r>
            <a:endParaRPr sz="3000">
              <a:latin typeface="Arial MT"/>
              <a:cs typeface="Arial MT"/>
            </a:endParaRPr>
          </a:p>
          <a:p>
            <a:pPr marL="928369" lvl="1" indent="-413384">
              <a:lnSpc>
                <a:spcPts val="2855"/>
              </a:lnSpc>
              <a:spcBef>
                <a:spcPts val="2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How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“good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enough”?</a:t>
            </a:r>
            <a:endParaRPr sz="2400">
              <a:latin typeface="Arial MT"/>
              <a:cs typeface="Arial MT"/>
            </a:endParaRPr>
          </a:p>
          <a:p>
            <a:pPr marL="471170" marR="50165" indent="-459105">
              <a:lnSpc>
                <a:spcPts val="3600"/>
              </a:lnSpc>
              <a:spcBef>
                <a:spcPts val="7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One option is to </a:t>
            </a:r>
            <a:r>
              <a:rPr sz="3000" dirty="0">
                <a:latin typeface="Arial MT"/>
                <a:cs typeface="Arial MT"/>
              </a:rPr>
              <a:t>measure </a:t>
            </a:r>
            <a:r>
              <a:rPr sz="3000" spc="-5" dirty="0">
                <a:latin typeface="Arial MT"/>
                <a:cs typeface="Arial MT"/>
              </a:rPr>
              <a:t>dependability </a:t>
            </a:r>
            <a:r>
              <a:rPr sz="3000" dirty="0">
                <a:latin typeface="Arial MT"/>
                <a:cs typeface="Arial MT"/>
              </a:rPr>
              <a:t> (availability,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mean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time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between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failures,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etc)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set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“acceptability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threshold”.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415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Product</a:t>
            </a:r>
            <a:r>
              <a:rPr spc="-95" dirty="0"/>
              <a:t> </a:t>
            </a:r>
            <a:r>
              <a:rPr spc="-5" dirty="0"/>
              <a:t>Readiness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8001634" cy="422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715645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 MT"/>
                <a:cs typeface="Arial MT"/>
              </a:rPr>
              <a:t>Another </a:t>
            </a:r>
            <a:r>
              <a:rPr sz="3000" spc="-5" dirty="0">
                <a:latin typeface="Arial MT"/>
                <a:cs typeface="Arial MT"/>
              </a:rPr>
              <a:t>option is to put it in the hands of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human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users.</a:t>
            </a:r>
            <a:endParaRPr sz="3000">
              <a:latin typeface="Arial MT"/>
              <a:cs typeface="Arial MT"/>
            </a:endParaRPr>
          </a:p>
          <a:p>
            <a:pPr marL="471170" marR="83820" indent="-459105">
              <a:lnSpc>
                <a:spcPct val="100000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 MT"/>
                <a:cs typeface="Arial MT"/>
              </a:rPr>
              <a:t>Alpha/Beta </a:t>
            </a:r>
            <a:r>
              <a:rPr sz="3000" spc="-5" dirty="0">
                <a:latin typeface="Arial MT"/>
                <a:cs typeface="Arial MT"/>
              </a:rPr>
              <a:t>Testing </a:t>
            </a:r>
            <a:r>
              <a:rPr sz="3000" dirty="0">
                <a:latin typeface="Arial MT"/>
                <a:cs typeface="Arial MT"/>
              </a:rPr>
              <a:t>- </a:t>
            </a:r>
            <a:r>
              <a:rPr sz="3000" spc="-5" dirty="0">
                <a:latin typeface="Arial MT"/>
                <a:cs typeface="Arial MT"/>
              </a:rPr>
              <a:t>invite </a:t>
            </a:r>
            <a:r>
              <a:rPr sz="3000" dirty="0">
                <a:latin typeface="Arial MT"/>
                <a:cs typeface="Arial MT"/>
              </a:rPr>
              <a:t>a small </a:t>
            </a:r>
            <a:r>
              <a:rPr sz="3000" spc="-5" dirty="0">
                <a:latin typeface="Arial MT"/>
                <a:cs typeface="Arial MT"/>
              </a:rPr>
              <a:t>group of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users to </a:t>
            </a:r>
            <a:r>
              <a:rPr sz="3000" dirty="0">
                <a:latin typeface="Arial MT"/>
                <a:cs typeface="Arial MT"/>
              </a:rPr>
              <a:t>start </a:t>
            </a:r>
            <a:r>
              <a:rPr sz="3000" spc="-5" dirty="0">
                <a:latin typeface="Arial MT"/>
                <a:cs typeface="Arial MT"/>
              </a:rPr>
              <a:t>using the product, have them </a:t>
            </a:r>
            <a:r>
              <a:rPr sz="3000" dirty="0">
                <a:latin typeface="Arial MT"/>
                <a:cs typeface="Arial MT"/>
              </a:rPr>
              <a:t> report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feedback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faults.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Use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this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judge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product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readiness.</a:t>
            </a:r>
            <a:endParaRPr sz="3000">
              <a:latin typeface="Arial MT"/>
              <a:cs typeface="Arial MT"/>
            </a:endParaRPr>
          </a:p>
          <a:p>
            <a:pPr marL="928369" marR="1123315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Can </a:t>
            </a:r>
            <a:r>
              <a:rPr sz="2400" dirty="0">
                <a:latin typeface="Arial MT"/>
                <a:cs typeface="Arial MT"/>
              </a:rPr>
              <a:t>make </a:t>
            </a:r>
            <a:r>
              <a:rPr sz="2400" spc="-5" dirty="0">
                <a:latin typeface="Arial MT"/>
                <a:cs typeface="Arial MT"/>
              </a:rPr>
              <a:t>use of dependability </a:t>
            </a:r>
            <a:r>
              <a:rPr sz="2400" dirty="0">
                <a:latin typeface="Arial MT"/>
                <a:cs typeface="Arial MT"/>
              </a:rPr>
              <a:t>metrics </a:t>
            </a:r>
            <a:r>
              <a:rPr sz="2400" spc="-5" dirty="0">
                <a:latin typeface="Arial MT"/>
                <a:cs typeface="Arial MT"/>
              </a:rPr>
              <a:t>for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quantitative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judgement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(metric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threshold).</a:t>
            </a:r>
            <a:endParaRPr sz="2400">
              <a:latin typeface="Arial MT"/>
              <a:cs typeface="Arial MT"/>
            </a:endParaRPr>
          </a:p>
          <a:p>
            <a:pPr marL="928369" marR="5080" lvl="1" indent="-412750">
              <a:lnSpc>
                <a:spcPts val="2850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Can </a:t>
            </a:r>
            <a:r>
              <a:rPr sz="2400" dirty="0">
                <a:latin typeface="Arial MT"/>
                <a:cs typeface="Arial MT"/>
              </a:rPr>
              <a:t>make </a:t>
            </a:r>
            <a:r>
              <a:rPr sz="2400" spc="-5" dirty="0">
                <a:latin typeface="Arial MT"/>
                <a:cs typeface="Arial MT"/>
              </a:rPr>
              <a:t>use of </a:t>
            </a:r>
            <a:r>
              <a:rPr sz="2400" dirty="0">
                <a:latin typeface="Arial MT"/>
                <a:cs typeface="Arial MT"/>
              </a:rPr>
              <a:t>surveys 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qualitative judgement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happy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current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product?)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0" dirty="0"/>
              <a:t>Ensuring </a:t>
            </a:r>
            <a:r>
              <a:rPr spc="-5" dirty="0"/>
              <a:t>the </a:t>
            </a:r>
            <a:r>
              <a:rPr spc="-10" dirty="0"/>
              <a:t>Quality </a:t>
            </a:r>
            <a:r>
              <a:rPr spc="-5" dirty="0"/>
              <a:t>of </a:t>
            </a:r>
            <a:r>
              <a:rPr spc="-10" dirty="0"/>
              <a:t>Successive </a:t>
            </a:r>
            <a:r>
              <a:rPr spc="-990" dirty="0"/>
              <a:t> </a:t>
            </a:r>
            <a:r>
              <a:rPr spc="-5" dirty="0"/>
              <a:t>Releases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82320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324485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Arial MT"/>
                <a:cs typeface="Arial MT"/>
              </a:rPr>
              <a:t>Verification </a:t>
            </a:r>
            <a:r>
              <a:rPr sz="3000" spc="-5" dirty="0">
                <a:latin typeface="Arial MT"/>
                <a:cs typeface="Arial MT"/>
              </a:rPr>
              <a:t>and </a:t>
            </a:r>
            <a:r>
              <a:rPr sz="3000" dirty="0">
                <a:latin typeface="Arial MT"/>
                <a:cs typeface="Arial MT"/>
              </a:rPr>
              <a:t>validation </a:t>
            </a:r>
            <a:r>
              <a:rPr sz="3000" spc="-5" dirty="0">
                <a:latin typeface="Arial MT"/>
                <a:cs typeface="Arial MT"/>
              </a:rPr>
              <a:t>do not end with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release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of the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software.</a:t>
            </a:r>
            <a:endParaRPr sz="3000">
              <a:latin typeface="Arial MT"/>
              <a:cs typeface="Arial MT"/>
            </a:endParaRPr>
          </a:p>
          <a:p>
            <a:pPr marL="928369" marR="478155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Software evolves </a:t>
            </a:r>
            <a:r>
              <a:rPr sz="2400" dirty="0">
                <a:latin typeface="Arial MT"/>
                <a:cs typeface="Arial MT"/>
              </a:rPr>
              <a:t>- </a:t>
            </a:r>
            <a:r>
              <a:rPr sz="2400" spc="-5" dirty="0">
                <a:latin typeface="Arial MT"/>
                <a:cs typeface="Arial MT"/>
              </a:rPr>
              <a:t>new features, environmental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adaptations,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bug fixes.</a:t>
            </a:r>
            <a:endParaRPr sz="2400">
              <a:latin typeface="Arial MT"/>
              <a:cs typeface="Arial MT"/>
            </a:endParaRPr>
          </a:p>
          <a:p>
            <a:pPr marL="928369" lvl="1" indent="-413384">
              <a:lnSpc>
                <a:spcPts val="2735"/>
              </a:lnSpc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retest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old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track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changes.</a:t>
            </a:r>
            <a:endParaRPr sz="2400">
              <a:latin typeface="Arial MT"/>
              <a:cs typeface="Arial MT"/>
            </a:endParaRPr>
          </a:p>
          <a:p>
            <a:pPr marL="471170" marR="429259" indent="-459105">
              <a:lnSpc>
                <a:spcPts val="3600"/>
              </a:lnSpc>
              <a:spcBef>
                <a:spcPts val="9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Faults have not always been fixed before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release.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Do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not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forget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those.</a:t>
            </a:r>
            <a:endParaRPr sz="3000">
              <a:latin typeface="Arial MT"/>
              <a:cs typeface="Arial MT"/>
            </a:endParaRPr>
          </a:p>
          <a:p>
            <a:pPr marL="471170" marR="235585" indent="-459105">
              <a:lnSpc>
                <a:spcPts val="3600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Arial MT"/>
                <a:cs typeface="Arial MT"/>
              </a:rPr>
              <a:t>Regression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Testing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-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when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code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changes,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rerun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tests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ensure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that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still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works.</a:t>
            </a:r>
            <a:endParaRPr sz="3000">
              <a:latin typeface="Arial MT"/>
              <a:cs typeface="Arial MT"/>
            </a:endParaRPr>
          </a:p>
          <a:p>
            <a:pPr marL="928369" marR="5080" lvl="1" indent="-412750">
              <a:lnSpc>
                <a:spcPts val="2850"/>
              </a:lnSpc>
              <a:spcBef>
                <a:spcPts val="25"/>
              </a:spcBef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faults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repaired,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exposed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them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suite.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719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Flawed</a:t>
            </a:r>
            <a:r>
              <a:rPr spc="-30" dirty="0"/>
              <a:t> </a:t>
            </a:r>
            <a:r>
              <a:rPr spc="-10" dirty="0"/>
              <a:t>Software</a:t>
            </a:r>
            <a:r>
              <a:rPr spc="-30" dirty="0"/>
              <a:t> </a:t>
            </a:r>
            <a:r>
              <a:rPr spc="-10" dirty="0"/>
              <a:t>Will</a:t>
            </a:r>
            <a:r>
              <a:rPr spc="-25" dirty="0"/>
              <a:t> </a:t>
            </a:r>
            <a:r>
              <a:rPr spc="-5" dirty="0"/>
              <a:t>Hurt</a:t>
            </a:r>
            <a:r>
              <a:rPr spc="-20" dirty="0"/>
              <a:t> </a:t>
            </a:r>
            <a:r>
              <a:rPr spc="-5" dirty="0"/>
              <a:t>Profits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“Bugs cost </a:t>
            </a:r>
            <a:r>
              <a:rPr sz="3000" spc="-5" dirty="0"/>
              <a:t>the U.S. economy $60 billion </a:t>
            </a:r>
            <a:r>
              <a:rPr sz="3000" dirty="0"/>
              <a:t> </a:t>
            </a:r>
            <a:r>
              <a:rPr sz="3000" spc="-5" dirty="0"/>
              <a:t>annually… and testing would </a:t>
            </a:r>
            <a:r>
              <a:rPr sz="3000" dirty="0"/>
              <a:t>relieve </a:t>
            </a:r>
            <a:r>
              <a:rPr sz="3000" spc="-5" dirty="0"/>
              <a:t>one-third </a:t>
            </a:r>
            <a:r>
              <a:rPr sz="3000" spc="-819" dirty="0"/>
              <a:t> </a:t>
            </a:r>
            <a:r>
              <a:rPr sz="3000" spc="-5" dirty="0"/>
              <a:t>of</a:t>
            </a:r>
            <a:r>
              <a:rPr sz="3000" spc="-10" dirty="0"/>
              <a:t> </a:t>
            </a:r>
            <a:r>
              <a:rPr sz="3000" spc="-5" dirty="0"/>
              <a:t>the</a:t>
            </a:r>
            <a:r>
              <a:rPr sz="3000" spc="-10" dirty="0"/>
              <a:t> </a:t>
            </a:r>
            <a:r>
              <a:rPr sz="3000" dirty="0"/>
              <a:t>cost.”</a:t>
            </a:r>
            <a:endParaRPr sz="3000"/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3000" b="1" dirty="0">
                <a:latin typeface="Arial"/>
                <a:cs typeface="Arial"/>
              </a:rPr>
              <a:t>-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NIST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Arial"/>
              <a:cs typeface="Arial"/>
            </a:endParaRPr>
          </a:p>
          <a:p>
            <a:pPr marL="12700" marR="26034">
              <a:lnSpc>
                <a:spcPct val="100000"/>
              </a:lnSpc>
            </a:pPr>
            <a:r>
              <a:rPr sz="3000" dirty="0"/>
              <a:t>“Finding </a:t>
            </a:r>
            <a:r>
              <a:rPr sz="3000" spc="-5" dirty="0"/>
              <a:t>and </a:t>
            </a:r>
            <a:r>
              <a:rPr sz="3000" dirty="0"/>
              <a:t>ﬁxing a software </a:t>
            </a:r>
            <a:r>
              <a:rPr sz="3000" spc="-5" dirty="0"/>
              <a:t>problem after </a:t>
            </a:r>
            <a:r>
              <a:rPr sz="3000" dirty="0"/>
              <a:t> </a:t>
            </a:r>
            <a:r>
              <a:rPr sz="3000" spc="-5" dirty="0"/>
              <a:t>delivery is often 100 times </a:t>
            </a:r>
            <a:r>
              <a:rPr sz="3000" dirty="0"/>
              <a:t>more </a:t>
            </a:r>
            <a:r>
              <a:rPr sz="3000" spc="-5" dirty="0"/>
              <a:t>expensive than </a:t>
            </a:r>
            <a:r>
              <a:rPr sz="3000" spc="-819" dirty="0"/>
              <a:t> </a:t>
            </a:r>
            <a:r>
              <a:rPr sz="3000" dirty="0"/>
              <a:t>ﬁnding</a:t>
            </a:r>
            <a:r>
              <a:rPr sz="3000" spc="-10" dirty="0"/>
              <a:t> </a:t>
            </a:r>
            <a:r>
              <a:rPr sz="3000" spc="-5" dirty="0"/>
              <a:t>and </a:t>
            </a:r>
            <a:r>
              <a:rPr sz="3000" dirty="0"/>
              <a:t>ﬁxing</a:t>
            </a:r>
            <a:r>
              <a:rPr sz="3000" spc="-10" dirty="0"/>
              <a:t> </a:t>
            </a:r>
            <a:r>
              <a:rPr sz="3000" spc="-5" dirty="0"/>
              <a:t>it before.”</a:t>
            </a:r>
            <a:endParaRPr sz="3000"/>
          </a:p>
          <a:p>
            <a:pPr marL="1884680">
              <a:lnSpc>
                <a:spcPct val="100000"/>
              </a:lnSpc>
              <a:spcBef>
                <a:spcPts val="600"/>
              </a:spcBef>
            </a:pPr>
            <a:r>
              <a:rPr sz="3000" b="1" dirty="0">
                <a:latin typeface="Arial"/>
                <a:cs typeface="Arial"/>
              </a:rPr>
              <a:t>-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Barry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Boehm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TRW</a:t>
            </a:r>
            <a:r>
              <a:rPr sz="1800" b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Emeritus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Professor,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Arial"/>
                <a:cs typeface="Arial"/>
              </a:rPr>
              <a:t>USC)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32408"/>
            <a:ext cx="9144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532890"/>
            <a:chOff x="0" y="0"/>
            <a:chExt cx="9144000" cy="15328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1475740"/>
            </a:xfrm>
            <a:custGeom>
              <a:avLst/>
              <a:gdLst/>
              <a:ahLst/>
              <a:cxnLst/>
              <a:rect l="l" t="t" r="r" b="b"/>
              <a:pathLst>
                <a:path w="9144000" h="1475740">
                  <a:moveTo>
                    <a:pt x="0" y="1475258"/>
                  </a:moveTo>
                  <a:lnTo>
                    <a:pt x="9143999" y="1475258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475258"/>
                  </a:lnTo>
                  <a:close/>
                </a:path>
              </a:pathLst>
            </a:custGeom>
            <a:solidFill>
              <a:srgbClr val="238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75259"/>
              <a:ext cx="9144000" cy="57150"/>
            </a:xfrm>
            <a:custGeom>
              <a:avLst/>
              <a:gdLst/>
              <a:ahLst/>
              <a:cxnLst/>
              <a:rect l="l" t="t" r="r" b="b"/>
              <a:pathLst>
                <a:path w="9144000" h="57150">
                  <a:moveTo>
                    <a:pt x="0" y="0"/>
                  </a:moveTo>
                  <a:lnTo>
                    <a:pt x="9143999" y="0"/>
                  </a:lnTo>
                  <a:lnTo>
                    <a:pt x="9143999" y="57149"/>
                  </a:lnTo>
                  <a:lnTo>
                    <a:pt x="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7447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Flawed</a:t>
            </a:r>
            <a:r>
              <a:rPr spc="-30" dirty="0"/>
              <a:t> </a:t>
            </a:r>
            <a:r>
              <a:rPr spc="-10" dirty="0"/>
              <a:t>Software</a:t>
            </a:r>
            <a:r>
              <a:rPr spc="-30" dirty="0"/>
              <a:t> </a:t>
            </a:r>
            <a:r>
              <a:rPr spc="-10" dirty="0"/>
              <a:t>Will</a:t>
            </a:r>
            <a:r>
              <a:rPr spc="-25" dirty="0"/>
              <a:t> </a:t>
            </a:r>
            <a:r>
              <a:rPr spc="-5" dirty="0"/>
              <a:t>Be</a:t>
            </a:r>
            <a:r>
              <a:rPr spc="-20" dirty="0"/>
              <a:t> </a:t>
            </a:r>
            <a:r>
              <a:rPr spc="-5" dirty="0"/>
              <a:t>Exploited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41476" y="1837575"/>
            <a:ext cx="8145780" cy="4257040"/>
            <a:chOff x="541476" y="1837575"/>
            <a:chExt cx="8145780" cy="42570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476" y="2490056"/>
              <a:ext cx="3517157" cy="27596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5886" y="1837575"/>
              <a:ext cx="4317225" cy="25696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7585" y="3780755"/>
              <a:ext cx="4669213" cy="231381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7245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Flawed</a:t>
            </a:r>
            <a:r>
              <a:rPr spc="-30" dirty="0"/>
              <a:t> </a:t>
            </a:r>
            <a:r>
              <a:rPr spc="-10" dirty="0"/>
              <a:t>Software</a:t>
            </a:r>
            <a:r>
              <a:rPr spc="-30" dirty="0"/>
              <a:t> </a:t>
            </a:r>
            <a:r>
              <a:rPr spc="-10" dirty="0"/>
              <a:t>Will</a:t>
            </a:r>
            <a:r>
              <a:rPr spc="-25" dirty="0"/>
              <a:t> </a:t>
            </a:r>
            <a:r>
              <a:rPr spc="-5" dirty="0"/>
              <a:t>Hurt</a:t>
            </a:r>
            <a:r>
              <a:rPr spc="-20" dirty="0"/>
              <a:t> </a:t>
            </a:r>
            <a:r>
              <a:rPr spc="-5" dirty="0"/>
              <a:t>People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9892"/>
            <a:ext cx="2654924" cy="27143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95350" y="1810151"/>
            <a:ext cx="5993130" cy="453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817880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2010,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software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problems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responsible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b="1" spc="-5" dirty="0">
                <a:latin typeface="Arial"/>
                <a:cs typeface="Arial"/>
              </a:rPr>
              <a:t>26% of medical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device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recalls</a:t>
            </a:r>
            <a:r>
              <a:rPr sz="2800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Arial MT"/>
              <a:cs typeface="Arial MT"/>
            </a:endParaRPr>
          </a:p>
          <a:p>
            <a:pPr marL="12700" marR="5080">
              <a:lnSpc>
                <a:spcPct val="100400"/>
              </a:lnSpc>
            </a:pPr>
            <a:r>
              <a:rPr sz="2800" dirty="0">
                <a:latin typeface="Arial MT"/>
                <a:cs typeface="Arial MT"/>
              </a:rPr>
              <a:t>“There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reasonable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probability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 of these products will </a:t>
            </a:r>
            <a:r>
              <a:rPr sz="2800" dirty="0">
                <a:latin typeface="Arial MT"/>
                <a:cs typeface="Arial MT"/>
              </a:rPr>
              <a:t>cause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serious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adverse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health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consequences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death.”</a:t>
            </a:r>
            <a:endParaRPr sz="2800">
              <a:latin typeface="Arial MT"/>
              <a:cs typeface="Arial MT"/>
            </a:endParaRPr>
          </a:p>
          <a:p>
            <a:pPr marL="469900" marR="2398395" indent="-347345">
              <a:lnSpc>
                <a:spcPct val="100400"/>
              </a:lnSpc>
              <a:spcBef>
                <a:spcPts val="600"/>
              </a:spcBef>
              <a:tabLst>
                <a:tab pos="469265" algn="l"/>
              </a:tabLst>
            </a:pPr>
            <a:r>
              <a:rPr sz="2800" b="1" dirty="0">
                <a:latin typeface="Arial"/>
                <a:cs typeface="Arial"/>
              </a:rPr>
              <a:t>-	</a:t>
            </a:r>
            <a:r>
              <a:rPr sz="2800" b="1" spc="-5" dirty="0">
                <a:latin typeface="Arial"/>
                <a:cs typeface="Arial"/>
              </a:rPr>
              <a:t>US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Food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Drug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Administration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2663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This</a:t>
            </a:r>
            <a:r>
              <a:rPr spc="-90" dirty="0"/>
              <a:t> </a:t>
            </a:r>
            <a:r>
              <a:rPr spc="-5" dirty="0"/>
              <a:t>Course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9" y="1734185"/>
            <a:ext cx="7762240" cy="341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>
                <a:latin typeface="Arial MT"/>
                <a:cs typeface="Arial MT"/>
              </a:rPr>
              <a:t>What</a:t>
            </a:r>
            <a:r>
              <a:rPr lang="en-US" sz="2600" spc="-35" dirty="0">
                <a:latin typeface="Arial MT"/>
                <a:cs typeface="Arial MT"/>
              </a:rPr>
              <a:t> </a:t>
            </a:r>
            <a:r>
              <a:rPr lang="en-US" sz="2600" spc="-5" dirty="0">
                <a:latin typeface="Arial MT"/>
                <a:cs typeface="Arial MT"/>
              </a:rPr>
              <a:t>is</a:t>
            </a:r>
            <a:r>
              <a:rPr lang="en-US" sz="2600" spc="-25" dirty="0">
                <a:latin typeface="Arial MT"/>
                <a:cs typeface="Arial MT"/>
              </a:rPr>
              <a:t> </a:t>
            </a:r>
            <a:r>
              <a:rPr lang="en-US" sz="2600" dirty="0">
                <a:latin typeface="Arial MT"/>
                <a:cs typeface="Arial MT"/>
              </a:rPr>
              <a:t>“good”</a:t>
            </a:r>
            <a:r>
              <a:rPr lang="en-US" sz="2600" spc="-25" dirty="0">
                <a:latin typeface="Arial MT"/>
                <a:cs typeface="Arial MT"/>
              </a:rPr>
              <a:t> </a:t>
            </a:r>
            <a:r>
              <a:rPr lang="en-US" sz="2600" dirty="0">
                <a:latin typeface="Arial MT"/>
                <a:cs typeface="Arial MT"/>
              </a:rPr>
              <a:t>software?</a:t>
            </a:r>
          </a:p>
          <a:p>
            <a:pPr marL="813435" marR="302895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Determined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through</a:t>
            </a:r>
            <a:r>
              <a:rPr lang="en-US" sz="2200" spc="20" dirty="0">
                <a:latin typeface="Arial MT"/>
                <a:cs typeface="Arial MT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quality</a:t>
            </a:r>
            <a:r>
              <a:rPr lang="en-US" sz="2200" b="1" spc="-15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metrics</a:t>
            </a:r>
            <a:r>
              <a:rPr lang="en-US" sz="2200" b="1" spc="20" dirty="0">
                <a:latin typeface="Arial"/>
                <a:cs typeface="Arial"/>
              </a:rPr>
              <a:t> </a:t>
            </a:r>
            <a:r>
              <a:rPr lang="en-US" sz="2200" spc="-15" dirty="0">
                <a:latin typeface="Arial MT"/>
                <a:cs typeface="Arial MT"/>
              </a:rPr>
              <a:t>(dependability, </a:t>
            </a:r>
            <a:r>
              <a:rPr lang="en-US" sz="2200" spc="-60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performance,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15" dirty="0">
                <a:latin typeface="Arial MT"/>
                <a:cs typeface="Arial MT"/>
              </a:rPr>
              <a:t>scalability,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20" dirty="0">
                <a:latin typeface="Arial MT"/>
                <a:cs typeface="Arial MT"/>
              </a:rPr>
              <a:t>availability,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spc="-20" dirty="0">
                <a:latin typeface="Arial MT"/>
                <a:cs typeface="Arial MT"/>
              </a:rPr>
              <a:t>security,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...)</a:t>
            </a:r>
            <a:endParaRPr lang="en-US" sz="2200" dirty="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800" spc="-5" dirty="0">
                <a:latin typeface="Arial MT"/>
                <a:cs typeface="Arial MT"/>
              </a:rPr>
              <a:t>The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key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to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good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software?</a:t>
            </a:r>
          </a:p>
          <a:p>
            <a:pPr marL="814069" indent="-327025">
              <a:lnSpc>
                <a:spcPct val="100000"/>
              </a:lnSpc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b="1" spc="-15" dirty="0">
                <a:latin typeface="Arial"/>
                <a:cs typeface="Arial"/>
              </a:rPr>
              <a:t>Verification</a:t>
            </a:r>
            <a:r>
              <a:rPr lang="en-US" sz="2800" b="1" spc="-25" dirty="0">
                <a:latin typeface="Arial"/>
                <a:cs typeface="Arial"/>
              </a:rPr>
              <a:t> </a:t>
            </a:r>
            <a:r>
              <a:rPr lang="en-US" sz="2800" b="1" spc="-5" dirty="0">
                <a:latin typeface="Arial"/>
                <a:cs typeface="Arial"/>
              </a:rPr>
              <a:t>and</a:t>
            </a:r>
            <a:r>
              <a:rPr lang="en-US" sz="2800" b="1" spc="-25" dirty="0">
                <a:latin typeface="Arial"/>
                <a:cs typeface="Arial"/>
              </a:rPr>
              <a:t> </a:t>
            </a:r>
            <a:r>
              <a:rPr lang="en-US" sz="2800" b="1" spc="-20" dirty="0">
                <a:latin typeface="Arial"/>
                <a:cs typeface="Arial"/>
              </a:rPr>
              <a:t>Validation</a:t>
            </a:r>
          </a:p>
          <a:p>
            <a:pPr marL="487044">
              <a:lnSpc>
                <a:spcPct val="100000"/>
              </a:lnSpc>
              <a:spcBef>
                <a:spcPts val="260"/>
              </a:spcBef>
              <a:tabLst>
                <a:tab pos="813435" algn="l"/>
                <a:tab pos="814069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6235" marR="5080" indent="-344170">
              <a:lnSpc>
                <a:spcPts val="2820"/>
              </a:lnSpc>
              <a:spcBef>
                <a:spcPts val="10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25" dirty="0">
                <a:latin typeface="Arial MT"/>
                <a:cs typeface="Arial MT"/>
              </a:rPr>
              <a:t>We </a:t>
            </a:r>
            <a:r>
              <a:rPr lang="en-US" sz="2600" spc="-5" dirty="0">
                <a:latin typeface="Arial MT"/>
                <a:cs typeface="Arial MT"/>
              </a:rPr>
              <a:t>will explore </a:t>
            </a:r>
            <a:r>
              <a:rPr lang="en-US" sz="2600" b="1" dirty="0">
                <a:latin typeface="Arial"/>
                <a:cs typeface="Arial"/>
              </a:rPr>
              <a:t>testing </a:t>
            </a:r>
            <a:r>
              <a:rPr lang="en-US" sz="2600" spc="-5" dirty="0">
                <a:latin typeface="Arial MT"/>
                <a:cs typeface="Arial MT"/>
              </a:rPr>
              <a:t>and </a:t>
            </a:r>
            <a:r>
              <a:rPr lang="en-US" sz="2600" b="1" spc="-5" dirty="0">
                <a:latin typeface="Arial"/>
                <a:cs typeface="Arial"/>
              </a:rPr>
              <a:t>analysis </a:t>
            </a:r>
            <a:r>
              <a:rPr lang="en-US" sz="2600" spc="-5" dirty="0">
                <a:latin typeface="Arial MT"/>
                <a:cs typeface="Arial MT"/>
              </a:rPr>
              <a:t>activities of </a:t>
            </a:r>
            <a:r>
              <a:rPr lang="en-US" sz="2600" spc="-710" dirty="0">
                <a:latin typeface="Arial MT"/>
                <a:cs typeface="Arial MT"/>
              </a:rPr>
              <a:t> </a:t>
            </a:r>
            <a:r>
              <a:rPr lang="en-US" sz="2600" spc="-5" dirty="0">
                <a:latin typeface="Arial MT"/>
                <a:cs typeface="Arial MT"/>
              </a:rPr>
              <a:t>the</a:t>
            </a:r>
            <a:r>
              <a:rPr lang="en-US" sz="2600" spc="-15" dirty="0">
                <a:latin typeface="Arial MT"/>
                <a:cs typeface="Arial MT"/>
              </a:rPr>
              <a:t> </a:t>
            </a:r>
            <a:r>
              <a:rPr lang="en-US" sz="2600" spc="-10" dirty="0">
                <a:latin typeface="Arial MT"/>
                <a:cs typeface="Arial MT"/>
              </a:rPr>
              <a:t>V&amp;V </a:t>
            </a:r>
            <a:r>
              <a:rPr lang="en-US" sz="2600" spc="-5" dirty="0">
                <a:latin typeface="Arial MT"/>
                <a:cs typeface="Arial MT"/>
              </a:rPr>
              <a:t>process.</a:t>
            </a:r>
            <a:endParaRPr lang="en-US" sz="2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748774"/>
            <a:ext cx="5909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50" dirty="0"/>
              <a:t> </a:t>
            </a:r>
            <a:r>
              <a:rPr spc="-10" dirty="0"/>
              <a:t>Plan</a:t>
            </a:r>
            <a:r>
              <a:rPr spc="-50" dirty="0"/>
              <a:t> </a:t>
            </a:r>
            <a:r>
              <a:rPr dirty="0"/>
              <a:t>(approximate)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737233"/>
            <a:ext cx="6975475" cy="4816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Verification and Validation</a:t>
            </a:r>
            <a:r>
              <a:rPr sz="2400" dirty="0" smtClean="0">
                <a:latin typeface="Arial MT"/>
                <a:cs typeface="Arial MT"/>
              </a:rPr>
              <a:t>(1</a:t>
            </a:r>
            <a:r>
              <a:rPr sz="2400" spc="-25" dirty="0" smtClean="0">
                <a:latin typeface="Arial MT"/>
                <a:cs typeface="Arial MT"/>
              </a:rPr>
              <a:t> </a:t>
            </a:r>
            <a:r>
              <a:rPr lang="en-US" sz="2400" spc="-5" dirty="0" smtClean="0">
                <a:latin typeface="Arial MT"/>
                <a:cs typeface="Arial MT"/>
              </a:rPr>
              <a:t>class</a:t>
            </a:r>
            <a:r>
              <a:rPr sz="2400" spc="-5" dirty="0" smtClean="0">
                <a:latin typeface="Arial MT"/>
                <a:cs typeface="Arial MT"/>
              </a:rPr>
              <a:t>)</a:t>
            </a:r>
            <a:endParaRPr sz="2400" dirty="0" smtClean="0">
              <a:latin typeface="Arial MT"/>
              <a:cs typeface="Arial MT"/>
            </a:endParaRPr>
          </a:p>
          <a:p>
            <a:pPr marL="424815" indent="-412750">
              <a:lnSpc>
                <a:spcPts val="2865"/>
              </a:lnSpc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Software quality attributes</a:t>
            </a:r>
            <a:r>
              <a:rPr sz="2400" dirty="0" smtClean="0">
                <a:latin typeface="Arial MT"/>
                <a:cs typeface="Arial MT"/>
              </a:rPr>
              <a:t>(</a:t>
            </a:r>
            <a:r>
              <a:rPr lang="en-US" sz="2400" dirty="0" smtClean="0">
                <a:latin typeface="Arial MT"/>
                <a:cs typeface="Arial MT"/>
              </a:rPr>
              <a:t>2</a:t>
            </a:r>
            <a:r>
              <a:rPr sz="2400" spc="-20" dirty="0" smtClean="0">
                <a:latin typeface="Arial MT"/>
                <a:cs typeface="Arial MT"/>
              </a:rPr>
              <a:t> </a:t>
            </a:r>
            <a:r>
              <a:rPr lang="en-US" sz="2400" spc="-5" dirty="0" smtClean="0">
                <a:latin typeface="Arial MT"/>
                <a:cs typeface="Arial MT"/>
              </a:rPr>
              <a:t>classes</a:t>
            </a:r>
            <a:r>
              <a:rPr sz="2400" spc="-5" dirty="0" smtClean="0">
                <a:latin typeface="Arial MT"/>
                <a:cs typeface="Arial MT"/>
              </a:rPr>
              <a:t>)</a:t>
            </a:r>
            <a:endParaRPr sz="2400" dirty="0">
              <a:latin typeface="Arial MT"/>
              <a:cs typeface="Arial MT"/>
            </a:endParaRPr>
          </a:p>
          <a:p>
            <a:pPr marL="424815" indent="-412750">
              <a:lnSpc>
                <a:spcPts val="2865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Testing fundamentals</a:t>
            </a:r>
            <a:r>
              <a:rPr sz="2400" dirty="0" smtClean="0">
                <a:latin typeface="Arial MT"/>
                <a:cs typeface="Arial MT"/>
              </a:rPr>
              <a:t>(1</a:t>
            </a:r>
            <a:r>
              <a:rPr sz="2400" spc="-20" dirty="0" smtClean="0">
                <a:latin typeface="Arial MT"/>
                <a:cs typeface="Arial MT"/>
              </a:rPr>
              <a:t> </a:t>
            </a:r>
            <a:r>
              <a:rPr lang="en-US" sz="2400" spc="-5" dirty="0" smtClean="0">
                <a:latin typeface="Arial MT"/>
                <a:cs typeface="Arial MT"/>
              </a:rPr>
              <a:t>class</a:t>
            </a:r>
            <a:r>
              <a:rPr sz="2400" spc="-5" dirty="0" smtClean="0">
                <a:latin typeface="Arial MT"/>
                <a:cs typeface="Arial MT"/>
              </a:rPr>
              <a:t>)</a:t>
            </a:r>
            <a:endParaRPr sz="2400" dirty="0">
              <a:latin typeface="Arial MT"/>
              <a:cs typeface="Arial MT"/>
            </a:endParaRPr>
          </a:p>
          <a:p>
            <a:pPr marL="424815" indent="-412750">
              <a:lnSpc>
                <a:spcPts val="2865"/>
              </a:lnSpc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System level testing</a:t>
            </a:r>
            <a:r>
              <a:rPr sz="2400" dirty="0" smtClean="0">
                <a:latin typeface="Arial MT"/>
                <a:cs typeface="Arial MT"/>
              </a:rPr>
              <a:t>(</a:t>
            </a:r>
            <a:r>
              <a:rPr lang="en-US" sz="2400" dirty="0" smtClean="0">
                <a:latin typeface="Arial MT"/>
                <a:cs typeface="Arial MT"/>
              </a:rPr>
              <a:t>2</a:t>
            </a:r>
            <a:r>
              <a:rPr sz="2400" spc="-25" dirty="0" smtClean="0">
                <a:latin typeface="Arial MT"/>
                <a:cs typeface="Arial MT"/>
              </a:rPr>
              <a:t> </a:t>
            </a:r>
            <a:r>
              <a:rPr lang="en-US" sz="2400" spc="-5" dirty="0" smtClean="0">
                <a:latin typeface="Arial MT"/>
                <a:cs typeface="Arial MT"/>
              </a:rPr>
              <a:t>classes</a:t>
            </a:r>
            <a:r>
              <a:rPr sz="2400" spc="-5" dirty="0" smtClean="0">
                <a:latin typeface="Arial MT"/>
                <a:cs typeface="Arial MT"/>
              </a:rPr>
              <a:t>)</a:t>
            </a:r>
            <a:endParaRPr lang="en-US" sz="2400" spc="-5" dirty="0" smtClean="0">
              <a:latin typeface="Arial MT"/>
              <a:cs typeface="Arial MT"/>
            </a:endParaRPr>
          </a:p>
          <a:p>
            <a:pPr marL="882015" lvl="1" indent="-412750">
              <a:lnSpc>
                <a:spcPts val="2865"/>
              </a:lnSpc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latin typeface="Arial MT"/>
                <a:cs typeface="Arial MT"/>
              </a:rPr>
              <a:t>Tool Usage: </a:t>
            </a:r>
            <a:r>
              <a:rPr lang="en-US" sz="2400" spc="-5" dirty="0" smtClean="0">
                <a:latin typeface="Arial MT"/>
                <a:cs typeface="Arial MT"/>
              </a:rPr>
              <a:t>Postman</a:t>
            </a:r>
            <a:endParaRPr sz="2400" dirty="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Testing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Object-Oriented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(</a:t>
            </a:r>
            <a:r>
              <a:rPr lang="en-US" sz="2400" dirty="0" smtClean="0">
                <a:latin typeface="Arial MT"/>
                <a:cs typeface="Arial MT"/>
              </a:rPr>
              <a:t>4</a:t>
            </a:r>
            <a:r>
              <a:rPr sz="2400" spc="-25" dirty="0" smtClean="0">
                <a:latin typeface="Arial MT"/>
                <a:cs typeface="Arial MT"/>
              </a:rPr>
              <a:t> </a:t>
            </a:r>
            <a:r>
              <a:rPr lang="en-US" sz="2400" spc="-5" dirty="0" smtClean="0">
                <a:latin typeface="Arial MT"/>
                <a:cs typeface="Arial MT"/>
              </a:rPr>
              <a:t>classes</a:t>
            </a:r>
            <a:r>
              <a:rPr sz="2400" spc="-5" dirty="0" smtClean="0">
                <a:latin typeface="Arial MT"/>
                <a:cs typeface="Arial MT"/>
              </a:rPr>
              <a:t>)</a:t>
            </a:r>
            <a:endParaRPr lang="en-US" sz="2400" spc="-5" dirty="0" smtClean="0">
              <a:latin typeface="Arial MT"/>
              <a:cs typeface="Arial MT"/>
            </a:endParaRPr>
          </a:p>
          <a:p>
            <a:pPr marL="882015" lvl="1" indent="-412750"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Unit testing and build scripts</a:t>
            </a:r>
          </a:p>
          <a:p>
            <a:pPr marL="882015" lvl="1" indent="-412750"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Tool Usage: </a:t>
            </a:r>
            <a:r>
              <a:rPr lang="en-US" sz="2400" spc="-5" dirty="0">
                <a:latin typeface="Arial MT"/>
                <a:cs typeface="Arial MT"/>
              </a:rPr>
              <a:t>J</a:t>
            </a:r>
            <a:r>
              <a:rPr lang="en-US" sz="2400" spc="-5" dirty="0" smtClean="0">
                <a:latin typeface="Arial MT"/>
                <a:cs typeface="Arial MT"/>
              </a:rPr>
              <a:t>Unit</a:t>
            </a:r>
            <a:endParaRPr sz="2400" dirty="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lang="en-US" sz="2400" dirty="0" smtClean="0">
                <a:latin typeface="Arial MT"/>
                <a:cs typeface="Arial MT"/>
              </a:rPr>
              <a:t>Structural Testing </a:t>
            </a:r>
            <a:r>
              <a:rPr sz="2400" dirty="0" smtClean="0">
                <a:latin typeface="Arial MT"/>
                <a:cs typeface="Arial MT"/>
              </a:rPr>
              <a:t>(</a:t>
            </a:r>
            <a:r>
              <a:rPr lang="en-US" sz="2400" dirty="0" smtClean="0">
                <a:latin typeface="Arial MT"/>
                <a:cs typeface="Arial MT"/>
              </a:rPr>
              <a:t>3</a:t>
            </a:r>
            <a:r>
              <a:rPr lang="en-US" sz="2400" spc="-25" dirty="0" smtClean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classes</a:t>
            </a:r>
            <a:r>
              <a:rPr sz="2400" spc="-5" dirty="0" smtClean="0">
                <a:latin typeface="Arial MT"/>
                <a:cs typeface="Arial MT"/>
              </a:rPr>
              <a:t>)</a:t>
            </a:r>
            <a:endParaRPr sz="2400" dirty="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Fault based testing and Mutation Testing</a:t>
            </a:r>
            <a:r>
              <a:rPr sz="2400" dirty="0" smtClean="0">
                <a:latin typeface="Arial MT"/>
                <a:cs typeface="Arial MT"/>
              </a:rPr>
              <a:t>(</a:t>
            </a:r>
            <a:r>
              <a:rPr lang="en-US" sz="2400" dirty="0" smtClean="0">
                <a:latin typeface="Arial MT"/>
                <a:cs typeface="Arial MT"/>
              </a:rPr>
              <a:t>2</a:t>
            </a:r>
            <a:r>
              <a:rPr lang="en-US" sz="2400" spc="-25" dirty="0" smtClean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classes</a:t>
            </a:r>
            <a:r>
              <a:rPr sz="2400" spc="-5" dirty="0" smtClean="0">
                <a:latin typeface="Arial MT"/>
                <a:cs typeface="Arial MT"/>
              </a:rPr>
              <a:t>)</a:t>
            </a:r>
            <a:endParaRPr sz="2400" dirty="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 smtClean="0">
                <a:latin typeface="Arial MT"/>
                <a:cs typeface="Arial MT"/>
              </a:rPr>
              <a:t>End-of-Testing</a:t>
            </a:r>
            <a:r>
              <a:rPr sz="2400" spc="-35" dirty="0" smtClean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Activities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(</a:t>
            </a:r>
            <a:r>
              <a:rPr lang="en-US" sz="2400" dirty="0" smtClean="0">
                <a:latin typeface="Arial MT"/>
                <a:cs typeface="Arial MT"/>
              </a:rPr>
              <a:t>2</a:t>
            </a:r>
            <a:r>
              <a:rPr sz="2400" spc="-25" dirty="0" smtClean="0">
                <a:latin typeface="Arial MT"/>
                <a:cs typeface="Arial MT"/>
              </a:rPr>
              <a:t> </a:t>
            </a:r>
            <a:r>
              <a:rPr lang="en-US" sz="2400" spc="-5" dirty="0" smtClean="0">
                <a:latin typeface="Arial MT"/>
                <a:cs typeface="Arial MT"/>
              </a:rPr>
              <a:t>class</a:t>
            </a:r>
            <a:r>
              <a:rPr sz="2400" spc="-5" dirty="0" smtClean="0">
                <a:latin typeface="Arial MT"/>
                <a:cs typeface="Arial MT"/>
              </a:rPr>
              <a:t>)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2304</Words>
  <Application>Microsoft Office PowerPoint</Application>
  <PresentationFormat>On-screen Show (4:3)</PresentationFormat>
  <Paragraphs>343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Arial MT</vt:lpstr>
      <vt:lpstr>Calibri</vt:lpstr>
      <vt:lpstr>Office Theme</vt:lpstr>
      <vt:lpstr>PowerPoint Presentation</vt:lpstr>
      <vt:lpstr>Today’s Goals</vt:lpstr>
      <vt:lpstr>When is software ready  for release?</vt:lpstr>
      <vt:lpstr>Our Society Depends on Software</vt:lpstr>
      <vt:lpstr>Flawed Software Will Hurt Profits</vt:lpstr>
      <vt:lpstr>Flawed Software Will Be Exploited</vt:lpstr>
      <vt:lpstr>Flawed Software Will Hurt People</vt:lpstr>
      <vt:lpstr>This Course</vt:lpstr>
      <vt:lpstr>Lecture Plan (approximate)</vt:lpstr>
      <vt:lpstr>Contact Info</vt:lpstr>
      <vt:lpstr>Textbook</vt:lpstr>
      <vt:lpstr>Learning Modes</vt:lpstr>
      <vt:lpstr>Prerequisites</vt:lpstr>
      <vt:lpstr>Assignments and Grading</vt:lpstr>
      <vt:lpstr>Some Tips</vt:lpstr>
      <vt:lpstr>Feedback</vt:lpstr>
      <vt:lpstr>Other Policies</vt:lpstr>
      <vt:lpstr>Other Policies</vt:lpstr>
      <vt:lpstr>When is software ready  for release?</vt:lpstr>
      <vt:lpstr>The short (and not so simple) answers...</vt:lpstr>
      <vt:lpstr>Software Quality</vt:lpstr>
      <vt:lpstr>Quality Attributes</vt:lpstr>
      <vt:lpstr>Quality Attributes</vt:lpstr>
      <vt:lpstr>Quality Attributes</vt:lpstr>
      <vt:lpstr>Quality Attributes</vt:lpstr>
      <vt:lpstr>Quality Attributes</vt:lpstr>
      <vt:lpstr>When is Software Ready for Release?</vt:lpstr>
      <vt:lpstr>Verification and Validation</vt:lpstr>
      <vt:lpstr>Verification and Validation</vt:lpstr>
      <vt:lpstr>Verification</vt:lpstr>
      <vt:lpstr>Verification</vt:lpstr>
      <vt:lpstr>Software Testing</vt:lpstr>
      <vt:lpstr>Validation</vt:lpstr>
      <vt:lpstr>Verification and Validation</vt:lpstr>
      <vt:lpstr>Verification and Validation:  Motivation</vt:lpstr>
      <vt:lpstr>Required Level of V&amp;V</vt:lpstr>
      <vt:lpstr>Basic Questions</vt:lpstr>
      <vt:lpstr>When Does V&amp;V Start?</vt:lpstr>
      <vt:lpstr>Types of Verification</vt:lpstr>
      <vt:lpstr>Advantages of Static Verification</vt:lpstr>
      <vt:lpstr>Dynamic Verification</vt:lpstr>
      <vt:lpstr>Dynamic Verification</vt:lpstr>
      <vt:lpstr>How Can We Assess the Readiness  of a Product?</vt:lpstr>
      <vt:lpstr>Product Readiness</vt:lpstr>
      <vt:lpstr>Ensuring the Quality of Successive  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76</cp:revision>
  <dcterms:created xsi:type="dcterms:W3CDTF">2022-06-16T11:58:56Z</dcterms:created>
  <dcterms:modified xsi:type="dcterms:W3CDTF">2024-01-27T04:47:22Z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