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1" r:id="rId27"/>
    <p:sldId id="300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270" r:id="rId4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8" y="4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9/17/2022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9/17/2022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9/17/2022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9/17/2022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5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5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9/17/2022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3551544"/>
            <a:ext cx="8686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 smtClean="0">
                <a:solidFill>
                  <a:srgbClr val="FFFFFF"/>
                </a:solidFill>
                <a:latin typeface="Arial"/>
                <a:cs typeface="Arial"/>
              </a:rPr>
              <a:t>Finite State Verification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4" y="4019621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>
                <a:solidFill>
                  <a:srgbClr val="2388DB"/>
                </a:solidFill>
                <a:latin typeface="Arial MT"/>
                <a:cs typeface="Arial MT"/>
              </a:rPr>
              <a:t>9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10</a:t>
            </a:r>
            <a:r>
              <a:rPr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09/2022</a:t>
            </a:r>
            <a:endParaRPr lang="en-US" sz="3000" spc="-5" dirty="0">
              <a:solidFill>
                <a:srgbClr val="2388DB"/>
              </a:solidFill>
              <a:latin typeface="Arial MT"/>
              <a:cs typeface="Arial MT"/>
            </a:endParaRP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90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mohaiminul@cse.uiu.ac.bd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5228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53" dirty="0"/>
              <a:t>Temporal</a:t>
            </a:r>
            <a:r>
              <a:rPr spc="-107" dirty="0"/>
              <a:t> </a:t>
            </a:r>
            <a:r>
              <a:rPr spc="-7" dirty="0"/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405533" cy="3597694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Represents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propositions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qualified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over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time.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Linear</a:t>
            </a:r>
            <a:r>
              <a:rPr sz="3467" spc="-87" dirty="0">
                <a:latin typeface="Arial MT"/>
                <a:cs typeface="Arial MT"/>
              </a:rPr>
              <a:t> </a:t>
            </a:r>
            <a:r>
              <a:rPr sz="3467" spc="-40" dirty="0">
                <a:latin typeface="Arial MT"/>
                <a:cs typeface="Arial MT"/>
              </a:rPr>
              <a:t>Time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Logic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60" dirty="0">
                <a:latin typeface="Arial MT"/>
                <a:cs typeface="Arial MT"/>
              </a:rPr>
              <a:t>(LTL)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Reason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about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events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over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single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timeline.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Computation</a:t>
            </a:r>
            <a:r>
              <a:rPr sz="3467" spc="-100" dirty="0">
                <a:latin typeface="Arial MT"/>
                <a:cs typeface="Arial MT"/>
              </a:rPr>
              <a:t> </a:t>
            </a:r>
            <a:r>
              <a:rPr sz="3467" spc="-33" dirty="0">
                <a:latin typeface="Arial MT"/>
                <a:cs typeface="Arial MT"/>
              </a:rPr>
              <a:t>Tree </a:t>
            </a:r>
            <a:r>
              <a:rPr sz="3467" spc="-7" dirty="0">
                <a:latin typeface="Arial MT"/>
                <a:cs typeface="Arial MT"/>
              </a:rPr>
              <a:t>Logic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(CTL)</a:t>
            </a:r>
          </a:p>
          <a:p>
            <a:pPr marL="434329" marR="6773" lvl="1" indent="-434329" algn="r">
              <a:spcBef>
                <a:spcPts val="345"/>
              </a:spcBef>
              <a:buChar char="•"/>
              <a:tabLst>
                <a:tab pos="434329" algn="l"/>
                <a:tab pos="436022" algn="l"/>
              </a:tabLst>
            </a:pPr>
            <a:r>
              <a:rPr sz="2933" spc="-7" dirty="0">
                <a:latin typeface="Arial MT"/>
                <a:cs typeface="Arial MT"/>
              </a:rPr>
              <a:t>Branching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logic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reason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about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multiple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timelines.</a:t>
            </a:r>
            <a:endParaRPr sz="2933" dirty="0">
              <a:latin typeface="Arial MT"/>
              <a:cs typeface="Arial MT"/>
            </a:endParaRPr>
          </a:p>
          <a:p>
            <a:pPr marL="458035" marR="70272" indent="-458035" algn="r">
              <a:spcBef>
                <a:spcPts val="873"/>
              </a:spcBef>
              <a:buChar char="•"/>
              <a:tabLst>
                <a:tab pos="458035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Each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express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properties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other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cannot.</a:t>
            </a:r>
          </a:p>
        </p:txBody>
      </p:sp>
    </p:spTree>
    <p:extLst>
      <p:ext uri="{BB962C8B-B14F-4D97-AF65-F5344CB8AC3E}">
        <p14:creationId xmlns:p14="http://schemas.microsoft.com/office/powerpoint/2010/main" val="38431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1322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Linear</a:t>
            </a:r>
            <a:r>
              <a:rPr spc="-47" dirty="0"/>
              <a:t> </a:t>
            </a:r>
            <a:r>
              <a:rPr spc="-33" dirty="0"/>
              <a:t>Time</a:t>
            </a:r>
            <a:r>
              <a:rPr spc="-40" dirty="0"/>
              <a:t> </a:t>
            </a:r>
            <a:r>
              <a:rPr spc="-13" dirty="0"/>
              <a:t>Logic</a:t>
            </a:r>
            <a:r>
              <a:rPr spc="-47" dirty="0"/>
              <a:t> </a:t>
            </a:r>
            <a:r>
              <a:rPr spc="-7" dirty="0"/>
              <a:t>Formulae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827710"/>
            <a:ext cx="9913620" cy="1812185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3" marR="6773">
              <a:lnSpc>
                <a:spcPct val="101000"/>
              </a:lnSpc>
              <a:spcBef>
                <a:spcPts val="87"/>
              </a:spcBef>
            </a:pPr>
            <a:r>
              <a:rPr sz="3467" spc="-7" dirty="0">
                <a:latin typeface="Arial MT"/>
                <a:cs typeface="Arial MT"/>
              </a:rPr>
              <a:t>Formulae written with boolean predicates, logical 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operators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(and,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67" dirty="0">
                <a:latin typeface="Arial MT"/>
                <a:cs typeface="Arial MT"/>
              </a:rPr>
              <a:t>or,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not,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implication),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operators:</a:t>
            </a:r>
            <a:endParaRPr sz="3467" dirty="0">
              <a:latin typeface="Arial MT"/>
              <a:cs typeface="Arial MT"/>
            </a:endParaRPr>
          </a:p>
          <a:p>
            <a:pPr marL="777221">
              <a:spcBef>
                <a:spcPts val="3380"/>
              </a:spcBef>
              <a:tabLst>
                <a:tab pos="5491343" algn="l"/>
              </a:tabLst>
            </a:pPr>
            <a:r>
              <a:rPr sz="1867" spc="-7" dirty="0">
                <a:latin typeface="Arial MT"/>
                <a:cs typeface="Arial MT"/>
              </a:rPr>
              <a:t>hunger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“I </a:t>
            </a:r>
            <a:r>
              <a:rPr sz="1867" spc="-7" dirty="0">
                <a:latin typeface="Arial MT"/>
                <a:cs typeface="Arial MT"/>
              </a:rPr>
              <a:t>am hungry”	burger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“I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eat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burger”</a:t>
            </a:r>
            <a:endParaRPr sz="1867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127"/>
              </p:ext>
            </p:extLst>
          </p:nvPr>
        </p:nvGraphicFramePr>
        <p:xfrm>
          <a:off x="831317" y="3906475"/>
          <a:ext cx="10530840" cy="2650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2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500" b="1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(next)</a:t>
                      </a:r>
                      <a:endParaRPr sz="1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sz="1500" spc="-5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hunger</a:t>
                      </a:r>
                      <a:endParaRPr sz="15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5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next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state,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will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hungry.</a:t>
                      </a:r>
                      <a:endParaRPr sz="15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500" b="1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(globally)</a:t>
                      </a:r>
                      <a:endParaRPr sz="15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hunger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5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future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states,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will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hungry.</a:t>
                      </a:r>
                      <a:endParaRPr sz="15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500" b="1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(finally)</a:t>
                      </a:r>
                      <a:endParaRPr sz="15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5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hunger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Eventually,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there will be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state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where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am </a:t>
                      </a:r>
                      <a:r>
                        <a:rPr sz="15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hungry.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500" b="1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(until)</a:t>
                      </a:r>
                      <a:endParaRPr sz="15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hunger</a:t>
                      </a:r>
                      <a:r>
                        <a:rPr sz="1500" spc="-3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1500" spc="-3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burger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73050">
                        <a:lnSpc>
                          <a:spcPct val="102299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will be hungry until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 start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to eat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burger.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(hunger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does not need to be </a:t>
                      </a:r>
                      <a:r>
                        <a:rPr sz="1500" spc="-29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true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once burger becomes true)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500" b="1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(release)</a:t>
                      </a:r>
                      <a:endParaRPr sz="15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hunger</a:t>
                      </a:r>
                      <a:r>
                        <a:rPr sz="1500" spc="-3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500" spc="-3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burger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88595">
                        <a:lnSpc>
                          <a:spcPct val="102299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will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cease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to be hungry after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eat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burger.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(hunger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and burger are true </a:t>
                      </a:r>
                      <a:r>
                        <a:rPr sz="1500" spc="-29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same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time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for at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least one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state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before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hunger becomes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false)</a:t>
                      </a:r>
                      <a:endParaRPr sz="15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9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10464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27" dirty="0"/>
              <a:t>LTL</a:t>
            </a:r>
            <a:r>
              <a:rPr spc="-207" dirty="0"/>
              <a:t> </a:t>
            </a:r>
            <a:r>
              <a:rPr spc="-7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9872979" cy="4615473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773" indent="-458882">
              <a:lnSpc>
                <a:spcPts val="3760"/>
              </a:lnSpc>
              <a:spcBef>
                <a:spcPts val="593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dirty="0">
                <a:latin typeface="Arial"/>
                <a:cs typeface="Arial"/>
              </a:rPr>
              <a:t>X</a:t>
            </a:r>
            <a:r>
              <a:rPr sz="3467" b="1" spc="-33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(next)</a:t>
            </a:r>
            <a:r>
              <a:rPr sz="3467" b="1" spc="-13" dirty="0">
                <a:latin typeface="Arial"/>
                <a:cs typeface="Arial"/>
              </a:rPr>
              <a:t> </a:t>
            </a:r>
            <a:r>
              <a:rPr sz="3467" dirty="0">
                <a:latin typeface="Arial MT"/>
                <a:cs typeface="Arial MT"/>
              </a:rPr>
              <a:t>-</a:t>
            </a:r>
            <a:r>
              <a:rPr sz="3467" spc="-8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This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operator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provides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constraint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on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next </a:t>
            </a:r>
            <a:r>
              <a:rPr sz="3467" dirty="0">
                <a:latin typeface="Arial MT"/>
                <a:cs typeface="Arial MT"/>
              </a:rPr>
              <a:t>moment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 time.</a:t>
            </a:r>
            <a:endParaRPr sz="3467" dirty="0">
              <a:latin typeface="Arial MT"/>
              <a:cs typeface="Arial MT"/>
            </a:endParaRPr>
          </a:p>
          <a:p>
            <a:pPr marL="1085398" lvl="1" indent="-509681">
              <a:spcBef>
                <a:spcPts val="227"/>
              </a:spcBef>
              <a:buChar char="•"/>
              <a:tabLst>
                <a:tab pos="1085398" algn="l"/>
              </a:tabLst>
            </a:pPr>
            <a:r>
              <a:rPr sz="2933" spc="-7" dirty="0">
                <a:latin typeface="Consolas"/>
                <a:cs typeface="Consolas"/>
              </a:rPr>
              <a:t>(sad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&amp;&amp;</a:t>
            </a:r>
            <a:r>
              <a:rPr sz="2933" spc="-33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!rich)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-&gt;</a:t>
            </a:r>
            <a:r>
              <a:rPr sz="2933" spc="-33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X(sad)</a:t>
            </a:r>
            <a:endParaRPr sz="2933" dirty="0">
              <a:latin typeface="Consolas"/>
              <a:cs typeface="Consolas"/>
            </a:endParaRPr>
          </a:p>
          <a:p>
            <a:pPr marL="1085398" lvl="1" indent="-509681">
              <a:spcBef>
                <a:spcPts val="279"/>
              </a:spcBef>
              <a:buChar char="•"/>
              <a:tabLst>
                <a:tab pos="1085398" algn="l"/>
              </a:tabLst>
            </a:pPr>
            <a:r>
              <a:rPr sz="2933" spc="-7" dirty="0">
                <a:latin typeface="Consolas"/>
                <a:cs typeface="Consolas"/>
              </a:rPr>
              <a:t>(hungry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&amp;&amp;</a:t>
            </a:r>
            <a:r>
              <a:rPr sz="2933" spc="-33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haveMoney)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-&gt;</a:t>
            </a:r>
            <a:r>
              <a:rPr sz="2933" spc="-33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X(orderedPizza)</a:t>
            </a:r>
            <a:endParaRPr sz="2933" dirty="0">
              <a:latin typeface="Consolas"/>
              <a:cs typeface="Consolas"/>
            </a:endParaRPr>
          </a:p>
          <a:p>
            <a:pPr marL="474968" marR="1010048" indent="-458882">
              <a:lnSpc>
                <a:spcPts val="3773"/>
              </a:lnSpc>
              <a:spcBef>
                <a:spcPts val="1320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dirty="0">
                <a:latin typeface="Arial"/>
                <a:cs typeface="Arial"/>
              </a:rPr>
              <a:t>F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(finally)</a:t>
            </a:r>
            <a:r>
              <a:rPr sz="3467" b="1" spc="-13" dirty="0">
                <a:latin typeface="Arial"/>
                <a:cs typeface="Arial"/>
              </a:rPr>
              <a:t> </a:t>
            </a:r>
            <a:r>
              <a:rPr sz="3467" dirty="0">
                <a:latin typeface="Arial MT"/>
                <a:cs typeface="Arial MT"/>
              </a:rPr>
              <a:t>-</a:t>
            </a:r>
            <a:r>
              <a:rPr sz="3467" spc="-2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some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point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future,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this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property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will be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true.</a:t>
            </a:r>
            <a:endParaRPr sz="3467" dirty="0">
              <a:latin typeface="Arial MT"/>
              <a:cs typeface="Arial MT"/>
            </a:endParaRPr>
          </a:p>
          <a:p>
            <a:pPr marL="1085398" lvl="1" indent="-509681">
              <a:spcBef>
                <a:spcPts val="213"/>
              </a:spcBef>
              <a:buChar char="•"/>
              <a:tabLst>
                <a:tab pos="1085398" algn="l"/>
              </a:tabLst>
            </a:pPr>
            <a:r>
              <a:rPr sz="2933" spc="-7" dirty="0">
                <a:latin typeface="Consolas"/>
                <a:cs typeface="Consolas"/>
              </a:rPr>
              <a:t>(funny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&amp;&amp;</a:t>
            </a:r>
            <a:r>
              <a:rPr sz="2933" spc="-33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ownCamera)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-&gt;</a:t>
            </a:r>
            <a:r>
              <a:rPr sz="2933" spc="-33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F(famous)</a:t>
            </a:r>
            <a:endParaRPr sz="2933" dirty="0">
              <a:latin typeface="Consolas"/>
              <a:cs typeface="Consolas"/>
            </a:endParaRPr>
          </a:p>
          <a:p>
            <a:pPr marL="1085398" lvl="1" indent="-509681">
              <a:spcBef>
                <a:spcPts val="279"/>
              </a:spcBef>
              <a:buChar char="•"/>
              <a:tabLst>
                <a:tab pos="1085398" algn="l"/>
              </a:tabLst>
            </a:pPr>
            <a:r>
              <a:rPr sz="2933" spc="-7" dirty="0">
                <a:latin typeface="Consolas"/>
                <a:cs typeface="Consolas"/>
              </a:rPr>
              <a:t>sad</a:t>
            </a:r>
            <a:r>
              <a:rPr sz="2933" spc="-6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-&gt;</a:t>
            </a:r>
            <a:r>
              <a:rPr sz="2933" spc="-6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F(happy)</a:t>
            </a:r>
            <a:endParaRPr sz="2933" dirty="0">
              <a:latin typeface="Consolas"/>
              <a:cs typeface="Consolas"/>
            </a:endParaRPr>
          </a:p>
          <a:p>
            <a:pPr marL="1085398" lvl="1" indent="-509681">
              <a:spcBef>
                <a:spcPts val="279"/>
              </a:spcBef>
              <a:buChar char="•"/>
              <a:tabLst>
                <a:tab pos="1085398" algn="l"/>
              </a:tabLst>
            </a:pPr>
            <a:r>
              <a:rPr sz="2933" spc="-7" dirty="0">
                <a:latin typeface="Consolas"/>
                <a:cs typeface="Consolas"/>
              </a:rPr>
              <a:t>send</a:t>
            </a:r>
            <a:r>
              <a:rPr sz="2933" spc="-6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-&gt;</a:t>
            </a:r>
            <a:r>
              <a:rPr sz="2933" spc="-6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F(receive)</a:t>
            </a:r>
            <a:endParaRPr sz="2933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83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10464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27" dirty="0"/>
              <a:t>LTL</a:t>
            </a:r>
            <a:r>
              <a:rPr spc="-207" dirty="0"/>
              <a:t> </a:t>
            </a:r>
            <a:r>
              <a:rPr spc="-7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014373" cy="369056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dirty="0">
                <a:latin typeface="Arial"/>
                <a:cs typeface="Arial"/>
              </a:rPr>
              <a:t>G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(globally)</a:t>
            </a:r>
            <a:r>
              <a:rPr sz="3467" b="1" spc="-7" dirty="0">
                <a:latin typeface="Arial"/>
                <a:cs typeface="Arial"/>
              </a:rPr>
              <a:t> </a:t>
            </a:r>
            <a:r>
              <a:rPr sz="3467" dirty="0">
                <a:latin typeface="Arial MT"/>
                <a:cs typeface="Arial MT"/>
              </a:rPr>
              <a:t>-</a:t>
            </a:r>
            <a:r>
              <a:rPr sz="3467" spc="-8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must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true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33" dirty="0">
                <a:latin typeface="Arial MT"/>
                <a:cs typeface="Arial MT"/>
              </a:rPr>
              <a:t>forever.</a:t>
            </a:r>
            <a:endParaRPr sz="3467" dirty="0">
              <a:latin typeface="Arial MT"/>
              <a:cs typeface="Arial MT"/>
            </a:endParaRPr>
          </a:p>
          <a:p>
            <a:pPr marL="1085398" lvl="1" indent="-509681">
              <a:spcBef>
                <a:spcPts val="347"/>
              </a:spcBef>
              <a:buChar char="•"/>
              <a:tabLst>
                <a:tab pos="1085398" algn="l"/>
              </a:tabLst>
            </a:pPr>
            <a:r>
              <a:rPr sz="2933" spc="-7" dirty="0">
                <a:latin typeface="Consolas"/>
                <a:cs typeface="Consolas"/>
              </a:rPr>
              <a:t>winLottery</a:t>
            </a:r>
            <a:r>
              <a:rPr sz="2933" spc="-6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-&gt;</a:t>
            </a:r>
            <a:r>
              <a:rPr sz="2933" spc="-6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G(rich)</a:t>
            </a:r>
            <a:endParaRPr sz="2933" dirty="0">
              <a:latin typeface="Consolas"/>
              <a:cs typeface="Consolas"/>
            </a:endParaRPr>
          </a:p>
          <a:p>
            <a:pPr marL="474968" marR="683243" indent="-458882">
              <a:lnSpc>
                <a:spcPts val="3773"/>
              </a:lnSpc>
              <a:spcBef>
                <a:spcPts val="1320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dirty="0">
                <a:latin typeface="Arial"/>
                <a:cs typeface="Arial"/>
              </a:rPr>
              <a:t>U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(until)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dirty="0">
                <a:latin typeface="Arial MT"/>
                <a:cs typeface="Arial MT"/>
              </a:rPr>
              <a:t>-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One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must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true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until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second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becomes true.</a:t>
            </a:r>
            <a:endParaRPr sz="3467" dirty="0">
              <a:latin typeface="Arial MT"/>
              <a:cs typeface="Arial MT"/>
            </a:endParaRPr>
          </a:p>
          <a:p>
            <a:pPr marL="1085398" lvl="1" indent="-509681">
              <a:spcBef>
                <a:spcPts val="213"/>
              </a:spcBef>
              <a:buChar char="•"/>
              <a:tabLst>
                <a:tab pos="1085398" algn="l"/>
              </a:tabLst>
            </a:pPr>
            <a:r>
              <a:rPr sz="2933" spc="-7" dirty="0">
                <a:latin typeface="Consolas"/>
                <a:cs typeface="Consolas"/>
              </a:rPr>
              <a:t>startLecture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-&gt;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(talk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dirty="0">
                <a:latin typeface="Consolas"/>
                <a:cs typeface="Consolas"/>
              </a:rPr>
              <a:t>U</a:t>
            </a:r>
            <a:r>
              <a:rPr sz="2933" spc="-33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endLecture)</a:t>
            </a:r>
            <a:endParaRPr sz="2933" dirty="0">
              <a:latin typeface="Consolas"/>
              <a:cs typeface="Consolas"/>
            </a:endParaRPr>
          </a:p>
          <a:p>
            <a:pPr marL="1085398" lvl="1" indent="-509681">
              <a:spcBef>
                <a:spcPts val="280"/>
              </a:spcBef>
              <a:buChar char="•"/>
              <a:tabLst>
                <a:tab pos="1085398" algn="l"/>
              </a:tabLst>
            </a:pPr>
            <a:r>
              <a:rPr sz="2933" spc="-7" dirty="0">
                <a:latin typeface="Consolas"/>
                <a:cs typeface="Consolas"/>
              </a:rPr>
              <a:t>born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-&gt;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(alive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dirty="0">
                <a:latin typeface="Consolas"/>
                <a:cs typeface="Consolas"/>
              </a:rPr>
              <a:t>U</a:t>
            </a:r>
            <a:r>
              <a:rPr sz="2933" spc="-33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dead)</a:t>
            </a:r>
            <a:endParaRPr sz="2933" dirty="0">
              <a:latin typeface="Consolas"/>
              <a:cs typeface="Consolas"/>
            </a:endParaRPr>
          </a:p>
          <a:p>
            <a:pPr marL="1085398" lvl="1" indent="-509681">
              <a:spcBef>
                <a:spcPts val="280"/>
              </a:spcBef>
              <a:buChar char="•"/>
              <a:tabLst>
                <a:tab pos="1085398" algn="l"/>
              </a:tabLst>
            </a:pPr>
            <a:r>
              <a:rPr sz="2933" spc="-7" dirty="0">
                <a:latin typeface="Consolas"/>
                <a:cs typeface="Consolas"/>
              </a:rPr>
              <a:t>request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-&gt;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(!reply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dirty="0">
                <a:latin typeface="Consolas"/>
                <a:cs typeface="Consolas"/>
              </a:rPr>
              <a:t>U</a:t>
            </a:r>
            <a:r>
              <a:rPr sz="2933" spc="-33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acknowledgement)</a:t>
            </a:r>
            <a:endParaRPr sz="2933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639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7293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More</a:t>
            </a:r>
            <a:r>
              <a:rPr spc="-67" dirty="0"/>
              <a:t> </a:t>
            </a:r>
            <a:r>
              <a:rPr spc="-127" dirty="0"/>
              <a:t>LTL</a:t>
            </a:r>
            <a:r>
              <a:rPr spc="-147" dirty="0"/>
              <a:t> </a:t>
            </a:r>
            <a:r>
              <a:rPr spc="-7"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5366" y="1733798"/>
            <a:ext cx="8956887" cy="3107881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563019" indent="-546932">
              <a:spcBef>
                <a:spcPts val="1073"/>
              </a:spcBef>
              <a:buChar char="•"/>
              <a:tabLst>
                <a:tab pos="563865" algn="l"/>
              </a:tabLst>
            </a:pPr>
            <a:r>
              <a:rPr sz="3467" dirty="0">
                <a:latin typeface="Consolas"/>
                <a:cs typeface="Consolas"/>
              </a:rPr>
              <a:t>G</a:t>
            </a:r>
            <a:r>
              <a:rPr sz="3467" spc="-47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(requested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-&gt;</a:t>
            </a:r>
            <a:r>
              <a:rPr sz="3467" spc="-47" dirty="0">
                <a:latin typeface="Consolas"/>
                <a:cs typeface="Consolas"/>
              </a:rPr>
              <a:t> </a:t>
            </a:r>
            <a:r>
              <a:rPr sz="3467" dirty="0">
                <a:latin typeface="Consolas"/>
                <a:cs typeface="Consolas"/>
              </a:rPr>
              <a:t>F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(received))</a:t>
            </a:r>
            <a:endParaRPr sz="3467" dirty="0">
              <a:latin typeface="Consolas"/>
              <a:cs typeface="Consolas"/>
            </a:endParaRPr>
          </a:p>
          <a:p>
            <a:pPr marL="563019" indent="-546932">
              <a:spcBef>
                <a:spcPts val="940"/>
              </a:spcBef>
              <a:buChar char="•"/>
              <a:tabLst>
                <a:tab pos="563865" algn="l"/>
              </a:tabLst>
            </a:pPr>
            <a:r>
              <a:rPr sz="3467" dirty="0">
                <a:latin typeface="Consolas"/>
                <a:cs typeface="Consolas"/>
              </a:rPr>
              <a:t>G</a:t>
            </a:r>
            <a:r>
              <a:rPr sz="3467" spc="-47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(received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-&gt;</a:t>
            </a:r>
            <a:r>
              <a:rPr sz="3467" spc="-47" dirty="0">
                <a:latin typeface="Consolas"/>
                <a:cs typeface="Consolas"/>
              </a:rPr>
              <a:t> </a:t>
            </a:r>
            <a:r>
              <a:rPr sz="3467" dirty="0">
                <a:latin typeface="Consolas"/>
                <a:cs typeface="Consolas"/>
              </a:rPr>
              <a:t>X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(processed))</a:t>
            </a:r>
            <a:endParaRPr sz="3467" dirty="0">
              <a:latin typeface="Consolas"/>
              <a:cs typeface="Consolas"/>
            </a:endParaRPr>
          </a:p>
          <a:p>
            <a:pPr marL="563019" indent="-546932">
              <a:spcBef>
                <a:spcPts val="940"/>
              </a:spcBef>
              <a:buChar char="•"/>
              <a:tabLst>
                <a:tab pos="563865" algn="l"/>
              </a:tabLst>
            </a:pPr>
            <a:r>
              <a:rPr sz="3467" dirty="0">
                <a:latin typeface="Consolas"/>
                <a:cs typeface="Consolas"/>
              </a:rPr>
              <a:t>G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(processed</a:t>
            </a:r>
            <a:r>
              <a:rPr sz="3467" spc="-3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-&gt;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dirty="0">
                <a:latin typeface="Consolas"/>
                <a:cs typeface="Consolas"/>
              </a:rPr>
              <a:t>F</a:t>
            </a:r>
            <a:r>
              <a:rPr sz="3467" spc="-3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(G</a:t>
            </a:r>
            <a:r>
              <a:rPr sz="3467" spc="-3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(done)))</a:t>
            </a:r>
            <a:endParaRPr sz="3467" dirty="0">
              <a:latin typeface="Consolas"/>
              <a:cs typeface="Consolas"/>
            </a:endParaRPr>
          </a:p>
          <a:p>
            <a:pPr marL="563019" indent="-459729">
              <a:spcBef>
                <a:spcPts val="940"/>
              </a:spcBef>
              <a:buChar char="•"/>
              <a:tabLst>
                <a:tab pos="563019" algn="l"/>
                <a:tab pos="563865" algn="l"/>
              </a:tabLst>
            </a:pPr>
            <a:r>
              <a:rPr sz="3467" spc="-7" dirty="0">
                <a:latin typeface="Arial MT"/>
                <a:cs typeface="Arial MT"/>
              </a:rPr>
              <a:t>If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three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above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true,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true?</a:t>
            </a:r>
            <a:endParaRPr sz="3467" dirty="0">
              <a:latin typeface="Arial MT"/>
              <a:cs typeface="Arial MT"/>
            </a:endParaRPr>
          </a:p>
          <a:p>
            <a:pPr marL="1172604" lvl="1" indent="-510527">
              <a:spcBef>
                <a:spcPts val="345"/>
              </a:spcBef>
              <a:buChar char="•"/>
              <a:tabLst>
                <a:tab pos="1173451" algn="l"/>
              </a:tabLst>
            </a:pPr>
            <a:r>
              <a:rPr sz="2933" dirty="0">
                <a:latin typeface="Consolas"/>
                <a:cs typeface="Consolas"/>
              </a:rPr>
              <a:t>G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(requested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-&gt;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dirty="0">
                <a:latin typeface="Consolas"/>
                <a:cs typeface="Consolas"/>
              </a:rPr>
              <a:t>G</a:t>
            </a:r>
            <a:r>
              <a:rPr sz="2933" spc="-40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(!done))</a:t>
            </a:r>
            <a:endParaRPr sz="2933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600" y="1724273"/>
            <a:ext cx="3346873" cy="115929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dirty="0">
                <a:latin typeface="Arial MT"/>
                <a:cs typeface="Arial MT"/>
              </a:rPr>
              <a:t>requested = </a:t>
            </a:r>
            <a:r>
              <a:rPr sz="1867" spc="-7" dirty="0">
                <a:latin typeface="Arial MT"/>
                <a:cs typeface="Arial MT"/>
              </a:rPr>
              <a:t>action </a:t>
            </a:r>
            <a:r>
              <a:rPr sz="1867" dirty="0">
                <a:latin typeface="Arial MT"/>
                <a:cs typeface="Arial MT"/>
              </a:rPr>
              <a:t>requested </a:t>
            </a:r>
            <a:r>
              <a:rPr sz="1867" spc="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received = request received </a:t>
            </a:r>
            <a:r>
              <a:rPr sz="1867" spc="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processed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request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processed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done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action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5706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99102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Computation</a:t>
            </a:r>
            <a:r>
              <a:rPr spc="-47" dirty="0"/>
              <a:t> </a:t>
            </a:r>
            <a:r>
              <a:rPr spc="-73" dirty="0"/>
              <a:t>Tree</a:t>
            </a:r>
            <a:r>
              <a:rPr spc="-40" dirty="0"/>
              <a:t> </a:t>
            </a:r>
            <a:r>
              <a:rPr spc="-13" dirty="0"/>
              <a:t>Logic</a:t>
            </a:r>
            <a:r>
              <a:rPr spc="-47" dirty="0"/>
              <a:t> </a:t>
            </a:r>
            <a:r>
              <a:rPr spc="-7" dirty="0"/>
              <a:t>Formulae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7" y="1764678"/>
            <a:ext cx="1062058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Combines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all-path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quantifiers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path-specific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quantifiers: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42895"/>
              </p:ext>
            </p:extLst>
          </p:nvPr>
        </p:nvGraphicFramePr>
        <p:xfrm>
          <a:off x="733016" y="3901301"/>
          <a:ext cx="10590107" cy="251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7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500" b="1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(next)</a:t>
                      </a:r>
                      <a:endParaRPr sz="15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sz="1500" spc="-5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hunger</a:t>
                      </a:r>
                      <a:endParaRPr sz="15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next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state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on this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path,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will be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hungry.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500" b="1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(globally)</a:t>
                      </a:r>
                      <a:endParaRPr sz="15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hunger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future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on this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path,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will be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hungry.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500" b="1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(finally)</a:t>
                      </a:r>
                      <a:endParaRPr sz="15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5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hunger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Eventually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on this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path, there will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be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state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where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am </a:t>
                      </a:r>
                      <a:r>
                        <a:rPr sz="15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hungry.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500" b="1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(until)</a:t>
                      </a:r>
                      <a:endParaRPr sz="15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hunger</a:t>
                      </a:r>
                      <a:r>
                        <a:rPr sz="1500" spc="-3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1500" spc="-3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burger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30175">
                        <a:lnSpc>
                          <a:spcPct val="102299"/>
                        </a:lnSpc>
                        <a:spcBef>
                          <a:spcPts val="450"/>
                        </a:spcBef>
                      </a:pP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On this path,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will be hungry until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 start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to eat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burger.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(I must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eventually </a:t>
                      </a:r>
                      <a:r>
                        <a:rPr sz="1500" spc="-29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eat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burger)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500" b="1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(weak</a:t>
                      </a:r>
                      <a:r>
                        <a:rPr sz="1500" b="1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until)</a:t>
                      </a:r>
                      <a:endParaRPr sz="15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hunger</a:t>
                      </a:r>
                      <a:r>
                        <a:rPr sz="1500" spc="-3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W</a:t>
                      </a:r>
                      <a:r>
                        <a:rPr sz="1500" spc="-3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burger</a:t>
                      </a:r>
                      <a:endParaRPr sz="15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79425">
                        <a:lnSpc>
                          <a:spcPct val="102299"/>
                        </a:lnSpc>
                        <a:spcBef>
                          <a:spcPts val="450"/>
                        </a:spcBef>
                      </a:pP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On this path,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will be hungry until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 start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to eat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burger.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(There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is no </a:t>
                      </a:r>
                      <a:r>
                        <a:rPr sz="1500" spc="-29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guarantee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that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eat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burger)</a:t>
                      </a:r>
                      <a:endParaRPr sz="15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5784" y="2515150"/>
          <a:ext cx="9652845" cy="105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3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(all)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hunger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Starting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current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state,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must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hungry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5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all paths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.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(exists)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hunger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86690">
                        <a:lnSpc>
                          <a:spcPct val="102299"/>
                        </a:lnSpc>
                        <a:spcBef>
                          <a:spcPts val="45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There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must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some path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starting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from the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current state,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where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 </a:t>
                      </a:r>
                      <a:r>
                        <a:rPr sz="1500" spc="-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am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hungry.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7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2180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CTL</a:t>
            </a:r>
            <a:r>
              <a:rPr spc="-207" dirty="0"/>
              <a:t> </a:t>
            </a:r>
            <a:r>
              <a:rPr spc="-7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733798"/>
            <a:ext cx="9740900" cy="4564946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16933">
              <a:spcBef>
                <a:spcPts val="1073"/>
              </a:spcBef>
            </a:pPr>
            <a:r>
              <a:rPr lang="en-US" sz="3467" dirty="0" smtClean="0">
                <a:solidFill>
                  <a:srgbClr val="C00000"/>
                </a:solidFill>
                <a:latin typeface="Arial MT"/>
                <a:cs typeface="Arial MT"/>
              </a:rPr>
              <a:t>coffee</a:t>
            </a:r>
            <a:r>
              <a:rPr sz="3467" dirty="0" smtClean="0">
                <a:latin typeface="Arial MT"/>
                <a:cs typeface="Arial MT"/>
              </a:rPr>
              <a:t>=</a:t>
            </a:r>
            <a:r>
              <a:rPr sz="3467" spc="-27" dirty="0" smtClean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“</a:t>
            </a:r>
            <a:r>
              <a:rPr sz="3467" i="1" dirty="0">
                <a:latin typeface="Arial MT"/>
                <a:cs typeface="Arial MT"/>
              </a:rPr>
              <a:t>I</a:t>
            </a:r>
            <a:r>
              <a:rPr sz="3467" i="1" spc="-20" dirty="0">
                <a:latin typeface="Arial MT"/>
                <a:cs typeface="Arial MT"/>
              </a:rPr>
              <a:t> </a:t>
            </a:r>
            <a:r>
              <a:rPr sz="3467" i="1" spc="-7" dirty="0">
                <a:latin typeface="Arial MT"/>
                <a:cs typeface="Arial MT"/>
              </a:rPr>
              <a:t>like</a:t>
            </a:r>
            <a:r>
              <a:rPr sz="3467" i="1" spc="-20" dirty="0">
                <a:latin typeface="Arial MT"/>
                <a:cs typeface="Arial MT"/>
              </a:rPr>
              <a:t> </a:t>
            </a:r>
            <a:r>
              <a:rPr lang="en-US" sz="3467" i="1" dirty="0">
                <a:latin typeface="Arial MT"/>
                <a:cs typeface="Arial MT"/>
              </a:rPr>
              <a:t>coffee</a:t>
            </a:r>
            <a:r>
              <a:rPr sz="3467" i="1" dirty="0" smtClean="0">
                <a:latin typeface="Arial MT"/>
                <a:cs typeface="Arial MT"/>
              </a:rPr>
              <a:t>.”</a:t>
            </a:r>
            <a:r>
              <a:rPr sz="3467" i="1" spc="-20" dirty="0" smtClean="0"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C00000"/>
                </a:solidFill>
                <a:latin typeface="Arial MT"/>
                <a:cs typeface="Arial MT"/>
              </a:rPr>
              <a:t>warm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=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“</a:t>
            </a:r>
            <a:r>
              <a:rPr sz="3467" i="1" dirty="0">
                <a:latin typeface="Arial MT"/>
                <a:cs typeface="Arial MT"/>
              </a:rPr>
              <a:t>It</a:t>
            </a:r>
            <a:r>
              <a:rPr sz="3467" i="1" spc="-20" dirty="0">
                <a:latin typeface="Arial MT"/>
                <a:cs typeface="Arial MT"/>
              </a:rPr>
              <a:t> </a:t>
            </a:r>
            <a:r>
              <a:rPr sz="3467" i="1" spc="-7" dirty="0">
                <a:latin typeface="Arial MT"/>
                <a:cs typeface="Arial MT"/>
              </a:rPr>
              <a:t>is</a:t>
            </a:r>
            <a:r>
              <a:rPr sz="3467" i="1" spc="-20" dirty="0">
                <a:latin typeface="Arial MT"/>
                <a:cs typeface="Arial MT"/>
              </a:rPr>
              <a:t> </a:t>
            </a:r>
            <a:r>
              <a:rPr sz="3467" i="1" spc="-7" dirty="0">
                <a:latin typeface="Arial MT"/>
                <a:cs typeface="Arial MT"/>
              </a:rPr>
              <a:t>warm.”</a:t>
            </a:r>
            <a:endParaRPr sz="3467" i="1" dirty="0">
              <a:latin typeface="Arial MT"/>
              <a:cs typeface="Arial MT"/>
            </a:endParaRPr>
          </a:p>
          <a:p>
            <a:pPr marL="626518" indent="-546932">
              <a:spcBef>
                <a:spcPts val="940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AG</a:t>
            </a:r>
            <a:r>
              <a:rPr sz="3467" spc="-140" dirty="0">
                <a:latin typeface="Consolas"/>
                <a:cs typeface="Consolas"/>
              </a:rPr>
              <a:t> </a:t>
            </a:r>
            <a:r>
              <a:rPr lang="en-US" sz="3467" dirty="0">
                <a:latin typeface="Arial MT"/>
                <a:cs typeface="Arial MT"/>
              </a:rPr>
              <a:t>coffee</a:t>
            </a:r>
            <a:endParaRPr sz="3467" dirty="0">
              <a:latin typeface="Consolas"/>
              <a:cs typeface="Consolas"/>
            </a:endParaRPr>
          </a:p>
          <a:p>
            <a:pPr marL="626518" indent="-546932">
              <a:spcBef>
                <a:spcPts val="940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EF</a:t>
            </a:r>
            <a:r>
              <a:rPr sz="3467" spc="-140" dirty="0">
                <a:latin typeface="Consolas"/>
                <a:cs typeface="Consolas"/>
              </a:rPr>
              <a:t> </a:t>
            </a:r>
            <a:r>
              <a:rPr lang="en-US" sz="3467" dirty="0">
                <a:latin typeface="Arial MT"/>
                <a:cs typeface="Arial MT"/>
              </a:rPr>
              <a:t>coffee</a:t>
            </a:r>
            <a:endParaRPr sz="3467" dirty="0">
              <a:latin typeface="Consolas"/>
              <a:cs typeface="Consolas"/>
            </a:endParaRPr>
          </a:p>
          <a:p>
            <a:pPr marL="626518" indent="-546932">
              <a:spcBef>
                <a:spcPts val="940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AF</a:t>
            </a:r>
            <a:r>
              <a:rPr sz="3467" spc="-7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(EG</a:t>
            </a:r>
            <a:r>
              <a:rPr sz="3467" spc="-73" dirty="0">
                <a:latin typeface="Consolas"/>
                <a:cs typeface="Consolas"/>
              </a:rPr>
              <a:t> </a:t>
            </a:r>
            <a:r>
              <a:rPr lang="en-US" sz="3467" dirty="0" smtClean="0">
                <a:latin typeface="Arial MT"/>
                <a:cs typeface="Arial MT"/>
              </a:rPr>
              <a:t>coffee</a:t>
            </a:r>
            <a:r>
              <a:rPr sz="3467" spc="-7" dirty="0" smtClean="0">
                <a:latin typeface="Consolas"/>
                <a:cs typeface="Consolas"/>
              </a:rPr>
              <a:t>)</a:t>
            </a:r>
            <a:endParaRPr sz="3467" dirty="0">
              <a:latin typeface="Consolas"/>
              <a:cs typeface="Consolas"/>
            </a:endParaRPr>
          </a:p>
          <a:p>
            <a:pPr marL="626518" indent="-546932">
              <a:spcBef>
                <a:spcPts val="940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EG</a:t>
            </a:r>
            <a:r>
              <a:rPr sz="3467" spc="-7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(AF</a:t>
            </a:r>
            <a:r>
              <a:rPr sz="3467" spc="-73" dirty="0">
                <a:latin typeface="Consolas"/>
                <a:cs typeface="Consolas"/>
              </a:rPr>
              <a:t> </a:t>
            </a:r>
            <a:r>
              <a:rPr lang="en-US" sz="3467" dirty="0" smtClean="0">
                <a:latin typeface="Arial MT"/>
                <a:cs typeface="Arial MT"/>
              </a:rPr>
              <a:t>coffee</a:t>
            </a:r>
            <a:r>
              <a:rPr sz="3467" spc="-7" dirty="0" smtClean="0">
                <a:latin typeface="Consolas"/>
                <a:cs typeface="Consolas"/>
              </a:rPr>
              <a:t>)</a:t>
            </a:r>
            <a:endParaRPr sz="3467" dirty="0">
              <a:latin typeface="Consolas"/>
              <a:cs typeface="Consolas"/>
            </a:endParaRPr>
          </a:p>
          <a:p>
            <a:pPr marL="626518" indent="-546932">
              <a:spcBef>
                <a:spcPts val="940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AG</a:t>
            </a:r>
            <a:r>
              <a:rPr sz="3467" spc="-47" dirty="0">
                <a:latin typeface="Consolas"/>
                <a:cs typeface="Consolas"/>
              </a:rPr>
              <a:t> </a:t>
            </a:r>
            <a:r>
              <a:rPr sz="3467" spc="-7" dirty="0" smtClean="0">
                <a:latin typeface="Consolas"/>
                <a:cs typeface="Consolas"/>
              </a:rPr>
              <a:t>(</a:t>
            </a:r>
            <a:r>
              <a:rPr lang="en-US" sz="3467" dirty="0" smtClean="0">
                <a:latin typeface="Arial MT"/>
                <a:cs typeface="Arial MT"/>
              </a:rPr>
              <a:t>coffee</a:t>
            </a:r>
            <a:r>
              <a:rPr sz="3467" spc="-47" dirty="0" smtClean="0">
                <a:latin typeface="Consolas"/>
                <a:cs typeface="Consolas"/>
              </a:rPr>
              <a:t> </a:t>
            </a:r>
            <a:r>
              <a:rPr sz="3467" dirty="0">
                <a:latin typeface="Consolas"/>
                <a:cs typeface="Consolas"/>
              </a:rPr>
              <a:t>U</a:t>
            </a:r>
            <a:r>
              <a:rPr sz="3467" spc="-47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warm)</a:t>
            </a:r>
            <a:endParaRPr sz="3467" dirty="0">
              <a:latin typeface="Consolas"/>
              <a:cs typeface="Consolas"/>
            </a:endParaRPr>
          </a:p>
          <a:p>
            <a:pPr marL="626518" indent="-546932">
              <a:spcBef>
                <a:spcPts val="940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EF</a:t>
            </a:r>
            <a:r>
              <a:rPr sz="3467" spc="-3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((EX</a:t>
            </a:r>
            <a:r>
              <a:rPr sz="3467" spc="-33" dirty="0">
                <a:latin typeface="Consolas"/>
                <a:cs typeface="Consolas"/>
              </a:rPr>
              <a:t> </a:t>
            </a:r>
            <a:r>
              <a:rPr lang="en-US" sz="3467" dirty="0" smtClean="0">
                <a:latin typeface="Arial MT"/>
                <a:cs typeface="Arial MT"/>
              </a:rPr>
              <a:t>coffee</a:t>
            </a:r>
            <a:r>
              <a:rPr sz="3467" spc="-7" dirty="0" smtClean="0">
                <a:latin typeface="Consolas"/>
                <a:cs typeface="Consolas"/>
              </a:rPr>
              <a:t>)</a:t>
            </a:r>
            <a:r>
              <a:rPr sz="3467" spc="-33" dirty="0" smtClean="0">
                <a:latin typeface="Consolas"/>
                <a:cs typeface="Consolas"/>
              </a:rPr>
              <a:t> </a:t>
            </a:r>
            <a:r>
              <a:rPr sz="3467" dirty="0">
                <a:latin typeface="Consolas"/>
                <a:cs typeface="Consolas"/>
              </a:rPr>
              <a:t>U</a:t>
            </a:r>
            <a:r>
              <a:rPr sz="3467" spc="-3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(AG</a:t>
            </a:r>
            <a:r>
              <a:rPr sz="3467" spc="-3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warm))</a:t>
            </a:r>
            <a:endParaRPr sz="3467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3414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626" y="261765"/>
            <a:ext cx="14370756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349101" y="1516832"/>
            <a:ext cx="7194127" cy="528320"/>
          </a:xfrm>
          <a:custGeom>
            <a:avLst/>
            <a:gdLst/>
            <a:ahLst/>
            <a:cxnLst/>
            <a:rect l="l" t="t" r="r" b="b"/>
            <a:pathLst>
              <a:path w="5395595" h="396240">
                <a:moveTo>
                  <a:pt x="5395407" y="396240"/>
                </a:moveTo>
                <a:lnTo>
                  <a:pt x="0" y="396240"/>
                </a:lnTo>
                <a:lnTo>
                  <a:pt x="0" y="0"/>
                </a:lnTo>
                <a:lnTo>
                  <a:pt x="5395407" y="0"/>
                </a:lnTo>
                <a:lnTo>
                  <a:pt x="5395407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73276" y="1482290"/>
            <a:ext cx="10578253" cy="44115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spcBef>
                <a:spcPts val="133"/>
              </a:spcBef>
              <a:buClr>
                <a:srgbClr val="4F4F4F"/>
              </a:buClr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0000FF"/>
                </a:solidFill>
                <a:latin typeface="Arial MT"/>
                <a:cs typeface="Arial MT"/>
              </a:rPr>
              <a:t>requested</a:t>
            </a:r>
            <a:r>
              <a:rPr sz="3467" spc="-7" dirty="0">
                <a:solidFill>
                  <a:srgbClr val="252525"/>
                </a:solidFill>
                <a:latin typeface="Arial MT"/>
                <a:cs typeface="Arial MT"/>
              </a:rPr>
              <a:t>:</a:t>
            </a:r>
            <a:r>
              <a:rPr sz="3467" spc="-27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252525"/>
                </a:solidFill>
                <a:latin typeface="Arial MT"/>
                <a:cs typeface="Arial MT"/>
              </a:rPr>
              <a:t>a</a:t>
            </a:r>
            <a:r>
              <a:rPr sz="3467" spc="-13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252525"/>
                </a:solidFill>
                <a:latin typeface="Arial MT"/>
                <a:cs typeface="Arial MT"/>
              </a:rPr>
              <a:t>request</a:t>
            </a:r>
            <a:r>
              <a:rPr sz="3467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252525"/>
                </a:solidFill>
                <a:latin typeface="Arial MT"/>
                <a:cs typeface="Arial MT"/>
              </a:rPr>
              <a:t>has</a:t>
            </a:r>
            <a:r>
              <a:rPr sz="3467" spc="-13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252525"/>
                </a:solidFill>
                <a:latin typeface="Arial MT"/>
                <a:cs typeface="Arial MT"/>
              </a:rPr>
              <a:t>been</a:t>
            </a:r>
            <a:r>
              <a:rPr sz="3467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252525"/>
                </a:solidFill>
                <a:latin typeface="Arial MT"/>
                <a:cs typeface="Arial MT"/>
              </a:rPr>
              <a:t>made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40"/>
              </a:spcBef>
              <a:buClr>
                <a:srgbClr val="252525"/>
              </a:buClr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FF0000"/>
                </a:solidFill>
                <a:latin typeface="Arial MT"/>
                <a:cs typeface="Arial MT"/>
              </a:rPr>
              <a:t>acknowledged</a:t>
            </a:r>
            <a:r>
              <a:rPr sz="3467" spc="-7" dirty="0">
                <a:solidFill>
                  <a:srgbClr val="252525"/>
                </a:solidFill>
                <a:latin typeface="Arial MT"/>
                <a:cs typeface="Arial MT"/>
              </a:rPr>
              <a:t>:</a:t>
            </a:r>
            <a:r>
              <a:rPr sz="3467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252525"/>
                </a:solidFill>
                <a:latin typeface="Arial MT"/>
                <a:cs typeface="Arial MT"/>
              </a:rPr>
              <a:t>request</a:t>
            </a:r>
            <a:r>
              <a:rPr sz="3467" spc="-27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252525"/>
                </a:solidFill>
                <a:latin typeface="Arial MT"/>
                <a:cs typeface="Arial MT"/>
              </a:rPr>
              <a:t>has</a:t>
            </a:r>
            <a:r>
              <a:rPr sz="3467" spc="-27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252525"/>
                </a:solidFill>
                <a:latin typeface="Arial MT"/>
                <a:cs typeface="Arial MT"/>
              </a:rPr>
              <a:t>been</a:t>
            </a:r>
            <a:r>
              <a:rPr sz="3467" spc="-33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252525"/>
                </a:solidFill>
                <a:latin typeface="Arial MT"/>
                <a:cs typeface="Arial MT"/>
              </a:rPr>
              <a:t>acknowledged.</a:t>
            </a:r>
            <a:endParaRPr sz="3467" dirty="0">
              <a:latin typeface="Arial MT"/>
              <a:cs typeface="Arial MT"/>
            </a:endParaRPr>
          </a:p>
          <a:p>
            <a:pPr marL="1085398" lvl="1" indent="-483435">
              <a:spcBef>
                <a:spcPts val="1080"/>
              </a:spcBef>
              <a:buSzPct val="136363"/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CTL: </a:t>
            </a:r>
            <a:r>
              <a:rPr sz="2933" spc="-7" dirty="0">
                <a:latin typeface="Consolas"/>
                <a:cs typeface="Consolas"/>
              </a:rPr>
              <a:t>AG</a:t>
            </a:r>
            <a:r>
              <a:rPr sz="2933" spc="-27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(</a:t>
            </a:r>
            <a:r>
              <a:rPr sz="2933" spc="-7" dirty="0">
                <a:solidFill>
                  <a:srgbClr val="0000FF"/>
                </a:solidFill>
                <a:latin typeface="Consolas"/>
                <a:cs typeface="Consolas"/>
              </a:rPr>
              <a:t>requested</a:t>
            </a:r>
            <a:r>
              <a:rPr sz="2933" spc="7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-&gt;</a:t>
            </a:r>
            <a:r>
              <a:rPr sz="2933" spc="-27" dirty="0">
                <a:latin typeface="Consolas"/>
                <a:cs typeface="Consolas"/>
              </a:rPr>
              <a:t> </a:t>
            </a:r>
            <a:r>
              <a:rPr sz="2933" spc="-7" dirty="0">
                <a:latin typeface="Consolas"/>
                <a:cs typeface="Consolas"/>
              </a:rPr>
              <a:t>AF</a:t>
            </a:r>
            <a:r>
              <a:rPr sz="2933" dirty="0">
                <a:latin typeface="Consolas"/>
                <a:cs typeface="Consolas"/>
              </a:rPr>
              <a:t> </a:t>
            </a:r>
            <a:r>
              <a:rPr sz="2933" spc="-7" dirty="0">
                <a:solidFill>
                  <a:srgbClr val="FF0000"/>
                </a:solidFill>
                <a:latin typeface="Consolas"/>
                <a:cs typeface="Consolas"/>
              </a:rPr>
              <a:t>acknowledged</a:t>
            </a:r>
            <a:r>
              <a:rPr sz="2933" spc="-7" dirty="0">
                <a:solidFill>
                  <a:srgbClr val="4F4F4F"/>
                </a:solidFill>
                <a:latin typeface="Consolas"/>
                <a:cs typeface="Consolas"/>
              </a:rPr>
              <a:t>)</a:t>
            </a:r>
            <a:endParaRPr sz="2933" dirty="0">
              <a:latin typeface="Consolas"/>
              <a:cs typeface="Consolas"/>
            </a:endParaRPr>
          </a:p>
          <a:p>
            <a:pPr marL="1694138" marR="6773" lvl="2" indent="-412316">
              <a:lnSpc>
                <a:spcPct val="100699"/>
              </a:lnSpc>
              <a:spcBef>
                <a:spcPts val="26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On all paths </a:t>
            </a:r>
            <a:r>
              <a:rPr sz="2400" dirty="0">
                <a:latin typeface="Arial MT"/>
                <a:cs typeface="Arial MT"/>
              </a:rPr>
              <a:t>(A) </a:t>
            </a:r>
            <a:r>
              <a:rPr sz="2400" spc="-7" dirty="0">
                <a:latin typeface="Arial MT"/>
                <a:cs typeface="Arial MT"/>
              </a:rPr>
              <a:t>from an initial </a:t>
            </a:r>
            <a:r>
              <a:rPr sz="2400" dirty="0">
                <a:latin typeface="Arial MT"/>
                <a:cs typeface="Arial MT"/>
              </a:rPr>
              <a:t>state, </a:t>
            </a:r>
            <a:r>
              <a:rPr sz="2400" spc="-7" dirty="0">
                <a:latin typeface="Arial MT"/>
                <a:cs typeface="Arial MT"/>
              </a:rPr>
              <a:t>at every </a:t>
            </a:r>
            <a:r>
              <a:rPr sz="2400" dirty="0">
                <a:latin typeface="Arial MT"/>
                <a:cs typeface="Arial MT"/>
              </a:rPr>
              <a:t>state </a:t>
            </a:r>
            <a:r>
              <a:rPr sz="2400" spc="-7" dirty="0">
                <a:latin typeface="Arial MT"/>
                <a:cs typeface="Arial MT"/>
              </a:rPr>
              <a:t>in the path </a:t>
            </a:r>
            <a:r>
              <a:rPr sz="2400" dirty="0">
                <a:latin typeface="Arial MT"/>
                <a:cs typeface="Arial MT"/>
              </a:rPr>
              <a:t>(G),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b="1" spc="-7" dirty="0"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requested </a:t>
            </a:r>
            <a:r>
              <a:rPr sz="2400" spc="-7" dirty="0">
                <a:latin typeface="Arial MT"/>
                <a:cs typeface="Arial MT"/>
              </a:rPr>
              <a:t>holds true, then </a:t>
            </a:r>
            <a:r>
              <a:rPr sz="2400" dirty="0">
                <a:latin typeface="Arial MT"/>
                <a:cs typeface="Arial MT"/>
              </a:rPr>
              <a:t>(-&gt;) </a:t>
            </a:r>
            <a:r>
              <a:rPr sz="2400" spc="-7" dirty="0">
                <a:latin typeface="Arial MT"/>
                <a:cs typeface="Arial MT"/>
              </a:rPr>
              <a:t>for all paths </a:t>
            </a:r>
            <a:r>
              <a:rPr sz="2400" dirty="0">
                <a:latin typeface="Arial MT"/>
                <a:cs typeface="Arial MT"/>
              </a:rPr>
              <a:t>(A) </a:t>
            </a:r>
            <a:r>
              <a:rPr sz="2400" spc="-7" dirty="0">
                <a:latin typeface="Arial MT"/>
                <a:cs typeface="Arial MT"/>
              </a:rPr>
              <a:t>from that </a:t>
            </a:r>
            <a:r>
              <a:rPr sz="2400" dirty="0">
                <a:latin typeface="Arial MT"/>
                <a:cs typeface="Arial MT"/>
              </a:rPr>
              <a:t>state, 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eventually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(F)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at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other </a:t>
            </a:r>
            <a:r>
              <a:rPr sz="2400" dirty="0">
                <a:latin typeface="Arial MT"/>
                <a:cs typeface="Arial MT"/>
              </a:rPr>
              <a:t>state,</a:t>
            </a:r>
            <a:r>
              <a:rPr sz="2400" spc="13" dirty="0">
                <a:latin typeface="Arial MT"/>
                <a:cs typeface="Arial MT"/>
              </a:rPr>
              <a:t> </a:t>
            </a:r>
            <a:r>
              <a:rPr sz="2400" i="1" spc="-7" dirty="0">
                <a:solidFill>
                  <a:srgbClr val="FF0000"/>
                </a:solidFill>
                <a:latin typeface="Arial"/>
                <a:cs typeface="Arial"/>
              </a:rPr>
              <a:t>acknowledge </a:t>
            </a:r>
            <a:r>
              <a:rPr sz="2400" spc="-7" dirty="0">
                <a:latin typeface="Arial MT"/>
                <a:cs typeface="Arial MT"/>
              </a:rPr>
              <a:t>holds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true.</a:t>
            </a:r>
            <a:endParaRPr sz="2400" dirty="0">
              <a:latin typeface="Arial MT"/>
              <a:cs typeface="Arial MT"/>
            </a:endParaRPr>
          </a:p>
          <a:p>
            <a:pPr marL="1085398" lvl="1" indent="-436022">
              <a:lnSpc>
                <a:spcPts val="352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LTL: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Consolas"/>
                <a:cs typeface="Consolas"/>
              </a:rPr>
              <a:t>G</a:t>
            </a:r>
            <a:r>
              <a:rPr sz="2933" spc="-2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Consolas"/>
                <a:cs typeface="Consolas"/>
              </a:rPr>
              <a:t>(</a:t>
            </a:r>
            <a:r>
              <a:rPr sz="2933" spc="-7" dirty="0">
                <a:solidFill>
                  <a:srgbClr val="0000FF"/>
                </a:solidFill>
                <a:latin typeface="Consolas"/>
                <a:cs typeface="Consolas"/>
              </a:rPr>
              <a:t>requested</a:t>
            </a:r>
            <a:r>
              <a:rPr sz="2933" spc="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Consolas"/>
                <a:cs typeface="Consolas"/>
              </a:rPr>
              <a:t>-&gt;</a:t>
            </a:r>
            <a:r>
              <a:rPr sz="2933" spc="-2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933" dirty="0">
                <a:solidFill>
                  <a:srgbClr val="4F4F4F"/>
                </a:solidFill>
                <a:latin typeface="Consolas"/>
                <a:cs typeface="Consolas"/>
              </a:rPr>
              <a:t>F</a:t>
            </a:r>
            <a:r>
              <a:rPr sz="2933" spc="-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933" spc="-7" dirty="0">
                <a:solidFill>
                  <a:srgbClr val="FF0000"/>
                </a:solidFill>
                <a:latin typeface="Consolas"/>
                <a:cs typeface="Consolas"/>
              </a:rPr>
              <a:t>acknowledged</a:t>
            </a:r>
            <a:r>
              <a:rPr sz="2933" spc="-7" dirty="0">
                <a:solidFill>
                  <a:srgbClr val="4F4F4F"/>
                </a:solidFill>
                <a:latin typeface="Consolas"/>
                <a:cs typeface="Consolas"/>
              </a:rPr>
              <a:t>)</a:t>
            </a:r>
            <a:endParaRPr sz="2933" dirty="0">
              <a:latin typeface="Consolas"/>
              <a:cs typeface="Consolas"/>
            </a:endParaRPr>
          </a:p>
          <a:p>
            <a:pPr marL="1694138" marR="63498" lvl="2" indent="-412316">
              <a:lnSpc>
                <a:spcPts val="2907"/>
              </a:lnSpc>
              <a:spcBef>
                <a:spcPts val="7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On all paths from an initial </a:t>
            </a:r>
            <a:r>
              <a:rPr sz="2400" dirty="0">
                <a:latin typeface="Arial MT"/>
                <a:cs typeface="Arial MT"/>
              </a:rPr>
              <a:t>state, </a:t>
            </a:r>
            <a:r>
              <a:rPr sz="2400" spc="-7" dirty="0">
                <a:latin typeface="Arial MT"/>
                <a:cs typeface="Arial MT"/>
              </a:rPr>
              <a:t>at every </a:t>
            </a:r>
            <a:r>
              <a:rPr sz="2400" dirty="0">
                <a:latin typeface="Arial MT"/>
                <a:cs typeface="Arial MT"/>
              </a:rPr>
              <a:t>state </a:t>
            </a:r>
            <a:r>
              <a:rPr sz="2400" spc="-7" dirty="0">
                <a:latin typeface="Arial MT"/>
                <a:cs typeface="Arial MT"/>
              </a:rPr>
              <a:t>in the path </a:t>
            </a:r>
            <a:r>
              <a:rPr sz="2400" dirty="0">
                <a:latin typeface="Arial MT"/>
                <a:cs typeface="Arial MT"/>
              </a:rPr>
              <a:t>(G), </a:t>
            </a:r>
            <a:r>
              <a:rPr sz="2400" spc="-7" dirty="0">
                <a:latin typeface="Arial MT"/>
                <a:cs typeface="Arial MT"/>
              </a:rPr>
              <a:t>if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requested </a:t>
            </a:r>
            <a:r>
              <a:rPr sz="2400" spc="-7" dirty="0">
                <a:latin typeface="Arial MT"/>
                <a:cs typeface="Arial MT"/>
              </a:rPr>
              <a:t>holds true, then </a:t>
            </a:r>
            <a:r>
              <a:rPr sz="2400" dirty="0">
                <a:latin typeface="Arial MT"/>
                <a:cs typeface="Arial MT"/>
              </a:rPr>
              <a:t>(-&gt;) </a:t>
            </a:r>
            <a:r>
              <a:rPr sz="2400" spc="-7" dirty="0">
                <a:latin typeface="Arial MT"/>
                <a:cs typeface="Arial MT"/>
              </a:rPr>
              <a:t>eventually </a:t>
            </a:r>
            <a:r>
              <a:rPr sz="2400" dirty="0">
                <a:latin typeface="Arial MT"/>
                <a:cs typeface="Arial MT"/>
              </a:rPr>
              <a:t>(F) </a:t>
            </a:r>
            <a:r>
              <a:rPr sz="2400" spc="-7" dirty="0">
                <a:latin typeface="Arial MT"/>
                <a:cs typeface="Arial MT"/>
              </a:rPr>
              <a:t>at </a:t>
            </a:r>
            <a:r>
              <a:rPr sz="2400" dirty="0">
                <a:latin typeface="Arial MT"/>
                <a:cs typeface="Arial MT"/>
              </a:rPr>
              <a:t>some </a:t>
            </a:r>
            <a:r>
              <a:rPr sz="2400" spc="-7" dirty="0">
                <a:latin typeface="Arial MT"/>
                <a:cs typeface="Arial MT"/>
              </a:rPr>
              <a:t>other </a:t>
            </a:r>
            <a:r>
              <a:rPr sz="2400" dirty="0">
                <a:latin typeface="Arial MT"/>
                <a:cs typeface="Arial MT"/>
              </a:rPr>
              <a:t>state,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i="1" spc="-7" dirty="0">
                <a:solidFill>
                  <a:srgbClr val="FF0000"/>
                </a:solidFill>
                <a:latin typeface="Arial"/>
                <a:cs typeface="Arial"/>
              </a:rPr>
              <a:t>acknowledge </a:t>
            </a:r>
            <a:r>
              <a:rPr sz="2400" spc="-7" dirty="0">
                <a:latin typeface="Arial MT"/>
                <a:cs typeface="Arial MT"/>
              </a:rPr>
              <a:t>holds true.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8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28761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1827710"/>
            <a:ext cx="9261337" cy="4918548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474968" marR="734042" indent="-458882">
              <a:lnSpc>
                <a:spcPct val="101000"/>
              </a:lnSpc>
              <a:spcBef>
                <a:spcPts val="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It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always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possible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(AG)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reach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state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(EF)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where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reset.</a:t>
            </a:r>
          </a:p>
          <a:p>
            <a:pPr marL="1085398" lvl="1" indent="-509681">
              <a:lnSpc>
                <a:spcPts val="3507"/>
              </a:lnSpc>
              <a:spcBef>
                <a:spcPts val="67"/>
              </a:spcBef>
              <a:buChar char="•"/>
              <a:tabLst>
                <a:tab pos="1085398" algn="l"/>
              </a:tabLst>
            </a:pPr>
            <a:r>
              <a:rPr sz="2933" b="1" spc="-7" dirty="0">
                <a:latin typeface="Consolas"/>
                <a:cs typeface="Consolas"/>
              </a:rPr>
              <a:t>AG</a:t>
            </a:r>
            <a:r>
              <a:rPr sz="2933" b="1" spc="-60" dirty="0">
                <a:latin typeface="Consolas"/>
                <a:cs typeface="Consolas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(EF</a:t>
            </a:r>
            <a:r>
              <a:rPr sz="2933" b="1" spc="-60" dirty="0">
                <a:latin typeface="Consolas"/>
                <a:cs typeface="Consolas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reset)</a:t>
            </a:r>
            <a:endParaRPr sz="2933" dirty="0">
              <a:latin typeface="Consolas"/>
              <a:cs typeface="Consolas"/>
            </a:endParaRPr>
          </a:p>
          <a:p>
            <a:pPr marL="1085398" indent="-436022">
              <a:lnSpc>
                <a:spcPts val="3513"/>
              </a:lnSpc>
              <a:buFont typeface="Arial"/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</a:t>
            </a:r>
            <a:r>
              <a:rPr sz="2933" dirty="0">
                <a:latin typeface="Arial MT"/>
                <a:cs typeface="Arial MT"/>
              </a:rPr>
              <a:t>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220" dirty="0">
                <a:latin typeface="Arial MT"/>
                <a:cs typeface="Arial MT"/>
              </a:rPr>
              <a:t>L</a:t>
            </a:r>
            <a:r>
              <a:rPr sz="2933" spc="-7" dirty="0">
                <a:latin typeface="Arial MT"/>
                <a:cs typeface="Arial MT"/>
              </a:rPr>
              <a:t>T</a:t>
            </a:r>
            <a:r>
              <a:rPr sz="2933" dirty="0">
                <a:latin typeface="Arial MT"/>
                <a:cs typeface="Arial MT"/>
              </a:rPr>
              <a:t>L</a:t>
            </a:r>
            <a:r>
              <a:rPr sz="2933" spc="-1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formul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27" dirty="0">
                <a:latin typeface="Arial MT"/>
                <a:cs typeface="Arial MT"/>
              </a:rPr>
              <a:t> </a:t>
            </a:r>
            <a:r>
              <a:rPr sz="2933" b="1" dirty="0">
                <a:latin typeface="Consolas"/>
                <a:cs typeface="Consolas"/>
              </a:rPr>
              <a:t>G</a:t>
            </a:r>
            <a:r>
              <a:rPr sz="2933" b="1" spc="-13" dirty="0">
                <a:latin typeface="Consolas"/>
                <a:cs typeface="Consolas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(</a:t>
            </a:r>
            <a:r>
              <a:rPr sz="2933" b="1" dirty="0">
                <a:latin typeface="Consolas"/>
                <a:cs typeface="Consolas"/>
              </a:rPr>
              <a:t>F</a:t>
            </a:r>
            <a:r>
              <a:rPr sz="2933" b="1" spc="-13" dirty="0">
                <a:latin typeface="Consolas"/>
                <a:cs typeface="Consolas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reset</a:t>
            </a:r>
            <a:r>
              <a:rPr sz="2933" b="1" dirty="0">
                <a:latin typeface="Consolas"/>
                <a:cs typeface="Consolas"/>
              </a:rPr>
              <a:t>)</a:t>
            </a:r>
            <a:r>
              <a:rPr sz="2933" b="1" spc="-773" dirty="0">
                <a:latin typeface="Consolas"/>
                <a:cs typeface="Consolas"/>
              </a:rPr>
              <a:t> </a:t>
            </a:r>
            <a:r>
              <a:rPr sz="2933" spc="-7" dirty="0">
                <a:latin typeface="Arial MT"/>
                <a:cs typeface="Arial MT"/>
              </a:rPr>
              <a:t>th</a:t>
            </a:r>
            <a:r>
              <a:rPr sz="2933" dirty="0">
                <a:latin typeface="Arial MT"/>
                <a:cs typeface="Arial MT"/>
              </a:rPr>
              <a:t>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same</a:t>
            </a:r>
            <a:r>
              <a:rPr sz="2933" spc="-7" dirty="0">
                <a:latin typeface="Arial MT"/>
                <a:cs typeface="Arial MT"/>
              </a:rPr>
              <a:t> expression?</a:t>
            </a:r>
            <a:endParaRPr sz="2933" dirty="0">
              <a:latin typeface="Arial MT"/>
              <a:cs typeface="Arial MT"/>
            </a:endParaRPr>
          </a:p>
          <a:p>
            <a:pPr>
              <a:spcBef>
                <a:spcPts val="13"/>
              </a:spcBef>
            </a:pPr>
            <a:endParaRPr sz="3133" dirty="0">
              <a:latin typeface="Arial MT"/>
              <a:cs typeface="Arial MT"/>
            </a:endParaRPr>
          </a:p>
          <a:p>
            <a:pPr marL="474968" marR="6773" indent="-458882">
              <a:lnSpc>
                <a:spcPct val="101000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Eventually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(F),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system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will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reach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state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where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P</a:t>
            </a:r>
            <a:r>
              <a:rPr sz="3467" spc="-8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will be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true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forever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(G).</a:t>
            </a:r>
          </a:p>
          <a:p>
            <a:pPr marL="1085398" lvl="1" indent="-509681">
              <a:lnSpc>
                <a:spcPts val="3507"/>
              </a:lnSpc>
              <a:spcBef>
                <a:spcPts val="60"/>
              </a:spcBef>
              <a:buChar char="•"/>
              <a:tabLst>
                <a:tab pos="1085398" algn="l"/>
              </a:tabLst>
            </a:pPr>
            <a:r>
              <a:rPr sz="2933" b="1" dirty="0">
                <a:latin typeface="Consolas"/>
                <a:cs typeface="Consolas"/>
              </a:rPr>
              <a:t>F</a:t>
            </a:r>
            <a:r>
              <a:rPr sz="2933" b="1" spc="-67" dirty="0">
                <a:latin typeface="Consolas"/>
                <a:cs typeface="Consolas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(G</a:t>
            </a:r>
            <a:r>
              <a:rPr sz="2933" b="1" spc="-60" dirty="0">
                <a:latin typeface="Consolas"/>
                <a:cs typeface="Consolas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P)</a:t>
            </a:r>
            <a:endParaRPr sz="2933" dirty="0">
              <a:latin typeface="Consolas"/>
              <a:cs typeface="Consolas"/>
            </a:endParaRPr>
          </a:p>
          <a:p>
            <a:pPr marL="1085398" indent="-436022">
              <a:lnSpc>
                <a:spcPts val="3507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</a:t>
            </a:r>
            <a:r>
              <a:rPr sz="2933" dirty="0">
                <a:latin typeface="Arial MT"/>
                <a:cs typeface="Arial MT"/>
              </a:rPr>
              <a:t>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CT</a:t>
            </a:r>
            <a:r>
              <a:rPr sz="2933" dirty="0">
                <a:latin typeface="Arial MT"/>
                <a:cs typeface="Arial MT"/>
              </a:rPr>
              <a:t>L</a:t>
            </a:r>
            <a:r>
              <a:rPr sz="2933" spc="-1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formul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40" dirty="0">
                <a:latin typeface="Arial MT"/>
                <a:cs typeface="Arial MT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A</a:t>
            </a:r>
            <a:r>
              <a:rPr sz="2933" b="1" dirty="0">
                <a:latin typeface="Consolas"/>
                <a:cs typeface="Consolas"/>
              </a:rPr>
              <a:t>F</a:t>
            </a:r>
            <a:r>
              <a:rPr sz="2933" b="1" spc="-13" dirty="0">
                <a:latin typeface="Consolas"/>
                <a:cs typeface="Consolas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(A</a:t>
            </a:r>
            <a:r>
              <a:rPr sz="2933" b="1" dirty="0">
                <a:latin typeface="Consolas"/>
                <a:cs typeface="Consolas"/>
              </a:rPr>
              <a:t>G</a:t>
            </a:r>
            <a:r>
              <a:rPr sz="2933" b="1" spc="-13" dirty="0">
                <a:latin typeface="Consolas"/>
                <a:cs typeface="Consolas"/>
              </a:rPr>
              <a:t> </a:t>
            </a:r>
            <a:r>
              <a:rPr sz="2933" b="1" spc="-7" dirty="0">
                <a:latin typeface="Consolas"/>
                <a:cs typeface="Consolas"/>
              </a:rPr>
              <a:t>P</a:t>
            </a:r>
            <a:r>
              <a:rPr sz="2933" b="1" dirty="0">
                <a:latin typeface="Consolas"/>
                <a:cs typeface="Consolas"/>
              </a:rPr>
              <a:t>)</a:t>
            </a:r>
            <a:r>
              <a:rPr sz="2933" b="1" spc="-773" dirty="0">
                <a:latin typeface="Consolas"/>
                <a:cs typeface="Consolas"/>
              </a:rPr>
              <a:t> </a:t>
            </a:r>
            <a:r>
              <a:rPr sz="2933" spc="-7" dirty="0">
                <a:latin typeface="Arial MT"/>
                <a:cs typeface="Arial MT"/>
              </a:rPr>
              <a:t>th</a:t>
            </a:r>
            <a:r>
              <a:rPr sz="2933" dirty="0">
                <a:latin typeface="Arial MT"/>
                <a:cs typeface="Arial MT"/>
              </a:rPr>
              <a:t>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same?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2753829"/>
            <a:ext cx="3702113" cy="9799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82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4739639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Building</a:t>
            </a:r>
            <a:r>
              <a:rPr spc="-12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9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32218"/>
            <a:ext cx="9237979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13" dirty="0"/>
              <a:t>So,</a:t>
            </a:r>
            <a:r>
              <a:rPr sz="4000" spc="-87" dirty="0"/>
              <a:t> </a:t>
            </a:r>
            <a:r>
              <a:rPr sz="4000" spc="-107" dirty="0"/>
              <a:t>You</a:t>
            </a:r>
            <a:r>
              <a:rPr sz="4000" spc="-13" dirty="0"/>
              <a:t> </a:t>
            </a:r>
            <a:r>
              <a:rPr sz="4000" spc="-47" dirty="0"/>
              <a:t>Want</a:t>
            </a:r>
            <a:r>
              <a:rPr sz="4000" spc="-7" dirty="0"/>
              <a:t> </a:t>
            </a:r>
            <a:r>
              <a:rPr sz="4000" dirty="0"/>
              <a:t>to</a:t>
            </a:r>
            <a:r>
              <a:rPr sz="4000" spc="-7" dirty="0"/>
              <a:t> </a:t>
            </a:r>
            <a:r>
              <a:rPr sz="4000" spc="-13" dirty="0"/>
              <a:t>Perform </a:t>
            </a:r>
            <a:r>
              <a:rPr sz="4000" spc="-27" dirty="0"/>
              <a:t>Verification...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9503" y="1892734"/>
            <a:ext cx="10485967" cy="33001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99521" indent="-483435">
              <a:spcBef>
                <a:spcPts val="133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113" dirty="0">
                <a:latin typeface="Arial MT"/>
                <a:cs typeface="Arial MT"/>
              </a:rPr>
              <a:t>You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have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requirement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program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must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60" dirty="0">
                <a:latin typeface="Arial MT"/>
                <a:cs typeface="Arial MT"/>
              </a:rPr>
              <a:t>obey.</a:t>
            </a:r>
            <a:endParaRPr sz="3467" dirty="0">
              <a:latin typeface="Arial MT"/>
              <a:cs typeface="Arial MT"/>
            </a:endParaRPr>
          </a:p>
          <a:p>
            <a:pPr marL="499521" indent="-483435">
              <a:spcBef>
                <a:spcPts val="640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spc="-7" dirty="0">
                <a:latin typeface="Arial MT"/>
                <a:cs typeface="Arial MT"/>
              </a:rPr>
              <a:t>Great!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20" dirty="0">
                <a:latin typeface="Arial MT"/>
                <a:cs typeface="Arial MT"/>
              </a:rPr>
              <a:t>Let’s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write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some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tests!</a:t>
            </a:r>
            <a:endParaRPr sz="3467" dirty="0">
              <a:latin typeface="Arial MT"/>
              <a:cs typeface="Arial MT"/>
            </a:endParaRPr>
          </a:p>
          <a:p>
            <a:pPr marL="499521" indent="-459729">
              <a:spcBef>
                <a:spcPts val="127"/>
              </a:spcBef>
              <a:buFont typeface="Arial MT"/>
              <a:buChar char="•"/>
              <a:tabLst>
                <a:tab pos="498674" algn="l"/>
                <a:tab pos="500367" algn="l"/>
              </a:tabLst>
            </a:pPr>
            <a:r>
              <a:rPr sz="3467" b="1" spc="-7" dirty="0">
                <a:latin typeface="Arial"/>
                <a:cs typeface="Arial"/>
              </a:rPr>
              <a:t>Does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testing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guarantee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the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requirement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is</a:t>
            </a:r>
            <a:r>
              <a:rPr sz="3467" b="1" spc="-33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met?</a:t>
            </a:r>
            <a:endParaRPr sz="3467" dirty="0">
              <a:latin typeface="Arial"/>
              <a:cs typeface="Arial"/>
            </a:endParaRPr>
          </a:p>
          <a:p>
            <a:pPr>
              <a:spcBef>
                <a:spcPts val="60"/>
              </a:spcBef>
              <a:buChar char="•"/>
            </a:pPr>
            <a:endParaRPr sz="3933" dirty="0">
              <a:latin typeface="Arial"/>
              <a:cs typeface="Arial"/>
            </a:endParaRPr>
          </a:p>
          <a:p>
            <a:pPr marL="1192077" lvl="1" indent="-551165">
              <a:lnSpc>
                <a:spcPts val="3820"/>
              </a:lnSpc>
              <a:spcBef>
                <a:spcPts val="7"/>
              </a:spcBef>
              <a:buChar char="○"/>
              <a:tabLst>
                <a:tab pos="1192077" algn="l"/>
                <a:tab pos="1192924" algn="l"/>
              </a:tabLst>
            </a:pPr>
            <a:r>
              <a:rPr sz="3200" spc="-7" dirty="0">
                <a:latin typeface="Arial MT"/>
                <a:cs typeface="Arial MT"/>
              </a:rPr>
              <a:t>Not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quite…</a:t>
            </a:r>
            <a:endParaRPr sz="3200" dirty="0">
              <a:latin typeface="Arial MT"/>
              <a:cs typeface="Arial MT"/>
            </a:endParaRPr>
          </a:p>
          <a:p>
            <a:pPr marL="1801662" lvl="2" indent="-551165">
              <a:lnSpc>
                <a:spcPts val="3820"/>
              </a:lnSpc>
              <a:buChar char="■"/>
              <a:tabLst>
                <a:tab pos="1801662" algn="l"/>
                <a:tab pos="1802508" algn="l"/>
              </a:tabLst>
            </a:pPr>
            <a:r>
              <a:rPr sz="3200" spc="-60" dirty="0">
                <a:latin typeface="Arial MT"/>
                <a:cs typeface="Arial MT"/>
              </a:rPr>
              <a:t>Testing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only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make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7" dirty="0">
                <a:latin typeface="Arial MT"/>
                <a:cs typeface="Arial MT"/>
              </a:rPr>
              <a:t> </a:t>
            </a:r>
            <a:r>
              <a:rPr sz="3200" b="1" spc="-7" dirty="0">
                <a:latin typeface="Arial"/>
                <a:cs typeface="Arial"/>
              </a:rPr>
              <a:t>statistical</a:t>
            </a:r>
            <a:r>
              <a:rPr sz="3200" b="1" spc="-13" dirty="0">
                <a:latin typeface="Arial"/>
                <a:cs typeface="Arial"/>
              </a:rPr>
              <a:t> </a:t>
            </a:r>
            <a:r>
              <a:rPr sz="3200" spc="-7" dirty="0">
                <a:latin typeface="Arial MT"/>
                <a:cs typeface="Arial MT"/>
              </a:rPr>
              <a:t>argument.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062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739639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Building</a:t>
            </a:r>
            <a:r>
              <a:rPr spc="-120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121900" cy="3928362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Many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different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modeling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languages.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Most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verification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tools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use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their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own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language.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Most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map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finite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state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machines.</a:t>
            </a: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Define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list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variables.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Describe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how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calculated.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Each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“time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step”,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recalculate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these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variables.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State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current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variables.</a:t>
            </a:r>
          </a:p>
        </p:txBody>
      </p:sp>
    </p:spTree>
    <p:extLst>
      <p:ext uri="{BB962C8B-B14F-4D97-AF65-F5344CB8AC3E}">
        <p14:creationId xmlns:p14="http://schemas.microsoft.com/office/powerpoint/2010/main" val="28479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74954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Building</a:t>
            </a:r>
            <a:r>
              <a:rPr spc="-47" dirty="0"/>
              <a:t> </a:t>
            </a:r>
            <a:r>
              <a:rPr spc="-7" dirty="0"/>
              <a:t>Models</a:t>
            </a:r>
            <a:r>
              <a:rPr spc="-47" dirty="0"/>
              <a:t> </a:t>
            </a:r>
            <a:r>
              <a:rPr spc="-7" dirty="0"/>
              <a:t>in</a:t>
            </a:r>
            <a:r>
              <a:rPr spc="-47" dirty="0"/>
              <a:t> </a:t>
            </a:r>
            <a:r>
              <a:rPr spc="-7" dirty="0"/>
              <a:t>NuSMV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01265"/>
            <a:ext cx="10037233" cy="371640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NuSMV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symbolic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model</a:t>
            </a:r>
            <a:r>
              <a:rPr sz="3467" spc="-27" dirty="0">
                <a:latin typeface="Arial MT"/>
                <a:cs typeface="Arial MT"/>
              </a:rPr>
              <a:t> checker.</a:t>
            </a:r>
            <a:endParaRPr sz="3467" dirty="0">
              <a:latin typeface="Arial MT"/>
              <a:cs typeface="Arial MT"/>
            </a:endParaRPr>
          </a:p>
          <a:p>
            <a:pPr marL="1084553" marR="42332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Models </a:t>
            </a:r>
            <a:r>
              <a:rPr sz="2933" spc="-7" dirty="0">
                <a:latin typeface="Arial MT"/>
                <a:cs typeface="Arial MT"/>
              </a:rPr>
              <a:t>written in </a:t>
            </a:r>
            <a:r>
              <a:rPr sz="2933" dirty="0">
                <a:latin typeface="Arial MT"/>
                <a:cs typeface="Arial MT"/>
              </a:rPr>
              <a:t>a </a:t>
            </a:r>
            <a:r>
              <a:rPr sz="2933" spc="-7" dirty="0">
                <a:latin typeface="Arial MT"/>
                <a:cs typeface="Arial MT"/>
              </a:rPr>
              <a:t>basic language, </a:t>
            </a:r>
            <a:r>
              <a:rPr sz="2933" dirty="0">
                <a:latin typeface="Arial MT"/>
                <a:cs typeface="Arial MT"/>
              </a:rPr>
              <a:t>represented </a:t>
            </a:r>
            <a:r>
              <a:rPr sz="2933" spc="-7" dirty="0">
                <a:latin typeface="Arial MT"/>
                <a:cs typeface="Arial MT"/>
              </a:rPr>
              <a:t>using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Binary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Decision Diagrams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(BDDs).</a:t>
            </a:r>
          </a:p>
          <a:p>
            <a:pPr marL="1694984" lvl="2" indent="-412316">
              <a:spcBef>
                <a:spcPts val="38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BDDs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translate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concrete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into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compact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summary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states.</a:t>
            </a: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Allows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large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to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be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processed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7" dirty="0">
                <a:latin typeface="Arial MT"/>
                <a:cs typeface="Arial MT"/>
              </a:rPr>
              <a:t>efficiently.</a:t>
            </a:r>
            <a:endParaRPr sz="2400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Properties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may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expressed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CTL</a:t>
            </a:r>
            <a:r>
              <a:rPr sz="2933" spc="-1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or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60" dirty="0">
                <a:latin typeface="Arial MT"/>
                <a:cs typeface="Arial MT"/>
              </a:rPr>
              <a:t>LTL.</a:t>
            </a:r>
            <a:endParaRPr sz="2933" dirty="0">
              <a:latin typeface="Arial MT"/>
              <a:cs typeface="Arial MT"/>
            </a:endParaRPr>
          </a:p>
          <a:p>
            <a:pPr marL="1084553" marR="520687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If </a:t>
            </a:r>
            <a:r>
              <a:rPr sz="2933" dirty="0">
                <a:latin typeface="Arial MT"/>
                <a:cs typeface="Arial MT"/>
              </a:rPr>
              <a:t>a model may </a:t>
            </a:r>
            <a:r>
              <a:rPr sz="2933" spc="-7" dirty="0">
                <a:latin typeface="Arial MT"/>
                <a:cs typeface="Arial MT"/>
              </a:rPr>
              <a:t>be falsified, it provides </a:t>
            </a:r>
            <a:r>
              <a:rPr sz="2933" dirty="0">
                <a:latin typeface="Arial MT"/>
                <a:cs typeface="Arial MT"/>
              </a:rPr>
              <a:t>a concrete </a:t>
            </a:r>
            <a:r>
              <a:rPr sz="2933" spc="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counterexample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demonstrating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how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was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falsified.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889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778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A</a:t>
            </a:r>
            <a:r>
              <a:rPr spc="-227" dirty="0"/>
              <a:t> </a:t>
            </a:r>
            <a:r>
              <a:rPr spc="-7" dirty="0"/>
              <a:t>Basic</a:t>
            </a:r>
            <a:r>
              <a:rPr spc="-47" dirty="0"/>
              <a:t> </a:t>
            </a:r>
            <a:r>
              <a:rPr spc="-7" dirty="0"/>
              <a:t>NuSMV</a:t>
            </a:r>
            <a:r>
              <a:rPr spc="-47" dirty="0"/>
              <a:t> </a:t>
            </a:r>
            <a:r>
              <a:rPr dirty="0"/>
              <a:t>Model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7" y="1462965"/>
            <a:ext cx="3414607" cy="15572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2606820">
              <a:lnSpc>
                <a:spcPct val="133900"/>
              </a:lnSpc>
              <a:spcBef>
                <a:spcPts val="133"/>
              </a:spcBef>
            </a:pPr>
            <a:r>
              <a:rPr sz="1867" spc="-7" dirty="0">
                <a:latin typeface="Consolas"/>
                <a:cs typeface="Consolas"/>
              </a:rPr>
              <a:t>MODULE  VAR</a:t>
            </a:r>
            <a:endParaRPr sz="1867" dirty="0">
              <a:latin typeface="Consolas"/>
              <a:cs typeface="Consolas"/>
            </a:endParaRPr>
          </a:p>
          <a:p>
            <a:pPr marL="536773" marR="6773">
              <a:lnSpc>
                <a:spcPct val="133900"/>
              </a:lnSpc>
            </a:pPr>
            <a:r>
              <a:rPr sz="1867" spc="-7" dirty="0">
                <a:latin typeface="Consolas"/>
                <a:cs typeface="Consolas"/>
              </a:rPr>
              <a:t>request: boolean; </a:t>
            </a:r>
            <a:r>
              <a:rPr sz="186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status:</a:t>
            </a:r>
            <a:r>
              <a:rPr sz="1867" spc="-6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{ready,</a:t>
            </a:r>
            <a:r>
              <a:rPr sz="1867" spc="-6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busy};</a:t>
            </a:r>
            <a:endParaRPr sz="1867" dirty="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3046"/>
              </p:ext>
            </p:extLst>
          </p:nvPr>
        </p:nvGraphicFramePr>
        <p:xfrm>
          <a:off x="1632484" y="1564999"/>
          <a:ext cx="8138160" cy="721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99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900" spc="-5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main</a:t>
                      </a:r>
                      <a:endParaRPr sz="190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 marL="0" marR="0" marT="5080" marB="0">
                    <a:lnR w="9525">
                      <a:solidFill>
                        <a:srgbClr val="6F828C"/>
                      </a:solidFill>
                      <a:prstDash val="solid"/>
                    </a:lnR>
                    <a:lnB w="9525">
                      <a:solidFill>
                        <a:srgbClr val="6F828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900" dirty="0">
                          <a:latin typeface="Arial MT"/>
                          <a:cs typeface="Arial MT"/>
                        </a:rPr>
                        <a:t>Models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consist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one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more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modules,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execute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parallel.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9525">
                      <a:solidFill>
                        <a:srgbClr val="6F828C"/>
                      </a:solidFill>
                      <a:prstDash val="solid"/>
                    </a:lnT>
                    <a:lnB w="952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99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state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current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variables.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44025" marB="0">
                    <a:lnL w="9525">
                      <a:solidFill>
                        <a:srgbClr val="6F828C"/>
                      </a:solidFill>
                      <a:prstDash val="solid"/>
                    </a:lnL>
                    <a:lnR w="9525">
                      <a:solidFill>
                        <a:srgbClr val="6F828C"/>
                      </a:solidFill>
                      <a:prstDash val="solid"/>
                    </a:lnR>
                    <a:lnT w="9525" cap="flat" cmpd="sng" algn="ctr">
                      <a:solidFill>
                        <a:srgbClr val="6F82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F828C"/>
                      </a:solidFill>
                      <a:prstDash val="solid"/>
                    </a:lnL>
                    <a:lnT w="9525">
                      <a:solidFill>
                        <a:srgbClr val="6F828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2567" y="3083485"/>
            <a:ext cx="8136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ASSIGN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164" y="3367964"/>
            <a:ext cx="2893907" cy="1177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33900"/>
              </a:lnSpc>
              <a:spcBef>
                <a:spcPts val="133"/>
              </a:spcBef>
            </a:pPr>
            <a:r>
              <a:rPr sz="1867" spc="-7" dirty="0">
                <a:latin typeface="Consolas"/>
                <a:cs typeface="Consolas"/>
              </a:rPr>
              <a:t>init(status)</a:t>
            </a:r>
            <a:r>
              <a:rPr sz="1867" spc="-6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:=</a:t>
            </a:r>
            <a:r>
              <a:rPr sz="1867" spc="-6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ready; </a:t>
            </a:r>
            <a:r>
              <a:rPr sz="1867" spc="-100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next(status)</a:t>
            </a:r>
            <a:r>
              <a:rPr sz="1867" spc="-2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:=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760"/>
              </a:spcBef>
            </a:pPr>
            <a:r>
              <a:rPr sz="1867" spc="-7" dirty="0">
                <a:latin typeface="Consolas"/>
                <a:cs typeface="Consolas"/>
              </a:rPr>
              <a:t>case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567" y="4510964"/>
            <a:ext cx="5235787" cy="19520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057460" marR="6773">
              <a:lnSpc>
                <a:spcPct val="133900"/>
              </a:lnSpc>
              <a:spcBef>
                <a:spcPts val="133"/>
              </a:spcBef>
            </a:pPr>
            <a:r>
              <a:rPr sz="1867" spc="-7" dirty="0">
                <a:latin typeface="Consolas"/>
                <a:cs typeface="Consolas"/>
              </a:rPr>
              <a:t>status=ready </a:t>
            </a:r>
            <a:r>
              <a:rPr sz="1867" dirty="0">
                <a:latin typeface="Consolas"/>
                <a:cs typeface="Consolas"/>
              </a:rPr>
              <a:t>&amp; </a:t>
            </a:r>
            <a:r>
              <a:rPr sz="1867" spc="-7" dirty="0">
                <a:latin typeface="Consolas"/>
                <a:cs typeface="Consolas"/>
              </a:rPr>
              <a:t>request: busy; </a:t>
            </a:r>
            <a:r>
              <a:rPr sz="186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status=ready</a:t>
            </a:r>
            <a:r>
              <a:rPr sz="1867" spc="-40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&amp;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!request</a:t>
            </a:r>
            <a:r>
              <a:rPr sz="1867" spc="-40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: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ready; </a:t>
            </a:r>
            <a:r>
              <a:rPr sz="1867" spc="-100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TRUE: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{ready,</a:t>
            </a:r>
            <a:r>
              <a:rPr sz="1867" spc="-1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busy};</a:t>
            </a:r>
            <a:endParaRPr sz="1867" dirty="0">
              <a:latin typeface="Consolas"/>
              <a:cs typeface="Consolas"/>
            </a:endParaRPr>
          </a:p>
          <a:p>
            <a:pPr marL="536773">
              <a:spcBef>
                <a:spcPts val="760"/>
              </a:spcBef>
            </a:pPr>
            <a:r>
              <a:rPr sz="1867" spc="-7" dirty="0">
                <a:latin typeface="Consolas"/>
                <a:cs typeface="Consolas"/>
              </a:rPr>
              <a:t>esac;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760"/>
              </a:spcBef>
            </a:pPr>
            <a:r>
              <a:rPr sz="1867" spc="-7" dirty="0">
                <a:latin typeface="Consolas"/>
                <a:cs typeface="Consolas"/>
              </a:rPr>
              <a:t>SPEC</a:t>
            </a:r>
            <a:r>
              <a:rPr sz="1867" spc="-2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AG(request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-&gt;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AF</a:t>
            </a:r>
            <a:r>
              <a:rPr sz="1867" spc="-2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(status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=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busy))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7033" y="3093808"/>
            <a:ext cx="6901180" cy="3052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14297">
              <a:spcBef>
                <a:spcPts val="140"/>
              </a:spcBef>
            </a:pPr>
            <a:r>
              <a:rPr sz="1867" spc="-7" dirty="0">
                <a:latin typeface="Arial MT"/>
                <a:cs typeface="Arial MT"/>
              </a:rPr>
              <a:t>Expressions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define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how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state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each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variable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can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change.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1165" y="3576095"/>
            <a:ext cx="5285739" cy="725839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160019" rIns="0" bIns="0" rtlCol="0">
            <a:spAutoFit/>
          </a:bodyPr>
          <a:lstStyle/>
          <a:p>
            <a:pPr marL="114297" marR="482588">
              <a:lnSpc>
                <a:spcPts val="2200"/>
              </a:lnSpc>
              <a:spcBef>
                <a:spcPts val="1259"/>
              </a:spcBef>
            </a:pPr>
            <a:r>
              <a:rPr sz="1867" dirty="0">
                <a:latin typeface="Arial MT"/>
                <a:cs typeface="Arial MT"/>
              </a:rPr>
              <a:t>“request”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set</a:t>
            </a:r>
            <a:r>
              <a:rPr sz="1867" spc="-20" dirty="0">
                <a:latin typeface="Arial MT"/>
                <a:cs typeface="Arial MT"/>
              </a:rPr>
              <a:t> randomly.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This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represents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environmental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factor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out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our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control.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8634" y="6116433"/>
            <a:ext cx="5005493" cy="3052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14297">
              <a:spcBef>
                <a:spcPts val="140"/>
              </a:spcBef>
            </a:pPr>
            <a:r>
              <a:rPr sz="1867" spc="-7" dirty="0">
                <a:latin typeface="Arial MT"/>
                <a:cs typeface="Arial MT"/>
              </a:rPr>
              <a:t>Property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we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wish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to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prove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over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model.</a:t>
            </a:r>
            <a:endParaRPr sz="18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03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9546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Checking</a:t>
            </a:r>
            <a:r>
              <a:rPr spc="-120" dirty="0"/>
              <a:t> </a:t>
            </a:r>
            <a:r>
              <a:rPr spc="-7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6061287" cy="425902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0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Execute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from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command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line:</a:t>
            </a:r>
            <a:endParaRPr sz="3467" dirty="0">
              <a:latin typeface="Arial MT"/>
              <a:cs typeface="Arial MT"/>
            </a:endParaRPr>
          </a:p>
          <a:p>
            <a:pPr marL="474968">
              <a:lnSpc>
                <a:spcPts val="3960"/>
              </a:lnSpc>
            </a:pPr>
            <a:r>
              <a:rPr sz="3467" spc="-7" dirty="0">
                <a:latin typeface="Consolas"/>
                <a:cs typeface="Consolas"/>
              </a:rPr>
              <a:t>NuSVM</a:t>
            </a:r>
            <a:r>
              <a:rPr sz="3467" spc="-60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&lt;model</a:t>
            </a:r>
            <a:r>
              <a:rPr sz="3467" spc="-60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name&gt;</a:t>
            </a:r>
            <a:endParaRPr sz="3467" dirty="0">
              <a:latin typeface="Consolas"/>
              <a:cs typeface="Consolas"/>
            </a:endParaRPr>
          </a:p>
          <a:p>
            <a:pPr marL="474968" marR="1086246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 smtClean="0">
                <a:latin typeface="Arial MT"/>
                <a:cs typeface="Arial MT"/>
              </a:rPr>
              <a:t>Properties</a:t>
            </a:r>
            <a:r>
              <a:rPr sz="3467" spc="-53" dirty="0" smtClean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true </a:t>
            </a:r>
            <a:r>
              <a:rPr sz="3467" spc="-9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indicated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true.</a:t>
            </a:r>
            <a:endParaRPr sz="3467" dirty="0">
              <a:latin typeface="Arial MT"/>
              <a:cs typeface="Arial MT"/>
            </a:endParaRPr>
          </a:p>
          <a:p>
            <a:pPr marL="474968" marR="1341086" indent="-458882">
              <a:lnSpc>
                <a:spcPct val="89500"/>
              </a:lnSpc>
              <a:spcBef>
                <a:spcPts val="12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If property is false, </a:t>
            </a:r>
            <a:r>
              <a:rPr sz="3467" dirty="0">
                <a:latin typeface="Arial MT"/>
                <a:cs typeface="Arial MT"/>
              </a:rPr>
              <a:t>a </a:t>
            </a:r>
            <a:r>
              <a:rPr sz="3467" spc="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counter-example </a:t>
            </a:r>
            <a:r>
              <a:rPr sz="3467" spc="-7" dirty="0">
                <a:latin typeface="Arial MT"/>
                <a:cs typeface="Arial MT"/>
              </a:rPr>
              <a:t>is </a:t>
            </a:r>
            <a:r>
              <a:rPr sz="3467" dirty="0">
                <a:latin typeface="Arial MT"/>
                <a:cs typeface="Arial MT"/>
              </a:rPr>
              <a:t> shown</a:t>
            </a:r>
            <a:r>
              <a:rPr sz="3467" spc="-7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(input</a:t>
            </a:r>
            <a:r>
              <a:rPr sz="3467" spc="-7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violating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property).</a:t>
            </a:r>
            <a:endParaRPr sz="3467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5267" y="2545150"/>
            <a:ext cx="5562599" cy="32003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9546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Checking</a:t>
            </a:r>
            <a:r>
              <a:rPr spc="-120" dirty="0"/>
              <a:t> </a:t>
            </a:r>
            <a:r>
              <a:rPr spc="-7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1733797"/>
            <a:ext cx="9898379" cy="4297822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New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property: </a:t>
            </a:r>
            <a:r>
              <a:rPr sz="3467" spc="-7" dirty="0">
                <a:latin typeface="Consolas"/>
                <a:cs typeface="Consolas"/>
              </a:rPr>
              <a:t>AG</a:t>
            </a:r>
            <a:r>
              <a:rPr sz="3467" spc="-3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(status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dirty="0">
                <a:latin typeface="Consolas"/>
                <a:cs typeface="Consolas"/>
              </a:rPr>
              <a:t>=</a:t>
            </a:r>
            <a:r>
              <a:rPr sz="3467" spc="-3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ready)</a:t>
            </a:r>
            <a:endParaRPr sz="3467" dirty="0">
              <a:latin typeface="Consolas"/>
              <a:cs typeface="Consolas"/>
            </a:endParaRPr>
          </a:p>
          <a:p>
            <a:pPr marL="475815" indent="-458882">
              <a:lnSpc>
                <a:spcPts val="3960"/>
              </a:lnSpc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(Obviously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not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true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-</a:t>
            </a:r>
          </a:p>
          <a:p>
            <a:pPr marL="474968" marR="4667555">
              <a:lnSpc>
                <a:spcPts val="3707"/>
              </a:lnSpc>
              <a:spcBef>
                <a:spcPts val="300"/>
              </a:spcBef>
            </a:pP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randomly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absence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request)</a:t>
            </a:r>
          </a:p>
          <a:p>
            <a:pPr marL="475815" indent="-458882">
              <a:spcBef>
                <a:spcPts val="8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Counterexample: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first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state,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request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=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false,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status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=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40" dirty="0">
                <a:latin typeface="Arial MT"/>
                <a:cs typeface="Arial MT"/>
              </a:rPr>
              <a:t>ready.</a:t>
            </a:r>
            <a:endParaRPr sz="2933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33" dirty="0">
                <a:latin typeface="Arial MT"/>
                <a:cs typeface="Arial MT"/>
              </a:rPr>
              <a:t>We </a:t>
            </a:r>
            <a:r>
              <a:rPr sz="2933" dirty="0">
                <a:latin typeface="Arial MT"/>
                <a:cs typeface="Arial MT"/>
              </a:rPr>
              <a:t>set status randomly </a:t>
            </a:r>
            <a:r>
              <a:rPr sz="2933" spc="-7" dirty="0">
                <a:latin typeface="Arial MT"/>
                <a:cs typeface="Arial MT"/>
              </a:rPr>
              <a:t>for </a:t>
            </a:r>
            <a:r>
              <a:rPr sz="2933" dirty="0">
                <a:latin typeface="Arial MT"/>
                <a:cs typeface="Arial MT"/>
              </a:rPr>
              <a:t>second state (because </a:t>
            </a:r>
            <a:r>
              <a:rPr sz="2933" spc="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request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was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false).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set</a:t>
            </a:r>
            <a:r>
              <a:rPr sz="2933" spc="-7" dirty="0">
                <a:latin typeface="Arial MT"/>
                <a:cs typeface="Arial MT"/>
              </a:rPr>
              <a:t> to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53" dirty="0">
                <a:latin typeface="Arial MT"/>
                <a:cs typeface="Arial MT"/>
              </a:rPr>
              <a:t>busy,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violating</a:t>
            </a:r>
            <a:r>
              <a:rPr sz="2933" spc="-7" dirty="0">
                <a:latin typeface="Arial MT"/>
                <a:cs typeface="Arial MT"/>
              </a:rPr>
              <a:t> </a:t>
            </a:r>
            <a:r>
              <a:rPr sz="2933" spc="-33" dirty="0">
                <a:latin typeface="Arial MT"/>
                <a:cs typeface="Arial MT"/>
              </a:rPr>
              <a:t>property.</a:t>
            </a:r>
            <a:endParaRPr sz="2933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5500" y="2504434"/>
            <a:ext cx="5905432" cy="21505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0011" y="1518527"/>
            <a:ext cx="1259840" cy="6774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40600"/>
              </a:lnSpc>
              <a:spcBef>
                <a:spcPts val="133"/>
              </a:spcBef>
            </a:pPr>
            <a:r>
              <a:rPr sz="1600" spc="-7" dirty="0">
                <a:latin typeface="Consolas"/>
                <a:cs typeface="Consolas"/>
              </a:rPr>
              <a:t>MODULE</a:t>
            </a:r>
            <a:r>
              <a:rPr sz="1600" spc="-127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main </a:t>
            </a:r>
            <a:r>
              <a:rPr sz="1600" spc="-86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VAR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25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011" y="2080536"/>
            <a:ext cx="5919274" cy="4810121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351358" marR="228594">
              <a:lnSpc>
                <a:spcPts val="1907"/>
              </a:lnSpc>
              <a:spcBef>
                <a:spcPts val="207"/>
              </a:spcBef>
            </a:pPr>
            <a:r>
              <a:rPr sz="1600" spc="-7" dirty="0">
                <a:latin typeface="Consolas"/>
                <a:cs typeface="Consolas"/>
              </a:rPr>
              <a:t>traffic_light: {RED, YELLOW, GREEN}; </a:t>
            </a:r>
            <a:r>
              <a:rPr sz="1600" spc="-86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ped_light: {WAIT, WALK, FLASH}; 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button: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{RESET,</a:t>
            </a:r>
            <a:r>
              <a:rPr sz="1600" spc="-13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SET};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707"/>
              </a:spcBef>
            </a:pPr>
            <a:r>
              <a:rPr sz="1600" spc="-7" dirty="0">
                <a:latin typeface="Consolas"/>
                <a:cs typeface="Consolas"/>
              </a:rPr>
              <a:t>ASSIGN</a:t>
            </a:r>
            <a:endParaRPr sz="1600" dirty="0">
              <a:latin typeface="Consolas"/>
              <a:cs typeface="Consolas"/>
            </a:endParaRPr>
          </a:p>
          <a:p>
            <a:pPr marL="463115" marR="1120959">
              <a:lnSpc>
                <a:spcPct val="140600"/>
              </a:lnSpc>
            </a:pPr>
            <a:r>
              <a:rPr sz="1600" spc="-7" dirty="0">
                <a:latin typeface="Consolas"/>
                <a:cs typeface="Consolas"/>
              </a:rPr>
              <a:t>init(traffic_light)</a:t>
            </a:r>
            <a:r>
              <a:rPr sz="1600" spc="-67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:=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RED; </a:t>
            </a:r>
            <a:r>
              <a:rPr sz="1600" spc="-86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next(traffic_light)</a:t>
            </a:r>
            <a:r>
              <a:rPr sz="1600" spc="-67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:=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case</a:t>
            </a:r>
            <a:endParaRPr sz="1600" dirty="0">
              <a:latin typeface="Consolas"/>
              <a:cs typeface="Consolas"/>
            </a:endParaRPr>
          </a:p>
          <a:p>
            <a:pPr marL="909297">
              <a:lnSpc>
                <a:spcPts val="1907"/>
              </a:lnSpc>
              <a:spcBef>
                <a:spcPts val="780"/>
              </a:spcBef>
            </a:pPr>
            <a:r>
              <a:rPr sz="1600" spc="-7" dirty="0">
                <a:latin typeface="Consolas"/>
                <a:cs typeface="Consolas"/>
              </a:rPr>
              <a:t>traffic_light=RED</a:t>
            </a:r>
            <a:r>
              <a:rPr sz="1600" spc="-67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&amp;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7" dirty="0" smtClean="0">
                <a:latin typeface="Consolas"/>
                <a:cs typeface="Consolas"/>
              </a:rPr>
              <a:t>button=RESET:</a:t>
            </a:r>
            <a:endParaRPr lang="en-US" sz="1600" spc="-7" dirty="0" smtClean="0">
              <a:latin typeface="Consolas"/>
              <a:cs typeface="Consolas"/>
            </a:endParaRPr>
          </a:p>
          <a:p>
            <a:pPr marL="909297">
              <a:lnSpc>
                <a:spcPts val="1907"/>
              </a:lnSpc>
              <a:spcBef>
                <a:spcPts val="780"/>
              </a:spcBef>
            </a:pPr>
            <a:r>
              <a:rPr lang="en-US" sz="1600" spc="-7" dirty="0">
                <a:latin typeface="Consolas"/>
                <a:cs typeface="Consolas"/>
              </a:rPr>
              <a:t>	</a:t>
            </a:r>
            <a:r>
              <a:rPr lang="en-US" sz="1600" spc="-7" dirty="0" smtClean="0">
                <a:latin typeface="Consolas"/>
                <a:cs typeface="Consolas"/>
              </a:rPr>
              <a:t>		</a:t>
            </a:r>
            <a:r>
              <a:rPr sz="1600" spc="-7" dirty="0" smtClean="0">
                <a:latin typeface="Consolas"/>
                <a:cs typeface="Consolas"/>
              </a:rPr>
              <a:t>GREEN</a:t>
            </a:r>
            <a:r>
              <a:rPr sz="1600" spc="-7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909297" marR="6773">
              <a:lnSpc>
                <a:spcPct val="140600"/>
              </a:lnSpc>
            </a:pPr>
            <a:r>
              <a:rPr sz="1600" spc="-7" dirty="0">
                <a:latin typeface="Consolas"/>
                <a:cs typeface="Consolas"/>
              </a:rPr>
              <a:t>traffic_light=RED: </a:t>
            </a:r>
            <a:r>
              <a:rPr sz="1600" spc="-7" dirty="0" smtClean="0">
                <a:latin typeface="Consolas"/>
                <a:cs typeface="Consolas"/>
              </a:rPr>
              <a:t>RED;</a:t>
            </a:r>
            <a:endParaRPr lang="en-US" sz="1600" spc="-7" dirty="0" smtClean="0">
              <a:latin typeface="Consolas"/>
              <a:cs typeface="Consolas"/>
            </a:endParaRPr>
          </a:p>
          <a:p>
            <a:pPr marL="909297" marR="6773">
              <a:lnSpc>
                <a:spcPct val="140600"/>
              </a:lnSpc>
            </a:pPr>
            <a:r>
              <a:rPr sz="1600" spc="-7" dirty="0" err="1" smtClean="0">
                <a:latin typeface="Consolas"/>
                <a:cs typeface="Consolas"/>
              </a:rPr>
              <a:t>traffic_light</a:t>
            </a:r>
            <a:r>
              <a:rPr sz="1600" spc="-7" dirty="0" smtClean="0">
                <a:latin typeface="Consolas"/>
                <a:cs typeface="Consolas"/>
              </a:rPr>
              <a:t>=GREEN</a:t>
            </a:r>
            <a:r>
              <a:rPr sz="1600" spc="-67" dirty="0" smtClean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&amp;</a:t>
            </a:r>
            <a:r>
              <a:rPr sz="1600" spc="-67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button=SET:</a:t>
            </a:r>
            <a:endParaRPr sz="1600" dirty="0">
              <a:latin typeface="Consolas"/>
              <a:cs typeface="Consolas"/>
            </a:endParaRPr>
          </a:p>
          <a:p>
            <a:pPr marL="2136087">
              <a:lnSpc>
                <a:spcPts val="1900"/>
              </a:lnSpc>
            </a:pPr>
            <a:r>
              <a:rPr sz="1600" spc="-7" dirty="0">
                <a:latin typeface="Consolas"/>
                <a:cs typeface="Consolas"/>
              </a:rPr>
              <a:t>{GREEN,YELLOW};</a:t>
            </a:r>
            <a:endParaRPr sz="1600" dirty="0">
              <a:latin typeface="Consolas"/>
              <a:cs typeface="Consolas"/>
            </a:endParaRPr>
          </a:p>
          <a:p>
            <a:pPr marL="909297" marR="673928">
              <a:lnSpc>
                <a:spcPct val="140600"/>
              </a:lnSpc>
            </a:pPr>
            <a:r>
              <a:rPr sz="1600" spc="-7" dirty="0">
                <a:latin typeface="Consolas"/>
                <a:cs typeface="Consolas"/>
              </a:rPr>
              <a:t>traffic_light=GREEN:</a:t>
            </a:r>
            <a:r>
              <a:rPr sz="1600" spc="-12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GREEN; </a:t>
            </a:r>
            <a:r>
              <a:rPr sz="1600" spc="-86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traffic_light=YELLOW:</a:t>
            </a:r>
            <a:endParaRPr sz="1600" dirty="0">
              <a:latin typeface="Consolas"/>
              <a:cs typeface="Consolas"/>
            </a:endParaRPr>
          </a:p>
          <a:p>
            <a:pPr marL="2136087">
              <a:lnSpc>
                <a:spcPts val="1900"/>
              </a:lnSpc>
            </a:pPr>
            <a:r>
              <a:rPr sz="1600" spc="-7" dirty="0">
                <a:latin typeface="Consolas"/>
                <a:cs typeface="Consolas"/>
              </a:rPr>
              <a:t>{YELLOW,</a:t>
            </a:r>
            <a:r>
              <a:rPr sz="1600" spc="-87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RED};</a:t>
            </a:r>
            <a:endParaRPr sz="1600" dirty="0">
              <a:latin typeface="Consolas"/>
              <a:cs typeface="Consolas"/>
            </a:endParaRPr>
          </a:p>
          <a:p>
            <a:pPr marL="909297">
              <a:spcBef>
                <a:spcPts val="780"/>
              </a:spcBef>
            </a:pPr>
            <a:r>
              <a:rPr sz="1600" spc="-7" dirty="0">
                <a:latin typeface="Consolas"/>
                <a:cs typeface="Consolas"/>
              </a:rPr>
              <a:t>TRUE:</a:t>
            </a:r>
            <a:r>
              <a:rPr sz="1600" spc="-87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{RED};</a:t>
            </a:r>
            <a:endParaRPr sz="1600" dirty="0">
              <a:latin typeface="Consolas"/>
              <a:cs typeface="Consolas"/>
            </a:endParaRPr>
          </a:p>
          <a:p>
            <a:pPr marL="463115">
              <a:spcBef>
                <a:spcPts val="780"/>
              </a:spcBef>
            </a:pPr>
            <a:r>
              <a:rPr sz="1600" spc="-7" dirty="0">
                <a:latin typeface="Consolas"/>
                <a:cs typeface="Consolas"/>
              </a:rPr>
              <a:t>esac;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3734" y="1651611"/>
            <a:ext cx="5106247" cy="4577642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499521" marR="1818595" indent="-483435">
              <a:lnSpc>
                <a:spcPct val="101000"/>
              </a:lnSpc>
              <a:spcBef>
                <a:spcPts val="113"/>
              </a:spcBef>
            </a:pPr>
            <a:r>
              <a:rPr sz="1733" spc="-7" dirty="0">
                <a:latin typeface="Consolas"/>
                <a:cs typeface="Consolas"/>
              </a:rPr>
              <a:t>init(ped_light) := WAIT; </a:t>
            </a:r>
            <a:r>
              <a:rPr sz="173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next(ped_light)</a:t>
            </a:r>
            <a:r>
              <a:rPr sz="1733" spc="-67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:=</a:t>
            </a:r>
            <a:r>
              <a:rPr sz="1733" spc="-67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case</a:t>
            </a:r>
            <a:endParaRPr sz="1733" dirty="0">
              <a:latin typeface="Consolas"/>
              <a:cs typeface="Consolas"/>
            </a:endParaRPr>
          </a:p>
          <a:p>
            <a:pPr marL="862732">
              <a:spcBef>
                <a:spcPts val="20"/>
              </a:spcBef>
            </a:pPr>
            <a:r>
              <a:rPr sz="1733" spc="-7" dirty="0">
                <a:latin typeface="Consolas"/>
                <a:cs typeface="Consolas"/>
              </a:rPr>
              <a:t>ped_light=WAIT</a:t>
            </a:r>
            <a:r>
              <a:rPr sz="1733" spc="-87" dirty="0">
                <a:latin typeface="Consolas"/>
                <a:cs typeface="Consolas"/>
              </a:rPr>
              <a:t> </a:t>
            </a:r>
            <a:r>
              <a:rPr sz="1733" dirty="0">
                <a:latin typeface="Consolas"/>
                <a:cs typeface="Consolas"/>
              </a:rPr>
              <a:t>&amp;</a:t>
            </a:r>
          </a:p>
          <a:p>
            <a:pPr marL="862732" marR="6773" indent="1329233">
              <a:lnSpc>
                <a:spcPct val="101000"/>
              </a:lnSpc>
            </a:pPr>
            <a:r>
              <a:rPr sz="1733" spc="-7" dirty="0">
                <a:latin typeface="Consolas"/>
                <a:cs typeface="Consolas"/>
              </a:rPr>
              <a:t>traffic_light=RED:</a:t>
            </a:r>
            <a:r>
              <a:rPr sz="1733" spc="-127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WALK; </a:t>
            </a:r>
            <a:r>
              <a:rPr sz="1733" spc="-927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ped_light=WAIT: WAIT; </a:t>
            </a:r>
            <a:r>
              <a:rPr sz="173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ped_light=WALK: {WALK,FLASH}; </a:t>
            </a:r>
            <a:r>
              <a:rPr sz="173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ped_light=FLASH: {FLASH, WAIT}; </a:t>
            </a:r>
            <a:r>
              <a:rPr sz="173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TRUE:</a:t>
            </a:r>
            <a:r>
              <a:rPr sz="1733" spc="-1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{WAIT};</a:t>
            </a:r>
            <a:endParaRPr sz="1733" dirty="0">
              <a:latin typeface="Consolas"/>
              <a:cs typeface="Consolas"/>
            </a:endParaRPr>
          </a:p>
          <a:p>
            <a:pPr marL="499521">
              <a:spcBef>
                <a:spcPts val="13"/>
              </a:spcBef>
            </a:pPr>
            <a:r>
              <a:rPr sz="1733" spc="-7" dirty="0">
                <a:latin typeface="Consolas"/>
                <a:cs typeface="Consolas"/>
              </a:rPr>
              <a:t>esac;</a:t>
            </a:r>
            <a:endParaRPr sz="1733" dirty="0">
              <a:latin typeface="Consolas"/>
              <a:cs typeface="Consolas"/>
            </a:endParaRPr>
          </a:p>
          <a:p>
            <a:pPr marL="499521">
              <a:spcBef>
                <a:spcPts val="20"/>
              </a:spcBef>
            </a:pPr>
            <a:r>
              <a:rPr sz="1733" spc="-7" dirty="0">
                <a:latin typeface="Consolas"/>
                <a:cs typeface="Consolas"/>
              </a:rPr>
              <a:t>next(button)</a:t>
            </a:r>
            <a:r>
              <a:rPr sz="1733" spc="-5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:=</a:t>
            </a:r>
            <a:r>
              <a:rPr sz="1733" spc="-5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case</a:t>
            </a:r>
            <a:endParaRPr sz="1733" dirty="0">
              <a:latin typeface="Consolas"/>
              <a:cs typeface="Consolas"/>
            </a:endParaRPr>
          </a:p>
          <a:p>
            <a:pPr marL="862732" marR="7620">
              <a:lnSpc>
                <a:spcPct val="101000"/>
              </a:lnSpc>
            </a:pPr>
            <a:r>
              <a:rPr sz="1733" spc="-7" dirty="0">
                <a:latin typeface="Consolas"/>
                <a:cs typeface="Consolas"/>
              </a:rPr>
              <a:t>button=SET </a:t>
            </a:r>
            <a:r>
              <a:rPr sz="1733" dirty="0">
                <a:latin typeface="Consolas"/>
                <a:cs typeface="Consolas"/>
              </a:rPr>
              <a:t>&amp; </a:t>
            </a:r>
            <a:r>
              <a:rPr sz="1733" spc="-7" dirty="0">
                <a:latin typeface="Consolas"/>
                <a:cs typeface="Consolas"/>
              </a:rPr>
              <a:t>ped_light=WALK: RESET; </a:t>
            </a:r>
            <a:r>
              <a:rPr sz="1733" spc="-940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button=SET:</a:t>
            </a:r>
            <a:r>
              <a:rPr sz="1733" spc="-1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SET;</a:t>
            </a:r>
            <a:endParaRPr sz="1733" dirty="0">
              <a:latin typeface="Consolas"/>
              <a:cs typeface="Consolas"/>
            </a:endParaRPr>
          </a:p>
          <a:p>
            <a:pPr marL="862732">
              <a:spcBef>
                <a:spcPts val="20"/>
              </a:spcBef>
            </a:pPr>
            <a:r>
              <a:rPr sz="1733" spc="-7" dirty="0">
                <a:latin typeface="Consolas"/>
                <a:cs typeface="Consolas"/>
              </a:rPr>
              <a:t>button=RESET</a:t>
            </a:r>
            <a:r>
              <a:rPr sz="1733" spc="-67" dirty="0">
                <a:latin typeface="Consolas"/>
                <a:cs typeface="Consolas"/>
              </a:rPr>
              <a:t> </a:t>
            </a:r>
            <a:r>
              <a:rPr sz="1733" dirty="0">
                <a:latin typeface="Consolas"/>
                <a:cs typeface="Consolas"/>
              </a:rPr>
              <a:t>&amp;</a:t>
            </a:r>
            <a:r>
              <a:rPr sz="1733" spc="-60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traffic_light=GREEN:</a:t>
            </a:r>
            <a:endParaRPr sz="1733" dirty="0">
              <a:latin typeface="Consolas"/>
              <a:cs typeface="Consolas"/>
            </a:endParaRPr>
          </a:p>
          <a:p>
            <a:pPr marL="1949825">
              <a:spcBef>
                <a:spcPts val="20"/>
              </a:spcBef>
            </a:pPr>
            <a:r>
              <a:rPr sz="1733" spc="-7" dirty="0">
                <a:latin typeface="Consolas"/>
                <a:cs typeface="Consolas"/>
              </a:rPr>
              <a:t>{RESET,SET};</a:t>
            </a:r>
            <a:endParaRPr sz="1733" dirty="0">
              <a:latin typeface="Consolas"/>
              <a:cs typeface="Consolas"/>
            </a:endParaRPr>
          </a:p>
          <a:p>
            <a:pPr marL="862732" marR="1817748">
              <a:lnSpc>
                <a:spcPct val="101000"/>
              </a:lnSpc>
            </a:pPr>
            <a:r>
              <a:rPr sz="1733" spc="-7" dirty="0">
                <a:latin typeface="Consolas"/>
                <a:cs typeface="Consolas"/>
              </a:rPr>
              <a:t>button=RESET:</a:t>
            </a:r>
            <a:r>
              <a:rPr sz="1733" spc="-127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RESET; </a:t>
            </a:r>
            <a:r>
              <a:rPr sz="1733" spc="-93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TRUE:</a:t>
            </a:r>
            <a:r>
              <a:rPr sz="1733" spc="-27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{RESET};</a:t>
            </a:r>
            <a:endParaRPr sz="1733" dirty="0">
              <a:latin typeface="Consolas"/>
              <a:cs typeface="Consolas"/>
            </a:endParaRPr>
          </a:p>
          <a:p>
            <a:pPr marL="499521">
              <a:spcBef>
                <a:spcPts val="20"/>
              </a:spcBef>
            </a:pPr>
            <a:r>
              <a:rPr sz="1733" spc="-7" dirty="0">
                <a:latin typeface="Consolas"/>
                <a:cs typeface="Consolas"/>
              </a:rPr>
              <a:t>esac;</a:t>
            </a:r>
            <a:endParaRPr sz="1733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04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22567" y="1431305"/>
            <a:ext cx="1259840" cy="6774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40600"/>
              </a:lnSpc>
              <a:spcBef>
                <a:spcPts val="133"/>
              </a:spcBef>
            </a:pPr>
            <a:r>
              <a:rPr sz="1600" spc="-7" dirty="0">
                <a:latin typeface="Consolas"/>
                <a:cs typeface="Consolas"/>
              </a:rPr>
              <a:t>MODULE</a:t>
            </a:r>
            <a:r>
              <a:rPr sz="1600" spc="-127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main </a:t>
            </a:r>
            <a:r>
              <a:rPr sz="1600" spc="-86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VAR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22567" y="2142696"/>
            <a:ext cx="5830633" cy="4707528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351358" marR="228594">
              <a:lnSpc>
                <a:spcPts val="1907"/>
              </a:lnSpc>
              <a:spcBef>
                <a:spcPts val="207"/>
              </a:spcBef>
            </a:pPr>
            <a:r>
              <a:rPr sz="1600" spc="-7" dirty="0">
                <a:latin typeface="Consolas"/>
                <a:cs typeface="Consolas"/>
              </a:rPr>
              <a:t>traffic_light: {RED, YELLOW, GREEN}; </a:t>
            </a:r>
            <a:r>
              <a:rPr sz="1600" spc="-86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ped_light: {WAIT, WALK, FLASH}; 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button: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{RESET,</a:t>
            </a:r>
            <a:r>
              <a:rPr sz="1600" spc="-13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SET};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707"/>
              </a:spcBef>
            </a:pPr>
            <a:r>
              <a:rPr sz="1600" spc="-7" dirty="0">
                <a:latin typeface="Consolas"/>
                <a:cs typeface="Consolas"/>
              </a:rPr>
              <a:t>ASSIGN</a:t>
            </a:r>
            <a:endParaRPr sz="1600" dirty="0">
              <a:latin typeface="Consolas"/>
              <a:cs typeface="Consolas"/>
            </a:endParaRPr>
          </a:p>
          <a:p>
            <a:pPr marL="463115" marR="1120959">
              <a:lnSpc>
                <a:spcPct val="140600"/>
              </a:lnSpc>
            </a:pPr>
            <a:r>
              <a:rPr sz="1600" spc="-7" dirty="0">
                <a:latin typeface="Consolas"/>
                <a:cs typeface="Consolas"/>
              </a:rPr>
              <a:t>init(traffic_light)</a:t>
            </a:r>
            <a:r>
              <a:rPr sz="1600" spc="-67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:=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RED; </a:t>
            </a:r>
            <a:r>
              <a:rPr sz="1600" spc="-86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next(traffic_light)</a:t>
            </a:r>
            <a:r>
              <a:rPr sz="1600" spc="-67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:=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case</a:t>
            </a:r>
            <a:endParaRPr sz="1600" dirty="0">
              <a:latin typeface="Consolas"/>
              <a:cs typeface="Consolas"/>
            </a:endParaRPr>
          </a:p>
          <a:p>
            <a:pPr marL="909297">
              <a:lnSpc>
                <a:spcPts val="1907"/>
              </a:lnSpc>
              <a:spcBef>
                <a:spcPts val="780"/>
              </a:spcBef>
            </a:pPr>
            <a:r>
              <a:rPr sz="1600" spc="-7" dirty="0">
                <a:latin typeface="Consolas"/>
                <a:cs typeface="Consolas"/>
              </a:rPr>
              <a:t>traffic_light=RED</a:t>
            </a:r>
            <a:r>
              <a:rPr sz="1600" spc="-67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&amp;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button=RESET:</a:t>
            </a:r>
            <a:endParaRPr sz="1600" dirty="0">
              <a:latin typeface="Consolas"/>
              <a:cs typeface="Consolas"/>
            </a:endParaRPr>
          </a:p>
          <a:p>
            <a:pPr marL="561326" algn="ctr">
              <a:lnSpc>
                <a:spcPts val="1913"/>
              </a:lnSpc>
            </a:pPr>
            <a:r>
              <a:rPr sz="1600" spc="-7" dirty="0">
                <a:latin typeface="Consolas"/>
                <a:cs typeface="Consolas"/>
              </a:rPr>
              <a:t>GREEN;</a:t>
            </a:r>
            <a:endParaRPr sz="1600" dirty="0">
              <a:latin typeface="Consolas"/>
              <a:cs typeface="Consolas"/>
            </a:endParaRPr>
          </a:p>
          <a:p>
            <a:pPr marL="909297" marR="6773">
              <a:lnSpc>
                <a:spcPct val="140600"/>
              </a:lnSpc>
            </a:pPr>
            <a:r>
              <a:rPr sz="1600" spc="-7" dirty="0">
                <a:latin typeface="Consolas"/>
                <a:cs typeface="Consolas"/>
              </a:rPr>
              <a:t>traffic_light=RED: RED; </a:t>
            </a:r>
            <a:r>
              <a:rPr sz="1600" dirty="0">
                <a:latin typeface="Consolas"/>
                <a:cs typeface="Consolas"/>
              </a:rPr>
              <a:t> </a:t>
            </a:r>
            <a:endParaRPr lang="en-US" sz="1600" dirty="0" smtClean="0">
              <a:latin typeface="Consolas"/>
              <a:cs typeface="Consolas"/>
            </a:endParaRPr>
          </a:p>
          <a:p>
            <a:pPr marL="909297" marR="6773">
              <a:lnSpc>
                <a:spcPct val="140600"/>
              </a:lnSpc>
            </a:pPr>
            <a:r>
              <a:rPr sz="1600" spc="-7" dirty="0" err="1" smtClean="0">
                <a:latin typeface="Consolas"/>
                <a:cs typeface="Consolas"/>
              </a:rPr>
              <a:t>traffic_light</a:t>
            </a:r>
            <a:r>
              <a:rPr sz="1600" spc="-7" dirty="0" smtClean="0">
                <a:latin typeface="Consolas"/>
                <a:cs typeface="Consolas"/>
              </a:rPr>
              <a:t>=GREEN</a:t>
            </a:r>
            <a:r>
              <a:rPr sz="1600" spc="-67" dirty="0" smtClean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&amp;</a:t>
            </a:r>
            <a:r>
              <a:rPr sz="1600" spc="-67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button=SET:</a:t>
            </a:r>
            <a:endParaRPr sz="1600" dirty="0">
              <a:latin typeface="Consolas"/>
              <a:cs typeface="Consolas"/>
            </a:endParaRPr>
          </a:p>
          <a:p>
            <a:pPr marL="2136087">
              <a:lnSpc>
                <a:spcPts val="1900"/>
              </a:lnSpc>
            </a:pPr>
            <a:r>
              <a:rPr sz="1600" spc="-7" dirty="0">
                <a:latin typeface="Consolas"/>
                <a:cs typeface="Consolas"/>
              </a:rPr>
              <a:t>{GREEN,YELLOW};</a:t>
            </a:r>
            <a:endParaRPr sz="1600" dirty="0">
              <a:latin typeface="Consolas"/>
              <a:cs typeface="Consolas"/>
            </a:endParaRPr>
          </a:p>
          <a:p>
            <a:pPr marL="909297" marR="673928">
              <a:lnSpc>
                <a:spcPct val="140600"/>
              </a:lnSpc>
            </a:pPr>
            <a:r>
              <a:rPr sz="1600" spc="-7" dirty="0">
                <a:latin typeface="Consolas"/>
                <a:cs typeface="Consolas"/>
              </a:rPr>
              <a:t>traffic_light=GREEN:</a:t>
            </a:r>
            <a:r>
              <a:rPr sz="1600" spc="-12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GREEN; </a:t>
            </a:r>
            <a:r>
              <a:rPr sz="1600" spc="-860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traffic_light=YELLOW:</a:t>
            </a:r>
            <a:endParaRPr sz="1600" dirty="0">
              <a:latin typeface="Consolas"/>
              <a:cs typeface="Consolas"/>
            </a:endParaRPr>
          </a:p>
          <a:p>
            <a:pPr marL="2136087">
              <a:lnSpc>
                <a:spcPts val="1900"/>
              </a:lnSpc>
            </a:pPr>
            <a:r>
              <a:rPr sz="1600" spc="-7" dirty="0">
                <a:latin typeface="Consolas"/>
                <a:cs typeface="Consolas"/>
              </a:rPr>
              <a:t>{YELLOW,</a:t>
            </a:r>
            <a:r>
              <a:rPr sz="1600" spc="-87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RED};</a:t>
            </a:r>
            <a:endParaRPr sz="1600" dirty="0">
              <a:latin typeface="Consolas"/>
              <a:cs typeface="Consolas"/>
            </a:endParaRPr>
          </a:p>
          <a:p>
            <a:pPr marL="909297">
              <a:spcBef>
                <a:spcPts val="780"/>
              </a:spcBef>
            </a:pPr>
            <a:r>
              <a:rPr sz="1600" spc="-7" dirty="0">
                <a:latin typeface="Consolas"/>
                <a:cs typeface="Consolas"/>
              </a:rPr>
              <a:t>TRUE:</a:t>
            </a:r>
            <a:r>
              <a:rPr sz="1600" spc="-87" dirty="0">
                <a:latin typeface="Consolas"/>
                <a:cs typeface="Consolas"/>
              </a:rPr>
              <a:t> </a:t>
            </a:r>
            <a:r>
              <a:rPr sz="1600" spc="-7" dirty="0">
                <a:latin typeface="Consolas"/>
                <a:cs typeface="Consolas"/>
              </a:rPr>
              <a:t>{RED};</a:t>
            </a:r>
            <a:endParaRPr sz="1600" dirty="0">
              <a:latin typeface="Consolas"/>
              <a:cs typeface="Consolas"/>
            </a:endParaRPr>
          </a:p>
          <a:p>
            <a:pPr marL="463115">
              <a:spcBef>
                <a:spcPts val="780"/>
              </a:spcBef>
            </a:pPr>
            <a:r>
              <a:rPr sz="1600" spc="-7" dirty="0">
                <a:latin typeface="Consolas"/>
                <a:cs typeface="Consolas"/>
              </a:rPr>
              <a:t>esac;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3734" y="1651611"/>
            <a:ext cx="5106247" cy="4577642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499521" marR="1818595" indent="-483435">
              <a:lnSpc>
                <a:spcPct val="101000"/>
              </a:lnSpc>
              <a:spcBef>
                <a:spcPts val="113"/>
              </a:spcBef>
            </a:pPr>
            <a:r>
              <a:rPr sz="1733" spc="-7" dirty="0">
                <a:latin typeface="Consolas"/>
                <a:cs typeface="Consolas"/>
              </a:rPr>
              <a:t>init(ped_light) := WAIT; </a:t>
            </a:r>
            <a:r>
              <a:rPr sz="173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next(ped_light)</a:t>
            </a:r>
            <a:r>
              <a:rPr sz="1733" spc="-67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:=</a:t>
            </a:r>
            <a:r>
              <a:rPr sz="1733" spc="-67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case</a:t>
            </a:r>
            <a:endParaRPr sz="1733" dirty="0">
              <a:latin typeface="Consolas"/>
              <a:cs typeface="Consolas"/>
            </a:endParaRPr>
          </a:p>
          <a:p>
            <a:pPr marL="862732">
              <a:spcBef>
                <a:spcPts val="20"/>
              </a:spcBef>
            </a:pPr>
            <a:r>
              <a:rPr sz="1733" spc="-7" dirty="0">
                <a:latin typeface="Consolas"/>
                <a:cs typeface="Consolas"/>
              </a:rPr>
              <a:t>ped_light=WAIT</a:t>
            </a:r>
            <a:r>
              <a:rPr sz="1733" spc="-87" dirty="0">
                <a:latin typeface="Consolas"/>
                <a:cs typeface="Consolas"/>
              </a:rPr>
              <a:t> </a:t>
            </a:r>
            <a:r>
              <a:rPr sz="1733" dirty="0">
                <a:latin typeface="Consolas"/>
                <a:cs typeface="Consolas"/>
              </a:rPr>
              <a:t>&amp;</a:t>
            </a:r>
          </a:p>
          <a:p>
            <a:pPr marL="862732" marR="6773" indent="1329233">
              <a:lnSpc>
                <a:spcPct val="101000"/>
              </a:lnSpc>
            </a:pPr>
            <a:r>
              <a:rPr sz="1733" spc="-7" dirty="0">
                <a:latin typeface="Consolas"/>
                <a:cs typeface="Consolas"/>
              </a:rPr>
              <a:t>traffic_light=RED:</a:t>
            </a:r>
            <a:r>
              <a:rPr sz="1733" spc="-127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WALK; </a:t>
            </a:r>
            <a:r>
              <a:rPr sz="1733" spc="-927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ped_light=WAIT: WAIT; </a:t>
            </a:r>
            <a:r>
              <a:rPr sz="173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ped_light=WALK: {WALK,FLASH}; </a:t>
            </a:r>
            <a:r>
              <a:rPr sz="173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ped_light=FLASH: {FLASH, WAIT}; </a:t>
            </a:r>
            <a:r>
              <a:rPr sz="173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TRUE:</a:t>
            </a:r>
            <a:r>
              <a:rPr sz="1733" spc="-1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{WAIT};</a:t>
            </a:r>
            <a:endParaRPr sz="1733" dirty="0">
              <a:latin typeface="Consolas"/>
              <a:cs typeface="Consolas"/>
            </a:endParaRPr>
          </a:p>
          <a:p>
            <a:pPr marL="499521">
              <a:spcBef>
                <a:spcPts val="13"/>
              </a:spcBef>
            </a:pPr>
            <a:r>
              <a:rPr sz="1733" spc="-7" dirty="0">
                <a:latin typeface="Consolas"/>
                <a:cs typeface="Consolas"/>
              </a:rPr>
              <a:t>esac;</a:t>
            </a:r>
            <a:endParaRPr sz="1733" dirty="0">
              <a:latin typeface="Consolas"/>
              <a:cs typeface="Consolas"/>
            </a:endParaRPr>
          </a:p>
          <a:p>
            <a:pPr marL="499521">
              <a:spcBef>
                <a:spcPts val="20"/>
              </a:spcBef>
            </a:pPr>
            <a:r>
              <a:rPr sz="1733" spc="-7" dirty="0">
                <a:latin typeface="Consolas"/>
                <a:cs typeface="Consolas"/>
              </a:rPr>
              <a:t>next(button)</a:t>
            </a:r>
            <a:r>
              <a:rPr sz="1733" spc="-5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:=</a:t>
            </a:r>
            <a:r>
              <a:rPr sz="1733" spc="-5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case</a:t>
            </a:r>
            <a:endParaRPr sz="1733" dirty="0">
              <a:latin typeface="Consolas"/>
              <a:cs typeface="Consolas"/>
            </a:endParaRPr>
          </a:p>
          <a:p>
            <a:pPr marL="862732" marR="7620">
              <a:lnSpc>
                <a:spcPct val="101000"/>
              </a:lnSpc>
            </a:pPr>
            <a:r>
              <a:rPr sz="1733" spc="-7" dirty="0">
                <a:latin typeface="Consolas"/>
                <a:cs typeface="Consolas"/>
              </a:rPr>
              <a:t>button=SET </a:t>
            </a:r>
            <a:r>
              <a:rPr sz="1733" dirty="0">
                <a:latin typeface="Consolas"/>
                <a:cs typeface="Consolas"/>
              </a:rPr>
              <a:t>&amp; </a:t>
            </a:r>
            <a:r>
              <a:rPr sz="1733" spc="-7" dirty="0">
                <a:latin typeface="Consolas"/>
                <a:cs typeface="Consolas"/>
              </a:rPr>
              <a:t>ped_light=WALK: RESET; </a:t>
            </a:r>
            <a:r>
              <a:rPr sz="1733" spc="-940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button=SET:</a:t>
            </a:r>
            <a:r>
              <a:rPr sz="1733" spc="-1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SET;</a:t>
            </a:r>
            <a:endParaRPr sz="1733" dirty="0">
              <a:latin typeface="Consolas"/>
              <a:cs typeface="Consolas"/>
            </a:endParaRPr>
          </a:p>
          <a:p>
            <a:pPr marL="862732">
              <a:spcBef>
                <a:spcPts val="20"/>
              </a:spcBef>
            </a:pPr>
            <a:r>
              <a:rPr sz="1733" spc="-7" dirty="0">
                <a:latin typeface="Consolas"/>
                <a:cs typeface="Consolas"/>
              </a:rPr>
              <a:t>button=RESET</a:t>
            </a:r>
            <a:r>
              <a:rPr sz="1733" spc="-67" dirty="0">
                <a:latin typeface="Consolas"/>
                <a:cs typeface="Consolas"/>
              </a:rPr>
              <a:t> </a:t>
            </a:r>
            <a:r>
              <a:rPr sz="1733" dirty="0">
                <a:latin typeface="Consolas"/>
                <a:cs typeface="Consolas"/>
              </a:rPr>
              <a:t>&amp;</a:t>
            </a:r>
            <a:r>
              <a:rPr sz="1733" spc="-60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traffic_light=GREEN:</a:t>
            </a:r>
            <a:endParaRPr sz="1733" dirty="0">
              <a:latin typeface="Consolas"/>
              <a:cs typeface="Consolas"/>
            </a:endParaRPr>
          </a:p>
          <a:p>
            <a:pPr marL="1949825">
              <a:spcBef>
                <a:spcPts val="20"/>
              </a:spcBef>
            </a:pPr>
            <a:r>
              <a:rPr sz="1733" spc="-7" dirty="0">
                <a:latin typeface="Consolas"/>
                <a:cs typeface="Consolas"/>
              </a:rPr>
              <a:t>{RESET,SET};</a:t>
            </a:r>
            <a:endParaRPr sz="1733" dirty="0">
              <a:latin typeface="Consolas"/>
              <a:cs typeface="Consolas"/>
            </a:endParaRPr>
          </a:p>
          <a:p>
            <a:pPr marL="862732" marR="1817748">
              <a:lnSpc>
                <a:spcPct val="101000"/>
              </a:lnSpc>
            </a:pPr>
            <a:r>
              <a:rPr sz="1733" spc="-7" dirty="0">
                <a:latin typeface="Consolas"/>
                <a:cs typeface="Consolas"/>
              </a:rPr>
              <a:t>button=RESET:</a:t>
            </a:r>
            <a:r>
              <a:rPr sz="1733" spc="-127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RESET; </a:t>
            </a:r>
            <a:r>
              <a:rPr sz="1733" spc="-933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TRUE:</a:t>
            </a:r>
            <a:r>
              <a:rPr sz="1733" spc="-27" dirty="0">
                <a:latin typeface="Consolas"/>
                <a:cs typeface="Consolas"/>
              </a:rPr>
              <a:t> </a:t>
            </a:r>
            <a:r>
              <a:rPr sz="1733" spc="-7" dirty="0">
                <a:latin typeface="Consolas"/>
                <a:cs typeface="Consolas"/>
              </a:rPr>
              <a:t>{RESET};</a:t>
            </a:r>
            <a:endParaRPr sz="1733" dirty="0">
              <a:latin typeface="Consolas"/>
              <a:cs typeface="Consolas"/>
            </a:endParaRPr>
          </a:p>
          <a:p>
            <a:pPr marL="499521">
              <a:spcBef>
                <a:spcPts val="20"/>
              </a:spcBef>
            </a:pPr>
            <a:r>
              <a:rPr sz="1733" spc="-7" dirty="0">
                <a:latin typeface="Consolas"/>
                <a:cs typeface="Consolas"/>
              </a:rPr>
              <a:t>esac;</a:t>
            </a:r>
            <a:endParaRPr sz="1733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9500" y="304800"/>
            <a:ext cx="9842500" cy="984030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149013" rIns="0" bIns="0" rtlCol="0">
            <a:spAutoFit/>
          </a:bodyPr>
          <a:lstStyle/>
          <a:p>
            <a:pPr marL="723882" marR="510527" indent="-448722">
              <a:lnSpc>
                <a:spcPts val="2200"/>
              </a:lnSpc>
              <a:spcBef>
                <a:spcPts val="87"/>
              </a:spcBef>
              <a:buChar char="●"/>
              <a:tabLst>
                <a:tab pos="723035" algn="l"/>
                <a:tab pos="723882" algn="l"/>
              </a:tabLst>
            </a:pPr>
            <a:r>
              <a:rPr sz="1867" spc="-7" dirty="0" smtClean="0">
                <a:latin typeface="Arial MT"/>
                <a:cs typeface="Arial MT"/>
              </a:rPr>
              <a:t>Describe </a:t>
            </a:r>
            <a:r>
              <a:rPr sz="1867" dirty="0">
                <a:latin typeface="Arial MT"/>
                <a:cs typeface="Arial MT"/>
              </a:rPr>
              <a:t>a safety </a:t>
            </a:r>
            <a:r>
              <a:rPr sz="1867" spc="-7" dirty="0">
                <a:latin typeface="Arial MT"/>
                <a:cs typeface="Arial MT"/>
              </a:rPr>
              <a:t>property </a:t>
            </a:r>
            <a:r>
              <a:rPr sz="1867" dirty="0">
                <a:latin typeface="Arial MT"/>
                <a:cs typeface="Arial MT"/>
              </a:rPr>
              <a:t>(something </a:t>
            </a:r>
            <a:r>
              <a:rPr sz="1867" spc="-7" dirty="0">
                <a:latin typeface="Arial MT"/>
                <a:cs typeface="Arial MT"/>
              </a:rPr>
              <a:t>does or does not happen at </a:t>
            </a:r>
            <a:r>
              <a:rPr sz="1867" dirty="0">
                <a:latin typeface="Arial MT"/>
                <a:cs typeface="Arial MT"/>
              </a:rPr>
              <a:t>a specific </a:t>
            </a:r>
            <a:r>
              <a:rPr sz="1867" spc="-7" dirty="0">
                <a:latin typeface="Arial MT"/>
                <a:cs typeface="Arial MT"/>
              </a:rPr>
              <a:t>time)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and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formulate in CTL.</a:t>
            </a:r>
            <a:endParaRPr sz="1867" dirty="0">
              <a:latin typeface="Arial MT"/>
              <a:cs typeface="Arial MT"/>
            </a:endParaRPr>
          </a:p>
          <a:p>
            <a:pPr marL="723882" indent="-448722">
              <a:lnSpc>
                <a:spcPts val="2133"/>
              </a:lnSpc>
              <a:buChar char="●"/>
              <a:tabLst>
                <a:tab pos="723035" algn="l"/>
                <a:tab pos="723882" algn="l"/>
              </a:tabLst>
            </a:pPr>
            <a:r>
              <a:rPr sz="1867" spc="-7" dirty="0">
                <a:latin typeface="Arial MT"/>
                <a:cs typeface="Arial MT"/>
              </a:rPr>
              <a:t>Describe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liveness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property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(something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eventually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happens)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and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formulate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40" dirty="0">
                <a:latin typeface="Arial MT"/>
                <a:cs typeface="Arial MT"/>
              </a:rPr>
              <a:t>LTL.</a:t>
            </a:r>
            <a:endParaRPr sz="18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893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5315372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pc="-47" dirty="0" smtClean="0"/>
              <a:t>Solution </a:t>
            </a:r>
            <a:endParaRPr spc="-7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0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2787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47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Potential</a:t>
            </a:r>
            <a:r>
              <a:rPr spc="-60" dirty="0"/>
              <a:t> </a:t>
            </a:r>
            <a:r>
              <a:rPr spc="-7" dirty="0"/>
              <a:t>Solutions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5365" y="1792512"/>
            <a:ext cx="10559627" cy="4455194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3019" indent="-483435">
              <a:spcBef>
                <a:spcPts val="920"/>
              </a:spcBef>
              <a:buSzPct val="115384"/>
              <a:buChar char="•"/>
              <a:tabLst>
                <a:tab pos="563019" algn="l"/>
                <a:tab pos="563865" algn="l"/>
              </a:tabLst>
            </a:pPr>
            <a:r>
              <a:rPr sz="3467" spc="-13" dirty="0">
                <a:latin typeface="Arial MT"/>
                <a:cs typeface="Arial MT"/>
              </a:rPr>
              <a:t>Safety</a:t>
            </a:r>
            <a:r>
              <a:rPr sz="3467" spc="-7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Property</a:t>
            </a:r>
            <a:endParaRPr sz="3467" dirty="0">
              <a:latin typeface="Arial MT"/>
              <a:cs typeface="Arial MT"/>
            </a:endParaRPr>
          </a:p>
          <a:p>
            <a:pPr marL="1172604" marR="6773" lvl="1" indent="-436022">
              <a:lnSpc>
                <a:spcPts val="3200"/>
              </a:lnSpc>
              <a:spcBef>
                <a:spcPts val="1040"/>
              </a:spcBef>
              <a:buChar char="•"/>
              <a:tabLst>
                <a:tab pos="1172604" algn="l"/>
                <a:tab pos="1173451" algn="l"/>
              </a:tabLst>
            </a:pPr>
            <a:r>
              <a:rPr sz="2933" dirty="0">
                <a:latin typeface="Arial MT"/>
                <a:cs typeface="Arial MT"/>
              </a:rPr>
              <a:t>A</a:t>
            </a:r>
            <a:r>
              <a:rPr sz="2933" spc="-17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bad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thing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never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happens,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or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good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thing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happens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specific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time.</a:t>
            </a:r>
            <a:endParaRPr sz="2933" dirty="0">
              <a:latin typeface="Arial MT"/>
              <a:cs typeface="Arial MT"/>
            </a:endParaRPr>
          </a:p>
          <a:p>
            <a:pPr marL="563019" indent="-546932">
              <a:lnSpc>
                <a:spcPts val="4047"/>
              </a:lnSpc>
              <a:buChar char="•"/>
              <a:tabLst>
                <a:tab pos="563865" algn="l"/>
              </a:tabLst>
            </a:pPr>
            <a:r>
              <a:rPr sz="3467" spc="-7" dirty="0">
                <a:latin typeface="Consolas"/>
                <a:cs typeface="Consolas"/>
              </a:rPr>
              <a:t>AG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(pedestrian_light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dirty="0">
                <a:latin typeface="Consolas"/>
                <a:cs typeface="Consolas"/>
              </a:rPr>
              <a:t>=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walk</a:t>
            </a:r>
            <a:r>
              <a:rPr sz="3467" spc="-3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-&gt;</a:t>
            </a:r>
            <a:endParaRPr sz="3467" dirty="0">
              <a:latin typeface="Consolas"/>
              <a:cs typeface="Consolas"/>
            </a:endParaRPr>
          </a:p>
          <a:p>
            <a:pPr marL="563019">
              <a:spcBef>
                <a:spcPts val="40"/>
              </a:spcBef>
            </a:pPr>
            <a:r>
              <a:rPr sz="3467" spc="-7" dirty="0">
                <a:latin typeface="Consolas"/>
                <a:cs typeface="Consolas"/>
              </a:rPr>
              <a:t>traffic_light</a:t>
            </a:r>
            <a:r>
              <a:rPr sz="3467" spc="-60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!=</a:t>
            </a:r>
            <a:r>
              <a:rPr sz="3467" spc="-60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green)</a:t>
            </a:r>
            <a:endParaRPr sz="3467" dirty="0">
              <a:latin typeface="Consolas"/>
              <a:cs typeface="Consolas"/>
            </a:endParaRPr>
          </a:p>
          <a:p>
            <a:pPr marL="1172604" marR="523227" lvl="1" indent="-436022">
              <a:lnSpc>
                <a:spcPts val="3507"/>
              </a:lnSpc>
              <a:spcBef>
                <a:spcPts val="193"/>
              </a:spcBef>
              <a:buChar char="•"/>
              <a:tabLst>
                <a:tab pos="1172604" algn="l"/>
                <a:tab pos="1173451" algn="l"/>
              </a:tabLst>
            </a:pPr>
            <a:r>
              <a:rPr sz="2933" spc="-7" dirty="0">
                <a:latin typeface="Arial MT"/>
                <a:cs typeface="Arial MT"/>
              </a:rPr>
              <a:t>The pedestrian light </a:t>
            </a:r>
            <a:r>
              <a:rPr sz="2933" dirty="0">
                <a:latin typeface="Arial MT"/>
                <a:cs typeface="Arial MT"/>
              </a:rPr>
              <a:t>cannot </a:t>
            </a:r>
            <a:r>
              <a:rPr sz="2933" spc="-7" dirty="0">
                <a:latin typeface="Arial MT"/>
                <a:cs typeface="Arial MT"/>
              </a:rPr>
              <a:t>indicate that </a:t>
            </a:r>
            <a:r>
              <a:rPr sz="2933" dirty="0">
                <a:latin typeface="Arial MT"/>
                <a:cs typeface="Arial MT"/>
              </a:rPr>
              <a:t>I should </a:t>
            </a:r>
            <a:r>
              <a:rPr sz="2933" spc="-7" dirty="0">
                <a:latin typeface="Arial MT"/>
                <a:cs typeface="Arial MT"/>
              </a:rPr>
              <a:t>walk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when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13" dirty="0">
                <a:latin typeface="Arial MT"/>
                <a:cs typeface="Arial MT"/>
              </a:rPr>
              <a:t> traffic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light is green.</a:t>
            </a:r>
            <a:endParaRPr sz="2933" dirty="0">
              <a:latin typeface="Arial MT"/>
              <a:cs typeface="Arial MT"/>
            </a:endParaRPr>
          </a:p>
          <a:p>
            <a:pPr marL="1172604" lvl="1" indent="-436022">
              <a:lnSpc>
                <a:spcPts val="3367"/>
              </a:lnSpc>
              <a:buChar char="•"/>
              <a:tabLst>
                <a:tab pos="1172604" algn="l"/>
                <a:tab pos="1173451" algn="l"/>
              </a:tabLst>
            </a:pPr>
            <a:r>
              <a:rPr sz="2933" spc="-7" dirty="0">
                <a:latin typeface="Arial MT"/>
                <a:cs typeface="Arial MT"/>
              </a:rPr>
              <a:t>This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safety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33" dirty="0">
                <a:latin typeface="Arial MT"/>
                <a:cs typeface="Arial MT"/>
              </a:rPr>
              <a:t>property.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33" dirty="0">
                <a:latin typeface="Arial MT"/>
                <a:cs typeface="Arial MT"/>
              </a:rPr>
              <a:t>We</a:t>
            </a:r>
            <a:r>
              <a:rPr sz="2933" spc="-7" dirty="0">
                <a:latin typeface="Arial MT"/>
                <a:cs typeface="Arial MT"/>
              </a:rPr>
              <a:t> are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saying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should</a:t>
            </a:r>
          </a:p>
          <a:p>
            <a:pPr marL="1172604">
              <a:lnSpc>
                <a:spcPts val="3507"/>
              </a:lnSpc>
            </a:pPr>
            <a:r>
              <a:rPr sz="2933" spc="-7" dirty="0">
                <a:latin typeface="Arial MT"/>
                <a:cs typeface="Arial MT"/>
              </a:rPr>
              <a:t>NEVER</a:t>
            </a:r>
            <a:r>
              <a:rPr sz="2933" spc="-6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happen.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834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2787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47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Potential</a:t>
            </a:r>
            <a:r>
              <a:rPr spc="-60" dirty="0"/>
              <a:t> </a:t>
            </a:r>
            <a:r>
              <a:rPr spc="-7" dirty="0"/>
              <a:t>Solutions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5380" y="1670594"/>
            <a:ext cx="10489353" cy="4234877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3019" indent="-483435">
              <a:spcBef>
                <a:spcPts val="920"/>
              </a:spcBef>
              <a:buSzPct val="115384"/>
              <a:buChar char="•"/>
              <a:tabLst>
                <a:tab pos="563019" algn="l"/>
                <a:tab pos="563865" algn="l"/>
              </a:tabLst>
            </a:pPr>
            <a:r>
              <a:rPr sz="3467" spc="-7" dirty="0">
                <a:latin typeface="Arial MT"/>
                <a:cs typeface="Arial MT"/>
              </a:rPr>
              <a:t>Liveness</a:t>
            </a:r>
            <a:r>
              <a:rPr sz="3467" spc="-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Property</a:t>
            </a:r>
            <a:endParaRPr sz="3467" dirty="0">
              <a:latin typeface="Arial MT"/>
              <a:cs typeface="Arial MT"/>
            </a:endParaRPr>
          </a:p>
          <a:p>
            <a:pPr marL="1172604" lvl="1" indent="-436022">
              <a:lnSpc>
                <a:spcPts val="3493"/>
              </a:lnSpc>
              <a:spcBef>
                <a:spcPts val="667"/>
              </a:spcBef>
              <a:buFont typeface="Arial MT"/>
              <a:buChar char="•"/>
              <a:tabLst>
                <a:tab pos="1172604" algn="l"/>
                <a:tab pos="1173451" algn="l"/>
              </a:tabLst>
            </a:pPr>
            <a:r>
              <a:rPr sz="2933" b="1" spc="-7" dirty="0">
                <a:latin typeface="Arial"/>
                <a:cs typeface="Arial"/>
              </a:rPr>
              <a:t>Eventually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useful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things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happen.</a:t>
            </a:r>
            <a:endParaRPr sz="2933" dirty="0">
              <a:latin typeface="Arial MT"/>
              <a:cs typeface="Arial MT"/>
            </a:endParaRPr>
          </a:p>
          <a:p>
            <a:pPr marL="563019" indent="-546932">
              <a:lnSpc>
                <a:spcPts val="4133"/>
              </a:lnSpc>
              <a:buChar char="•"/>
              <a:tabLst>
                <a:tab pos="563865" algn="l"/>
              </a:tabLst>
            </a:pPr>
            <a:r>
              <a:rPr sz="3467" dirty="0">
                <a:latin typeface="Consolas"/>
                <a:cs typeface="Consolas"/>
              </a:rPr>
              <a:t>G</a:t>
            </a:r>
            <a:r>
              <a:rPr sz="3467" spc="-3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(traffic_light</a:t>
            </a:r>
            <a:r>
              <a:rPr sz="3467" spc="-27" dirty="0">
                <a:latin typeface="Consolas"/>
                <a:cs typeface="Consolas"/>
              </a:rPr>
              <a:t> </a:t>
            </a:r>
            <a:r>
              <a:rPr sz="3467" dirty="0">
                <a:latin typeface="Consolas"/>
                <a:cs typeface="Consolas"/>
              </a:rPr>
              <a:t>=</a:t>
            </a:r>
            <a:r>
              <a:rPr sz="3467" spc="-27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RED</a:t>
            </a:r>
            <a:r>
              <a:rPr sz="3467" spc="-27" dirty="0">
                <a:latin typeface="Consolas"/>
                <a:cs typeface="Consolas"/>
              </a:rPr>
              <a:t> </a:t>
            </a:r>
            <a:r>
              <a:rPr sz="3467" dirty="0">
                <a:latin typeface="Consolas"/>
                <a:cs typeface="Consolas"/>
              </a:rPr>
              <a:t>&amp;</a:t>
            </a:r>
            <a:r>
              <a:rPr sz="3467" spc="-3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button</a:t>
            </a:r>
            <a:r>
              <a:rPr sz="3467" spc="-27" dirty="0">
                <a:latin typeface="Consolas"/>
                <a:cs typeface="Consolas"/>
              </a:rPr>
              <a:t> </a:t>
            </a:r>
            <a:r>
              <a:rPr sz="3467" dirty="0">
                <a:latin typeface="Consolas"/>
                <a:cs typeface="Consolas"/>
              </a:rPr>
              <a:t>=</a:t>
            </a:r>
            <a:r>
              <a:rPr sz="3467" spc="-27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RESET</a:t>
            </a:r>
            <a:endParaRPr sz="3467" dirty="0">
              <a:latin typeface="Consolas"/>
              <a:cs typeface="Consolas"/>
            </a:endParaRPr>
          </a:p>
          <a:p>
            <a:pPr marL="563019">
              <a:spcBef>
                <a:spcPts val="40"/>
              </a:spcBef>
            </a:pPr>
            <a:r>
              <a:rPr sz="3467" spc="-7" dirty="0">
                <a:latin typeface="Consolas"/>
                <a:cs typeface="Consolas"/>
              </a:rPr>
              <a:t>-&gt;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dirty="0">
                <a:latin typeface="Consolas"/>
                <a:cs typeface="Consolas"/>
              </a:rPr>
              <a:t>F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(traffic_light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dirty="0">
                <a:latin typeface="Consolas"/>
                <a:cs typeface="Consolas"/>
              </a:rPr>
              <a:t>=</a:t>
            </a:r>
            <a:r>
              <a:rPr sz="3467" spc="-40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green))</a:t>
            </a:r>
            <a:endParaRPr sz="3467" dirty="0">
              <a:latin typeface="Consolas"/>
              <a:cs typeface="Consolas"/>
            </a:endParaRPr>
          </a:p>
          <a:p>
            <a:pPr marL="1172604" marR="6773" lvl="1" indent="-458882">
              <a:lnSpc>
                <a:spcPct val="104800"/>
              </a:lnSpc>
              <a:spcBef>
                <a:spcPts val="407"/>
              </a:spcBef>
              <a:buSzPct val="118181"/>
              <a:buChar char="•"/>
              <a:tabLst>
                <a:tab pos="1172604" algn="l"/>
                <a:tab pos="1173451" algn="l"/>
              </a:tabLst>
            </a:pPr>
            <a:r>
              <a:rPr sz="2933" spc="-7" dirty="0">
                <a:latin typeface="Arial MT"/>
                <a:cs typeface="Arial MT"/>
              </a:rPr>
              <a:t>If the light is </a:t>
            </a:r>
            <a:r>
              <a:rPr sz="2933" dirty="0">
                <a:latin typeface="Arial MT"/>
                <a:cs typeface="Arial MT"/>
              </a:rPr>
              <a:t>red, </a:t>
            </a:r>
            <a:r>
              <a:rPr sz="2933" spc="-7" dirty="0">
                <a:latin typeface="Arial MT"/>
                <a:cs typeface="Arial MT"/>
              </a:rPr>
              <a:t>and the button is </a:t>
            </a:r>
            <a:r>
              <a:rPr sz="2933" dirty="0">
                <a:latin typeface="Arial MT"/>
                <a:cs typeface="Arial MT"/>
              </a:rPr>
              <a:t>reset, </a:t>
            </a:r>
            <a:r>
              <a:rPr sz="2933" spc="-7" dirty="0">
                <a:latin typeface="Arial MT"/>
                <a:cs typeface="Arial MT"/>
              </a:rPr>
              <a:t>then </a:t>
            </a:r>
            <a:r>
              <a:rPr sz="2933" spc="-27" dirty="0">
                <a:latin typeface="Arial MT"/>
                <a:cs typeface="Arial MT"/>
              </a:rPr>
              <a:t>eventually,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light will turn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green.</a:t>
            </a:r>
            <a:endParaRPr sz="2933" dirty="0">
              <a:latin typeface="Arial MT"/>
              <a:cs typeface="Arial MT"/>
            </a:endParaRPr>
          </a:p>
          <a:p>
            <a:pPr marL="1172604" marR="192189" lvl="1" indent="-458882">
              <a:lnSpc>
                <a:spcPct val="104800"/>
              </a:lnSpc>
              <a:spcBef>
                <a:spcPts val="320"/>
              </a:spcBef>
              <a:buSzPct val="118181"/>
              <a:buChar char="•"/>
              <a:tabLst>
                <a:tab pos="1172604" algn="l"/>
                <a:tab pos="1173451" algn="l"/>
              </a:tabLst>
            </a:pPr>
            <a:r>
              <a:rPr sz="2933" spc="-7" dirty="0">
                <a:latin typeface="Arial MT"/>
                <a:cs typeface="Arial MT"/>
              </a:rPr>
              <a:t>This is </a:t>
            </a:r>
            <a:r>
              <a:rPr sz="2933" dirty="0">
                <a:latin typeface="Arial MT"/>
                <a:cs typeface="Arial MT"/>
              </a:rPr>
              <a:t>a </a:t>
            </a:r>
            <a:r>
              <a:rPr sz="2933" spc="-7" dirty="0">
                <a:latin typeface="Arial MT"/>
                <a:cs typeface="Arial MT"/>
              </a:rPr>
              <a:t>liveness </a:t>
            </a:r>
            <a:r>
              <a:rPr sz="2933" spc="-33" dirty="0">
                <a:latin typeface="Arial MT"/>
                <a:cs typeface="Arial MT"/>
              </a:rPr>
              <a:t>property, </a:t>
            </a:r>
            <a:r>
              <a:rPr sz="2933" spc="-7" dirty="0">
                <a:latin typeface="Arial MT"/>
                <a:cs typeface="Arial MT"/>
              </a:rPr>
              <a:t>as we assert that </a:t>
            </a:r>
            <a:r>
              <a:rPr sz="2933" dirty="0">
                <a:latin typeface="Arial MT"/>
                <a:cs typeface="Arial MT"/>
              </a:rPr>
              <a:t>something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will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eventually happen.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892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2357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What</a:t>
            </a:r>
            <a:r>
              <a:rPr spc="-227" dirty="0"/>
              <a:t> </a:t>
            </a:r>
            <a:r>
              <a:rPr spc="-7" dirty="0"/>
              <a:t>About</a:t>
            </a:r>
            <a:r>
              <a:rPr spc="-47" dirty="0"/>
              <a:t> </a:t>
            </a:r>
            <a:r>
              <a:rPr dirty="0"/>
              <a:t>a</a:t>
            </a:r>
            <a:r>
              <a:rPr spc="-47" dirty="0"/>
              <a:t> </a:t>
            </a:r>
            <a:r>
              <a:rPr dirty="0"/>
              <a:t>Model?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143067" cy="311623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latin typeface="Arial MT"/>
                <a:cs typeface="Arial MT"/>
              </a:rPr>
              <a:t>We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have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previously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used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models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create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Models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simpler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real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program.</a:t>
            </a:r>
            <a:endParaRPr sz="2933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By abstracting away unnecessary details, we </a:t>
            </a:r>
            <a:r>
              <a:rPr sz="2933" dirty="0">
                <a:latin typeface="Arial MT"/>
                <a:cs typeface="Arial MT"/>
              </a:rPr>
              <a:t>can </a:t>
            </a:r>
            <a:r>
              <a:rPr sz="2933" spc="-7" dirty="0">
                <a:latin typeface="Arial MT"/>
                <a:cs typeface="Arial MT"/>
              </a:rPr>
              <a:t>learn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important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insights.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Models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used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verify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full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programs.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Can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if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properties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hold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exhaustively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over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20943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8" y="3190328"/>
            <a:ext cx="92904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Proving</a:t>
            </a:r>
            <a:r>
              <a:rPr spc="-53" dirty="0"/>
              <a:t> </a:t>
            </a:r>
            <a:r>
              <a:rPr spc="-13" dirty="0"/>
              <a:t>Properties</a:t>
            </a:r>
            <a:r>
              <a:rPr spc="-47" dirty="0"/>
              <a:t> </a:t>
            </a:r>
            <a:r>
              <a:rPr spc="-13" dirty="0"/>
              <a:t>Over</a:t>
            </a:r>
            <a:r>
              <a:rPr spc="-47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6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4728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Proving</a:t>
            </a:r>
            <a:r>
              <a:rPr spc="-127" dirty="0"/>
              <a:t> </a:t>
            </a:r>
            <a:r>
              <a:rPr spc="-7" dirty="0"/>
              <a:t>Properties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542843"/>
            <a:ext cx="8900160" cy="4418175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Search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state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space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violations.</a:t>
            </a: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Violations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give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counter-examples</a:t>
            </a: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Path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demonstrates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violation.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(useful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5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case)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Implications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counter-example:</a:t>
            </a: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Property</a:t>
            </a:r>
            <a:r>
              <a:rPr sz="2933" spc="-5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incorrect.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Model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does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not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reflect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expected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27" dirty="0">
                <a:latin typeface="Arial MT"/>
                <a:cs typeface="Arial MT"/>
              </a:rPr>
              <a:t>behavior.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Real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issue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found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system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being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designed.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186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105410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27" dirty="0"/>
              <a:t> </a:t>
            </a:r>
            <a:r>
              <a:rPr spc="-13" dirty="0"/>
              <a:t>Generation</a:t>
            </a:r>
            <a:r>
              <a:rPr spc="-27" dirty="0"/>
              <a:t> </a:t>
            </a:r>
            <a:r>
              <a:rPr spc="-7" dirty="0"/>
              <a:t>from</a:t>
            </a:r>
            <a:r>
              <a:rPr spc="-20" dirty="0"/>
              <a:t> </a:t>
            </a:r>
            <a:r>
              <a:rPr spc="-7" dirty="0"/>
              <a:t>FS</a:t>
            </a:r>
            <a:r>
              <a:rPr spc="-27" dirty="0"/>
              <a:t> </a:t>
            </a:r>
            <a:r>
              <a:rPr spc="-33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059245" cy="328820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latin typeface="Arial MT"/>
                <a:cs typeface="Arial MT"/>
              </a:rPr>
              <a:t>We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also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take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properties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r>
              <a:rPr sz="3467" spc="33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negate </a:t>
            </a:r>
            <a:r>
              <a:rPr sz="3467" spc="-7" dirty="0">
                <a:latin typeface="Arial MT"/>
                <a:cs typeface="Arial MT"/>
              </a:rPr>
              <a:t>them.</a:t>
            </a:r>
            <a:endParaRPr sz="3467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Called </a:t>
            </a:r>
            <a:r>
              <a:rPr sz="2933" dirty="0">
                <a:latin typeface="Arial MT"/>
                <a:cs typeface="Arial MT"/>
              </a:rPr>
              <a:t>a “trap </a:t>
            </a:r>
            <a:r>
              <a:rPr sz="2933" spc="-7" dirty="0">
                <a:latin typeface="Arial MT"/>
                <a:cs typeface="Arial MT"/>
              </a:rPr>
              <a:t>property” </a:t>
            </a:r>
            <a:r>
              <a:rPr sz="2933" dirty="0">
                <a:latin typeface="Arial MT"/>
                <a:cs typeface="Arial MT"/>
              </a:rPr>
              <a:t>- </a:t>
            </a:r>
            <a:r>
              <a:rPr sz="2933" spc="-7" dirty="0">
                <a:latin typeface="Arial MT"/>
                <a:cs typeface="Arial MT"/>
              </a:rPr>
              <a:t>we assert that </a:t>
            </a:r>
            <a:r>
              <a:rPr sz="2933" dirty="0">
                <a:latin typeface="Arial MT"/>
                <a:cs typeface="Arial MT"/>
              </a:rPr>
              <a:t>a </a:t>
            </a:r>
            <a:r>
              <a:rPr sz="2933" spc="-7" dirty="0">
                <a:latin typeface="Arial MT"/>
                <a:cs typeface="Arial MT"/>
              </a:rPr>
              <a:t>property </a:t>
            </a:r>
            <a:r>
              <a:rPr sz="2933" dirty="0">
                <a:latin typeface="Arial MT"/>
                <a:cs typeface="Arial MT"/>
              </a:rPr>
              <a:t>can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never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 </a:t>
            </a:r>
            <a:r>
              <a:rPr sz="2933" dirty="0">
                <a:latin typeface="Arial MT"/>
                <a:cs typeface="Arial MT"/>
              </a:rPr>
              <a:t>met.</a:t>
            </a: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Shows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one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way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property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met.</a:t>
            </a: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used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real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system.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Demonstrate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final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system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meets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specification.</a:t>
            </a:r>
          </a:p>
        </p:txBody>
      </p:sp>
    </p:spTree>
    <p:extLst>
      <p:ext uri="{BB962C8B-B14F-4D97-AF65-F5344CB8AC3E}">
        <p14:creationId xmlns:p14="http://schemas.microsoft.com/office/powerpoint/2010/main" val="25386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4398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Exhaustive</a:t>
            </a:r>
            <a:r>
              <a:rPr spc="-127" dirty="0"/>
              <a:t> </a:t>
            </a:r>
            <a:r>
              <a:rPr spc="-7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7" y="1853191"/>
            <a:ext cx="5262033" cy="3949286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968" marR="83818" indent="-458882">
              <a:lnSpc>
                <a:spcPct val="89700"/>
              </a:lnSpc>
              <a:spcBef>
                <a:spcPts val="56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Algorithms </a:t>
            </a:r>
            <a:r>
              <a:rPr sz="3467" spc="-7" dirty="0">
                <a:latin typeface="Arial MT"/>
                <a:cs typeface="Arial MT"/>
              </a:rPr>
              <a:t>examine all 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execution</a:t>
            </a:r>
            <a:r>
              <a:rPr sz="3467" spc="-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paths</a:t>
            </a:r>
            <a:r>
              <a:rPr sz="3467" spc="-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through </a:t>
            </a:r>
            <a:r>
              <a:rPr sz="3467" spc="-9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state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space.</a:t>
            </a:r>
          </a:p>
          <a:p>
            <a:pPr marL="474968" marR="471582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Major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limitation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-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state </a:t>
            </a:r>
            <a:r>
              <a:rPr sz="3467" spc="-9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space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explosion.</a:t>
            </a:r>
            <a:endParaRPr sz="3467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ct val="90000"/>
              </a:lnSpc>
              <a:spcBef>
                <a:spcPts val="56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Limit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number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 possible </a:t>
            </a:r>
            <a:r>
              <a:rPr sz="2933" dirty="0">
                <a:latin typeface="Arial MT"/>
                <a:cs typeface="Arial MT"/>
              </a:rPr>
              <a:t>values </a:t>
            </a:r>
            <a:r>
              <a:rPr sz="2933" spc="-7" dirty="0">
                <a:latin typeface="Arial MT"/>
                <a:cs typeface="Arial MT"/>
              </a:rPr>
              <a:t>to </a:t>
            </a:r>
            <a:r>
              <a:rPr sz="2933" dirty="0">
                <a:latin typeface="Arial MT"/>
                <a:cs typeface="Arial MT"/>
              </a:rPr>
              <a:t> control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space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size.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8501" y="2002445"/>
            <a:ext cx="4773897" cy="32891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2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3110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Search</a:t>
            </a:r>
            <a:r>
              <a:rPr spc="-53" dirty="0"/>
              <a:t> </a:t>
            </a:r>
            <a:r>
              <a:rPr spc="-7" dirty="0"/>
              <a:t>Based</a:t>
            </a:r>
            <a:r>
              <a:rPr spc="-40" dirty="0"/>
              <a:t> </a:t>
            </a:r>
            <a:r>
              <a:rPr spc="-7" dirty="0"/>
              <a:t>on</a:t>
            </a:r>
            <a:r>
              <a:rPr spc="-47" dirty="0"/>
              <a:t> </a:t>
            </a:r>
            <a:r>
              <a:rPr spc="-127" dirty="0"/>
              <a:t>SAT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27710"/>
            <a:ext cx="10217573" cy="39567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Express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properties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40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conjunctive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normal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7" dirty="0">
                <a:latin typeface="Arial"/>
                <a:cs typeface="Arial"/>
              </a:rPr>
              <a:t>form</a:t>
            </a:r>
            <a:r>
              <a:rPr sz="3467" spc="7" dirty="0">
                <a:latin typeface="Arial MT"/>
                <a:cs typeface="Arial MT"/>
              </a:rPr>
              <a:t>:</a:t>
            </a:r>
            <a:endParaRPr sz="3467" dirty="0">
              <a:latin typeface="Arial MT"/>
              <a:cs typeface="Arial MT"/>
            </a:endParaRPr>
          </a:p>
          <a:p>
            <a:pPr marL="1084553" marR="404697" lvl="1" indent="-528307">
              <a:lnSpc>
                <a:spcPts val="3507"/>
              </a:lnSpc>
              <a:spcBef>
                <a:spcPts val="187"/>
              </a:spcBef>
              <a:buChar char="•"/>
              <a:tabLst>
                <a:tab pos="1085398" algn="l"/>
              </a:tabLst>
            </a:pPr>
            <a:r>
              <a:rPr sz="2933" dirty="0">
                <a:latin typeface="Courier New"/>
                <a:cs typeface="Courier New"/>
              </a:rPr>
              <a:t>f = </a:t>
            </a:r>
            <a:r>
              <a:rPr sz="2933" spc="-7" dirty="0">
                <a:latin typeface="Courier New"/>
                <a:cs typeface="Courier New"/>
              </a:rPr>
              <a:t>(!x2 || x5) &amp;&amp; (x1 || !x3 || x4) &amp;&amp; </a:t>
            </a:r>
            <a:r>
              <a:rPr sz="2933" spc="-1747" dirty="0">
                <a:latin typeface="Courier New"/>
                <a:cs typeface="Courier New"/>
              </a:rPr>
              <a:t> </a:t>
            </a:r>
            <a:r>
              <a:rPr sz="2933" spc="-7" dirty="0">
                <a:latin typeface="Courier New"/>
                <a:cs typeface="Courier New"/>
              </a:rPr>
              <a:t>(x4</a:t>
            </a:r>
            <a:r>
              <a:rPr sz="2933" spc="-13" dirty="0">
                <a:latin typeface="Courier New"/>
                <a:cs typeface="Courier New"/>
              </a:rPr>
              <a:t> </a:t>
            </a:r>
            <a:r>
              <a:rPr sz="2933" spc="-7" dirty="0">
                <a:latin typeface="Courier New"/>
                <a:cs typeface="Courier New"/>
              </a:rPr>
              <a:t>||</a:t>
            </a:r>
            <a:r>
              <a:rPr sz="2933" spc="-13" dirty="0">
                <a:latin typeface="Courier New"/>
                <a:cs typeface="Courier New"/>
              </a:rPr>
              <a:t> </a:t>
            </a:r>
            <a:r>
              <a:rPr sz="2933" dirty="0">
                <a:latin typeface="Courier New"/>
                <a:cs typeface="Courier New"/>
              </a:rPr>
              <a:t>!</a:t>
            </a:r>
            <a:r>
              <a:rPr sz="2933" spc="-13" dirty="0">
                <a:latin typeface="Courier New"/>
                <a:cs typeface="Courier New"/>
              </a:rPr>
              <a:t> </a:t>
            </a:r>
            <a:r>
              <a:rPr sz="2933" spc="-7" dirty="0">
                <a:latin typeface="Courier New"/>
                <a:cs typeface="Courier New"/>
              </a:rPr>
              <a:t>x5) &amp;&amp;</a:t>
            </a:r>
            <a:r>
              <a:rPr sz="2933" spc="-13" dirty="0">
                <a:latin typeface="Courier New"/>
                <a:cs typeface="Courier New"/>
              </a:rPr>
              <a:t> </a:t>
            </a:r>
            <a:r>
              <a:rPr sz="2933" spc="-7" dirty="0">
                <a:latin typeface="Courier New"/>
                <a:cs typeface="Courier New"/>
              </a:rPr>
              <a:t>(x1||</a:t>
            </a:r>
            <a:r>
              <a:rPr sz="2933" spc="-13" dirty="0">
                <a:latin typeface="Courier New"/>
                <a:cs typeface="Courier New"/>
              </a:rPr>
              <a:t> </a:t>
            </a:r>
            <a:r>
              <a:rPr sz="2933" spc="-7" dirty="0">
                <a:latin typeface="Courier New"/>
                <a:cs typeface="Courier New"/>
              </a:rPr>
              <a:t>x2)</a:t>
            </a:r>
            <a:endParaRPr sz="2933" dirty="0">
              <a:latin typeface="Courier New"/>
              <a:cs typeface="Courier New"/>
            </a:endParaRPr>
          </a:p>
          <a:p>
            <a:pPr marL="475815" indent="-458882">
              <a:lnSpc>
                <a:spcPts val="4000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Examine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reachable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states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choose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transition</a:t>
            </a:r>
            <a:endParaRPr sz="3467" dirty="0">
              <a:latin typeface="Arial MT"/>
              <a:cs typeface="Arial MT"/>
            </a:endParaRPr>
          </a:p>
          <a:p>
            <a:pPr marL="474968">
              <a:spcBef>
                <a:spcPts val="40"/>
              </a:spcBef>
            </a:pPr>
            <a:r>
              <a:rPr sz="3467" spc="-7" dirty="0">
                <a:latin typeface="Arial MT"/>
                <a:cs typeface="Arial MT"/>
              </a:rPr>
              <a:t>based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20" dirty="0">
                <a:latin typeface="Arial MT"/>
                <a:cs typeface="Arial MT"/>
              </a:rPr>
              <a:t>affects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CNF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expression.</a:t>
            </a:r>
            <a:endParaRPr sz="3467" dirty="0">
              <a:latin typeface="Arial MT"/>
              <a:cs typeface="Arial MT"/>
            </a:endParaRPr>
          </a:p>
          <a:p>
            <a:pPr marL="1084553" marR="908451" indent="-436022">
              <a:lnSpc>
                <a:spcPts val="3507"/>
              </a:lnSpc>
              <a:spcBef>
                <a:spcPts val="18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If we want </a:t>
            </a:r>
            <a:r>
              <a:rPr sz="2933" spc="-7" dirty="0">
                <a:latin typeface="Courier New"/>
                <a:cs typeface="Courier New"/>
              </a:rPr>
              <a:t>x2 </a:t>
            </a:r>
            <a:r>
              <a:rPr sz="2933" spc="-7" dirty="0">
                <a:latin typeface="Arial MT"/>
                <a:cs typeface="Arial MT"/>
              </a:rPr>
              <a:t>to be false, </a:t>
            </a:r>
            <a:r>
              <a:rPr sz="2933" dirty="0">
                <a:latin typeface="Arial MT"/>
                <a:cs typeface="Arial MT"/>
              </a:rPr>
              <a:t>choose a </a:t>
            </a:r>
            <a:r>
              <a:rPr sz="2933" spc="-7" dirty="0">
                <a:latin typeface="Arial MT"/>
                <a:cs typeface="Arial MT"/>
              </a:rPr>
              <a:t>transition that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imposes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change.</a:t>
            </a:r>
          </a:p>
          <a:p>
            <a:pPr marL="475815" indent="-458882">
              <a:lnSpc>
                <a:spcPts val="4000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Continue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until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CNF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expression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satisfied.</a:t>
            </a:r>
          </a:p>
        </p:txBody>
      </p:sp>
    </p:spTree>
    <p:extLst>
      <p:ext uri="{BB962C8B-B14F-4D97-AF65-F5344CB8AC3E}">
        <p14:creationId xmlns:p14="http://schemas.microsoft.com/office/powerpoint/2010/main" val="387266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9281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Boolean</a:t>
            </a:r>
            <a:r>
              <a:rPr spc="-47" dirty="0"/>
              <a:t> </a:t>
            </a:r>
            <a:r>
              <a:rPr spc="-13" dirty="0"/>
              <a:t>Satisfiability</a:t>
            </a:r>
            <a:r>
              <a:rPr spc="-60" dirty="0"/>
              <a:t> </a:t>
            </a:r>
            <a:r>
              <a:rPr spc="-80" dirty="0"/>
              <a:t>(SAT)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5529" y="1853176"/>
            <a:ext cx="10431779" cy="3917974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542698" marR="91438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542698" algn="l"/>
                <a:tab pos="543546" algn="l"/>
              </a:tabLst>
            </a:pPr>
            <a:r>
              <a:rPr sz="3467" spc="-7" dirty="0">
                <a:latin typeface="Arial MT"/>
                <a:cs typeface="Arial MT"/>
              </a:rPr>
              <a:t>Find assignments to </a:t>
            </a:r>
            <a:r>
              <a:rPr sz="3467" spc="-13" dirty="0">
                <a:latin typeface="Arial MT"/>
                <a:cs typeface="Arial MT"/>
              </a:rPr>
              <a:t>Boolean </a:t>
            </a:r>
            <a:r>
              <a:rPr sz="3467" dirty="0">
                <a:latin typeface="Arial MT"/>
                <a:cs typeface="Arial MT"/>
              </a:rPr>
              <a:t>variables </a:t>
            </a:r>
            <a:r>
              <a:rPr sz="3467" spc="7" dirty="0">
                <a:latin typeface="Arial MT"/>
                <a:cs typeface="Arial MT"/>
              </a:rPr>
              <a:t>X</a:t>
            </a:r>
            <a:r>
              <a:rPr sz="3400" spc="9" baseline="-32679" dirty="0">
                <a:latin typeface="Arial MT"/>
                <a:cs typeface="Arial MT"/>
              </a:rPr>
              <a:t>1</a:t>
            </a:r>
            <a:r>
              <a:rPr sz="3467" spc="7" dirty="0">
                <a:latin typeface="Arial MT"/>
                <a:cs typeface="Arial MT"/>
              </a:rPr>
              <a:t>,X</a:t>
            </a:r>
            <a:r>
              <a:rPr sz="3400" spc="9" baseline="-32679" dirty="0">
                <a:latin typeface="Arial MT"/>
                <a:cs typeface="Arial MT"/>
              </a:rPr>
              <a:t>2</a:t>
            </a:r>
            <a:r>
              <a:rPr sz="3467" spc="7" dirty="0">
                <a:latin typeface="Arial MT"/>
                <a:cs typeface="Arial MT"/>
              </a:rPr>
              <a:t>,...,X</a:t>
            </a:r>
            <a:r>
              <a:rPr sz="3400" spc="9" baseline="-32679" dirty="0">
                <a:latin typeface="Arial MT"/>
                <a:cs typeface="Arial MT"/>
              </a:rPr>
              <a:t>n </a:t>
            </a:r>
            <a:r>
              <a:rPr sz="3400" spc="-920" baseline="-32679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</a:t>
            </a:r>
            <a:r>
              <a:rPr sz="3467" dirty="0">
                <a:latin typeface="Arial MT"/>
                <a:cs typeface="Arial MT"/>
              </a:rPr>
              <a:t>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results</a:t>
            </a:r>
            <a:r>
              <a:rPr sz="3467" spc="-7" dirty="0">
                <a:latin typeface="Arial MT"/>
                <a:cs typeface="Arial MT"/>
              </a:rPr>
              <a:t> i</a:t>
            </a:r>
            <a:r>
              <a:rPr sz="3467" dirty="0">
                <a:latin typeface="Arial MT"/>
                <a:cs typeface="Arial MT"/>
              </a:rPr>
              <a:t>n</a:t>
            </a:r>
            <a:r>
              <a:rPr sz="3467" spc="-7" dirty="0">
                <a:latin typeface="Arial MT"/>
                <a:cs typeface="Arial MT"/>
              </a:rPr>
              <a:t> expressio</a:t>
            </a:r>
            <a:r>
              <a:rPr sz="3467" dirty="0">
                <a:latin typeface="Arial MT"/>
                <a:cs typeface="Arial MT"/>
              </a:rPr>
              <a:t>n</a:t>
            </a:r>
            <a:r>
              <a:rPr sz="3467" spc="-7" dirty="0">
                <a:latin typeface="Arial MT"/>
                <a:cs typeface="Arial MT"/>
              </a:rPr>
              <a:t> </a:t>
            </a:r>
            <a:r>
              <a:rPr sz="3467" spc="-1220" dirty="0">
                <a:solidFill>
                  <a:srgbClr val="FF0000"/>
                </a:solidFill>
                <a:latin typeface="Arial MT"/>
                <a:cs typeface="Arial MT"/>
              </a:rPr>
              <a:t>φ</a:t>
            </a:r>
            <a:r>
              <a:rPr sz="3467" spc="-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3467" spc="-7" dirty="0" smtClean="0">
                <a:latin typeface="Arial MT"/>
                <a:cs typeface="Arial MT"/>
              </a:rPr>
              <a:t> </a:t>
            </a:r>
            <a:r>
              <a:rPr sz="3467" spc="-7" dirty="0" smtClean="0">
                <a:latin typeface="Arial MT"/>
                <a:cs typeface="Arial MT"/>
              </a:rPr>
              <a:t>evaluatin</a:t>
            </a:r>
            <a:r>
              <a:rPr sz="3467" dirty="0" smtClean="0">
                <a:latin typeface="Arial MT"/>
                <a:cs typeface="Arial MT"/>
              </a:rPr>
              <a:t>g</a:t>
            </a:r>
            <a:r>
              <a:rPr sz="3467" spc="-7" dirty="0" smtClean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</a:t>
            </a:r>
            <a:r>
              <a:rPr sz="3467" dirty="0">
                <a:latin typeface="Arial MT"/>
                <a:cs typeface="Arial MT"/>
              </a:rPr>
              <a:t>o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true.</a:t>
            </a:r>
            <a:endParaRPr sz="3467" dirty="0">
              <a:latin typeface="Arial MT"/>
              <a:cs typeface="Arial MT"/>
            </a:endParaRPr>
          </a:p>
          <a:p>
            <a:pPr marL="542698" marR="460575" indent="-458882">
              <a:lnSpc>
                <a:spcPts val="3773"/>
              </a:lnSpc>
              <a:spcBef>
                <a:spcPts val="1267"/>
              </a:spcBef>
              <a:buChar char="•"/>
              <a:tabLst>
                <a:tab pos="542698" algn="l"/>
                <a:tab pos="543546" algn="l"/>
              </a:tabLst>
            </a:pPr>
            <a:r>
              <a:rPr sz="3467" spc="-7" dirty="0">
                <a:latin typeface="Arial MT"/>
                <a:cs typeface="Arial MT"/>
              </a:rPr>
              <a:t>Defined over expressions written in </a:t>
            </a:r>
            <a:r>
              <a:rPr sz="3467" b="1" spc="-7" dirty="0">
                <a:latin typeface="Arial"/>
                <a:cs typeface="Arial"/>
              </a:rPr>
              <a:t>conjunctive </a:t>
            </a:r>
            <a:r>
              <a:rPr sz="3467" b="1" spc="-94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normal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form</a:t>
            </a:r>
            <a:r>
              <a:rPr sz="3467" dirty="0">
                <a:latin typeface="Arial MT"/>
                <a:cs typeface="Arial MT"/>
              </a:rPr>
              <a:t>.</a:t>
            </a:r>
          </a:p>
          <a:p>
            <a:pPr marL="1153130" lvl="1" indent="-436022">
              <a:spcBef>
                <a:spcPts val="880"/>
              </a:spcBef>
              <a:buChar char="•"/>
              <a:tabLst>
                <a:tab pos="1152285" algn="l"/>
                <a:tab pos="1153130" algn="l"/>
              </a:tabLst>
            </a:pPr>
            <a:r>
              <a:rPr sz="2933" spc="-1033" dirty="0">
                <a:latin typeface="Arial MT"/>
                <a:cs typeface="Arial MT"/>
              </a:rPr>
              <a:t>φ</a:t>
            </a:r>
            <a:r>
              <a:rPr sz="2933" spc="-7" dirty="0">
                <a:latin typeface="Arial MT"/>
                <a:cs typeface="Arial MT"/>
              </a:rPr>
              <a:t> </a:t>
            </a:r>
            <a:r>
              <a:rPr lang="en-US" sz="2933" spc="-7" dirty="0" smtClean="0">
                <a:latin typeface="Arial MT"/>
                <a:cs typeface="Arial MT"/>
              </a:rPr>
              <a:t> </a:t>
            </a:r>
            <a:r>
              <a:rPr sz="2933" dirty="0" smtClean="0">
                <a:latin typeface="Arial MT"/>
                <a:cs typeface="Arial MT"/>
              </a:rPr>
              <a:t>=</a:t>
            </a:r>
            <a:r>
              <a:rPr sz="2933" spc="-13" dirty="0" smtClean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(</a:t>
            </a:r>
            <a:r>
              <a:rPr sz="2933" spc="7" dirty="0">
                <a:latin typeface="Arial MT"/>
                <a:cs typeface="Arial MT"/>
              </a:rPr>
              <a:t>X</a:t>
            </a:r>
            <a:r>
              <a:rPr sz="2900" spc="9" baseline="-32567" dirty="0">
                <a:latin typeface="Arial MT"/>
                <a:cs typeface="Arial MT"/>
              </a:rPr>
              <a:t>1</a:t>
            </a:r>
            <a:r>
              <a:rPr sz="2900" baseline="-32567" dirty="0">
                <a:latin typeface="Arial MT"/>
                <a:cs typeface="Arial MT"/>
              </a:rPr>
              <a:t> </a:t>
            </a:r>
            <a:r>
              <a:rPr sz="2900" spc="-389" baseline="-3256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  <a:r>
              <a:rPr sz="2933" spc="-80" dirty="0">
                <a:latin typeface="MS PGothic"/>
                <a:cs typeface="MS PGothic"/>
              </a:rPr>
              <a:t> </a:t>
            </a:r>
            <a:r>
              <a:rPr sz="2933" spc="-7" dirty="0">
                <a:latin typeface="MS PGothic"/>
                <a:cs typeface="MS PGothic"/>
              </a:rPr>
              <a:t>￢</a:t>
            </a:r>
            <a:r>
              <a:rPr sz="2933" spc="-7" dirty="0">
                <a:latin typeface="Arial MT"/>
                <a:cs typeface="Arial MT"/>
              </a:rPr>
              <a:t>X</a:t>
            </a:r>
            <a:r>
              <a:rPr sz="2900" baseline="-32567" dirty="0">
                <a:latin typeface="Arial MT"/>
                <a:cs typeface="Arial MT"/>
              </a:rPr>
              <a:t>2</a:t>
            </a:r>
            <a:r>
              <a:rPr sz="2933" dirty="0">
                <a:latin typeface="Arial MT"/>
                <a:cs typeface="Arial MT"/>
              </a:rPr>
              <a:t>)</a:t>
            </a:r>
            <a:r>
              <a:rPr sz="2933" spc="-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∧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(</a:t>
            </a:r>
            <a:r>
              <a:rPr sz="2933" spc="-7" dirty="0">
                <a:latin typeface="MS PGothic"/>
                <a:cs typeface="MS PGothic"/>
              </a:rPr>
              <a:t>￢</a:t>
            </a:r>
            <a:r>
              <a:rPr sz="2933" spc="-7" dirty="0">
                <a:latin typeface="Arial MT"/>
                <a:cs typeface="Arial MT"/>
              </a:rPr>
              <a:t>X</a:t>
            </a:r>
            <a:r>
              <a:rPr sz="2900" spc="9" baseline="-32567" dirty="0">
                <a:latin typeface="Arial MT"/>
                <a:cs typeface="Arial MT"/>
              </a:rPr>
              <a:t>1</a:t>
            </a:r>
            <a:r>
              <a:rPr sz="2900" baseline="-32567" dirty="0">
                <a:latin typeface="Arial MT"/>
                <a:cs typeface="Arial MT"/>
              </a:rPr>
              <a:t> </a:t>
            </a:r>
            <a:r>
              <a:rPr sz="2900" spc="-389" baseline="-3256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X</a:t>
            </a:r>
            <a:r>
              <a:rPr sz="2900" baseline="-32567" dirty="0">
                <a:latin typeface="Arial MT"/>
                <a:cs typeface="Arial MT"/>
              </a:rPr>
              <a:t>2</a:t>
            </a:r>
            <a:r>
              <a:rPr sz="2933" dirty="0">
                <a:latin typeface="Arial MT"/>
                <a:cs typeface="Arial MT"/>
              </a:rPr>
              <a:t>)</a:t>
            </a:r>
          </a:p>
          <a:p>
            <a:pPr marL="1153130" lvl="1" indent="-436022">
              <a:spcBef>
                <a:spcPts val="980"/>
              </a:spcBef>
              <a:buChar char="•"/>
              <a:tabLst>
                <a:tab pos="1152285" algn="l"/>
                <a:tab pos="1153130" algn="l"/>
              </a:tabLst>
            </a:pPr>
            <a:r>
              <a:rPr sz="2933" dirty="0">
                <a:latin typeface="Arial MT"/>
                <a:cs typeface="Arial MT"/>
              </a:rPr>
              <a:t>(X</a:t>
            </a:r>
            <a:r>
              <a:rPr sz="2900" baseline="-32567" dirty="0">
                <a:latin typeface="Arial MT"/>
                <a:cs typeface="Arial MT"/>
              </a:rPr>
              <a:t>1</a:t>
            </a:r>
            <a:r>
              <a:rPr sz="2900" spc="400" baseline="-3256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spc="-7" dirty="0">
                <a:latin typeface="MS PGothic"/>
                <a:cs typeface="MS PGothic"/>
              </a:rPr>
              <a:t>￢</a:t>
            </a:r>
            <a:r>
              <a:rPr sz="2933" spc="-7" dirty="0">
                <a:latin typeface="Arial MT"/>
                <a:cs typeface="Arial MT"/>
              </a:rPr>
              <a:t>X</a:t>
            </a:r>
            <a:r>
              <a:rPr sz="2900" spc="-9" baseline="-32567" dirty="0">
                <a:latin typeface="Arial MT"/>
                <a:cs typeface="Arial MT"/>
              </a:rPr>
              <a:t>2</a:t>
            </a:r>
            <a:r>
              <a:rPr sz="2933" spc="-7" dirty="0">
                <a:latin typeface="Arial MT"/>
                <a:cs typeface="Arial MT"/>
              </a:rPr>
              <a:t>)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7" dirty="0">
                <a:latin typeface="Arial MT"/>
                <a:cs typeface="Arial MT"/>
              </a:rPr>
              <a:t> </a:t>
            </a:r>
            <a:r>
              <a:rPr sz="2933" b="1" spc="-7" dirty="0">
                <a:latin typeface="Arial"/>
                <a:cs typeface="Arial"/>
              </a:rPr>
              <a:t>clause</a:t>
            </a:r>
            <a:r>
              <a:rPr sz="2933" spc="-7" dirty="0">
                <a:latin typeface="Arial MT"/>
                <a:cs typeface="Arial MT"/>
              </a:rPr>
              <a:t>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made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variables, </a:t>
            </a:r>
            <a:r>
              <a:rPr sz="2933" spc="-7" dirty="0">
                <a:latin typeface="MS PGothic"/>
                <a:cs typeface="MS PGothic"/>
              </a:rPr>
              <a:t>￢</a:t>
            </a:r>
            <a:r>
              <a:rPr sz="2933" spc="-7" dirty="0">
                <a:latin typeface="Arial MT"/>
                <a:cs typeface="Arial MT"/>
              </a:rPr>
              <a:t>,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</a:p>
          <a:p>
            <a:pPr marL="1153130" lvl="1" indent="-436022">
              <a:spcBef>
                <a:spcPts val="980"/>
              </a:spcBef>
              <a:buChar char="•"/>
              <a:tabLst>
                <a:tab pos="1152285" algn="l"/>
                <a:tab pos="1153130" algn="l"/>
              </a:tabLst>
            </a:pPr>
            <a:r>
              <a:rPr sz="2933" spc="-7" dirty="0">
                <a:latin typeface="Arial MT"/>
                <a:cs typeface="Arial MT"/>
              </a:rPr>
              <a:t>Clauses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joined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with</a:t>
            </a:r>
            <a:r>
              <a:rPr sz="2933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24503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1891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Boolean</a:t>
            </a:r>
            <a:r>
              <a:rPr spc="-120" dirty="0"/>
              <a:t> </a:t>
            </a:r>
            <a:r>
              <a:rPr spc="-7" dirty="0"/>
              <a:t>Satisfiability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5530" y="1801265"/>
            <a:ext cx="10761133" cy="449090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43546" indent="-458882">
              <a:spcBef>
                <a:spcPts val="540"/>
              </a:spcBef>
              <a:buChar char="•"/>
              <a:tabLst>
                <a:tab pos="542698" algn="l"/>
                <a:tab pos="543546" algn="l"/>
              </a:tabLst>
            </a:pPr>
            <a:r>
              <a:rPr sz="3467" spc="-7" dirty="0">
                <a:latin typeface="Arial MT"/>
                <a:cs typeface="Arial MT"/>
              </a:rPr>
              <a:t>Find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assignment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7" dirty="0">
                <a:latin typeface="Arial MT"/>
                <a:cs typeface="Arial MT"/>
              </a:rPr>
              <a:t>X</a:t>
            </a:r>
            <a:r>
              <a:rPr sz="3400" spc="9" baseline="-32679" dirty="0">
                <a:latin typeface="Arial MT"/>
                <a:cs typeface="Arial MT"/>
              </a:rPr>
              <a:t>1</a:t>
            </a:r>
            <a:r>
              <a:rPr sz="3467" spc="7" dirty="0">
                <a:latin typeface="Arial MT"/>
                <a:cs typeface="Arial MT"/>
              </a:rPr>
              <a:t>,X</a:t>
            </a:r>
            <a:r>
              <a:rPr sz="3400" spc="9" baseline="-32679" dirty="0">
                <a:latin typeface="Arial MT"/>
                <a:cs typeface="Arial MT"/>
              </a:rPr>
              <a:t>2</a:t>
            </a:r>
            <a:r>
              <a:rPr sz="3467" spc="7" dirty="0">
                <a:latin typeface="Arial MT"/>
                <a:cs typeface="Arial MT"/>
              </a:rPr>
              <a:t>,X</a:t>
            </a:r>
            <a:r>
              <a:rPr sz="3400" spc="9" baseline="-32679" dirty="0">
                <a:latin typeface="Arial MT"/>
                <a:cs typeface="Arial MT"/>
              </a:rPr>
              <a:t>3</a:t>
            </a:r>
            <a:r>
              <a:rPr sz="3467" spc="7" dirty="0">
                <a:latin typeface="Arial MT"/>
                <a:cs typeface="Arial MT"/>
              </a:rPr>
              <a:t>,X</a:t>
            </a:r>
            <a:r>
              <a:rPr sz="3400" spc="9" baseline="-32679" dirty="0">
                <a:latin typeface="Arial MT"/>
                <a:cs typeface="Arial MT"/>
              </a:rPr>
              <a:t>4</a:t>
            </a:r>
            <a:r>
              <a:rPr sz="3467" spc="7" dirty="0">
                <a:latin typeface="Arial MT"/>
                <a:cs typeface="Arial MT"/>
              </a:rPr>
              <a:t>,X</a:t>
            </a:r>
            <a:r>
              <a:rPr sz="3400" spc="9" baseline="-32679" dirty="0">
                <a:latin typeface="Arial MT"/>
                <a:cs typeface="Arial MT"/>
              </a:rPr>
              <a:t>5</a:t>
            </a:r>
            <a:r>
              <a:rPr sz="3400" spc="-9" baseline="-32679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solve</a:t>
            </a:r>
          </a:p>
          <a:p>
            <a:pPr marL="1153130" lvl="1" indent="-436022">
              <a:lnSpc>
                <a:spcPts val="3327"/>
              </a:lnSpc>
              <a:spcBef>
                <a:spcPts val="347"/>
              </a:spcBef>
              <a:buChar char="•"/>
              <a:tabLst>
                <a:tab pos="1152285" algn="l"/>
                <a:tab pos="1153130" algn="l"/>
              </a:tabLst>
            </a:pPr>
            <a:r>
              <a:rPr sz="2933" spc="-7" dirty="0">
                <a:latin typeface="Arial MT"/>
                <a:cs typeface="Arial MT"/>
              </a:rPr>
              <a:t>(</a:t>
            </a:r>
            <a:r>
              <a:rPr sz="2933" spc="-7" dirty="0">
                <a:latin typeface="MS PGothic"/>
                <a:cs typeface="MS PGothic"/>
              </a:rPr>
              <a:t>￢</a:t>
            </a:r>
            <a:r>
              <a:rPr sz="2933" spc="-7" dirty="0">
                <a:latin typeface="Arial MT"/>
                <a:cs typeface="Arial MT"/>
              </a:rPr>
              <a:t>X</a:t>
            </a:r>
            <a:r>
              <a:rPr sz="2900" spc="-9" baseline="-32567" dirty="0">
                <a:latin typeface="Arial MT"/>
                <a:cs typeface="Arial MT"/>
              </a:rPr>
              <a:t>2</a:t>
            </a:r>
            <a:r>
              <a:rPr sz="2900" spc="409" baseline="-3256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X</a:t>
            </a:r>
            <a:r>
              <a:rPr sz="2900" baseline="-32567" dirty="0">
                <a:latin typeface="Arial MT"/>
                <a:cs typeface="Arial MT"/>
              </a:rPr>
              <a:t>5</a:t>
            </a:r>
            <a:r>
              <a:rPr sz="2933" dirty="0">
                <a:latin typeface="Arial MT"/>
                <a:cs typeface="Arial MT"/>
              </a:rPr>
              <a:t>)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∧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(X</a:t>
            </a:r>
            <a:r>
              <a:rPr sz="2900" baseline="-32567" dirty="0">
                <a:latin typeface="Arial MT"/>
                <a:cs typeface="Arial MT"/>
              </a:rPr>
              <a:t>1</a:t>
            </a:r>
            <a:r>
              <a:rPr sz="2900" spc="420" baseline="-32567" dirty="0">
                <a:latin typeface="Arial MT"/>
                <a:cs typeface="Arial MT"/>
              </a:rPr>
              <a:t> </a:t>
            </a:r>
            <a:r>
              <a:rPr sz="2933" spc="-7" dirty="0">
                <a:latin typeface="MS PGothic"/>
                <a:cs typeface="MS PGothic"/>
              </a:rPr>
              <a:t>∨￢</a:t>
            </a:r>
            <a:r>
              <a:rPr sz="2933" spc="-7" dirty="0">
                <a:latin typeface="Arial MT"/>
                <a:cs typeface="Arial MT"/>
              </a:rPr>
              <a:t>X</a:t>
            </a:r>
            <a:r>
              <a:rPr sz="2900" spc="-9" baseline="-32567" dirty="0">
                <a:latin typeface="Arial MT"/>
                <a:cs typeface="Arial MT"/>
              </a:rPr>
              <a:t>3</a:t>
            </a:r>
            <a:r>
              <a:rPr sz="2900" spc="409" baseline="-3256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X</a:t>
            </a:r>
            <a:r>
              <a:rPr sz="2900" baseline="-32567" dirty="0">
                <a:latin typeface="Arial MT"/>
                <a:cs typeface="Arial MT"/>
              </a:rPr>
              <a:t>4</a:t>
            </a:r>
            <a:r>
              <a:rPr sz="2933" dirty="0">
                <a:latin typeface="Arial MT"/>
                <a:cs typeface="Arial MT"/>
              </a:rPr>
              <a:t>)</a:t>
            </a:r>
            <a:r>
              <a:rPr sz="2933" spc="-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∧</a:t>
            </a:r>
            <a:r>
              <a:rPr sz="2933" spc="-93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(X</a:t>
            </a:r>
            <a:r>
              <a:rPr sz="2900" baseline="-32567" dirty="0">
                <a:latin typeface="Arial MT"/>
                <a:cs typeface="Arial MT"/>
              </a:rPr>
              <a:t>4</a:t>
            </a:r>
            <a:r>
              <a:rPr sz="2900" spc="420" baseline="-3256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spc="-7" dirty="0">
                <a:latin typeface="MS PGothic"/>
                <a:cs typeface="MS PGothic"/>
              </a:rPr>
              <a:t>￢</a:t>
            </a:r>
            <a:r>
              <a:rPr sz="2933" spc="-7" dirty="0">
                <a:latin typeface="Arial MT"/>
                <a:cs typeface="Arial MT"/>
              </a:rPr>
              <a:t>X</a:t>
            </a:r>
            <a:r>
              <a:rPr sz="2900" spc="-9" baseline="-32567" dirty="0">
                <a:latin typeface="Arial MT"/>
                <a:cs typeface="Arial MT"/>
              </a:rPr>
              <a:t>5</a:t>
            </a:r>
            <a:r>
              <a:rPr sz="2933" spc="-7" dirty="0">
                <a:latin typeface="Arial MT"/>
                <a:cs typeface="Arial MT"/>
              </a:rPr>
              <a:t>) </a:t>
            </a:r>
            <a:r>
              <a:rPr sz="2933" dirty="0">
                <a:latin typeface="MS PGothic"/>
                <a:cs typeface="MS PGothic"/>
              </a:rPr>
              <a:t>∧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(X</a:t>
            </a:r>
            <a:r>
              <a:rPr sz="2900" baseline="-32567" dirty="0">
                <a:latin typeface="Arial MT"/>
                <a:cs typeface="Arial MT"/>
              </a:rPr>
              <a:t>1</a:t>
            </a:r>
            <a:r>
              <a:rPr sz="2900" spc="409" baseline="-3256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</a:p>
          <a:p>
            <a:pPr marL="1152285">
              <a:lnSpc>
                <a:spcPts val="3327"/>
              </a:lnSpc>
            </a:pPr>
            <a:r>
              <a:rPr sz="2933" spc="-7" dirty="0">
                <a:latin typeface="Arial MT"/>
                <a:cs typeface="Arial MT"/>
              </a:rPr>
              <a:t>X</a:t>
            </a:r>
            <a:r>
              <a:rPr sz="2900" spc="-9" baseline="-32567" dirty="0">
                <a:latin typeface="Arial MT"/>
                <a:cs typeface="Arial MT"/>
              </a:rPr>
              <a:t>2</a:t>
            </a:r>
            <a:r>
              <a:rPr sz="2933" spc="-7" dirty="0">
                <a:latin typeface="Arial MT"/>
                <a:cs typeface="Arial MT"/>
              </a:rPr>
              <a:t>)</a:t>
            </a:r>
            <a:endParaRPr sz="2933" dirty="0">
              <a:latin typeface="Arial MT"/>
              <a:cs typeface="Arial MT"/>
            </a:endParaRPr>
          </a:p>
          <a:p>
            <a:pPr marL="543546" indent="-458882">
              <a:spcBef>
                <a:spcPts val="940"/>
              </a:spcBef>
              <a:buChar char="•"/>
              <a:tabLst>
                <a:tab pos="542698" algn="l"/>
                <a:tab pos="543546" algn="l"/>
              </a:tabLst>
            </a:pPr>
            <a:r>
              <a:rPr sz="3467" spc="-7" dirty="0">
                <a:latin typeface="Arial MT"/>
                <a:cs typeface="Arial MT"/>
              </a:rPr>
              <a:t>One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solution: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1,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0,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1,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1,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1</a:t>
            </a:r>
          </a:p>
          <a:p>
            <a:pPr marL="1153130" lvl="1" indent="-436022">
              <a:lnSpc>
                <a:spcPts val="3327"/>
              </a:lnSpc>
              <a:spcBef>
                <a:spcPts val="347"/>
              </a:spcBef>
              <a:buChar char="•"/>
              <a:tabLst>
                <a:tab pos="1152285" algn="l"/>
                <a:tab pos="1153130" algn="l"/>
              </a:tabLst>
            </a:pPr>
            <a:r>
              <a:rPr sz="2933" spc="-7" dirty="0">
                <a:latin typeface="Arial MT"/>
                <a:cs typeface="Arial MT"/>
              </a:rPr>
              <a:t>(</a:t>
            </a:r>
            <a:r>
              <a:rPr sz="2933" spc="-7" dirty="0">
                <a:latin typeface="MS PGothic"/>
                <a:cs typeface="MS PGothic"/>
              </a:rPr>
              <a:t>￢</a:t>
            </a:r>
            <a:r>
              <a:rPr sz="2933" spc="-7" dirty="0">
                <a:latin typeface="Arial MT"/>
                <a:cs typeface="Arial MT"/>
              </a:rPr>
              <a:t>X</a:t>
            </a:r>
            <a:r>
              <a:rPr sz="2900" spc="-9" baseline="-32567" dirty="0">
                <a:latin typeface="Arial MT"/>
                <a:cs typeface="Arial MT"/>
              </a:rPr>
              <a:t>2</a:t>
            </a:r>
            <a:r>
              <a:rPr sz="2900" spc="409" baseline="-3256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X</a:t>
            </a:r>
            <a:r>
              <a:rPr sz="2900" baseline="-32567" dirty="0">
                <a:latin typeface="Arial MT"/>
                <a:cs typeface="Arial MT"/>
              </a:rPr>
              <a:t>5</a:t>
            </a:r>
            <a:r>
              <a:rPr sz="2933" dirty="0">
                <a:latin typeface="Arial MT"/>
                <a:cs typeface="Arial MT"/>
              </a:rPr>
              <a:t>)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∧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(X</a:t>
            </a:r>
            <a:r>
              <a:rPr sz="2900" baseline="-32567" dirty="0">
                <a:latin typeface="Arial MT"/>
                <a:cs typeface="Arial MT"/>
              </a:rPr>
              <a:t>1</a:t>
            </a:r>
            <a:r>
              <a:rPr sz="2900" spc="420" baseline="-32567" dirty="0">
                <a:latin typeface="Arial MT"/>
                <a:cs typeface="Arial MT"/>
              </a:rPr>
              <a:t> </a:t>
            </a:r>
            <a:r>
              <a:rPr sz="2933" spc="-7" dirty="0">
                <a:latin typeface="MS PGothic"/>
                <a:cs typeface="MS PGothic"/>
              </a:rPr>
              <a:t>∨￢</a:t>
            </a:r>
            <a:r>
              <a:rPr sz="2933" spc="-7" dirty="0">
                <a:latin typeface="Arial MT"/>
                <a:cs typeface="Arial MT"/>
              </a:rPr>
              <a:t>X</a:t>
            </a:r>
            <a:r>
              <a:rPr sz="2900" spc="-9" baseline="-32567" dirty="0">
                <a:latin typeface="Arial MT"/>
                <a:cs typeface="Arial MT"/>
              </a:rPr>
              <a:t>3</a:t>
            </a:r>
            <a:r>
              <a:rPr sz="2900" spc="409" baseline="-3256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X</a:t>
            </a:r>
            <a:r>
              <a:rPr sz="2900" baseline="-32567" dirty="0">
                <a:latin typeface="Arial MT"/>
                <a:cs typeface="Arial MT"/>
              </a:rPr>
              <a:t>4</a:t>
            </a:r>
            <a:r>
              <a:rPr sz="2933" dirty="0">
                <a:latin typeface="Arial MT"/>
                <a:cs typeface="Arial MT"/>
              </a:rPr>
              <a:t>)</a:t>
            </a:r>
            <a:r>
              <a:rPr sz="2933" spc="-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∧</a:t>
            </a:r>
            <a:r>
              <a:rPr sz="2933" spc="-93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(X</a:t>
            </a:r>
            <a:r>
              <a:rPr sz="2900" baseline="-32567" dirty="0">
                <a:latin typeface="Arial MT"/>
                <a:cs typeface="Arial MT"/>
              </a:rPr>
              <a:t>4</a:t>
            </a:r>
            <a:r>
              <a:rPr sz="2900" spc="420" baseline="-3256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spc="-7" dirty="0">
                <a:latin typeface="MS PGothic"/>
                <a:cs typeface="MS PGothic"/>
              </a:rPr>
              <a:t>￢</a:t>
            </a:r>
            <a:r>
              <a:rPr sz="2933" spc="-7" dirty="0">
                <a:latin typeface="Arial MT"/>
                <a:cs typeface="Arial MT"/>
              </a:rPr>
              <a:t>X</a:t>
            </a:r>
            <a:r>
              <a:rPr sz="2900" spc="-9" baseline="-32567" dirty="0">
                <a:latin typeface="Arial MT"/>
                <a:cs typeface="Arial MT"/>
              </a:rPr>
              <a:t>5</a:t>
            </a:r>
            <a:r>
              <a:rPr sz="2933" spc="-7" dirty="0">
                <a:latin typeface="Arial MT"/>
                <a:cs typeface="Arial MT"/>
              </a:rPr>
              <a:t>) </a:t>
            </a:r>
            <a:r>
              <a:rPr sz="2933" dirty="0">
                <a:latin typeface="MS PGothic"/>
                <a:cs typeface="MS PGothic"/>
              </a:rPr>
              <a:t>∧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(X</a:t>
            </a:r>
            <a:r>
              <a:rPr sz="2900" baseline="-32567" dirty="0">
                <a:latin typeface="Arial MT"/>
                <a:cs typeface="Arial MT"/>
              </a:rPr>
              <a:t>1</a:t>
            </a:r>
            <a:r>
              <a:rPr sz="2900" spc="409" baseline="-3256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</a:p>
          <a:p>
            <a:pPr marL="1152285">
              <a:lnSpc>
                <a:spcPts val="3327"/>
              </a:lnSpc>
            </a:pPr>
            <a:r>
              <a:rPr sz="2933" spc="-7" dirty="0">
                <a:latin typeface="Arial MT"/>
                <a:cs typeface="Arial MT"/>
              </a:rPr>
              <a:t>X</a:t>
            </a:r>
            <a:r>
              <a:rPr sz="2900" spc="-9" baseline="-32567" dirty="0">
                <a:latin typeface="Arial MT"/>
                <a:cs typeface="Arial MT"/>
              </a:rPr>
              <a:t>2</a:t>
            </a:r>
            <a:r>
              <a:rPr sz="2933" spc="-7" dirty="0">
                <a:latin typeface="Arial MT"/>
                <a:cs typeface="Arial MT"/>
              </a:rPr>
              <a:t>)</a:t>
            </a:r>
            <a:endParaRPr sz="2933" dirty="0">
              <a:latin typeface="Arial MT"/>
              <a:cs typeface="Arial MT"/>
            </a:endParaRPr>
          </a:p>
          <a:p>
            <a:pPr marL="1153130" lvl="1" indent="-436022">
              <a:spcBef>
                <a:spcPts val="347"/>
              </a:spcBef>
              <a:buChar char="•"/>
              <a:tabLst>
                <a:tab pos="1152285" algn="l"/>
                <a:tab pos="1153130" algn="l"/>
              </a:tabLst>
            </a:pPr>
            <a:r>
              <a:rPr sz="2933" spc="-7" dirty="0">
                <a:latin typeface="Arial MT"/>
                <a:cs typeface="Arial MT"/>
              </a:rPr>
              <a:t>(</a:t>
            </a:r>
            <a:r>
              <a:rPr sz="2933" spc="-7" dirty="0">
                <a:latin typeface="MS PGothic"/>
                <a:cs typeface="MS PGothic"/>
              </a:rPr>
              <a:t>￢</a:t>
            </a:r>
            <a:r>
              <a:rPr sz="2933" spc="-7" dirty="0">
                <a:latin typeface="Arial MT"/>
                <a:cs typeface="Arial MT"/>
              </a:rPr>
              <a:t>0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  <a:r>
              <a:rPr sz="2933" spc="-93" dirty="0">
                <a:latin typeface="MS PGothic"/>
                <a:cs typeface="MS PGothic"/>
              </a:rPr>
              <a:t> </a:t>
            </a:r>
            <a:r>
              <a:rPr sz="2933" spc="-7" dirty="0">
                <a:latin typeface="Arial MT"/>
                <a:cs typeface="Arial MT"/>
              </a:rPr>
              <a:t>1) </a:t>
            </a:r>
            <a:r>
              <a:rPr sz="2933" dirty="0">
                <a:latin typeface="MS PGothic"/>
                <a:cs typeface="MS PGothic"/>
              </a:rPr>
              <a:t>∧</a:t>
            </a:r>
            <a:r>
              <a:rPr sz="2933" spc="-93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(1</a:t>
            </a:r>
            <a:r>
              <a:rPr sz="2933" spc="-7" dirty="0">
                <a:latin typeface="Arial MT"/>
                <a:cs typeface="Arial MT"/>
              </a:rPr>
              <a:t> </a:t>
            </a:r>
            <a:r>
              <a:rPr sz="2933" spc="-7" dirty="0">
                <a:latin typeface="MS PGothic"/>
                <a:cs typeface="MS PGothic"/>
              </a:rPr>
              <a:t>∨￢</a:t>
            </a:r>
            <a:r>
              <a:rPr sz="2933" spc="-7" dirty="0">
                <a:latin typeface="Arial MT"/>
                <a:cs typeface="Arial MT"/>
              </a:rPr>
              <a:t>1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MS PGothic"/>
                <a:cs typeface="MS PGothic"/>
              </a:rPr>
              <a:t>∨</a:t>
            </a:r>
            <a:r>
              <a:rPr sz="2933" spc="-7" dirty="0">
                <a:latin typeface="Arial MT"/>
                <a:cs typeface="Arial MT"/>
              </a:rPr>
              <a:t>1) </a:t>
            </a:r>
            <a:r>
              <a:rPr sz="2933" dirty="0">
                <a:latin typeface="MS PGothic"/>
                <a:cs typeface="MS PGothic"/>
              </a:rPr>
              <a:t>∧</a:t>
            </a:r>
            <a:r>
              <a:rPr sz="2933" spc="-93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(1</a:t>
            </a:r>
            <a:r>
              <a:rPr sz="2933" spc="-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∨</a:t>
            </a:r>
            <a:r>
              <a:rPr sz="2933" spc="-87" dirty="0">
                <a:latin typeface="MS PGothic"/>
                <a:cs typeface="MS PGothic"/>
              </a:rPr>
              <a:t> </a:t>
            </a:r>
            <a:r>
              <a:rPr sz="2933" spc="-7" dirty="0">
                <a:latin typeface="MS PGothic"/>
                <a:cs typeface="MS PGothic"/>
              </a:rPr>
              <a:t>￢</a:t>
            </a:r>
            <a:r>
              <a:rPr sz="2933" spc="-7" dirty="0">
                <a:latin typeface="Arial MT"/>
                <a:cs typeface="Arial MT"/>
              </a:rPr>
              <a:t>1) </a:t>
            </a:r>
            <a:r>
              <a:rPr sz="2933" dirty="0">
                <a:latin typeface="MS PGothic"/>
                <a:cs typeface="MS PGothic"/>
              </a:rPr>
              <a:t>∧</a:t>
            </a:r>
            <a:r>
              <a:rPr sz="2933" spc="-93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(1 </a:t>
            </a:r>
            <a:r>
              <a:rPr sz="2933" dirty="0">
                <a:latin typeface="MS PGothic"/>
                <a:cs typeface="MS PGothic"/>
              </a:rPr>
              <a:t>∨</a:t>
            </a:r>
            <a:r>
              <a:rPr sz="2933" spc="-93" dirty="0">
                <a:latin typeface="MS PGothic"/>
                <a:cs typeface="MS PGothic"/>
              </a:rPr>
              <a:t> </a:t>
            </a:r>
            <a:r>
              <a:rPr sz="2933" spc="-7" dirty="0">
                <a:latin typeface="Arial MT"/>
                <a:cs typeface="Arial MT"/>
              </a:rPr>
              <a:t>0)</a:t>
            </a:r>
            <a:endParaRPr sz="2933" dirty="0">
              <a:latin typeface="Arial MT"/>
              <a:cs typeface="Arial MT"/>
            </a:endParaRPr>
          </a:p>
          <a:p>
            <a:pPr marL="1153130" lvl="1" indent="-436022">
              <a:spcBef>
                <a:spcPts val="280"/>
              </a:spcBef>
              <a:buChar char="•"/>
              <a:tabLst>
                <a:tab pos="1152285" algn="l"/>
                <a:tab pos="1153130" algn="l"/>
              </a:tabLst>
            </a:pPr>
            <a:r>
              <a:rPr sz="2933" dirty="0">
                <a:latin typeface="Arial MT"/>
                <a:cs typeface="Arial MT"/>
              </a:rPr>
              <a:t>(1)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∧</a:t>
            </a:r>
            <a:r>
              <a:rPr sz="2933" spc="-107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(1)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∧</a:t>
            </a:r>
            <a:r>
              <a:rPr sz="2933" spc="-107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(1)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MS PGothic"/>
                <a:cs typeface="MS PGothic"/>
              </a:rPr>
              <a:t>∧</a:t>
            </a:r>
            <a:r>
              <a:rPr sz="2933" spc="-107" dirty="0">
                <a:latin typeface="MS PGothic"/>
                <a:cs typeface="MS PGothic"/>
              </a:rPr>
              <a:t> </a:t>
            </a:r>
            <a:r>
              <a:rPr sz="2933" dirty="0">
                <a:latin typeface="Arial MT"/>
                <a:cs typeface="Arial MT"/>
              </a:rPr>
              <a:t>(1)</a:t>
            </a:r>
          </a:p>
          <a:p>
            <a:pPr marL="1153130" lvl="1" indent="-436022">
              <a:spcBef>
                <a:spcPts val="280"/>
              </a:spcBef>
              <a:buChar char="•"/>
              <a:tabLst>
                <a:tab pos="1152285" algn="l"/>
                <a:tab pos="1153130" algn="l"/>
              </a:tabLst>
            </a:pPr>
            <a:r>
              <a:rPr sz="2933" dirty="0">
                <a:latin typeface="Arial MT"/>
                <a:cs typeface="Arial M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063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86384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Branch</a:t>
            </a:r>
            <a:r>
              <a:rPr spc="-47" dirty="0"/>
              <a:t> </a:t>
            </a:r>
            <a:r>
              <a:rPr dirty="0"/>
              <a:t>&amp;</a:t>
            </a:r>
            <a:r>
              <a:rPr spc="-47" dirty="0"/>
              <a:t> </a:t>
            </a:r>
            <a:r>
              <a:rPr spc="-7" dirty="0"/>
              <a:t>Bound</a:t>
            </a:r>
            <a:r>
              <a:rPr spc="-220" dirty="0"/>
              <a:t> </a:t>
            </a:r>
            <a:r>
              <a:rPr spc="-7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27710"/>
            <a:ext cx="10027073" cy="36182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Set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variable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true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false.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Apply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value.</a:t>
            </a:r>
          </a:p>
          <a:p>
            <a:pPr marL="475815" indent="-458882">
              <a:spcBef>
                <a:spcPts val="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Does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satisfy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clauses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appears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in?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lnSpc>
                <a:spcPts val="3507"/>
              </a:lnSpc>
              <a:spcBef>
                <a:spcPts val="6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so,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assign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next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variable.</a:t>
            </a:r>
          </a:p>
          <a:p>
            <a:pPr marL="1085398" lvl="1" indent="-436022">
              <a:lnSpc>
                <a:spcPts val="3487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not,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backtrack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(bound)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apply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other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value.</a:t>
            </a:r>
          </a:p>
          <a:p>
            <a:pPr marL="474968" marR="110064" indent="-458882">
              <a:lnSpc>
                <a:spcPts val="4200"/>
              </a:lnSpc>
              <a:spcBef>
                <a:spcPts val="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Prunes </a:t>
            </a:r>
            <a:r>
              <a:rPr sz="3467" spc="-7" dirty="0">
                <a:latin typeface="Arial MT"/>
                <a:cs typeface="Arial MT"/>
              </a:rPr>
              <a:t>branches of the boolean decision tree as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values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 applied.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466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86384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Branch</a:t>
            </a:r>
            <a:r>
              <a:rPr spc="-47" dirty="0"/>
              <a:t> </a:t>
            </a:r>
            <a:r>
              <a:rPr dirty="0"/>
              <a:t>&amp;</a:t>
            </a:r>
            <a:r>
              <a:rPr spc="-47" dirty="0"/>
              <a:t> </a:t>
            </a:r>
            <a:r>
              <a:rPr spc="-7" dirty="0"/>
              <a:t>Bound</a:t>
            </a:r>
            <a:r>
              <a:rPr spc="-220" dirty="0"/>
              <a:t> </a:t>
            </a:r>
            <a:r>
              <a:rPr spc="-7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7" y="1712602"/>
            <a:ext cx="10572327" cy="40464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340"/>
              </a:lnSpc>
              <a:spcBef>
                <a:spcPts val="133"/>
              </a:spcBef>
              <a:tabLst>
                <a:tab pos="2876055" algn="l"/>
                <a:tab pos="6518324" algn="l"/>
              </a:tabLst>
            </a:pPr>
            <a:r>
              <a:rPr sz="2933" spc="-1033" dirty="0">
                <a:solidFill>
                  <a:srgbClr val="4F4F4F"/>
                </a:solidFill>
                <a:latin typeface="Arial MT"/>
                <a:cs typeface="Arial MT"/>
              </a:rPr>
              <a:t>φ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x2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933" spc="-87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x5)	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933" spc="-87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(x1 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933" spc="-7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x3 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933" spc="-87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x4)	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933" spc="-107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(x4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933" spc="-10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x5)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933" spc="-107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(x1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endParaRPr sz="2933" dirty="0">
              <a:latin typeface="MS PGothic"/>
              <a:cs typeface="MS PGothic"/>
            </a:endParaRPr>
          </a:p>
          <a:p>
            <a:pPr marL="16933">
              <a:lnSpc>
                <a:spcPts val="3347"/>
              </a:lnSpc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x2)</a:t>
            </a:r>
            <a:endParaRPr sz="2933" dirty="0">
              <a:latin typeface="Arial MT"/>
              <a:cs typeface="Arial MT"/>
            </a:endParaRPr>
          </a:p>
          <a:p>
            <a:pPr marL="696789" indent="-601964">
              <a:spcBef>
                <a:spcPts val="1320"/>
              </a:spcBef>
              <a:buClr>
                <a:srgbClr val="000000"/>
              </a:buClr>
              <a:buFont typeface="Arial MT"/>
              <a:buAutoNum type="arabicPeriod"/>
              <a:tabLst>
                <a:tab pos="696789" algn="l"/>
                <a:tab pos="697636" algn="l"/>
              </a:tabLst>
            </a:pPr>
            <a:r>
              <a:rPr sz="2800" b="1" spc="-7" dirty="0">
                <a:solidFill>
                  <a:srgbClr val="4F4F4F"/>
                </a:solidFill>
                <a:latin typeface="Arial"/>
                <a:cs typeface="Arial"/>
              </a:rPr>
              <a:t>Set</a:t>
            </a:r>
            <a:r>
              <a:rPr sz="2800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b="1" spc="-7" dirty="0">
                <a:solidFill>
                  <a:srgbClr val="4F4F4F"/>
                </a:solidFill>
                <a:latin typeface="Arial"/>
                <a:cs typeface="Arial"/>
              </a:rPr>
              <a:t>x1</a:t>
            </a:r>
            <a:r>
              <a:rPr sz="2800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F4F4F"/>
                </a:solidFill>
                <a:latin typeface="Arial"/>
                <a:cs typeface="Arial"/>
              </a:rPr>
              <a:t>to</a:t>
            </a:r>
            <a:r>
              <a:rPr sz="2800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F4F4F"/>
                </a:solidFill>
                <a:latin typeface="Arial"/>
                <a:cs typeface="Arial"/>
              </a:rPr>
              <a:t>false.</a:t>
            </a:r>
            <a:endParaRPr sz="2800" dirty="0">
              <a:latin typeface="Arial"/>
              <a:cs typeface="Arial"/>
            </a:endParaRPr>
          </a:p>
          <a:p>
            <a:pPr marL="696789">
              <a:spcBef>
                <a:spcPts val="40"/>
              </a:spcBef>
              <a:tabLst>
                <a:tab pos="3427221" algn="l"/>
                <a:tab pos="6726598" algn="l"/>
              </a:tabLst>
            </a:pPr>
            <a:r>
              <a:rPr sz="2800" spc="-987" dirty="0">
                <a:solidFill>
                  <a:srgbClr val="4F4F4F"/>
                </a:solidFill>
                <a:latin typeface="Arial MT"/>
                <a:cs typeface="Arial MT"/>
              </a:rPr>
              <a:t>φ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8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x2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x5)	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800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x3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x4)	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800" spc="-9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(x4</a:t>
            </a:r>
            <a:r>
              <a:rPr sz="28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10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x5)</a:t>
            </a:r>
            <a:r>
              <a:rPr sz="28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800" spc="-9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endParaRPr sz="2800" dirty="0">
              <a:latin typeface="MS PGothic"/>
              <a:cs typeface="MS PGothic"/>
            </a:endParaRPr>
          </a:p>
          <a:p>
            <a:pPr marL="696789">
              <a:spcBef>
                <a:spcPts val="40"/>
              </a:spcBef>
            </a:pP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x2)</a:t>
            </a:r>
            <a:endParaRPr sz="2800" dirty="0">
              <a:latin typeface="Arial MT"/>
              <a:cs typeface="Arial MT"/>
            </a:endParaRPr>
          </a:p>
          <a:p>
            <a:pPr marL="696789" indent="-601964">
              <a:spcBef>
                <a:spcPts val="40"/>
              </a:spcBef>
              <a:buFont typeface="Arial MT"/>
              <a:buAutoNum type="arabicPeriod" startAt="2"/>
              <a:tabLst>
                <a:tab pos="696789" algn="l"/>
                <a:tab pos="697636" algn="l"/>
              </a:tabLst>
            </a:pPr>
            <a:r>
              <a:rPr sz="2800" b="1" spc="-7" dirty="0">
                <a:solidFill>
                  <a:srgbClr val="4F4F4F"/>
                </a:solidFill>
                <a:latin typeface="Arial"/>
                <a:cs typeface="Arial"/>
              </a:rPr>
              <a:t>Set</a:t>
            </a:r>
            <a:r>
              <a:rPr sz="2800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b="1" spc="-7" dirty="0">
                <a:solidFill>
                  <a:srgbClr val="4F4F4F"/>
                </a:solidFill>
                <a:latin typeface="Arial"/>
                <a:cs typeface="Arial"/>
              </a:rPr>
              <a:t>x2</a:t>
            </a:r>
            <a:r>
              <a:rPr sz="2800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F4F4F"/>
                </a:solidFill>
                <a:latin typeface="Arial"/>
                <a:cs typeface="Arial"/>
              </a:rPr>
              <a:t>to</a:t>
            </a:r>
            <a:r>
              <a:rPr sz="2800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F4F4F"/>
                </a:solidFill>
                <a:latin typeface="Arial"/>
                <a:cs typeface="Arial"/>
              </a:rPr>
              <a:t>false.</a:t>
            </a:r>
            <a:endParaRPr sz="2800" dirty="0">
              <a:latin typeface="Arial"/>
              <a:cs typeface="Arial"/>
            </a:endParaRPr>
          </a:p>
          <a:p>
            <a:pPr marL="696789">
              <a:spcBef>
                <a:spcPts val="40"/>
              </a:spcBef>
              <a:tabLst>
                <a:tab pos="2893834" algn="l"/>
                <a:tab pos="6193212" algn="l"/>
              </a:tabLst>
            </a:pPr>
            <a:r>
              <a:rPr sz="2800" spc="-987" dirty="0">
                <a:solidFill>
                  <a:srgbClr val="4F4F4F"/>
                </a:solidFill>
                <a:latin typeface="Arial MT"/>
                <a:cs typeface="Arial MT"/>
              </a:rPr>
              <a:t>φ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8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x5)	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800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x3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x4)	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800" spc="-9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(x4</a:t>
            </a:r>
            <a:r>
              <a:rPr sz="28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10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x5)</a:t>
            </a:r>
            <a:r>
              <a:rPr sz="28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800" spc="-10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800" b="1" spc="-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10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)</a:t>
            </a:r>
            <a:endParaRPr sz="2800" dirty="0">
              <a:latin typeface="Arial MT"/>
              <a:cs typeface="Arial MT"/>
            </a:endParaRPr>
          </a:p>
          <a:p>
            <a:pPr marL="696789" indent="-601964">
              <a:spcBef>
                <a:spcPts val="40"/>
              </a:spcBef>
              <a:buFont typeface="Arial MT"/>
              <a:buAutoNum type="arabicPeriod" startAt="3"/>
              <a:tabLst>
                <a:tab pos="696789" algn="l"/>
                <a:tab pos="697636" algn="l"/>
              </a:tabLst>
            </a:pPr>
            <a:r>
              <a:rPr sz="2800" b="1" spc="-7" dirty="0">
                <a:solidFill>
                  <a:srgbClr val="4F4F4F"/>
                </a:solidFill>
                <a:latin typeface="Arial"/>
                <a:cs typeface="Arial"/>
              </a:rPr>
              <a:t>Backtrack</a:t>
            </a:r>
            <a:r>
              <a:rPr sz="28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28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b="1" spc="-7" dirty="0">
                <a:solidFill>
                  <a:srgbClr val="4F4F4F"/>
                </a:solidFill>
                <a:latin typeface="Arial"/>
                <a:cs typeface="Arial"/>
              </a:rPr>
              <a:t>set</a:t>
            </a:r>
            <a:r>
              <a:rPr sz="2800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b="1" spc="-7" dirty="0">
                <a:solidFill>
                  <a:srgbClr val="4F4F4F"/>
                </a:solidFill>
                <a:latin typeface="Arial"/>
                <a:cs typeface="Arial"/>
              </a:rPr>
              <a:t>x2</a:t>
            </a:r>
            <a:r>
              <a:rPr sz="28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F4F4F"/>
                </a:solidFill>
                <a:latin typeface="Arial"/>
                <a:cs typeface="Arial"/>
              </a:rPr>
              <a:t>to</a:t>
            </a:r>
            <a:r>
              <a:rPr sz="2800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F4F4F"/>
                </a:solidFill>
                <a:latin typeface="Arial"/>
                <a:cs typeface="Arial"/>
              </a:rPr>
              <a:t>true.</a:t>
            </a:r>
            <a:endParaRPr sz="2800" dirty="0">
              <a:latin typeface="Arial"/>
              <a:cs typeface="Arial"/>
            </a:endParaRPr>
          </a:p>
          <a:p>
            <a:pPr marL="696789">
              <a:spcBef>
                <a:spcPts val="40"/>
              </a:spcBef>
              <a:tabLst>
                <a:tab pos="2893834" algn="l"/>
                <a:tab pos="6193212" algn="l"/>
              </a:tabLst>
            </a:pPr>
            <a:r>
              <a:rPr sz="2800" spc="-987" dirty="0">
                <a:solidFill>
                  <a:srgbClr val="4F4F4F"/>
                </a:solidFill>
                <a:latin typeface="Arial MT"/>
                <a:cs typeface="Arial MT"/>
              </a:rPr>
              <a:t>φ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8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x5)	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800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x3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x4)	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800" spc="-9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(x4</a:t>
            </a:r>
            <a:r>
              <a:rPr sz="28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10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x5)</a:t>
            </a:r>
            <a:r>
              <a:rPr sz="28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800" spc="-10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800" b="1" spc="-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800" spc="-10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)</a:t>
            </a:r>
            <a:endParaRPr sz="2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966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638039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DPL</a:t>
            </a:r>
            <a:r>
              <a:rPr dirty="0"/>
              <a:t>L</a:t>
            </a:r>
            <a:r>
              <a:rPr spc="-272" dirty="0"/>
              <a:t> </a:t>
            </a:r>
            <a:r>
              <a:rPr spc="-7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752601"/>
            <a:ext cx="10896600" cy="36796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2380" indent="-458882">
              <a:spcBef>
                <a:spcPts val="133"/>
              </a:spcBef>
              <a:buChar char="•"/>
              <a:tabLst>
                <a:tab pos="522380" algn="l"/>
                <a:tab pos="523227" algn="l"/>
              </a:tabLst>
            </a:pPr>
            <a:r>
              <a:rPr spc="-13" dirty="0"/>
              <a:t>Set</a:t>
            </a:r>
            <a:r>
              <a:rPr spc="-40" dirty="0"/>
              <a:t> </a:t>
            </a:r>
            <a:r>
              <a:rPr dirty="0"/>
              <a:t>a</a:t>
            </a:r>
            <a:r>
              <a:rPr spc="-27" dirty="0"/>
              <a:t> </a:t>
            </a:r>
            <a:r>
              <a:rPr dirty="0"/>
              <a:t>variable</a:t>
            </a:r>
            <a:r>
              <a:rPr spc="-27" dirty="0"/>
              <a:t> </a:t>
            </a:r>
            <a:r>
              <a:rPr spc="-7" dirty="0"/>
              <a:t>to</a:t>
            </a:r>
            <a:r>
              <a:rPr spc="-40" dirty="0"/>
              <a:t> </a:t>
            </a:r>
            <a:r>
              <a:rPr spc="-7" dirty="0"/>
              <a:t>true/false.</a:t>
            </a:r>
          </a:p>
          <a:p>
            <a:pPr marL="1131964" lvl="1" indent="-436022">
              <a:lnSpc>
                <a:spcPts val="3507"/>
              </a:lnSpc>
              <a:spcBef>
                <a:spcPts val="60"/>
              </a:spcBef>
              <a:buChar char="•"/>
              <a:tabLst>
                <a:tab pos="1131964" algn="l"/>
                <a:tab pos="1132812" algn="l"/>
              </a:tabLst>
            </a:pP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Apply</a:t>
            </a:r>
            <a:r>
              <a:rPr sz="2933" spc="-3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sz="2933" spc="-3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value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expression.</a:t>
            </a:r>
            <a:endParaRPr sz="2933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131964" lvl="1" indent="-436022">
              <a:lnSpc>
                <a:spcPts val="3500"/>
              </a:lnSpc>
              <a:buChar char="•"/>
              <a:tabLst>
                <a:tab pos="1131964" algn="l"/>
                <a:tab pos="1132812" algn="l"/>
              </a:tabLst>
            </a:pP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Remove</a:t>
            </a:r>
            <a:r>
              <a:rPr sz="2933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sz="2933" spc="-3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satisfied</a:t>
            </a:r>
            <a:r>
              <a:rPr sz="2933" spc="-3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clauses.</a:t>
            </a:r>
          </a:p>
          <a:p>
            <a:pPr marL="1131118" marR="6773" lvl="1" indent="-436022">
              <a:lnSpc>
                <a:spcPts val="3507"/>
              </a:lnSpc>
              <a:spcBef>
                <a:spcPts val="120"/>
              </a:spcBef>
              <a:buChar char="•"/>
              <a:tabLst>
                <a:tab pos="1131964" algn="l"/>
                <a:tab pos="1132812" algn="l"/>
              </a:tabLst>
            </a:pP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If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assignment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does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not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satisfy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clause,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then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remove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that </a:t>
            </a:r>
            <a:r>
              <a:rPr sz="2933" spc="-79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variable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from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clause.</a:t>
            </a:r>
          </a:p>
          <a:p>
            <a:pPr marL="1131964" lvl="1" indent="-436022">
              <a:lnSpc>
                <a:spcPts val="3367"/>
              </a:lnSpc>
              <a:buChar char="•"/>
              <a:tabLst>
                <a:tab pos="1131964" algn="l"/>
                <a:tab pos="1132812" algn="l"/>
              </a:tabLst>
            </a:pP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If</a:t>
            </a:r>
            <a:r>
              <a:rPr sz="2933" spc="-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this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leaves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chemeClr val="tx1"/>
                </a:solidFill>
                <a:latin typeface="Arial MT"/>
                <a:cs typeface="Arial MT"/>
              </a:rPr>
              <a:t>any</a:t>
            </a:r>
            <a:r>
              <a:rPr sz="2933" spc="27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chemeClr val="tx1"/>
                </a:solidFill>
                <a:latin typeface="Arial"/>
                <a:cs typeface="Arial"/>
              </a:rPr>
              <a:t>unit</a:t>
            </a:r>
            <a:r>
              <a:rPr sz="2933" b="1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chemeClr val="tx1"/>
                </a:solidFill>
                <a:latin typeface="Arial"/>
                <a:cs typeface="Arial"/>
              </a:rPr>
              <a:t>clauses</a:t>
            </a:r>
            <a:r>
              <a:rPr sz="2933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(single</a:t>
            </a:r>
            <a:r>
              <a:rPr sz="2933" spc="-13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variable</a:t>
            </a:r>
            <a:r>
              <a:rPr sz="2933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chemeClr val="tx1"/>
                </a:solidFill>
                <a:latin typeface="Arial MT"/>
                <a:cs typeface="Arial MT"/>
              </a:rPr>
              <a:t>clauses),</a:t>
            </a:r>
          </a:p>
          <a:p>
            <a:pPr marL="1131118">
              <a:lnSpc>
                <a:spcPts val="3487"/>
              </a:lnSpc>
            </a:pPr>
            <a:r>
              <a:rPr sz="2933" spc="-7" dirty="0"/>
              <a:t>assign</a:t>
            </a:r>
            <a:r>
              <a:rPr sz="2933" spc="-27" dirty="0"/>
              <a:t> </a:t>
            </a:r>
            <a:r>
              <a:rPr sz="2933" dirty="0"/>
              <a:t>a</a:t>
            </a:r>
            <a:r>
              <a:rPr sz="2933" spc="-20" dirty="0"/>
              <a:t> </a:t>
            </a:r>
            <a:r>
              <a:rPr sz="2933" dirty="0"/>
              <a:t>value</a:t>
            </a:r>
            <a:r>
              <a:rPr sz="2933" spc="-27" dirty="0"/>
              <a:t> </a:t>
            </a:r>
            <a:r>
              <a:rPr sz="2933" spc="-7" dirty="0"/>
              <a:t>that</a:t>
            </a:r>
            <a:r>
              <a:rPr sz="2933" spc="-27" dirty="0"/>
              <a:t> </a:t>
            </a:r>
            <a:r>
              <a:rPr sz="2933" dirty="0"/>
              <a:t>removes</a:t>
            </a:r>
            <a:r>
              <a:rPr sz="2933" spc="-20" dirty="0"/>
              <a:t> </a:t>
            </a:r>
            <a:r>
              <a:rPr sz="2933" spc="-7" dirty="0"/>
              <a:t>those</a:t>
            </a:r>
            <a:r>
              <a:rPr sz="2933" spc="-33" dirty="0"/>
              <a:t> </a:t>
            </a:r>
            <a:r>
              <a:rPr sz="2933" spc="-7" dirty="0"/>
              <a:t>next.</a:t>
            </a:r>
            <a:endParaRPr sz="2933" dirty="0"/>
          </a:p>
          <a:p>
            <a:pPr marL="522380" indent="-458882">
              <a:lnSpc>
                <a:spcPts val="4140"/>
              </a:lnSpc>
              <a:buChar char="•"/>
              <a:tabLst>
                <a:tab pos="522380" algn="l"/>
                <a:tab pos="523227" algn="l"/>
              </a:tabLst>
            </a:pPr>
            <a:r>
              <a:rPr spc="-7" dirty="0"/>
              <a:t>Repeat</a:t>
            </a:r>
            <a:r>
              <a:rPr spc="-27" dirty="0"/>
              <a:t> </a:t>
            </a:r>
            <a:r>
              <a:rPr spc="-7" dirty="0"/>
              <a:t>until</a:t>
            </a:r>
            <a:r>
              <a:rPr spc="-27" dirty="0"/>
              <a:t> </a:t>
            </a:r>
            <a:r>
              <a:rPr dirty="0"/>
              <a:t>a</a:t>
            </a:r>
            <a:r>
              <a:rPr spc="-27" dirty="0"/>
              <a:t> </a:t>
            </a:r>
            <a:r>
              <a:rPr dirty="0"/>
              <a:t>solution</a:t>
            </a:r>
            <a:r>
              <a:rPr spc="-20" dirty="0"/>
              <a:t> </a:t>
            </a:r>
            <a:r>
              <a:rPr spc="-7" dirty="0"/>
              <a:t>is</a:t>
            </a:r>
            <a:r>
              <a:rPr spc="-27" dirty="0"/>
              <a:t> </a:t>
            </a:r>
            <a:r>
              <a:rPr spc="-7" dirty="0"/>
              <a:t>found.</a:t>
            </a:r>
          </a:p>
        </p:txBody>
      </p:sp>
    </p:spTree>
    <p:extLst>
      <p:ext uri="{BB962C8B-B14F-4D97-AF65-F5344CB8AC3E}">
        <p14:creationId xmlns:p14="http://schemas.microsoft.com/office/powerpoint/2010/main" val="10952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10093112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What</a:t>
            </a:r>
            <a:r>
              <a:rPr spc="-33" dirty="0"/>
              <a:t> </a:t>
            </a:r>
            <a:r>
              <a:rPr spc="-7" dirty="0"/>
              <a:t>Can</a:t>
            </a:r>
            <a:r>
              <a:rPr spc="-20" dirty="0"/>
              <a:t> </a:t>
            </a:r>
            <a:r>
              <a:rPr spc="-47" dirty="0"/>
              <a:t>We</a:t>
            </a:r>
            <a:r>
              <a:rPr spc="-20" dirty="0"/>
              <a:t> </a:t>
            </a:r>
            <a:r>
              <a:rPr spc="-7" dirty="0"/>
              <a:t>Do</a:t>
            </a:r>
            <a:r>
              <a:rPr spc="-20" dirty="0"/>
              <a:t> With</a:t>
            </a:r>
            <a:r>
              <a:rPr spc="-27" dirty="0"/>
              <a:t> </a:t>
            </a:r>
            <a:r>
              <a:rPr spc="-13" dirty="0"/>
              <a:t>This</a:t>
            </a:r>
            <a:r>
              <a:rPr spc="-27" dirty="0"/>
              <a:t> </a:t>
            </a:r>
            <a:r>
              <a:rPr dirty="0"/>
              <a:t>Model?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5410464"/>
            <a:ext cx="10052473" cy="1012243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 MT"/>
                <a:cs typeface="Arial MT"/>
              </a:rPr>
              <a:t>If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we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show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that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model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satisfies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requirement,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program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should</a:t>
            </a:r>
            <a:r>
              <a:rPr sz="3200" spc="-7" dirty="0">
                <a:latin typeface="Arial MT"/>
                <a:cs typeface="Arial MT"/>
              </a:rPr>
              <a:t> as well.</a:t>
            </a:r>
            <a:endParaRPr sz="32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131" y="2124605"/>
            <a:ext cx="6550660" cy="1954953"/>
            <a:chOff x="538598" y="1593453"/>
            <a:chExt cx="4912995" cy="14662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6528" y="1593453"/>
              <a:ext cx="2414538" cy="13724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8123" y="1779879"/>
              <a:ext cx="2023745" cy="1270635"/>
            </a:xfrm>
            <a:custGeom>
              <a:avLst/>
              <a:gdLst/>
              <a:ahLst/>
              <a:cxnLst/>
              <a:rect l="l" t="t" r="r" b="b"/>
              <a:pathLst>
                <a:path w="2023745" h="1270635">
                  <a:moveTo>
                    <a:pt x="1742541" y="68414"/>
                  </a:moveTo>
                  <a:lnTo>
                    <a:pt x="1397471" y="68414"/>
                  </a:lnTo>
                  <a:lnTo>
                    <a:pt x="1435320" y="38128"/>
                  </a:lnTo>
                  <a:lnTo>
                    <a:pt x="1479357" y="16296"/>
                  </a:lnTo>
                  <a:lnTo>
                    <a:pt x="1527704" y="3420"/>
                  </a:lnTo>
                  <a:lnTo>
                    <a:pt x="1578480" y="0"/>
                  </a:lnTo>
                  <a:lnTo>
                    <a:pt x="1629805" y="6536"/>
                  </a:lnTo>
                  <a:lnTo>
                    <a:pt x="1678061" y="22820"/>
                  </a:lnTo>
                  <a:lnTo>
                    <a:pt x="1719992" y="47486"/>
                  </a:lnTo>
                  <a:lnTo>
                    <a:pt x="1742541" y="68414"/>
                  </a:lnTo>
                  <a:close/>
                </a:path>
                <a:path w="2023745" h="1270635">
                  <a:moveTo>
                    <a:pt x="1765716" y="96377"/>
                  </a:moveTo>
                  <a:lnTo>
                    <a:pt x="1052286" y="96377"/>
                  </a:lnTo>
                  <a:lnTo>
                    <a:pt x="1081244" y="59397"/>
                  </a:lnTo>
                  <a:lnTo>
                    <a:pt x="1119521" y="30270"/>
                  </a:lnTo>
                  <a:lnTo>
                    <a:pt x="1165061" y="10202"/>
                  </a:lnTo>
                  <a:lnTo>
                    <a:pt x="1215806" y="400"/>
                  </a:lnTo>
                  <a:lnTo>
                    <a:pt x="1267800" y="1879"/>
                  </a:lnTo>
                  <a:lnTo>
                    <a:pt x="1316932" y="14278"/>
                  </a:lnTo>
                  <a:lnTo>
                    <a:pt x="1360917" y="36741"/>
                  </a:lnTo>
                  <a:lnTo>
                    <a:pt x="1397471" y="68414"/>
                  </a:lnTo>
                  <a:lnTo>
                    <a:pt x="1742541" y="68414"/>
                  </a:lnTo>
                  <a:lnTo>
                    <a:pt x="1754266" y="79296"/>
                  </a:lnTo>
                  <a:lnTo>
                    <a:pt x="1765716" y="96377"/>
                  </a:lnTo>
                  <a:close/>
                </a:path>
                <a:path w="2023745" h="1270635">
                  <a:moveTo>
                    <a:pt x="1790632" y="148410"/>
                  </a:moveTo>
                  <a:lnTo>
                    <a:pt x="656849" y="148410"/>
                  </a:lnTo>
                  <a:lnTo>
                    <a:pt x="690001" y="107388"/>
                  </a:lnTo>
                  <a:lnTo>
                    <a:pt x="732743" y="74448"/>
                  </a:lnTo>
                  <a:lnTo>
                    <a:pt x="783156" y="50754"/>
                  </a:lnTo>
                  <a:lnTo>
                    <a:pt x="839321" y="37474"/>
                  </a:lnTo>
                  <a:lnTo>
                    <a:pt x="885981" y="35124"/>
                  </a:lnTo>
                  <a:lnTo>
                    <a:pt x="931754" y="40156"/>
                  </a:lnTo>
                  <a:lnTo>
                    <a:pt x="975493" y="52253"/>
                  </a:lnTo>
                  <a:lnTo>
                    <a:pt x="1016053" y="71099"/>
                  </a:lnTo>
                  <a:lnTo>
                    <a:pt x="1052286" y="96377"/>
                  </a:lnTo>
                  <a:lnTo>
                    <a:pt x="1765716" y="96377"/>
                  </a:lnTo>
                  <a:lnTo>
                    <a:pt x="1779550" y="117014"/>
                  </a:lnTo>
                  <a:lnTo>
                    <a:pt x="1790632" y="148410"/>
                  </a:lnTo>
                  <a:close/>
                </a:path>
                <a:path w="2023745" h="1270635">
                  <a:moveTo>
                    <a:pt x="590698" y="1194032"/>
                  </a:moveTo>
                  <a:lnTo>
                    <a:pt x="542964" y="1191786"/>
                  </a:lnTo>
                  <a:lnTo>
                    <a:pt x="495586" y="1184060"/>
                  </a:lnTo>
                  <a:lnTo>
                    <a:pt x="440998" y="1167774"/>
                  </a:lnTo>
                  <a:lnTo>
                    <a:pt x="390591" y="1144477"/>
                  </a:lnTo>
                  <a:lnTo>
                    <a:pt x="345233" y="1114738"/>
                  </a:lnTo>
                  <a:lnTo>
                    <a:pt x="305794" y="1079127"/>
                  </a:lnTo>
                  <a:lnTo>
                    <a:pt x="273141" y="1038213"/>
                  </a:lnTo>
                  <a:lnTo>
                    <a:pt x="222773" y="1037926"/>
                  </a:lnTo>
                  <a:lnTo>
                    <a:pt x="175041" y="1027448"/>
                  </a:lnTo>
                  <a:lnTo>
                    <a:pt x="131904" y="1007677"/>
                  </a:lnTo>
                  <a:lnTo>
                    <a:pt x="95319" y="979511"/>
                  </a:lnTo>
                  <a:lnTo>
                    <a:pt x="67248" y="943848"/>
                  </a:lnTo>
                  <a:lnTo>
                    <a:pt x="50255" y="903414"/>
                  </a:lnTo>
                  <a:lnTo>
                    <a:pt x="45390" y="861589"/>
                  </a:lnTo>
                  <a:lnTo>
                    <a:pt x="52339" y="820249"/>
                  </a:lnTo>
                  <a:lnTo>
                    <a:pt x="70784" y="781273"/>
                  </a:lnTo>
                  <a:lnTo>
                    <a:pt x="100411" y="746537"/>
                  </a:lnTo>
                  <a:lnTo>
                    <a:pt x="59509" y="719426"/>
                  </a:lnTo>
                  <a:lnTo>
                    <a:pt x="28494" y="685189"/>
                  </a:lnTo>
                  <a:lnTo>
                    <a:pt x="8335" y="645723"/>
                  </a:lnTo>
                  <a:lnTo>
                    <a:pt x="0" y="602926"/>
                  </a:lnTo>
                  <a:lnTo>
                    <a:pt x="4458" y="558694"/>
                  </a:lnTo>
                  <a:lnTo>
                    <a:pt x="21712" y="516846"/>
                  </a:lnTo>
                  <a:lnTo>
                    <a:pt x="49919" y="480859"/>
                  </a:lnTo>
                  <a:lnTo>
                    <a:pt x="87284" y="452115"/>
                  </a:lnTo>
                  <a:lnTo>
                    <a:pt x="132010" y="431995"/>
                  </a:lnTo>
                  <a:lnTo>
                    <a:pt x="182301" y="421880"/>
                  </a:lnTo>
                  <a:lnTo>
                    <a:pt x="184004" y="417925"/>
                  </a:lnTo>
                  <a:lnTo>
                    <a:pt x="181227" y="374209"/>
                  </a:lnTo>
                  <a:lnTo>
                    <a:pt x="186601" y="331373"/>
                  </a:lnTo>
                  <a:lnTo>
                    <a:pt x="199728" y="290168"/>
                  </a:lnTo>
                  <a:lnTo>
                    <a:pt x="220212" y="251348"/>
                  </a:lnTo>
                  <a:lnTo>
                    <a:pt x="247655" y="215665"/>
                  </a:lnTo>
                  <a:lnTo>
                    <a:pt x="281660" y="183872"/>
                  </a:lnTo>
                  <a:lnTo>
                    <a:pt x="321830" y="156722"/>
                  </a:lnTo>
                  <a:lnTo>
                    <a:pt x="366593" y="135462"/>
                  </a:lnTo>
                  <a:lnTo>
                    <a:pt x="413997" y="120853"/>
                  </a:lnTo>
                  <a:lnTo>
                    <a:pt x="463077" y="112918"/>
                  </a:lnTo>
                  <a:lnTo>
                    <a:pt x="512868" y="111683"/>
                  </a:lnTo>
                  <a:lnTo>
                    <a:pt x="562404" y="117170"/>
                  </a:lnTo>
                  <a:lnTo>
                    <a:pt x="610719" y="129405"/>
                  </a:lnTo>
                  <a:lnTo>
                    <a:pt x="656849" y="148410"/>
                  </a:lnTo>
                  <a:lnTo>
                    <a:pt x="1790632" y="148410"/>
                  </a:lnTo>
                  <a:lnTo>
                    <a:pt x="1794512" y="159403"/>
                  </a:lnTo>
                  <a:lnTo>
                    <a:pt x="1844361" y="176130"/>
                  </a:lnTo>
                  <a:lnTo>
                    <a:pt x="1888440" y="201259"/>
                  </a:lnTo>
                  <a:lnTo>
                    <a:pt x="1925341" y="233787"/>
                  </a:lnTo>
                  <a:lnTo>
                    <a:pt x="1953659" y="272713"/>
                  </a:lnTo>
                  <a:lnTo>
                    <a:pt x="1971639" y="315918"/>
                  </a:lnTo>
                  <a:lnTo>
                    <a:pt x="1978433" y="360905"/>
                  </a:lnTo>
                  <a:lnTo>
                    <a:pt x="1974000" y="406108"/>
                  </a:lnTo>
                  <a:lnTo>
                    <a:pt x="1958300" y="449960"/>
                  </a:lnTo>
                  <a:lnTo>
                    <a:pt x="1988203" y="490094"/>
                  </a:lnTo>
                  <a:lnTo>
                    <a:pt x="2009177" y="533407"/>
                  </a:lnTo>
                  <a:lnTo>
                    <a:pt x="2021057" y="578842"/>
                  </a:lnTo>
                  <a:lnTo>
                    <a:pt x="2023676" y="625344"/>
                  </a:lnTo>
                  <a:lnTo>
                    <a:pt x="2016869" y="671860"/>
                  </a:lnTo>
                  <a:lnTo>
                    <a:pt x="2000467" y="717332"/>
                  </a:lnTo>
                  <a:lnTo>
                    <a:pt x="1975029" y="759657"/>
                  </a:lnTo>
                  <a:lnTo>
                    <a:pt x="1941877" y="796995"/>
                  </a:lnTo>
                  <a:lnTo>
                    <a:pt x="1901992" y="828691"/>
                  </a:lnTo>
                  <a:lnTo>
                    <a:pt x="1856356" y="854090"/>
                  </a:lnTo>
                  <a:lnTo>
                    <a:pt x="1805950" y="872537"/>
                  </a:lnTo>
                  <a:lnTo>
                    <a:pt x="1751756" y="883377"/>
                  </a:lnTo>
                  <a:lnTo>
                    <a:pt x="1745103" y="932542"/>
                  </a:lnTo>
                  <a:lnTo>
                    <a:pt x="1726748" y="978630"/>
                  </a:lnTo>
                  <a:lnTo>
                    <a:pt x="1697684" y="1020220"/>
                  </a:lnTo>
                  <a:lnTo>
                    <a:pt x="1658906" y="1055890"/>
                  </a:lnTo>
                  <a:lnTo>
                    <a:pt x="1622335" y="1077701"/>
                  </a:lnTo>
                  <a:lnTo>
                    <a:pt x="1337720" y="1077701"/>
                  </a:lnTo>
                  <a:lnTo>
                    <a:pt x="1318738" y="1118957"/>
                  </a:lnTo>
                  <a:lnTo>
                    <a:pt x="1297283" y="1149752"/>
                  </a:lnTo>
                  <a:lnTo>
                    <a:pt x="772676" y="1149752"/>
                  </a:lnTo>
                  <a:lnTo>
                    <a:pt x="729777" y="1168656"/>
                  </a:lnTo>
                  <a:lnTo>
                    <a:pt x="684730" y="1182389"/>
                  </a:lnTo>
                  <a:lnTo>
                    <a:pt x="638162" y="1190873"/>
                  </a:lnTo>
                  <a:lnTo>
                    <a:pt x="590698" y="1194032"/>
                  </a:lnTo>
                  <a:close/>
                </a:path>
                <a:path w="2023745" h="1270635">
                  <a:moveTo>
                    <a:pt x="1473527" y="1112702"/>
                  </a:moveTo>
                  <a:lnTo>
                    <a:pt x="1426534" y="1108053"/>
                  </a:lnTo>
                  <a:lnTo>
                    <a:pt x="1380891" y="1096377"/>
                  </a:lnTo>
                  <a:lnTo>
                    <a:pt x="1337720" y="1077701"/>
                  </a:lnTo>
                  <a:lnTo>
                    <a:pt x="1622335" y="1077701"/>
                  </a:lnTo>
                  <a:lnTo>
                    <a:pt x="1611405" y="1084220"/>
                  </a:lnTo>
                  <a:lnTo>
                    <a:pt x="1567083" y="1100812"/>
                  </a:lnTo>
                  <a:lnTo>
                    <a:pt x="1520750" y="1110297"/>
                  </a:lnTo>
                  <a:lnTo>
                    <a:pt x="1473527" y="1112702"/>
                  </a:lnTo>
                  <a:close/>
                </a:path>
                <a:path w="2023745" h="1270635">
                  <a:moveTo>
                    <a:pt x="1030196" y="1270069"/>
                  </a:moveTo>
                  <a:lnTo>
                    <a:pt x="979551" y="1265849"/>
                  </a:lnTo>
                  <a:lnTo>
                    <a:pt x="930782" y="1254836"/>
                  </a:lnTo>
                  <a:lnTo>
                    <a:pt x="884801" y="1237373"/>
                  </a:lnTo>
                  <a:lnTo>
                    <a:pt x="842516" y="1213808"/>
                  </a:lnTo>
                  <a:lnTo>
                    <a:pt x="804838" y="1184486"/>
                  </a:lnTo>
                  <a:lnTo>
                    <a:pt x="772676" y="1149752"/>
                  </a:lnTo>
                  <a:lnTo>
                    <a:pt x="1297283" y="1149752"/>
                  </a:lnTo>
                  <a:lnTo>
                    <a:pt x="1260185" y="1189507"/>
                  </a:lnTo>
                  <a:lnTo>
                    <a:pt x="1222120" y="1217686"/>
                  </a:lnTo>
                  <a:lnTo>
                    <a:pt x="1179200" y="1240392"/>
                  </a:lnTo>
                  <a:lnTo>
                    <a:pt x="1132178" y="1257065"/>
                  </a:lnTo>
                  <a:lnTo>
                    <a:pt x="1081809" y="1267150"/>
                  </a:lnTo>
                  <a:lnTo>
                    <a:pt x="1030196" y="127006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548123" y="1779879"/>
              <a:ext cx="2023745" cy="1270635"/>
            </a:xfrm>
            <a:custGeom>
              <a:avLst/>
              <a:gdLst/>
              <a:ahLst/>
              <a:cxnLst/>
              <a:rect l="l" t="t" r="r" b="b"/>
              <a:pathLst>
                <a:path w="2023745" h="1270635">
                  <a:moveTo>
                    <a:pt x="184004" y="417925"/>
                  </a:moveTo>
                  <a:lnTo>
                    <a:pt x="181227" y="374209"/>
                  </a:lnTo>
                  <a:lnTo>
                    <a:pt x="186601" y="331373"/>
                  </a:lnTo>
                  <a:lnTo>
                    <a:pt x="199728" y="290168"/>
                  </a:lnTo>
                  <a:lnTo>
                    <a:pt x="220212" y="251348"/>
                  </a:lnTo>
                  <a:lnTo>
                    <a:pt x="247655" y="215665"/>
                  </a:lnTo>
                  <a:lnTo>
                    <a:pt x="281660" y="183872"/>
                  </a:lnTo>
                  <a:lnTo>
                    <a:pt x="321830" y="156722"/>
                  </a:lnTo>
                  <a:lnTo>
                    <a:pt x="366593" y="135462"/>
                  </a:lnTo>
                  <a:lnTo>
                    <a:pt x="413997" y="120853"/>
                  </a:lnTo>
                  <a:lnTo>
                    <a:pt x="463077" y="112918"/>
                  </a:lnTo>
                  <a:lnTo>
                    <a:pt x="512868" y="111683"/>
                  </a:lnTo>
                  <a:lnTo>
                    <a:pt x="562404" y="117170"/>
                  </a:lnTo>
                  <a:lnTo>
                    <a:pt x="610719" y="129405"/>
                  </a:lnTo>
                  <a:lnTo>
                    <a:pt x="656849" y="148410"/>
                  </a:lnTo>
                  <a:lnTo>
                    <a:pt x="690001" y="107388"/>
                  </a:lnTo>
                  <a:lnTo>
                    <a:pt x="732743" y="74448"/>
                  </a:lnTo>
                  <a:lnTo>
                    <a:pt x="783156" y="50754"/>
                  </a:lnTo>
                  <a:lnTo>
                    <a:pt x="839321" y="37474"/>
                  </a:lnTo>
                  <a:lnTo>
                    <a:pt x="885981" y="35124"/>
                  </a:lnTo>
                  <a:lnTo>
                    <a:pt x="931754" y="40156"/>
                  </a:lnTo>
                  <a:lnTo>
                    <a:pt x="975493" y="52253"/>
                  </a:lnTo>
                  <a:lnTo>
                    <a:pt x="1016053" y="71099"/>
                  </a:lnTo>
                  <a:lnTo>
                    <a:pt x="1052286" y="96377"/>
                  </a:lnTo>
                  <a:lnTo>
                    <a:pt x="1081244" y="59397"/>
                  </a:lnTo>
                  <a:lnTo>
                    <a:pt x="1119521" y="30270"/>
                  </a:lnTo>
                  <a:lnTo>
                    <a:pt x="1165061" y="10202"/>
                  </a:lnTo>
                  <a:lnTo>
                    <a:pt x="1215806" y="400"/>
                  </a:lnTo>
                  <a:lnTo>
                    <a:pt x="1267800" y="1879"/>
                  </a:lnTo>
                  <a:lnTo>
                    <a:pt x="1316932" y="14278"/>
                  </a:lnTo>
                  <a:lnTo>
                    <a:pt x="1360917" y="36741"/>
                  </a:lnTo>
                  <a:lnTo>
                    <a:pt x="1397471" y="68414"/>
                  </a:lnTo>
                  <a:lnTo>
                    <a:pt x="1435320" y="38128"/>
                  </a:lnTo>
                  <a:lnTo>
                    <a:pt x="1479357" y="16296"/>
                  </a:lnTo>
                  <a:lnTo>
                    <a:pt x="1527704" y="3420"/>
                  </a:lnTo>
                  <a:lnTo>
                    <a:pt x="1578480" y="0"/>
                  </a:lnTo>
                  <a:lnTo>
                    <a:pt x="1629805" y="6536"/>
                  </a:lnTo>
                  <a:lnTo>
                    <a:pt x="1678061" y="22820"/>
                  </a:lnTo>
                  <a:lnTo>
                    <a:pt x="1719992" y="47486"/>
                  </a:lnTo>
                  <a:lnTo>
                    <a:pt x="1754266" y="79296"/>
                  </a:lnTo>
                  <a:lnTo>
                    <a:pt x="1779550" y="117014"/>
                  </a:lnTo>
                  <a:lnTo>
                    <a:pt x="1794512" y="159403"/>
                  </a:lnTo>
                  <a:lnTo>
                    <a:pt x="1844361" y="176130"/>
                  </a:lnTo>
                  <a:lnTo>
                    <a:pt x="1888440" y="201259"/>
                  </a:lnTo>
                  <a:lnTo>
                    <a:pt x="1925341" y="233787"/>
                  </a:lnTo>
                  <a:lnTo>
                    <a:pt x="1953659" y="272713"/>
                  </a:lnTo>
                  <a:lnTo>
                    <a:pt x="1971639" y="315918"/>
                  </a:lnTo>
                  <a:lnTo>
                    <a:pt x="1978433" y="360905"/>
                  </a:lnTo>
                  <a:lnTo>
                    <a:pt x="1974000" y="406108"/>
                  </a:lnTo>
                  <a:lnTo>
                    <a:pt x="1958300" y="449960"/>
                  </a:lnTo>
                  <a:lnTo>
                    <a:pt x="1988203" y="490094"/>
                  </a:lnTo>
                  <a:lnTo>
                    <a:pt x="2009177" y="533407"/>
                  </a:lnTo>
                  <a:lnTo>
                    <a:pt x="2021057" y="578842"/>
                  </a:lnTo>
                  <a:lnTo>
                    <a:pt x="2023676" y="625344"/>
                  </a:lnTo>
                  <a:lnTo>
                    <a:pt x="2016869" y="671860"/>
                  </a:lnTo>
                  <a:lnTo>
                    <a:pt x="2000467" y="717332"/>
                  </a:lnTo>
                  <a:lnTo>
                    <a:pt x="1975029" y="759657"/>
                  </a:lnTo>
                  <a:lnTo>
                    <a:pt x="1941877" y="796995"/>
                  </a:lnTo>
                  <a:lnTo>
                    <a:pt x="1901992" y="828691"/>
                  </a:lnTo>
                  <a:lnTo>
                    <a:pt x="1856356" y="854090"/>
                  </a:lnTo>
                  <a:lnTo>
                    <a:pt x="1805950" y="872537"/>
                  </a:lnTo>
                  <a:lnTo>
                    <a:pt x="1751756" y="883377"/>
                  </a:lnTo>
                  <a:lnTo>
                    <a:pt x="1745103" y="932542"/>
                  </a:lnTo>
                  <a:lnTo>
                    <a:pt x="1726748" y="978630"/>
                  </a:lnTo>
                  <a:lnTo>
                    <a:pt x="1697684" y="1020220"/>
                  </a:lnTo>
                  <a:lnTo>
                    <a:pt x="1658906" y="1055890"/>
                  </a:lnTo>
                  <a:lnTo>
                    <a:pt x="1611405" y="1084220"/>
                  </a:lnTo>
                  <a:lnTo>
                    <a:pt x="1567083" y="1100812"/>
                  </a:lnTo>
                  <a:lnTo>
                    <a:pt x="1520750" y="1110297"/>
                  </a:lnTo>
                  <a:lnTo>
                    <a:pt x="1473527" y="1112702"/>
                  </a:lnTo>
                  <a:lnTo>
                    <a:pt x="1426534" y="1108053"/>
                  </a:lnTo>
                  <a:lnTo>
                    <a:pt x="1380891" y="1096377"/>
                  </a:lnTo>
                  <a:lnTo>
                    <a:pt x="1337720" y="1077701"/>
                  </a:lnTo>
                  <a:lnTo>
                    <a:pt x="1318738" y="1118957"/>
                  </a:lnTo>
                  <a:lnTo>
                    <a:pt x="1292642" y="1156411"/>
                  </a:lnTo>
                  <a:lnTo>
                    <a:pt x="1260185" y="1189507"/>
                  </a:lnTo>
                  <a:lnTo>
                    <a:pt x="1222120" y="1217686"/>
                  </a:lnTo>
                  <a:lnTo>
                    <a:pt x="1179200" y="1240392"/>
                  </a:lnTo>
                  <a:lnTo>
                    <a:pt x="1132178" y="1257065"/>
                  </a:lnTo>
                  <a:lnTo>
                    <a:pt x="1081809" y="1267150"/>
                  </a:lnTo>
                  <a:lnTo>
                    <a:pt x="1030196" y="1270069"/>
                  </a:lnTo>
                  <a:lnTo>
                    <a:pt x="979551" y="1265849"/>
                  </a:lnTo>
                  <a:lnTo>
                    <a:pt x="930782" y="1254836"/>
                  </a:lnTo>
                  <a:lnTo>
                    <a:pt x="884801" y="1237373"/>
                  </a:lnTo>
                  <a:lnTo>
                    <a:pt x="842516" y="1213808"/>
                  </a:lnTo>
                  <a:lnTo>
                    <a:pt x="804838" y="1184486"/>
                  </a:lnTo>
                  <a:lnTo>
                    <a:pt x="772676" y="1149752"/>
                  </a:lnTo>
                  <a:lnTo>
                    <a:pt x="729777" y="1168656"/>
                  </a:lnTo>
                  <a:lnTo>
                    <a:pt x="684730" y="1182389"/>
                  </a:lnTo>
                  <a:lnTo>
                    <a:pt x="638162" y="1190873"/>
                  </a:lnTo>
                  <a:lnTo>
                    <a:pt x="590698" y="1194032"/>
                  </a:lnTo>
                  <a:lnTo>
                    <a:pt x="542964" y="1191786"/>
                  </a:lnTo>
                  <a:lnTo>
                    <a:pt x="495586" y="1184060"/>
                  </a:lnTo>
                  <a:lnTo>
                    <a:pt x="440998" y="1167774"/>
                  </a:lnTo>
                  <a:lnTo>
                    <a:pt x="390591" y="1144477"/>
                  </a:lnTo>
                  <a:lnTo>
                    <a:pt x="345233" y="1114738"/>
                  </a:lnTo>
                  <a:lnTo>
                    <a:pt x="305794" y="1079127"/>
                  </a:lnTo>
                  <a:lnTo>
                    <a:pt x="273141" y="1038213"/>
                  </a:lnTo>
                  <a:lnTo>
                    <a:pt x="222773" y="1037926"/>
                  </a:lnTo>
                  <a:lnTo>
                    <a:pt x="175041" y="1027448"/>
                  </a:lnTo>
                  <a:lnTo>
                    <a:pt x="131904" y="1007677"/>
                  </a:lnTo>
                  <a:lnTo>
                    <a:pt x="95319" y="979511"/>
                  </a:lnTo>
                  <a:lnTo>
                    <a:pt x="67248" y="943848"/>
                  </a:lnTo>
                  <a:lnTo>
                    <a:pt x="50255" y="903414"/>
                  </a:lnTo>
                  <a:lnTo>
                    <a:pt x="45390" y="861589"/>
                  </a:lnTo>
                  <a:lnTo>
                    <a:pt x="52339" y="820249"/>
                  </a:lnTo>
                  <a:lnTo>
                    <a:pt x="70784" y="781273"/>
                  </a:lnTo>
                  <a:lnTo>
                    <a:pt x="100411" y="746537"/>
                  </a:lnTo>
                  <a:lnTo>
                    <a:pt x="59509" y="719426"/>
                  </a:lnTo>
                  <a:lnTo>
                    <a:pt x="28494" y="685189"/>
                  </a:lnTo>
                  <a:lnTo>
                    <a:pt x="8335" y="645723"/>
                  </a:lnTo>
                  <a:lnTo>
                    <a:pt x="0" y="602926"/>
                  </a:lnTo>
                  <a:lnTo>
                    <a:pt x="4458" y="558694"/>
                  </a:lnTo>
                  <a:lnTo>
                    <a:pt x="21712" y="516846"/>
                  </a:lnTo>
                  <a:lnTo>
                    <a:pt x="49919" y="480859"/>
                  </a:lnTo>
                  <a:lnTo>
                    <a:pt x="87284" y="452115"/>
                  </a:lnTo>
                  <a:lnTo>
                    <a:pt x="132010" y="431995"/>
                  </a:lnTo>
                  <a:lnTo>
                    <a:pt x="182302" y="421880"/>
                  </a:lnTo>
                  <a:lnTo>
                    <a:pt x="184004" y="417925"/>
                  </a:lnTo>
                  <a:close/>
                </a:path>
                <a:path w="2023745" h="1270635">
                  <a:moveTo>
                    <a:pt x="100433" y="746530"/>
                  </a:moveTo>
                  <a:lnTo>
                    <a:pt x="128241" y="758184"/>
                  </a:lnTo>
                  <a:lnTo>
                    <a:pt x="157612" y="766042"/>
                  </a:lnTo>
                  <a:lnTo>
                    <a:pt x="188027" y="770002"/>
                  </a:lnTo>
                  <a:lnTo>
                    <a:pt x="218964" y="769960"/>
                  </a:lnTo>
                </a:path>
                <a:path w="2023745" h="1270635">
                  <a:moveTo>
                    <a:pt x="273144" y="1038212"/>
                  </a:moveTo>
                  <a:lnTo>
                    <a:pt x="286413" y="1036505"/>
                  </a:lnTo>
                  <a:lnTo>
                    <a:pt x="299507" y="1034061"/>
                  </a:lnTo>
                  <a:lnTo>
                    <a:pt x="312384" y="1030889"/>
                  </a:lnTo>
                  <a:lnTo>
                    <a:pt x="325004" y="1026998"/>
                  </a:lnTo>
                </a:path>
                <a:path w="2023745" h="1270635">
                  <a:moveTo>
                    <a:pt x="772654" y="1149746"/>
                  </a:moveTo>
                  <a:lnTo>
                    <a:pt x="763655" y="1137509"/>
                  </a:lnTo>
                  <a:lnTo>
                    <a:pt x="755436" y="1124886"/>
                  </a:lnTo>
                  <a:lnTo>
                    <a:pt x="748014" y="1111905"/>
                  </a:lnTo>
                  <a:lnTo>
                    <a:pt x="741407" y="1098594"/>
                  </a:lnTo>
                </a:path>
                <a:path w="2023745" h="1270635">
                  <a:moveTo>
                    <a:pt x="1337720" y="1077693"/>
                  </a:moveTo>
                  <a:lnTo>
                    <a:pt x="1342134" y="1063888"/>
                  </a:lnTo>
                  <a:lnTo>
                    <a:pt x="1345689" y="1049912"/>
                  </a:lnTo>
                  <a:lnTo>
                    <a:pt x="1348379" y="1035794"/>
                  </a:lnTo>
                  <a:lnTo>
                    <a:pt x="1350197" y="102156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8197" y="2443960"/>
              <a:ext cx="171191" cy="2288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2128" y="1848297"/>
              <a:ext cx="1774825" cy="460375"/>
            </a:xfrm>
            <a:custGeom>
              <a:avLst/>
              <a:gdLst/>
              <a:ahLst/>
              <a:cxnLst/>
              <a:rect l="l" t="t" r="r" b="b"/>
              <a:pathLst>
                <a:path w="1774825" h="460375">
                  <a:moveTo>
                    <a:pt x="1774277" y="381550"/>
                  </a:moveTo>
                  <a:lnTo>
                    <a:pt x="1761414" y="403637"/>
                  </a:lnTo>
                  <a:lnTo>
                    <a:pt x="1745722" y="424241"/>
                  </a:lnTo>
                  <a:lnTo>
                    <a:pt x="1727371" y="443164"/>
                  </a:lnTo>
                  <a:lnTo>
                    <a:pt x="1706532" y="460208"/>
                  </a:lnTo>
                </a:path>
                <a:path w="1774825" h="460375">
                  <a:moveTo>
                    <a:pt x="1610504" y="90985"/>
                  </a:moveTo>
                  <a:lnTo>
                    <a:pt x="1612184" y="100209"/>
                  </a:lnTo>
                  <a:lnTo>
                    <a:pt x="1613341" y="109485"/>
                  </a:lnTo>
                  <a:lnTo>
                    <a:pt x="1613974" y="118799"/>
                  </a:lnTo>
                  <a:lnTo>
                    <a:pt x="1614080" y="128133"/>
                  </a:lnTo>
                </a:path>
                <a:path w="1774825" h="460375">
                  <a:moveTo>
                    <a:pt x="1213469" y="0"/>
                  </a:moveTo>
                  <a:lnTo>
                    <a:pt x="1203302" y="11016"/>
                  </a:lnTo>
                  <a:lnTo>
                    <a:pt x="1194106" y="22615"/>
                  </a:lnTo>
                  <a:lnTo>
                    <a:pt x="1185916" y="34750"/>
                  </a:lnTo>
                  <a:lnTo>
                    <a:pt x="1178764" y="47375"/>
                  </a:lnTo>
                </a:path>
                <a:path w="1774825" h="460375">
                  <a:moveTo>
                    <a:pt x="868281" y="27956"/>
                  </a:moveTo>
                  <a:lnTo>
                    <a:pt x="862971" y="37821"/>
                  </a:lnTo>
                  <a:lnTo>
                    <a:pt x="858392" y="47938"/>
                  </a:lnTo>
                  <a:lnTo>
                    <a:pt x="854555" y="58279"/>
                  </a:lnTo>
                  <a:lnTo>
                    <a:pt x="851472" y="68814"/>
                  </a:lnTo>
                </a:path>
                <a:path w="1774825" h="460375">
                  <a:moveTo>
                    <a:pt x="472838" y="79990"/>
                  </a:moveTo>
                  <a:lnTo>
                    <a:pt x="489079" y="88702"/>
                  </a:lnTo>
                  <a:lnTo>
                    <a:pt x="504658" y="98230"/>
                  </a:lnTo>
                  <a:lnTo>
                    <a:pt x="519533" y="108549"/>
                  </a:lnTo>
                  <a:lnTo>
                    <a:pt x="533662" y="119629"/>
                  </a:lnTo>
                </a:path>
                <a:path w="1774825" h="460375">
                  <a:moveTo>
                    <a:pt x="0" y="349506"/>
                  </a:moveTo>
                  <a:lnTo>
                    <a:pt x="1928" y="360061"/>
                  </a:lnTo>
                  <a:lnTo>
                    <a:pt x="4342" y="370538"/>
                  </a:lnTo>
                  <a:lnTo>
                    <a:pt x="7239" y="380926"/>
                  </a:lnTo>
                  <a:lnTo>
                    <a:pt x="10614" y="391211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01687" y="3008446"/>
            <a:ext cx="13724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Specification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13151" y="2603213"/>
            <a:ext cx="8214360" cy="1221740"/>
            <a:chOff x="2559863" y="1952409"/>
            <a:chExt cx="6160770" cy="916305"/>
          </a:xfrm>
        </p:grpSpPr>
        <p:sp>
          <p:nvSpPr>
            <p:cNvPr id="12" name="object 12"/>
            <p:cNvSpPr/>
            <p:nvPr/>
          </p:nvSpPr>
          <p:spPr>
            <a:xfrm>
              <a:off x="2569388" y="2283699"/>
              <a:ext cx="335280" cy="127000"/>
            </a:xfrm>
            <a:custGeom>
              <a:avLst/>
              <a:gdLst/>
              <a:ahLst/>
              <a:cxnLst/>
              <a:rect l="l" t="t" r="r" b="b"/>
              <a:pathLst>
                <a:path w="335280" h="127000">
                  <a:moveTo>
                    <a:pt x="0" y="126648"/>
                  </a:moveTo>
                  <a:lnTo>
                    <a:pt x="334697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3425" y="2243579"/>
              <a:ext cx="111041" cy="790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42512" y="1961934"/>
              <a:ext cx="1969135" cy="897255"/>
            </a:xfrm>
            <a:custGeom>
              <a:avLst/>
              <a:gdLst/>
              <a:ahLst/>
              <a:cxnLst/>
              <a:rect l="l" t="t" r="r" b="b"/>
              <a:pathLst>
                <a:path w="1969134" h="897255">
                  <a:moveTo>
                    <a:pt x="1819146" y="896699"/>
                  </a:moveTo>
                  <a:lnTo>
                    <a:pt x="0" y="896699"/>
                  </a:lnTo>
                  <a:lnTo>
                    <a:pt x="0" y="0"/>
                  </a:lnTo>
                  <a:lnTo>
                    <a:pt x="1968599" y="0"/>
                  </a:lnTo>
                  <a:lnTo>
                    <a:pt x="1968599" y="747247"/>
                  </a:lnTo>
                  <a:lnTo>
                    <a:pt x="1819146" y="896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561659" y="2709181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0" y="149452"/>
                  </a:moveTo>
                  <a:lnTo>
                    <a:pt x="29890" y="29890"/>
                  </a:lnTo>
                  <a:lnTo>
                    <a:pt x="149452" y="0"/>
                  </a:lnTo>
                  <a:lnTo>
                    <a:pt x="0" y="149452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742512" y="1961934"/>
              <a:ext cx="1969135" cy="897255"/>
            </a:xfrm>
            <a:custGeom>
              <a:avLst/>
              <a:gdLst/>
              <a:ahLst/>
              <a:cxnLst/>
              <a:rect l="l" t="t" r="r" b="b"/>
              <a:pathLst>
                <a:path w="1969134" h="897255">
                  <a:moveTo>
                    <a:pt x="1819146" y="896699"/>
                  </a:moveTo>
                  <a:lnTo>
                    <a:pt x="1849037" y="777137"/>
                  </a:lnTo>
                  <a:lnTo>
                    <a:pt x="1968599" y="747247"/>
                  </a:lnTo>
                  <a:lnTo>
                    <a:pt x="1819146" y="896699"/>
                  </a:lnTo>
                  <a:lnTo>
                    <a:pt x="0" y="896699"/>
                  </a:lnTo>
                  <a:lnTo>
                    <a:pt x="0" y="0"/>
                  </a:lnTo>
                  <a:lnTo>
                    <a:pt x="1968599" y="0"/>
                  </a:lnTo>
                  <a:lnTo>
                    <a:pt x="1968599" y="74724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087383" y="2683969"/>
            <a:ext cx="2399452" cy="83757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public</a:t>
            </a:r>
            <a:r>
              <a:rPr sz="1333" spc="-40" dirty="0">
                <a:latin typeface="Arial MT"/>
                <a:cs typeface="Arial MT"/>
              </a:rPr>
              <a:t> </a:t>
            </a:r>
            <a:r>
              <a:rPr sz="1333" dirty="0">
                <a:latin typeface="Arial MT"/>
                <a:cs typeface="Arial MT"/>
              </a:rPr>
              <a:t>static</a:t>
            </a:r>
            <a:r>
              <a:rPr sz="1333" spc="-33" dirty="0">
                <a:latin typeface="Arial MT"/>
                <a:cs typeface="Arial MT"/>
              </a:rPr>
              <a:t> </a:t>
            </a:r>
            <a:r>
              <a:rPr sz="1333" dirty="0">
                <a:latin typeface="Arial MT"/>
                <a:cs typeface="Arial MT"/>
              </a:rPr>
              <a:t>void</a:t>
            </a:r>
            <a:r>
              <a:rPr sz="1333" spc="-40" dirty="0">
                <a:latin typeface="Arial MT"/>
                <a:cs typeface="Arial MT"/>
              </a:rPr>
              <a:t> </a:t>
            </a:r>
            <a:r>
              <a:rPr sz="1333" dirty="0">
                <a:latin typeface="Arial MT"/>
                <a:cs typeface="Arial MT"/>
              </a:rPr>
              <a:t>Main(){</a:t>
            </a:r>
            <a:endParaRPr sz="1333">
              <a:latin typeface="Arial MT"/>
              <a:cs typeface="Arial MT"/>
            </a:endParaRPr>
          </a:p>
          <a:p>
            <a:pPr marL="16933" marR="6773" indent="609585"/>
            <a:r>
              <a:rPr sz="1333" spc="-7" dirty="0">
                <a:latin typeface="Arial MT"/>
                <a:cs typeface="Arial MT"/>
              </a:rPr>
              <a:t>System.out.println(“Hell  </a:t>
            </a:r>
            <a:r>
              <a:rPr sz="1333" dirty="0">
                <a:latin typeface="Arial MT"/>
                <a:cs typeface="Arial MT"/>
              </a:rPr>
              <a:t>o</a:t>
            </a:r>
            <a:r>
              <a:rPr sz="1333" spc="-13" dirty="0">
                <a:latin typeface="Arial MT"/>
                <a:cs typeface="Arial MT"/>
              </a:rPr>
              <a:t> </a:t>
            </a:r>
            <a:r>
              <a:rPr sz="1333" spc="-7" dirty="0">
                <a:latin typeface="Arial MT"/>
                <a:cs typeface="Arial MT"/>
              </a:rPr>
              <a:t>world!”);</a:t>
            </a:r>
            <a:endParaRPr sz="1333">
              <a:latin typeface="Arial MT"/>
              <a:cs typeface="Arial MT"/>
            </a:endParaRPr>
          </a:p>
          <a:p>
            <a:pPr marL="16933"/>
            <a:r>
              <a:rPr sz="1333" dirty="0">
                <a:latin typeface="Arial MT"/>
                <a:cs typeface="Arial MT"/>
              </a:rPr>
              <a:t>}</a:t>
            </a:r>
            <a:endParaRPr sz="1333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293514" y="2978175"/>
            <a:ext cx="1673013" cy="270087"/>
            <a:chOff x="5470135" y="2233631"/>
            <a:chExt cx="1254760" cy="202565"/>
          </a:xfrm>
        </p:grpSpPr>
        <p:sp>
          <p:nvSpPr>
            <p:cNvPr id="19" name="object 19"/>
            <p:cNvSpPr/>
            <p:nvPr/>
          </p:nvSpPr>
          <p:spPr>
            <a:xfrm>
              <a:off x="5479660" y="2243156"/>
              <a:ext cx="1149985" cy="152400"/>
            </a:xfrm>
            <a:custGeom>
              <a:avLst/>
              <a:gdLst/>
              <a:ahLst/>
              <a:cxnLst/>
              <a:rect l="l" t="t" r="r" b="b"/>
              <a:pathLst>
                <a:path w="1149984" h="152400">
                  <a:moveTo>
                    <a:pt x="0" y="0"/>
                  </a:moveTo>
                  <a:lnTo>
                    <a:pt x="1149687" y="152108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5695" y="2354545"/>
              <a:ext cx="108881" cy="8143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30250" y="4260685"/>
            <a:ext cx="220641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b="1" spc="-7" dirty="0">
                <a:latin typeface="Arial"/>
                <a:cs typeface="Arial"/>
              </a:rPr>
              <a:t>If</a:t>
            </a:r>
            <a:r>
              <a:rPr sz="1867" b="1" spc="-47" dirty="0">
                <a:latin typeface="Arial"/>
                <a:cs typeface="Arial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model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satisfies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specification...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844549" y="4148359"/>
            <a:ext cx="2523067" cy="8763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219"/>
              </a:lnSpc>
              <a:spcBef>
                <a:spcPts val="133"/>
              </a:spcBef>
            </a:pPr>
            <a:r>
              <a:rPr sz="1867" b="1" spc="-7" dirty="0">
                <a:latin typeface="Arial"/>
                <a:cs typeface="Arial"/>
              </a:rPr>
              <a:t>And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If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model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is</a:t>
            </a:r>
            <a:endParaRPr sz="1867">
              <a:latin typeface="Arial MT"/>
              <a:cs typeface="Arial MT"/>
            </a:endParaRPr>
          </a:p>
          <a:p>
            <a:pPr marL="16933" marR="6773">
              <a:lnSpc>
                <a:spcPts val="2200"/>
              </a:lnSpc>
              <a:spcBef>
                <a:spcPts val="87"/>
              </a:spcBef>
            </a:pPr>
            <a:r>
              <a:rPr sz="1867" spc="-7" dirty="0">
                <a:latin typeface="Arial MT"/>
                <a:cs typeface="Arial MT"/>
              </a:rPr>
              <a:t>well-formed,</a:t>
            </a:r>
            <a:r>
              <a:rPr sz="1867" spc="-1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consistent,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and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complete.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65183" y="4095934"/>
            <a:ext cx="2956560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b="1" spc="-7" dirty="0">
                <a:latin typeface="Arial"/>
                <a:cs typeface="Arial"/>
              </a:rPr>
              <a:t>And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If</a:t>
            </a:r>
            <a:r>
              <a:rPr sz="1867" b="1" spc="-33" dirty="0">
                <a:latin typeface="Arial"/>
                <a:cs typeface="Arial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model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accurately </a:t>
            </a:r>
            <a:r>
              <a:rPr sz="1867" spc="-49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represents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program.</a:t>
            </a:r>
            <a:endParaRPr sz="18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388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638039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DPL</a:t>
            </a:r>
            <a:r>
              <a:rPr dirty="0"/>
              <a:t>L</a:t>
            </a:r>
            <a:r>
              <a:rPr spc="-272" dirty="0"/>
              <a:t> </a:t>
            </a:r>
            <a:r>
              <a:rPr spc="-7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7" y="1694436"/>
            <a:ext cx="10572327" cy="47497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340"/>
              </a:lnSpc>
              <a:spcBef>
                <a:spcPts val="133"/>
              </a:spcBef>
              <a:tabLst>
                <a:tab pos="2876055" algn="l"/>
                <a:tab pos="6518324" algn="l"/>
              </a:tabLst>
            </a:pPr>
            <a:r>
              <a:rPr sz="2933" spc="-1033" dirty="0">
                <a:solidFill>
                  <a:srgbClr val="4F4F4F"/>
                </a:solidFill>
                <a:latin typeface="Arial MT"/>
                <a:cs typeface="Arial MT"/>
              </a:rPr>
              <a:t>φ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x2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933" spc="-87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x5)	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933" spc="-87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(x1 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933" spc="-7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x3 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933" spc="-87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x4)	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933" spc="-107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(x4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933" spc="-10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x5)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933" spc="-107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(x1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endParaRPr sz="2933" dirty="0">
              <a:latin typeface="MS PGothic"/>
              <a:cs typeface="MS PGothic"/>
            </a:endParaRPr>
          </a:p>
          <a:p>
            <a:pPr marL="16933">
              <a:lnSpc>
                <a:spcPts val="3347"/>
              </a:lnSpc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x2)</a:t>
            </a:r>
            <a:endParaRPr sz="2933" dirty="0">
              <a:latin typeface="Arial MT"/>
              <a:cs typeface="Arial MT"/>
            </a:endParaRPr>
          </a:p>
          <a:p>
            <a:pPr marL="696789" indent="-587572">
              <a:spcBef>
                <a:spcPts val="1467"/>
              </a:spcBef>
              <a:buFont typeface="Arial MT"/>
              <a:buAutoNum type="arabicPeriod"/>
              <a:tabLst>
                <a:tab pos="696789" algn="l"/>
                <a:tab pos="697636" algn="l"/>
              </a:tabLst>
            </a:pPr>
            <a:r>
              <a:rPr sz="2667" b="1" spc="-7" dirty="0">
                <a:solidFill>
                  <a:srgbClr val="4F4F4F"/>
                </a:solidFill>
                <a:latin typeface="Arial"/>
                <a:cs typeface="Arial"/>
              </a:rPr>
              <a:t>Set</a:t>
            </a:r>
            <a:r>
              <a:rPr sz="2667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spc="-7" dirty="0">
                <a:solidFill>
                  <a:srgbClr val="4F4F4F"/>
                </a:solidFill>
                <a:latin typeface="Arial"/>
                <a:cs typeface="Arial"/>
              </a:rPr>
              <a:t>x2</a:t>
            </a:r>
            <a:r>
              <a:rPr sz="26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to</a:t>
            </a:r>
            <a:r>
              <a:rPr sz="26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false.</a:t>
            </a:r>
            <a:endParaRPr sz="2667" dirty="0">
              <a:latin typeface="Arial"/>
              <a:cs typeface="Arial"/>
            </a:endParaRPr>
          </a:p>
          <a:p>
            <a:pPr marL="696789" marR="60112">
              <a:tabLst>
                <a:tab pos="3126662" algn="l"/>
                <a:tab pos="4179889" algn="l"/>
                <a:tab pos="6437046" algn="l"/>
              </a:tabLst>
            </a:pPr>
            <a:r>
              <a:rPr sz="2667" spc="-940" dirty="0">
                <a:solidFill>
                  <a:srgbClr val="4F4F4F"/>
                </a:solidFill>
                <a:latin typeface="Arial MT"/>
                <a:cs typeface="Arial MT"/>
              </a:rPr>
              <a:t>φ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667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667" b="1" spc="-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667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x5)	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667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(x1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667" spc="-67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x3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667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x4)	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667" spc="-9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(x4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667" spc="-9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x5)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667" spc="-9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(x1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667" spc="-9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b="1" spc="-7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) </a:t>
            </a:r>
            <a:r>
              <a:rPr sz="2667" spc="-7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940" dirty="0">
                <a:solidFill>
                  <a:srgbClr val="4F4F4F"/>
                </a:solidFill>
                <a:latin typeface="Arial MT"/>
                <a:cs typeface="Arial MT"/>
              </a:rPr>
              <a:t>φ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(x1</a:t>
            </a:r>
            <a:r>
              <a:rPr sz="2667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667" spc="-67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x3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667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x4)	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667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(x4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667" spc="-7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x5)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667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(x1)</a:t>
            </a:r>
            <a:endParaRPr sz="2667" dirty="0">
              <a:latin typeface="Arial MT"/>
              <a:cs typeface="Arial MT"/>
            </a:endParaRPr>
          </a:p>
          <a:p>
            <a:pPr marL="696789" indent="-587572">
              <a:buFont typeface="Arial MT"/>
              <a:buAutoNum type="arabicPeriod" startAt="2"/>
              <a:tabLst>
                <a:tab pos="696789" algn="l"/>
                <a:tab pos="697636" algn="l"/>
              </a:tabLst>
            </a:pPr>
            <a:r>
              <a:rPr sz="2667" b="1" spc="-7" dirty="0">
                <a:solidFill>
                  <a:srgbClr val="4F4F4F"/>
                </a:solidFill>
                <a:latin typeface="Arial"/>
                <a:cs typeface="Arial"/>
              </a:rPr>
              <a:t>Set</a:t>
            </a:r>
            <a:r>
              <a:rPr sz="2667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spc="-7" dirty="0">
                <a:solidFill>
                  <a:srgbClr val="4F4F4F"/>
                </a:solidFill>
                <a:latin typeface="Arial"/>
                <a:cs typeface="Arial"/>
              </a:rPr>
              <a:t>x1</a:t>
            </a:r>
            <a:r>
              <a:rPr sz="26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to</a:t>
            </a:r>
            <a:r>
              <a:rPr sz="26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true.</a:t>
            </a:r>
            <a:endParaRPr sz="2667" dirty="0">
              <a:latin typeface="Arial"/>
              <a:cs typeface="Arial"/>
            </a:endParaRPr>
          </a:p>
          <a:p>
            <a:pPr marL="696789" marR="3370496">
              <a:tabLst>
                <a:tab pos="4010560" algn="l"/>
              </a:tabLst>
            </a:pPr>
            <a:r>
              <a:rPr sz="2667" spc="-940" dirty="0">
                <a:solidFill>
                  <a:srgbClr val="4F4F4F"/>
                </a:solidFill>
                <a:latin typeface="Arial MT"/>
                <a:cs typeface="Arial MT"/>
              </a:rPr>
              <a:t>φ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667" b="1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667" spc="-7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x3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667" spc="-8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x4)	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667" spc="-10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(x4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667" spc="-9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x5)</a:t>
            </a:r>
            <a:r>
              <a:rPr sz="26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∧</a:t>
            </a:r>
            <a:r>
              <a:rPr sz="2667" spc="-100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667" b="1" spc="-7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) </a:t>
            </a:r>
            <a:r>
              <a:rPr sz="2667" spc="-7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940" dirty="0">
                <a:solidFill>
                  <a:srgbClr val="4F4F4F"/>
                </a:solidFill>
                <a:latin typeface="Arial MT"/>
                <a:cs typeface="Arial MT"/>
              </a:rPr>
              <a:t>φ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(x4</a:t>
            </a:r>
            <a:r>
              <a:rPr sz="2667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667" spc="-7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x5)</a:t>
            </a:r>
            <a:endParaRPr sz="2667" dirty="0">
              <a:latin typeface="Arial MT"/>
              <a:cs typeface="Arial MT"/>
            </a:endParaRPr>
          </a:p>
          <a:p>
            <a:pPr marL="696789" indent="-587572">
              <a:buFont typeface="Arial MT"/>
              <a:buAutoNum type="arabicPeriod" startAt="3"/>
              <a:tabLst>
                <a:tab pos="696789" algn="l"/>
                <a:tab pos="697636" algn="l"/>
              </a:tabLst>
            </a:pPr>
            <a:r>
              <a:rPr sz="2667" b="1" spc="-7" dirty="0">
                <a:solidFill>
                  <a:srgbClr val="4F4F4F"/>
                </a:solidFill>
                <a:latin typeface="Arial"/>
                <a:cs typeface="Arial"/>
              </a:rPr>
              <a:t>Set</a:t>
            </a:r>
            <a:r>
              <a:rPr sz="2667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spc="-7" dirty="0">
                <a:solidFill>
                  <a:srgbClr val="4F4F4F"/>
                </a:solidFill>
                <a:latin typeface="Arial"/>
                <a:cs typeface="Arial"/>
              </a:rPr>
              <a:t>x4</a:t>
            </a:r>
            <a:r>
              <a:rPr sz="26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to</a:t>
            </a:r>
            <a:r>
              <a:rPr sz="26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false,</a:t>
            </a:r>
            <a:r>
              <a:rPr sz="26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then</a:t>
            </a:r>
            <a:r>
              <a:rPr sz="26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spc="-7" dirty="0">
                <a:solidFill>
                  <a:srgbClr val="4F4F4F"/>
                </a:solidFill>
                <a:latin typeface="Arial"/>
                <a:cs typeface="Arial"/>
              </a:rPr>
              <a:t>x5</a:t>
            </a:r>
            <a:r>
              <a:rPr sz="26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to</a:t>
            </a:r>
            <a:r>
              <a:rPr sz="26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67" b="1" dirty="0">
                <a:solidFill>
                  <a:srgbClr val="4F4F4F"/>
                </a:solidFill>
                <a:latin typeface="Arial"/>
                <a:cs typeface="Arial"/>
              </a:rPr>
              <a:t>false.</a:t>
            </a:r>
            <a:endParaRPr sz="2667" dirty="0">
              <a:latin typeface="Arial"/>
              <a:cs typeface="Arial"/>
            </a:endParaRPr>
          </a:p>
          <a:p>
            <a:pPr marL="696789" marR="7621503"/>
            <a:r>
              <a:rPr sz="2667" spc="-940" dirty="0">
                <a:solidFill>
                  <a:srgbClr val="4F4F4F"/>
                </a:solidFill>
                <a:latin typeface="Arial MT"/>
                <a:cs typeface="Arial MT"/>
              </a:rPr>
              <a:t>φ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7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667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667" b="1" spc="-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4F4F4F"/>
                </a:solidFill>
                <a:latin typeface="MS PGothic"/>
                <a:cs typeface="MS PGothic"/>
              </a:rPr>
              <a:t>∨</a:t>
            </a:r>
            <a:r>
              <a:rPr sz="2667" spc="-73" dirty="0">
                <a:solidFill>
                  <a:srgbClr val="4F4F4F"/>
                </a:solidFill>
                <a:latin typeface="MS PGothic"/>
                <a:cs typeface="MS PGothic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x5)  </a:t>
            </a:r>
            <a:r>
              <a:rPr sz="2667" spc="-940" dirty="0">
                <a:solidFill>
                  <a:srgbClr val="4F4F4F"/>
                </a:solidFill>
                <a:latin typeface="Arial MT"/>
                <a:cs typeface="Arial MT"/>
              </a:rPr>
              <a:t>φ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7" dirty="0">
                <a:solidFill>
                  <a:srgbClr val="4F4F4F"/>
                </a:solidFill>
                <a:latin typeface="Arial MT"/>
                <a:cs typeface="Arial MT"/>
              </a:rPr>
              <a:t>(</a:t>
            </a:r>
            <a:r>
              <a:rPr sz="2667" spc="-7" dirty="0">
                <a:solidFill>
                  <a:srgbClr val="4F4F4F"/>
                </a:solidFill>
                <a:latin typeface="MS PGothic"/>
                <a:cs typeface="MS PGothic"/>
              </a:rPr>
              <a:t>￢</a:t>
            </a:r>
            <a:r>
              <a:rPr sz="2667" b="1" spc="-7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)</a:t>
            </a:r>
            <a:endParaRPr sz="26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125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2823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Model</a:t>
            </a:r>
            <a:r>
              <a:rPr spc="-120" dirty="0"/>
              <a:t> </a:t>
            </a:r>
            <a:r>
              <a:rPr spc="-7" dirty="0"/>
              <a:t>Refinement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1" y="1853191"/>
            <a:ext cx="5483860" cy="4060834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496981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latin typeface="Arial MT"/>
                <a:cs typeface="Arial MT"/>
              </a:rPr>
              <a:t>Must</a:t>
            </a:r>
            <a:r>
              <a:rPr sz="3467" spc="-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balance</a:t>
            </a:r>
            <a:r>
              <a:rPr sz="3467" spc="-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precision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with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40" dirty="0">
                <a:latin typeface="Arial MT"/>
                <a:cs typeface="Arial MT"/>
              </a:rPr>
              <a:t>efficiency.</a:t>
            </a:r>
            <a:endParaRPr sz="3467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ct val="90300"/>
              </a:lnSpc>
              <a:spcBef>
                <a:spcPts val="56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latin typeface="Arial MT"/>
                <a:cs typeface="Arial MT"/>
              </a:rPr>
              <a:t>Models </a:t>
            </a:r>
            <a:r>
              <a:rPr sz="2933" spc="-7" dirty="0">
                <a:latin typeface="Arial MT"/>
                <a:cs typeface="Arial MT"/>
              </a:rPr>
              <a:t>that are too </a:t>
            </a:r>
            <a:r>
              <a:rPr sz="2933" dirty="0">
                <a:latin typeface="Arial MT"/>
                <a:cs typeface="Arial MT"/>
              </a:rPr>
              <a:t>simple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introduce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failure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paths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may </a:t>
            </a:r>
            <a:r>
              <a:rPr sz="2933" spc="-7" dirty="0">
                <a:latin typeface="Arial MT"/>
                <a:cs typeface="Arial MT"/>
              </a:rPr>
              <a:t>not be in the </a:t>
            </a:r>
            <a:r>
              <a:rPr sz="2933" dirty="0">
                <a:latin typeface="Arial MT"/>
                <a:cs typeface="Arial MT"/>
              </a:rPr>
              <a:t>real </a:t>
            </a:r>
            <a:r>
              <a:rPr sz="2933" spc="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system.</a:t>
            </a:r>
          </a:p>
          <a:p>
            <a:pPr marL="1084553" marR="125304" lvl="1" indent="-436022">
              <a:lnSpc>
                <a:spcPct val="90000"/>
              </a:lnSpc>
              <a:spcBef>
                <a:spcPts val="70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Complex </a:t>
            </a:r>
            <a:r>
              <a:rPr sz="2933" dirty="0">
                <a:latin typeface="Arial MT"/>
                <a:cs typeface="Arial MT"/>
              </a:rPr>
              <a:t>models may </a:t>
            </a:r>
            <a:r>
              <a:rPr sz="2933" spc="-7" dirty="0">
                <a:latin typeface="Arial MT"/>
                <a:cs typeface="Arial MT"/>
              </a:rPr>
              <a:t>be </a:t>
            </a:r>
            <a:r>
              <a:rPr sz="29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infeasible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due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5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resource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exhaustion.</a:t>
            </a:r>
            <a:endParaRPr sz="2933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8600" y="1709875"/>
            <a:ext cx="4768893" cy="26981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3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3203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Who</a:t>
            </a:r>
            <a:r>
              <a:rPr spc="-47" dirty="0"/>
              <a:t> </a:t>
            </a:r>
            <a:r>
              <a:rPr spc="-7" dirty="0"/>
              <a:t>Uses</a:t>
            </a:r>
            <a:r>
              <a:rPr spc="-40" dirty="0"/>
              <a:t> </a:t>
            </a:r>
            <a:r>
              <a:rPr spc="-13" dirty="0"/>
              <a:t>This</a:t>
            </a:r>
            <a:r>
              <a:rPr spc="-47" dirty="0"/>
              <a:t> </a:t>
            </a:r>
            <a:r>
              <a:rPr spc="-7" dirty="0"/>
              <a:t>Stuff?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226040" cy="425501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Used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heavily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safety-critical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development.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27" dirty="0">
                <a:latin typeface="Arial MT"/>
                <a:cs typeface="Arial MT"/>
              </a:rPr>
              <a:t>Verifies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certain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complex,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critical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functions.</a:t>
            </a:r>
            <a:endParaRPr sz="2933" dirty="0">
              <a:latin typeface="Arial MT"/>
              <a:cs typeface="Arial MT"/>
            </a:endParaRPr>
          </a:p>
          <a:p>
            <a:pPr marL="1084553" marR="563019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Used extensively in automotive, aerospace, </a:t>
            </a:r>
            <a:r>
              <a:rPr sz="2933" dirty="0">
                <a:latin typeface="Arial MT"/>
                <a:cs typeface="Arial MT"/>
              </a:rPr>
              <a:t>medical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development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domains.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Used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verify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security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policies,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stateful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behaviors.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Uses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at</a:t>
            </a:r>
            <a:r>
              <a:rPr sz="2933" spc="-16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Amazon</a:t>
            </a:r>
            <a:r>
              <a:rPr sz="2933" spc="-27" dirty="0">
                <a:latin typeface="Arial MT"/>
                <a:cs typeface="Arial MT"/>
              </a:rPr>
              <a:t> Web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Services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verify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cloud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27" dirty="0">
                <a:latin typeface="Arial MT"/>
                <a:cs typeface="Arial MT"/>
              </a:rPr>
              <a:t>security.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Not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used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27" dirty="0">
                <a:latin typeface="Arial MT"/>
                <a:cs typeface="Arial MT"/>
              </a:rPr>
              <a:t>functionality.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13" dirty="0">
                <a:latin typeface="Arial MT"/>
                <a:cs typeface="Arial MT"/>
              </a:rPr>
              <a:t>Time-consuming,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requires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additional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13" dirty="0">
                <a:latin typeface="Arial MT"/>
                <a:cs typeface="Arial MT"/>
              </a:rPr>
              <a:t>effort.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268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099472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We</a:t>
            </a:r>
            <a:r>
              <a:rPr spc="-67" dirty="0"/>
              <a:t> </a:t>
            </a:r>
            <a:r>
              <a:rPr spc="-7" dirty="0"/>
              <a:t>Have</a:t>
            </a:r>
            <a:r>
              <a:rPr spc="-67" dirty="0"/>
              <a:t> </a:t>
            </a:r>
            <a:r>
              <a:rPr spc="-7" dirty="0"/>
              <a:t>Learned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27710"/>
            <a:ext cx="10536767" cy="4346404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474968" marR="6773" indent="-458882">
              <a:lnSpc>
                <a:spcPct val="101000"/>
              </a:lnSpc>
              <a:spcBef>
                <a:spcPts val="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latin typeface="Arial MT"/>
                <a:cs typeface="Arial MT"/>
              </a:rPr>
              <a:t>We </a:t>
            </a:r>
            <a:r>
              <a:rPr sz="3467" dirty="0">
                <a:latin typeface="Arial MT"/>
                <a:cs typeface="Arial MT"/>
              </a:rPr>
              <a:t>can </a:t>
            </a:r>
            <a:r>
              <a:rPr sz="3467" spc="-7" dirty="0">
                <a:latin typeface="Arial MT"/>
                <a:cs typeface="Arial MT"/>
              </a:rPr>
              <a:t>perform </a:t>
            </a:r>
            <a:r>
              <a:rPr sz="3467" dirty="0">
                <a:latin typeface="Arial MT"/>
                <a:cs typeface="Arial MT"/>
              </a:rPr>
              <a:t>verification </a:t>
            </a:r>
            <a:r>
              <a:rPr sz="3467" spc="-7" dirty="0">
                <a:latin typeface="Arial MT"/>
                <a:cs typeface="Arial MT"/>
              </a:rPr>
              <a:t>by </a:t>
            </a:r>
            <a:r>
              <a:rPr sz="3467" dirty="0">
                <a:latin typeface="Arial MT"/>
                <a:cs typeface="Arial MT"/>
              </a:rPr>
              <a:t>creating models </a:t>
            </a:r>
            <a:r>
              <a:rPr sz="3467" spc="-7" dirty="0">
                <a:latin typeface="Arial MT"/>
                <a:cs typeface="Arial MT"/>
              </a:rPr>
              <a:t>of 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function behavior and proving that the </a:t>
            </a:r>
            <a:r>
              <a:rPr sz="3467" dirty="0">
                <a:latin typeface="Arial MT"/>
                <a:cs typeface="Arial MT"/>
              </a:rPr>
              <a:t>requirements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hold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over the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model.</a:t>
            </a:r>
          </a:p>
          <a:p>
            <a:pPr marL="1084553" marR="1043067" lvl="1" indent="-436022">
              <a:lnSpc>
                <a:spcPts val="3507"/>
              </a:lnSpc>
              <a:spcBef>
                <a:spcPts val="19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167" dirty="0">
                <a:latin typeface="Arial MT"/>
                <a:cs typeface="Arial MT"/>
              </a:rPr>
              <a:t>To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do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so,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express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requirements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logical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formulae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written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temporal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logic.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lnSpc>
                <a:spcPts val="3367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Finite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verification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exhaustively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searches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</a:t>
            </a:r>
          </a:p>
          <a:p>
            <a:pPr marL="1084553">
              <a:lnSpc>
                <a:spcPts val="3500"/>
              </a:lnSpc>
            </a:pPr>
            <a:r>
              <a:rPr sz="2933" dirty="0">
                <a:latin typeface="Arial MT"/>
                <a:cs typeface="Arial MT"/>
              </a:rPr>
              <a:t>space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violations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properties.</a:t>
            </a:r>
            <a:endParaRPr sz="2933" dirty="0">
              <a:latin typeface="Arial MT"/>
              <a:cs typeface="Arial MT"/>
            </a:endParaRPr>
          </a:p>
          <a:p>
            <a:pPr marL="1084553" marR="1042221" lvl="1" indent="-436022">
              <a:lnSpc>
                <a:spcPts val="3493"/>
              </a:lnSpc>
              <a:spcBef>
                <a:spcPts val="1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Presents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counter-examples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showing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properties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violated.</a:t>
            </a:r>
          </a:p>
        </p:txBody>
      </p:sp>
    </p:spTree>
    <p:extLst>
      <p:ext uri="{BB962C8B-B14F-4D97-AF65-F5344CB8AC3E}">
        <p14:creationId xmlns:p14="http://schemas.microsoft.com/office/powerpoint/2010/main" val="18391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099472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We</a:t>
            </a:r>
            <a:r>
              <a:rPr spc="-67" dirty="0"/>
              <a:t> </a:t>
            </a:r>
            <a:r>
              <a:rPr spc="-7" dirty="0"/>
              <a:t>Have</a:t>
            </a:r>
            <a:r>
              <a:rPr spc="-67" dirty="0"/>
              <a:t> </a:t>
            </a:r>
            <a:r>
              <a:rPr spc="-7" dirty="0"/>
              <a:t>Learned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541000" cy="3948944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773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By performing this process, we </a:t>
            </a:r>
            <a:r>
              <a:rPr sz="3467" dirty="0">
                <a:latin typeface="Arial MT"/>
                <a:cs typeface="Arial MT"/>
              </a:rPr>
              <a:t>can </a:t>
            </a:r>
            <a:r>
              <a:rPr sz="3467" spc="-7" dirty="0">
                <a:latin typeface="Arial MT"/>
                <a:cs typeface="Arial MT"/>
              </a:rPr>
              <a:t>gain </a:t>
            </a:r>
            <a:r>
              <a:rPr sz="3467" dirty="0">
                <a:latin typeface="Arial MT"/>
                <a:cs typeface="Arial MT"/>
              </a:rPr>
              <a:t>confidence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system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will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meet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specifications.</a:t>
            </a:r>
          </a:p>
          <a:p>
            <a:pPr marL="474968" marR="448722" indent="-458882">
              <a:lnSpc>
                <a:spcPts val="3773"/>
              </a:lnSpc>
              <a:spcBef>
                <a:spcPts val="126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Can also generate test </a:t>
            </a:r>
            <a:r>
              <a:rPr sz="3467" dirty="0">
                <a:latin typeface="Arial MT"/>
                <a:cs typeface="Arial MT"/>
              </a:rPr>
              <a:t>cases </a:t>
            </a:r>
            <a:r>
              <a:rPr sz="3467" spc="-7" dirty="0">
                <a:latin typeface="Arial MT"/>
                <a:cs typeface="Arial MT"/>
              </a:rPr>
              <a:t>to demonstrate that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properties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hold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over the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final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system.</a:t>
            </a:r>
          </a:p>
          <a:p>
            <a:pPr marL="1084553" marR="391150" lvl="1" indent="-436022">
              <a:lnSpc>
                <a:spcPts val="3133"/>
              </a:lnSpc>
              <a:spcBef>
                <a:spcPts val="64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Negate </a:t>
            </a:r>
            <a:r>
              <a:rPr sz="2933" dirty="0">
                <a:latin typeface="Arial MT"/>
                <a:cs typeface="Arial MT"/>
              </a:rPr>
              <a:t>a </a:t>
            </a:r>
            <a:r>
              <a:rPr sz="2933" spc="-33" dirty="0">
                <a:latin typeface="Arial MT"/>
                <a:cs typeface="Arial MT"/>
              </a:rPr>
              <a:t>property, </a:t>
            </a:r>
            <a:r>
              <a:rPr sz="2933" spc="-7" dirty="0">
                <a:latin typeface="Arial MT"/>
                <a:cs typeface="Arial MT"/>
              </a:rPr>
              <a:t>the </a:t>
            </a:r>
            <a:r>
              <a:rPr sz="2933" dirty="0">
                <a:latin typeface="Arial MT"/>
                <a:cs typeface="Arial MT"/>
              </a:rPr>
              <a:t>counter-example shows </a:t>
            </a:r>
            <a:r>
              <a:rPr sz="2933" spc="-7" dirty="0">
                <a:latin typeface="Arial MT"/>
                <a:cs typeface="Arial MT"/>
              </a:rPr>
              <a:t>that the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property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can</a:t>
            </a:r>
            <a:r>
              <a:rPr sz="2933" spc="-7" dirty="0">
                <a:latin typeface="Arial MT"/>
                <a:cs typeface="Arial MT"/>
              </a:rPr>
              <a:t> be </a:t>
            </a:r>
            <a:r>
              <a:rPr sz="2933" dirty="0">
                <a:latin typeface="Arial MT"/>
                <a:cs typeface="Arial MT"/>
              </a:rPr>
              <a:t>met.</a:t>
            </a:r>
          </a:p>
          <a:p>
            <a:pPr marL="1084553" marR="369984" lvl="1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Execute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input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from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counter-example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real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system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-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 smtClean="0">
                <a:latin typeface="Arial MT"/>
                <a:cs typeface="Arial MT"/>
              </a:rPr>
              <a:t>should</a:t>
            </a:r>
            <a:r>
              <a:rPr sz="2933" spc="-7" dirty="0" smtClean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give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same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result!</a:t>
            </a:r>
          </a:p>
        </p:txBody>
      </p:sp>
    </p:spTree>
    <p:extLst>
      <p:ext uri="{BB962C8B-B14F-4D97-AF65-F5344CB8AC3E}">
        <p14:creationId xmlns:p14="http://schemas.microsoft.com/office/powerpoint/2010/main" val="10846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552" y="6610637"/>
            <a:ext cx="553720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2018-08-27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7917" y="6610637"/>
            <a:ext cx="1595120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Chalmers</a:t>
            </a:r>
            <a:r>
              <a:rPr sz="800" spc="-2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University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8157" y="6610637"/>
            <a:ext cx="147319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46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29337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Next</a:t>
            </a:r>
            <a:r>
              <a:rPr spc="-107" dirty="0"/>
              <a:t> </a:t>
            </a:r>
            <a:r>
              <a:rPr spc="-33" dirty="0"/>
              <a:t>Time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3263" y="1733798"/>
            <a:ext cx="10048240" cy="671188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Exercise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Session: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Finite-State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27" dirty="0" smtClean="0">
                <a:latin typeface="Arial MT"/>
                <a:cs typeface="Arial MT"/>
              </a:rPr>
              <a:t>Verification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420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7606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Finite</a:t>
            </a:r>
            <a:r>
              <a:rPr spc="-40" dirty="0"/>
              <a:t> </a:t>
            </a:r>
            <a:r>
              <a:rPr spc="-13" dirty="0"/>
              <a:t>State</a:t>
            </a:r>
            <a:r>
              <a:rPr spc="-47" dirty="0"/>
              <a:t> </a:t>
            </a:r>
            <a:r>
              <a:rPr spc="-33" dirty="0"/>
              <a:t>Verification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4" y="1733798"/>
            <a:ext cx="9945793" cy="4081609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Express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requirements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13" dirty="0">
                <a:latin typeface="Arial MT"/>
                <a:cs typeface="Arial MT"/>
              </a:rPr>
              <a:t>Boolean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formulae.</a:t>
            </a:r>
            <a:endParaRPr sz="3467" dirty="0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Exhaustively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search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state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space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model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violations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those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properties.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If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property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holds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-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proof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correctness</a:t>
            </a:r>
          </a:p>
          <a:p>
            <a:pPr marL="474968" marR="5209408" indent="-458882">
              <a:lnSpc>
                <a:spcPct val="89700"/>
              </a:lnSpc>
              <a:spcBef>
                <a:spcPts val="136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Contrast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with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testing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- </a:t>
            </a:r>
            <a:r>
              <a:rPr sz="3467" spc="-9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no </a:t>
            </a:r>
            <a:r>
              <a:rPr sz="3467" dirty="0">
                <a:latin typeface="Arial MT"/>
                <a:cs typeface="Arial MT"/>
              </a:rPr>
              <a:t>violation might </a:t>
            </a:r>
            <a:r>
              <a:rPr sz="3467" spc="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bad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tests.</a:t>
            </a:r>
            <a:endParaRPr sz="3467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2433" y="4348634"/>
            <a:ext cx="3045660" cy="19127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1275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87" dirty="0"/>
              <a:t>Today’s</a:t>
            </a:r>
            <a:r>
              <a:rPr spc="-100" dirty="0"/>
              <a:t> </a:t>
            </a:r>
            <a:r>
              <a:rPr spc="-7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10160845" cy="28803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Formulating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requirements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logical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expressions.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Introduction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temporal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logic.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Building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behavioral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models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60" dirty="0">
                <a:latin typeface="Arial MT"/>
                <a:cs typeface="Arial MT"/>
              </a:rPr>
              <a:t>NuSMV.</a:t>
            </a:r>
            <a:endParaRPr sz="3467" dirty="0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Performing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finite-state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verification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over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model.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Exhaustive</a:t>
            </a:r>
            <a:r>
              <a:rPr sz="2933" spc="-5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search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algorithms.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440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8" y="2347048"/>
            <a:ext cx="8249073" cy="12137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07600"/>
              </a:lnSpc>
              <a:spcBef>
                <a:spcPts val="133"/>
              </a:spcBef>
            </a:pPr>
            <a:r>
              <a:rPr spc="-13" dirty="0"/>
              <a:t>Expressing</a:t>
            </a:r>
            <a:r>
              <a:rPr spc="-80" dirty="0"/>
              <a:t> </a:t>
            </a:r>
            <a:r>
              <a:rPr spc="-7" dirty="0"/>
              <a:t>Requirements</a:t>
            </a:r>
            <a:r>
              <a:rPr spc="-60" dirty="0"/>
              <a:t> </a:t>
            </a:r>
            <a:r>
              <a:rPr spc="-13" dirty="0"/>
              <a:t>in </a:t>
            </a:r>
            <a:r>
              <a:rPr spc="-1313" dirty="0"/>
              <a:t> </a:t>
            </a:r>
            <a:r>
              <a:rPr spc="-53" dirty="0"/>
              <a:t>Temporal</a:t>
            </a:r>
            <a:r>
              <a:rPr spc="-13" dirty="0"/>
              <a:t> </a:t>
            </a:r>
            <a:r>
              <a:rPr spc="-7" dirty="0"/>
              <a:t>Logic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52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863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Expressing</a:t>
            </a:r>
            <a:r>
              <a:rPr spc="-127" dirty="0"/>
              <a:t> </a:t>
            </a:r>
            <a:r>
              <a:rPr spc="-7" dirty="0"/>
              <a:t>Properties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01266"/>
            <a:ext cx="10326793" cy="461664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Properties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expressed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formal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logic.</a:t>
            </a:r>
            <a:endParaRPr sz="3467" dirty="0">
              <a:latin typeface="Arial MT"/>
              <a:cs typeface="Arial MT"/>
            </a:endParaRPr>
          </a:p>
          <a:p>
            <a:pPr marL="1084553" marR="1203929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47" dirty="0">
                <a:latin typeface="Arial MT"/>
                <a:cs typeface="Arial MT"/>
              </a:rPr>
              <a:t>Temporal </a:t>
            </a:r>
            <a:r>
              <a:rPr sz="2933" spc="-7" dirty="0">
                <a:latin typeface="Arial MT"/>
                <a:cs typeface="Arial MT"/>
              </a:rPr>
              <a:t>logic ensures that properties hold over </a:t>
            </a:r>
            <a:r>
              <a:rPr sz="29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execution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paths,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not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just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single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point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time.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Safety</a:t>
            </a:r>
            <a:r>
              <a:rPr sz="3467" spc="-7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Properties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System</a:t>
            </a:r>
            <a:r>
              <a:rPr sz="2933" dirty="0">
                <a:latin typeface="Arial MT"/>
                <a:cs typeface="Arial MT"/>
              </a:rPr>
              <a:t> </a:t>
            </a:r>
            <a:r>
              <a:rPr sz="2933" b="1" spc="-7" dirty="0">
                <a:latin typeface="Arial"/>
                <a:cs typeface="Arial"/>
              </a:rPr>
              <a:t>never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dirty="0">
                <a:latin typeface="Arial MT"/>
                <a:cs typeface="Arial MT"/>
              </a:rPr>
              <a:t>reaches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bad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state.</a:t>
            </a:r>
          </a:p>
          <a:p>
            <a:pPr marL="1085398" lvl="1" indent="-436022">
              <a:spcBef>
                <a:spcPts val="280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latin typeface="Arial"/>
                <a:cs typeface="Arial"/>
              </a:rPr>
              <a:t>Always</a:t>
            </a:r>
            <a:r>
              <a:rPr sz="2933" b="1" spc="-27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some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good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state.</a:t>
            </a:r>
          </a:p>
          <a:p>
            <a:pPr marL="1694138" marR="948243" lvl="2" indent="-412316">
              <a:lnSpc>
                <a:spcPts val="2640"/>
              </a:lnSpc>
              <a:spcBef>
                <a:spcPts val="64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latin typeface="Arial MT"/>
                <a:cs typeface="Arial MT"/>
              </a:rPr>
              <a:t>“If </a:t>
            </a:r>
            <a:r>
              <a:rPr sz="2400" spc="-7" dirty="0">
                <a:latin typeface="Arial MT"/>
                <a:cs typeface="Arial MT"/>
              </a:rPr>
              <a:t>the </a:t>
            </a:r>
            <a:r>
              <a:rPr sz="2400" spc="-13" dirty="0">
                <a:latin typeface="Arial MT"/>
                <a:cs typeface="Arial MT"/>
              </a:rPr>
              <a:t>traffic </a:t>
            </a:r>
            <a:r>
              <a:rPr sz="2400" spc="-7" dirty="0">
                <a:latin typeface="Arial MT"/>
                <a:cs typeface="Arial MT"/>
              </a:rPr>
              <a:t>light is </a:t>
            </a:r>
            <a:r>
              <a:rPr sz="2400" dirty="0">
                <a:latin typeface="Arial MT"/>
                <a:cs typeface="Arial MT"/>
              </a:rPr>
              <a:t>red, </a:t>
            </a:r>
            <a:r>
              <a:rPr sz="2400" spc="-7" dirty="0">
                <a:latin typeface="Arial MT"/>
                <a:cs typeface="Arial MT"/>
              </a:rPr>
              <a:t>it will always turn green within 10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seconds.”</a:t>
            </a:r>
          </a:p>
          <a:p>
            <a:pPr marL="1694138" marR="6773" lvl="2" indent="-412316">
              <a:lnSpc>
                <a:spcPts val="2640"/>
              </a:lnSpc>
              <a:spcBef>
                <a:spcPts val="6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latin typeface="Arial MT"/>
                <a:cs typeface="Arial MT"/>
              </a:rPr>
              <a:t>“If </a:t>
            </a:r>
            <a:r>
              <a:rPr sz="2400" spc="-7" dirty="0">
                <a:latin typeface="Arial MT"/>
                <a:cs typeface="Arial MT"/>
              </a:rPr>
              <a:t>an emergency </a:t>
            </a:r>
            <a:r>
              <a:rPr sz="2400" dirty="0">
                <a:latin typeface="Arial MT"/>
                <a:cs typeface="Arial MT"/>
              </a:rPr>
              <a:t>vehicle </a:t>
            </a:r>
            <a:r>
              <a:rPr sz="2400" spc="-7" dirty="0">
                <a:latin typeface="Arial MT"/>
                <a:cs typeface="Arial MT"/>
              </a:rPr>
              <a:t>arrives at </a:t>
            </a:r>
            <a:r>
              <a:rPr sz="2400" dirty="0">
                <a:latin typeface="Arial MT"/>
                <a:cs typeface="Arial MT"/>
              </a:rPr>
              <a:t>a red </a:t>
            </a:r>
            <a:r>
              <a:rPr sz="2400" spc="-7" dirty="0">
                <a:latin typeface="Arial MT"/>
                <a:cs typeface="Arial MT"/>
              </a:rPr>
              <a:t>light, it </a:t>
            </a:r>
            <a:r>
              <a:rPr sz="2400" dirty="0">
                <a:latin typeface="Arial MT"/>
                <a:cs typeface="Arial MT"/>
              </a:rPr>
              <a:t>must </a:t>
            </a:r>
            <a:r>
              <a:rPr sz="2400" spc="-7" dirty="0">
                <a:latin typeface="Arial MT"/>
                <a:cs typeface="Arial MT"/>
              </a:rPr>
              <a:t>turn green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in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 next time </a:t>
            </a:r>
            <a:r>
              <a:rPr sz="2400" dirty="0">
                <a:latin typeface="Arial MT"/>
                <a:cs typeface="Arial MT"/>
              </a:rPr>
              <a:t>step.”</a:t>
            </a:r>
          </a:p>
        </p:txBody>
      </p:sp>
    </p:spTree>
    <p:extLst>
      <p:ext uri="{BB962C8B-B14F-4D97-AF65-F5344CB8AC3E}">
        <p14:creationId xmlns:p14="http://schemas.microsoft.com/office/powerpoint/2010/main" val="39896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863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Expressing</a:t>
            </a:r>
            <a:r>
              <a:rPr spc="-127" dirty="0"/>
              <a:t> </a:t>
            </a:r>
            <a:r>
              <a:rPr spc="-7" dirty="0"/>
              <a:t>Properties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044007" cy="367010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Liveness</a:t>
            </a:r>
            <a:r>
              <a:rPr sz="3467" spc="-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Properties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latin typeface="Arial"/>
                <a:cs typeface="Arial"/>
              </a:rPr>
              <a:t>Eventually</a:t>
            </a:r>
            <a:r>
              <a:rPr sz="2933" b="1" spc="-13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useful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things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happen.</a:t>
            </a:r>
            <a:endParaRPr sz="2933" dirty="0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spc="-7" dirty="0">
                <a:latin typeface="Arial"/>
                <a:cs typeface="Arial"/>
              </a:rPr>
              <a:t>Fairness</a:t>
            </a:r>
            <a:r>
              <a:rPr sz="2933" b="1" spc="-33" dirty="0">
                <a:latin typeface="Arial"/>
                <a:cs typeface="Arial"/>
              </a:rPr>
              <a:t> </a:t>
            </a:r>
            <a:r>
              <a:rPr sz="2933" dirty="0">
                <a:latin typeface="Arial MT"/>
                <a:cs typeface="Arial MT"/>
              </a:rPr>
              <a:t>criteria.</a:t>
            </a: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Reason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over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paths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unknown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length.</a:t>
            </a:r>
            <a:endParaRPr sz="2933" dirty="0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latin typeface="Arial MT"/>
                <a:cs typeface="Arial MT"/>
              </a:rPr>
              <a:t>“If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light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red,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eventually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become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green.”</a:t>
            </a:r>
            <a:endParaRPr sz="2400" dirty="0">
              <a:latin typeface="Arial MT"/>
              <a:cs typeface="Arial MT"/>
            </a:endParaRP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latin typeface="Arial MT"/>
                <a:cs typeface="Arial MT"/>
              </a:rPr>
              <a:t>“If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package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shipped,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eventually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arrive.”</a:t>
            </a:r>
            <a:endParaRPr sz="2400" dirty="0">
              <a:latin typeface="Arial MT"/>
              <a:cs typeface="Arial MT"/>
            </a:endParaRPr>
          </a:p>
          <a:p>
            <a:pPr marL="1694138" marR="6773" lvl="2" indent="-412316">
              <a:lnSpc>
                <a:spcPts val="2627"/>
              </a:lnSpc>
              <a:spcBef>
                <a:spcPts val="7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latin typeface="Arial MT"/>
                <a:cs typeface="Arial MT"/>
              </a:rPr>
              <a:t>“If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Player</a:t>
            </a:r>
            <a:r>
              <a:rPr sz="2400" spc="-1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taking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turn,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Player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be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allowed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" dirty="0">
                <a:latin typeface="Arial MT"/>
                <a:cs typeface="Arial MT"/>
              </a:rPr>
              <a:t> turn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at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time in the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future.”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201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2803</Words>
  <Application>Microsoft Office PowerPoint</Application>
  <PresentationFormat>Widescreen</PresentationFormat>
  <Paragraphs>407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MS PGothic</vt:lpstr>
      <vt:lpstr>Arial</vt:lpstr>
      <vt:lpstr>Arial MT</vt:lpstr>
      <vt:lpstr>Calibri</vt:lpstr>
      <vt:lpstr>Consolas</vt:lpstr>
      <vt:lpstr>Courier New</vt:lpstr>
      <vt:lpstr>Times New Roman</vt:lpstr>
      <vt:lpstr>Office Theme</vt:lpstr>
      <vt:lpstr>PowerPoint Presentation</vt:lpstr>
      <vt:lpstr>So, You Want to Perform Verification...</vt:lpstr>
      <vt:lpstr>What About a Model?</vt:lpstr>
      <vt:lpstr>What Can We Do With This Model?</vt:lpstr>
      <vt:lpstr>Finite State Verification</vt:lpstr>
      <vt:lpstr>Today’s Goals</vt:lpstr>
      <vt:lpstr>Expressing Requirements in  Temporal Logic</vt:lpstr>
      <vt:lpstr>Expressing Properties</vt:lpstr>
      <vt:lpstr>Expressing Properties</vt:lpstr>
      <vt:lpstr>Temporal Logic</vt:lpstr>
      <vt:lpstr>Linear Time Logic Formulae</vt:lpstr>
      <vt:lpstr>LTL Examples</vt:lpstr>
      <vt:lpstr>LTL Examples</vt:lpstr>
      <vt:lpstr>More LTL Examples</vt:lpstr>
      <vt:lpstr>Computation Tree Logic Formulae</vt:lpstr>
      <vt:lpstr>CTL Examples</vt:lpstr>
      <vt:lpstr>Examples</vt:lpstr>
      <vt:lpstr>Examples</vt:lpstr>
      <vt:lpstr>Building Models</vt:lpstr>
      <vt:lpstr>Building Models</vt:lpstr>
      <vt:lpstr>Building Models in NuSMV</vt:lpstr>
      <vt:lpstr>A Basic NuSMV Model</vt:lpstr>
      <vt:lpstr>Checking Properties</vt:lpstr>
      <vt:lpstr>Checking Properties</vt:lpstr>
      <vt:lpstr>PowerPoint Presentation</vt:lpstr>
      <vt:lpstr>PowerPoint Presentation</vt:lpstr>
      <vt:lpstr>Solution </vt:lpstr>
      <vt:lpstr>Activity - Potential Solutions</vt:lpstr>
      <vt:lpstr>Activity - Potential Solutions</vt:lpstr>
      <vt:lpstr>Proving Properties Over Models</vt:lpstr>
      <vt:lpstr>Proving Properties</vt:lpstr>
      <vt:lpstr>Test Generation from FS Verification</vt:lpstr>
      <vt:lpstr>Exhaustive Search</vt:lpstr>
      <vt:lpstr>Search Based on SAT</vt:lpstr>
      <vt:lpstr>Boolean Satisfiability (SAT)</vt:lpstr>
      <vt:lpstr>Boolean Satisfiability</vt:lpstr>
      <vt:lpstr>Branch &amp; Bound Algorithm</vt:lpstr>
      <vt:lpstr>Branch &amp; Bound Algorithm</vt:lpstr>
      <vt:lpstr>DPLL Algorithm</vt:lpstr>
      <vt:lpstr>DPLL Algorithm</vt:lpstr>
      <vt:lpstr>Model Refinement</vt:lpstr>
      <vt:lpstr>Who Uses This Stuff?</vt:lpstr>
      <vt:lpstr>We Have Learned</vt:lpstr>
      <vt:lpstr>We Have Learned</vt:lpstr>
      <vt:lpstr>Next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Walton</dc:creator>
  <cp:lastModifiedBy>Walton</cp:lastModifiedBy>
  <cp:revision>287</cp:revision>
  <dcterms:created xsi:type="dcterms:W3CDTF">2022-06-16T11:58:56Z</dcterms:created>
  <dcterms:modified xsi:type="dcterms:W3CDTF">2022-09-17T05:36:17Z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