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19" r:id="rId36"/>
    <p:sldId id="320" r:id="rId37"/>
    <p:sldId id="291" r:id="rId38"/>
    <p:sldId id="322" r:id="rId39"/>
    <p:sldId id="32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03" r:id="rId6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1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7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7" y="1734185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4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1" y="3429001"/>
            <a:ext cx="649160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b="1" kern="0" spc="-5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Quality</a:t>
            </a:r>
            <a:r>
              <a:rPr lang="en-US" sz="3600" b="1" kern="0" spc="-135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kern="0" spc="-5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Attributes</a:t>
            </a:r>
            <a:r>
              <a:rPr lang="en-US" sz="3600" b="1" kern="0" spc="-25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kern="0" spc="-5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and </a:t>
            </a:r>
            <a:r>
              <a:rPr lang="en-US" sz="3600" b="1" kern="0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Measurement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25" y="4019613"/>
            <a:ext cx="5994400" cy="1361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b="1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15" dirty="0">
                <a:solidFill>
                  <a:srgbClr val="2388DB"/>
                </a:solidFill>
                <a:latin typeface="Arial MT"/>
                <a:cs typeface="Arial MT"/>
              </a:rPr>
              <a:t>2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smtClean="0">
                <a:solidFill>
                  <a:srgbClr val="2388DB"/>
                </a:solidFill>
                <a:latin typeface="Arial MT"/>
                <a:cs typeface="Arial MT"/>
              </a:rPr>
              <a:t>22</a:t>
            </a:r>
            <a:r>
              <a:rPr sz="3000" spc="-5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smtClean="0">
                <a:solidFill>
                  <a:srgbClr val="2388DB"/>
                </a:solidFill>
                <a:latin typeface="Arial MT"/>
                <a:cs typeface="Arial MT"/>
              </a:rPr>
              <a:t>10</a:t>
            </a:r>
            <a:r>
              <a:rPr sz="3000" spc="-5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2022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5925" y="3249996"/>
            <a:ext cx="302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4F4F4F"/>
                </a:solidFill>
                <a:latin typeface="Arial"/>
                <a:cs typeface="Arial"/>
              </a:rPr>
              <a:t>Dependability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7873" y="2022962"/>
            <a:ext cx="4661052" cy="29012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81413"/>
            <a:ext cx="6830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When</a:t>
            </a:r>
            <a:r>
              <a:rPr sz="3000" spc="-25" dirty="0"/>
              <a:t> </a:t>
            </a:r>
            <a:r>
              <a:rPr sz="3000" spc="-5" dirty="0"/>
              <a:t>is</a:t>
            </a:r>
            <a:r>
              <a:rPr sz="3000" spc="-25" dirty="0"/>
              <a:t> </a:t>
            </a:r>
            <a:r>
              <a:rPr sz="3000" spc="-10" dirty="0"/>
              <a:t>Software</a:t>
            </a:r>
            <a:r>
              <a:rPr sz="3000" spc="-20" dirty="0"/>
              <a:t> </a:t>
            </a:r>
            <a:r>
              <a:rPr sz="3000" spc="-5" dirty="0"/>
              <a:t>Ready</a:t>
            </a:r>
            <a:r>
              <a:rPr sz="3000" spc="-20" dirty="0"/>
              <a:t> </a:t>
            </a:r>
            <a:r>
              <a:rPr sz="3000" dirty="0"/>
              <a:t>for</a:t>
            </a:r>
            <a:r>
              <a:rPr sz="3000" spc="-20" dirty="0"/>
              <a:t> </a:t>
            </a:r>
            <a:r>
              <a:rPr sz="3000" spc="-5" dirty="0"/>
              <a:t>Release?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178947" y="1976521"/>
            <a:ext cx="7772400" cy="152781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356870" indent="-344170">
              <a:spcBef>
                <a:spcPts val="148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Provide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evidence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dependable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356235" marR="5080" indent="-344170">
              <a:lnSpc>
                <a:spcPts val="2830"/>
              </a:lnSpc>
              <a:spcBef>
                <a:spcPts val="1714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The goal of dependability is to establish four things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about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53915" y="3471973"/>
            <a:ext cx="2541270" cy="15670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9090" indent="-327025">
              <a:spcBef>
                <a:spcPts val="45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b="1" spc="-5" dirty="0">
                <a:latin typeface="Arial"/>
                <a:cs typeface="Arial"/>
              </a:rPr>
              <a:t>correct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39090" indent="-327025">
              <a:spcBef>
                <a:spcPts val="35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b="1" spc="-5" dirty="0">
                <a:latin typeface="Arial"/>
                <a:cs typeface="Arial"/>
              </a:rPr>
              <a:t>reliable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39090" indent="-327025">
              <a:spcBef>
                <a:spcPts val="35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safe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39090" indent="-327025">
              <a:spcBef>
                <a:spcPts val="35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b="1" spc="-5" dirty="0">
                <a:latin typeface="Arial"/>
                <a:cs typeface="Arial"/>
              </a:rPr>
              <a:t>robust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56012" y="3941259"/>
            <a:ext cx="4321810" cy="897890"/>
            <a:chOff x="4332012" y="3084009"/>
            <a:chExt cx="4321810" cy="897890"/>
          </a:xfrm>
        </p:grpSpPr>
        <p:sp>
          <p:nvSpPr>
            <p:cNvPr id="6" name="object 6"/>
            <p:cNvSpPr/>
            <p:nvPr/>
          </p:nvSpPr>
          <p:spPr>
            <a:xfrm>
              <a:off x="4336774" y="3088772"/>
              <a:ext cx="2705100" cy="888365"/>
            </a:xfrm>
            <a:custGeom>
              <a:avLst/>
              <a:gdLst/>
              <a:ahLst/>
              <a:cxnLst/>
              <a:rect l="l" t="t" r="r" b="b"/>
              <a:pathLst>
                <a:path w="2705100" h="888364">
                  <a:moveTo>
                    <a:pt x="0" y="444149"/>
                  </a:moveTo>
                  <a:lnTo>
                    <a:pt x="1759" y="421294"/>
                  </a:lnTo>
                  <a:lnTo>
                    <a:pt x="6983" y="398738"/>
                  </a:lnTo>
                  <a:lnTo>
                    <a:pt x="27479" y="354638"/>
                  </a:lnTo>
                  <a:lnTo>
                    <a:pt x="60807" y="312073"/>
                  </a:lnTo>
                  <a:lnTo>
                    <a:pt x="106290" y="271266"/>
                  </a:lnTo>
                  <a:lnTo>
                    <a:pt x="163245" y="232441"/>
                  </a:lnTo>
                  <a:lnTo>
                    <a:pt x="230994" y="195821"/>
                  </a:lnTo>
                  <a:lnTo>
                    <a:pt x="268703" y="178407"/>
                  </a:lnTo>
                  <a:lnTo>
                    <a:pt x="308856" y="161629"/>
                  </a:lnTo>
                  <a:lnTo>
                    <a:pt x="351368" y="145513"/>
                  </a:lnTo>
                  <a:lnTo>
                    <a:pt x="396152" y="130088"/>
                  </a:lnTo>
                  <a:lnTo>
                    <a:pt x="443126" y="115382"/>
                  </a:lnTo>
                  <a:lnTo>
                    <a:pt x="492202" y="101422"/>
                  </a:lnTo>
                  <a:lnTo>
                    <a:pt x="543297" y="88236"/>
                  </a:lnTo>
                  <a:lnTo>
                    <a:pt x="596326" y="75853"/>
                  </a:lnTo>
                  <a:lnTo>
                    <a:pt x="651203" y="64301"/>
                  </a:lnTo>
                  <a:lnTo>
                    <a:pt x="707844" y="53606"/>
                  </a:lnTo>
                  <a:lnTo>
                    <a:pt x="766163" y="43798"/>
                  </a:lnTo>
                  <a:lnTo>
                    <a:pt x="826076" y="34903"/>
                  </a:lnTo>
                  <a:lnTo>
                    <a:pt x="887498" y="26950"/>
                  </a:lnTo>
                  <a:lnTo>
                    <a:pt x="950343" y="19968"/>
                  </a:lnTo>
                  <a:lnTo>
                    <a:pt x="1014526" y="13983"/>
                  </a:lnTo>
                  <a:lnTo>
                    <a:pt x="1079964" y="9023"/>
                  </a:lnTo>
                  <a:lnTo>
                    <a:pt x="1146570" y="5117"/>
                  </a:lnTo>
                  <a:lnTo>
                    <a:pt x="1214259" y="2293"/>
                  </a:lnTo>
                  <a:lnTo>
                    <a:pt x="1282947" y="577"/>
                  </a:lnTo>
                  <a:lnTo>
                    <a:pt x="1352549" y="0"/>
                  </a:lnTo>
                  <a:lnTo>
                    <a:pt x="1422152" y="577"/>
                  </a:lnTo>
                  <a:lnTo>
                    <a:pt x="1490840" y="2293"/>
                  </a:lnTo>
                  <a:lnTo>
                    <a:pt x="1558529" y="5117"/>
                  </a:lnTo>
                  <a:lnTo>
                    <a:pt x="1625135" y="9023"/>
                  </a:lnTo>
                  <a:lnTo>
                    <a:pt x="1690573" y="13983"/>
                  </a:lnTo>
                  <a:lnTo>
                    <a:pt x="1754756" y="19968"/>
                  </a:lnTo>
                  <a:lnTo>
                    <a:pt x="1817601" y="26950"/>
                  </a:lnTo>
                  <a:lnTo>
                    <a:pt x="1879023" y="34903"/>
                  </a:lnTo>
                  <a:lnTo>
                    <a:pt x="1938936" y="43798"/>
                  </a:lnTo>
                  <a:lnTo>
                    <a:pt x="1997255" y="53606"/>
                  </a:lnTo>
                  <a:lnTo>
                    <a:pt x="2053896" y="64301"/>
                  </a:lnTo>
                  <a:lnTo>
                    <a:pt x="2108773" y="75853"/>
                  </a:lnTo>
                  <a:lnTo>
                    <a:pt x="2161802" y="88236"/>
                  </a:lnTo>
                  <a:lnTo>
                    <a:pt x="2212897" y="101422"/>
                  </a:lnTo>
                  <a:lnTo>
                    <a:pt x="2261973" y="115382"/>
                  </a:lnTo>
                  <a:lnTo>
                    <a:pt x="2308947" y="130088"/>
                  </a:lnTo>
                  <a:lnTo>
                    <a:pt x="2353731" y="145513"/>
                  </a:lnTo>
                  <a:lnTo>
                    <a:pt x="2396243" y="161629"/>
                  </a:lnTo>
                  <a:lnTo>
                    <a:pt x="2436396" y="178407"/>
                  </a:lnTo>
                  <a:lnTo>
                    <a:pt x="2474105" y="195821"/>
                  </a:lnTo>
                  <a:lnTo>
                    <a:pt x="2509286" y="213842"/>
                  </a:lnTo>
                  <a:lnTo>
                    <a:pt x="2571723" y="251592"/>
                  </a:lnTo>
                  <a:lnTo>
                    <a:pt x="2623027" y="291436"/>
                  </a:lnTo>
                  <a:lnTo>
                    <a:pt x="2662518" y="333150"/>
                  </a:lnTo>
                  <a:lnTo>
                    <a:pt x="2689515" y="376510"/>
                  </a:lnTo>
                  <a:lnTo>
                    <a:pt x="2703340" y="421294"/>
                  </a:lnTo>
                  <a:lnTo>
                    <a:pt x="2705099" y="444149"/>
                  </a:lnTo>
                  <a:lnTo>
                    <a:pt x="2698116" y="489561"/>
                  </a:lnTo>
                  <a:lnTo>
                    <a:pt x="2677620" y="533661"/>
                  </a:lnTo>
                  <a:lnTo>
                    <a:pt x="2644291" y="576226"/>
                  </a:lnTo>
                  <a:lnTo>
                    <a:pt x="2598809" y="617033"/>
                  </a:lnTo>
                  <a:lnTo>
                    <a:pt x="2541854" y="655858"/>
                  </a:lnTo>
                  <a:lnTo>
                    <a:pt x="2474105" y="692478"/>
                  </a:lnTo>
                  <a:lnTo>
                    <a:pt x="2436396" y="709892"/>
                  </a:lnTo>
                  <a:lnTo>
                    <a:pt x="2396243" y="726670"/>
                  </a:lnTo>
                  <a:lnTo>
                    <a:pt x="2353731" y="742786"/>
                  </a:lnTo>
                  <a:lnTo>
                    <a:pt x="2308947" y="758211"/>
                  </a:lnTo>
                  <a:lnTo>
                    <a:pt x="2261973" y="772917"/>
                  </a:lnTo>
                  <a:lnTo>
                    <a:pt x="2212897" y="786877"/>
                  </a:lnTo>
                  <a:lnTo>
                    <a:pt x="2161802" y="800063"/>
                  </a:lnTo>
                  <a:lnTo>
                    <a:pt x="2108773" y="812446"/>
                  </a:lnTo>
                  <a:lnTo>
                    <a:pt x="2053896" y="823998"/>
                  </a:lnTo>
                  <a:lnTo>
                    <a:pt x="1997255" y="834693"/>
                  </a:lnTo>
                  <a:lnTo>
                    <a:pt x="1938936" y="844501"/>
                  </a:lnTo>
                  <a:lnTo>
                    <a:pt x="1879023" y="853396"/>
                  </a:lnTo>
                  <a:lnTo>
                    <a:pt x="1817601" y="861349"/>
                  </a:lnTo>
                  <a:lnTo>
                    <a:pt x="1754756" y="868331"/>
                  </a:lnTo>
                  <a:lnTo>
                    <a:pt x="1690573" y="874316"/>
                  </a:lnTo>
                  <a:lnTo>
                    <a:pt x="1625135" y="879276"/>
                  </a:lnTo>
                  <a:lnTo>
                    <a:pt x="1558529" y="883182"/>
                  </a:lnTo>
                  <a:lnTo>
                    <a:pt x="1490840" y="886006"/>
                  </a:lnTo>
                  <a:lnTo>
                    <a:pt x="1422152" y="887722"/>
                  </a:lnTo>
                  <a:lnTo>
                    <a:pt x="1352549" y="888299"/>
                  </a:lnTo>
                  <a:lnTo>
                    <a:pt x="1282947" y="887722"/>
                  </a:lnTo>
                  <a:lnTo>
                    <a:pt x="1214259" y="886006"/>
                  </a:lnTo>
                  <a:lnTo>
                    <a:pt x="1146570" y="883182"/>
                  </a:lnTo>
                  <a:lnTo>
                    <a:pt x="1079964" y="879276"/>
                  </a:lnTo>
                  <a:lnTo>
                    <a:pt x="1014526" y="874316"/>
                  </a:lnTo>
                  <a:lnTo>
                    <a:pt x="950343" y="868331"/>
                  </a:lnTo>
                  <a:lnTo>
                    <a:pt x="887498" y="861349"/>
                  </a:lnTo>
                  <a:lnTo>
                    <a:pt x="826076" y="853396"/>
                  </a:lnTo>
                  <a:lnTo>
                    <a:pt x="766163" y="844501"/>
                  </a:lnTo>
                  <a:lnTo>
                    <a:pt x="707844" y="834693"/>
                  </a:lnTo>
                  <a:lnTo>
                    <a:pt x="651203" y="823998"/>
                  </a:lnTo>
                  <a:lnTo>
                    <a:pt x="596326" y="812446"/>
                  </a:lnTo>
                  <a:lnTo>
                    <a:pt x="543297" y="800063"/>
                  </a:lnTo>
                  <a:lnTo>
                    <a:pt x="492202" y="786877"/>
                  </a:lnTo>
                  <a:lnTo>
                    <a:pt x="443126" y="772917"/>
                  </a:lnTo>
                  <a:lnTo>
                    <a:pt x="396152" y="758211"/>
                  </a:lnTo>
                  <a:lnTo>
                    <a:pt x="351368" y="742786"/>
                  </a:lnTo>
                  <a:lnTo>
                    <a:pt x="308856" y="726670"/>
                  </a:lnTo>
                  <a:lnTo>
                    <a:pt x="268703" y="709892"/>
                  </a:lnTo>
                  <a:lnTo>
                    <a:pt x="230994" y="692478"/>
                  </a:lnTo>
                  <a:lnTo>
                    <a:pt x="195813" y="674457"/>
                  </a:lnTo>
                  <a:lnTo>
                    <a:pt x="133376" y="636707"/>
                  </a:lnTo>
                  <a:lnTo>
                    <a:pt x="82072" y="596863"/>
                  </a:lnTo>
                  <a:lnTo>
                    <a:pt x="42581" y="555149"/>
                  </a:lnTo>
                  <a:lnTo>
                    <a:pt x="15584" y="511789"/>
                  </a:lnTo>
                  <a:lnTo>
                    <a:pt x="1759" y="467005"/>
                  </a:lnTo>
                  <a:lnTo>
                    <a:pt x="0" y="444149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3528" y="3088772"/>
              <a:ext cx="2705100" cy="888365"/>
            </a:xfrm>
            <a:custGeom>
              <a:avLst/>
              <a:gdLst/>
              <a:ahLst/>
              <a:cxnLst/>
              <a:rect l="l" t="t" r="r" b="b"/>
              <a:pathLst>
                <a:path w="2705100" h="888364">
                  <a:moveTo>
                    <a:pt x="0" y="444149"/>
                  </a:moveTo>
                  <a:lnTo>
                    <a:pt x="1759" y="421294"/>
                  </a:lnTo>
                  <a:lnTo>
                    <a:pt x="6983" y="398738"/>
                  </a:lnTo>
                  <a:lnTo>
                    <a:pt x="27478" y="354638"/>
                  </a:lnTo>
                  <a:lnTo>
                    <a:pt x="60807" y="312073"/>
                  </a:lnTo>
                  <a:lnTo>
                    <a:pt x="106290" y="271266"/>
                  </a:lnTo>
                  <a:lnTo>
                    <a:pt x="163245" y="232441"/>
                  </a:lnTo>
                  <a:lnTo>
                    <a:pt x="230994" y="195821"/>
                  </a:lnTo>
                  <a:lnTo>
                    <a:pt x="268703" y="178407"/>
                  </a:lnTo>
                  <a:lnTo>
                    <a:pt x="308856" y="161629"/>
                  </a:lnTo>
                  <a:lnTo>
                    <a:pt x="351367" y="145513"/>
                  </a:lnTo>
                  <a:lnTo>
                    <a:pt x="396152" y="130088"/>
                  </a:lnTo>
                  <a:lnTo>
                    <a:pt x="443125" y="115382"/>
                  </a:lnTo>
                  <a:lnTo>
                    <a:pt x="492202" y="101422"/>
                  </a:lnTo>
                  <a:lnTo>
                    <a:pt x="543297" y="88236"/>
                  </a:lnTo>
                  <a:lnTo>
                    <a:pt x="596326" y="75853"/>
                  </a:lnTo>
                  <a:lnTo>
                    <a:pt x="651203" y="64301"/>
                  </a:lnTo>
                  <a:lnTo>
                    <a:pt x="707844" y="53606"/>
                  </a:lnTo>
                  <a:lnTo>
                    <a:pt x="766163" y="43798"/>
                  </a:lnTo>
                  <a:lnTo>
                    <a:pt x="826076" y="34903"/>
                  </a:lnTo>
                  <a:lnTo>
                    <a:pt x="887497" y="26950"/>
                  </a:lnTo>
                  <a:lnTo>
                    <a:pt x="950342" y="19968"/>
                  </a:lnTo>
                  <a:lnTo>
                    <a:pt x="1014526" y="13983"/>
                  </a:lnTo>
                  <a:lnTo>
                    <a:pt x="1079963" y="9023"/>
                  </a:lnTo>
                  <a:lnTo>
                    <a:pt x="1146569" y="5117"/>
                  </a:lnTo>
                  <a:lnTo>
                    <a:pt x="1214259" y="2293"/>
                  </a:lnTo>
                  <a:lnTo>
                    <a:pt x="1282947" y="577"/>
                  </a:lnTo>
                  <a:lnTo>
                    <a:pt x="1352549" y="0"/>
                  </a:lnTo>
                  <a:lnTo>
                    <a:pt x="1422151" y="577"/>
                  </a:lnTo>
                  <a:lnTo>
                    <a:pt x="1490839" y="2293"/>
                  </a:lnTo>
                  <a:lnTo>
                    <a:pt x="1558529" y="5117"/>
                  </a:lnTo>
                  <a:lnTo>
                    <a:pt x="1625135" y="9023"/>
                  </a:lnTo>
                  <a:lnTo>
                    <a:pt x="1690572" y="13983"/>
                  </a:lnTo>
                  <a:lnTo>
                    <a:pt x="1754756" y="19968"/>
                  </a:lnTo>
                  <a:lnTo>
                    <a:pt x="1817601" y="26950"/>
                  </a:lnTo>
                  <a:lnTo>
                    <a:pt x="1879023" y="34903"/>
                  </a:lnTo>
                  <a:lnTo>
                    <a:pt x="1938935" y="43798"/>
                  </a:lnTo>
                  <a:lnTo>
                    <a:pt x="1997255" y="53606"/>
                  </a:lnTo>
                  <a:lnTo>
                    <a:pt x="2053895" y="64301"/>
                  </a:lnTo>
                  <a:lnTo>
                    <a:pt x="2108773" y="75853"/>
                  </a:lnTo>
                  <a:lnTo>
                    <a:pt x="2161801" y="88236"/>
                  </a:lnTo>
                  <a:lnTo>
                    <a:pt x="2212896" y="101422"/>
                  </a:lnTo>
                  <a:lnTo>
                    <a:pt x="2261973" y="115382"/>
                  </a:lnTo>
                  <a:lnTo>
                    <a:pt x="2308946" y="130088"/>
                  </a:lnTo>
                  <a:lnTo>
                    <a:pt x="2353731" y="145513"/>
                  </a:lnTo>
                  <a:lnTo>
                    <a:pt x="2396242" y="161629"/>
                  </a:lnTo>
                  <a:lnTo>
                    <a:pt x="2436395" y="178407"/>
                  </a:lnTo>
                  <a:lnTo>
                    <a:pt x="2474105" y="195821"/>
                  </a:lnTo>
                  <a:lnTo>
                    <a:pt x="2509286" y="213842"/>
                  </a:lnTo>
                  <a:lnTo>
                    <a:pt x="2571723" y="251592"/>
                  </a:lnTo>
                  <a:lnTo>
                    <a:pt x="2623027" y="291436"/>
                  </a:lnTo>
                  <a:lnTo>
                    <a:pt x="2662517" y="333150"/>
                  </a:lnTo>
                  <a:lnTo>
                    <a:pt x="2689515" y="376510"/>
                  </a:lnTo>
                  <a:lnTo>
                    <a:pt x="2703339" y="421294"/>
                  </a:lnTo>
                  <a:lnTo>
                    <a:pt x="2705099" y="444149"/>
                  </a:lnTo>
                  <a:lnTo>
                    <a:pt x="2698116" y="489561"/>
                  </a:lnTo>
                  <a:lnTo>
                    <a:pt x="2677620" y="533661"/>
                  </a:lnTo>
                  <a:lnTo>
                    <a:pt x="2644291" y="576226"/>
                  </a:lnTo>
                  <a:lnTo>
                    <a:pt x="2598809" y="617033"/>
                  </a:lnTo>
                  <a:lnTo>
                    <a:pt x="2541854" y="655858"/>
                  </a:lnTo>
                  <a:lnTo>
                    <a:pt x="2474105" y="692478"/>
                  </a:lnTo>
                  <a:lnTo>
                    <a:pt x="2436395" y="709892"/>
                  </a:lnTo>
                  <a:lnTo>
                    <a:pt x="2396242" y="726670"/>
                  </a:lnTo>
                  <a:lnTo>
                    <a:pt x="2353731" y="742786"/>
                  </a:lnTo>
                  <a:lnTo>
                    <a:pt x="2308946" y="758211"/>
                  </a:lnTo>
                  <a:lnTo>
                    <a:pt x="2261973" y="772917"/>
                  </a:lnTo>
                  <a:lnTo>
                    <a:pt x="2212896" y="786877"/>
                  </a:lnTo>
                  <a:lnTo>
                    <a:pt x="2161801" y="800063"/>
                  </a:lnTo>
                  <a:lnTo>
                    <a:pt x="2108773" y="812446"/>
                  </a:lnTo>
                  <a:lnTo>
                    <a:pt x="2053895" y="823998"/>
                  </a:lnTo>
                  <a:lnTo>
                    <a:pt x="1997255" y="834693"/>
                  </a:lnTo>
                  <a:lnTo>
                    <a:pt x="1938935" y="844501"/>
                  </a:lnTo>
                  <a:lnTo>
                    <a:pt x="1879023" y="853396"/>
                  </a:lnTo>
                  <a:lnTo>
                    <a:pt x="1817601" y="861349"/>
                  </a:lnTo>
                  <a:lnTo>
                    <a:pt x="1754756" y="868331"/>
                  </a:lnTo>
                  <a:lnTo>
                    <a:pt x="1690572" y="874316"/>
                  </a:lnTo>
                  <a:lnTo>
                    <a:pt x="1625135" y="879276"/>
                  </a:lnTo>
                  <a:lnTo>
                    <a:pt x="1558529" y="883182"/>
                  </a:lnTo>
                  <a:lnTo>
                    <a:pt x="1490839" y="886006"/>
                  </a:lnTo>
                  <a:lnTo>
                    <a:pt x="1422151" y="887722"/>
                  </a:lnTo>
                  <a:lnTo>
                    <a:pt x="1352549" y="888299"/>
                  </a:lnTo>
                  <a:lnTo>
                    <a:pt x="1282947" y="887722"/>
                  </a:lnTo>
                  <a:lnTo>
                    <a:pt x="1214259" y="886006"/>
                  </a:lnTo>
                  <a:lnTo>
                    <a:pt x="1146569" y="883182"/>
                  </a:lnTo>
                  <a:lnTo>
                    <a:pt x="1079963" y="879276"/>
                  </a:lnTo>
                  <a:lnTo>
                    <a:pt x="1014526" y="874316"/>
                  </a:lnTo>
                  <a:lnTo>
                    <a:pt x="950342" y="868331"/>
                  </a:lnTo>
                  <a:lnTo>
                    <a:pt x="887497" y="861349"/>
                  </a:lnTo>
                  <a:lnTo>
                    <a:pt x="826076" y="853396"/>
                  </a:lnTo>
                  <a:lnTo>
                    <a:pt x="766163" y="844501"/>
                  </a:lnTo>
                  <a:lnTo>
                    <a:pt x="707844" y="834693"/>
                  </a:lnTo>
                  <a:lnTo>
                    <a:pt x="651203" y="823998"/>
                  </a:lnTo>
                  <a:lnTo>
                    <a:pt x="596326" y="812446"/>
                  </a:lnTo>
                  <a:lnTo>
                    <a:pt x="543297" y="800063"/>
                  </a:lnTo>
                  <a:lnTo>
                    <a:pt x="492202" y="786877"/>
                  </a:lnTo>
                  <a:lnTo>
                    <a:pt x="443125" y="772917"/>
                  </a:lnTo>
                  <a:lnTo>
                    <a:pt x="396152" y="758211"/>
                  </a:lnTo>
                  <a:lnTo>
                    <a:pt x="351367" y="742786"/>
                  </a:lnTo>
                  <a:lnTo>
                    <a:pt x="308856" y="726670"/>
                  </a:lnTo>
                  <a:lnTo>
                    <a:pt x="268703" y="709892"/>
                  </a:lnTo>
                  <a:lnTo>
                    <a:pt x="230994" y="692478"/>
                  </a:lnTo>
                  <a:lnTo>
                    <a:pt x="195813" y="674457"/>
                  </a:lnTo>
                  <a:lnTo>
                    <a:pt x="133376" y="636707"/>
                  </a:lnTo>
                  <a:lnTo>
                    <a:pt x="82072" y="596863"/>
                  </a:lnTo>
                  <a:lnTo>
                    <a:pt x="42581" y="555149"/>
                  </a:lnTo>
                  <a:lnTo>
                    <a:pt x="15584" y="511789"/>
                  </a:lnTo>
                  <a:lnTo>
                    <a:pt x="1759" y="467005"/>
                  </a:lnTo>
                  <a:lnTo>
                    <a:pt x="0" y="444149"/>
                  </a:lnTo>
                  <a:close/>
                </a:path>
              </a:pathLst>
            </a:custGeom>
            <a:ln w="9524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3681" y="3174279"/>
              <a:ext cx="1988820" cy="734060"/>
            </a:xfrm>
            <a:custGeom>
              <a:avLst/>
              <a:gdLst/>
              <a:ahLst/>
              <a:cxnLst/>
              <a:rect l="l" t="t" r="r" b="b"/>
              <a:pathLst>
                <a:path w="1988820" h="734060">
                  <a:moveTo>
                    <a:pt x="0" y="366750"/>
                  </a:moveTo>
                  <a:lnTo>
                    <a:pt x="2293" y="341640"/>
                  </a:lnTo>
                  <a:lnTo>
                    <a:pt x="9075" y="316984"/>
                  </a:lnTo>
                  <a:lnTo>
                    <a:pt x="35513" y="269253"/>
                  </a:lnTo>
                  <a:lnTo>
                    <a:pt x="78129" y="223994"/>
                  </a:lnTo>
                  <a:lnTo>
                    <a:pt x="135737" y="181644"/>
                  </a:lnTo>
                  <a:lnTo>
                    <a:pt x="169793" y="161696"/>
                  </a:lnTo>
                  <a:lnTo>
                    <a:pt x="207154" y="142640"/>
                  </a:lnTo>
                  <a:lnTo>
                    <a:pt x="247670" y="124529"/>
                  </a:lnTo>
                  <a:lnTo>
                    <a:pt x="291194" y="107418"/>
                  </a:lnTo>
                  <a:lnTo>
                    <a:pt x="337578" y="91363"/>
                  </a:lnTo>
                  <a:lnTo>
                    <a:pt x="386674" y="76417"/>
                  </a:lnTo>
                  <a:lnTo>
                    <a:pt x="438333" y="62635"/>
                  </a:lnTo>
                  <a:lnTo>
                    <a:pt x="492408" y="50072"/>
                  </a:lnTo>
                  <a:lnTo>
                    <a:pt x="548750" y="38782"/>
                  </a:lnTo>
                  <a:lnTo>
                    <a:pt x="607212" y="28821"/>
                  </a:lnTo>
                  <a:lnTo>
                    <a:pt x="667645" y="20242"/>
                  </a:lnTo>
                  <a:lnTo>
                    <a:pt x="729902" y="13100"/>
                  </a:lnTo>
                  <a:lnTo>
                    <a:pt x="793834" y="7451"/>
                  </a:lnTo>
                  <a:lnTo>
                    <a:pt x="859292" y="3348"/>
                  </a:lnTo>
                  <a:lnTo>
                    <a:pt x="926130" y="846"/>
                  </a:lnTo>
                  <a:lnTo>
                    <a:pt x="994199" y="0"/>
                  </a:lnTo>
                  <a:lnTo>
                    <a:pt x="1062269" y="846"/>
                  </a:lnTo>
                  <a:lnTo>
                    <a:pt x="1129106" y="3348"/>
                  </a:lnTo>
                  <a:lnTo>
                    <a:pt x="1194565" y="7451"/>
                  </a:lnTo>
                  <a:lnTo>
                    <a:pt x="1258497" y="13100"/>
                  </a:lnTo>
                  <a:lnTo>
                    <a:pt x="1320754" y="20242"/>
                  </a:lnTo>
                  <a:lnTo>
                    <a:pt x="1381187" y="28821"/>
                  </a:lnTo>
                  <a:lnTo>
                    <a:pt x="1439649" y="38782"/>
                  </a:lnTo>
                  <a:lnTo>
                    <a:pt x="1495991" y="50072"/>
                  </a:lnTo>
                  <a:lnTo>
                    <a:pt x="1550066" y="62635"/>
                  </a:lnTo>
                  <a:lnTo>
                    <a:pt x="1601725" y="76417"/>
                  </a:lnTo>
                  <a:lnTo>
                    <a:pt x="1650821" y="91363"/>
                  </a:lnTo>
                  <a:lnTo>
                    <a:pt x="1697205" y="107418"/>
                  </a:lnTo>
                  <a:lnTo>
                    <a:pt x="1740729" y="124529"/>
                  </a:lnTo>
                  <a:lnTo>
                    <a:pt x="1781245" y="142640"/>
                  </a:lnTo>
                  <a:lnTo>
                    <a:pt x="1818606" y="161696"/>
                  </a:lnTo>
                  <a:lnTo>
                    <a:pt x="1852662" y="181644"/>
                  </a:lnTo>
                  <a:lnTo>
                    <a:pt x="1910270" y="223994"/>
                  </a:lnTo>
                  <a:lnTo>
                    <a:pt x="1952886" y="269253"/>
                  </a:lnTo>
                  <a:lnTo>
                    <a:pt x="1979324" y="316984"/>
                  </a:lnTo>
                  <a:lnTo>
                    <a:pt x="1988399" y="366750"/>
                  </a:lnTo>
                  <a:lnTo>
                    <a:pt x="1979324" y="416515"/>
                  </a:lnTo>
                  <a:lnTo>
                    <a:pt x="1952886" y="464246"/>
                  </a:lnTo>
                  <a:lnTo>
                    <a:pt x="1910270" y="509505"/>
                  </a:lnTo>
                  <a:lnTo>
                    <a:pt x="1852662" y="551855"/>
                  </a:lnTo>
                  <a:lnTo>
                    <a:pt x="1818606" y="571803"/>
                  </a:lnTo>
                  <a:lnTo>
                    <a:pt x="1781245" y="590860"/>
                  </a:lnTo>
                  <a:lnTo>
                    <a:pt x="1740729" y="608971"/>
                  </a:lnTo>
                  <a:lnTo>
                    <a:pt x="1697205" y="626081"/>
                  </a:lnTo>
                  <a:lnTo>
                    <a:pt x="1650821" y="642137"/>
                  </a:lnTo>
                  <a:lnTo>
                    <a:pt x="1601725" y="657083"/>
                  </a:lnTo>
                  <a:lnTo>
                    <a:pt x="1550066" y="670865"/>
                  </a:lnTo>
                  <a:lnTo>
                    <a:pt x="1495991" y="683428"/>
                  </a:lnTo>
                  <a:lnTo>
                    <a:pt x="1439649" y="694717"/>
                  </a:lnTo>
                  <a:lnTo>
                    <a:pt x="1381187" y="704679"/>
                  </a:lnTo>
                  <a:lnTo>
                    <a:pt x="1320754" y="713257"/>
                  </a:lnTo>
                  <a:lnTo>
                    <a:pt x="1258497" y="720399"/>
                  </a:lnTo>
                  <a:lnTo>
                    <a:pt x="1194565" y="726049"/>
                  </a:lnTo>
                  <a:lnTo>
                    <a:pt x="1129106" y="730152"/>
                  </a:lnTo>
                  <a:lnTo>
                    <a:pt x="1062269" y="732654"/>
                  </a:lnTo>
                  <a:lnTo>
                    <a:pt x="994199" y="733500"/>
                  </a:lnTo>
                  <a:lnTo>
                    <a:pt x="926130" y="732654"/>
                  </a:lnTo>
                  <a:lnTo>
                    <a:pt x="859292" y="730152"/>
                  </a:lnTo>
                  <a:lnTo>
                    <a:pt x="793834" y="726049"/>
                  </a:lnTo>
                  <a:lnTo>
                    <a:pt x="729902" y="720399"/>
                  </a:lnTo>
                  <a:lnTo>
                    <a:pt x="667645" y="713257"/>
                  </a:lnTo>
                  <a:lnTo>
                    <a:pt x="607212" y="704679"/>
                  </a:lnTo>
                  <a:lnTo>
                    <a:pt x="548750" y="694717"/>
                  </a:lnTo>
                  <a:lnTo>
                    <a:pt x="492408" y="683428"/>
                  </a:lnTo>
                  <a:lnTo>
                    <a:pt x="438333" y="670865"/>
                  </a:lnTo>
                  <a:lnTo>
                    <a:pt x="386674" y="657083"/>
                  </a:lnTo>
                  <a:lnTo>
                    <a:pt x="337578" y="642137"/>
                  </a:lnTo>
                  <a:lnTo>
                    <a:pt x="291194" y="626081"/>
                  </a:lnTo>
                  <a:lnTo>
                    <a:pt x="247670" y="608971"/>
                  </a:lnTo>
                  <a:lnTo>
                    <a:pt x="207154" y="590860"/>
                  </a:lnTo>
                  <a:lnTo>
                    <a:pt x="169793" y="571803"/>
                  </a:lnTo>
                  <a:lnTo>
                    <a:pt x="135737" y="551855"/>
                  </a:lnTo>
                  <a:lnTo>
                    <a:pt x="78129" y="509505"/>
                  </a:lnTo>
                  <a:lnTo>
                    <a:pt x="35513" y="464246"/>
                  </a:lnTo>
                  <a:lnTo>
                    <a:pt x="9075" y="416515"/>
                  </a:lnTo>
                  <a:lnTo>
                    <a:pt x="2293" y="391860"/>
                  </a:lnTo>
                  <a:lnTo>
                    <a:pt x="0" y="366750"/>
                  </a:lnTo>
                  <a:close/>
                </a:path>
              </a:pathLst>
            </a:custGeom>
            <a:ln w="9524">
              <a:solidFill>
                <a:srgbClr val="274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3528" y="3166128"/>
              <a:ext cx="1988820" cy="734060"/>
            </a:xfrm>
            <a:custGeom>
              <a:avLst/>
              <a:gdLst/>
              <a:ahLst/>
              <a:cxnLst/>
              <a:rect l="l" t="t" r="r" b="b"/>
              <a:pathLst>
                <a:path w="1988820" h="734060">
                  <a:moveTo>
                    <a:pt x="0" y="366749"/>
                  </a:moveTo>
                  <a:lnTo>
                    <a:pt x="2293" y="341639"/>
                  </a:lnTo>
                  <a:lnTo>
                    <a:pt x="9075" y="316983"/>
                  </a:lnTo>
                  <a:lnTo>
                    <a:pt x="35513" y="269253"/>
                  </a:lnTo>
                  <a:lnTo>
                    <a:pt x="78129" y="223994"/>
                  </a:lnTo>
                  <a:lnTo>
                    <a:pt x="135737" y="181644"/>
                  </a:lnTo>
                  <a:lnTo>
                    <a:pt x="169793" y="161696"/>
                  </a:lnTo>
                  <a:lnTo>
                    <a:pt x="207154" y="142639"/>
                  </a:lnTo>
                  <a:lnTo>
                    <a:pt x="247670" y="124528"/>
                  </a:lnTo>
                  <a:lnTo>
                    <a:pt x="291194" y="107418"/>
                  </a:lnTo>
                  <a:lnTo>
                    <a:pt x="337578" y="91362"/>
                  </a:lnTo>
                  <a:lnTo>
                    <a:pt x="386673" y="76416"/>
                  </a:lnTo>
                  <a:lnTo>
                    <a:pt x="438333" y="62635"/>
                  </a:lnTo>
                  <a:lnTo>
                    <a:pt x="492408" y="50072"/>
                  </a:lnTo>
                  <a:lnTo>
                    <a:pt x="548750" y="38782"/>
                  </a:lnTo>
                  <a:lnTo>
                    <a:pt x="607212" y="28820"/>
                  </a:lnTo>
                  <a:lnTo>
                    <a:pt x="667645" y="20242"/>
                  </a:lnTo>
                  <a:lnTo>
                    <a:pt x="729901" y="13100"/>
                  </a:lnTo>
                  <a:lnTo>
                    <a:pt x="793833" y="7451"/>
                  </a:lnTo>
                  <a:lnTo>
                    <a:pt x="859292" y="3347"/>
                  </a:lnTo>
                  <a:lnTo>
                    <a:pt x="926130" y="846"/>
                  </a:lnTo>
                  <a:lnTo>
                    <a:pt x="994199" y="0"/>
                  </a:lnTo>
                  <a:lnTo>
                    <a:pt x="1062268" y="846"/>
                  </a:lnTo>
                  <a:lnTo>
                    <a:pt x="1129106" y="3347"/>
                  </a:lnTo>
                  <a:lnTo>
                    <a:pt x="1194565" y="7451"/>
                  </a:lnTo>
                  <a:lnTo>
                    <a:pt x="1258497" y="13100"/>
                  </a:lnTo>
                  <a:lnTo>
                    <a:pt x="1320753" y="20242"/>
                  </a:lnTo>
                  <a:lnTo>
                    <a:pt x="1381187" y="28820"/>
                  </a:lnTo>
                  <a:lnTo>
                    <a:pt x="1439649" y="38782"/>
                  </a:lnTo>
                  <a:lnTo>
                    <a:pt x="1495991" y="50072"/>
                  </a:lnTo>
                  <a:lnTo>
                    <a:pt x="1550066" y="62635"/>
                  </a:lnTo>
                  <a:lnTo>
                    <a:pt x="1601725" y="76416"/>
                  </a:lnTo>
                  <a:lnTo>
                    <a:pt x="1650821" y="91362"/>
                  </a:lnTo>
                  <a:lnTo>
                    <a:pt x="1697205" y="107418"/>
                  </a:lnTo>
                  <a:lnTo>
                    <a:pt x="1740729" y="124528"/>
                  </a:lnTo>
                  <a:lnTo>
                    <a:pt x="1781245" y="142639"/>
                  </a:lnTo>
                  <a:lnTo>
                    <a:pt x="1818605" y="161696"/>
                  </a:lnTo>
                  <a:lnTo>
                    <a:pt x="1852662" y="181644"/>
                  </a:lnTo>
                  <a:lnTo>
                    <a:pt x="1910270" y="223994"/>
                  </a:lnTo>
                  <a:lnTo>
                    <a:pt x="1952885" y="269253"/>
                  </a:lnTo>
                  <a:lnTo>
                    <a:pt x="1979323" y="316983"/>
                  </a:lnTo>
                  <a:lnTo>
                    <a:pt x="1988399" y="366749"/>
                  </a:lnTo>
                  <a:lnTo>
                    <a:pt x="1979323" y="416515"/>
                  </a:lnTo>
                  <a:lnTo>
                    <a:pt x="1952885" y="464246"/>
                  </a:lnTo>
                  <a:lnTo>
                    <a:pt x="1910270" y="509505"/>
                  </a:lnTo>
                  <a:lnTo>
                    <a:pt x="1852662" y="551855"/>
                  </a:lnTo>
                  <a:lnTo>
                    <a:pt x="1818605" y="571803"/>
                  </a:lnTo>
                  <a:lnTo>
                    <a:pt x="1781245" y="590859"/>
                  </a:lnTo>
                  <a:lnTo>
                    <a:pt x="1740729" y="608970"/>
                  </a:lnTo>
                  <a:lnTo>
                    <a:pt x="1697205" y="626081"/>
                  </a:lnTo>
                  <a:lnTo>
                    <a:pt x="1650821" y="642136"/>
                  </a:lnTo>
                  <a:lnTo>
                    <a:pt x="1601725" y="657082"/>
                  </a:lnTo>
                  <a:lnTo>
                    <a:pt x="1550066" y="670864"/>
                  </a:lnTo>
                  <a:lnTo>
                    <a:pt x="1495991" y="683427"/>
                  </a:lnTo>
                  <a:lnTo>
                    <a:pt x="1439649" y="694717"/>
                  </a:lnTo>
                  <a:lnTo>
                    <a:pt x="1381187" y="704678"/>
                  </a:lnTo>
                  <a:lnTo>
                    <a:pt x="1320753" y="713257"/>
                  </a:lnTo>
                  <a:lnTo>
                    <a:pt x="1258497" y="720399"/>
                  </a:lnTo>
                  <a:lnTo>
                    <a:pt x="1194565" y="726048"/>
                  </a:lnTo>
                  <a:lnTo>
                    <a:pt x="1129106" y="730151"/>
                  </a:lnTo>
                  <a:lnTo>
                    <a:pt x="1062268" y="732653"/>
                  </a:lnTo>
                  <a:lnTo>
                    <a:pt x="994199" y="733499"/>
                  </a:lnTo>
                  <a:lnTo>
                    <a:pt x="926130" y="732653"/>
                  </a:lnTo>
                  <a:lnTo>
                    <a:pt x="859292" y="730151"/>
                  </a:lnTo>
                  <a:lnTo>
                    <a:pt x="793833" y="726048"/>
                  </a:lnTo>
                  <a:lnTo>
                    <a:pt x="729901" y="720399"/>
                  </a:lnTo>
                  <a:lnTo>
                    <a:pt x="667645" y="713257"/>
                  </a:lnTo>
                  <a:lnTo>
                    <a:pt x="607212" y="704678"/>
                  </a:lnTo>
                  <a:lnTo>
                    <a:pt x="548750" y="694717"/>
                  </a:lnTo>
                  <a:lnTo>
                    <a:pt x="492408" y="683427"/>
                  </a:lnTo>
                  <a:lnTo>
                    <a:pt x="438333" y="670864"/>
                  </a:lnTo>
                  <a:lnTo>
                    <a:pt x="386673" y="657082"/>
                  </a:lnTo>
                  <a:lnTo>
                    <a:pt x="337578" y="642136"/>
                  </a:lnTo>
                  <a:lnTo>
                    <a:pt x="291194" y="626081"/>
                  </a:lnTo>
                  <a:lnTo>
                    <a:pt x="247670" y="608970"/>
                  </a:lnTo>
                  <a:lnTo>
                    <a:pt x="207154" y="590859"/>
                  </a:lnTo>
                  <a:lnTo>
                    <a:pt x="169793" y="571803"/>
                  </a:lnTo>
                  <a:lnTo>
                    <a:pt x="135737" y="551855"/>
                  </a:lnTo>
                  <a:lnTo>
                    <a:pt x="78129" y="509505"/>
                  </a:lnTo>
                  <a:lnTo>
                    <a:pt x="35513" y="464246"/>
                  </a:lnTo>
                  <a:lnTo>
                    <a:pt x="9075" y="416515"/>
                  </a:lnTo>
                  <a:lnTo>
                    <a:pt x="2293" y="391859"/>
                  </a:lnTo>
                  <a:lnTo>
                    <a:pt x="0" y="366749"/>
                  </a:lnTo>
                  <a:close/>
                </a:path>
              </a:pathLst>
            </a:custGeom>
            <a:ln w="9524">
              <a:solidFill>
                <a:srgbClr val="C17A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80275" y="4250338"/>
            <a:ext cx="14490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Reliable</a:t>
            </a:r>
            <a:r>
              <a:rPr sz="1400" b="1" spc="3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Correct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34518" y="4250339"/>
            <a:ext cx="4006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Safe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51252" y="4250338"/>
            <a:ext cx="6375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Robust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864712" y="4269514"/>
            <a:ext cx="288290" cy="290195"/>
            <a:chOff x="6340712" y="3412262"/>
            <a:chExt cx="288290" cy="290195"/>
          </a:xfrm>
        </p:grpSpPr>
        <p:sp>
          <p:nvSpPr>
            <p:cNvPr id="14" name="object 14"/>
            <p:cNvSpPr/>
            <p:nvPr/>
          </p:nvSpPr>
          <p:spPr>
            <a:xfrm>
              <a:off x="6345475" y="3417025"/>
              <a:ext cx="278765" cy="280670"/>
            </a:xfrm>
            <a:custGeom>
              <a:avLst/>
              <a:gdLst/>
              <a:ahLst/>
              <a:cxnLst/>
              <a:rect l="l" t="t" r="r" b="b"/>
              <a:pathLst>
                <a:path w="278765" h="280670">
                  <a:moveTo>
                    <a:pt x="139349" y="280499"/>
                  </a:moveTo>
                  <a:lnTo>
                    <a:pt x="95304" y="273349"/>
                  </a:lnTo>
                  <a:lnTo>
                    <a:pt x="57051" y="253439"/>
                  </a:lnTo>
                  <a:lnTo>
                    <a:pt x="26886" y="223079"/>
                  </a:lnTo>
                  <a:lnTo>
                    <a:pt x="7104" y="184579"/>
                  </a:lnTo>
                  <a:lnTo>
                    <a:pt x="0" y="140249"/>
                  </a:lnTo>
                  <a:lnTo>
                    <a:pt x="7104" y="95920"/>
                  </a:lnTo>
                  <a:lnTo>
                    <a:pt x="26886" y="57420"/>
                  </a:lnTo>
                  <a:lnTo>
                    <a:pt x="57051" y="27060"/>
                  </a:lnTo>
                  <a:lnTo>
                    <a:pt x="95304" y="7150"/>
                  </a:lnTo>
                  <a:lnTo>
                    <a:pt x="139349" y="0"/>
                  </a:lnTo>
                  <a:lnTo>
                    <a:pt x="183395" y="7150"/>
                  </a:lnTo>
                  <a:lnTo>
                    <a:pt x="221648" y="27060"/>
                  </a:lnTo>
                  <a:lnTo>
                    <a:pt x="251813" y="57420"/>
                  </a:lnTo>
                  <a:lnTo>
                    <a:pt x="271595" y="95920"/>
                  </a:lnTo>
                  <a:lnTo>
                    <a:pt x="278699" y="140249"/>
                  </a:lnTo>
                  <a:lnTo>
                    <a:pt x="271595" y="184579"/>
                  </a:lnTo>
                  <a:lnTo>
                    <a:pt x="251813" y="223079"/>
                  </a:lnTo>
                  <a:lnTo>
                    <a:pt x="221648" y="253439"/>
                  </a:lnTo>
                  <a:lnTo>
                    <a:pt x="183395" y="273349"/>
                  </a:lnTo>
                  <a:lnTo>
                    <a:pt x="139349" y="28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25665" y="3500720"/>
              <a:ext cx="118745" cy="29845"/>
            </a:xfrm>
            <a:custGeom>
              <a:avLst/>
              <a:gdLst/>
              <a:ahLst/>
              <a:cxnLst/>
              <a:rect l="l" t="t" r="r" b="b"/>
              <a:pathLst>
                <a:path w="118745" h="29845">
                  <a:moveTo>
                    <a:pt x="22532" y="29218"/>
                  </a:moveTo>
                  <a:lnTo>
                    <a:pt x="6498" y="29218"/>
                  </a:lnTo>
                  <a:lnTo>
                    <a:pt x="0" y="22677"/>
                  </a:lnTo>
                  <a:lnTo>
                    <a:pt x="0" y="6540"/>
                  </a:lnTo>
                  <a:lnTo>
                    <a:pt x="6498" y="0"/>
                  </a:lnTo>
                  <a:lnTo>
                    <a:pt x="22532" y="0"/>
                  </a:lnTo>
                  <a:lnTo>
                    <a:pt x="29031" y="6540"/>
                  </a:lnTo>
                  <a:lnTo>
                    <a:pt x="29031" y="22677"/>
                  </a:lnTo>
                  <a:lnTo>
                    <a:pt x="22532" y="29218"/>
                  </a:lnTo>
                  <a:close/>
                </a:path>
                <a:path w="118745" h="29845">
                  <a:moveTo>
                    <a:pt x="111819" y="29218"/>
                  </a:moveTo>
                  <a:lnTo>
                    <a:pt x="95786" y="29218"/>
                  </a:lnTo>
                  <a:lnTo>
                    <a:pt x="89287" y="22677"/>
                  </a:lnTo>
                  <a:lnTo>
                    <a:pt x="89287" y="6540"/>
                  </a:lnTo>
                  <a:lnTo>
                    <a:pt x="95786" y="0"/>
                  </a:lnTo>
                  <a:lnTo>
                    <a:pt x="111819" y="0"/>
                  </a:lnTo>
                  <a:lnTo>
                    <a:pt x="118318" y="6540"/>
                  </a:lnTo>
                  <a:lnTo>
                    <a:pt x="118318" y="22677"/>
                  </a:lnTo>
                  <a:lnTo>
                    <a:pt x="111819" y="29218"/>
                  </a:lnTo>
                  <a:close/>
                </a:path>
              </a:pathLst>
            </a:custGeom>
            <a:solidFill>
              <a:srgbClr val="00C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5475" y="3417025"/>
              <a:ext cx="278765" cy="280670"/>
            </a:xfrm>
            <a:custGeom>
              <a:avLst/>
              <a:gdLst/>
              <a:ahLst/>
              <a:cxnLst/>
              <a:rect l="l" t="t" r="r" b="b"/>
              <a:pathLst>
                <a:path w="278765" h="280670">
                  <a:moveTo>
                    <a:pt x="80190" y="98304"/>
                  </a:moveTo>
                  <a:lnTo>
                    <a:pt x="80190" y="90236"/>
                  </a:lnTo>
                  <a:lnTo>
                    <a:pt x="86689" y="83695"/>
                  </a:lnTo>
                  <a:lnTo>
                    <a:pt x="94706" y="83695"/>
                  </a:lnTo>
                  <a:lnTo>
                    <a:pt x="102722" y="83695"/>
                  </a:lnTo>
                  <a:lnTo>
                    <a:pt x="109221" y="90236"/>
                  </a:lnTo>
                  <a:lnTo>
                    <a:pt x="109221" y="98304"/>
                  </a:lnTo>
                  <a:lnTo>
                    <a:pt x="109221" y="106373"/>
                  </a:lnTo>
                  <a:lnTo>
                    <a:pt x="102722" y="112914"/>
                  </a:lnTo>
                  <a:lnTo>
                    <a:pt x="94706" y="112914"/>
                  </a:lnTo>
                  <a:lnTo>
                    <a:pt x="86689" y="112914"/>
                  </a:lnTo>
                  <a:lnTo>
                    <a:pt x="80190" y="106373"/>
                  </a:lnTo>
                  <a:lnTo>
                    <a:pt x="80190" y="98304"/>
                  </a:lnTo>
                </a:path>
                <a:path w="278765" h="280670">
                  <a:moveTo>
                    <a:pt x="169477" y="98304"/>
                  </a:moveTo>
                  <a:lnTo>
                    <a:pt x="169477" y="90236"/>
                  </a:lnTo>
                  <a:lnTo>
                    <a:pt x="175976" y="83695"/>
                  </a:lnTo>
                  <a:lnTo>
                    <a:pt x="183993" y="83695"/>
                  </a:lnTo>
                  <a:lnTo>
                    <a:pt x="192010" y="83695"/>
                  </a:lnTo>
                  <a:lnTo>
                    <a:pt x="198509" y="90236"/>
                  </a:lnTo>
                  <a:lnTo>
                    <a:pt x="198509" y="98304"/>
                  </a:lnTo>
                  <a:lnTo>
                    <a:pt x="198509" y="106373"/>
                  </a:lnTo>
                  <a:lnTo>
                    <a:pt x="192010" y="112914"/>
                  </a:lnTo>
                  <a:lnTo>
                    <a:pt x="183993" y="112914"/>
                  </a:lnTo>
                  <a:lnTo>
                    <a:pt x="175976" y="112914"/>
                  </a:lnTo>
                  <a:lnTo>
                    <a:pt x="169477" y="106373"/>
                  </a:lnTo>
                  <a:lnTo>
                    <a:pt x="169477" y="98304"/>
                  </a:lnTo>
                </a:path>
                <a:path w="278765" h="280670">
                  <a:moveTo>
                    <a:pt x="63821" y="201413"/>
                  </a:moveTo>
                  <a:lnTo>
                    <a:pt x="101574" y="220991"/>
                  </a:lnTo>
                  <a:lnTo>
                    <a:pt x="139305" y="227517"/>
                  </a:lnTo>
                  <a:lnTo>
                    <a:pt x="177015" y="220991"/>
                  </a:lnTo>
                  <a:lnTo>
                    <a:pt x="214702" y="201413"/>
                  </a:lnTo>
                </a:path>
                <a:path w="278765" h="280670">
                  <a:moveTo>
                    <a:pt x="0" y="140249"/>
                  </a:moveTo>
                  <a:lnTo>
                    <a:pt x="7104" y="95920"/>
                  </a:lnTo>
                  <a:lnTo>
                    <a:pt x="26886" y="57420"/>
                  </a:lnTo>
                  <a:lnTo>
                    <a:pt x="57051" y="27060"/>
                  </a:lnTo>
                  <a:lnTo>
                    <a:pt x="95304" y="7150"/>
                  </a:lnTo>
                  <a:lnTo>
                    <a:pt x="139349" y="0"/>
                  </a:lnTo>
                  <a:lnTo>
                    <a:pt x="183395" y="7150"/>
                  </a:lnTo>
                  <a:lnTo>
                    <a:pt x="221648" y="27060"/>
                  </a:lnTo>
                  <a:lnTo>
                    <a:pt x="251813" y="57420"/>
                  </a:lnTo>
                  <a:lnTo>
                    <a:pt x="271595" y="95920"/>
                  </a:lnTo>
                  <a:lnTo>
                    <a:pt x="278699" y="140249"/>
                  </a:lnTo>
                  <a:lnTo>
                    <a:pt x="271595" y="184579"/>
                  </a:lnTo>
                  <a:lnTo>
                    <a:pt x="251813" y="223079"/>
                  </a:lnTo>
                  <a:lnTo>
                    <a:pt x="221648" y="253439"/>
                  </a:lnTo>
                  <a:lnTo>
                    <a:pt x="183395" y="273349"/>
                  </a:lnTo>
                  <a:lnTo>
                    <a:pt x="139349" y="280499"/>
                  </a:lnTo>
                  <a:lnTo>
                    <a:pt x="95304" y="273349"/>
                  </a:lnTo>
                  <a:lnTo>
                    <a:pt x="57051" y="253439"/>
                  </a:lnTo>
                  <a:lnTo>
                    <a:pt x="26886" y="223079"/>
                  </a:lnTo>
                  <a:lnTo>
                    <a:pt x="7104" y="184579"/>
                  </a:lnTo>
                  <a:lnTo>
                    <a:pt x="0" y="14024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11</a:t>
            </a:fld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F9E78F-DCC2-10B9-B2E0-185CA2D674CF}"/>
              </a:ext>
            </a:extLst>
          </p:cNvPr>
          <p:cNvSpPr txBox="1"/>
          <p:nvPr/>
        </p:nvSpPr>
        <p:spPr>
          <a:xfrm>
            <a:off x="2065916" y="385607"/>
            <a:ext cx="724487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kern="0" spc="-1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When</a:t>
            </a:r>
            <a:r>
              <a:rPr lang="en-US" sz="3000" b="1" kern="0" spc="-2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000" b="1" kern="0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is</a:t>
            </a:r>
            <a:r>
              <a:rPr lang="en-US" sz="3000" b="1" kern="0" spc="-2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000" b="1" kern="0" spc="-1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Software</a:t>
            </a:r>
            <a:r>
              <a:rPr lang="en-US" sz="3000" b="1" kern="0" spc="-2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000" b="1" kern="0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Ready</a:t>
            </a:r>
            <a:r>
              <a:rPr lang="en-US" sz="3000" b="1" kern="0" spc="-2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000" b="1" kern="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for</a:t>
            </a:r>
            <a:r>
              <a:rPr lang="en-US" sz="3000" b="1" kern="0" spc="-2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000" b="1" kern="0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Release?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269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Correctness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61127" y="2276800"/>
            <a:ext cx="7650480" cy="266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2585">
              <a:lnSpc>
                <a:spcPct val="103099"/>
              </a:lnSpc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program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b="1" spc="-5" dirty="0">
                <a:latin typeface="Arial"/>
                <a:cs typeface="Arial"/>
              </a:rPr>
              <a:t>correct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if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always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consistent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specification.</a:t>
            </a:r>
          </a:p>
          <a:p>
            <a:pPr marL="374650" indent="-362585">
              <a:spcBef>
                <a:spcPts val="415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sz="2600" spc="-5" dirty="0">
                <a:latin typeface="Arial MT"/>
                <a:cs typeface="Arial MT"/>
              </a:rPr>
              <a:t>Depends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quality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detail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requirements.</a:t>
            </a:r>
          </a:p>
          <a:p>
            <a:pPr marL="831850" lvl="1" indent="-363220">
              <a:spcBef>
                <a:spcPts val="880"/>
              </a:spcBef>
              <a:buSzPct val="136363"/>
              <a:buChar char="•"/>
              <a:tabLst>
                <a:tab pos="831215" algn="l"/>
                <a:tab pos="832485" algn="l"/>
              </a:tabLst>
            </a:pPr>
            <a:r>
              <a:rPr sz="2200" spc="-5" dirty="0">
                <a:latin typeface="Arial MT"/>
                <a:cs typeface="Arial MT"/>
              </a:rPr>
              <a:t>Easy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show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respect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weak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specification.</a:t>
            </a:r>
          </a:p>
          <a:p>
            <a:pPr marL="831850" lvl="1" indent="-363220">
              <a:spcBef>
                <a:spcPts val="960"/>
              </a:spcBef>
              <a:buSzPct val="136363"/>
              <a:buChar char="•"/>
              <a:tabLst>
                <a:tab pos="831215" algn="l"/>
                <a:tab pos="832485" algn="l"/>
              </a:tabLst>
            </a:pPr>
            <a:r>
              <a:rPr sz="2200" spc="-5" dirty="0">
                <a:latin typeface="Arial MT"/>
                <a:cs typeface="Arial MT"/>
              </a:rPr>
              <a:t>Often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impossible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detailed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specification.</a:t>
            </a:r>
          </a:p>
          <a:p>
            <a:pPr marL="374650" indent="-362585">
              <a:spcBef>
                <a:spcPts val="56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sz="2600" spc="-5" dirty="0">
                <a:latin typeface="Arial MT"/>
                <a:cs typeface="Arial MT"/>
              </a:rPr>
              <a:t>Correctness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rarely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provably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achieved.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91E5A6-0E5C-65EE-8E82-1242AA4D8FC6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Correctness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78365"/>
            <a:ext cx="218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157600"/>
            <a:ext cx="7761605" cy="29178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Statistical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approximation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correctness.</a:t>
            </a:r>
          </a:p>
          <a:p>
            <a:pPr marL="356235" marR="828040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The likelihood of </a:t>
            </a:r>
            <a:r>
              <a:rPr sz="2600" dirty="0">
                <a:latin typeface="Arial MT"/>
                <a:cs typeface="Arial MT"/>
              </a:rPr>
              <a:t>correct </a:t>
            </a:r>
            <a:r>
              <a:rPr sz="2600" spc="-5" dirty="0">
                <a:latin typeface="Arial MT"/>
                <a:cs typeface="Arial MT"/>
              </a:rPr>
              <a:t>behavior from </a:t>
            </a:r>
            <a:r>
              <a:rPr sz="2600" b="1" spc="-5" dirty="0">
                <a:latin typeface="Arial"/>
                <a:cs typeface="Arial"/>
              </a:rPr>
              <a:t>some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period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of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5" dirty="0">
                <a:latin typeface="Arial"/>
                <a:cs typeface="Arial"/>
              </a:rPr>
              <a:t>behavior</a:t>
            </a:r>
            <a:r>
              <a:rPr sz="2600" spc="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1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25" dirty="0">
                <a:latin typeface="Arial MT"/>
                <a:cs typeface="Arial MT"/>
              </a:rPr>
              <a:t>Time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period,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executions</a:t>
            </a:r>
            <a:endParaRPr sz="2200" dirty="0">
              <a:latin typeface="Arial MT"/>
              <a:cs typeface="Arial MT"/>
            </a:endParaRPr>
          </a:p>
          <a:p>
            <a:pPr marL="356235" marR="589915" indent="-344170">
              <a:lnSpc>
                <a:spcPts val="2830"/>
              </a:lnSpc>
              <a:spcBef>
                <a:spcPts val="99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Measured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relative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specification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usage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profile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(expected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pattern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interaction).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1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Dependent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" dirty="0">
                <a:latin typeface="Arial MT"/>
                <a:cs typeface="Arial MT"/>
              </a:rPr>
              <a:t> 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type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user.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27CFF6-255F-3BD6-DB17-9CDF8A7191EB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Reliability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6646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Dependence</a:t>
            </a:r>
            <a:r>
              <a:rPr spc="-50" dirty="0"/>
              <a:t> </a:t>
            </a:r>
            <a:r>
              <a:rPr spc="-5" dirty="0"/>
              <a:t>on</a:t>
            </a:r>
            <a:r>
              <a:rPr spc="-55" dirty="0"/>
              <a:t> </a:t>
            </a:r>
            <a:r>
              <a:rPr spc="-5" dirty="0"/>
              <a:t>Specifications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08201"/>
            <a:ext cx="7818755" cy="281679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Correctness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reliability:</a:t>
            </a: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Success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relative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strength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specification.</a:t>
            </a: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b="1" spc="-5" dirty="0">
                <a:latin typeface="Arial"/>
                <a:cs typeface="Arial"/>
              </a:rPr>
              <a:t>Hard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meaningfully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prove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anything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for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strong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spec.</a:t>
            </a:r>
            <a:endParaRPr dirty="0">
              <a:latin typeface="Arial"/>
              <a:cs typeface="Arial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Severity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considered.</a:t>
            </a: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b="1" spc="-5" dirty="0">
                <a:latin typeface="Arial"/>
                <a:cs typeface="Arial"/>
              </a:rPr>
              <a:t>Some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failures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are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worse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than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others.</a:t>
            </a:r>
            <a:endParaRPr dirty="0">
              <a:latin typeface="Arial"/>
              <a:cs typeface="Arial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Safety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revolves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around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restricted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specification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Robustness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focuses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everything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not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specified.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35FA72-1660-5640-67BD-0621CC8B3F93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Dependence</a:t>
            </a:r>
            <a:r>
              <a:rPr lang="en-US" spc="-50" dirty="0"/>
              <a:t> </a:t>
            </a:r>
            <a:r>
              <a:rPr lang="en-US" spc="-5" dirty="0"/>
              <a:t>on</a:t>
            </a:r>
            <a:r>
              <a:rPr lang="en-US" spc="-55" dirty="0"/>
              <a:t> </a:t>
            </a:r>
            <a:r>
              <a:rPr lang="en-US" spc="-5" dirty="0"/>
              <a:t>Specifications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139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Safety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208201"/>
            <a:ext cx="7666990" cy="31040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Safety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3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ability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avoid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hazards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Hazard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defined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undesirable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situation.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Generally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serious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problems.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Relies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specification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hazards.</a:t>
            </a:r>
            <a:endParaRPr sz="26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Defines what the hazard is, how it will be avoided in 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software.</a:t>
            </a: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25" dirty="0">
                <a:latin typeface="Arial MT"/>
                <a:cs typeface="Arial MT"/>
              </a:rPr>
              <a:t>We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show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evidence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hazard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avoided.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Only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concerned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hazards,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proofs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often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possible.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5CD626-9F52-9365-8867-2A65D7B2AC48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Safety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78365"/>
            <a:ext cx="264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Robustness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247134"/>
            <a:ext cx="7654290" cy="3014287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1045844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Software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“correct”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assumptions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design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violated.</a:t>
            </a:r>
          </a:p>
          <a:p>
            <a:pPr marL="814069" lvl="1" indent="-327025">
              <a:spcBef>
                <a:spcPts val="170"/>
              </a:spcBef>
              <a:buFont typeface="Arial MT"/>
              <a:buChar char="•"/>
              <a:tabLst>
                <a:tab pos="813435" algn="l"/>
                <a:tab pos="814069" algn="l"/>
              </a:tabLst>
            </a:pPr>
            <a:r>
              <a:rPr sz="2200" i="1" spc="-5" dirty="0">
                <a:latin typeface="Arial"/>
                <a:cs typeface="Arial"/>
              </a:rPr>
              <a:t>How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matters.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10" dirty="0">
                <a:latin typeface="Arial"/>
                <a:cs typeface="Arial"/>
              </a:rPr>
              <a:t>Software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that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“gracefully”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fails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is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robust.</a:t>
            </a:r>
            <a:endParaRPr sz="2600" dirty="0">
              <a:latin typeface="Arial"/>
              <a:cs typeface="Arial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Design the </a:t>
            </a:r>
            <a:r>
              <a:rPr sz="2200" dirty="0">
                <a:latin typeface="Arial MT"/>
                <a:cs typeface="Arial MT"/>
              </a:rPr>
              <a:t>software </a:t>
            </a:r>
            <a:r>
              <a:rPr sz="2200" spc="-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counteract </a:t>
            </a:r>
            <a:r>
              <a:rPr sz="2200" spc="-5" dirty="0">
                <a:latin typeface="Arial MT"/>
                <a:cs typeface="Arial MT"/>
              </a:rPr>
              <a:t>unforeseen issues or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perform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graceful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degradation 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services.</a:t>
            </a:r>
          </a:p>
          <a:p>
            <a:pPr marL="1271270" lvl="2" indent="-309245">
              <a:spcBef>
                <a:spcPts val="280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Look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at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how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program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could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fail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handle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those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situations.</a:t>
            </a:r>
          </a:p>
          <a:p>
            <a:pPr marL="814069" lvl="1" indent="-327025">
              <a:spcBef>
                <a:spcPts val="26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Cannot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proved,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goal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aspire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AFA78D-BA7C-2AA3-C72A-9B9C456D7018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Robustness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7204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Dependability</a:t>
            </a:r>
            <a:r>
              <a:rPr spc="-45" dirty="0"/>
              <a:t> </a:t>
            </a:r>
            <a:r>
              <a:rPr spc="-10" dirty="0"/>
              <a:t>Property</a:t>
            </a:r>
            <a:r>
              <a:rPr spc="-55" dirty="0"/>
              <a:t> </a:t>
            </a:r>
            <a:r>
              <a:rPr spc="-5" dirty="0"/>
              <a:t>Relations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1414" y="2925093"/>
            <a:ext cx="6209665" cy="1607820"/>
            <a:chOff x="1467412" y="2067843"/>
            <a:chExt cx="6209665" cy="1607820"/>
          </a:xfrm>
        </p:grpSpPr>
        <p:sp>
          <p:nvSpPr>
            <p:cNvPr id="4" name="object 4"/>
            <p:cNvSpPr/>
            <p:nvPr/>
          </p:nvSpPr>
          <p:spPr>
            <a:xfrm>
              <a:off x="1472174" y="2072606"/>
              <a:ext cx="3890010" cy="1598295"/>
            </a:xfrm>
            <a:custGeom>
              <a:avLst/>
              <a:gdLst/>
              <a:ahLst/>
              <a:cxnLst/>
              <a:rect l="l" t="t" r="r" b="b"/>
              <a:pathLst>
                <a:path w="3890010" h="1598295">
                  <a:moveTo>
                    <a:pt x="0" y="798899"/>
                  </a:moveTo>
                  <a:lnTo>
                    <a:pt x="1127" y="771434"/>
                  </a:lnTo>
                  <a:lnTo>
                    <a:pt x="4486" y="744202"/>
                  </a:lnTo>
                  <a:lnTo>
                    <a:pt x="17753" y="690494"/>
                  </a:lnTo>
                  <a:lnTo>
                    <a:pt x="39510" y="637893"/>
                  </a:lnTo>
                  <a:lnTo>
                    <a:pt x="69468" y="586520"/>
                  </a:lnTo>
                  <a:lnTo>
                    <a:pt x="107337" y="536493"/>
                  </a:lnTo>
                  <a:lnTo>
                    <a:pt x="152828" y="487932"/>
                  </a:lnTo>
                  <a:lnTo>
                    <a:pt x="205650" y="440954"/>
                  </a:lnTo>
                  <a:lnTo>
                    <a:pt x="265515" y="395679"/>
                  </a:lnTo>
                  <a:lnTo>
                    <a:pt x="297998" y="373718"/>
                  </a:lnTo>
                  <a:lnTo>
                    <a:pt x="332132" y="352227"/>
                  </a:lnTo>
                  <a:lnTo>
                    <a:pt x="367883" y="331221"/>
                  </a:lnTo>
                  <a:lnTo>
                    <a:pt x="405213" y="310716"/>
                  </a:lnTo>
                  <a:lnTo>
                    <a:pt x="444086" y="290725"/>
                  </a:lnTo>
                  <a:lnTo>
                    <a:pt x="484466" y="271264"/>
                  </a:lnTo>
                  <a:lnTo>
                    <a:pt x="526318" y="252348"/>
                  </a:lnTo>
                  <a:lnTo>
                    <a:pt x="569604" y="233992"/>
                  </a:lnTo>
                  <a:lnTo>
                    <a:pt x="614288" y="216210"/>
                  </a:lnTo>
                  <a:lnTo>
                    <a:pt x="660335" y="199018"/>
                  </a:lnTo>
                  <a:lnTo>
                    <a:pt x="707708" y="182429"/>
                  </a:lnTo>
                  <a:lnTo>
                    <a:pt x="756371" y="166460"/>
                  </a:lnTo>
                  <a:lnTo>
                    <a:pt x="806287" y="151125"/>
                  </a:lnTo>
                  <a:lnTo>
                    <a:pt x="857421" y="136439"/>
                  </a:lnTo>
                  <a:lnTo>
                    <a:pt x="909737" y="122417"/>
                  </a:lnTo>
                  <a:lnTo>
                    <a:pt x="963197" y="109073"/>
                  </a:lnTo>
                  <a:lnTo>
                    <a:pt x="1017766" y="96422"/>
                  </a:lnTo>
                  <a:lnTo>
                    <a:pt x="1073408" y="84480"/>
                  </a:lnTo>
                  <a:lnTo>
                    <a:pt x="1130086" y="73262"/>
                  </a:lnTo>
                  <a:lnTo>
                    <a:pt x="1187765" y="62781"/>
                  </a:lnTo>
                  <a:lnTo>
                    <a:pt x="1246408" y="53053"/>
                  </a:lnTo>
                  <a:lnTo>
                    <a:pt x="1305978" y="44094"/>
                  </a:lnTo>
                  <a:lnTo>
                    <a:pt x="1366440" y="35916"/>
                  </a:lnTo>
                  <a:lnTo>
                    <a:pt x="1427758" y="28537"/>
                  </a:lnTo>
                  <a:lnTo>
                    <a:pt x="1489895" y="21970"/>
                  </a:lnTo>
                  <a:lnTo>
                    <a:pt x="1552815" y="16230"/>
                  </a:lnTo>
                  <a:lnTo>
                    <a:pt x="1616481" y="11333"/>
                  </a:lnTo>
                  <a:lnTo>
                    <a:pt x="1680858" y="7293"/>
                  </a:lnTo>
                  <a:lnTo>
                    <a:pt x="1745910" y="4124"/>
                  </a:lnTo>
                  <a:lnTo>
                    <a:pt x="1811600" y="1843"/>
                  </a:lnTo>
                  <a:lnTo>
                    <a:pt x="1877892" y="463"/>
                  </a:lnTo>
                  <a:lnTo>
                    <a:pt x="1944749" y="0"/>
                  </a:lnTo>
                  <a:lnTo>
                    <a:pt x="2011607" y="463"/>
                  </a:lnTo>
                  <a:lnTo>
                    <a:pt x="2077899" y="1843"/>
                  </a:lnTo>
                  <a:lnTo>
                    <a:pt x="2143589" y="4124"/>
                  </a:lnTo>
                  <a:lnTo>
                    <a:pt x="2208641" y="7293"/>
                  </a:lnTo>
                  <a:lnTo>
                    <a:pt x="2273018" y="11333"/>
                  </a:lnTo>
                  <a:lnTo>
                    <a:pt x="2336684" y="16230"/>
                  </a:lnTo>
                  <a:lnTo>
                    <a:pt x="2399604" y="21970"/>
                  </a:lnTo>
                  <a:lnTo>
                    <a:pt x="2461741" y="28537"/>
                  </a:lnTo>
                  <a:lnTo>
                    <a:pt x="2523059" y="35916"/>
                  </a:lnTo>
                  <a:lnTo>
                    <a:pt x="2583521" y="44094"/>
                  </a:lnTo>
                  <a:lnTo>
                    <a:pt x="2643091" y="53053"/>
                  </a:lnTo>
                  <a:lnTo>
                    <a:pt x="2701734" y="62781"/>
                  </a:lnTo>
                  <a:lnTo>
                    <a:pt x="2759413" y="73262"/>
                  </a:lnTo>
                  <a:lnTo>
                    <a:pt x="2816091" y="84480"/>
                  </a:lnTo>
                  <a:lnTo>
                    <a:pt x="2871733" y="96422"/>
                  </a:lnTo>
                  <a:lnTo>
                    <a:pt x="2926302" y="109073"/>
                  </a:lnTo>
                  <a:lnTo>
                    <a:pt x="2979762" y="122417"/>
                  </a:lnTo>
                  <a:lnTo>
                    <a:pt x="3032078" y="136439"/>
                  </a:lnTo>
                  <a:lnTo>
                    <a:pt x="3083212" y="151125"/>
                  </a:lnTo>
                  <a:lnTo>
                    <a:pt x="3133128" y="166460"/>
                  </a:lnTo>
                  <a:lnTo>
                    <a:pt x="3181791" y="182429"/>
                  </a:lnTo>
                  <a:lnTo>
                    <a:pt x="3229164" y="199018"/>
                  </a:lnTo>
                  <a:lnTo>
                    <a:pt x="3275211" y="216210"/>
                  </a:lnTo>
                  <a:lnTo>
                    <a:pt x="3319895" y="233992"/>
                  </a:lnTo>
                  <a:lnTo>
                    <a:pt x="3363181" y="252348"/>
                  </a:lnTo>
                  <a:lnTo>
                    <a:pt x="3405033" y="271264"/>
                  </a:lnTo>
                  <a:lnTo>
                    <a:pt x="3445413" y="290725"/>
                  </a:lnTo>
                  <a:lnTo>
                    <a:pt x="3484286" y="310716"/>
                  </a:lnTo>
                  <a:lnTo>
                    <a:pt x="3521616" y="331221"/>
                  </a:lnTo>
                  <a:lnTo>
                    <a:pt x="3557367" y="352227"/>
                  </a:lnTo>
                  <a:lnTo>
                    <a:pt x="3591501" y="373718"/>
                  </a:lnTo>
                  <a:lnTo>
                    <a:pt x="3623984" y="395679"/>
                  </a:lnTo>
                  <a:lnTo>
                    <a:pt x="3683849" y="440954"/>
                  </a:lnTo>
                  <a:lnTo>
                    <a:pt x="3736671" y="487932"/>
                  </a:lnTo>
                  <a:lnTo>
                    <a:pt x="3782162" y="536493"/>
                  </a:lnTo>
                  <a:lnTo>
                    <a:pt x="3820031" y="586520"/>
                  </a:lnTo>
                  <a:lnTo>
                    <a:pt x="3849989" y="637893"/>
                  </a:lnTo>
                  <a:lnTo>
                    <a:pt x="3871746" y="690494"/>
                  </a:lnTo>
                  <a:lnTo>
                    <a:pt x="3885013" y="744202"/>
                  </a:lnTo>
                  <a:lnTo>
                    <a:pt x="3889499" y="798899"/>
                  </a:lnTo>
                  <a:lnTo>
                    <a:pt x="3885013" y="853597"/>
                  </a:lnTo>
                  <a:lnTo>
                    <a:pt x="3871746" y="907305"/>
                  </a:lnTo>
                  <a:lnTo>
                    <a:pt x="3849989" y="959906"/>
                  </a:lnTo>
                  <a:lnTo>
                    <a:pt x="3820031" y="1011279"/>
                  </a:lnTo>
                  <a:lnTo>
                    <a:pt x="3782162" y="1061306"/>
                  </a:lnTo>
                  <a:lnTo>
                    <a:pt x="3736671" y="1109867"/>
                  </a:lnTo>
                  <a:lnTo>
                    <a:pt x="3683849" y="1156845"/>
                  </a:lnTo>
                  <a:lnTo>
                    <a:pt x="3623984" y="1202120"/>
                  </a:lnTo>
                  <a:lnTo>
                    <a:pt x="3591501" y="1224081"/>
                  </a:lnTo>
                  <a:lnTo>
                    <a:pt x="3557367" y="1245572"/>
                  </a:lnTo>
                  <a:lnTo>
                    <a:pt x="3521616" y="1266578"/>
                  </a:lnTo>
                  <a:lnTo>
                    <a:pt x="3484286" y="1287083"/>
                  </a:lnTo>
                  <a:lnTo>
                    <a:pt x="3445413" y="1307074"/>
                  </a:lnTo>
                  <a:lnTo>
                    <a:pt x="3405033" y="1326535"/>
                  </a:lnTo>
                  <a:lnTo>
                    <a:pt x="3363181" y="1345451"/>
                  </a:lnTo>
                  <a:lnTo>
                    <a:pt x="3319895" y="1363807"/>
                  </a:lnTo>
                  <a:lnTo>
                    <a:pt x="3275211" y="1381589"/>
                  </a:lnTo>
                  <a:lnTo>
                    <a:pt x="3229164" y="1398781"/>
                  </a:lnTo>
                  <a:lnTo>
                    <a:pt x="3181791" y="1415370"/>
                  </a:lnTo>
                  <a:lnTo>
                    <a:pt x="3133128" y="1431339"/>
                  </a:lnTo>
                  <a:lnTo>
                    <a:pt x="3083212" y="1446674"/>
                  </a:lnTo>
                  <a:lnTo>
                    <a:pt x="3032078" y="1461360"/>
                  </a:lnTo>
                  <a:lnTo>
                    <a:pt x="2979762" y="1475382"/>
                  </a:lnTo>
                  <a:lnTo>
                    <a:pt x="2926302" y="1488726"/>
                  </a:lnTo>
                  <a:lnTo>
                    <a:pt x="2871733" y="1501377"/>
                  </a:lnTo>
                  <a:lnTo>
                    <a:pt x="2816091" y="1513319"/>
                  </a:lnTo>
                  <a:lnTo>
                    <a:pt x="2759413" y="1524537"/>
                  </a:lnTo>
                  <a:lnTo>
                    <a:pt x="2701734" y="1535018"/>
                  </a:lnTo>
                  <a:lnTo>
                    <a:pt x="2643091" y="1544746"/>
                  </a:lnTo>
                  <a:lnTo>
                    <a:pt x="2583521" y="1553705"/>
                  </a:lnTo>
                  <a:lnTo>
                    <a:pt x="2523059" y="1561883"/>
                  </a:lnTo>
                  <a:lnTo>
                    <a:pt x="2461741" y="1569262"/>
                  </a:lnTo>
                  <a:lnTo>
                    <a:pt x="2399604" y="1575829"/>
                  </a:lnTo>
                  <a:lnTo>
                    <a:pt x="2336684" y="1581569"/>
                  </a:lnTo>
                  <a:lnTo>
                    <a:pt x="2273018" y="1586466"/>
                  </a:lnTo>
                  <a:lnTo>
                    <a:pt x="2208641" y="1590506"/>
                  </a:lnTo>
                  <a:lnTo>
                    <a:pt x="2143589" y="1593675"/>
                  </a:lnTo>
                  <a:lnTo>
                    <a:pt x="2077899" y="1595956"/>
                  </a:lnTo>
                  <a:lnTo>
                    <a:pt x="2011607" y="1597336"/>
                  </a:lnTo>
                  <a:lnTo>
                    <a:pt x="1944749" y="1597799"/>
                  </a:lnTo>
                  <a:lnTo>
                    <a:pt x="1877892" y="1597336"/>
                  </a:lnTo>
                  <a:lnTo>
                    <a:pt x="1811600" y="1595956"/>
                  </a:lnTo>
                  <a:lnTo>
                    <a:pt x="1745910" y="1593675"/>
                  </a:lnTo>
                  <a:lnTo>
                    <a:pt x="1680858" y="1590506"/>
                  </a:lnTo>
                  <a:lnTo>
                    <a:pt x="1616481" y="1586466"/>
                  </a:lnTo>
                  <a:lnTo>
                    <a:pt x="1552815" y="1581569"/>
                  </a:lnTo>
                  <a:lnTo>
                    <a:pt x="1489895" y="1575829"/>
                  </a:lnTo>
                  <a:lnTo>
                    <a:pt x="1427758" y="1569262"/>
                  </a:lnTo>
                  <a:lnTo>
                    <a:pt x="1366440" y="1561883"/>
                  </a:lnTo>
                  <a:lnTo>
                    <a:pt x="1305978" y="1553705"/>
                  </a:lnTo>
                  <a:lnTo>
                    <a:pt x="1246408" y="1544746"/>
                  </a:lnTo>
                  <a:lnTo>
                    <a:pt x="1187765" y="1535018"/>
                  </a:lnTo>
                  <a:lnTo>
                    <a:pt x="1130086" y="1524537"/>
                  </a:lnTo>
                  <a:lnTo>
                    <a:pt x="1073408" y="1513319"/>
                  </a:lnTo>
                  <a:lnTo>
                    <a:pt x="1017766" y="1501377"/>
                  </a:lnTo>
                  <a:lnTo>
                    <a:pt x="963197" y="1488726"/>
                  </a:lnTo>
                  <a:lnTo>
                    <a:pt x="909737" y="1475382"/>
                  </a:lnTo>
                  <a:lnTo>
                    <a:pt x="857421" y="1461360"/>
                  </a:lnTo>
                  <a:lnTo>
                    <a:pt x="806287" y="1446674"/>
                  </a:lnTo>
                  <a:lnTo>
                    <a:pt x="756371" y="1431339"/>
                  </a:lnTo>
                  <a:lnTo>
                    <a:pt x="707708" y="1415370"/>
                  </a:lnTo>
                  <a:lnTo>
                    <a:pt x="660335" y="1398781"/>
                  </a:lnTo>
                  <a:lnTo>
                    <a:pt x="614288" y="1381589"/>
                  </a:lnTo>
                  <a:lnTo>
                    <a:pt x="569604" y="1363807"/>
                  </a:lnTo>
                  <a:lnTo>
                    <a:pt x="526318" y="1345451"/>
                  </a:lnTo>
                  <a:lnTo>
                    <a:pt x="484466" y="1326535"/>
                  </a:lnTo>
                  <a:lnTo>
                    <a:pt x="444086" y="1307074"/>
                  </a:lnTo>
                  <a:lnTo>
                    <a:pt x="405213" y="1287083"/>
                  </a:lnTo>
                  <a:lnTo>
                    <a:pt x="367883" y="1266578"/>
                  </a:lnTo>
                  <a:lnTo>
                    <a:pt x="332132" y="1245572"/>
                  </a:lnTo>
                  <a:lnTo>
                    <a:pt x="297998" y="1224081"/>
                  </a:lnTo>
                  <a:lnTo>
                    <a:pt x="265515" y="1202120"/>
                  </a:lnTo>
                  <a:lnTo>
                    <a:pt x="205650" y="1156845"/>
                  </a:lnTo>
                  <a:lnTo>
                    <a:pt x="152828" y="1109867"/>
                  </a:lnTo>
                  <a:lnTo>
                    <a:pt x="107337" y="1061306"/>
                  </a:lnTo>
                  <a:lnTo>
                    <a:pt x="69468" y="1011279"/>
                  </a:lnTo>
                  <a:lnTo>
                    <a:pt x="39510" y="959906"/>
                  </a:lnTo>
                  <a:lnTo>
                    <a:pt x="17753" y="907305"/>
                  </a:lnTo>
                  <a:lnTo>
                    <a:pt x="4486" y="853597"/>
                  </a:lnTo>
                  <a:lnTo>
                    <a:pt x="1127" y="826365"/>
                  </a:lnTo>
                  <a:lnTo>
                    <a:pt x="0" y="798899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82325" y="2072606"/>
              <a:ext cx="3890010" cy="1598295"/>
            </a:xfrm>
            <a:custGeom>
              <a:avLst/>
              <a:gdLst/>
              <a:ahLst/>
              <a:cxnLst/>
              <a:rect l="l" t="t" r="r" b="b"/>
              <a:pathLst>
                <a:path w="3890009" h="1598295">
                  <a:moveTo>
                    <a:pt x="0" y="798899"/>
                  </a:moveTo>
                  <a:lnTo>
                    <a:pt x="1127" y="771434"/>
                  </a:lnTo>
                  <a:lnTo>
                    <a:pt x="4486" y="744202"/>
                  </a:lnTo>
                  <a:lnTo>
                    <a:pt x="17753" y="690494"/>
                  </a:lnTo>
                  <a:lnTo>
                    <a:pt x="39510" y="637893"/>
                  </a:lnTo>
                  <a:lnTo>
                    <a:pt x="69468" y="586520"/>
                  </a:lnTo>
                  <a:lnTo>
                    <a:pt x="107337" y="536493"/>
                  </a:lnTo>
                  <a:lnTo>
                    <a:pt x="152828" y="487932"/>
                  </a:lnTo>
                  <a:lnTo>
                    <a:pt x="205650" y="440954"/>
                  </a:lnTo>
                  <a:lnTo>
                    <a:pt x="265515" y="395679"/>
                  </a:lnTo>
                  <a:lnTo>
                    <a:pt x="297998" y="373718"/>
                  </a:lnTo>
                  <a:lnTo>
                    <a:pt x="332132" y="352227"/>
                  </a:lnTo>
                  <a:lnTo>
                    <a:pt x="367883" y="331221"/>
                  </a:lnTo>
                  <a:lnTo>
                    <a:pt x="405213" y="310716"/>
                  </a:lnTo>
                  <a:lnTo>
                    <a:pt x="444086" y="290725"/>
                  </a:lnTo>
                  <a:lnTo>
                    <a:pt x="484466" y="271264"/>
                  </a:lnTo>
                  <a:lnTo>
                    <a:pt x="526318" y="252348"/>
                  </a:lnTo>
                  <a:lnTo>
                    <a:pt x="569604" y="233992"/>
                  </a:lnTo>
                  <a:lnTo>
                    <a:pt x="614288" y="216210"/>
                  </a:lnTo>
                  <a:lnTo>
                    <a:pt x="660335" y="199018"/>
                  </a:lnTo>
                  <a:lnTo>
                    <a:pt x="707708" y="182429"/>
                  </a:lnTo>
                  <a:lnTo>
                    <a:pt x="756371" y="166460"/>
                  </a:lnTo>
                  <a:lnTo>
                    <a:pt x="806287" y="151125"/>
                  </a:lnTo>
                  <a:lnTo>
                    <a:pt x="857421" y="136439"/>
                  </a:lnTo>
                  <a:lnTo>
                    <a:pt x="909737" y="122417"/>
                  </a:lnTo>
                  <a:lnTo>
                    <a:pt x="963197" y="109073"/>
                  </a:lnTo>
                  <a:lnTo>
                    <a:pt x="1017766" y="96422"/>
                  </a:lnTo>
                  <a:lnTo>
                    <a:pt x="1073408" y="84480"/>
                  </a:lnTo>
                  <a:lnTo>
                    <a:pt x="1130086" y="73262"/>
                  </a:lnTo>
                  <a:lnTo>
                    <a:pt x="1187765" y="62781"/>
                  </a:lnTo>
                  <a:lnTo>
                    <a:pt x="1246408" y="53053"/>
                  </a:lnTo>
                  <a:lnTo>
                    <a:pt x="1305978" y="44094"/>
                  </a:lnTo>
                  <a:lnTo>
                    <a:pt x="1366440" y="35916"/>
                  </a:lnTo>
                  <a:lnTo>
                    <a:pt x="1427758" y="28537"/>
                  </a:lnTo>
                  <a:lnTo>
                    <a:pt x="1489895" y="21970"/>
                  </a:lnTo>
                  <a:lnTo>
                    <a:pt x="1552815" y="16230"/>
                  </a:lnTo>
                  <a:lnTo>
                    <a:pt x="1616481" y="11333"/>
                  </a:lnTo>
                  <a:lnTo>
                    <a:pt x="1680858" y="7293"/>
                  </a:lnTo>
                  <a:lnTo>
                    <a:pt x="1745910" y="4124"/>
                  </a:lnTo>
                  <a:lnTo>
                    <a:pt x="1811600" y="1843"/>
                  </a:lnTo>
                  <a:lnTo>
                    <a:pt x="1877892" y="463"/>
                  </a:lnTo>
                  <a:lnTo>
                    <a:pt x="1944749" y="0"/>
                  </a:lnTo>
                  <a:lnTo>
                    <a:pt x="2011607" y="463"/>
                  </a:lnTo>
                  <a:lnTo>
                    <a:pt x="2077899" y="1843"/>
                  </a:lnTo>
                  <a:lnTo>
                    <a:pt x="2143589" y="4124"/>
                  </a:lnTo>
                  <a:lnTo>
                    <a:pt x="2208640" y="7293"/>
                  </a:lnTo>
                  <a:lnTo>
                    <a:pt x="2273018" y="11333"/>
                  </a:lnTo>
                  <a:lnTo>
                    <a:pt x="2336684" y="16230"/>
                  </a:lnTo>
                  <a:lnTo>
                    <a:pt x="2399604" y="21970"/>
                  </a:lnTo>
                  <a:lnTo>
                    <a:pt x="2461741" y="28537"/>
                  </a:lnTo>
                  <a:lnTo>
                    <a:pt x="2523059" y="35916"/>
                  </a:lnTo>
                  <a:lnTo>
                    <a:pt x="2583521" y="44094"/>
                  </a:lnTo>
                  <a:lnTo>
                    <a:pt x="2643091" y="53053"/>
                  </a:lnTo>
                  <a:lnTo>
                    <a:pt x="2701734" y="62781"/>
                  </a:lnTo>
                  <a:lnTo>
                    <a:pt x="2759412" y="73262"/>
                  </a:lnTo>
                  <a:lnTo>
                    <a:pt x="2816091" y="84480"/>
                  </a:lnTo>
                  <a:lnTo>
                    <a:pt x="2871733" y="96422"/>
                  </a:lnTo>
                  <a:lnTo>
                    <a:pt x="2926302" y="109073"/>
                  </a:lnTo>
                  <a:lnTo>
                    <a:pt x="2979762" y="122417"/>
                  </a:lnTo>
                  <a:lnTo>
                    <a:pt x="3032078" y="136439"/>
                  </a:lnTo>
                  <a:lnTo>
                    <a:pt x="3083212" y="151125"/>
                  </a:lnTo>
                  <a:lnTo>
                    <a:pt x="3133128" y="166460"/>
                  </a:lnTo>
                  <a:lnTo>
                    <a:pt x="3181791" y="182429"/>
                  </a:lnTo>
                  <a:lnTo>
                    <a:pt x="3229164" y="199018"/>
                  </a:lnTo>
                  <a:lnTo>
                    <a:pt x="3275211" y="216210"/>
                  </a:lnTo>
                  <a:lnTo>
                    <a:pt x="3319895" y="233992"/>
                  </a:lnTo>
                  <a:lnTo>
                    <a:pt x="3363181" y="252348"/>
                  </a:lnTo>
                  <a:lnTo>
                    <a:pt x="3405033" y="271264"/>
                  </a:lnTo>
                  <a:lnTo>
                    <a:pt x="3445413" y="290725"/>
                  </a:lnTo>
                  <a:lnTo>
                    <a:pt x="3484286" y="310716"/>
                  </a:lnTo>
                  <a:lnTo>
                    <a:pt x="3521616" y="331221"/>
                  </a:lnTo>
                  <a:lnTo>
                    <a:pt x="3557367" y="352227"/>
                  </a:lnTo>
                  <a:lnTo>
                    <a:pt x="3591501" y="373718"/>
                  </a:lnTo>
                  <a:lnTo>
                    <a:pt x="3623984" y="395679"/>
                  </a:lnTo>
                  <a:lnTo>
                    <a:pt x="3683849" y="440954"/>
                  </a:lnTo>
                  <a:lnTo>
                    <a:pt x="3736671" y="487932"/>
                  </a:lnTo>
                  <a:lnTo>
                    <a:pt x="3782162" y="536493"/>
                  </a:lnTo>
                  <a:lnTo>
                    <a:pt x="3820031" y="586520"/>
                  </a:lnTo>
                  <a:lnTo>
                    <a:pt x="3849989" y="637893"/>
                  </a:lnTo>
                  <a:lnTo>
                    <a:pt x="3871746" y="690494"/>
                  </a:lnTo>
                  <a:lnTo>
                    <a:pt x="3885013" y="744202"/>
                  </a:lnTo>
                  <a:lnTo>
                    <a:pt x="3889499" y="798899"/>
                  </a:lnTo>
                  <a:lnTo>
                    <a:pt x="3885013" y="853597"/>
                  </a:lnTo>
                  <a:lnTo>
                    <a:pt x="3871746" y="907305"/>
                  </a:lnTo>
                  <a:lnTo>
                    <a:pt x="3849989" y="959906"/>
                  </a:lnTo>
                  <a:lnTo>
                    <a:pt x="3820031" y="1011279"/>
                  </a:lnTo>
                  <a:lnTo>
                    <a:pt x="3782162" y="1061306"/>
                  </a:lnTo>
                  <a:lnTo>
                    <a:pt x="3736671" y="1109867"/>
                  </a:lnTo>
                  <a:lnTo>
                    <a:pt x="3683849" y="1156845"/>
                  </a:lnTo>
                  <a:lnTo>
                    <a:pt x="3623984" y="1202120"/>
                  </a:lnTo>
                  <a:lnTo>
                    <a:pt x="3591501" y="1224081"/>
                  </a:lnTo>
                  <a:lnTo>
                    <a:pt x="3557367" y="1245572"/>
                  </a:lnTo>
                  <a:lnTo>
                    <a:pt x="3521616" y="1266578"/>
                  </a:lnTo>
                  <a:lnTo>
                    <a:pt x="3484286" y="1287083"/>
                  </a:lnTo>
                  <a:lnTo>
                    <a:pt x="3445413" y="1307074"/>
                  </a:lnTo>
                  <a:lnTo>
                    <a:pt x="3405033" y="1326535"/>
                  </a:lnTo>
                  <a:lnTo>
                    <a:pt x="3363181" y="1345451"/>
                  </a:lnTo>
                  <a:lnTo>
                    <a:pt x="3319895" y="1363807"/>
                  </a:lnTo>
                  <a:lnTo>
                    <a:pt x="3275211" y="1381589"/>
                  </a:lnTo>
                  <a:lnTo>
                    <a:pt x="3229164" y="1398781"/>
                  </a:lnTo>
                  <a:lnTo>
                    <a:pt x="3181791" y="1415370"/>
                  </a:lnTo>
                  <a:lnTo>
                    <a:pt x="3133128" y="1431339"/>
                  </a:lnTo>
                  <a:lnTo>
                    <a:pt x="3083212" y="1446674"/>
                  </a:lnTo>
                  <a:lnTo>
                    <a:pt x="3032078" y="1461360"/>
                  </a:lnTo>
                  <a:lnTo>
                    <a:pt x="2979762" y="1475382"/>
                  </a:lnTo>
                  <a:lnTo>
                    <a:pt x="2926302" y="1488726"/>
                  </a:lnTo>
                  <a:lnTo>
                    <a:pt x="2871733" y="1501377"/>
                  </a:lnTo>
                  <a:lnTo>
                    <a:pt x="2816091" y="1513319"/>
                  </a:lnTo>
                  <a:lnTo>
                    <a:pt x="2759412" y="1524537"/>
                  </a:lnTo>
                  <a:lnTo>
                    <a:pt x="2701734" y="1535018"/>
                  </a:lnTo>
                  <a:lnTo>
                    <a:pt x="2643091" y="1544746"/>
                  </a:lnTo>
                  <a:lnTo>
                    <a:pt x="2583521" y="1553705"/>
                  </a:lnTo>
                  <a:lnTo>
                    <a:pt x="2523059" y="1561883"/>
                  </a:lnTo>
                  <a:lnTo>
                    <a:pt x="2461741" y="1569262"/>
                  </a:lnTo>
                  <a:lnTo>
                    <a:pt x="2399604" y="1575829"/>
                  </a:lnTo>
                  <a:lnTo>
                    <a:pt x="2336684" y="1581569"/>
                  </a:lnTo>
                  <a:lnTo>
                    <a:pt x="2273018" y="1586466"/>
                  </a:lnTo>
                  <a:lnTo>
                    <a:pt x="2208640" y="1590506"/>
                  </a:lnTo>
                  <a:lnTo>
                    <a:pt x="2143589" y="1593675"/>
                  </a:lnTo>
                  <a:lnTo>
                    <a:pt x="2077899" y="1595956"/>
                  </a:lnTo>
                  <a:lnTo>
                    <a:pt x="2011607" y="1597336"/>
                  </a:lnTo>
                  <a:lnTo>
                    <a:pt x="1944749" y="1597799"/>
                  </a:lnTo>
                  <a:lnTo>
                    <a:pt x="1877892" y="1597336"/>
                  </a:lnTo>
                  <a:lnTo>
                    <a:pt x="1811600" y="1595956"/>
                  </a:lnTo>
                  <a:lnTo>
                    <a:pt x="1745910" y="1593675"/>
                  </a:lnTo>
                  <a:lnTo>
                    <a:pt x="1680858" y="1590506"/>
                  </a:lnTo>
                  <a:lnTo>
                    <a:pt x="1616481" y="1586466"/>
                  </a:lnTo>
                  <a:lnTo>
                    <a:pt x="1552815" y="1581569"/>
                  </a:lnTo>
                  <a:lnTo>
                    <a:pt x="1489895" y="1575829"/>
                  </a:lnTo>
                  <a:lnTo>
                    <a:pt x="1427758" y="1569262"/>
                  </a:lnTo>
                  <a:lnTo>
                    <a:pt x="1366440" y="1561883"/>
                  </a:lnTo>
                  <a:lnTo>
                    <a:pt x="1305978" y="1553705"/>
                  </a:lnTo>
                  <a:lnTo>
                    <a:pt x="1246408" y="1544746"/>
                  </a:lnTo>
                  <a:lnTo>
                    <a:pt x="1187765" y="1535018"/>
                  </a:lnTo>
                  <a:lnTo>
                    <a:pt x="1130086" y="1524537"/>
                  </a:lnTo>
                  <a:lnTo>
                    <a:pt x="1073408" y="1513319"/>
                  </a:lnTo>
                  <a:lnTo>
                    <a:pt x="1017766" y="1501377"/>
                  </a:lnTo>
                  <a:lnTo>
                    <a:pt x="963197" y="1488726"/>
                  </a:lnTo>
                  <a:lnTo>
                    <a:pt x="909737" y="1475382"/>
                  </a:lnTo>
                  <a:lnTo>
                    <a:pt x="857421" y="1461360"/>
                  </a:lnTo>
                  <a:lnTo>
                    <a:pt x="806287" y="1446674"/>
                  </a:lnTo>
                  <a:lnTo>
                    <a:pt x="756371" y="1431339"/>
                  </a:lnTo>
                  <a:lnTo>
                    <a:pt x="707708" y="1415370"/>
                  </a:lnTo>
                  <a:lnTo>
                    <a:pt x="660335" y="1398781"/>
                  </a:lnTo>
                  <a:lnTo>
                    <a:pt x="614288" y="1381589"/>
                  </a:lnTo>
                  <a:lnTo>
                    <a:pt x="569604" y="1363807"/>
                  </a:lnTo>
                  <a:lnTo>
                    <a:pt x="526318" y="1345451"/>
                  </a:lnTo>
                  <a:lnTo>
                    <a:pt x="484466" y="1326535"/>
                  </a:lnTo>
                  <a:lnTo>
                    <a:pt x="444086" y="1307074"/>
                  </a:lnTo>
                  <a:lnTo>
                    <a:pt x="405213" y="1287083"/>
                  </a:lnTo>
                  <a:lnTo>
                    <a:pt x="367883" y="1266578"/>
                  </a:lnTo>
                  <a:lnTo>
                    <a:pt x="332132" y="1245572"/>
                  </a:lnTo>
                  <a:lnTo>
                    <a:pt x="297998" y="1224081"/>
                  </a:lnTo>
                  <a:lnTo>
                    <a:pt x="265515" y="1202120"/>
                  </a:lnTo>
                  <a:lnTo>
                    <a:pt x="205650" y="1156845"/>
                  </a:lnTo>
                  <a:lnTo>
                    <a:pt x="152828" y="1109867"/>
                  </a:lnTo>
                  <a:lnTo>
                    <a:pt x="107337" y="1061306"/>
                  </a:lnTo>
                  <a:lnTo>
                    <a:pt x="69468" y="1011279"/>
                  </a:lnTo>
                  <a:lnTo>
                    <a:pt x="39510" y="959906"/>
                  </a:lnTo>
                  <a:lnTo>
                    <a:pt x="17753" y="907305"/>
                  </a:lnTo>
                  <a:lnTo>
                    <a:pt x="4486" y="853597"/>
                  </a:lnTo>
                  <a:lnTo>
                    <a:pt x="1127" y="826365"/>
                  </a:lnTo>
                  <a:lnTo>
                    <a:pt x="0" y="798899"/>
                  </a:lnTo>
                  <a:close/>
                </a:path>
              </a:pathLst>
            </a:custGeom>
            <a:ln w="9524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02924" y="2226431"/>
              <a:ext cx="2858770" cy="1319530"/>
            </a:xfrm>
            <a:custGeom>
              <a:avLst/>
              <a:gdLst/>
              <a:ahLst/>
              <a:cxnLst/>
              <a:rect l="l" t="t" r="r" b="b"/>
              <a:pathLst>
                <a:path w="2858770" h="1319529">
                  <a:moveTo>
                    <a:pt x="0" y="659699"/>
                  </a:moveTo>
                  <a:lnTo>
                    <a:pt x="1392" y="630314"/>
                  </a:lnTo>
                  <a:lnTo>
                    <a:pt x="5531" y="601257"/>
                  </a:lnTo>
                  <a:lnTo>
                    <a:pt x="21817" y="544239"/>
                  </a:lnTo>
                  <a:lnTo>
                    <a:pt x="48393" y="488859"/>
                  </a:lnTo>
                  <a:lnTo>
                    <a:pt x="84793" y="435333"/>
                  </a:lnTo>
                  <a:lnTo>
                    <a:pt x="130552" y="383873"/>
                  </a:lnTo>
                  <a:lnTo>
                    <a:pt x="185206" y="334696"/>
                  </a:lnTo>
                  <a:lnTo>
                    <a:pt x="215724" y="311030"/>
                  </a:lnTo>
                  <a:lnTo>
                    <a:pt x="248291" y="288015"/>
                  </a:lnTo>
                  <a:lnTo>
                    <a:pt x="282849" y="265677"/>
                  </a:lnTo>
                  <a:lnTo>
                    <a:pt x="319341" y="244045"/>
                  </a:lnTo>
                  <a:lnTo>
                    <a:pt x="357708" y="223143"/>
                  </a:lnTo>
                  <a:lnTo>
                    <a:pt x="397891" y="203000"/>
                  </a:lnTo>
                  <a:lnTo>
                    <a:pt x="439834" y="183642"/>
                  </a:lnTo>
                  <a:lnTo>
                    <a:pt x="483478" y="165096"/>
                  </a:lnTo>
                  <a:lnTo>
                    <a:pt x="528764" y="147388"/>
                  </a:lnTo>
                  <a:lnTo>
                    <a:pt x="575635" y="130546"/>
                  </a:lnTo>
                  <a:lnTo>
                    <a:pt x="624032" y="114596"/>
                  </a:lnTo>
                  <a:lnTo>
                    <a:pt x="673898" y="99565"/>
                  </a:lnTo>
                  <a:lnTo>
                    <a:pt x="725174" y="85480"/>
                  </a:lnTo>
                  <a:lnTo>
                    <a:pt x="777803" y="72367"/>
                  </a:lnTo>
                  <a:lnTo>
                    <a:pt x="831726" y="60255"/>
                  </a:lnTo>
                  <a:lnTo>
                    <a:pt x="886884" y="49168"/>
                  </a:lnTo>
                  <a:lnTo>
                    <a:pt x="943221" y="39135"/>
                  </a:lnTo>
                  <a:lnTo>
                    <a:pt x="1000678" y="30181"/>
                  </a:lnTo>
                  <a:lnTo>
                    <a:pt x="1059196" y="22335"/>
                  </a:lnTo>
                  <a:lnTo>
                    <a:pt x="1118718" y="15622"/>
                  </a:lnTo>
                  <a:lnTo>
                    <a:pt x="1179186" y="10069"/>
                  </a:lnTo>
                  <a:lnTo>
                    <a:pt x="1240541" y="5704"/>
                  </a:lnTo>
                  <a:lnTo>
                    <a:pt x="1302725" y="2553"/>
                  </a:lnTo>
                  <a:lnTo>
                    <a:pt x="1365681" y="642"/>
                  </a:lnTo>
                  <a:lnTo>
                    <a:pt x="1429349" y="0"/>
                  </a:lnTo>
                  <a:lnTo>
                    <a:pt x="1493018" y="642"/>
                  </a:lnTo>
                  <a:lnTo>
                    <a:pt x="1555974" y="2553"/>
                  </a:lnTo>
                  <a:lnTo>
                    <a:pt x="1618158" y="5704"/>
                  </a:lnTo>
                  <a:lnTo>
                    <a:pt x="1679513" y="10069"/>
                  </a:lnTo>
                  <a:lnTo>
                    <a:pt x="1739981" y="15622"/>
                  </a:lnTo>
                  <a:lnTo>
                    <a:pt x="1799503" y="22335"/>
                  </a:lnTo>
                  <a:lnTo>
                    <a:pt x="1858021" y="30181"/>
                  </a:lnTo>
                  <a:lnTo>
                    <a:pt x="1915478" y="39135"/>
                  </a:lnTo>
                  <a:lnTo>
                    <a:pt x="1971815" y="49168"/>
                  </a:lnTo>
                  <a:lnTo>
                    <a:pt x="2026973" y="60255"/>
                  </a:lnTo>
                  <a:lnTo>
                    <a:pt x="2080896" y="72367"/>
                  </a:lnTo>
                  <a:lnTo>
                    <a:pt x="2133525" y="85480"/>
                  </a:lnTo>
                  <a:lnTo>
                    <a:pt x="2184801" y="99565"/>
                  </a:lnTo>
                  <a:lnTo>
                    <a:pt x="2234667" y="114596"/>
                  </a:lnTo>
                  <a:lnTo>
                    <a:pt x="2283064" y="130546"/>
                  </a:lnTo>
                  <a:lnTo>
                    <a:pt x="2329935" y="147388"/>
                  </a:lnTo>
                  <a:lnTo>
                    <a:pt x="2375221" y="165096"/>
                  </a:lnTo>
                  <a:lnTo>
                    <a:pt x="2418865" y="183642"/>
                  </a:lnTo>
                  <a:lnTo>
                    <a:pt x="2460808" y="203000"/>
                  </a:lnTo>
                  <a:lnTo>
                    <a:pt x="2500991" y="223143"/>
                  </a:lnTo>
                  <a:lnTo>
                    <a:pt x="2539358" y="244045"/>
                  </a:lnTo>
                  <a:lnTo>
                    <a:pt x="2575850" y="265677"/>
                  </a:lnTo>
                  <a:lnTo>
                    <a:pt x="2610408" y="288015"/>
                  </a:lnTo>
                  <a:lnTo>
                    <a:pt x="2642975" y="311030"/>
                  </a:lnTo>
                  <a:lnTo>
                    <a:pt x="2673493" y="334696"/>
                  </a:lnTo>
                  <a:lnTo>
                    <a:pt x="2728147" y="383873"/>
                  </a:lnTo>
                  <a:lnTo>
                    <a:pt x="2773906" y="435333"/>
                  </a:lnTo>
                  <a:lnTo>
                    <a:pt x="2810306" y="488859"/>
                  </a:lnTo>
                  <a:lnTo>
                    <a:pt x="2836882" y="544239"/>
                  </a:lnTo>
                  <a:lnTo>
                    <a:pt x="2853168" y="601257"/>
                  </a:lnTo>
                  <a:lnTo>
                    <a:pt x="2858699" y="659699"/>
                  </a:lnTo>
                  <a:lnTo>
                    <a:pt x="2853168" y="718142"/>
                  </a:lnTo>
                  <a:lnTo>
                    <a:pt x="2836882" y="775160"/>
                  </a:lnTo>
                  <a:lnTo>
                    <a:pt x="2810306" y="830540"/>
                  </a:lnTo>
                  <a:lnTo>
                    <a:pt x="2773906" y="884066"/>
                  </a:lnTo>
                  <a:lnTo>
                    <a:pt x="2728147" y="935526"/>
                  </a:lnTo>
                  <a:lnTo>
                    <a:pt x="2673493" y="984703"/>
                  </a:lnTo>
                  <a:lnTo>
                    <a:pt x="2642975" y="1008369"/>
                  </a:lnTo>
                  <a:lnTo>
                    <a:pt x="2610408" y="1031384"/>
                  </a:lnTo>
                  <a:lnTo>
                    <a:pt x="2575850" y="1053722"/>
                  </a:lnTo>
                  <a:lnTo>
                    <a:pt x="2539358" y="1075354"/>
                  </a:lnTo>
                  <a:lnTo>
                    <a:pt x="2500991" y="1096256"/>
                  </a:lnTo>
                  <a:lnTo>
                    <a:pt x="2460808" y="1116399"/>
                  </a:lnTo>
                  <a:lnTo>
                    <a:pt x="2418865" y="1135757"/>
                  </a:lnTo>
                  <a:lnTo>
                    <a:pt x="2375221" y="1154303"/>
                  </a:lnTo>
                  <a:lnTo>
                    <a:pt x="2329935" y="1172011"/>
                  </a:lnTo>
                  <a:lnTo>
                    <a:pt x="2283064" y="1188853"/>
                  </a:lnTo>
                  <a:lnTo>
                    <a:pt x="2234667" y="1204803"/>
                  </a:lnTo>
                  <a:lnTo>
                    <a:pt x="2184801" y="1219834"/>
                  </a:lnTo>
                  <a:lnTo>
                    <a:pt x="2133525" y="1233919"/>
                  </a:lnTo>
                  <a:lnTo>
                    <a:pt x="2080896" y="1247032"/>
                  </a:lnTo>
                  <a:lnTo>
                    <a:pt x="2026973" y="1259144"/>
                  </a:lnTo>
                  <a:lnTo>
                    <a:pt x="1971815" y="1270231"/>
                  </a:lnTo>
                  <a:lnTo>
                    <a:pt x="1915478" y="1280264"/>
                  </a:lnTo>
                  <a:lnTo>
                    <a:pt x="1858021" y="1289218"/>
                  </a:lnTo>
                  <a:lnTo>
                    <a:pt x="1799503" y="1297064"/>
                  </a:lnTo>
                  <a:lnTo>
                    <a:pt x="1739981" y="1303777"/>
                  </a:lnTo>
                  <a:lnTo>
                    <a:pt x="1679513" y="1309330"/>
                  </a:lnTo>
                  <a:lnTo>
                    <a:pt x="1618158" y="1313695"/>
                  </a:lnTo>
                  <a:lnTo>
                    <a:pt x="1555974" y="1316846"/>
                  </a:lnTo>
                  <a:lnTo>
                    <a:pt x="1493018" y="1318757"/>
                  </a:lnTo>
                  <a:lnTo>
                    <a:pt x="1429349" y="1319399"/>
                  </a:lnTo>
                  <a:lnTo>
                    <a:pt x="1365681" y="1318757"/>
                  </a:lnTo>
                  <a:lnTo>
                    <a:pt x="1302725" y="1316846"/>
                  </a:lnTo>
                  <a:lnTo>
                    <a:pt x="1240541" y="1313695"/>
                  </a:lnTo>
                  <a:lnTo>
                    <a:pt x="1179186" y="1309330"/>
                  </a:lnTo>
                  <a:lnTo>
                    <a:pt x="1118718" y="1303777"/>
                  </a:lnTo>
                  <a:lnTo>
                    <a:pt x="1059196" y="1297064"/>
                  </a:lnTo>
                  <a:lnTo>
                    <a:pt x="1000678" y="1289218"/>
                  </a:lnTo>
                  <a:lnTo>
                    <a:pt x="943221" y="1280264"/>
                  </a:lnTo>
                  <a:lnTo>
                    <a:pt x="886884" y="1270231"/>
                  </a:lnTo>
                  <a:lnTo>
                    <a:pt x="831726" y="1259144"/>
                  </a:lnTo>
                  <a:lnTo>
                    <a:pt x="777803" y="1247032"/>
                  </a:lnTo>
                  <a:lnTo>
                    <a:pt x="725174" y="1233919"/>
                  </a:lnTo>
                  <a:lnTo>
                    <a:pt x="673898" y="1219834"/>
                  </a:lnTo>
                  <a:lnTo>
                    <a:pt x="624032" y="1204803"/>
                  </a:lnTo>
                  <a:lnTo>
                    <a:pt x="575635" y="1188853"/>
                  </a:lnTo>
                  <a:lnTo>
                    <a:pt x="528764" y="1172011"/>
                  </a:lnTo>
                  <a:lnTo>
                    <a:pt x="483478" y="1154303"/>
                  </a:lnTo>
                  <a:lnTo>
                    <a:pt x="439834" y="1135757"/>
                  </a:lnTo>
                  <a:lnTo>
                    <a:pt x="397891" y="1116399"/>
                  </a:lnTo>
                  <a:lnTo>
                    <a:pt x="357708" y="1096256"/>
                  </a:lnTo>
                  <a:lnTo>
                    <a:pt x="319341" y="1075354"/>
                  </a:lnTo>
                  <a:lnTo>
                    <a:pt x="282849" y="1053722"/>
                  </a:lnTo>
                  <a:lnTo>
                    <a:pt x="248291" y="1031384"/>
                  </a:lnTo>
                  <a:lnTo>
                    <a:pt x="215724" y="1008369"/>
                  </a:lnTo>
                  <a:lnTo>
                    <a:pt x="185206" y="984703"/>
                  </a:lnTo>
                  <a:lnTo>
                    <a:pt x="130552" y="935526"/>
                  </a:lnTo>
                  <a:lnTo>
                    <a:pt x="84793" y="884066"/>
                  </a:lnTo>
                  <a:lnTo>
                    <a:pt x="48393" y="830540"/>
                  </a:lnTo>
                  <a:lnTo>
                    <a:pt x="21817" y="775160"/>
                  </a:lnTo>
                  <a:lnTo>
                    <a:pt x="5531" y="718142"/>
                  </a:lnTo>
                  <a:lnTo>
                    <a:pt x="1392" y="689085"/>
                  </a:lnTo>
                  <a:lnTo>
                    <a:pt x="0" y="659699"/>
                  </a:lnTo>
                  <a:close/>
                </a:path>
              </a:pathLst>
            </a:custGeom>
            <a:ln w="9524">
              <a:solidFill>
                <a:srgbClr val="274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2325" y="2211768"/>
              <a:ext cx="2858770" cy="1319530"/>
            </a:xfrm>
            <a:custGeom>
              <a:avLst/>
              <a:gdLst/>
              <a:ahLst/>
              <a:cxnLst/>
              <a:rect l="l" t="t" r="r" b="b"/>
              <a:pathLst>
                <a:path w="2858770" h="1319529">
                  <a:moveTo>
                    <a:pt x="0" y="659699"/>
                  </a:moveTo>
                  <a:lnTo>
                    <a:pt x="1392" y="630314"/>
                  </a:lnTo>
                  <a:lnTo>
                    <a:pt x="5531" y="601257"/>
                  </a:lnTo>
                  <a:lnTo>
                    <a:pt x="21817" y="544239"/>
                  </a:lnTo>
                  <a:lnTo>
                    <a:pt x="48393" y="488859"/>
                  </a:lnTo>
                  <a:lnTo>
                    <a:pt x="84793" y="435333"/>
                  </a:lnTo>
                  <a:lnTo>
                    <a:pt x="130552" y="383873"/>
                  </a:lnTo>
                  <a:lnTo>
                    <a:pt x="185206" y="334696"/>
                  </a:lnTo>
                  <a:lnTo>
                    <a:pt x="215724" y="311030"/>
                  </a:lnTo>
                  <a:lnTo>
                    <a:pt x="248291" y="288015"/>
                  </a:lnTo>
                  <a:lnTo>
                    <a:pt x="282849" y="265677"/>
                  </a:lnTo>
                  <a:lnTo>
                    <a:pt x="319341" y="244045"/>
                  </a:lnTo>
                  <a:lnTo>
                    <a:pt x="357708" y="223143"/>
                  </a:lnTo>
                  <a:lnTo>
                    <a:pt x="397891" y="203000"/>
                  </a:lnTo>
                  <a:lnTo>
                    <a:pt x="439834" y="183642"/>
                  </a:lnTo>
                  <a:lnTo>
                    <a:pt x="483478" y="165096"/>
                  </a:lnTo>
                  <a:lnTo>
                    <a:pt x="528764" y="147388"/>
                  </a:lnTo>
                  <a:lnTo>
                    <a:pt x="575635" y="130546"/>
                  </a:lnTo>
                  <a:lnTo>
                    <a:pt x="624032" y="114596"/>
                  </a:lnTo>
                  <a:lnTo>
                    <a:pt x="673898" y="99565"/>
                  </a:lnTo>
                  <a:lnTo>
                    <a:pt x="725174" y="85480"/>
                  </a:lnTo>
                  <a:lnTo>
                    <a:pt x="777803" y="72367"/>
                  </a:lnTo>
                  <a:lnTo>
                    <a:pt x="831726" y="60255"/>
                  </a:lnTo>
                  <a:lnTo>
                    <a:pt x="886884" y="49168"/>
                  </a:lnTo>
                  <a:lnTo>
                    <a:pt x="943221" y="39135"/>
                  </a:lnTo>
                  <a:lnTo>
                    <a:pt x="1000678" y="30181"/>
                  </a:lnTo>
                  <a:lnTo>
                    <a:pt x="1059196" y="22335"/>
                  </a:lnTo>
                  <a:lnTo>
                    <a:pt x="1118718" y="15622"/>
                  </a:lnTo>
                  <a:lnTo>
                    <a:pt x="1179186" y="10069"/>
                  </a:lnTo>
                  <a:lnTo>
                    <a:pt x="1240541" y="5704"/>
                  </a:lnTo>
                  <a:lnTo>
                    <a:pt x="1302725" y="2553"/>
                  </a:lnTo>
                  <a:lnTo>
                    <a:pt x="1365681" y="642"/>
                  </a:lnTo>
                  <a:lnTo>
                    <a:pt x="1429349" y="0"/>
                  </a:lnTo>
                  <a:lnTo>
                    <a:pt x="1493018" y="642"/>
                  </a:lnTo>
                  <a:lnTo>
                    <a:pt x="1555974" y="2553"/>
                  </a:lnTo>
                  <a:lnTo>
                    <a:pt x="1618158" y="5704"/>
                  </a:lnTo>
                  <a:lnTo>
                    <a:pt x="1679513" y="10069"/>
                  </a:lnTo>
                  <a:lnTo>
                    <a:pt x="1739981" y="15622"/>
                  </a:lnTo>
                  <a:lnTo>
                    <a:pt x="1799503" y="22335"/>
                  </a:lnTo>
                  <a:lnTo>
                    <a:pt x="1858021" y="30181"/>
                  </a:lnTo>
                  <a:lnTo>
                    <a:pt x="1915478" y="39135"/>
                  </a:lnTo>
                  <a:lnTo>
                    <a:pt x="1971815" y="49168"/>
                  </a:lnTo>
                  <a:lnTo>
                    <a:pt x="2026973" y="60255"/>
                  </a:lnTo>
                  <a:lnTo>
                    <a:pt x="2080896" y="72367"/>
                  </a:lnTo>
                  <a:lnTo>
                    <a:pt x="2133525" y="85480"/>
                  </a:lnTo>
                  <a:lnTo>
                    <a:pt x="2184801" y="99565"/>
                  </a:lnTo>
                  <a:lnTo>
                    <a:pt x="2234667" y="114596"/>
                  </a:lnTo>
                  <a:lnTo>
                    <a:pt x="2283064" y="130546"/>
                  </a:lnTo>
                  <a:lnTo>
                    <a:pt x="2329935" y="147388"/>
                  </a:lnTo>
                  <a:lnTo>
                    <a:pt x="2375221" y="165096"/>
                  </a:lnTo>
                  <a:lnTo>
                    <a:pt x="2418865" y="183642"/>
                  </a:lnTo>
                  <a:lnTo>
                    <a:pt x="2460808" y="203000"/>
                  </a:lnTo>
                  <a:lnTo>
                    <a:pt x="2500991" y="223143"/>
                  </a:lnTo>
                  <a:lnTo>
                    <a:pt x="2539358" y="244045"/>
                  </a:lnTo>
                  <a:lnTo>
                    <a:pt x="2575850" y="265677"/>
                  </a:lnTo>
                  <a:lnTo>
                    <a:pt x="2610408" y="288015"/>
                  </a:lnTo>
                  <a:lnTo>
                    <a:pt x="2642975" y="311030"/>
                  </a:lnTo>
                  <a:lnTo>
                    <a:pt x="2673493" y="334696"/>
                  </a:lnTo>
                  <a:lnTo>
                    <a:pt x="2728147" y="383873"/>
                  </a:lnTo>
                  <a:lnTo>
                    <a:pt x="2773906" y="435333"/>
                  </a:lnTo>
                  <a:lnTo>
                    <a:pt x="2810306" y="488859"/>
                  </a:lnTo>
                  <a:lnTo>
                    <a:pt x="2836882" y="544239"/>
                  </a:lnTo>
                  <a:lnTo>
                    <a:pt x="2853168" y="601257"/>
                  </a:lnTo>
                  <a:lnTo>
                    <a:pt x="2858699" y="659699"/>
                  </a:lnTo>
                  <a:lnTo>
                    <a:pt x="2853168" y="718142"/>
                  </a:lnTo>
                  <a:lnTo>
                    <a:pt x="2836882" y="775160"/>
                  </a:lnTo>
                  <a:lnTo>
                    <a:pt x="2810306" y="830540"/>
                  </a:lnTo>
                  <a:lnTo>
                    <a:pt x="2773906" y="884066"/>
                  </a:lnTo>
                  <a:lnTo>
                    <a:pt x="2728147" y="935526"/>
                  </a:lnTo>
                  <a:lnTo>
                    <a:pt x="2673493" y="984703"/>
                  </a:lnTo>
                  <a:lnTo>
                    <a:pt x="2642975" y="1008369"/>
                  </a:lnTo>
                  <a:lnTo>
                    <a:pt x="2610408" y="1031384"/>
                  </a:lnTo>
                  <a:lnTo>
                    <a:pt x="2575850" y="1053722"/>
                  </a:lnTo>
                  <a:lnTo>
                    <a:pt x="2539358" y="1075354"/>
                  </a:lnTo>
                  <a:lnTo>
                    <a:pt x="2500991" y="1096256"/>
                  </a:lnTo>
                  <a:lnTo>
                    <a:pt x="2460808" y="1116399"/>
                  </a:lnTo>
                  <a:lnTo>
                    <a:pt x="2418865" y="1135757"/>
                  </a:lnTo>
                  <a:lnTo>
                    <a:pt x="2375221" y="1154303"/>
                  </a:lnTo>
                  <a:lnTo>
                    <a:pt x="2329935" y="1172011"/>
                  </a:lnTo>
                  <a:lnTo>
                    <a:pt x="2283064" y="1188853"/>
                  </a:lnTo>
                  <a:lnTo>
                    <a:pt x="2234667" y="1204803"/>
                  </a:lnTo>
                  <a:lnTo>
                    <a:pt x="2184801" y="1219834"/>
                  </a:lnTo>
                  <a:lnTo>
                    <a:pt x="2133525" y="1233919"/>
                  </a:lnTo>
                  <a:lnTo>
                    <a:pt x="2080896" y="1247032"/>
                  </a:lnTo>
                  <a:lnTo>
                    <a:pt x="2026973" y="1259144"/>
                  </a:lnTo>
                  <a:lnTo>
                    <a:pt x="1971815" y="1270231"/>
                  </a:lnTo>
                  <a:lnTo>
                    <a:pt x="1915478" y="1280264"/>
                  </a:lnTo>
                  <a:lnTo>
                    <a:pt x="1858021" y="1289218"/>
                  </a:lnTo>
                  <a:lnTo>
                    <a:pt x="1799503" y="1297064"/>
                  </a:lnTo>
                  <a:lnTo>
                    <a:pt x="1739981" y="1303777"/>
                  </a:lnTo>
                  <a:lnTo>
                    <a:pt x="1679513" y="1309330"/>
                  </a:lnTo>
                  <a:lnTo>
                    <a:pt x="1618158" y="1313695"/>
                  </a:lnTo>
                  <a:lnTo>
                    <a:pt x="1555974" y="1316846"/>
                  </a:lnTo>
                  <a:lnTo>
                    <a:pt x="1493018" y="1318757"/>
                  </a:lnTo>
                  <a:lnTo>
                    <a:pt x="1429349" y="1319399"/>
                  </a:lnTo>
                  <a:lnTo>
                    <a:pt x="1365681" y="1318757"/>
                  </a:lnTo>
                  <a:lnTo>
                    <a:pt x="1302725" y="1316846"/>
                  </a:lnTo>
                  <a:lnTo>
                    <a:pt x="1240541" y="1313695"/>
                  </a:lnTo>
                  <a:lnTo>
                    <a:pt x="1179186" y="1309330"/>
                  </a:lnTo>
                  <a:lnTo>
                    <a:pt x="1118718" y="1303777"/>
                  </a:lnTo>
                  <a:lnTo>
                    <a:pt x="1059196" y="1297064"/>
                  </a:lnTo>
                  <a:lnTo>
                    <a:pt x="1000678" y="1289218"/>
                  </a:lnTo>
                  <a:lnTo>
                    <a:pt x="943221" y="1280264"/>
                  </a:lnTo>
                  <a:lnTo>
                    <a:pt x="886884" y="1270231"/>
                  </a:lnTo>
                  <a:lnTo>
                    <a:pt x="831726" y="1259144"/>
                  </a:lnTo>
                  <a:lnTo>
                    <a:pt x="777803" y="1247032"/>
                  </a:lnTo>
                  <a:lnTo>
                    <a:pt x="725174" y="1233919"/>
                  </a:lnTo>
                  <a:lnTo>
                    <a:pt x="673898" y="1219834"/>
                  </a:lnTo>
                  <a:lnTo>
                    <a:pt x="624032" y="1204803"/>
                  </a:lnTo>
                  <a:lnTo>
                    <a:pt x="575635" y="1188853"/>
                  </a:lnTo>
                  <a:lnTo>
                    <a:pt x="528764" y="1172011"/>
                  </a:lnTo>
                  <a:lnTo>
                    <a:pt x="483478" y="1154303"/>
                  </a:lnTo>
                  <a:lnTo>
                    <a:pt x="439834" y="1135757"/>
                  </a:lnTo>
                  <a:lnTo>
                    <a:pt x="397891" y="1116399"/>
                  </a:lnTo>
                  <a:lnTo>
                    <a:pt x="357708" y="1096256"/>
                  </a:lnTo>
                  <a:lnTo>
                    <a:pt x="319341" y="1075354"/>
                  </a:lnTo>
                  <a:lnTo>
                    <a:pt x="282849" y="1053722"/>
                  </a:lnTo>
                  <a:lnTo>
                    <a:pt x="248291" y="1031384"/>
                  </a:lnTo>
                  <a:lnTo>
                    <a:pt x="215724" y="1008369"/>
                  </a:lnTo>
                  <a:lnTo>
                    <a:pt x="185206" y="984703"/>
                  </a:lnTo>
                  <a:lnTo>
                    <a:pt x="130552" y="935526"/>
                  </a:lnTo>
                  <a:lnTo>
                    <a:pt x="84793" y="884066"/>
                  </a:lnTo>
                  <a:lnTo>
                    <a:pt x="48393" y="830540"/>
                  </a:lnTo>
                  <a:lnTo>
                    <a:pt x="21817" y="775160"/>
                  </a:lnTo>
                  <a:lnTo>
                    <a:pt x="5531" y="718142"/>
                  </a:lnTo>
                  <a:lnTo>
                    <a:pt x="1392" y="689085"/>
                  </a:lnTo>
                  <a:lnTo>
                    <a:pt x="0" y="659699"/>
                  </a:lnTo>
                  <a:close/>
                </a:path>
              </a:pathLst>
            </a:custGeom>
            <a:ln w="9524">
              <a:solidFill>
                <a:srgbClr val="C17A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69199" y="3656857"/>
            <a:ext cx="7073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Reliable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4375" y="3656857"/>
            <a:ext cx="6578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Correct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6002" y="3656857"/>
            <a:ext cx="4006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Safe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9125" y="3642194"/>
            <a:ext cx="6375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Robust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6926" y="4650450"/>
            <a:ext cx="2582545" cy="544379"/>
          </a:xfrm>
          <a:prstGeom prst="rect">
            <a:avLst/>
          </a:prstGeom>
          <a:solidFill>
            <a:srgbClr val="BBD7F7"/>
          </a:solidFill>
          <a:ln w="9524">
            <a:solidFill>
              <a:srgbClr val="2388DB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85725" marR="203200">
              <a:lnSpc>
                <a:spcPts val="1650"/>
              </a:lnSpc>
              <a:spcBef>
                <a:spcPts val="844"/>
              </a:spcBef>
            </a:pPr>
            <a:r>
              <a:rPr sz="1400" b="1" spc="-5" dirty="0">
                <a:latin typeface="Arial"/>
                <a:cs typeface="Arial"/>
              </a:rPr>
              <a:t>Correct, but not safe.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inadequate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90649" y="4026660"/>
            <a:ext cx="337185" cy="633730"/>
            <a:chOff x="3466647" y="3169410"/>
            <a:chExt cx="337185" cy="633730"/>
          </a:xfrm>
        </p:grpSpPr>
        <p:sp>
          <p:nvSpPr>
            <p:cNvPr id="14" name="object 14"/>
            <p:cNvSpPr/>
            <p:nvPr/>
          </p:nvSpPr>
          <p:spPr>
            <a:xfrm>
              <a:off x="3515897" y="3255718"/>
              <a:ext cx="278130" cy="537845"/>
            </a:xfrm>
            <a:custGeom>
              <a:avLst/>
              <a:gdLst/>
              <a:ahLst/>
              <a:cxnLst/>
              <a:rect l="l" t="t" r="r" b="b"/>
              <a:pathLst>
                <a:path w="278129" h="537845">
                  <a:moveTo>
                    <a:pt x="278077" y="53748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6647" y="3169410"/>
              <a:ext cx="86721" cy="1102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763101" y="4650450"/>
            <a:ext cx="2787015" cy="544379"/>
          </a:xfrm>
          <a:prstGeom prst="rect">
            <a:avLst/>
          </a:prstGeom>
          <a:solidFill>
            <a:srgbClr val="BBD7F7"/>
          </a:solidFill>
          <a:ln w="9524">
            <a:solidFill>
              <a:srgbClr val="2388DB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85725" marR="264795">
              <a:lnSpc>
                <a:spcPts val="1650"/>
              </a:lnSpc>
              <a:spcBef>
                <a:spcPts val="844"/>
              </a:spcBef>
            </a:pPr>
            <a:r>
              <a:rPr sz="1400" b="1" spc="-5" dirty="0">
                <a:latin typeface="Arial"/>
                <a:cs typeface="Arial"/>
              </a:rPr>
              <a:t>Safe, but not correct.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Annoying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failures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occur.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78822" y="3906722"/>
            <a:ext cx="687705" cy="753745"/>
            <a:chOff x="5954820" y="3049470"/>
            <a:chExt cx="687705" cy="753745"/>
          </a:xfrm>
        </p:grpSpPr>
        <p:sp>
          <p:nvSpPr>
            <p:cNvPr id="18" name="object 18"/>
            <p:cNvSpPr/>
            <p:nvPr/>
          </p:nvSpPr>
          <p:spPr>
            <a:xfrm>
              <a:off x="6022536" y="3122929"/>
              <a:ext cx="610235" cy="670560"/>
            </a:xfrm>
            <a:custGeom>
              <a:avLst/>
              <a:gdLst/>
              <a:ahLst/>
              <a:cxnLst/>
              <a:rect l="l" t="t" r="r" b="b"/>
              <a:pathLst>
                <a:path w="610234" h="670560">
                  <a:moveTo>
                    <a:pt x="610063" y="67027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4820" y="3049470"/>
              <a:ext cx="100510" cy="10416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990627" y="2054757"/>
            <a:ext cx="3113405" cy="544379"/>
          </a:xfrm>
          <a:prstGeom prst="rect">
            <a:avLst/>
          </a:prstGeom>
          <a:solidFill>
            <a:srgbClr val="BBD7F7"/>
          </a:solidFill>
          <a:ln w="9524">
            <a:solidFill>
              <a:srgbClr val="2388DB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85725" marR="119380">
              <a:lnSpc>
                <a:spcPts val="1650"/>
              </a:lnSpc>
              <a:spcBef>
                <a:spcPts val="844"/>
              </a:spcBef>
            </a:pPr>
            <a:r>
              <a:rPr sz="1400" b="1" spc="-5" dirty="0">
                <a:latin typeface="Arial"/>
                <a:cs typeface="Arial"/>
              </a:rPr>
              <a:t>Robust, but not safe. Catastrophic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failures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occur.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37799" y="2673731"/>
            <a:ext cx="1132840" cy="895350"/>
            <a:chOff x="6013799" y="1816481"/>
            <a:chExt cx="1132840" cy="895350"/>
          </a:xfrm>
        </p:grpSpPr>
        <p:sp>
          <p:nvSpPr>
            <p:cNvPr id="22" name="object 22"/>
            <p:cNvSpPr/>
            <p:nvPr/>
          </p:nvSpPr>
          <p:spPr>
            <a:xfrm>
              <a:off x="6023324" y="1826006"/>
              <a:ext cx="1045844" cy="822960"/>
            </a:xfrm>
            <a:custGeom>
              <a:avLst/>
              <a:gdLst/>
              <a:ahLst/>
              <a:cxnLst/>
              <a:rect l="l" t="t" r="r" b="b"/>
              <a:pathLst>
                <a:path w="1045845" h="822960">
                  <a:moveTo>
                    <a:pt x="0" y="0"/>
                  </a:moveTo>
                  <a:lnTo>
                    <a:pt x="1045659" y="822437"/>
                  </a:lnTo>
                </a:path>
              </a:pathLst>
            </a:custGeom>
            <a:ln w="19049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0007" y="2614187"/>
              <a:ext cx="106452" cy="9722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405276" y="2110969"/>
            <a:ext cx="3113405" cy="544379"/>
          </a:xfrm>
          <a:prstGeom prst="rect">
            <a:avLst/>
          </a:prstGeom>
          <a:solidFill>
            <a:srgbClr val="BBD7F7"/>
          </a:solidFill>
          <a:ln w="9524">
            <a:solidFill>
              <a:srgbClr val="2388DB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85725" marR="324485">
              <a:lnSpc>
                <a:spcPts val="1650"/>
              </a:lnSpc>
              <a:spcBef>
                <a:spcPts val="844"/>
              </a:spcBef>
            </a:pPr>
            <a:r>
              <a:rPr sz="1400" b="1" spc="-5" dirty="0">
                <a:latin typeface="Arial"/>
                <a:cs typeface="Arial"/>
              </a:rPr>
              <a:t>Reliable, but not correct.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Catastrophic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failures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occur.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47947" y="2729943"/>
            <a:ext cx="2841625" cy="1170940"/>
            <a:chOff x="1923945" y="1872693"/>
            <a:chExt cx="2841625" cy="1170940"/>
          </a:xfrm>
        </p:grpSpPr>
        <p:sp>
          <p:nvSpPr>
            <p:cNvPr id="26" name="object 26"/>
            <p:cNvSpPr/>
            <p:nvPr/>
          </p:nvSpPr>
          <p:spPr>
            <a:xfrm>
              <a:off x="1978468" y="1882218"/>
              <a:ext cx="459740" cy="754380"/>
            </a:xfrm>
            <a:custGeom>
              <a:avLst/>
              <a:gdLst/>
              <a:ahLst/>
              <a:cxnLst/>
              <a:rect l="l" t="t" r="r" b="b"/>
              <a:pathLst>
                <a:path w="459739" h="754380">
                  <a:moveTo>
                    <a:pt x="459506" y="0"/>
                  </a:moveTo>
                  <a:lnTo>
                    <a:pt x="0" y="753803"/>
                  </a:lnTo>
                </a:path>
              </a:pathLst>
            </a:custGeom>
            <a:ln w="19049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3945" y="2610119"/>
              <a:ext cx="90914" cy="1092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60225" y="2663125"/>
              <a:ext cx="400685" cy="375920"/>
            </a:xfrm>
            <a:custGeom>
              <a:avLst/>
              <a:gdLst/>
              <a:ahLst/>
              <a:cxnLst/>
              <a:rect l="l" t="t" r="r" b="b"/>
              <a:pathLst>
                <a:path w="400685" h="375919">
                  <a:moveTo>
                    <a:pt x="200249" y="375599"/>
                  </a:moveTo>
                  <a:lnTo>
                    <a:pt x="154334" y="370640"/>
                  </a:lnTo>
                  <a:lnTo>
                    <a:pt x="112185" y="356511"/>
                  </a:lnTo>
                  <a:lnTo>
                    <a:pt x="75003" y="334342"/>
                  </a:lnTo>
                  <a:lnTo>
                    <a:pt x="43992" y="305259"/>
                  </a:lnTo>
                  <a:lnTo>
                    <a:pt x="20353" y="270389"/>
                  </a:lnTo>
                  <a:lnTo>
                    <a:pt x="5288" y="230860"/>
                  </a:lnTo>
                  <a:lnTo>
                    <a:pt x="0" y="187799"/>
                  </a:lnTo>
                  <a:lnTo>
                    <a:pt x="5288" y="144739"/>
                  </a:lnTo>
                  <a:lnTo>
                    <a:pt x="20353" y="105210"/>
                  </a:lnTo>
                  <a:lnTo>
                    <a:pt x="43992" y="70340"/>
                  </a:lnTo>
                  <a:lnTo>
                    <a:pt x="75003" y="41257"/>
                  </a:lnTo>
                  <a:lnTo>
                    <a:pt x="112185" y="19088"/>
                  </a:lnTo>
                  <a:lnTo>
                    <a:pt x="154334" y="4959"/>
                  </a:lnTo>
                  <a:lnTo>
                    <a:pt x="200249" y="0"/>
                  </a:lnTo>
                  <a:lnTo>
                    <a:pt x="246165" y="4959"/>
                  </a:lnTo>
                  <a:lnTo>
                    <a:pt x="288314" y="19088"/>
                  </a:lnTo>
                  <a:lnTo>
                    <a:pt x="325496" y="41257"/>
                  </a:lnTo>
                  <a:lnTo>
                    <a:pt x="356507" y="70340"/>
                  </a:lnTo>
                  <a:lnTo>
                    <a:pt x="380146" y="105210"/>
                  </a:lnTo>
                  <a:lnTo>
                    <a:pt x="395211" y="144739"/>
                  </a:lnTo>
                  <a:lnTo>
                    <a:pt x="400499" y="187799"/>
                  </a:lnTo>
                  <a:lnTo>
                    <a:pt x="395211" y="230860"/>
                  </a:lnTo>
                  <a:lnTo>
                    <a:pt x="380146" y="270389"/>
                  </a:lnTo>
                  <a:lnTo>
                    <a:pt x="356507" y="305259"/>
                  </a:lnTo>
                  <a:lnTo>
                    <a:pt x="325496" y="334342"/>
                  </a:lnTo>
                  <a:lnTo>
                    <a:pt x="288314" y="356511"/>
                  </a:lnTo>
                  <a:lnTo>
                    <a:pt x="246165" y="370640"/>
                  </a:lnTo>
                  <a:lnTo>
                    <a:pt x="200249" y="3755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5461" y="2775196"/>
              <a:ext cx="170180" cy="39370"/>
            </a:xfrm>
            <a:custGeom>
              <a:avLst/>
              <a:gdLst/>
              <a:ahLst/>
              <a:cxnLst/>
              <a:rect l="l" t="t" r="r" b="b"/>
              <a:pathLst>
                <a:path w="170179" h="39369">
                  <a:moveTo>
                    <a:pt x="20859" y="39124"/>
                  </a:moveTo>
                  <a:lnTo>
                    <a:pt x="12740" y="37587"/>
                  </a:lnTo>
                  <a:lnTo>
                    <a:pt x="6109" y="33395"/>
                  </a:lnTo>
                  <a:lnTo>
                    <a:pt x="1639" y="27177"/>
                  </a:lnTo>
                  <a:lnTo>
                    <a:pt x="0" y="19562"/>
                  </a:lnTo>
                  <a:lnTo>
                    <a:pt x="1639" y="11947"/>
                  </a:lnTo>
                  <a:lnTo>
                    <a:pt x="6109" y="5729"/>
                  </a:lnTo>
                  <a:lnTo>
                    <a:pt x="12740" y="1537"/>
                  </a:lnTo>
                  <a:lnTo>
                    <a:pt x="20859" y="0"/>
                  </a:lnTo>
                  <a:lnTo>
                    <a:pt x="28978" y="1537"/>
                  </a:lnTo>
                  <a:lnTo>
                    <a:pt x="35609" y="5729"/>
                  </a:lnTo>
                  <a:lnTo>
                    <a:pt x="40079" y="11947"/>
                  </a:lnTo>
                  <a:lnTo>
                    <a:pt x="41718" y="19562"/>
                  </a:lnTo>
                  <a:lnTo>
                    <a:pt x="40079" y="27177"/>
                  </a:lnTo>
                  <a:lnTo>
                    <a:pt x="35609" y="33395"/>
                  </a:lnTo>
                  <a:lnTo>
                    <a:pt x="28978" y="37587"/>
                  </a:lnTo>
                  <a:lnTo>
                    <a:pt x="20859" y="39124"/>
                  </a:lnTo>
                  <a:close/>
                </a:path>
                <a:path w="170179" h="39369">
                  <a:moveTo>
                    <a:pt x="149167" y="39124"/>
                  </a:moveTo>
                  <a:lnTo>
                    <a:pt x="141048" y="37587"/>
                  </a:lnTo>
                  <a:lnTo>
                    <a:pt x="134418" y="33395"/>
                  </a:lnTo>
                  <a:lnTo>
                    <a:pt x="129947" y="27177"/>
                  </a:lnTo>
                  <a:lnTo>
                    <a:pt x="128308" y="19562"/>
                  </a:lnTo>
                  <a:lnTo>
                    <a:pt x="129947" y="11947"/>
                  </a:lnTo>
                  <a:lnTo>
                    <a:pt x="134418" y="5729"/>
                  </a:lnTo>
                  <a:lnTo>
                    <a:pt x="141048" y="1537"/>
                  </a:lnTo>
                  <a:lnTo>
                    <a:pt x="149167" y="0"/>
                  </a:lnTo>
                  <a:lnTo>
                    <a:pt x="157287" y="1537"/>
                  </a:lnTo>
                  <a:lnTo>
                    <a:pt x="163917" y="5729"/>
                  </a:lnTo>
                  <a:lnTo>
                    <a:pt x="168388" y="11947"/>
                  </a:lnTo>
                  <a:lnTo>
                    <a:pt x="170027" y="19562"/>
                  </a:lnTo>
                  <a:lnTo>
                    <a:pt x="168388" y="27177"/>
                  </a:lnTo>
                  <a:lnTo>
                    <a:pt x="163917" y="33395"/>
                  </a:lnTo>
                  <a:lnTo>
                    <a:pt x="157287" y="37587"/>
                  </a:lnTo>
                  <a:lnTo>
                    <a:pt x="149167" y="39124"/>
                  </a:lnTo>
                  <a:close/>
                </a:path>
              </a:pathLst>
            </a:custGeom>
            <a:solidFill>
              <a:srgbClr val="00C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60225" y="2663125"/>
              <a:ext cx="400685" cy="375920"/>
            </a:xfrm>
            <a:custGeom>
              <a:avLst/>
              <a:gdLst/>
              <a:ahLst/>
              <a:cxnLst/>
              <a:rect l="l" t="t" r="r" b="b"/>
              <a:pathLst>
                <a:path w="400685" h="375919">
                  <a:moveTo>
                    <a:pt x="115236" y="131633"/>
                  </a:moveTo>
                  <a:lnTo>
                    <a:pt x="116875" y="124019"/>
                  </a:lnTo>
                  <a:lnTo>
                    <a:pt x="121345" y="117801"/>
                  </a:lnTo>
                  <a:lnTo>
                    <a:pt x="127976" y="113608"/>
                  </a:lnTo>
                  <a:lnTo>
                    <a:pt x="136095" y="112071"/>
                  </a:lnTo>
                  <a:lnTo>
                    <a:pt x="144215" y="113608"/>
                  </a:lnTo>
                  <a:lnTo>
                    <a:pt x="150845" y="117801"/>
                  </a:lnTo>
                  <a:lnTo>
                    <a:pt x="155315" y="124019"/>
                  </a:lnTo>
                  <a:lnTo>
                    <a:pt x="156954" y="131633"/>
                  </a:lnTo>
                  <a:lnTo>
                    <a:pt x="155315" y="139248"/>
                  </a:lnTo>
                  <a:lnTo>
                    <a:pt x="150845" y="145466"/>
                  </a:lnTo>
                  <a:lnTo>
                    <a:pt x="144215" y="149659"/>
                  </a:lnTo>
                  <a:lnTo>
                    <a:pt x="136095" y="151196"/>
                  </a:lnTo>
                  <a:lnTo>
                    <a:pt x="127976" y="149659"/>
                  </a:lnTo>
                  <a:lnTo>
                    <a:pt x="121345" y="145466"/>
                  </a:lnTo>
                  <a:lnTo>
                    <a:pt x="116875" y="139248"/>
                  </a:lnTo>
                  <a:lnTo>
                    <a:pt x="115236" y="131633"/>
                  </a:lnTo>
                </a:path>
                <a:path w="400685" h="375919">
                  <a:moveTo>
                    <a:pt x="243544" y="131633"/>
                  </a:moveTo>
                  <a:lnTo>
                    <a:pt x="245184" y="124019"/>
                  </a:lnTo>
                  <a:lnTo>
                    <a:pt x="249654" y="117801"/>
                  </a:lnTo>
                  <a:lnTo>
                    <a:pt x="256284" y="113608"/>
                  </a:lnTo>
                  <a:lnTo>
                    <a:pt x="264404" y="112071"/>
                  </a:lnTo>
                  <a:lnTo>
                    <a:pt x="272523" y="113608"/>
                  </a:lnTo>
                  <a:lnTo>
                    <a:pt x="279154" y="117801"/>
                  </a:lnTo>
                  <a:lnTo>
                    <a:pt x="283624" y="124019"/>
                  </a:lnTo>
                  <a:lnTo>
                    <a:pt x="285263" y="131633"/>
                  </a:lnTo>
                  <a:lnTo>
                    <a:pt x="283624" y="139248"/>
                  </a:lnTo>
                  <a:lnTo>
                    <a:pt x="279154" y="145466"/>
                  </a:lnTo>
                  <a:lnTo>
                    <a:pt x="272523" y="149659"/>
                  </a:lnTo>
                  <a:lnTo>
                    <a:pt x="264404" y="151196"/>
                  </a:lnTo>
                  <a:lnTo>
                    <a:pt x="256284" y="149659"/>
                  </a:lnTo>
                  <a:lnTo>
                    <a:pt x="249654" y="145466"/>
                  </a:lnTo>
                  <a:lnTo>
                    <a:pt x="245184" y="139248"/>
                  </a:lnTo>
                  <a:lnTo>
                    <a:pt x="243544" y="131633"/>
                  </a:lnTo>
                </a:path>
                <a:path w="400685" h="375919">
                  <a:moveTo>
                    <a:pt x="91713" y="269700"/>
                  </a:moveTo>
                  <a:lnTo>
                    <a:pt x="135117" y="292070"/>
                  </a:lnTo>
                  <a:lnTo>
                    <a:pt x="178502" y="303255"/>
                  </a:lnTo>
                  <a:lnTo>
                    <a:pt x="221866" y="303255"/>
                  </a:lnTo>
                  <a:lnTo>
                    <a:pt x="265209" y="292070"/>
                  </a:lnTo>
                  <a:lnTo>
                    <a:pt x="308533" y="269700"/>
                  </a:lnTo>
                </a:path>
                <a:path w="400685" h="375919">
                  <a:moveTo>
                    <a:pt x="0" y="187799"/>
                  </a:moveTo>
                  <a:lnTo>
                    <a:pt x="5288" y="144739"/>
                  </a:lnTo>
                  <a:lnTo>
                    <a:pt x="20353" y="105210"/>
                  </a:lnTo>
                  <a:lnTo>
                    <a:pt x="43992" y="70340"/>
                  </a:lnTo>
                  <a:lnTo>
                    <a:pt x="75003" y="41257"/>
                  </a:lnTo>
                  <a:lnTo>
                    <a:pt x="112185" y="19088"/>
                  </a:lnTo>
                  <a:lnTo>
                    <a:pt x="154334" y="4959"/>
                  </a:lnTo>
                  <a:lnTo>
                    <a:pt x="200249" y="0"/>
                  </a:lnTo>
                  <a:lnTo>
                    <a:pt x="246165" y="4959"/>
                  </a:lnTo>
                  <a:lnTo>
                    <a:pt x="288314" y="19088"/>
                  </a:lnTo>
                  <a:lnTo>
                    <a:pt x="325496" y="41257"/>
                  </a:lnTo>
                  <a:lnTo>
                    <a:pt x="356507" y="70340"/>
                  </a:lnTo>
                  <a:lnTo>
                    <a:pt x="380146" y="105210"/>
                  </a:lnTo>
                  <a:lnTo>
                    <a:pt x="395211" y="144739"/>
                  </a:lnTo>
                  <a:lnTo>
                    <a:pt x="400499" y="187799"/>
                  </a:lnTo>
                  <a:lnTo>
                    <a:pt x="395211" y="230860"/>
                  </a:lnTo>
                  <a:lnTo>
                    <a:pt x="380146" y="270389"/>
                  </a:lnTo>
                  <a:lnTo>
                    <a:pt x="356507" y="305259"/>
                  </a:lnTo>
                  <a:lnTo>
                    <a:pt x="325496" y="334342"/>
                  </a:lnTo>
                  <a:lnTo>
                    <a:pt x="288314" y="356511"/>
                  </a:lnTo>
                  <a:lnTo>
                    <a:pt x="246165" y="370640"/>
                  </a:lnTo>
                  <a:lnTo>
                    <a:pt x="200249" y="375599"/>
                  </a:lnTo>
                  <a:lnTo>
                    <a:pt x="154334" y="370640"/>
                  </a:lnTo>
                  <a:lnTo>
                    <a:pt x="112185" y="356511"/>
                  </a:lnTo>
                  <a:lnTo>
                    <a:pt x="75003" y="334342"/>
                  </a:lnTo>
                  <a:lnTo>
                    <a:pt x="43992" y="305259"/>
                  </a:lnTo>
                  <a:lnTo>
                    <a:pt x="20353" y="270389"/>
                  </a:lnTo>
                  <a:lnTo>
                    <a:pt x="5288" y="230860"/>
                  </a:lnTo>
                  <a:lnTo>
                    <a:pt x="0" y="1877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17</a:t>
            </a:fld>
            <a:endParaRPr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865812F-B038-1F12-9D36-B765604D63A0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Dependability</a:t>
            </a:r>
            <a:r>
              <a:rPr lang="en-US" spc="-45" dirty="0"/>
              <a:t> </a:t>
            </a:r>
            <a:r>
              <a:rPr lang="en-US" spc="-10" dirty="0"/>
              <a:t>Property</a:t>
            </a:r>
            <a:r>
              <a:rPr lang="en-US" spc="-55" dirty="0"/>
              <a:t> </a:t>
            </a:r>
            <a:r>
              <a:rPr lang="en-US" spc="-5" dirty="0"/>
              <a:t>Relations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78365"/>
            <a:ext cx="543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Measuring</a:t>
            </a:r>
            <a:r>
              <a:rPr spc="-85" dirty="0"/>
              <a:t> </a:t>
            </a:r>
            <a:r>
              <a:rPr spc="-5" dirty="0"/>
              <a:t>Dependability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47134"/>
            <a:ext cx="7437755" cy="33712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509905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Must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establish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criteria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dependable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enough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release.</a:t>
            </a:r>
          </a:p>
          <a:p>
            <a:pPr marL="814069" lvl="1" indent="-327025">
              <a:spcBef>
                <a:spcPts val="17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Correctness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hard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prove</a:t>
            </a:r>
            <a:r>
              <a:rPr sz="2200" spc="-15" dirty="0">
                <a:latin typeface="Arial MT"/>
                <a:cs typeface="Arial MT"/>
              </a:rPr>
              <a:t> conclusively.</a:t>
            </a:r>
            <a:endParaRPr sz="22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Robustness/Safety important, but do not demonstrate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correctness.</a:t>
            </a:r>
          </a:p>
          <a:p>
            <a:pPr marL="356235" marR="1795780" indent="-344170">
              <a:lnSpc>
                <a:spcPts val="2830"/>
              </a:lnSpc>
              <a:spcBef>
                <a:spcPts val="101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Reliability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is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basis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for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arguing </a:t>
            </a:r>
            <a:r>
              <a:rPr sz="2600" b="1" spc="-705" dirty="0">
                <a:latin typeface="Arial"/>
                <a:cs typeface="Arial"/>
              </a:rPr>
              <a:t> </a:t>
            </a:r>
            <a:r>
              <a:rPr sz="2600" b="1" spc="-20" dirty="0">
                <a:latin typeface="Arial"/>
                <a:cs typeface="Arial"/>
              </a:rPr>
              <a:t>dependability.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1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measured.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demonstrated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through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476440-16E9-F22C-9A5C-5E01C07B0D7D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Measuring</a:t>
            </a:r>
            <a:r>
              <a:rPr lang="en-US" spc="-85" dirty="0"/>
              <a:t> </a:t>
            </a:r>
            <a:r>
              <a:rPr lang="en-US" spc="-5" dirty="0"/>
              <a:t>Dependability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27" y="3249996"/>
            <a:ext cx="3993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Let’s</a:t>
            </a:r>
            <a:r>
              <a:rPr spc="-30" dirty="0"/>
              <a:t> </a:t>
            </a:r>
            <a:r>
              <a:rPr spc="-5" dirty="0"/>
              <a:t>take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5" dirty="0"/>
              <a:t>break!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225" y="748774"/>
            <a:ext cx="3143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Today’s</a:t>
            </a:r>
            <a:r>
              <a:rPr spc="-9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pPr marL="38100">
                <a:lnSpc>
                  <a:spcPts val="1535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54226" y="1635125"/>
            <a:ext cx="6594475" cy="2467342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>
                <a:latin typeface="Arial MT"/>
                <a:cs typeface="Arial MT"/>
              </a:rPr>
              <a:t>Discuss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software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quality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in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more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detail.</a:t>
            </a:r>
            <a:endParaRPr lang="en-US" sz="2400" dirty="0">
              <a:latin typeface="Arial MT"/>
              <a:cs typeface="Arial MT"/>
            </a:endParaRPr>
          </a:p>
          <a:p>
            <a:pPr marL="1270635" marR="5080" lvl="2" indent="-327025">
              <a:lnSpc>
                <a:spcPts val="2350"/>
              </a:lnSpc>
              <a:spcBef>
                <a:spcPts val="580"/>
              </a:spcBef>
              <a:buFont typeface="Arial"/>
              <a:buChar char="•"/>
              <a:tabLst>
                <a:tab pos="813435" algn="l"/>
                <a:tab pos="814069" algn="l"/>
              </a:tabLst>
            </a:pPr>
            <a:r>
              <a:rPr lang="en-US" sz="2000" spc="-20" dirty="0">
                <a:latin typeface="Arial MT"/>
                <a:cs typeface="Arial MT"/>
              </a:rPr>
              <a:t>Dependability,</a:t>
            </a:r>
            <a:r>
              <a:rPr lang="en-US" sz="2000" spc="-10" dirty="0">
                <a:latin typeface="Arial MT"/>
                <a:cs typeface="Arial MT"/>
              </a:rPr>
              <a:t> </a:t>
            </a:r>
            <a:r>
              <a:rPr lang="en-US" sz="2000" spc="-20" dirty="0">
                <a:latin typeface="Arial MT"/>
                <a:cs typeface="Arial MT"/>
              </a:rPr>
              <a:t>availability,</a:t>
            </a:r>
            <a:r>
              <a:rPr lang="en-US" sz="2000" spc="-5" dirty="0">
                <a:latin typeface="Arial MT"/>
                <a:cs typeface="Arial MT"/>
              </a:rPr>
              <a:t> performance,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5" dirty="0">
                <a:latin typeface="Arial MT"/>
                <a:cs typeface="Arial MT"/>
              </a:rPr>
              <a:t>scalability,</a:t>
            </a:r>
            <a:r>
              <a:rPr lang="en-US" sz="2000" spc="-1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and </a:t>
            </a:r>
            <a:r>
              <a:rPr lang="en-US" sz="2000" spc="-595" dirty="0">
                <a:latin typeface="Arial MT"/>
                <a:cs typeface="Arial MT"/>
              </a:rPr>
              <a:t> </a:t>
            </a:r>
            <a:r>
              <a:rPr lang="en-US" sz="2000" spc="-20" dirty="0">
                <a:latin typeface="Arial MT"/>
                <a:cs typeface="Arial MT"/>
              </a:rPr>
              <a:t>security</a:t>
            </a:r>
            <a:r>
              <a:rPr lang="en-US" sz="2400" spc="-20" dirty="0">
                <a:latin typeface="Arial MT"/>
                <a:cs typeface="Arial MT"/>
              </a:rPr>
              <a:t>.</a:t>
            </a:r>
            <a:endParaRPr lang="en-US" sz="2400" dirty="0">
              <a:latin typeface="Arial MT"/>
              <a:cs typeface="Arial MT"/>
            </a:endParaRPr>
          </a:p>
          <a:p>
            <a:pPr marL="356235" marR="387985" indent="-344170">
              <a:lnSpc>
                <a:spcPts val="2830"/>
              </a:lnSpc>
              <a:spcBef>
                <a:spcPts val="101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>
                <a:latin typeface="Arial MT"/>
                <a:cs typeface="Arial MT"/>
              </a:rPr>
              <a:t>How we build evidence that the </a:t>
            </a:r>
            <a:r>
              <a:rPr lang="en-US" sz="2400" dirty="0">
                <a:latin typeface="Arial MT"/>
                <a:cs typeface="Arial MT"/>
              </a:rPr>
              <a:t>system </a:t>
            </a:r>
            <a:r>
              <a:rPr lang="en-US" sz="2400" spc="-5" dirty="0">
                <a:latin typeface="Arial MT"/>
                <a:cs typeface="Arial MT"/>
              </a:rPr>
              <a:t>is good </a:t>
            </a:r>
            <a:r>
              <a:rPr lang="en-US" sz="2400" spc="-7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enough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to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release.</a:t>
            </a:r>
          </a:p>
          <a:p>
            <a:pPr marL="356870" indent="-344170">
              <a:spcBef>
                <a:spcPts val="6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>
                <a:latin typeface="Arial MT"/>
                <a:cs typeface="Arial MT"/>
              </a:rPr>
              <a:t>How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to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b="1" spc="-5" dirty="0">
                <a:latin typeface="Arial MT"/>
                <a:cs typeface="Arial MT"/>
              </a:rPr>
              <a:t>assess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whether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each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attribute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is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25" y="3249996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Measuring</a:t>
            </a:r>
            <a:r>
              <a:rPr spc="-85" dirty="0"/>
              <a:t> </a:t>
            </a:r>
            <a:r>
              <a:rPr spc="-5" dirty="0"/>
              <a:t>Reliability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991" y="1606489"/>
            <a:ext cx="4210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What</a:t>
            </a:r>
            <a:r>
              <a:rPr spc="-55" dirty="0"/>
              <a:t> </a:t>
            </a:r>
            <a:r>
              <a:rPr spc="-5" dirty="0"/>
              <a:t>is</a:t>
            </a:r>
            <a:r>
              <a:rPr spc="-50" dirty="0"/>
              <a:t> </a:t>
            </a:r>
            <a:r>
              <a:rPr spc="-5" dirty="0"/>
              <a:t>Reliability?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47132"/>
            <a:ext cx="7797165" cy="23329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6235" marR="111760" indent="-344170">
              <a:lnSpc>
                <a:spcPct val="89700"/>
              </a:lnSpc>
              <a:spcBef>
                <a:spcPts val="42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Probability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failure-free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operation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specified </a:t>
            </a:r>
            <a:r>
              <a:rPr sz="2600" b="1" spc="-70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a </a:t>
            </a:r>
            <a:r>
              <a:rPr sz="2600" b="1" spc="-5" dirty="0">
                <a:latin typeface="Arial"/>
                <a:cs typeface="Arial"/>
              </a:rPr>
              <a:t>specified environment </a:t>
            </a:r>
            <a:r>
              <a:rPr sz="2600" spc="-5" dirty="0">
                <a:latin typeface="Arial MT"/>
                <a:cs typeface="Arial MT"/>
              </a:rPr>
              <a:t>for </a:t>
            </a:r>
            <a:r>
              <a:rPr sz="2600" dirty="0">
                <a:latin typeface="Arial MT"/>
                <a:cs typeface="Arial MT"/>
              </a:rPr>
              <a:t>a </a:t>
            </a:r>
            <a:r>
              <a:rPr sz="2600" b="1" spc="-5" dirty="0">
                <a:latin typeface="Arial"/>
                <a:cs typeface="Arial"/>
              </a:rPr>
              <a:t>given 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purpose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Depends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type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user.</a:t>
            </a:r>
            <a:endParaRPr sz="2200" dirty="0">
              <a:latin typeface="Arial MT"/>
              <a:cs typeface="Arial MT"/>
            </a:endParaRPr>
          </a:p>
          <a:p>
            <a:pPr marL="356235" marR="5080" indent="-344170">
              <a:lnSpc>
                <a:spcPts val="2830"/>
              </a:lnSpc>
              <a:spcBef>
                <a:spcPts val="99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How well users </a:t>
            </a:r>
            <a:r>
              <a:rPr sz="2600" b="1" i="1" dirty="0">
                <a:latin typeface="Arial"/>
                <a:cs typeface="Arial"/>
              </a:rPr>
              <a:t>think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system </a:t>
            </a:r>
            <a:r>
              <a:rPr sz="2600" spc="-5" dirty="0">
                <a:latin typeface="Arial MT"/>
                <a:cs typeface="Arial MT"/>
              </a:rPr>
              <a:t>provides </a:t>
            </a:r>
            <a:r>
              <a:rPr sz="2600" dirty="0">
                <a:latin typeface="Arial MT"/>
                <a:cs typeface="Arial MT"/>
              </a:rPr>
              <a:t>services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F74270-5553-1282-CBB9-4F47679A7635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10" dirty="0"/>
              <a:t>What</a:t>
            </a:r>
            <a:r>
              <a:rPr lang="en-US" spc="-55" dirty="0"/>
              <a:t> </a:t>
            </a:r>
            <a:r>
              <a:rPr lang="en-US" spc="-5" dirty="0"/>
              <a:t>is</a:t>
            </a:r>
            <a:r>
              <a:rPr lang="en-US" spc="-50" dirty="0"/>
              <a:t> </a:t>
            </a:r>
            <a:r>
              <a:rPr lang="en-US" spc="-5" dirty="0"/>
              <a:t>Reliability?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514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Improving</a:t>
            </a:r>
            <a:r>
              <a:rPr spc="-90" dirty="0"/>
              <a:t> </a:t>
            </a:r>
            <a:r>
              <a:rPr spc="-5" dirty="0"/>
              <a:t>Reliability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8959" y="2247143"/>
            <a:ext cx="5024755" cy="308340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6235" marR="5080" indent="-344170">
              <a:lnSpc>
                <a:spcPct val="89700"/>
              </a:lnSpc>
              <a:spcBef>
                <a:spcPts val="42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Improved when </a:t>
            </a:r>
            <a:r>
              <a:rPr sz="2600" b="1" dirty="0">
                <a:latin typeface="Arial"/>
                <a:cs typeface="Arial"/>
              </a:rPr>
              <a:t>faults </a:t>
            </a:r>
            <a:r>
              <a:rPr sz="2600" b="1" spc="-5" dirty="0">
                <a:latin typeface="Arial"/>
                <a:cs typeface="Arial"/>
              </a:rPr>
              <a:t>in </a:t>
            </a:r>
            <a:r>
              <a:rPr sz="2600" b="1" dirty="0">
                <a:latin typeface="Arial"/>
                <a:cs typeface="Arial"/>
              </a:rPr>
              <a:t>the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most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frequently-used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parts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of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software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are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removed.</a:t>
            </a:r>
            <a:endParaRPr sz="2600" dirty="0">
              <a:latin typeface="Arial"/>
              <a:cs typeface="Arial"/>
            </a:endParaRPr>
          </a:p>
          <a:p>
            <a:pPr marL="813435" marR="553085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Removing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X%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faults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!=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X%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improvement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15" dirty="0">
                <a:latin typeface="Arial MT"/>
                <a:cs typeface="Arial MT"/>
              </a:rPr>
              <a:t> reliability.</a:t>
            </a:r>
            <a:endParaRPr sz="2200" dirty="0">
              <a:latin typeface="Arial MT"/>
              <a:cs typeface="Arial MT"/>
            </a:endParaRPr>
          </a:p>
          <a:p>
            <a:pPr marL="1271270" lvl="2" indent="-309245">
              <a:lnSpc>
                <a:spcPts val="2070"/>
              </a:lnSpc>
              <a:spcBef>
                <a:spcPts val="28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In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one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study,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removing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60%</a:t>
            </a:r>
            <a:endParaRPr dirty="0">
              <a:latin typeface="Arial MT"/>
              <a:cs typeface="Arial MT"/>
            </a:endParaRPr>
          </a:p>
          <a:p>
            <a:pPr marL="1270635">
              <a:lnSpc>
                <a:spcPts val="2070"/>
              </a:lnSpc>
            </a:pPr>
            <a:r>
              <a:rPr spc="-5" dirty="0">
                <a:latin typeface="Arial MT"/>
                <a:cs typeface="Arial MT"/>
              </a:rPr>
              <a:t>of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faults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led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3%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improvement.</a:t>
            </a:r>
            <a:endParaRPr dirty="0">
              <a:latin typeface="Arial MT"/>
              <a:cs typeface="Arial MT"/>
            </a:endParaRPr>
          </a:p>
          <a:p>
            <a:pPr marL="813435" marR="220345" lvl="1" indent="-327025">
              <a:lnSpc>
                <a:spcPts val="2350"/>
              </a:lnSpc>
              <a:spcBef>
                <a:spcPts val="55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Removing faults with </a:t>
            </a:r>
            <a:r>
              <a:rPr sz="2200" dirty="0">
                <a:latin typeface="Arial MT"/>
                <a:cs typeface="Arial MT"/>
              </a:rPr>
              <a:t>serious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consequences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top</a:t>
            </a:r>
            <a:r>
              <a:rPr sz="2200" spc="-25" dirty="0">
                <a:latin typeface="Arial MT"/>
                <a:cs typeface="Arial MT"/>
              </a:rPr>
              <a:t> priority.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5926" y="3160076"/>
            <a:ext cx="3682349" cy="22918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82088" y="4620694"/>
            <a:ext cx="6076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User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449868" y="3866512"/>
            <a:ext cx="448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5080" indent="-159385"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User  </a:t>
            </a:r>
            <a:r>
              <a:rPr sz="1500" b="1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0494" y="4326185"/>
            <a:ext cx="6076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User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6132" y="3428841"/>
            <a:ext cx="626745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-1270" algn="ctr">
              <a:lnSpc>
                <a:spcPts val="1430"/>
              </a:lnSpc>
              <a:spcBef>
                <a:spcPts val="155"/>
              </a:spcBef>
            </a:pPr>
            <a:r>
              <a:rPr sz="1200" b="1" spc="-5" dirty="0">
                <a:latin typeface="Arial"/>
                <a:cs typeface="Arial"/>
              </a:rPr>
              <a:t>Input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Causing  Failure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C0CC5B-31FF-4271-B0C2-B96ED18E39AC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10" dirty="0"/>
              <a:t>Improving</a:t>
            </a:r>
            <a:r>
              <a:rPr lang="en-US" spc="-90" dirty="0"/>
              <a:t> </a:t>
            </a:r>
            <a:r>
              <a:rPr lang="en-US" spc="-5" dirty="0"/>
              <a:t>Reliability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5332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50" dirty="0"/>
              <a:t> </a:t>
            </a:r>
            <a:r>
              <a:rPr spc="-5" dirty="0"/>
              <a:t>is</a:t>
            </a:r>
            <a:r>
              <a:rPr spc="-55" dirty="0"/>
              <a:t> </a:t>
            </a:r>
            <a:r>
              <a:rPr dirty="0"/>
              <a:t>Measurable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57" y="2058833"/>
            <a:ext cx="7806690" cy="266393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 algn="just">
              <a:spcBef>
                <a:spcPts val="805"/>
              </a:spcBef>
              <a:buChar char="•"/>
              <a:tabLst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Reliability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defined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measured.</a:t>
            </a:r>
          </a:p>
          <a:p>
            <a:pPr marL="356870" indent="-344170" algn="just">
              <a:spcBef>
                <a:spcPts val="705"/>
              </a:spcBef>
              <a:buChar char="•"/>
              <a:tabLst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Reliability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requirements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specified:</a:t>
            </a:r>
          </a:p>
          <a:p>
            <a:pPr marL="813435" marR="284480" lvl="1" indent="-327025" algn="just">
              <a:lnSpc>
                <a:spcPct val="90000"/>
              </a:lnSpc>
              <a:spcBef>
                <a:spcPts val="520"/>
              </a:spcBef>
              <a:buChar char="•"/>
              <a:tabLst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Non-functional </a:t>
            </a:r>
            <a:r>
              <a:rPr sz="2200" dirty="0">
                <a:latin typeface="Arial MT"/>
                <a:cs typeface="Arial MT"/>
              </a:rPr>
              <a:t>requirements </a:t>
            </a:r>
            <a:r>
              <a:rPr sz="2200" spc="-5" dirty="0">
                <a:latin typeface="Arial MT"/>
                <a:cs typeface="Arial MT"/>
              </a:rPr>
              <a:t>define number of failures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 are acceptable during normal use or time in which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allowed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unavailable.</a:t>
            </a:r>
            <a:endParaRPr sz="2200" dirty="0">
              <a:latin typeface="Arial MT"/>
              <a:cs typeface="Arial MT"/>
            </a:endParaRPr>
          </a:p>
          <a:p>
            <a:pPr marL="813435" marR="5080" lvl="1" indent="-327025" algn="just">
              <a:lnSpc>
                <a:spcPts val="2350"/>
              </a:lnSpc>
              <a:spcBef>
                <a:spcPts val="580"/>
              </a:spcBef>
              <a:buChar char="•"/>
              <a:tabLst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Functional </a:t>
            </a:r>
            <a:r>
              <a:rPr sz="2200" dirty="0">
                <a:latin typeface="Arial MT"/>
                <a:cs typeface="Arial MT"/>
              </a:rPr>
              <a:t>requirements </a:t>
            </a:r>
            <a:r>
              <a:rPr sz="2200" spc="-5" dirty="0">
                <a:latin typeface="Arial MT"/>
                <a:cs typeface="Arial MT"/>
              </a:rPr>
              <a:t>define how the </a:t>
            </a:r>
            <a:r>
              <a:rPr sz="2200" dirty="0">
                <a:latin typeface="Arial MT"/>
                <a:cs typeface="Arial MT"/>
              </a:rPr>
              <a:t>software </a:t>
            </a:r>
            <a:r>
              <a:rPr sz="2200" spc="-5" dirty="0">
                <a:latin typeface="Arial MT"/>
                <a:cs typeface="Arial MT"/>
              </a:rPr>
              <a:t>avoids, </a:t>
            </a:r>
            <a:r>
              <a:rPr sz="2200" spc="-6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detects,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tolerates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failures.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F449A5-3700-BF59-59DC-D5F3718B7719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Reliability</a:t>
            </a:r>
            <a:r>
              <a:rPr lang="en-US" spc="-50" dirty="0"/>
              <a:t> </a:t>
            </a:r>
            <a:r>
              <a:rPr lang="en-US" spc="-5" dirty="0"/>
              <a:t>is</a:t>
            </a:r>
            <a:r>
              <a:rPr lang="en-US" spc="-55" dirty="0"/>
              <a:t> </a:t>
            </a:r>
            <a:r>
              <a:rPr lang="en-US" dirty="0"/>
              <a:t>Measurable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581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How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spc="-5" dirty="0"/>
              <a:t>Measure</a:t>
            </a:r>
            <a:r>
              <a:rPr spc="-30" dirty="0"/>
              <a:t> </a:t>
            </a:r>
            <a:r>
              <a:rPr spc="-5" dirty="0"/>
              <a:t>Reliability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08201"/>
            <a:ext cx="7833995" cy="338361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Hardware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metrics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often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aren’t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suitable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software.</a:t>
            </a:r>
          </a:p>
          <a:p>
            <a:pPr marL="813435" marR="26670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component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repair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replace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component</a:t>
            </a:r>
            <a:r>
              <a:rPr sz="2200" spc="-5" dirty="0">
                <a:latin typeface="Arial MT"/>
                <a:cs typeface="Arial MT"/>
              </a:rPr>
              <a:t> once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 has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failed.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hardware,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assumed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Software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failures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always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design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failures.</a:t>
            </a:r>
            <a:endParaRPr sz="2600" dirty="0">
              <a:latin typeface="Arial MT"/>
              <a:cs typeface="Arial MT"/>
            </a:endParaRPr>
          </a:p>
          <a:p>
            <a:pPr marL="813435" marR="160655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Often, the </a:t>
            </a:r>
            <a:r>
              <a:rPr sz="2200" dirty="0">
                <a:latin typeface="Arial MT"/>
                <a:cs typeface="Arial MT"/>
              </a:rPr>
              <a:t>system </a:t>
            </a:r>
            <a:r>
              <a:rPr sz="2200" spc="-5" dirty="0">
                <a:latin typeface="Arial MT"/>
                <a:cs typeface="Arial MT"/>
              </a:rPr>
              <a:t>is available even though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failure has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occurred.</a:t>
            </a:r>
            <a:endParaRPr sz="2200" dirty="0">
              <a:latin typeface="Arial MT"/>
              <a:cs typeface="Arial MT"/>
            </a:endParaRPr>
          </a:p>
          <a:p>
            <a:pPr marL="813435" marR="972185" lvl="1" indent="-327025">
              <a:lnSpc>
                <a:spcPts val="2350"/>
              </a:lnSpc>
              <a:spcBef>
                <a:spcPts val="55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Metrics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consider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failure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rates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uptime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b="1" dirty="0">
                <a:latin typeface="Arial"/>
                <a:cs typeface="Arial"/>
              </a:rPr>
              <a:t>time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between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failures</a:t>
            </a:r>
            <a:r>
              <a:rPr sz="2200" dirty="0">
                <a:latin typeface="Arial MT"/>
                <a:cs typeface="Arial MT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6EB751-854B-6758-51F2-1C744E8698F4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How</a:t>
            </a:r>
            <a:r>
              <a:rPr lang="en-US" spc="-35" dirty="0"/>
              <a:t> </a:t>
            </a:r>
            <a:r>
              <a:rPr lang="en-US" spc="-5" dirty="0"/>
              <a:t>to</a:t>
            </a:r>
            <a:r>
              <a:rPr lang="en-US" spc="-30" dirty="0"/>
              <a:t> </a:t>
            </a:r>
            <a:r>
              <a:rPr lang="en-US" spc="-5" dirty="0"/>
              <a:t>Measure</a:t>
            </a:r>
            <a:r>
              <a:rPr lang="en-US" spc="-30" dirty="0"/>
              <a:t> </a:t>
            </a:r>
            <a:r>
              <a:rPr lang="en-US" spc="-5" dirty="0"/>
              <a:t>Reliability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411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Metric</a:t>
            </a:r>
            <a:r>
              <a:rPr spc="-25" dirty="0"/>
              <a:t> </a:t>
            </a:r>
            <a:r>
              <a:rPr spc="-5" dirty="0"/>
              <a:t>1:</a:t>
            </a:r>
            <a:r>
              <a:rPr spc="-160" dirty="0"/>
              <a:t> </a:t>
            </a:r>
            <a:r>
              <a:rPr spc="-20" dirty="0"/>
              <a:t>Availability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208199"/>
            <a:ext cx="7837170" cy="334822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Can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carry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out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task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needed?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Encompasses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reliability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repair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Does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tend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show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correct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behavior?</a:t>
            </a:r>
            <a:endParaRPr dirty="0"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Can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recover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from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error?</a:t>
            </a:r>
            <a:endParaRPr dirty="0">
              <a:latin typeface="Arial MT"/>
              <a:cs typeface="Arial MT"/>
            </a:endParaRPr>
          </a:p>
          <a:p>
            <a:pPr marL="356235" marR="5080" indent="-344170">
              <a:lnSpc>
                <a:spcPct val="89700"/>
              </a:lnSpc>
              <a:spcBef>
                <a:spcPts val="102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The ability to </a:t>
            </a:r>
            <a:r>
              <a:rPr sz="2600" dirty="0">
                <a:latin typeface="Arial MT"/>
                <a:cs typeface="Arial MT"/>
              </a:rPr>
              <a:t>mask </a:t>
            </a:r>
            <a:r>
              <a:rPr sz="2600" spc="-5" dirty="0">
                <a:latin typeface="Arial MT"/>
                <a:cs typeface="Arial MT"/>
              </a:rPr>
              <a:t>or </a:t>
            </a:r>
            <a:r>
              <a:rPr sz="2600" dirty="0">
                <a:latin typeface="Arial MT"/>
                <a:cs typeface="Arial MT"/>
              </a:rPr>
              <a:t>repair </a:t>
            </a:r>
            <a:r>
              <a:rPr sz="2600" spc="-5" dirty="0">
                <a:latin typeface="Arial MT"/>
                <a:cs typeface="Arial MT"/>
              </a:rPr>
              <a:t>faults </a:t>
            </a:r>
            <a:r>
              <a:rPr sz="2600" dirty="0">
                <a:latin typeface="Arial MT"/>
                <a:cs typeface="Arial MT"/>
              </a:rPr>
              <a:t>such </a:t>
            </a:r>
            <a:r>
              <a:rPr sz="2600" spc="-5" dirty="0">
                <a:latin typeface="Arial MT"/>
                <a:cs typeface="Arial MT"/>
              </a:rPr>
              <a:t>that </a:t>
            </a:r>
            <a:r>
              <a:rPr sz="2600" dirty="0">
                <a:latin typeface="Arial MT"/>
                <a:cs typeface="Arial MT"/>
              </a:rPr>
              <a:t> cumulative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outages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do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exceed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value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over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5" dirty="0">
                <a:latin typeface="Arial MT"/>
                <a:cs typeface="Arial MT"/>
              </a:rPr>
              <a:t> time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interval.</a:t>
            </a:r>
            <a:endParaRPr sz="2600" dirty="0">
              <a:latin typeface="Arial MT"/>
              <a:cs typeface="Arial MT"/>
            </a:endParaRPr>
          </a:p>
          <a:p>
            <a:pPr marL="813435" marR="141605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b="1" spc="-5" dirty="0">
                <a:latin typeface="Arial"/>
                <a:cs typeface="Arial"/>
              </a:rPr>
              <a:t>Both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reliability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measurement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independent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quality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attribute.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928362-BF2D-83E0-0C14-BD66D7699A71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Metric</a:t>
            </a:r>
            <a:r>
              <a:rPr lang="en-US" spc="-25" dirty="0"/>
              <a:t> </a:t>
            </a:r>
            <a:r>
              <a:rPr lang="en-US" spc="-5" dirty="0"/>
              <a:t>1:</a:t>
            </a:r>
            <a:r>
              <a:rPr lang="en-US" spc="-160" dirty="0"/>
              <a:t> </a:t>
            </a:r>
            <a:r>
              <a:rPr lang="en-US" spc="-20" dirty="0"/>
              <a:t>Availability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411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Metric</a:t>
            </a:r>
            <a:r>
              <a:rPr spc="-25" dirty="0"/>
              <a:t> </a:t>
            </a:r>
            <a:r>
              <a:rPr spc="-5" dirty="0"/>
              <a:t>1:</a:t>
            </a:r>
            <a:r>
              <a:rPr spc="-160" dirty="0"/>
              <a:t> </a:t>
            </a:r>
            <a:r>
              <a:rPr spc="-20" dirty="0"/>
              <a:t>Availability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8959" y="2048511"/>
            <a:ext cx="7190105" cy="28517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Measured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(uptime)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/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(total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observed)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5" dirty="0">
                <a:latin typeface="Arial MT"/>
                <a:cs typeface="Arial MT"/>
              </a:rPr>
              <a:t>Takes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repair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restart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account.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Does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consider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incorrect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computations.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Only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considers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crashes/freezing.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0.9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down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144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minutes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45" dirty="0">
                <a:latin typeface="Arial MT"/>
                <a:cs typeface="Arial MT"/>
              </a:rPr>
              <a:t>day.</a:t>
            </a:r>
            <a:endParaRPr sz="2200" dirty="0">
              <a:latin typeface="Arial MT"/>
              <a:cs typeface="Arial MT"/>
            </a:endParaRP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0.99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=14.4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minutes</a:t>
            </a: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0.999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=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84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seconds</a:t>
            </a: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0.9999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=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8.4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seconds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02" y="3190177"/>
            <a:ext cx="2381249" cy="23812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26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ED2B1A-B7CB-7332-A168-82E8172C94BC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Metric</a:t>
            </a:r>
            <a:r>
              <a:rPr lang="en-US" spc="-25" dirty="0"/>
              <a:t> </a:t>
            </a:r>
            <a:r>
              <a:rPr lang="en-US" spc="-5" dirty="0"/>
              <a:t>1:</a:t>
            </a:r>
            <a:r>
              <a:rPr lang="en-US" spc="-160" dirty="0"/>
              <a:t> </a:t>
            </a:r>
            <a:r>
              <a:rPr lang="en-US" spc="-20" dirty="0"/>
              <a:t>Availability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78365"/>
            <a:ext cx="242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Availability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05626" y="2162246"/>
            <a:ext cx="7629525" cy="325089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29565" indent="-317500">
              <a:spcBef>
                <a:spcPts val="850"/>
              </a:spcBef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latin typeface="Arial MT"/>
                <a:cs typeface="Arial MT"/>
              </a:rPr>
              <a:t>Improvement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understanding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nature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arise.</a:t>
            </a:r>
            <a:endParaRPr sz="2000" dirty="0">
              <a:latin typeface="Arial MT"/>
              <a:cs typeface="Arial MT"/>
            </a:endParaRPr>
          </a:p>
          <a:p>
            <a:pPr marL="329565" indent="-317500">
              <a:spcBef>
                <a:spcPts val="750"/>
              </a:spcBef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latin typeface="Arial MT"/>
                <a:cs typeface="Arial MT"/>
              </a:rPr>
              <a:t>Failures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prevented,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tolerated,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removed,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forecasted.</a:t>
            </a:r>
            <a:endParaRPr sz="2000" dirty="0">
              <a:latin typeface="Arial MT"/>
              <a:cs typeface="Arial MT"/>
            </a:endParaRPr>
          </a:p>
          <a:p>
            <a:pPr marL="786765" lvl="1" indent="-300355">
              <a:spcBef>
                <a:spcPts val="305"/>
              </a:spcBef>
              <a:buChar char="•"/>
              <a:tabLst>
                <a:tab pos="786765" algn="l"/>
                <a:tab pos="787400" algn="l"/>
              </a:tabLst>
            </a:pPr>
            <a:r>
              <a:rPr sz="2000" spc="-5" dirty="0">
                <a:latin typeface="Arial MT"/>
                <a:cs typeface="Arial MT"/>
              </a:rPr>
              <a:t>How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detected?</a:t>
            </a:r>
            <a:endParaRPr sz="2000" dirty="0">
              <a:latin typeface="Arial MT"/>
              <a:cs typeface="Arial MT"/>
            </a:endParaRPr>
          </a:p>
          <a:p>
            <a:pPr marL="786765" lvl="1" indent="-300355">
              <a:spcBef>
                <a:spcPts val="330"/>
              </a:spcBef>
              <a:buChar char="•"/>
              <a:tabLst>
                <a:tab pos="786765" algn="l"/>
                <a:tab pos="787400" algn="l"/>
              </a:tabLst>
            </a:pPr>
            <a:r>
              <a:rPr sz="2000" spc="-5" dirty="0">
                <a:latin typeface="Arial MT"/>
                <a:cs typeface="Arial MT"/>
              </a:rPr>
              <a:t>How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frequently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occur?</a:t>
            </a:r>
            <a:endParaRPr sz="2000" dirty="0">
              <a:latin typeface="Arial MT"/>
              <a:cs typeface="Arial MT"/>
            </a:endParaRPr>
          </a:p>
          <a:p>
            <a:pPr marL="786765" lvl="1" indent="-300355">
              <a:spcBef>
                <a:spcPts val="330"/>
              </a:spcBef>
              <a:buChar char="•"/>
              <a:tabLst>
                <a:tab pos="786765" algn="l"/>
                <a:tab pos="787400" algn="l"/>
              </a:tabLst>
            </a:pPr>
            <a:r>
              <a:rPr sz="2000" spc="-5" dirty="0">
                <a:latin typeface="Arial MT"/>
                <a:cs typeface="Arial MT"/>
              </a:rPr>
              <a:t>What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happens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occurs?</a:t>
            </a:r>
            <a:endParaRPr sz="2000" dirty="0">
              <a:latin typeface="Arial MT"/>
              <a:cs typeface="Arial MT"/>
            </a:endParaRPr>
          </a:p>
          <a:p>
            <a:pPr marL="786765" lvl="1" indent="-300355">
              <a:spcBef>
                <a:spcPts val="330"/>
              </a:spcBef>
              <a:buChar char="•"/>
              <a:tabLst>
                <a:tab pos="786765" algn="l"/>
                <a:tab pos="787400" algn="l"/>
              </a:tabLst>
            </a:pPr>
            <a:r>
              <a:rPr sz="2000" spc="-5" dirty="0">
                <a:latin typeface="Arial MT"/>
                <a:cs typeface="Arial MT"/>
              </a:rPr>
              <a:t>How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operation?</a:t>
            </a:r>
            <a:endParaRPr sz="2000" dirty="0">
              <a:latin typeface="Arial MT"/>
              <a:cs typeface="Arial MT"/>
            </a:endParaRPr>
          </a:p>
          <a:p>
            <a:pPr marL="786765" lvl="1" indent="-300355">
              <a:spcBef>
                <a:spcPts val="330"/>
              </a:spcBef>
              <a:buChar char="•"/>
              <a:tabLst>
                <a:tab pos="786765" algn="l"/>
                <a:tab pos="787400" algn="l"/>
              </a:tabLst>
            </a:pPr>
            <a:r>
              <a:rPr sz="2000" spc="-5" dirty="0">
                <a:latin typeface="Arial MT"/>
                <a:cs typeface="Arial MT"/>
              </a:rPr>
              <a:t>When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occur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safely?</a:t>
            </a:r>
          </a:p>
          <a:p>
            <a:pPr marL="786765" lvl="1" indent="-300355">
              <a:spcBef>
                <a:spcPts val="330"/>
              </a:spcBef>
              <a:buChar char="•"/>
              <a:tabLst>
                <a:tab pos="786765" algn="l"/>
                <a:tab pos="787400" algn="l"/>
              </a:tabLst>
            </a:pP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prevented?</a:t>
            </a:r>
            <a:endParaRPr sz="2000" dirty="0">
              <a:latin typeface="Arial MT"/>
              <a:cs typeface="Arial MT"/>
            </a:endParaRPr>
          </a:p>
          <a:p>
            <a:pPr marL="786765" lvl="1" indent="-300355">
              <a:spcBef>
                <a:spcPts val="330"/>
              </a:spcBef>
              <a:buChar char="•"/>
              <a:tabLst>
                <a:tab pos="786765" algn="l"/>
                <a:tab pos="787400" algn="l"/>
              </a:tabLst>
            </a:pPr>
            <a:r>
              <a:rPr sz="2000" spc="-5" dirty="0">
                <a:latin typeface="Arial MT"/>
                <a:cs typeface="Arial MT"/>
              </a:rPr>
              <a:t>What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notifications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occurs?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067BEE-9964-2D68-721F-489EFF3A886C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20" dirty="0"/>
              <a:t>Availability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587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Availability</a:t>
            </a:r>
            <a:r>
              <a:rPr spc="-45" dirty="0"/>
              <a:t> </a:t>
            </a:r>
            <a:r>
              <a:rPr spc="-5" dirty="0"/>
              <a:t>Considerations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59" y="2156445"/>
            <a:ext cx="7793355" cy="31235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79375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30" dirty="0">
                <a:latin typeface="Arial MT"/>
                <a:cs typeface="Arial MT"/>
              </a:rPr>
              <a:t>Time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repair </a:t>
            </a:r>
            <a:r>
              <a:rPr sz="2600" spc="-5" dirty="0">
                <a:latin typeface="Arial MT"/>
                <a:cs typeface="Arial MT"/>
              </a:rPr>
              <a:t>is the time until the failure is no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longer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observable.</a:t>
            </a:r>
            <a:endParaRPr sz="2600" dirty="0">
              <a:latin typeface="Arial MT"/>
              <a:cs typeface="Arial MT"/>
            </a:endParaRPr>
          </a:p>
          <a:p>
            <a:pPr marL="813435" marR="582295" lvl="1" indent="-327025">
              <a:lnSpc>
                <a:spcPts val="2350"/>
              </a:lnSpc>
              <a:spcBef>
                <a:spcPts val="48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 be hard to define. Stuxnet </a:t>
            </a:r>
            <a:r>
              <a:rPr sz="2200" dirty="0">
                <a:latin typeface="Arial MT"/>
                <a:cs typeface="Arial MT"/>
              </a:rPr>
              <a:t>caused </a:t>
            </a:r>
            <a:r>
              <a:rPr sz="2200" spc="-5" dirty="0">
                <a:latin typeface="Arial MT"/>
                <a:cs typeface="Arial MT"/>
              </a:rPr>
              <a:t>problems for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months.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impact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availability?</a:t>
            </a:r>
            <a:endParaRPr sz="2200" dirty="0">
              <a:latin typeface="Arial MT"/>
              <a:cs typeface="Arial MT"/>
            </a:endParaRPr>
          </a:p>
          <a:p>
            <a:pPr marL="356235" marR="5080" indent="-344170">
              <a:lnSpc>
                <a:spcPts val="2830"/>
              </a:lnSpc>
              <a:spcBef>
                <a:spcPts val="101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Software </a:t>
            </a:r>
            <a:r>
              <a:rPr sz="2600" dirty="0">
                <a:latin typeface="Arial MT"/>
                <a:cs typeface="Arial MT"/>
              </a:rPr>
              <a:t>can remain </a:t>
            </a:r>
            <a:r>
              <a:rPr sz="2600" spc="-5" dirty="0">
                <a:latin typeface="Arial MT"/>
                <a:cs typeface="Arial MT"/>
              </a:rPr>
              <a:t>partially available </a:t>
            </a:r>
            <a:r>
              <a:rPr sz="2600" dirty="0">
                <a:latin typeface="Arial MT"/>
                <a:cs typeface="Arial MT"/>
              </a:rPr>
              <a:t>more </a:t>
            </a:r>
            <a:r>
              <a:rPr sz="2600" spc="-5" dirty="0">
                <a:latin typeface="Arial MT"/>
                <a:cs typeface="Arial MT"/>
              </a:rPr>
              <a:t>easily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hardware.</a:t>
            </a:r>
            <a:endParaRPr sz="2600" dirty="0">
              <a:latin typeface="Arial MT"/>
              <a:cs typeface="Arial MT"/>
            </a:endParaRPr>
          </a:p>
          <a:p>
            <a:pPr marL="356235" marR="259715" indent="-344170">
              <a:lnSpc>
                <a:spcPts val="2830"/>
              </a:lnSpc>
              <a:spcBef>
                <a:spcPts val="94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If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code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containing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fault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executed,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but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able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recover,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 failure.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1D1A79-13AE-C9E0-CE2E-65ACDAA9FD74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20" dirty="0"/>
              <a:t>Availability</a:t>
            </a:r>
            <a:r>
              <a:rPr lang="en-US" spc="-45" dirty="0"/>
              <a:t> </a:t>
            </a:r>
            <a:r>
              <a:rPr lang="en-US" spc="-5" dirty="0"/>
              <a:t>Considerations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83953"/>
            <a:ext cx="78073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/>
              <a:t>Metric</a:t>
            </a:r>
            <a:r>
              <a:rPr sz="2500" spc="-15" dirty="0"/>
              <a:t> </a:t>
            </a:r>
            <a:r>
              <a:rPr sz="2500" spc="-5" dirty="0"/>
              <a:t>2:</a:t>
            </a:r>
            <a:r>
              <a:rPr sz="2500" spc="-15" dirty="0"/>
              <a:t> </a:t>
            </a:r>
            <a:r>
              <a:rPr sz="2500" spc="-5" dirty="0"/>
              <a:t>Probability</a:t>
            </a:r>
            <a:r>
              <a:rPr sz="2500" spc="-20" dirty="0"/>
              <a:t> </a:t>
            </a:r>
            <a:r>
              <a:rPr sz="2500" spc="-5" dirty="0"/>
              <a:t>of</a:t>
            </a:r>
            <a:r>
              <a:rPr sz="2500" spc="-20" dirty="0"/>
              <a:t> </a:t>
            </a:r>
            <a:r>
              <a:rPr sz="2500" spc="-5" dirty="0"/>
              <a:t>Failure</a:t>
            </a:r>
            <a:r>
              <a:rPr sz="2500" spc="-20" dirty="0"/>
              <a:t> </a:t>
            </a:r>
            <a:r>
              <a:rPr sz="2500" spc="-5" dirty="0"/>
              <a:t>on</a:t>
            </a:r>
            <a:r>
              <a:rPr sz="2500" spc="-20" dirty="0"/>
              <a:t> </a:t>
            </a:r>
            <a:r>
              <a:rPr sz="2500" spc="-5" dirty="0"/>
              <a:t>Demand</a:t>
            </a:r>
            <a:r>
              <a:rPr sz="2500" spc="-15" dirty="0"/>
              <a:t> </a:t>
            </a:r>
            <a:r>
              <a:rPr sz="2500" dirty="0"/>
              <a:t>(POFOD)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157598"/>
            <a:ext cx="7657465" cy="291682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Likelihood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request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will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result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failure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dirty="0">
                <a:latin typeface="Arial"/>
                <a:cs typeface="Arial"/>
              </a:rPr>
              <a:t>(failures/requests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over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period)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POFOD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0.001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means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1000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Used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situations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failure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serious.</a:t>
            </a: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Independent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frequency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13435" marR="358775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1/1000 failure </a:t>
            </a:r>
            <a:r>
              <a:rPr sz="2200" dirty="0">
                <a:latin typeface="Arial MT"/>
                <a:cs typeface="Arial MT"/>
              </a:rPr>
              <a:t>rate sounds </a:t>
            </a:r>
            <a:r>
              <a:rPr sz="2200" spc="-30" dirty="0">
                <a:latin typeface="Arial MT"/>
                <a:cs typeface="Arial MT"/>
              </a:rPr>
              <a:t>risky, </a:t>
            </a:r>
            <a:r>
              <a:rPr sz="2200" spc="-5" dirty="0">
                <a:latin typeface="Arial MT"/>
                <a:cs typeface="Arial MT"/>
              </a:rPr>
              <a:t>but if one failure per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lifetime,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" dirty="0">
                <a:latin typeface="Arial MT"/>
                <a:cs typeface="Arial MT"/>
              </a:rPr>
              <a:t> 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good.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D07BF0-AD4F-AC6E-0F7A-AA62C0BF4855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Metric</a:t>
            </a:r>
            <a:r>
              <a:rPr lang="en-US" spc="-15" dirty="0"/>
              <a:t> </a:t>
            </a:r>
            <a:r>
              <a:rPr lang="en-US" spc="-5" dirty="0"/>
              <a:t>2:</a:t>
            </a:r>
            <a:r>
              <a:rPr lang="en-US" spc="-15" dirty="0"/>
              <a:t> </a:t>
            </a:r>
            <a:r>
              <a:rPr lang="en-US" spc="-5" dirty="0"/>
              <a:t>Probability</a:t>
            </a:r>
            <a:r>
              <a:rPr lang="en-US" spc="-20" dirty="0"/>
              <a:t> </a:t>
            </a:r>
            <a:r>
              <a:rPr lang="en-US" spc="-5" dirty="0"/>
              <a:t>of</a:t>
            </a:r>
            <a:r>
              <a:rPr lang="en-US" spc="-20" dirty="0"/>
              <a:t> </a:t>
            </a:r>
            <a:r>
              <a:rPr lang="en-US" spc="-5" dirty="0"/>
              <a:t>Failure</a:t>
            </a:r>
            <a:r>
              <a:rPr lang="en-US" spc="-20" dirty="0"/>
              <a:t> </a:t>
            </a:r>
            <a:r>
              <a:rPr lang="en-US" spc="-5" dirty="0"/>
              <a:t>on</a:t>
            </a:r>
            <a:r>
              <a:rPr lang="en-US" spc="-20" dirty="0"/>
              <a:t> </a:t>
            </a:r>
            <a:r>
              <a:rPr lang="en-US" spc="-5" dirty="0"/>
              <a:t>Demand</a:t>
            </a:r>
            <a:r>
              <a:rPr lang="en-US" spc="-15" dirty="0"/>
              <a:t> </a:t>
            </a:r>
            <a:r>
              <a:rPr lang="en-US" dirty="0"/>
              <a:t>(POFOD)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5" y="1734185"/>
            <a:ext cx="8083550" cy="2416046"/>
          </a:xfrm>
        </p:spPr>
        <p:txBody>
          <a:bodyPr/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/>
              <a:t>Describe</a:t>
            </a:r>
            <a:r>
              <a:rPr lang="en-US" sz="2400" spc="-15" dirty="0"/>
              <a:t> </a:t>
            </a:r>
            <a:r>
              <a:rPr lang="en-US" sz="2400" b="1" spc="-5" dirty="0">
                <a:latin typeface="Arial"/>
                <a:cs typeface="Arial"/>
              </a:rPr>
              <a:t>desired</a:t>
            </a:r>
            <a:r>
              <a:rPr lang="en-US" sz="2400" b="1" spc="-2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properties</a:t>
            </a:r>
            <a:r>
              <a:rPr lang="en-US" sz="2400" b="1" spc="25" dirty="0">
                <a:latin typeface="Arial"/>
                <a:cs typeface="Arial"/>
              </a:rPr>
              <a:t> </a:t>
            </a:r>
            <a:r>
              <a:rPr lang="en-US" sz="2400" spc="-5" dirty="0"/>
              <a:t>of</a:t>
            </a:r>
            <a:r>
              <a:rPr lang="en-US" sz="2400" spc="-15" dirty="0"/>
              <a:t> </a:t>
            </a:r>
            <a:r>
              <a:rPr lang="en-US" sz="2400" spc="-5" dirty="0"/>
              <a:t>the</a:t>
            </a:r>
            <a:r>
              <a:rPr lang="en-US" sz="2400" spc="-25" dirty="0"/>
              <a:t> </a:t>
            </a:r>
            <a:r>
              <a:rPr lang="en-US" sz="2400" dirty="0"/>
              <a:t>system.</a:t>
            </a:r>
          </a:p>
          <a:p>
            <a:pPr marL="356235" marR="5080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/>
              <a:t>Developers prioritize attributes and design </a:t>
            </a:r>
            <a:r>
              <a:rPr lang="en-US" sz="2400" dirty="0"/>
              <a:t>system </a:t>
            </a:r>
            <a:r>
              <a:rPr lang="en-US" sz="2400" spc="-710" dirty="0"/>
              <a:t> </a:t>
            </a:r>
            <a:r>
              <a:rPr lang="en-US" sz="2400" spc="-5" dirty="0"/>
              <a:t>that</a:t>
            </a:r>
            <a:r>
              <a:rPr lang="en-US" sz="2400" spc="-15" dirty="0"/>
              <a:t> </a:t>
            </a:r>
            <a:r>
              <a:rPr lang="en-US" sz="2400" dirty="0"/>
              <a:t>meets</a:t>
            </a:r>
            <a:r>
              <a:rPr lang="en-US" sz="2400" spc="-10" dirty="0"/>
              <a:t> </a:t>
            </a:r>
            <a:r>
              <a:rPr lang="en-US" sz="2400" dirty="0"/>
              <a:t>chosen</a:t>
            </a:r>
            <a:r>
              <a:rPr lang="en-US" sz="2400" spc="-5" dirty="0"/>
              <a:t> thresholds.</a:t>
            </a:r>
            <a:endParaRPr lang="en-US" sz="2400" dirty="0"/>
          </a:p>
          <a:p>
            <a:pPr marL="356870" indent="-344170">
              <a:spcBef>
                <a:spcPts val="6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dirty="0"/>
              <a:t>Most</a:t>
            </a:r>
            <a:r>
              <a:rPr lang="en-US" sz="2400" spc="-20" dirty="0"/>
              <a:t> </a:t>
            </a:r>
            <a:r>
              <a:rPr lang="en-US" sz="2400" dirty="0"/>
              <a:t>relevant</a:t>
            </a:r>
            <a:r>
              <a:rPr lang="en-US" sz="2400" spc="-20" dirty="0"/>
              <a:t> </a:t>
            </a:r>
            <a:r>
              <a:rPr lang="en-US" sz="2400" spc="-5" dirty="0"/>
              <a:t>for</a:t>
            </a:r>
            <a:r>
              <a:rPr lang="en-US" sz="2400" spc="-25" dirty="0"/>
              <a:t> </a:t>
            </a:r>
            <a:r>
              <a:rPr lang="en-US" sz="2400" spc="-5" dirty="0"/>
              <a:t>this</a:t>
            </a:r>
            <a:r>
              <a:rPr lang="en-US" sz="2400" spc="-25" dirty="0"/>
              <a:t> </a:t>
            </a:r>
            <a:r>
              <a:rPr lang="en-US" sz="2400" dirty="0"/>
              <a:t>course:</a:t>
            </a:r>
            <a:r>
              <a:rPr lang="en-US" sz="2400" spc="10" dirty="0"/>
              <a:t> </a:t>
            </a:r>
            <a:r>
              <a:rPr lang="en-US" sz="2400" b="1" spc="-5" dirty="0">
                <a:latin typeface="Arial"/>
                <a:cs typeface="Arial"/>
              </a:rPr>
              <a:t>dependability</a:t>
            </a:r>
            <a:endParaRPr lang="en-US" sz="2400" dirty="0">
              <a:latin typeface="Arial"/>
              <a:cs typeface="Arial"/>
            </a:endParaRPr>
          </a:p>
          <a:p>
            <a:pPr marL="813435" marR="403225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Arial"/>
                <a:cs typeface="Arial"/>
              </a:rPr>
              <a:t>consistently</a:t>
            </a:r>
            <a:r>
              <a:rPr lang="en-US" sz="2400" i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offer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correct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functionality,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even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under </a:t>
            </a:r>
            <a:r>
              <a:rPr lang="en-US" sz="2400" i="1" spc="-5" dirty="0">
                <a:solidFill>
                  <a:schemeClr val="tx1"/>
                </a:solidFill>
                <a:latin typeface="Arial"/>
                <a:cs typeface="Arial"/>
              </a:rPr>
              <a:t>unforeseen</a:t>
            </a:r>
            <a:r>
              <a:rPr lang="en-US" sz="2400" i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or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i="1" spc="-5" dirty="0">
                <a:solidFill>
                  <a:schemeClr val="tx1"/>
                </a:solidFill>
                <a:latin typeface="Arial"/>
                <a:cs typeface="Arial"/>
              </a:rPr>
              <a:t>unsafe</a:t>
            </a:r>
            <a:r>
              <a:rPr lang="en-US" sz="2400" i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conditions.</a:t>
            </a:r>
          </a:p>
        </p:txBody>
      </p:sp>
    </p:spTree>
    <p:extLst>
      <p:ext uri="{BB962C8B-B14F-4D97-AF65-F5344CB8AC3E}">
        <p14:creationId xmlns:p14="http://schemas.microsoft.com/office/powerpoint/2010/main" val="7648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82428"/>
            <a:ext cx="78555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Metric</a:t>
            </a:r>
            <a:r>
              <a:rPr sz="2800" spc="-15" dirty="0"/>
              <a:t> </a:t>
            </a:r>
            <a:r>
              <a:rPr sz="2800" spc="-5" dirty="0"/>
              <a:t>3:</a:t>
            </a:r>
            <a:r>
              <a:rPr sz="2800" spc="-15" dirty="0"/>
              <a:t> </a:t>
            </a:r>
            <a:r>
              <a:rPr sz="2800" spc="-5" dirty="0"/>
              <a:t>Rate</a:t>
            </a:r>
            <a:r>
              <a:rPr sz="2800" spc="-15" dirty="0"/>
              <a:t>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Occurrence</a:t>
            </a:r>
            <a:r>
              <a:rPr sz="2800" spc="-20" dirty="0"/>
              <a:t>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Fault</a:t>
            </a:r>
            <a:r>
              <a:rPr sz="2800" spc="-20" dirty="0"/>
              <a:t> </a:t>
            </a:r>
            <a:r>
              <a:rPr sz="2800" dirty="0"/>
              <a:t>(ROCOF)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157598"/>
            <a:ext cx="7806690" cy="25654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Frequency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occurrence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unexpected</a:t>
            </a:r>
            <a:r>
              <a:rPr sz="2600" spc="-20" dirty="0">
                <a:latin typeface="Arial MT"/>
                <a:cs typeface="Arial MT"/>
              </a:rPr>
              <a:t> behavior.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dirty="0">
                <a:latin typeface="Arial"/>
                <a:cs typeface="Arial"/>
              </a:rPr>
              <a:t>(number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of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failures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/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total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observed)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ROCOF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0.02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means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2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100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units.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Often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given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seconds/minutes/hours”</a:t>
            </a:r>
          </a:p>
          <a:p>
            <a:pPr marL="356235" marR="250825" indent="-344170">
              <a:lnSpc>
                <a:spcPts val="2830"/>
              </a:lnSpc>
              <a:spcBef>
                <a:spcPts val="99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Most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appropriate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metric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requests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made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regular</a:t>
            </a:r>
            <a:r>
              <a:rPr sz="2600" spc="-5" dirty="0">
                <a:latin typeface="Arial MT"/>
                <a:cs typeface="Arial MT"/>
              </a:rPr>
              <a:t> basis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(such</a:t>
            </a:r>
            <a:r>
              <a:rPr sz="2600" spc="-5" dirty="0">
                <a:latin typeface="Arial MT"/>
                <a:cs typeface="Arial MT"/>
              </a:rPr>
              <a:t> 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shop).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C6C5C-BE46-2474-88E9-016AC42DCA95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Metric</a:t>
            </a:r>
            <a:r>
              <a:rPr lang="en-US" spc="-15" dirty="0"/>
              <a:t> </a:t>
            </a:r>
            <a:r>
              <a:rPr lang="en-US" spc="-5" dirty="0"/>
              <a:t>3:</a:t>
            </a:r>
            <a:r>
              <a:rPr lang="en-US" spc="-15" dirty="0"/>
              <a:t> </a:t>
            </a:r>
            <a:r>
              <a:rPr lang="en-US" spc="-5" dirty="0"/>
              <a:t>Rate</a:t>
            </a:r>
            <a:r>
              <a:rPr lang="en-US" spc="-15" dirty="0"/>
              <a:t> </a:t>
            </a:r>
            <a:r>
              <a:rPr lang="en-US" spc="-5" dirty="0"/>
              <a:t>of</a:t>
            </a:r>
            <a:r>
              <a:rPr lang="en-US" spc="-20" dirty="0"/>
              <a:t> </a:t>
            </a:r>
            <a:r>
              <a:rPr lang="en-US" spc="-5" dirty="0"/>
              <a:t>Occurrence</a:t>
            </a:r>
            <a:r>
              <a:rPr lang="en-US" spc="-20" dirty="0"/>
              <a:t> </a:t>
            </a:r>
            <a:r>
              <a:rPr lang="en-US" spc="-5" dirty="0"/>
              <a:t>of</a:t>
            </a:r>
            <a:r>
              <a:rPr lang="en-US" spc="-20" dirty="0"/>
              <a:t> </a:t>
            </a:r>
            <a:r>
              <a:rPr lang="en-US" spc="-5" dirty="0"/>
              <a:t>Fault</a:t>
            </a:r>
            <a:r>
              <a:rPr lang="en-US" spc="-20" dirty="0"/>
              <a:t> </a:t>
            </a:r>
            <a:r>
              <a:rPr lang="en-US" dirty="0"/>
              <a:t>(ROCOF)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81923"/>
            <a:ext cx="80314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900" dirty="0"/>
              <a:t>Metric</a:t>
            </a:r>
            <a:r>
              <a:rPr sz="2900" spc="-20" dirty="0"/>
              <a:t> </a:t>
            </a:r>
            <a:r>
              <a:rPr sz="2900" spc="-5" dirty="0"/>
              <a:t>4:</a:t>
            </a:r>
            <a:r>
              <a:rPr sz="2900" spc="-15" dirty="0"/>
              <a:t> </a:t>
            </a:r>
            <a:r>
              <a:rPr sz="2900" dirty="0"/>
              <a:t>Mean</a:t>
            </a:r>
            <a:r>
              <a:rPr sz="2900" spc="-15" dirty="0"/>
              <a:t> </a:t>
            </a:r>
            <a:r>
              <a:rPr sz="2900" spc="-20" dirty="0"/>
              <a:t>Time</a:t>
            </a:r>
            <a:r>
              <a:rPr sz="2900" spc="-25" dirty="0"/>
              <a:t> </a:t>
            </a:r>
            <a:r>
              <a:rPr sz="2900" spc="-5" dirty="0"/>
              <a:t>Between</a:t>
            </a:r>
            <a:r>
              <a:rPr sz="2900" spc="-15" dirty="0"/>
              <a:t> </a:t>
            </a:r>
            <a:r>
              <a:rPr sz="2900" spc="-5" dirty="0"/>
              <a:t>Failures</a:t>
            </a:r>
            <a:r>
              <a:rPr sz="2900" spc="-20" dirty="0"/>
              <a:t> </a:t>
            </a:r>
            <a:r>
              <a:rPr sz="2900" dirty="0"/>
              <a:t>(MTBF)</a:t>
            </a:r>
            <a:endParaRPr sz="2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208201"/>
            <a:ext cx="7696834" cy="30348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Average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length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time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between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observed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failures.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Only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considers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operating.</a:t>
            </a:r>
            <a:endParaRPr sz="2200" dirty="0">
              <a:latin typeface="Arial MT"/>
              <a:cs typeface="Arial MT"/>
            </a:endParaRPr>
          </a:p>
          <a:p>
            <a:pPr marL="813435" marR="904240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Requires the timestamp of each failure and the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timestamp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resumed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service.</a:t>
            </a:r>
          </a:p>
          <a:p>
            <a:pPr marL="356235" marR="198755" indent="-344170">
              <a:lnSpc>
                <a:spcPts val="2830"/>
              </a:lnSpc>
              <a:spcBef>
                <a:spcPts val="101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Used for </a:t>
            </a:r>
            <a:r>
              <a:rPr sz="2600" dirty="0">
                <a:latin typeface="Arial MT"/>
                <a:cs typeface="Arial MT"/>
              </a:rPr>
              <a:t>systems </a:t>
            </a:r>
            <a:r>
              <a:rPr sz="2600" spc="-5" dirty="0">
                <a:latin typeface="Arial MT"/>
                <a:cs typeface="Arial MT"/>
              </a:rPr>
              <a:t>with long user </a:t>
            </a:r>
            <a:r>
              <a:rPr sz="2600" dirty="0">
                <a:latin typeface="Arial MT"/>
                <a:cs typeface="Arial MT"/>
              </a:rPr>
              <a:t>sessions, </a:t>
            </a:r>
            <a:r>
              <a:rPr sz="2600" spc="-5" dirty="0">
                <a:latin typeface="Arial MT"/>
                <a:cs typeface="Arial MT"/>
              </a:rPr>
              <a:t>where </a:t>
            </a:r>
            <a:r>
              <a:rPr sz="2600" spc="-7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crashes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cause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major</a:t>
            </a:r>
            <a:r>
              <a:rPr sz="2600" spc="-5" dirty="0">
                <a:latin typeface="Arial MT"/>
                <a:cs typeface="Arial MT"/>
              </a:rPr>
              <a:t> issues.</a:t>
            </a:r>
            <a:endParaRPr sz="2600" dirty="0">
              <a:latin typeface="Arial MT"/>
              <a:cs typeface="Arial MT"/>
            </a:endParaRPr>
          </a:p>
          <a:p>
            <a:pPr marL="813435" marR="652145" lvl="1" indent="-327025">
              <a:lnSpc>
                <a:spcPts val="2350"/>
              </a:lnSpc>
              <a:spcBef>
                <a:spcPts val="4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E.g.,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saving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resource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(disc/CPU/memory)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consumption.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69305B-4CE6-F5F5-B029-DEFBA943DD32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Metric</a:t>
            </a:r>
            <a:r>
              <a:rPr lang="en-US" spc="-20" dirty="0"/>
              <a:t> </a:t>
            </a:r>
            <a:r>
              <a:rPr lang="en-US" spc="-5" dirty="0"/>
              <a:t>4:</a:t>
            </a:r>
            <a:r>
              <a:rPr lang="en-US" spc="-15" dirty="0"/>
              <a:t> </a:t>
            </a:r>
            <a:r>
              <a:rPr lang="en-US" dirty="0"/>
              <a:t>Mean</a:t>
            </a:r>
            <a:r>
              <a:rPr lang="en-US" spc="-15" dirty="0"/>
              <a:t> </a:t>
            </a:r>
            <a:r>
              <a:rPr lang="en-US" spc="-20" dirty="0"/>
              <a:t>Time</a:t>
            </a:r>
            <a:r>
              <a:rPr lang="en-US" spc="-25" dirty="0"/>
              <a:t> </a:t>
            </a:r>
            <a:r>
              <a:rPr lang="en-US" spc="-5" dirty="0"/>
              <a:t>Between</a:t>
            </a:r>
            <a:r>
              <a:rPr lang="en-US" spc="-15" dirty="0"/>
              <a:t> </a:t>
            </a:r>
            <a:r>
              <a:rPr lang="en-US" spc="-5" dirty="0"/>
              <a:t>Failures</a:t>
            </a:r>
            <a:r>
              <a:rPr lang="en-US" spc="-20" dirty="0"/>
              <a:t> </a:t>
            </a:r>
            <a:r>
              <a:rPr lang="en-US" dirty="0"/>
              <a:t>(MTBF)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5263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Probabilistic</a:t>
            </a:r>
            <a:r>
              <a:rPr spc="-180" dirty="0"/>
              <a:t> </a:t>
            </a:r>
            <a:r>
              <a:rPr spc="-20" dirty="0"/>
              <a:t>Availability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178947" y="2157600"/>
            <a:ext cx="7752080" cy="23399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(alternate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definition)</a:t>
            </a:r>
            <a:endParaRPr sz="2600" dirty="0">
              <a:latin typeface="Arial MT"/>
              <a:cs typeface="Arial MT"/>
            </a:endParaRPr>
          </a:p>
          <a:p>
            <a:pPr marL="356235" marR="5080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Probability </a:t>
            </a:r>
            <a:r>
              <a:rPr sz="2600" spc="-5" dirty="0">
                <a:latin typeface="Arial MT"/>
                <a:cs typeface="Arial MT"/>
              </a:rPr>
              <a:t>that </a:t>
            </a:r>
            <a:r>
              <a:rPr sz="2600" dirty="0">
                <a:latin typeface="Arial MT"/>
                <a:cs typeface="Arial MT"/>
              </a:rPr>
              <a:t>system </a:t>
            </a:r>
            <a:r>
              <a:rPr sz="2600" spc="-5" dirty="0">
                <a:latin typeface="Arial MT"/>
                <a:cs typeface="Arial MT"/>
              </a:rPr>
              <a:t>will provide </a:t>
            </a:r>
            <a:r>
              <a:rPr sz="2600" dirty="0">
                <a:latin typeface="Arial MT"/>
                <a:cs typeface="Arial MT"/>
              </a:rPr>
              <a:t>a service </a:t>
            </a:r>
            <a:r>
              <a:rPr sz="2600" spc="-5" dirty="0">
                <a:latin typeface="Arial MT"/>
                <a:cs typeface="Arial MT"/>
              </a:rPr>
              <a:t>within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bounds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over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time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interval.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1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b="1" spc="-15" dirty="0">
                <a:latin typeface="Arial"/>
                <a:cs typeface="Arial"/>
              </a:rPr>
              <a:t>Availability </a:t>
            </a:r>
            <a:r>
              <a:rPr sz="2200" b="1" dirty="0">
                <a:latin typeface="Arial"/>
                <a:cs typeface="Arial"/>
              </a:rPr>
              <a:t>=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MTBF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/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(MTBF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+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MTTR)</a:t>
            </a:r>
            <a:endParaRPr sz="2200" dirty="0">
              <a:latin typeface="Arial"/>
              <a:cs typeface="Arial"/>
            </a:endParaRPr>
          </a:p>
          <a:p>
            <a:pPr marL="1271270" lvl="2" indent="-309245">
              <a:spcBef>
                <a:spcPts val="260"/>
              </a:spcBef>
              <a:buChar char="•"/>
              <a:tabLst>
                <a:tab pos="1270635" algn="l"/>
                <a:tab pos="1271270" algn="l"/>
              </a:tabLst>
            </a:pPr>
            <a:r>
              <a:rPr dirty="0">
                <a:latin typeface="Arial MT"/>
                <a:cs typeface="Arial MT"/>
              </a:rPr>
              <a:t>MTBF: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Mean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time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between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failures.</a:t>
            </a:r>
            <a:endParaRPr dirty="0"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dirty="0">
                <a:latin typeface="Arial MT"/>
                <a:cs typeface="Arial MT"/>
              </a:rPr>
              <a:t>MTTR: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Mean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time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repair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941542-01F5-7269-E472-42F25AB878A9}"/>
              </a:ext>
            </a:extLst>
          </p:cNvPr>
          <p:cNvSpPr txBox="1">
            <a:spLocks/>
          </p:cNvSpPr>
          <p:nvPr/>
        </p:nvSpPr>
        <p:spPr>
          <a:xfrm>
            <a:off x="2054225" y="228600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10" dirty="0"/>
              <a:t>Probabilistic</a:t>
            </a:r>
            <a:r>
              <a:rPr lang="en-US" spc="-180" dirty="0"/>
              <a:t> </a:t>
            </a:r>
            <a:r>
              <a:rPr lang="en-US" spc="-20" dirty="0"/>
              <a:t>Availability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391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dirty="0"/>
              <a:t>Metrics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157600"/>
            <a:ext cx="7833995" cy="24542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Availability: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(uptime)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/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(total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observed)</a:t>
            </a:r>
            <a:endParaRPr sz="2600" dirty="0">
              <a:latin typeface="Arial"/>
              <a:cs typeface="Arial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POFOD: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(failures/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requests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over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period)</a:t>
            </a:r>
            <a:endParaRPr sz="2600" dirty="0">
              <a:latin typeface="Arial"/>
              <a:cs typeface="Arial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ROCOF: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(failures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/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total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observed)</a:t>
            </a:r>
            <a:endParaRPr sz="2600" dirty="0">
              <a:latin typeface="Arial"/>
              <a:cs typeface="Arial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MTBF: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b="1" spc="-20" dirty="0">
                <a:latin typeface="Arial"/>
                <a:cs typeface="Arial"/>
              </a:rPr>
              <a:t>Average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between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failures.</a:t>
            </a:r>
            <a:endParaRPr sz="2600" dirty="0">
              <a:latin typeface="Arial"/>
              <a:cs typeface="Arial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MTTR: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b="1" spc="-20" dirty="0">
                <a:latin typeface="Arial"/>
                <a:cs typeface="Arial"/>
              </a:rPr>
              <a:t>Average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recover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from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failure.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D4CF47-1752-92F9-2DBA-056FF022DCE6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Reliability</a:t>
            </a:r>
            <a:r>
              <a:rPr lang="en-US" spc="-90" dirty="0"/>
              <a:t> </a:t>
            </a:r>
            <a:r>
              <a:rPr lang="en-US" dirty="0"/>
              <a:t>Metrics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29157" y="2144235"/>
            <a:ext cx="7080250" cy="281679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06400" indent="-344805">
              <a:spcBef>
                <a:spcPts val="405"/>
              </a:spcBef>
              <a:buChar char="•"/>
              <a:tabLst>
                <a:tab pos="406400" algn="l"/>
                <a:tab pos="407034" algn="l"/>
              </a:tabLst>
            </a:pPr>
            <a:r>
              <a:rPr sz="2600" spc="-10" dirty="0">
                <a:latin typeface="Arial MT"/>
                <a:cs typeface="Arial MT"/>
              </a:rPr>
              <a:t>Provide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10000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requests.</a:t>
            </a:r>
          </a:p>
          <a:p>
            <a:pPr marL="863600" lvl="1" indent="-327025">
              <a:spcBef>
                <a:spcPts val="260"/>
              </a:spcBef>
              <a:buChar char="•"/>
              <a:tabLst>
                <a:tab pos="863600" algn="l"/>
                <a:tab pos="864235" algn="l"/>
              </a:tabLst>
            </a:pPr>
            <a:r>
              <a:rPr sz="2200" spc="-10" dirty="0">
                <a:latin typeface="Arial MT"/>
                <a:cs typeface="Arial MT"/>
              </a:rPr>
              <a:t>Wrong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35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crash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5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63600" lvl="1" indent="-327025">
              <a:lnSpc>
                <a:spcPts val="2520"/>
              </a:lnSpc>
              <a:spcBef>
                <a:spcPts val="210"/>
              </a:spcBef>
              <a:buChar char="•"/>
              <a:tabLst>
                <a:tab pos="863600" algn="l"/>
                <a:tab pos="864235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POFOD?</a:t>
            </a:r>
            <a:endParaRPr sz="2200" dirty="0">
              <a:latin typeface="Arial MT"/>
              <a:cs typeface="Arial MT"/>
            </a:endParaRPr>
          </a:p>
          <a:p>
            <a:pPr marL="32385">
              <a:lnSpc>
                <a:spcPts val="3000"/>
              </a:lnSpc>
              <a:buSzPct val="115384"/>
              <a:tabLst>
                <a:tab pos="394335" algn="l"/>
                <a:tab pos="394970" algn="l"/>
              </a:tabLst>
            </a:pPr>
            <a:endParaRPr sz="2600" dirty="0">
              <a:latin typeface="Arial MT"/>
              <a:cs typeface="Arial MT"/>
            </a:endParaRPr>
          </a:p>
          <a:p>
            <a:pPr marL="394970" indent="-344170">
              <a:spcBef>
                <a:spcPts val="885"/>
              </a:spcBef>
              <a:buChar char="•"/>
              <a:tabLst>
                <a:tab pos="394335" algn="l"/>
                <a:tab pos="394970" algn="l"/>
              </a:tabLst>
            </a:pPr>
            <a:r>
              <a:rPr sz="2600" spc="-5" dirty="0">
                <a:latin typeface="Arial MT"/>
                <a:cs typeface="Arial MT"/>
              </a:rPr>
              <a:t>Run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144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hours</a:t>
            </a:r>
            <a:endParaRPr sz="2600" dirty="0">
              <a:latin typeface="Arial MT"/>
              <a:cs typeface="Arial MT"/>
            </a:endParaRPr>
          </a:p>
          <a:p>
            <a:pPr marL="852169" lvl="1" indent="-327025">
              <a:spcBef>
                <a:spcPts val="254"/>
              </a:spcBef>
              <a:buChar char="•"/>
              <a:tabLst>
                <a:tab pos="851535" algn="l"/>
                <a:tab pos="852169" algn="l"/>
              </a:tabLst>
            </a:pPr>
            <a:r>
              <a:rPr sz="2200" dirty="0">
                <a:latin typeface="Arial MT"/>
                <a:cs typeface="Arial MT"/>
              </a:rPr>
              <a:t>(6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million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requests).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6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52169" lvl="1" indent="-327025">
              <a:spcBef>
                <a:spcPts val="210"/>
              </a:spcBef>
              <a:buChar char="•"/>
              <a:tabLst>
                <a:tab pos="851535" algn="l"/>
                <a:tab pos="852169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ROCOF?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POFOD?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19D1C7-092E-CFFC-00A5-AC28FA8ECC42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Reliability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29157" y="2144235"/>
            <a:ext cx="7080250" cy="281679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06400" indent="-344805">
              <a:spcBef>
                <a:spcPts val="405"/>
              </a:spcBef>
              <a:buChar char="•"/>
              <a:tabLst>
                <a:tab pos="406400" algn="l"/>
                <a:tab pos="407034" algn="l"/>
              </a:tabLst>
            </a:pPr>
            <a:r>
              <a:rPr sz="2600" spc="-10" dirty="0">
                <a:latin typeface="Arial MT"/>
                <a:cs typeface="Arial MT"/>
              </a:rPr>
              <a:t>Provide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10000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requests.</a:t>
            </a:r>
          </a:p>
          <a:p>
            <a:pPr marL="863600" lvl="1" indent="-327025">
              <a:spcBef>
                <a:spcPts val="260"/>
              </a:spcBef>
              <a:buChar char="•"/>
              <a:tabLst>
                <a:tab pos="863600" algn="l"/>
                <a:tab pos="864235" algn="l"/>
              </a:tabLst>
            </a:pPr>
            <a:r>
              <a:rPr sz="2200" spc="-10" dirty="0">
                <a:latin typeface="Arial MT"/>
                <a:cs typeface="Arial MT"/>
              </a:rPr>
              <a:t>Wrong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35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crash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5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63600" lvl="1" indent="-327025">
              <a:lnSpc>
                <a:spcPts val="2520"/>
              </a:lnSpc>
              <a:spcBef>
                <a:spcPts val="210"/>
              </a:spcBef>
              <a:buChar char="•"/>
              <a:tabLst>
                <a:tab pos="863600" algn="l"/>
                <a:tab pos="864235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POFOD?</a:t>
            </a:r>
            <a:endParaRPr sz="2200" dirty="0">
              <a:latin typeface="Arial MT"/>
              <a:cs typeface="Arial MT"/>
            </a:endParaRPr>
          </a:p>
          <a:p>
            <a:pPr marL="394970" indent="-362585">
              <a:lnSpc>
                <a:spcPts val="3000"/>
              </a:lnSpc>
              <a:buSzPct val="115384"/>
              <a:buChar char="•"/>
              <a:tabLst>
                <a:tab pos="394335" algn="l"/>
                <a:tab pos="394970" algn="l"/>
              </a:tabLst>
            </a:pP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/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10000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0.0004</a:t>
            </a:r>
            <a:endParaRPr sz="2600" dirty="0">
              <a:latin typeface="Arial MT"/>
              <a:cs typeface="Arial MT"/>
            </a:endParaRPr>
          </a:p>
          <a:p>
            <a:pPr marL="394970" indent="-344170">
              <a:spcBef>
                <a:spcPts val="885"/>
              </a:spcBef>
              <a:buChar char="•"/>
              <a:tabLst>
                <a:tab pos="394335" algn="l"/>
                <a:tab pos="394970" algn="l"/>
              </a:tabLst>
            </a:pPr>
            <a:r>
              <a:rPr sz="2600" spc="-5" dirty="0">
                <a:latin typeface="Arial MT"/>
                <a:cs typeface="Arial MT"/>
              </a:rPr>
              <a:t>Run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144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hours</a:t>
            </a:r>
            <a:endParaRPr sz="2600" dirty="0">
              <a:latin typeface="Arial MT"/>
              <a:cs typeface="Arial MT"/>
            </a:endParaRPr>
          </a:p>
          <a:p>
            <a:pPr marL="852169" lvl="1" indent="-327025">
              <a:spcBef>
                <a:spcPts val="254"/>
              </a:spcBef>
              <a:buChar char="•"/>
              <a:tabLst>
                <a:tab pos="851535" algn="l"/>
                <a:tab pos="852169" algn="l"/>
              </a:tabLst>
            </a:pPr>
            <a:r>
              <a:rPr sz="2200" dirty="0">
                <a:latin typeface="Arial MT"/>
                <a:cs typeface="Arial MT"/>
              </a:rPr>
              <a:t>(6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million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requests).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6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52169" lvl="1" indent="-327025">
              <a:spcBef>
                <a:spcPts val="210"/>
              </a:spcBef>
              <a:buChar char="•"/>
              <a:tabLst>
                <a:tab pos="851535" algn="l"/>
                <a:tab pos="852169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ROCOF?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POFOD?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19D1C7-092E-CFFC-00A5-AC28FA8ECC42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Reliability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97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29157" y="2144234"/>
            <a:ext cx="7080250" cy="36868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06400" indent="-344805">
              <a:spcBef>
                <a:spcPts val="405"/>
              </a:spcBef>
              <a:buChar char="•"/>
              <a:tabLst>
                <a:tab pos="406400" algn="l"/>
                <a:tab pos="407034" algn="l"/>
              </a:tabLst>
            </a:pPr>
            <a:r>
              <a:rPr sz="2600" spc="-10" dirty="0">
                <a:latin typeface="Arial MT"/>
                <a:cs typeface="Arial MT"/>
              </a:rPr>
              <a:t>Provide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10000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requests.</a:t>
            </a:r>
          </a:p>
          <a:p>
            <a:pPr marL="863600" lvl="1" indent="-327025">
              <a:spcBef>
                <a:spcPts val="260"/>
              </a:spcBef>
              <a:buChar char="•"/>
              <a:tabLst>
                <a:tab pos="863600" algn="l"/>
                <a:tab pos="864235" algn="l"/>
              </a:tabLst>
            </a:pPr>
            <a:r>
              <a:rPr sz="2200" spc="-10" dirty="0">
                <a:latin typeface="Arial MT"/>
                <a:cs typeface="Arial MT"/>
              </a:rPr>
              <a:t>Wrong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35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crash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5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63600" lvl="1" indent="-327025">
              <a:lnSpc>
                <a:spcPts val="2520"/>
              </a:lnSpc>
              <a:spcBef>
                <a:spcPts val="210"/>
              </a:spcBef>
              <a:buChar char="•"/>
              <a:tabLst>
                <a:tab pos="863600" algn="l"/>
                <a:tab pos="864235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POFOD?</a:t>
            </a:r>
            <a:endParaRPr sz="2200" dirty="0">
              <a:latin typeface="Arial MT"/>
              <a:cs typeface="Arial MT"/>
            </a:endParaRPr>
          </a:p>
          <a:p>
            <a:pPr marL="394970" indent="-362585">
              <a:lnSpc>
                <a:spcPts val="3000"/>
              </a:lnSpc>
              <a:buSzPct val="115384"/>
              <a:buChar char="•"/>
              <a:tabLst>
                <a:tab pos="394335" algn="l"/>
                <a:tab pos="394970" algn="l"/>
              </a:tabLst>
            </a:pP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/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10000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0.0004</a:t>
            </a:r>
            <a:endParaRPr sz="2600" dirty="0">
              <a:latin typeface="Arial MT"/>
              <a:cs typeface="Arial MT"/>
            </a:endParaRPr>
          </a:p>
          <a:p>
            <a:pPr marL="394970" indent="-344170">
              <a:spcBef>
                <a:spcPts val="885"/>
              </a:spcBef>
              <a:buChar char="•"/>
              <a:tabLst>
                <a:tab pos="394335" algn="l"/>
                <a:tab pos="394970" algn="l"/>
              </a:tabLst>
            </a:pPr>
            <a:r>
              <a:rPr sz="2600" spc="-5" dirty="0">
                <a:latin typeface="Arial MT"/>
                <a:cs typeface="Arial MT"/>
              </a:rPr>
              <a:t>Run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144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hours</a:t>
            </a:r>
            <a:endParaRPr sz="2600" dirty="0">
              <a:latin typeface="Arial MT"/>
              <a:cs typeface="Arial MT"/>
            </a:endParaRPr>
          </a:p>
          <a:p>
            <a:pPr marL="852169" lvl="1" indent="-327025">
              <a:spcBef>
                <a:spcPts val="254"/>
              </a:spcBef>
              <a:buChar char="•"/>
              <a:tabLst>
                <a:tab pos="851535" algn="l"/>
                <a:tab pos="852169" algn="l"/>
              </a:tabLst>
            </a:pPr>
            <a:r>
              <a:rPr sz="2200" dirty="0">
                <a:latin typeface="Arial MT"/>
                <a:cs typeface="Arial MT"/>
              </a:rPr>
              <a:t>(6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million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requests).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6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52169" lvl="1" indent="-327025">
              <a:spcBef>
                <a:spcPts val="210"/>
              </a:spcBef>
              <a:buChar char="•"/>
              <a:tabLst>
                <a:tab pos="851535" algn="l"/>
                <a:tab pos="852169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ROCOF?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POFOD?</a:t>
            </a:r>
            <a:endParaRPr sz="2200" dirty="0">
              <a:latin typeface="Arial MT"/>
              <a:cs typeface="Arial MT"/>
            </a:endParaRPr>
          </a:p>
          <a:p>
            <a:pPr marL="394970" indent="-344170">
              <a:spcBef>
                <a:spcPts val="75"/>
              </a:spcBef>
              <a:buChar char="•"/>
              <a:tabLst>
                <a:tab pos="394335" algn="l"/>
                <a:tab pos="394970" algn="l"/>
              </a:tabLst>
            </a:pP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ROCOF</a:t>
            </a:r>
            <a:r>
              <a:rPr sz="26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6/144</a:t>
            </a:r>
            <a:r>
              <a:rPr sz="26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1/24</a:t>
            </a:r>
            <a:r>
              <a:rPr sz="26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0.04</a:t>
            </a:r>
            <a:endParaRPr sz="2600" dirty="0">
              <a:latin typeface="Arial MT"/>
              <a:cs typeface="Arial MT"/>
            </a:endParaRPr>
          </a:p>
          <a:p>
            <a:pPr marL="394970" indent="-344170">
              <a:spcBef>
                <a:spcPts val="705"/>
              </a:spcBef>
              <a:buChar char="•"/>
              <a:tabLst>
                <a:tab pos="394335" algn="l"/>
                <a:tab pos="394970" algn="l"/>
              </a:tabLst>
            </a:pPr>
            <a:r>
              <a:rPr sz="2600" spc="-10" dirty="0">
                <a:solidFill>
                  <a:srgbClr val="FF0000"/>
                </a:solidFill>
                <a:latin typeface="Arial MT"/>
                <a:cs typeface="Arial MT"/>
              </a:rPr>
              <a:t>POFOD</a:t>
            </a:r>
            <a:r>
              <a:rPr sz="26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6/6000000</a:t>
            </a:r>
            <a:r>
              <a:rPr sz="26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10" dirty="0">
                <a:solidFill>
                  <a:srgbClr val="FF0000"/>
                </a:solidFill>
                <a:latin typeface="Arial MT"/>
                <a:cs typeface="Arial MT"/>
              </a:rPr>
              <a:t>(10</a:t>
            </a:r>
            <a:r>
              <a:rPr sz="2550" spc="15" baseline="31045" dirty="0">
                <a:solidFill>
                  <a:srgbClr val="FF0000"/>
                </a:solidFill>
                <a:latin typeface="Arial MT"/>
                <a:cs typeface="Arial MT"/>
              </a:rPr>
              <a:t>-6</a:t>
            </a:r>
            <a:r>
              <a:rPr sz="2600" spc="10" dirty="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19D1C7-092E-CFFC-00A5-AC28FA8ECC42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Reliability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760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086" y="381000"/>
            <a:ext cx="8083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17" y="2186623"/>
            <a:ext cx="3916045" cy="25233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80" dirty="0">
                <a:latin typeface="Arial MT"/>
                <a:cs typeface="Arial MT"/>
              </a:rPr>
              <a:t>You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advertise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piece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 software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endParaRPr sz="2400" dirty="0">
              <a:latin typeface="Arial MT"/>
              <a:cs typeface="Arial MT"/>
            </a:endParaRPr>
          </a:p>
          <a:p>
            <a:pPr marL="1194435" lvl="1" indent="-847090">
              <a:lnSpc>
                <a:spcPts val="2585"/>
              </a:lnSpc>
              <a:buAutoNum type="arabicPeriod"/>
              <a:tabLst>
                <a:tab pos="1195070" algn="l"/>
              </a:tabLst>
            </a:pPr>
            <a:r>
              <a:rPr lang="en-US" sz="2400" spc="-5" dirty="0">
                <a:latin typeface="Arial MT"/>
                <a:cs typeface="Arial MT"/>
              </a:rPr>
              <a:t>0.001 </a:t>
            </a:r>
            <a:r>
              <a:rPr sz="2400" spc="-5" dirty="0">
                <a:latin typeface="Arial MT"/>
                <a:cs typeface="Arial MT"/>
              </a:rPr>
              <a:t>failures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hour.</a:t>
            </a:r>
            <a:endParaRPr sz="2400" dirty="0">
              <a:latin typeface="Arial MT"/>
              <a:cs typeface="Arial MT"/>
            </a:endParaRPr>
          </a:p>
          <a:p>
            <a:pPr marL="805180" marR="81915" lvl="2" indent="-309245" algn="just">
              <a:lnSpc>
                <a:spcPct val="90900"/>
              </a:lnSpc>
              <a:spcBef>
                <a:spcPts val="520"/>
              </a:spcBef>
              <a:buChar char="•"/>
              <a:tabLst>
                <a:tab pos="805815" algn="l"/>
              </a:tabLst>
            </a:pPr>
            <a:r>
              <a:rPr spc="-20" dirty="0">
                <a:latin typeface="Arial MT"/>
                <a:cs typeface="Arial MT"/>
              </a:rPr>
              <a:t>However, </a:t>
            </a:r>
            <a:r>
              <a:rPr spc="-5" dirty="0">
                <a:latin typeface="Arial MT"/>
                <a:cs typeface="Arial MT"/>
              </a:rPr>
              <a:t>it takes </a:t>
            </a:r>
            <a:r>
              <a:rPr dirty="0">
                <a:latin typeface="Arial MT"/>
                <a:cs typeface="Arial MT"/>
              </a:rPr>
              <a:t>3 </a:t>
            </a:r>
            <a:r>
              <a:rPr spc="-5" dirty="0">
                <a:latin typeface="Arial MT"/>
                <a:cs typeface="Arial MT"/>
              </a:rPr>
              <a:t>hours </a:t>
            </a:r>
            <a:r>
              <a:rPr dirty="0">
                <a:latin typeface="Arial MT"/>
                <a:cs typeface="Arial MT"/>
              </a:rPr>
              <a:t>(on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average)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get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up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again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after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failure.</a:t>
            </a:r>
            <a:endParaRPr dirty="0">
              <a:latin typeface="Arial MT"/>
              <a:cs typeface="Arial MT"/>
            </a:endParaRPr>
          </a:p>
          <a:p>
            <a:pPr marL="805180" lvl="2" indent="-309245" algn="just">
              <a:spcBef>
                <a:spcPts val="290"/>
              </a:spcBef>
              <a:buChar char="•"/>
              <a:tabLst>
                <a:tab pos="805815" algn="l"/>
              </a:tabLst>
            </a:pPr>
            <a:r>
              <a:rPr spc="-5" dirty="0">
                <a:latin typeface="Arial MT"/>
                <a:cs typeface="Arial MT"/>
              </a:rPr>
              <a:t>What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availability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per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year?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086" y="381000"/>
            <a:ext cx="8083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17" y="2186622"/>
            <a:ext cx="3916045" cy="2180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80" dirty="0">
                <a:latin typeface="Arial MT"/>
                <a:cs typeface="Arial MT"/>
              </a:rPr>
              <a:t>You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advertise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piece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 software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endParaRPr sz="2400" dirty="0">
              <a:latin typeface="Arial MT"/>
              <a:cs typeface="Arial MT"/>
            </a:endParaRPr>
          </a:p>
          <a:p>
            <a:pPr marL="1194435" lvl="1" indent="-847090">
              <a:lnSpc>
                <a:spcPts val="2585"/>
              </a:lnSpc>
              <a:buAutoNum type="arabicPeriod"/>
              <a:tabLst>
                <a:tab pos="1195070" algn="l"/>
              </a:tabLst>
            </a:pPr>
            <a:r>
              <a:rPr sz="2400" spc="-5" dirty="0">
                <a:latin typeface="Arial MT"/>
                <a:cs typeface="Arial MT"/>
              </a:rPr>
              <a:t>failures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hour.</a:t>
            </a:r>
            <a:endParaRPr sz="2400" dirty="0">
              <a:latin typeface="Arial MT"/>
              <a:cs typeface="Arial MT"/>
            </a:endParaRPr>
          </a:p>
          <a:p>
            <a:pPr marL="805180" marR="81915" lvl="2" indent="-309245" algn="just">
              <a:lnSpc>
                <a:spcPct val="90900"/>
              </a:lnSpc>
              <a:spcBef>
                <a:spcPts val="520"/>
              </a:spcBef>
              <a:buChar char="•"/>
              <a:tabLst>
                <a:tab pos="805815" algn="l"/>
              </a:tabLst>
            </a:pPr>
            <a:r>
              <a:rPr spc="-20" dirty="0">
                <a:latin typeface="Arial MT"/>
                <a:cs typeface="Arial MT"/>
              </a:rPr>
              <a:t>However, </a:t>
            </a:r>
            <a:r>
              <a:rPr spc="-5" dirty="0">
                <a:latin typeface="Arial MT"/>
                <a:cs typeface="Arial MT"/>
              </a:rPr>
              <a:t>it takes </a:t>
            </a:r>
            <a:r>
              <a:rPr dirty="0">
                <a:latin typeface="Arial MT"/>
                <a:cs typeface="Arial MT"/>
              </a:rPr>
              <a:t>3 </a:t>
            </a:r>
            <a:r>
              <a:rPr spc="-5" dirty="0">
                <a:latin typeface="Arial MT"/>
                <a:cs typeface="Arial MT"/>
              </a:rPr>
              <a:t>hours </a:t>
            </a:r>
            <a:r>
              <a:rPr dirty="0">
                <a:latin typeface="Arial MT"/>
                <a:cs typeface="Arial MT"/>
              </a:rPr>
              <a:t>(on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average)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get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up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again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after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failure.</a:t>
            </a:r>
            <a:endParaRPr dirty="0">
              <a:latin typeface="Arial MT"/>
              <a:cs typeface="Arial MT"/>
            </a:endParaRPr>
          </a:p>
          <a:p>
            <a:pPr marL="805180" lvl="2" indent="-309245" algn="just">
              <a:spcBef>
                <a:spcPts val="290"/>
              </a:spcBef>
              <a:buChar char="•"/>
              <a:tabLst>
                <a:tab pos="805815" algn="l"/>
              </a:tabLst>
            </a:pPr>
            <a:r>
              <a:rPr spc="-5" dirty="0">
                <a:latin typeface="Arial MT"/>
                <a:cs typeface="Arial MT"/>
              </a:rPr>
              <a:t>What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availability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per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year?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8017" y="1897475"/>
            <a:ext cx="3840479" cy="2082621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47980" indent="-335915">
              <a:spcBef>
                <a:spcPts val="89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Failures</a:t>
            </a:r>
            <a:r>
              <a:rPr sz="2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per</a:t>
            </a:r>
            <a:r>
              <a:rPr sz="2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year:</a:t>
            </a:r>
            <a:endParaRPr sz="2400" dirty="0">
              <a:latin typeface="Arial MT"/>
              <a:cs typeface="Arial MT"/>
            </a:endParaRPr>
          </a:p>
          <a:p>
            <a:pPr marL="805180" marR="5080" lvl="1" indent="-309245">
              <a:lnSpc>
                <a:spcPct val="121500"/>
              </a:lnSpc>
              <a:spcBef>
                <a:spcPts val="130"/>
              </a:spcBef>
              <a:buChar char="•"/>
              <a:tabLst>
                <a:tab pos="804545" algn="l"/>
                <a:tab pos="805815" algn="l"/>
              </a:tabLst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approximately 8760 hours per </a:t>
            </a:r>
            <a:r>
              <a:rPr spc="-4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year</a:t>
            </a:r>
            <a:r>
              <a:rPr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(24*365)</a:t>
            </a:r>
            <a:endParaRPr dirty="0">
              <a:latin typeface="Arial MT"/>
              <a:cs typeface="Arial MT"/>
            </a:endParaRPr>
          </a:p>
          <a:p>
            <a:pPr marL="805180" marR="229870" lvl="1" indent="-335915">
              <a:lnSpc>
                <a:spcPts val="3450"/>
              </a:lnSpc>
              <a:spcBef>
                <a:spcPts val="80"/>
              </a:spcBef>
              <a:buSzPct val="133333"/>
              <a:buChar char="•"/>
              <a:tabLst>
                <a:tab pos="804545" algn="l"/>
                <a:tab pos="805815" algn="l"/>
              </a:tabLst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0.001</a:t>
            </a:r>
            <a:r>
              <a:rPr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*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8760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8.76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failures </a:t>
            </a:r>
            <a:r>
              <a:rPr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per</a:t>
            </a:r>
            <a:r>
              <a:rPr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year</a:t>
            </a:r>
            <a:endParaRPr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69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086" y="381000"/>
            <a:ext cx="8083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17" y="2186622"/>
            <a:ext cx="3916045" cy="2180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80" dirty="0">
                <a:latin typeface="Arial MT"/>
                <a:cs typeface="Arial MT"/>
              </a:rPr>
              <a:t>You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advertise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piece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 software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endParaRPr sz="2400" dirty="0">
              <a:latin typeface="Arial MT"/>
              <a:cs typeface="Arial MT"/>
            </a:endParaRPr>
          </a:p>
          <a:p>
            <a:pPr marL="1194435" lvl="1" indent="-847090">
              <a:lnSpc>
                <a:spcPts val="2585"/>
              </a:lnSpc>
              <a:buAutoNum type="arabicPeriod"/>
              <a:tabLst>
                <a:tab pos="1195070" algn="l"/>
              </a:tabLst>
            </a:pPr>
            <a:r>
              <a:rPr sz="2400" spc="-5" dirty="0">
                <a:latin typeface="Arial MT"/>
                <a:cs typeface="Arial MT"/>
              </a:rPr>
              <a:t>failures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hour.</a:t>
            </a:r>
            <a:endParaRPr sz="2400" dirty="0">
              <a:latin typeface="Arial MT"/>
              <a:cs typeface="Arial MT"/>
            </a:endParaRPr>
          </a:p>
          <a:p>
            <a:pPr marL="805180" marR="81915" lvl="2" indent="-309245" algn="just">
              <a:lnSpc>
                <a:spcPct val="90900"/>
              </a:lnSpc>
              <a:spcBef>
                <a:spcPts val="520"/>
              </a:spcBef>
              <a:buChar char="•"/>
              <a:tabLst>
                <a:tab pos="805815" algn="l"/>
              </a:tabLst>
            </a:pPr>
            <a:r>
              <a:rPr spc="-20" dirty="0">
                <a:latin typeface="Arial MT"/>
                <a:cs typeface="Arial MT"/>
              </a:rPr>
              <a:t>However, </a:t>
            </a:r>
            <a:r>
              <a:rPr spc="-5" dirty="0">
                <a:latin typeface="Arial MT"/>
                <a:cs typeface="Arial MT"/>
              </a:rPr>
              <a:t>it takes </a:t>
            </a:r>
            <a:r>
              <a:rPr dirty="0">
                <a:latin typeface="Arial MT"/>
                <a:cs typeface="Arial MT"/>
              </a:rPr>
              <a:t>3 </a:t>
            </a:r>
            <a:r>
              <a:rPr spc="-5" dirty="0">
                <a:latin typeface="Arial MT"/>
                <a:cs typeface="Arial MT"/>
              </a:rPr>
              <a:t>hours </a:t>
            </a:r>
            <a:r>
              <a:rPr dirty="0">
                <a:latin typeface="Arial MT"/>
                <a:cs typeface="Arial MT"/>
              </a:rPr>
              <a:t>(on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average)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get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up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again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after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failure.</a:t>
            </a:r>
            <a:endParaRPr dirty="0">
              <a:latin typeface="Arial MT"/>
              <a:cs typeface="Arial MT"/>
            </a:endParaRPr>
          </a:p>
          <a:p>
            <a:pPr marL="805180" lvl="2" indent="-309245" algn="just">
              <a:spcBef>
                <a:spcPts val="290"/>
              </a:spcBef>
              <a:buChar char="•"/>
              <a:tabLst>
                <a:tab pos="805815" algn="l"/>
              </a:tabLst>
            </a:pPr>
            <a:r>
              <a:rPr spc="-5" dirty="0">
                <a:latin typeface="Arial MT"/>
                <a:cs typeface="Arial MT"/>
              </a:rPr>
              <a:t>What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availability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per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year?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8017" y="1897475"/>
            <a:ext cx="3840479" cy="38677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47980" indent="-335915">
              <a:spcBef>
                <a:spcPts val="89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Failures</a:t>
            </a:r>
            <a:r>
              <a:rPr sz="2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per</a:t>
            </a:r>
            <a:r>
              <a:rPr sz="2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year:</a:t>
            </a:r>
            <a:endParaRPr sz="2400">
              <a:latin typeface="Arial MT"/>
              <a:cs typeface="Arial MT"/>
            </a:endParaRPr>
          </a:p>
          <a:p>
            <a:pPr marL="805180" marR="5080" lvl="1" indent="-309245">
              <a:lnSpc>
                <a:spcPct val="121500"/>
              </a:lnSpc>
              <a:spcBef>
                <a:spcPts val="130"/>
              </a:spcBef>
              <a:buChar char="•"/>
              <a:tabLst>
                <a:tab pos="804545" algn="l"/>
                <a:tab pos="805815" algn="l"/>
              </a:tabLst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approximately 8760 hours per </a:t>
            </a:r>
            <a:r>
              <a:rPr spc="-4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year</a:t>
            </a:r>
            <a:r>
              <a:rPr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(24*365)</a:t>
            </a:r>
            <a:endParaRPr>
              <a:latin typeface="Arial MT"/>
              <a:cs typeface="Arial MT"/>
            </a:endParaRPr>
          </a:p>
          <a:p>
            <a:pPr marL="805180" marR="229870" lvl="1" indent="-335915">
              <a:lnSpc>
                <a:spcPts val="3450"/>
              </a:lnSpc>
              <a:spcBef>
                <a:spcPts val="80"/>
              </a:spcBef>
              <a:buSzPct val="133333"/>
              <a:buChar char="•"/>
              <a:tabLst>
                <a:tab pos="804545" algn="l"/>
                <a:tab pos="805815" algn="l"/>
              </a:tabLst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0.001</a:t>
            </a:r>
            <a:r>
              <a:rPr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*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8760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8.76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failures </a:t>
            </a:r>
            <a:r>
              <a:rPr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per</a:t>
            </a:r>
            <a:r>
              <a:rPr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year</a:t>
            </a:r>
            <a:endParaRPr>
              <a:latin typeface="Arial MT"/>
              <a:cs typeface="Arial MT"/>
            </a:endParaRPr>
          </a:p>
          <a:p>
            <a:pPr marL="347980" indent="-335915">
              <a:spcBef>
                <a:spcPts val="36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Availability</a:t>
            </a:r>
            <a:endParaRPr sz="2400">
              <a:latin typeface="Arial MT"/>
              <a:cs typeface="Arial MT"/>
            </a:endParaRPr>
          </a:p>
          <a:p>
            <a:pPr marL="805180" marR="519430" lvl="1" indent="-309245">
              <a:lnSpc>
                <a:spcPct val="121500"/>
              </a:lnSpc>
              <a:spcBef>
                <a:spcPts val="130"/>
              </a:spcBef>
              <a:buChar char="•"/>
              <a:tabLst>
                <a:tab pos="804545" algn="l"/>
                <a:tab pos="805815" algn="l"/>
              </a:tabLst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8.76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*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26.28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hours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downtime</a:t>
            </a:r>
            <a:r>
              <a:rPr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per</a:t>
            </a:r>
            <a:r>
              <a:rPr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year.</a:t>
            </a:r>
            <a:endParaRPr>
              <a:latin typeface="Arial MT"/>
              <a:cs typeface="Arial MT"/>
            </a:endParaRPr>
          </a:p>
          <a:p>
            <a:pPr marL="805180" marR="256540" lvl="1" indent="-309245">
              <a:lnSpc>
                <a:spcPct val="121500"/>
              </a:lnSpc>
              <a:buChar char="•"/>
              <a:tabLst>
                <a:tab pos="804545" algn="l"/>
                <a:tab pos="805815" algn="l"/>
              </a:tabLst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Availability</a:t>
            </a:r>
            <a:r>
              <a:rPr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0.997</a:t>
            </a:r>
            <a:r>
              <a:rPr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((8760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- </a:t>
            </a:r>
            <a:r>
              <a:rPr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26.28)/8760)</a:t>
            </a:r>
            <a:endParaRPr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065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5" y="1734186"/>
            <a:ext cx="8083550" cy="3221395"/>
          </a:xfrm>
        </p:spPr>
        <p:txBody>
          <a:bodyPr/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b="1" spc="-15" dirty="0">
                <a:latin typeface="Arial"/>
                <a:cs typeface="Arial"/>
              </a:rPr>
              <a:t>Availability</a:t>
            </a:r>
            <a:endParaRPr lang="en-US" sz="2400" dirty="0">
              <a:latin typeface="Arial"/>
              <a:cs typeface="Arial"/>
            </a:endParaRPr>
          </a:p>
          <a:p>
            <a:pPr marL="813435" marR="5080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carry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out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task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when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needed,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minimize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“downtime”,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recover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from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failures.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400" b="1" dirty="0">
                <a:latin typeface="Arial"/>
                <a:cs typeface="Arial"/>
              </a:rPr>
              <a:t>Modifiability</a:t>
            </a:r>
            <a:endParaRPr lang="en-US" sz="2400" dirty="0">
              <a:latin typeface="Arial"/>
              <a:cs typeface="Arial"/>
            </a:endParaRPr>
          </a:p>
          <a:p>
            <a:pPr marL="813435" marR="66675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 to enhance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software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by fixing issues, adding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features,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adapting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new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environments.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400" b="1" spc="-25" dirty="0">
                <a:latin typeface="Arial"/>
                <a:cs typeface="Arial"/>
              </a:rPr>
              <a:t>Testability</a:t>
            </a:r>
            <a:endParaRPr lang="en-US" sz="2400" dirty="0">
              <a:latin typeface="Arial"/>
              <a:cs typeface="Arial"/>
            </a:endParaRPr>
          </a:p>
          <a:p>
            <a:pPr marL="814069" lvl="1" indent="-327025">
              <a:lnSpc>
                <a:spcPts val="2630"/>
              </a:lnSpc>
              <a:spcBef>
                <a:spcPts val="5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easily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identify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faults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system.</a:t>
            </a:r>
          </a:p>
          <a:p>
            <a:pPr marL="814069" lvl="1" indent="-327025">
              <a:lnSpc>
                <a:spcPts val="2630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Probability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fault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will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result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visible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failure.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916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Additional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05" y="2250587"/>
            <a:ext cx="7538720" cy="30962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30" dirty="0">
                <a:latin typeface="Arial MT"/>
                <a:cs typeface="Arial MT"/>
              </a:rPr>
              <a:t>Want </a:t>
            </a:r>
            <a:r>
              <a:rPr sz="2400" spc="-5" dirty="0">
                <a:latin typeface="Arial MT"/>
                <a:cs typeface="Arial MT"/>
              </a:rPr>
              <a:t>availability of at least 99%, POFOD of less than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0.1,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failures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hours.</a:t>
            </a:r>
            <a:endParaRPr sz="2400" dirty="0">
              <a:latin typeface="Arial MT"/>
              <a:cs typeface="Arial MT"/>
            </a:endParaRPr>
          </a:p>
          <a:p>
            <a:pPr marL="805180" lvl="1" indent="-318135">
              <a:spcBef>
                <a:spcPts val="259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days,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972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made.</a:t>
            </a:r>
          </a:p>
          <a:p>
            <a:pPr marL="805180" lvl="1" indent="-318135">
              <a:spcBef>
                <a:spcPts val="225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Product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64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(37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crashes,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output).</a:t>
            </a:r>
            <a:endParaRPr sz="2000" dirty="0">
              <a:latin typeface="Arial MT"/>
              <a:cs typeface="Arial MT"/>
            </a:endParaRPr>
          </a:p>
          <a:p>
            <a:pPr marL="805180" lvl="1" indent="-318135">
              <a:spcBef>
                <a:spcPts val="225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10" dirty="0">
                <a:latin typeface="Arial MT"/>
                <a:cs typeface="Arial MT"/>
              </a:rPr>
              <a:t>Average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minutes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restart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failure.</a:t>
            </a:r>
            <a:endParaRPr sz="2000" dirty="0">
              <a:latin typeface="Arial MT"/>
              <a:cs typeface="Arial MT"/>
            </a:endParaRPr>
          </a:p>
          <a:p>
            <a:pPr marL="347980" indent="-335915">
              <a:spcBef>
                <a:spcPts val="67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availability,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POFOD,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ROCOF?</a:t>
            </a:r>
            <a:endParaRPr sz="2400" dirty="0">
              <a:latin typeface="Arial MT"/>
              <a:cs typeface="Arial MT"/>
            </a:endParaRPr>
          </a:p>
          <a:p>
            <a:pPr marL="347980" indent="-335915">
              <a:spcBef>
                <a:spcPts val="7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calculate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MTBF?</a:t>
            </a:r>
          </a:p>
          <a:p>
            <a:pPr marL="347980" indent="-335915">
              <a:spcBef>
                <a:spcPts val="7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ready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ship?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not?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E9AE99-AB35-EF21-CB6F-30C8B27D372D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Additional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Additional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05" y="2250589"/>
            <a:ext cx="7538720" cy="29660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30" dirty="0">
                <a:latin typeface="Arial MT"/>
                <a:cs typeface="Arial MT"/>
              </a:rPr>
              <a:t>Want </a:t>
            </a:r>
            <a:r>
              <a:rPr sz="2400" spc="-5" dirty="0">
                <a:latin typeface="Arial MT"/>
                <a:cs typeface="Arial MT"/>
              </a:rPr>
              <a:t>availability of at least 99%, POFOD of less than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0.1,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failures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hours.</a:t>
            </a:r>
            <a:endParaRPr sz="2400" dirty="0">
              <a:latin typeface="Arial MT"/>
              <a:cs typeface="Arial MT"/>
            </a:endParaRPr>
          </a:p>
          <a:p>
            <a:pPr marL="805180" lvl="1" indent="-318135">
              <a:spcBef>
                <a:spcPts val="259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days,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972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made.</a:t>
            </a:r>
          </a:p>
          <a:p>
            <a:pPr marL="805180" lvl="1" indent="-318135">
              <a:spcBef>
                <a:spcPts val="225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Product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64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(37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crashes,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output).</a:t>
            </a:r>
            <a:endParaRPr sz="2000" dirty="0">
              <a:latin typeface="Arial MT"/>
              <a:cs typeface="Arial MT"/>
            </a:endParaRPr>
          </a:p>
          <a:p>
            <a:pPr marL="805180" lvl="1" indent="-318135">
              <a:spcBef>
                <a:spcPts val="225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10" dirty="0">
                <a:latin typeface="Arial MT"/>
                <a:cs typeface="Arial MT"/>
              </a:rPr>
              <a:t>Average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minutes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restart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failure.</a:t>
            </a:r>
            <a:endParaRPr sz="2000" dirty="0">
              <a:latin typeface="Arial MT"/>
              <a:cs typeface="Arial MT"/>
            </a:endParaRPr>
          </a:p>
          <a:p>
            <a:pPr marL="347980" indent="-335915">
              <a:spcBef>
                <a:spcPts val="670"/>
              </a:spcBef>
              <a:buChar char="•"/>
              <a:tabLst>
                <a:tab pos="347345" algn="l"/>
                <a:tab pos="348615" algn="l"/>
                <a:tab pos="171767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ROCOF:	64/168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hours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220"/>
              </a:spcBef>
              <a:tabLst>
                <a:tab pos="80454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=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0.38/hour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195"/>
              </a:spcBef>
              <a:tabLst>
                <a:tab pos="80454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=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3.04/8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hour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work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day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E326F5-3CDB-59CD-F1B8-3E49B368BF23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Additional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Additional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05" y="2250587"/>
            <a:ext cx="7633970" cy="30327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10033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30" dirty="0">
                <a:latin typeface="Arial MT"/>
                <a:cs typeface="Arial MT"/>
              </a:rPr>
              <a:t>Want </a:t>
            </a:r>
            <a:r>
              <a:rPr sz="2400" spc="-5" dirty="0">
                <a:latin typeface="Arial MT"/>
                <a:cs typeface="Arial MT"/>
              </a:rPr>
              <a:t>availability of at least 99%, POFOD of less than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0.1,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failures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hours.</a:t>
            </a:r>
            <a:endParaRPr sz="2400" dirty="0">
              <a:latin typeface="Arial MT"/>
              <a:cs typeface="Arial MT"/>
            </a:endParaRPr>
          </a:p>
          <a:p>
            <a:pPr marL="805180" lvl="1" indent="-318135">
              <a:spcBef>
                <a:spcPts val="259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days,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972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made.</a:t>
            </a:r>
          </a:p>
          <a:p>
            <a:pPr marL="805180" lvl="1" indent="-318135">
              <a:spcBef>
                <a:spcPts val="225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Product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64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(37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crashes,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output).</a:t>
            </a:r>
            <a:endParaRPr sz="2000" dirty="0">
              <a:latin typeface="Arial MT"/>
              <a:cs typeface="Arial MT"/>
            </a:endParaRPr>
          </a:p>
          <a:p>
            <a:pPr marL="805180" lvl="1" indent="-318135">
              <a:spcBef>
                <a:spcPts val="225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10" dirty="0">
                <a:latin typeface="Arial MT"/>
                <a:cs typeface="Arial MT"/>
              </a:rPr>
              <a:t>Average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minutes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restart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failure.</a:t>
            </a:r>
            <a:endParaRPr sz="2000" dirty="0">
              <a:latin typeface="Arial MT"/>
              <a:cs typeface="Arial MT"/>
            </a:endParaRPr>
          </a:p>
          <a:p>
            <a:pPr marL="347980" indent="-335915">
              <a:spcBef>
                <a:spcPts val="67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POFOD: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64/972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0.066</a:t>
            </a:r>
            <a:endParaRPr sz="2400" dirty="0">
              <a:latin typeface="Arial"/>
              <a:cs typeface="Arial"/>
            </a:endParaRPr>
          </a:p>
          <a:p>
            <a:pPr marL="347980" indent="-335915">
              <a:spcBef>
                <a:spcPts val="7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Availability: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(37*2)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74 minutes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168 hrs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220"/>
              </a:spcBef>
              <a:tabLst>
                <a:tab pos="80454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=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74/10089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minutes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0.7%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99.3%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E9F765-ED22-B8EA-BBB0-F6E2F549C348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Additional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Additional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08199"/>
            <a:ext cx="7820025" cy="201144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Can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calculate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MTBF?</a:t>
            </a:r>
          </a:p>
          <a:p>
            <a:pPr marL="813435" marR="230504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No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-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need timestamps. 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We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know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how long they were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down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(on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average),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but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each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crash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occurred.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7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product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ready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ship?</a:t>
            </a: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No.</a:t>
            </a:r>
            <a:r>
              <a:rPr sz="2200" spc="-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Availability/POFOD are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good, but ROCOF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is too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low.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93A04-7027-AC20-0112-85C47C2A8F3C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Additional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745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Economics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47132"/>
            <a:ext cx="7649209" cy="29171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508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May </a:t>
            </a:r>
            <a:r>
              <a:rPr sz="2600" spc="-5" dirty="0">
                <a:latin typeface="Arial MT"/>
                <a:cs typeface="Arial MT"/>
              </a:rPr>
              <a:t>be </a:t>
            </a:r>
            <a:r>
              <a:rPr sz="2600" dirty="0">
                <a:latin typeface="Arial MT"/>
                <a:cs typeface="Arial MT"/>
              </a:rPr>
              <a:t>cheaper </a:t>
            </a:r>
            <a:r>
              <a:rPr sz="2600" spc="-5" dirty="0">
                <a:latin typeface="Arial MT"/>
                <a:cs typeface="Arial MT"/>
              </a:rPr>
              <a:t>to accept unreliability and pay for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failure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costs.</a:t>
            </a:r>
          </a:p>
          <a:p>
            <a:pPr marL="356870" indent="-344170"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Depends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social/political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factors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system.</a:t>
            </a:r>
          </a:p>
          <a:p>
            <a:pPr marL="813435" marR="20320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Reputation for unreliability </a:t>
            </a:r>
            <a:r>
              <a:rPr sz="2200" dirty="0">
                <a:latin typeface="Arial MT"/>
                <a:cs typeface="Arial MT"/>
              </a:rPr>
              <a:t>may </a:t>
            </a:r>
            <a:r>
              <a:rPr sz="2200" spc="-5" dirty="0">
                <a:latin typeface="Arial MT"/>
                <a:cs typeface="Arial MT"/>
              </a:rPr>
              <a:t>hurt </a:t>
            </a:r>
            <a:r>
              <a:rPr sz="2200" dirty="0">
                <a:latin typeface="Arial MT"/>
                <a:cs typeface="Arial MT"/>
              </a:rPr>
              <a:t>more </a:t>
            </a:r>
            <a:r>
              <a:rPr sz="2200" spc="-5" dirty="0">
                <a:latin typeface="Arial MT"/>
                <a:cs typeface="Arial MT"/>
              </a:rPr>
              <a:t>than </a:t>
            </a:r>
            <a:r>
              <a:rPr sz="2200" dirty="0">
                <a:latin typeface="Arial MT"/>
                <a:cs typeface="Arial MT"/>
              </a:rPr>
              <a:t>cost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improving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reliability.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Cost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depends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risks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failure.</a:t>
            </a:r>
            <a:endParaRPr sz="2200" dirty="0">
              <a:latin typeface="Arial MT"/>
              <a:cs typeface="Arial MT"/>
            </a:endParaRPr>
          </a:p>
          <a:p>
            <a:pPr marL="1271270" lvl="2" indent="-309245">
              <a:spcBef>
                <a:spcPts val="260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Health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risks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or equipment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failure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risk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requires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high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reliability.</a:t>
            </a:r>
            <a:endParaRPr dirty="0"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dirty="0">
                <a:latin typeface="Arial MT"/>
                <a:cs typeface="Arial MT"/>
              </a:rPr>
              <a:t>Minor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annoyances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tolerated.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560513-CD55-7188-A8EC-EDA8376C65D6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/>
              <a:t>Reliability</a:t>
            </a:r>
            <a:r>
              <a:rPr lang="en-US" spc="-90"/>
              <a:t> </a:t>
            </a:r>
            <a:r>
              <a:rPr lang="en-US" spc="-5"/>
              <a:t>Economics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27" y="3249996"/>
            <a:ext cx="3993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Let’s</a:t>
            </a:r>
            <a:r>
              <a:rPr spc="-30" dirty="0"/>
              <a:t> </a:t>
            </a:r>
            <a:r>
              <a:rPr spc="-5" dirty="0"/>
              <a:t>take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5" dirty="0"/>
              <a:t>break!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6787" y="2891652"/>
            <a:ext cx="2901212" cy="2901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5924" y="3208078"/>
            <a:ext cx="5401675" cy="1807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lang="en-US" spc="-10" dirty="0"/>
              <a:t>Self Reading: </a:t>
            </a:r>
            <a:r>
              <a:rPr spc="-10" dirty="0"/>
              <a:t>Quality</a:t>
            </a:r>
            <a:r>
              <a:rPr spc="-229" dirty="0"/>
              <a:t> </a:t>
            </a:r>
            <a:r>
              <a:rPr spc="-5" dirty="0"/>
              <a:t>Attributes</a:t>
            </a:r>
            <a:r>
              <a:rPr lang="en-US" spc="-5" dirty="0"/>
              <a:t>-</a:t>
            </a:r>
            <a:r>
              <a:rPr spc="-5" dirty="0"/>
              <a:t> </a:t>
            </a:r>
            <a:r>
              <a:rPr spc="-985" dirty="0"/>
              <a:t> </a:t>
            </a:r>
            <a:r>
              <a:rPr spc="-10" dirty="0" smtClean="0"/>
              <a:t>Performanc</a:t>
            </a:r>
            <a:r>
              <a:rPr lang="en-US" spc="-10" dirty="0" smtClean="0"/>
              <a:t>e,</a:t>
            </a:r>
            <a:r>
              <a:rPr spc="-5" dirty="0" smtClean="0"/>
              <a:t> </a:t>
            </a:r>
            <a:r>
              <a:rPr dirty="0" smtClean="0"/>
              <a:t> </a:t>
            </a:r>
            <a:r>
              <a:rPr spc="-5" dirty="0" smtClean="0"/>
              <a:t>Scalability</a:t>
            </a:r>
            <a:r>
              <a:rPr lang="en-US" spc="-5" dirty="0" smtClean="0"/>
              <a:t> and Security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7549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Performance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558445"/>
            <a:ext cx="10471573" cy="3928362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meet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timing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requirements.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Characterize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pattern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input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events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responses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Requests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served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minute.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Variation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output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Driving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factor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design.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expense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attributes.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All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performance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requirements.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48667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1855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Performance</a:t>
            </a:r>
            <a:r>
              <a:rPr spc="-127" dirty="0"/>
              <a:t> </a:t>
            </a:r>
            <a:r>
              <a:rPr dirty="0"/>
              <a:t>Measurements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1062" y="1783099"/>
            <a:ext cx="10462260" cy="4586791"/>
          </a:xfrm>
          <a:prstGeom prst="rect">
            <a:avLst/>
          </a:prstGeom>
        </p:spPr>
        <p:txBody>
          <a:bodyPr vert="horz" wrap="square" lIns="0" tIns="74507" rIns="0" bIns="0" rtlCol="0">
            <a:spAutoFit/>
          </a:bodyPr>
          <a:lstStyle/>
          <a:p>
            <a:pPr marL="457189" marR="6773" indent="-441102">
              <a:lnSpc>
                <a:spcPts val="3267"/>
              </a:lnSpc>
              <a:spcBef>
                <a:spcPts val="587"/>
              </a:spcBef>
              <a:buFont typeface="Arial MT"/>
              <a:buChar char="•"/>
              <a:tabLst>
                <a:tab pos="457189" algn="l"/>
                <a:tab pos="458035" algn="l"/>
              </a:tabLst>
            </a:pPr>
            <a:r>
              <a:rPr sz="3067" b="1" spc="-7" dirty="0">
                <a:solidFill>
                  <a:srgbClr val="4F4F4F"/>
                </a:solidFill>
                <a:latin typeface="Arial"/>
                <a:cs typeface="Arial"/>
              </a:rPr>
              <a:t>Latency: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The time between the arrival of the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stimulus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3067" spc="-8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0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system’s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response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 to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it.</a:t>
            </a:r>
            <a:endParaRPr sz="3067">
              <a:latin typeface="Arial MT"/>
              <a:cs typeface="Arial MT"/>
            </a:endParaRPr>
          </a:p>
          <a:p>
            <a:pPr marL="458035" indent="-441102">
              <a:spcBef>
                <a:spcPts val="913"/>
              </a:spcBef>
              <a:buFont typeface="Arial MT"/>
              <a:buChar char="•"/>
              <a:tabLst>
                <a:tab pos="457189" algn="l"/>
                <a:tab pos="458035" algn="l"/>
              </a:tabLst>
            </a:pPr>
            <a:r>
              <a:rPr sz="3067" b="1" spc="-7" dirty="0">
                <a:solidFill>
                  <a:srgbClr val="4F4F4F"/>
                </a:solidFill>
                <a:latin typeface="Arial"/>
                <a:cs typeface="Arial"/>
              </a:rPr>
              <a:t>Response</a:t>
            </a:r>
            <a:r>
              <a:rPr sz="30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067" b="1" spc="-7" dirty="0">
                <a:solidFill>
                  <a:srgbClr val="4F4F4F"/>
                </a:solidFill>
                <a:latin typeface="Arial"/>
                <a:cs typeface="Arial"/>
              </a:rPr>
              <a:t>Jitter:</a:t>
            </a:r>
            <a:r>
              <a:rPr sz="3067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0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allowable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variation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40" dirty="0">
                <a:solidFill>
                  <a:srgbClr val="4F4F4F"/>
                </a:solidFill>
                <a:latin typeface="Arial MT"/>
                <a:cs typeface="Arial MT"/>
              </a:rPr>
              <a:t>latency.</a:t>
            </a:r>
            <a:endParaRPr sz="3067">
              <a:latin typeface="Arial MT"/>
              <a:cs typeface="Arial MT"/>
            </a:endParaRPr>
          </a:p>
          <a:p>
            <a:pPr marL="457189" marR="247220" indent="-441102">
              <a:lnSpc>
                <a:spcPts val="3267"/>
              </a:lnSpc>
              <a:spcBef>
                <a:spcPts val="1373"/>
              </a:spcBef>
              <a:buFont typeface="Arial MT"/>
              <a:buChar char="•"/>
              <a:tabLst>
                <a:tab pos="457189" algn="l"/>
                <a:tab pos="458035" algn="l"/>
              </a:tabLst>
            </a:pPr>
            <a:r>
              <a:rPr sz="3067" b="1" spc="-7" dirty="0">
                <a:solidFill>
                  <a:srgbClr val="4F4F4F"/>
                </a:solidFill>
                <a:latin typeface="Arial"/>
                <a:cs typeface="Arial"/>
              </a:rPr>
              <a:t>Throughput: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Usually number of transactions the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system </a:t>
            </a:r>
            <a:r>
              <a:rPr sz="3067" spc="-8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process in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unit of time.</a:t>
            </a:r>
            <a:endParaRPr sz="3067">
              <a:latin typeface="Arial MT"/>
              <a:cs typeface="Arial MT"/>
            </a:endParaRPr>
          </a:p>
          <a:p>
            <a:pPr marL="457189" marR="89744" indent="-441102">
              <a:lnSpc>
                <a:spcPts val="3267"/>
              </a:lnSpc>
              <a:spcBef>
                <a:spcPts val="1367"/>
              </a:spcBef>
              <a:buFont typeface="Arial MT"/>
              <a:buChar char="•"/>
              <a:tabLst>
                <a:tab pos="457189" algn="l"/>
                <a:tab pos="458035" algn="l"/>
              </a:tabLst>
            </a:pPr>
            <a:r>
              <a:rPr sz="3067" b="1" spc="-7" dirty="0">
                <a:solidFill>
                  <a:srgbClr val="4F4F4F"/>
                </a:solidFill>
                <a:latin typeface="Arial"/>
                <a:cs typeface="Arial"/>
              </a:rPr>
              <a:t>Deadlines in processing: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Points where processing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must </a:t>
            </a:r>
            <a:r>
              <a:rPr sz="3067" spc="-8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reached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particular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stage.</a:t>
            </a:r>
            <a:endParaRPr sz="3067">
              <a:latin typeface="Arial MT"/>
              <a:cs typeface="Arial MT"/>
            </a:endParaRPr>
          </a:p>
          <a:p>
            <a:pPr marL="457189" marR="367444" indent="-441102">
              <a:lnSpc>
                <a:spcPts val="3267"/>
              </a:lnSpc>
              <a:spcBef>
                <a:spcPts val="1367"/>
              </a:spcBef>
              <a:buFont typeface="Arial MT"/>
              <a:buChar char="•"/>
              <a:tabLst>
                <a:tab pos="457189" algn="l"/>
                <a:tab pos="458035" algn="l"/>
              </a:tabLst>
            </a:pPr>
            <a:r>
              <a:rPr sz="3067" b="1" spc="-7" dirty="0">
                <a:solidFill>
                  <a:srgbClr val="4F4F4F"/>
                </a:solidFill>
                <a:latin typeface="Arial"/>
                <a:cs typeface="Arial"/>
              </a:rPr>
              <a:t>Number of events not processed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because the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system </a:t>
            </a:r>
            <a:r>
              <a:rPr sz="3067" spc="-8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was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too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busy to</a:t>
            </a:r>
            <a:r>
              <a:rPr sz="30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respond.</a:t>
            </a:r>
            <a:endParaRPr sz="30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71874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1441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67" dirty="0"/>
              <a:t> </a:t>
            </a:r>
            <a:r>
              <a:rPr dirty="0"/>
              <a:t>-</a:t>
            </a:r>
            <a:r>
              <a:rPr spc="-67" dirty="0"/>
              <a:t> </a:t>
            </a:r>
            <a:r>
              <a:rPr spc="-7" dirty="0"/>
              <a:t>Latency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631011"/>
            <a:ext cx="10568093" cy="4166824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takes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complete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interaction.</a:t>
            </a:r>
            <a:endParaRPr sz="3467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87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Responsiveness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-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 quickly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 responds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routine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tasks.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Key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consideration: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productivity.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responsive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user’s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device?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system?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Measured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probabilistically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(...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95%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time)</a:t>
            </a:r>
            <a:endParaRPr sz="2933">
              <a:latin typeface="Arial MT"/>
              <a:cs typeface="Arial MT"/>
            </a:endParaRPr>
          </a:p>
          <a:p>
            <a:pPr marL="1084553" marR="460575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“Under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load of 350 updates per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minute,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90% of ‘open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account’</a:t>
            </a:r>
            <a:r>
              <a:rPr sz="2933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requests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should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complete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within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10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seconds.”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5698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5" y="1734186"/>
            <a:ext cx="8083550" cy="3221395"/>
          </a:xfrm>
        </p:spPr>
        <p:txBody>
          <a:bodyPr/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b="1" spc="-5" dirty="0">
                <a:latin typeface="Arial"/>
                <a:cs typeface="Arial"/>
              </a:rPr>
              <a:t>Performance</a:t>
            </a:r>
            <a:endParaRPr lang="en-US" sz="2400" dirty="0">
              <a:latin typeface="Arial"/>
              <a:cs typeface="Arial"/>
            </a:endParaRPr>
          </a:p>
          <a:p>
            <a:pPr marL="813435" marR="5080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meet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timing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requirements.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When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events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occur, </a:t>
            </a:r>
            <a:r>
              <a:rPr lang="en-US" sz="2400" spc="-5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must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respond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quickly.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400" b="1" spc="-5" dirty="0">
                <a:latin typeface="Arial"/>
                <a:cs typeface="Arial"/>
              </a:rPr>
              <a:t>Security</a:t>
            </a:r>
            <a:endParaRPr lang="en-US" sz="2400" dirty="0">
              <a:latin typeface="Arial"/>
              <a:cs typeface="Arial"/>
            </a:endParaRPr>
          </a:p>
          <a:p>
            <a:pPr marL="813435" marR="174625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 to protect information from unauthorized access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while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providing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service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authorized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users.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400" b="1" spc="-5" dirty="0">
                <a:latin typeface="Arial"/>
                <a:cs typeface="Arial"/>
              </a:rPr>
              <a:t>Scalability</a:t>
            </a:r>
            <a:endParaRPr lang="en-US" sz="2400" dirty="0">
              <a:latin typeface="Arial"/>
              <a:cs typeface="Arial"/>
            </a:endParaRPr>
          </a:p>
          <a:p>
            <a:pPr marL="813435" marR="65405" lvl="1" indent="-327025">
              <a:lnSpc>
                <a:spcPts val="2620"/>
              </a:lnSpc>
              <a:spcBef>
                <a:spcPts val="15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“grow”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process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more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concurrent </a:t>
            </a:r>
            <a:r>
              <a:rPr lang="en-US" sz="2400" spc="-5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requests.</a:t>
            </a:r>
          </a:p>
        </p:txBody>
      </p:sp>
    </p:spTree>
    <p:extLst>
      <p:ext uri="{BB962C8B-B14F-4D97-AF65-F5344CB8AC3E}">
        <p14:creationId xmlns:p14="http://schemas.microsoft.com/office/powerpoint/2010/main" val="40862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1407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67" dirty="0"/>
              <a:t> </a:t>
            </a:r>
            <a:r>
              <a:rPr dirty="0"/>
              <a:t>-</a:t>
            </a:r>
            <a:r>
              <a:rPr spc="-67" dirty="0"/>
              <a:t> </a:t>
            </a:r>
            <a:r>
              <a:rPr spc="-13" dirty="0"/>
              <a:t>Latency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698479"/>
            <a:ext cx="10263293" cy="38419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Turnaround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time</a:t>
            </a:r>
            <a:r>
              <a:rPr sz="3467" b="1" spc="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complete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larger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tasks.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task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completed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available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time?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Impact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while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running?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partial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results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produced?</a:t>
            </a:r>
            <a:endParaRPr sz="2933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Ex: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“With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daily throughput of 850,000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requests,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process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should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&lt;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4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hours,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including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writing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database.”</a:t>
            </a:r>
            <a:endParaRPr sz="2933">
              <a:latin typeface="Arial MT"/>
              <a:cs typeface="Arial MT"/>
            </a:endParaRPr>
          </a:p>
          <a:p>
            <a:pPr marL="1084553" marR="622284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Ex: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“It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possible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resynchronize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monitoring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stations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reset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within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5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minutes.”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06379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94149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47" dirty="0"/>
              <a:t> </a:t>
            </a:r>
            <a:r>
              <a:rPr dirty="0"/>
              <a:t>-</a:t>
            </a:r>
            <a:r>
              <a:rPr spc="-47" dirty="0"/>
              <a:t> </a:t>
            </a:r>
            <a:r>
              <a:rPr spc="-7" dirty="0"/>
              <a:t>Response</a:t>
            </a:r>
            <a:r>
              <a:rPr spc="-40" dirty="0"/>
              <a:t> </a:t>
            </a:r>
            <a:r>
              <a:rPr spc="-7" dirty="0"/>
              <a:t>Jitter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53176"/>
            <a:ext cx="10326793" cy="374888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4000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Response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non-deterministic.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233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non-determinism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controlled,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OK.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lnSpc>
                <a:spcPts val="2613"/>
              </a:lnSpc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10s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+-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1s,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great!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lnSpc>
                <a:spcPts val="2527"/>
              </a:lnSpc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10s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+-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10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minutes,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bad!</a:t>
            </a:r>
            <a:endParaRPr sz="2400">
              <a:latin typeface="Arial MT"/>
              <a:cs typeface="Arial MT"/>
            </a:endParaRPr>
          </a:p>
          <a:p>
            <a:pPr marL="475815" indent="-458882">
              <a:lnSpc>
                <a:spcPts val="3753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Defines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much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variation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allowed.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67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Places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boundaries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task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completed.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boundaries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violated,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compromised.</a:t>
            </a:r>
            <a:endParaRPr sz="2933">
              <a:latin typeface="Arial MT"/>
              <a:cs typeface="Arial MT"/>
            </a:endParaRPr>
          </a:p>
          <a:p>
            <a:pPr marL="1084553" marR="6773" lvl="1" indent="-436022">
              <a:lnSpc>
                <a:spcPts val="3200"/>
              </a:lnSpc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Ex: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“All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writes to the database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completed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within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120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150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ms.”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90310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2575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67" dirty="0"/>
              <a:t> </a:t>
            </a:r>
            <a:r>
              <a:rPr dirty="0"/>
              <a:t>-</a:t>
            </a:r>
            <a:r>
              <a:rPr spc="-67" dirty="0"/>
              <a:t> </a:t>
            </a:r>
            <a:r>
              <a:rPr spc="-7" dirty="0"/>
              <a:t>Throughput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10539307" cy="28187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workload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handle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period.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Shorter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processing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higher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throughput.</a:t>
            </a:r>
            <a:endParaRPr sz="2933">
              <a:latin typeface="Arial MT"/>
              <a:cs typeface="Arial MT"/>
            </a:endParaRPr>
          </a:p>
          <a:p>
            <a:pPr marL="1084553" marR="221821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load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increases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(and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throughput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rises),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response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individual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transactions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tends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increase.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8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10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concurrent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users,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request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takes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2s.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100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users,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request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takes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4s.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51980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2575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67" dirty="0"/>
              <a:t> </a:t>
            </a:r>
            <a:r>
              <a:rPr dirty="0"/>
              <a:t>-</a:t>
            </a:r>
            <a:r>
              <a:rPr spc="-67" dirty="0"/>
              <a:t> </a:t>
            </a:r>
            <a:r>
              <a:rPr spc="-7" dirty="0"/>
              <a:t>Throughput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205720" cy="3243944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340351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Possible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 end up in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situation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where throughput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goals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conflict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response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goals.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652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 10 users, each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 20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request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minute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(throughput: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200/m).</a:t>
            </a:r>
            <a:endParaRPr sz="2933">
              <a:latin typeface="Arial MT"/>
              <a:cs typeface="Arial MT"/>
            </a:endParaRPr>
          </a:p>
          <a:p>
            <a:pPr marL="1084553" marR="25399" lvl="1" indent="-436022">
              <a:lnSpc>
                <a:spcPct val="90000"/>
              </a:lnSpc>
              <a:spcBef>
                <a:spcPts val="65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 100 users, each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 12 per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minute </a:t>
            </a:r>
            <a:r>
              <a:rPr sz="2933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(throughput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 higher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-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1200/m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-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but at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cost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response </a:t>
            </a:r>
            <a:r>
              <a:rPr sz="2933" spc="-8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individual user).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51161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7224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67" dirty="0"/>
              <a:t> </a:t>
            </a:r>
            <a:r>
              <a:rPr dirty="0"/>
              <a:t>-</a:t>
            </a:r>
            <a:r>
              <a:rPr spc="-67" dirty="0"/>
              <a:t> </a:t>
            </a:r>
            <a:r>
              <a:rPr spc="-7" dirty="0"/>
              <a:t>Deadlines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733798"/>
            <a:ext cx="9665545" cy="3441113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tasks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place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scheduled.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missed,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fail.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car,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fuel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ignite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cylinder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position.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Places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deadline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fuel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ignite.</a:t>
            </a:r>
            <a:endParaRPr sz="2933">
              <a:latin typeface="Arial MT"/>
              <a:cs typeface="Arial MT"/>
            </a:endParaRPr>
          </a:p>
          <a:p>
            <a:pPr marL="474968" marR="131230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Deadlines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 used to place boundaries on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events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complete.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0766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90745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47" dirty="0"/>
              <a:t> </a:t>
            </a:r>
            <a:r>
              <a:rPr dirty="0"/>
              <a:t>-</a:t>
            </a:r>
            <a:r>
              <a:rPr spc="-47" dirty="0"/>
              <a:t> </a:t>
            </a:r>
            <a:r>
              <a:rPr spc="-7" dirty="0"/>
              <a:t>Missed</a:t>
            </a:r>
            <a:r>
              <a:rPr spc="-40" dirty="0"/>
              <a:t> </a:t>
            </a:r>
            <a:r>
              <a:rPr spc="-7" dirty="0"/>
              <a:t>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579100" cy="310597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60" dirty="0">
                <a:solidFill>
                  <a:srgbClr val="4F4F4F"/>
                </a:solidFill>
                <a:latin typeface="Arial MT"/>
                <a:cs typeface="Arial MT"/>
              </a:rPr>
              <a:t>busy,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input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may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ignored.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Or,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queued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until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late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matter.</a:t>
            </a:r>
            <a:endParaRPr sz="2933">
              <a:latin typeface="Arial MT"/>
              <a:cs typeface="Arial MT"/>
            </a:endParaRPr>
          </a:p>
          <a:p>
            <a:pPr marL="474968" marR="1242876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Can track how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input events are ignored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because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slow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respond.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64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Set upper bound on how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many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events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missed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defined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timeframe.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86607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0429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Scalability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9974579" cy="4184971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process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increasing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requests.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Horizontal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scalability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(“scaling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out”)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Adding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resources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logical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units.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Adding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server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cluster.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“elasticity”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(add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remove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VMs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pool)</a:t>
            </a:r>
            <a:endParaRPr sz="2400">
              <a:latin typeface="Arial MT"/>
              <a:cs typeface="Arial MT"/>
            </a:endParaRPr>
          </a:p>
          <a:p>
            <a:pPr marL="475815" indent="-458882">
              <a:spcBef>
                <a:spcPts val="9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Vertical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scalability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(“scaling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up”)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Adding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resources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physical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unit.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Adding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memory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single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computer.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10676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0429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Scalability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506287" cy="3928362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effectively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utilize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additional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resources?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Requires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additional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resources: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Result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performance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improvement.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Did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undue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effort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add.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Did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disrupt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operations.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designed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scale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(i.e.,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designed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concurrency).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85446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2594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Assessing</a:t>
            </a:r>
            <a:r>
              <a:rPr spc="-120" dirty="0"/>
              <a:t> </a:t>
            </a:r>
            <a:r>
              <a:rPr spc="-7" dirty="0"/>
              <a:t>Scalability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758023"/>
            <a:ext cx="9999133" cy="42899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7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address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requests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part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endParaRPr sz="3467">
              <a:latin typeface="Arial MT"/>
              <a:cs typeface="Arial MT"/>
            </a:endParaRPr>
          </a:p>
          <a:p>
            <a:pPr marL="474968">
              <a:lnSpc>
                <a:spcPts val="3960"/>
              </a:lnSpc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performance</a:t>
            </a:r>
            <a:r>
              <a:rPr sz="3467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assessment.</a:t>
            </a:r>
            <a:endParaRPr sz="3467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Assessing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scalability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directly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impact of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adding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removing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resources.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Response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measures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reflect: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Changes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performance.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Changes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availability.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Load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assigned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existing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new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resources.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5524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567" y="3134448"/>
            <a:ext cx="4980093" cy="161266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07600"/>
              </a:lnSpc>
              <a:spcBef>
                <a:spcPts val="133"/>
              </a:spcBef>
            </a:pPr>
            <a:r>
              <a:rPr sz="4800" b="1" spc="-13" dirty="0">
                <a:solidFill>
                  <a:schemeClr val="bg1"/>
                </a:solidFill>
                <a:latin typeface="Arial"/>
                <a:cs typeface="Arial"/>
              </a:rPr>
              <a:t>Quality</a:t>
            </a:r>
            <a:r>
              <a:rPr sz="4800" b="1" spc="-3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chemeClr val="bg1"/>
                </a:solidFill>
                <a:latin typeface="Arial"/>
                <a:cs typeface="Arial"/>
              </a:rPr>
              <a:t>Attribute: </a:t>
            </a:r>
            <a:r>
              <a:rPr sz="4800" b="1" spc="-131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chemeClr val="bg1"/>
                </a:solidFill>
                <a:latin typeface="Arial"/>
                <a:cs typeface="Arial"/>
              </a:rPr>
              <a:t>Security</a:t>
            </a:r>
            <a:endParaRPr sz="4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4367" y="2138534"/>
            <a:ext cx="5651232" cy="33907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98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5" y="1734185"/>
            <a:ext cx="8083550" cy="3447098"/>
          </a:xfrm>
        </p:spPr>
        <p:txBody>
          <a:bodyPr/>
          <a:lstStyle/>
          <a:p>
            <a:pPr marL="374650" indent="-362585">
              <a:spcBef>
                <a:spcPts val="10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lang="en-US" sz="2400" b="1" spc="-5" dirty="0">
                <a:latin typeface="Arial"/>
                <a:cs typeface="Arial"/>
              </a:rPr>
              <a:t>Interoperability</a:t>
            </a:r>
            <a:endParaRPr lang="en-US" sz="2400" dirty="0">
              <a:latin typeface="Arial"/>
              <a:cs typeface="Arial"/>
            </a:endParaRPr>
          </a:p>
          <a:p>
            <a:pPr marL="831850" marR="1104265" lvl="1" indent="-327025">
              <a:lnSpc>
                <a:spcPts val="2630"/>
              </a:lnSpc>
              <a:spcBef>
                <a:spcPts val="204"/>
              </a:spcBef>
              <a:buChar char="•"/>
              <a:tabLst>
                <a:tab pos="831215" algn="l"/>
                <a:tab pos="83248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 to exchange information with and provide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functionality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other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systems.</a:t>
            </a:r>
          </a:p>
          <a:p>
            <a:pPr marL="374650" indent="-344805">
              <a:lnSpc>
                <a:spcPts val="3000"/>
              </a:lnSpc>
              <a:buChar char="•"/>
              <a:tabLst>
                <a:tab pos="374015" algn="l"/>
                <a:tab pos="375285" algn="l"/>
              </a:tabLst>
            </a:pPr>
            <a:r>
              <a:rPr lang="en-US" sz="2400" b="1" spc="-5" dirty="0">
                <a:latin typeface="Arial"/>
                <a:cs typeface="Arial"/>
              </a:rPr>
              <a:t>Usability</a:t>
            </a:r>
            <a:endParaRPr lang="en-US" sz="2400" dirty="0">
              <a:latin typeface="Arial"/>
              <a:cs typeface="Arial"/>
            </a:endParaRPr>
          </a:p>
          <a:p>
            <a:pPr marL="831850" marR="672465" lvl="1" indent="-327025">
              <a:lnSpc>
                <a:spcPts val="2630"/>
              </a:lnSpc>
              <a:spcBef>
                <a:spcPts val="145"/>
              </a:spcBef>
              <a:buChar char="•"/>
              <a:tabLst>
                <a:tab pos="831215" algn="l"/>
                <a:tab pos="83248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 to enable users to perform tasks and provide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support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users.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31850" lvl="1" indent="-327025">
              <a:lnSpc>
                <a:spcPts val="2525"/>
              </a:lnSpc>
              <a:buChar char="•"/>
              <a:tabLst>
                <a:tab pos="831215" algn="l"/>
                <a:tab pos="83248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How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easy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use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system,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learn features,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adapt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31850" marR="1206500">
              <a:lnSpc>
                <a:spcPts val="2620"/>
              </a:lnSpc>
              <a:spcBef>
                <a:spcPts val="95"/>
              </a:spcBef>
            </a:pPr>
            <a:r>
              <a:rPr lang="en-US" sz="2400" dirty="0"/>
              <a:t>meet </a:t>
            </a:r>
            <a:r>
              <a:rPr lang="en-US" sz="2400" spc="-5" dirty="0"/>
              <a:t>user needs, and increase </a:t>
            </a:r>
            <a:r>
              <a:rPr lang="en-US" sz="2400" dirty="0"/>
              <a:t>confidence </a:t>
            </a:r>
            <a:r>
              <a:rPr lang="en-US" sz="2400" spc="-5" dirty="0"/>
              <a:t>and </a:t>
            </a:r>
            <a:r>
              <a:rPr lang="en-US" sz="2400" spc="-600" dirty="0"/>
              <a:t> </a:t>
            </a:r>
            <a:r>
              <a:rPr lang="en-US" sz="2400" dirty="0"/>
              <a:t>satisfaction</a:t>
            </a:r>
            <a:r>
              <a:rPr lang="en-US" sz="2400" spc="-10" dirty="0"/>
              <a:t> </a:t>
            </a:r>
            <a:r>
              <a:rPr lang="en-US" sz="2400" spc="-5" dirty="0"/>
              <a:t>in usage.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2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24350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9504" y="1853176"/>
            <a:ext cx="10529145" cy="3443742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99521" marR="1762716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98674" algn="l"/>
                <a:tab pos="500367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Ability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 protect data and information from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unauthorized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access...</a:t>
            </a:r>
            <a:endParaRPr sz="3467">
              <a:latin typeface="Arial MT"/>
              <a:cs typeface="Arial MT"/>
            </a:endParaRPr>
          </a:p>
          <a:p>
            <a:pPr marL="1109106" marR="6773" lvl="1" indent="-436022">
              <a:lnSpc>
                <a:spcPts val="3133"/>
              </a:lnSpc>
              <a:spcBef>
                <a:spcPts val="652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…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while still providing access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to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people and systems </a:t>
            </a:r>
            <a:r>
              <a:rPr sz="2933" b="1" spc="-8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that</a:t>
            </a:r>
            <a:r>
              <a:rPr sz="2933" b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are authorized.</a:t>
            </a:r>
            <a:endParaRPr sz="2933">
              <a:latin typeface="Arial"/>
              <a:cs typeface="Arial"/>
            </a:endParaRPr>
          </a:p>
          <a:p>
            <a:pPr marL="499521" indent="-483435">
              <a:spcBef>
                <a:spcPts val="407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protect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attacks?</a:t>
            </a:r>
            <a:endParaRPr sz="3467">
              <a:latin typeface="Arial MT"/>
              <a:cs typeface="Arial MT"/>
            </a:endParaRPr>
          </a:p>
          <a:p>
            <a:pPr marL="1109106" indent="-436022">
              <a:lnSpc>
                <a:spcPts val="3513"/>
              </a:lnSpc>
              <a:spcBef>
                <a:spcPts val="152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Unauthorized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access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attempts.</a:t>
            </a:r>
            <a:endParaRPr sz="2933">
              <a:latin typeface="Arial MT"/>
              <a:cs typeface="Arial MT"/>
            </a:endParaRPr>
          </a:p>
          <a:p>
            <a:pPr marL="1109106" indent="-436022">
              <a:lnSpc>
                <a:spcPts val="3513"/>
              </a:lnSpc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Attempts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deny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service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legitimate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users.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407902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24350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777" y="1777357"/>
            <a:ext cx="5971540" cy="1049004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474968" marR="6773" indent="-458882">
              <a:lnSpc>
                <a:spcPts val="3773"/>
              </a:lnSpc>
              <a:spcBef>
                <a:spcPts val="579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Processes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allow owners of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resources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control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access.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3068" y="2783942"/>
            <a:ext cx="6283113" cy="2274062"/>
          </a:xfrm>
          <a:prstGeom prst="rect">
            <a:avLst/>
          </a:prstGeom>
        </p:spPr>
        <p:txBody>
          <a:bodyPr vert="horz" wrap="square" lIns="0" tIns="52492" rIns="0" bIns="0" rtlCol="0">
            <a:spAutoFit/>
          </a:bodyPr>
          <a:lstStyle/>
          <a:p>
            <a:pPr marL="452109" indent="-436022">
              <a:spcBef>
                <a:spcPts val="412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Actors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users.</a:t>
            </a:r>
            <a:endParaRPr sz="2933">
              <a:latin typeface="Arial MT"/>
              <a:cs typeface="Arial MT"/>
            </a:endParaRPr>
          </a:p>
          <a:p>
            <a:pPr marL="452109" marR="6773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Resources are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sensitive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elements,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operations,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system.</a:t>
            </a:r>
            <a:endParaRPr sz="2933">
              <a:latin typeface="Arial MT"/>
              <a:cs typeface="Arial MT"/>
            </a:endParaRPr>
          </a:p>
          <a:p>
            <a:pPr marL="452109" marR="53339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Policies define legitimate access to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resources.</a:t>
            </a:r>
            <a:endParaRPr sz="2933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356" y="5089314"/>
            <a:ext cx="5303520" cy="7207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28403" marR="6773" indent="-412316">
              <a:lnSpc>
                <a:spcPts val="2640"/>
              </a:lnSpc>
              <a:spcBef>
                <a:spcPts val="420"/>
              </a:spcBef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Enforced by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security mechanisms </a:t>
            </a:r>
            <a:r>
              <a:rPr sz="2400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used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actors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access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resources.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7249" y="2363316"/>
            <a:ext cx="4421099" cy="33334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95625" y="2327251"/>
            <a:ext cx="7848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Actors</a:t>
            </a:r>
            <a:endParaRPr sz="1867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259776" y="2806829"/>
            <a:ext cx="1457113" cy="827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50607" marR="6773" indent="-234521">
              <a:lnSpc>
                <a:spcPct val="140700"/>
              </a:lnSpc>
              <a:spcBef>
                <a:spcPts val="133"/>
              </a:spcBef>
            </a:pPr>
            <a:r>
              <a:rPr sz="1867" b="1" dirty="0">
                <a:latin typeface="Arial"/>
                <a:cs typeface="Arial"/>
              </a:rPr>
              <a:t>Mechanisms  </a:t>
            </a:r>
            <a:r>
              <a:rPr sz="1867" b="1" spc="-7" dirty="0">
                <a:latin typeface="Arial"/>
                <a:cs typeface="Arial"/>
              </a:rPr>
              <a:t>Policies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5053" y="4320451"/>
            <a:ext cx="124629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Resources</a:t>
            </a:r>
            <a:endParaRPr sz="18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4416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99667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Security</a:t>
            </a:r>
            <a:r>
              <a:rPr spc="-73" dirty="0"/>
              <a:t> </a:t>
            </a:r>
            <a:r>
              <a:rPr spc="-7" dirty="0"/>
              <a:t>Characterization</a:t>
            </a:r>
            <a:r>
              <a:rPr spc="-60" dirty="0"/>
              <a:t> </a:t>
            </a:r>
            <a:r>
              <a:rPr dirty="0"/>
              <a:t>(CIA)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01265"/>
            <a:ext cx="10249745" cy="463203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Confidentiality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services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protected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unauthorized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access.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1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hacker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cannot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access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your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tax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returns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IRS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server.</a:t>
            </a:r>
            <a:endParaRPr sz="240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Integrity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Data/services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subject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unauthorized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manipulation.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60" dirty="0">
                <a:solidFill>
                  <a:srgbClr val="4F4F4F"/>
                </a:solidFill>
                <a:latin typeface="Arial MT"/>
                <a:cs typeface="Arial MT"/>
              </a:rPr>
              <a:t>Your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grade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has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changed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since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assigned.</a:t>
            </a:r>
            <a:endParaRPr sz="240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Availability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available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legitimate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use.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152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DDOS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attack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prevent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your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purchase.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759362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4907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Supporting</a:t>
            </a:r>
            <a:r>
              <a:rPr spc="-127" dirty="0"/>
              <a:t> </a:t>
            </a:r>
            <a:r>
              <a:rPr spc="-7" dirty="0"/>
              <a:t>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088" y="1736863"/>
            <a:ext cx="6044353" cy="400596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63962" marR="1312301" indent="-447875">
              <a:lnSpc>
                <a:spcPts val="3467"/>
              </a:lnSpc>
              <a:spcBef>
                <a:spcPts val="560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Authentication</a:t>
            </a:r>
            <a:r>
              <a:rPr sz="3200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3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Verifies </a:t>
            </a:r>
            <a:r>
              <a:rPr sz="3200" spc="-8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identities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parties.</a:t>
            </a:r>
            <a:endParaRPr sz="3200">
              <a:latin typeface="Arial MT"/>
              <a:cs typeface="Arial MT"/>
            </a:endParaRPr>
          </a:p>
          <a:p>
            <a:pPr marL="463962" marR="260767" indent="-447875">
              <a:lnSpc>
                <a:spcPct val="90900"/>
              </a:lnSpc>
              <a:spcBef>
                <a:spcPts val="1287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Nonrepudiation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-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Guarantees </a:t>
            </a:r>
            <a:r>
              <a:rPr sz="3200" spc="-8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that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sender cannot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deny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 sending,</a:t>
            </a:r>
            <a:r>
              <a:rPr sz="3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recipient</a:t>
            </a:r>
            <a:r>
              <a:rPr sz="3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cannot </a:t>
            </a:r>
            <a:r>
              <a:rPr sz="3200" spc="-8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deny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receiving.</a:t>
            </a:r>
            <a:endParaRPr sz="3200">
              <a:latin typeface="Arial MT"/>
              <a:cs typeface="Arial MT"/>
            </a:endParaRPr>
          </a:p>
          <a:p>
            <a:pPr marL="463962" marR="6773" indent="-447875">
              <a:lnSpc>
                <a:spcPts val="3467"/>
              </a:lnSpc>
              <a:spcBef>
                <a:spcPts val="1420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Authorization</a:t>
            </a:r>
            <a:r>
              <a:rPr sz="3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3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Grants</a:t>
            </a:r>
            <a:r>
              <a:rPr sz="3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privilege </a:t>
            </a:r>
            <a:r>
              <a:rPr sz="3200" spc="-8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performing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task.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7308" y="1233534"/>
            <a:ext cx="1993291" cy="158196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60801" y="3314787"/>
            <a:ext cx="4137660" cy="863600"/>
            <a:chOff x="5445600" y="2486090"/>
            <a:chExt cx="3103245" cy="6477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5600" y="2507668"/>
              <a:ext cx="1151349" cy="6044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486090"/>
              <a:ext cx="1151349" cy="6476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42424" y="2828000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09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53374" y="2812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3374" y="2812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2496" y="2507669"/>
              <a:ext cx="725822" cy="6044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49175" y="2818850"/>
              <a:ext cx="657225" cy="0"/>
            </a:xfrm>
            <a:custGeom>
              <a:avLst/>
              <a:gdLst/>
              <a:ahLst/>
              <a:cxnLst/>
              <a:rect l="l" t="t" r="r" b="b"/>
              <a:pathLst>
                <a:path w="657225">
                  <a:moveTo>
                    <a:pt x="0" y="0"/>
                  </a:moveTo>
                  <a:lnTo>
                    <a:pt x="6568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6024" y="2803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006024" y="2803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263770" y="4545317"/>
            <a:ext cx="1688253" cy="1548553"/>
            <a:chOff x="6197827" y="3408987"/>
            <a:chExt cx="1266190" cy="116141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7827" y="3477520"/>
              <a:ext cx="1151349" cy="10927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10524" y="3413750"/>
              <a:ext cx="448945" cy="439420"/>
            </a:xfrm>
            <a:custGeom>
              <a:avLst/>
              <a:gdLst/>
              <a:ahLst/>
              <a:cxnLst/>
              <a:rect l="l" t="t" r="r" b="b"/>
              <a:pathLst>
                <a:path w="448945" h="439420">
                  <a:moveTo>
                    <a:pt x="224249" y="439199"/>
                  </a:moveTo>
                  <a:lnTo>
                    <a:pt x="179055" y="434738"/>
                  </a:lnTo>
                  <a:lnTo>
                    <a:pt x="136961" y="421942"/>
                  </a:lnTo>
                  <a:lnTo>
                    <a:pt x="98869" y="401695"/>
                  </a:lnTo>
                  <a:lnTo>
                    <a:pt x="65681" y="374880"/>
                  </a:lnTo>
                  <a:lnTo>
                    <a:pt x="38298" y="342380"/>
                  </a:lnTo>
                  <a:lnTo>
                    <a:pt x="17622" y="305078"/>
                  </a:lnTo>
                  <a:lnTo>
                    <a:pt x="4555" y="263857"/>
                  </a:lnTo>
                  <a:lnTo>
                    <a:pt x="0" y="219599"/>
                  </a:lnTo>
                  <a:lnTo>
                    <a:pt x="4555" y="175342"/>
                  </a:lnTo>
                  <a:lnTo>
                    <a:pt x="17622" y="134121"/>
                  </a:lnTo>
                  <a:lnTo>
                    <a:pt x="38298" y="96819"/>
                  </a:lnTo>
                  <a:lnTo>
                    <a:pt x="65681" y="64319"/>
                  </a:lnTo>
                  <a:lnTo>
                    <a:pt x="98869" y="37504"/>
                  </a:lnTo>
                  <a:lnTo>
                    <a:pt x="136961" y="17257"/>
                  </a:lnTo>
                  <a:lnTo>
                    <a:pt x="179055" y="4461"/>
                  </a:lnTo>
                  <a:lnTo>
                    <a:pt x="224249" y="0"/>
                  </a:lnTo>
                  <a:lnTo>
                    <a:pt x="268203" y="4258"/>
                  </a:lnTo>
                  <a:lnTo>
                    <a:pt x="310066" y="16716"/>
                  </a:lnTo>
                  <a:lnTo>
                    <a:pt x="348663" y="36895"/>
                  </a:lnTo>
                  <a:lnTo>
                    <a:pt x="382818" y="64319"/>
                  </a:lnTo>
                  <a:lnTo>
                    <a:pt x="410823" y="97765"/>
                  </a:lnTo>
                  <a:lnTo>
                    <a:pt x="417384" y="109799"/>
                  </a:lnTo>
                  <a:lnTo>
                    <a:pt x="224249" y="109799"/>
                  </a:lnTo>
                  <a:lnTo>
                    <a:pt x="179700" y="118428"/>
                  </a:lnTo>
                  <a:lnTo>
                    <a:pt x="143321" y="141959"/>
                  </a:lnTo>
                  <a:lnTo>
                    <a:pt x="118793" y="176860"/>
                  </a:lnTo>
                  <a:lnTo>
                    <a:pt x="109799" y="219599"/>
                  </a:lnTo>
                  <a:lnTo>
                    <a:pt x="118793" y="262339"/>
                  </a:lnTo>
                  <a:lnTo>
                    <a:pt x="143321" y="297240"/>
                  </a:lnTo>
                  <a:lnTo>
                    <a:pt x="179700" y="320771"/>
                  </a:lnTo>
                  <a:lnTo>
                    <a:pt x="224249" y="329399"/>
                  </a:lnTo>
                  <a:lnTo>
                    <a:pt x="417396" y="329399"/>
                  </a:lnTo>
                  <a:lnTo>
                    <a:pt x="410201" y="342380"/>
                  </a:lnTo>
                  <a:lnTo>
                    <a:pt x="382818" y="374880"/>
                  </a:lnTo>
                  <a:lnTo>
                    <a:pt x="349630" y="401695"/>
                  </a:lnTo>
                  <a:lnTo>
                    <a:pt x="311538" y="421942"/>
                  </a:lnTo>
                  <a:lnTo>
                    <a:pt x="269444" y="434738"/>
                  </a:lnTo>
                  <a:lnTo>
                    <a:pt x="224249" y="439199"/>
                  </a:lnTo>
                  <a:close/>
                </a:path>
                <a:path w="448945" h="439420">
                  <a:moveTo>
                    <a:pt x="417396" y="329399"/>
                  </a:moveTo>
                  <a:lnTo>
                    <a:pt x="224249" y="329399"/>
                  </a:lnTo>
                  <a:lnTo>
                    <a:pt x="268799" y="320771"/>
                  </a:lnTo>
                  <a:lnTo>
                    <a:pt x="305178" y="297240"/>
                  </a:lnTo>
                  <a:lnTo>
                    <a:pt x="329706" y="262339"/>
                  </a:lnTo>
                  <a:lnTo>
                    <a:pt x="338699" y="219599"/>
                  </a:lnTo>
                  <a:lnTo>
                    <a:pt x="329706" y="176860"/>
                  </a:lnTo>
                  <a:lnTo>
                    <a:pt x="305178" y="141959"/>
                  </a:lnTo>
                  <a:lnTo>
                    <a:pt x="268799" y="118428"/>
                  </a:lnTo>
                  <a:lnTo>
                    <a:pt x="224249" y="109799"/>
                  </a:lnTo>
                  <a:lnTo>
                    <a:pt x="417384" y="109799"/>
                  </a:lnTo>
                  <a:lnTo>
                    <a:pt x="431429" y="135562"/>
                  </a:lnTo>
                  <a:lnTo>
                    <a:pt x="444151" y="176558"/>
                  </a:lnTo>
                  <a:lnTo>
                    <a:pt x="448499" y="219599"/>
                  </a:lnTo>
                  <a:lnTo>
                    <a:pt x="443944" y="263857"/>
                  </a:lnTo>
                  <a:lnTo>
                    <a:pt x="430877" y="305078"/>
                  </a:lnTo>
                  <a:lnTo>
                    <a:pt x="417396" y="3293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010524" y="3413750"/>
              <a:ext cx="448945" cy="439420"/>
            </a:xfrm>
            <a:custGeom>
              <a:avLst/>
              <a:gdLst/>
              <a:ahLst/>
              <a:cxnLst/>
              <a:rect l="l" t="t" r="r" b="b"/>
              <a:pathLst>
                <a:path w="448945" h="439420">
                  <a:moveTo>
                    <a:pt x="0" y="219599"/>
                  </a:moveTo>
                  <a:lnTo>
                    <a:pt x="4555" y="175342"/>
                  </a:lnTo>
                  <a:lnTo>
                    <a:pt x="17622" y="134121"/>
                  </a:lnTo>
                  <a:lnTo>
                    <a:pt x="38298" y="96819"/>
                  </a:lnTo>
                  <a:lnTo>
                    <a:pt x="65681" y="64319"/>
                  </a:lnTo>
                  <a:lnTo>
                    <a:pt x="98869" y="37504"/>
                  </a:lnTo>
                  <a:lnTo>
                    <a:pt x="136961" y="17257"/>
                  </a:lnTo>
                  <a:lnTo>
                    <a:pt x="179055" y="4461"/>
                  </a:lnTo>
                  <a:lnTo>
                    <a:pt x="224249" y="0"/>
                  </a:lnTo>
                  <a:lnTo>
                    <a:pt x="268203" y="4258"/>
                  </a:lnTo>
                  <a:lnTo>
                    <a:pt x="310066" y="16716"/>
                  </a:lnTo>
                  <a:lnTo>
                    <a:pt x="348663" y="36895"/>
                  </a:lnTo>
                  <a:lnTo>
                    <a:pt x="382818" y="64319"/>
                  </a:lnTo>
                  <a:lnTo>
                    <a:pt x="410823" y="97765"/>
                  </a:lnTo>
                  <a:lnTo>
                    <a:pt x="431429" y="135562"/>
                  </a:lnTo>
                  <a:lnTo>
                    <a:pt x="444151" y="176558"/>
                  </a:lnTo>
                  <a:lnTo>
                    <a:pt x="448499" y="219599"/>
                  </a:lnTo>
                  <a:lnTo>
                    <a:pt x="443944" y="263857"/>
                  </a:lnTo>
                  <a:lnTo>
                    <a:pt x="430877" y="305078"/>
                  </a:lnTo>
                  <a:lnTo>
                    <a:pt x="410201" y="342380"/>
                  </a:lnTo>
                  <a:lnTo>
                    <a:pt x="382818" y="374880"/>
                  </a:lnTo>
                  <a:lnTo>
                    <a:pt x="349630" y="401695"/>
                  </a:lnTo>
                  <a:lnTo>
                    <a:pt x="311538" y="421942"/>
                  </a:lnTo>
                  <a:lnTo>
                    <a:pt x="269444" y="434738"/>
                  </a:lnTo>
                  <a:lnTo>
                    <a:pt x="224249" y="439199"/>
                  </a:lnTo>
                  <a:lnTo>
                    <a:pt x="179055" y="434738"/>
                  </a:lnTo>
                  <a:lnTo>
                    <a:pt x="136961" y="421942"/>
                  </a:lnTo>
                  <a:lnTo>
                    <a:pt x="98869" y="401695"/>
                  </a:lnTo>
                  <a:lnTo>
                    <a:pt x="65681" y="374880"/>
                  </a:lnTo>
                  <a:lnTo>
                    <a:pt x="38298" y="342380"/>
                  </a:lnTo>
                  <a:lnTo>
                    <a:pt x="17622" y="305078"/>
                  </a:lnTo>
                  <a:lnTo>
                    <a:pt x="4555" y="263857"/>
                  </a:lnTo>
                  <a:lnTo>
                    <a:pt x="0" y="2195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5562" y="3518787"/>
              <a:ext cx="238424" cy="2291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498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0985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Security</a:t>
            </a:r>
            <a:r>
              <a:rPr spc="-300" dirty="0"/>
              <a:t> </a:t>
            </a:r>
            <a:r>
              <a:rPr spc="-7"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7" y="1801279"/>
            <a:ext cx="6015567" cy="468044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Achieving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security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relies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Detecting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attacks.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Resisting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attacks.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Reacting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attacks.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Recovering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attacks.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Objects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being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protected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are: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rest.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transit.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Computational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processes.</a:t>
            </a:r>
            <a:endParaRPr sz="29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5900" y="1988259"/>
            <a:ext cx="4027851" cy="4083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5601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4556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Security</a:t>
            </a:r>
            <a:r>
              <a:rPr spc="-60" dirty="0"/>
              <a:t> </a:t>
            </a:r>
            <a:r>
              <a:rPr spc="-7" dirty="0"/>
              <a:t>is</a:t>
            </a:r>
            <a:r>
              <a:rPr spc="-47" dirty="0"/>
              <a:t> </a:t>
            </a:r>
            <a:r>
              <a:rPr spc="-7" dirty="0"/>
              <a:t>Risk</a:t>
            </a:r>
            <a:r>
              <a:rPr spc="-47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6" y="1801279"/>
            <a:ext cx="6753013" cy="335213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Not</a:t>
            </a:r>
            <a:r>
              <a:rPr sz="3467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simply</a:t>
            </a:r>
            <a:r>
              <a:rPr sz="3467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secure/not</a:t>
            </a:r>
            <a:r>
              <a:rPr sz="3467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secure.</a:t>
            </a:r>
            <a:endParaRPr sz="3467">
              <a:latin typeface="Arial"/>
              <a:cs typeface="Arial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compromised.</a:t>
            </a:r>
            <a:endParaRPr sz="2933">
              <a:latin typeface="Arial MT"/>
              <a:cs typeface="Arial MT"/>
            </a:endParaRPr>
          </a:p>
          <a:p>
            <a:pPr marL="1084553" marR="813626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Try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 avoid attack, prevent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damage,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quickly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recover.</a:t>
            </a:r>
            <a:endParaRPr sz="2933">
              <a:latin typeface="Arial MT"/>
              <a:cs typeface="Arial MT"/>
            </a:endParaRPr>
          </a:p>
          <a:p>
            <a:pPr marL="1084553" marR="942316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Balance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risks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against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cost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guarding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against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them.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30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realistic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expectations!</a:t>
            </a:r>
            <a:endParaRPr sz="29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2797" y="2153268"/>
            <a:ext cx="3956467" cy="27328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0550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6515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Assessing</a:t>
            </a:r>
            <a:r>
              <a:rPr spc="-120" dirty="0"/>
              <a:t> </a:t>
            </a:r>
            <a:r>
              <a:rPr spc="-7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322560" cy="3548857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968" marR="6773" indent="-458882">
              <a:lnSpc>
                <a:spcPct val="89700"/>
              </a:lnSpc>
              <a:spcBef>
                <a:spcPts val="56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system’s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ability to protect data from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unauthorized access while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still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providing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service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authorized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users.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Assess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well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responds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attack.</a:t>
            </a:r>
            <a:endParaRPr sz="3467">
              <a:latin typeface="Arial MT"/>
              <a:cs typeface="Arial MT"/>
            </a:endParaRPr>
          </a:p>
          <a:p>
            <a:pPr marL="1084553" marR="998195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Stimuli are attacks from external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systems/users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demonstrations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policies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(log-in,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authorization).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30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Responses: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auditing,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logging,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reporting,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analyzing.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528860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6515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Assessing</a:t>
            </a:r>
            <a:r>
              <a:rPr spc="-120" dirty="0"/>
              <a:t> </a:t>
            </a:r>
            <a:r>
              <a:rPr spc="-7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9343812" cy="3930927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universal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metrics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measuring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“security”.</a:t>
            </a:r>
            <a:endParaRPr sz="3467">
              <a:latin typeface="Arial MT"/>
              <a:cs typeface="Arial MT"/>
            </a:endParaRPr>
          </a:p>
          <a:p>
            <a:pPr marL="474968" marR="12700" indent="-458882">
              <a:lnSpc>
                <a:spcPts val="3773"/>
              </a:lnSpc>
              <a:spcBef>
                <a:spcPts val="13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Present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specific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attack types and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specify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 </a:t>
            </a:r>
            <a:r>
              <a:rPr sz="3467" spc="-9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responds.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Response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assessed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appropriate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metrics.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Time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identify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attacker.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Amount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protected.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stop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attack.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355254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225" y="748774"/>
            <a:ext cx="2208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Next</a:t>
            </a:r>
            <a:r>
              <a:rPr spc="-90" dirty="0"/>
              <a:t> </a:t>
            </a:r>
            <a:r>
              <a:rPr spc="-5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pPr marL="38100">
                <a:lnSpc>
                  <a:spcPts val="1535"/>
                </a:lnSpc>
              </a:pPr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52699" y="1734186"/>
            <a:ext cx="5438140" cy="2649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9105"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latin typeface="Arial MT"/>
                <a:cs typeface="Arial MT"/>
              </a:rPr>
              <a:t>More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introduction:</a:t>
            </a:r>
            <a:endParaRPr sz="3000" dirty="0">
              <a:latin typeface="Arial MT"/>
              <a:cs typeface="Arial MT"/>
            </a:endParaRPr>
          </a:p>
          <a:p>
            <a:pPr marL="928369" lvl="1" indent="-413384">
              <a:lnSpc>
                <a:spcPts val="2865"/>
              </a:lnSpc>
              <a:spcBef>
                <a:spcPts val="2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Testing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fundamentals.</a:t>
            </a:r>
            <a:endParaRPr sz="2400" dirty="0">
              <a:latin typeface="Arial MT"/>
              <a:cs typeface="Arial MT"/>
            </a:endParaRPr>
          </a:p>
          <a:p>
            <a:pPr marL="928369" lvl="1" indent="-413384">
              <a:lnSpc>
                <a:spcPts val="2865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Principles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analysis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testing.</a:t>
            </a:r>
            <a:endParaRPr sz="24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○"/>
            </a:pPr>
            <a:endParaRPr sz="2700" dirty="0">
              <a:latin typeface="Arial MT"/>
              <a:cs typeface="Arial MT"/>
            </a:endParaRPr>
          </a:p>
          <a:p>
            <a:pPr marL="471170" indent="-459105">
              <a:spcBef>
                <a:spcPts val="164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Reading:</a:t>
            </a:r>
            <a:endParaRPr sz="3000" dirty="0">
              <a:latin typeface="Arial MT"/>
              <a:cs typeface="Arial MT"/>
            </a:endParaRPr>
          </a:p>
          <a:p>
            <a:pPr marL="928369" lvl="1" indent="-413384">
              <a:lnSpc>
                <a:spcPts val="2855"/>
              </a:lnSpc>
              <a:spcBef>
                <a:spcPts val="25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Chapters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1-4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testbook</a:t>
            </a:r>
            <a:r>
              <a:rPr sz="2400" spc="-5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5" y="1734186"/>
            <a:ext cx="8083550" cy="3554819"/>
          </a:xfrm>
        </p:spPr>
        <p:txBody>
          <a:bodyPr/>
          <a:lstStyle/>
          <a:p>
            <a:pPr marL="440055" indent="-427990">
              <a:spcBef>
                <a:spcPts val="8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Resilience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Supportability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Portability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Development</a:t>
            </a:r>
            <a:r>
              <a:rPr lang="en-US" spc="-75" dirty="0"/>
              <a:t> </a:t>
            </a:r>
            <a:r>
              <a:rPr lang="en-US" spc="-10" dirty="0"/>
              <a:t>Efficiency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30" dirty="0"/>
              <a:t>Time</a:t>
            </a:r>
            <a:r>
              <a:rPr lang="en-US" spc="-35" dirty="0"/>
              <a:t> </a:t>
            </a:r>
            <a:r>
              <a:rPr lang="en-US" spc="-5" dirty="0"/>
              <a:t>to</a:t>
            </a:r>
            <a:r>
              <a:rPr lang="en-US" spc="-35" dirty="0"/>
              <a:t> </a:t>
            </a:r>
            <a:r>
              <a:rPr lang="en-US" spc="-5" dirty="0"/>
              <a:t>Deliver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75" dirty="0"/>
              <a:t>Tool</a:t>
            </a:r>
            <a:r>
              <a:rPr lang="en-US" spc="-55" dirty="0"/>
              <a:t> </a:t>
            </a:r>
            <a:r>
              <a:rPr lang="en-US" spc="-5" dirty="0"/>
              <a:t>Support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Geographic</a:t>
            </a:r>
            <a:r>
              <a:rPr lang="en-US" spc="-90" dirty="0"/>
              <a:t> </a:t>
            </a:r>
            <a:r>
              <a:rPr lang="en-US" spc="-5" dirty="0"/>
              <a:t>Distribution</a:t>
            </a:r>
            <a:endParaRPr lang="en-US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24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78365"/>
            <a:ext cx="383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Quality</a:t>
            </a:r>
            <a:r>
              <a:rPr spc="-220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208201"/>
            <a:ext cx="7567930" cy="30348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These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qualities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often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conflict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3435" marR="323215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Fewer </a:t>
            </a:r>
            <a:r>
              <a:rPr sz="2200" dirty="0">
                <a:latin typeface="Arial MT"/>
                <a:cs typeface="Arial MT"/>
              </a:rPr>
              <a:t>subsystems </a:t>
            </a:r>
            <a:r>
              <a:rPr sz="2200" spc="-5" dirty="0">
                <a:latin typeface="Arial MT"/>
                <a:cs typeface="Arial MT"/>
              </a:rPr>
              <a:t>improves performance, but hurts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modifiability.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Redundant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helps </a:t>
            </a:r>
            <a:r>
              <a:rPr sz="2200" spc="-20" dirty="0">
                <a:latin typeface="Arial MT"/>
                <a:cs typeface="Arial MT"/>
              </a:rPr>
              <a:t>availability,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lessens </a:t>
            </a:r>
            <a:r>
              <a:rPr sz="2200" spc="-20" dirty="0">
                <a:latin typeface="Arial MT"/>
                <a:cs typeface="Arial MT"/>
              </a:rPr>
              <a:t>security.</a:t>
            </a:r>
            <a:endParaRPr sz="2200" dirty="0">
              <a:latin typeface="Arial MT"/>
              <a:cs typeface="Arial MT"/>
            </a:endParaRPr>
          </a:p>
          <a:p>
            <a:pPr marL="813435" marR="297815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Localizing </a:t>
            </a:r>
            <a:r>
              <a:rPr sz="2200" dirty="0">
                <a:latin typeface="Arial MT"/>
                <a:cs typeface="Arial MT"/>
              </a:rPr>
              <a:t>safety-critical </a:t>
            </a:r>
            <a:r>
              <a:rPr sz="2200" spc="-5" dirty="0">
                <a:latin typeface="Arial MT"/>
                <a:cs typeface="Arial MT"/>
              </a:rPr>
              <a:t>features ensures </a:t>
            </a:r>
            <a:r>
              <a:rPr sz="2200" spc="-25" dirty="0">
                <a:latin typeface="Arial MT"/>
                <a:cs typeface="Arial MT"/>
              </a:rPr>
              <a:t>safety, </a:t>
            </a:r>
            <a:r>
              <a:rPr sz="2200" spc="-5" dirty="0">
                <a:latin typeface="Arial MT"/>
                <a:cs typeface="Arial MT"/>
              </a:rPr>
              <a:t>but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degrades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performance.</a:t>
            </a:r>
            <a:endParaRPr sz="2200" dirty="0">
              <a:latin typeface="Arial MT"/>
              <a:cs typeface="Arial MT"/>
            </a:endParaRPr>
          </a:p>
          <a:p>
            <a:pPr marL="356235" marR="257810" indent="-344170">
              <a:lnSpc>
                <a:spcPts val="2820"/>
              </a:lnSpc>
              <a:spcBef>
                <a:spcPts val="1019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Important to decide what is important, and </a:t>
            </a:r>
            <a:r>
              <a:rPr sz="2600" dirty="0">
                <a:latin typeface="Arial MT"/>
                <a:cs typeface="Arial MT"/>
              </a:rPr>
              <a:t>set 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threshold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 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“good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enough”.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682A78-8D77-7939-C637-3C6376AB568C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kern="0" spc="-10"/>
              <a:t>Quality</a:t>
            </a:r>
            <a:r>
              <a:rPr lang="en-US" kern="0" spc="-220"/>
              <a:t> </a:t>
            </a:r>
            <a:r>
              <a:rPr lang="en-US" kern="0" spc="-5"/>
              <a:t>Attributes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78365"/>
            <a:ext cx="2307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Our</a:t>
            </a:r>
            <a:r>
              <a:rPr spc="-90" dirty="0"/>
              <a:t> </a:t>
            </a:r>
            <a:r>
              <a:rPr spc="-5" dirty="0"/>
              <a:t>Focus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157598"/>
            <a:ext cx="7823834" cy="29400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Dependability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Availability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Performance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Scalability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Security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dirty="0">
                <a:latin typeface="Arial"/>
                <a:cs typeface="Arial"/>
              </a:rPr>
              <a:t>(Others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important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-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but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not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enough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for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all!)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6A1A02-80B1-01FD-7A7F-386F83A927BA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kern="0" spc="-10" dirty="0"/>
              <a:t>Quality</a:t>
            </a:r>
            <a:r>
              <a:rPr lang="en-US" kern="0" spc="-220" dirty="0"/>
              <a:t> </a:t>
            </a:r>
            <a:r>
              <a:rPr lang="en-US" kern="0" spc="-5" dirty="0"/>
              <a:t>Attributes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3535</Words>
  <Application>Microsoft Office PowerPoint</Application>
  <PresentationFormat>Widescreen</PresentationFormat>
  <Paragraphs>537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Arial MT</vt:lpstr>
      <vt:lpstr>Calibri</vt:lpstr>
      <vt:lpstr>Office Theme</vt:lpstr>
      <vt:lpstr>PowerPoint Presentation</vt:lpstr>
      <vt:lpstr>Today’s Goals</vt:lpstr>
      <vt:lpstr>Quality Attributes</vt:lpstr>
      <vt:lpstr>Quality Attributes</vt:lpstr>
      <vt:lpstr>Quality Attributes</vt:lpstr>
      <vt:lpstr>Quality Attributes</vt:lpstr>
      <vt:lpstr>Quality Attributes</vt:lpstr>
      <vt:lpstr>Quality Attributes</vt:lpstr>
      <vt:lpstr>Our Focus</vt:lpstr>
      <vt:lpstr>PowerPoint Presentation</vt:lpstr>
      <vt:lpstr>When is Software Ready for Release?</vt:lpstr>
      <vt:lpstr>Correctness</vt:lpstr>
      <vt:lpstr>Reliability</vt:lpstr>
      <vt:lpstr>Dependence on Specifications</vt:lpstr>
      <vt:lpstr>Safety</vt:lpstr>
      <vt:lpstr>Robustness</vt:lpstr>
      <vt:lpstr>Dependability Property Relations</vt:lpstr>
      <vt:lpstr>Measuring Dependability</vt:lpstr>
      <vt:lpstr>Let’s take a break!</vt:lpstr>
      <vt:lpstr>Measuring Reliability</vt:lpstr>
      <vt:lpstr>What is Reliability?</vt:lpstr>
      <vt:lpstr>Improving Reliability</vt:lpstr>
      <vt:lpstr>Reliability is Measurable</vt:lpstr>
      <vt:lpstr>How to Measure Reliability</vt:lpstr>
      <vt:lpstr>Metric 1: Availability</vt:lpstr>
      <vt:lpstr>Metric 1: Availability</vt:lpstr>
      <vt:lpstr>Availability</vt:lpstr>
      <vt:lpstr>Availability Considerations</vt:lpstr>
      <vt:lpstr>Metric 2: Probability of Failure on Demand (POFOD)</vt:lpstr>
      <vt:lpstr>Metric 3: Rate of Occurrence of Fault (ROCOF)</vt:lpstr>
      <vt:lpstr>Metric 4: Mean Time Between Failures (MTBF)</vt:lpstr>
      <vt:lpstr>Probabilistic Availability</vt:lpstr>
      <vt:lpstr>Reliability Metrics</vt:lpstr>
      <vt:lpstr>Reliability Examples</vt:lpstr>
      <vt:lpstr>Reliability Examples</vt:lpstr>
      <vt:lpstr>Reliability Examples</vt:lpstr>
      <vt:lpstr>Reliability Examples</vt:lpstr>
      <vt:lpstr>Reliability Examples</vt:lpstr>
      <vt:lpstr>Reliability Examples</vt:lpstr>
      <vt:lpstr>Additional Examples</vt:lpstr>
      <vt:lpstr>Additional Examples</vt:lpstr>
      <vt:lpstr>Additional Examples</vt:lpstr>
      <vt:lpstr>Additional Examples</vt:lpstr>
      <vt:lpstr>Reliability Economics</vt:lpstr>
      <vt:lpstr>Let’s take a break!</vt:lpstr>
      <vt:lpstr>Self Reading: Quality Attributes-  Performance,  Scalability and Security</vt:lpstr>
      <vt:lpstr>Performance</vt:lpstr>
      <vt:lpstr>Performance Measurements</vt:lpstr>
      <vt:lpstr>Measurements - Latency</vt:lpstr>
      <vt:lpstr>Measurements - Latency</vt:lpstr>
      <vt:lpstr>Measurements - Response Jitter</vt:lpstr>
      <vt:lpstr>Measurements - Throughput</vt:lpstr>
      <vt:lpstr>Measurements - Throughput</vt:lpstr>
      <vt:lpstr>Measurements - Deadlines</vt:lpstr>
      <vt:lpstr>Measurements - Missed Events</vt:lpstr>
      <vt:lpstr>Scalability</vt:lpstr>
      <vt:lpstr>Scalability</vt:lpstr>
      <vt:lpstr>Assessing Scalability</vt:lpstr>
      <vt:lpstr>PowerPoint Presentation</vt:lpstr>
      <vt:lpstr>Security</vt:lpstr>
      <vt:lpstr>Security</vt:lpstr>
      <vt:lpstr>Security Characterization (CIA)</vt:lpstr>
      <vt:lpstr>Supporting CIA</vt:lpstr>
      <vt:lpstr>Security Approaches</vt:lpstr>
      <vt:lpstr>Security is Risk Management</vt:lpstr>
      <vt:lpstr>Assessing Security</vt:lpstr>
      <vt:lpstr>Assessing Security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84</cp:revision>
  <dcterms:created xsi:type="dcterms:W3CDTF">2022-06-16T11:58:56Z</dcterms:created>
  <dcterms:modified xsi:type="dcterms:W3CDTF">2022-10-31T18:55:23Z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