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0" r:id="rId31"/>
    <p:sldId id="301" r:id="rId32"/>
    <p:sldId id="302" r:id="rId33"/>
    <p:sldId id="304" r:id="rId34"/>
    <p:sldId id="305" r:id="rId35"/>
    <p:sldId id="306" r:id="rId36"/>
    <p:sldId id="307" r:id="rId37"/>
    <p:sldId id="308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33" r:id="rId46"/>
    <p:sldId id="334" r:id="rId47"/>
    <p:sldId id="270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39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8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7" y="196324"/>
            <a:ext cx="8083550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7" y="1734186"/>
            <a:ext cx="8083550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7" y="196324"/>
            <a:ext cx="8083550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7" y="196324"/>
            <a:ext cx="8083550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4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0"/>
            <a:ext cx="9144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11/5/2022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9144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7" y="1734186"/>
            <a:ext cx="808355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9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8082" y="6491807"/>
            <a:ext cx="260350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33" y="2743202"/>
            <a:ext cx="649160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Testing Fundamentals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833" y="4019620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smtClean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mtClean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>
                <a:solidFill>
                  <a:srgbClr val="2388DB"/>
                </a:solidFill>
                <a:latin typeface="Arial MT"/>
                <a:cs typeface="Arial MT"/>
              </a:rPr>
              <a:t>3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28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0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6/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2022</a:t>
            </a: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7274089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200400"/>
            <a:ext cx="8083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What</a:t>
            </a:r>
            <a:r>
              <a:rPr spc="-30" dirty="0"/>
              <a:t> </a:t>
            </a:r>
            <a:r>
              <a:rPr spc="-10" dirty="0"/>
              <a:t>Goes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70" dirty="0"/>
              <a:t>Test</a:t>
            </a:r>
            <a:r>
              <a:rPr spc="-20" dirty="0"/>
              <a:t> </a:t>
            </a:r>
            <a:r>
              <a:rPr spc="-5" dirty="0"/>
              <a:t>Case?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0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/>
              <a:t>Test</a:t>
            </a:r>
            <a:r>
              <a:rPr spc="-30" dirty="0"/>
              <a:t> </a:t>
            </a:r>
            <a:r>
              <a:rPr spc="-10" dirty="0"/>
              <a:t>Suite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70" dirty="0"/>
              <a:t>Test</a:t>
            </a:r>
            <a:r>
              <a:rPr spc="-25" dirty="0"/>
              <a:t> </a:t>
            </a:r>
            <a:r>
              <a:rPr spc="-5" dirty="0"/>
              <a:t>Case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47132"/>
            <a:ext cx="63328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test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suite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collection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 </a:t>
            </a:r>
            <a:r>
              <a:rPr sz="2600" b="1" dirty="0">
                <a:latin typeface="Arial"/>
                <a:cs typeface="Arial"/>
              </a:rPr>
              <a:t>test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cases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915" y="2649646"/>
            <a:ext cx="5161280" cy="7493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9090" indent="-327025">
              <a:spcBef>
                <a:spcPts val="30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Executed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together.</a:t>
            </a:r>
            <a:endParaRPr sz="2200" dirty="0">
              <a:latin typeface="Arial MT"/>
              <a:cs typeface="Arial MT"/>
            </a:endParaRPr>
          </a:p>
          <a:p>
            <a:pPr marL="339090" indent="-327025">
              <a:spcBef>
                <a:spcPts val="20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Each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case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independent.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950" y="3399245"/>
            <a:ext cx="7242175" cy="16478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6870" indent="-344170">
              <a:spcBef>
                <a:spcPts val="55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May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have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multiple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suites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project.</a:t>
            </a:r>
            <a:endParaRPr sz="2600" dirty="0">
              <a:latin typeface="Arial MT"/>
              <a:cs typeface="Arial MT"/>
            </a:endParaRPr>
          </a:p>
          <a:p>
            <a:pPr marL="1271270" lvl="1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10" dirty="0">
                <a:latin typeface="Arial MT"/>
                <a:cs typeface="Arial MT"/>
              </a:rPr>
              <a:t>Different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types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tests,</a:t>
            </a:r>
            <a:r>
              <a:rPr spc="-10" dirty="0">
                <a:latin typeface="Arial MT"/>
                <a:cs typeface="Arial MT"/>
              </a:rPr>
              <a:t> different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resource/time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needs.</a:t>
            </a:r>
            <a:endParaRPr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7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case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consists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of: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Initialization,</a:t>
            </a:r>
            <a:r>
              <a:rPr sz="2200" spc="-65" dirty="0">
                <a:latin typeface="Arial MT"/>
                <a:cs typeface="Arial MT"/>
              </a:rPr>
              <a:t> Test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Steps,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Inputs,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Oracles,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65" dirty="0">
                <a:latin typeface="Arial MT"/>
                <a:cs typeface="Arial MT"/>
              </a:rPr>
              <a:t>Tear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Down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29240" y="2292687"/>
            <a:ext cx="1214755" cy="1234440"/>
            <a:chOff x="7529237" y="1435437"/>
            <a:chExt cx="1214755" cy="1234440"/>
          </a:xfrm>
        </p:grpSpPr>
        <p:sp>
          <p:nvSpPr>
            <p:cNvPr id="7" name="object 7"/>
            <p:cNvSpPr/>
            <p:nvPr/>
          </p:nvSpPr>
          <p:spPr>
            <a:xfrm>
              <a:off x="7533999" y="1440199"/>
              <a:ext cx="1205230" cy="1224915"/>
            </a:xfrm>
            <a:custGeom>
              <a:avLst/>
              <a:gdLst/>
              <a:ahLst/>
              <a:cxnLst/>
              <a:rect l="l" t="t" r="r" b="b"/>
              <a:pathLst>
                <a:path w="1205229" h="1224914">
                  <a:moveTo>
                    <a:pt x="1205099" y="1224899"/>
                  </a:moveTo>
                  <a:lnTo>
                    <a:pt x="0" y="1224899"/>
                  </a:lnTo>
                  <a:lnTo>
                    <a:pt x="0" y="0"/>
                  </a:lnTo>
                  <a:lnTo>
                    <a:pt x="1205099" y="0"/>
                  </a:lnTo>
                  <a:lnTo>
                    <a:pt x="1205099" y="1224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33999" y="1440199"/>
              <a:ext cx="1205230" cy="1224915"/>
            </a:xfrm>
            <a:custGeom>
              <a:avLst/>
              <a:gdLst/>
              <a:ahLst/>
              <a:cxnLst/>
              <a:rect l="l" t="t" r="r" b="b"/>
              <a:pathLst>
                <a:path w="1205229" h="1224914">
                  <a:moveTo>
                    <a:pt x="0" y="0"/>
                  </a:moveTo>
                  <a:lnTo>
                    <a:pt x="1205099" y="0"/>
                  </a:lnTo>
                  <a:lnTo>
                    <a:pt x="1205099" y="1224899"/>
                  </a:lnTo>
                  <a:lnTo>
                    <a:pt x="0" y="122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07024" y="2366212"/>
            <a:ext cx="459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Suite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27215" y="2615990"/>
            <a:ext cx="626745" cy="333375"/>
            <a:chOff x="7627212" y="1758737"/>
            <a:chExt cx="626745" cy="333375"/>
          </a:xfrm>
        </p:grpSpPr>
        <p:sp>
          <p:nvSpPr>
            <p:cNvPr id="11" name="object 11"/>
            <p:cNvSpPr/>
            <p:nvPr/>
          </p:nvSpPr>
          <p:spPr>
            <a:xfrm>
              <a:off x="7631975" y="17634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617099" y="323399"/>
                  </a:moveTo>
                  <a:lnTo>
                    <a:pt x="0" y="323399"/>
                  </a:lnTo>
                  <a:lnTo>
                    <a:pt x="0" y="0"/>
                  </a:lnTo>
                  <a:lnTo>
                    <a:pt x="617099" y="0"/>
                  </a:lnTo>
                  <a:lnTo>
                    <a:pt x="617099" y="3233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31975" y="17634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0" y="0"/>
                  </a:moveTo>
                  <a:lnTo>
                    <a:pt x="617099" y="0"/>
                  </a:lnTo>
                  <a:lnTo>
                    <a:pt x="617099" y="323399"/>
                  </a:lnTo>
                  <a:lnTo>
                    <a:pt x="0" y="32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46071" y="2687408"/>
            <a:ext cx="2870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 MT"/>
                <a:cs typeface="Arial MT"/>
              </a:rPr>
              <a:t>ase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79615" y="2768390"/>
            <a:ext cx="626745" cy="333375"/>
            <a:chOff x="7779612" y="1911137"/>
            <a:chExt cx="626745" cy="333375"/>
          </a:xfrm>
        </p:grpSpPr>
        <p:sp>
          <p:nvSpPr>
            <p:cNvPr id="15" name="object 15"/>
            <p:cNvSpPr/>
            <p:nvPr/>
          </p:nvSpPr>
          <p:spPr>
            <a:xfrm>
              <a:off x="7784375" y="19158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617099" y="323399"/>
                  </a:moveTo>
                  <a:lnTo>
                    <a:pt x="0" y="323399"/>
                  </a:lnTo>
                  <a:lnTo>
                    <a:pt x="0" y="0"/>
                  </a:lnTo>
                  <a:lnTo>
                    <a:pt x="617099" y="0"/>
                  </a:lnTo>
                  <a:lnTo>
                    <a:pt x="617099" y="3233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84375" y="19158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0" y="0"/>
                  </a:moveTo>
                  <a:lnTo>
                    <a:pt x="617099" y="0"/>
                  </a:lnTo>
                  <a:lnTo>
                    <a:pt x="617099" y="323399"/>
                  </a:lnTo>
                  <a:lnTo>
                    <a:pt x="0" y="32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05003" y="2657866"/>
            <a:ext cx="306705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  <a:p>
            <a:pPr marL="165100">
              <a:lnSpc>
                <a:spcPts val="1440"/>
              </a:lnSpc>
            </a:pPr>
            <a:r>
              <a:rPr sz="1400" spc="-5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98471" y="2839808"/>
            <a:ext cx="2870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 MT"/>
                <a:cs typeface="Arial MT"/>
              </a:rPr>
              <a:t>ase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32015" y="2920790"/>
            <a:ext cx="626745" cy="333375"/>
            <a:chOff x="7932012" y="2063537"/>
            <a:chExt cx="626745" cy="333375"/>
          </a:xfrm>
        </p:grpSpPr>
        <p:sp>
          <p:nvSpPr>
            <p:cNvPr id="20" name="object 20"/>
            <p:cNvSpPr/>
            <p:nvPr/>
          </p:nvSpPr>
          <p:spPr>
            <a:xfrm>
              <a:off x="7936775" y="20682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617099" y="323399"/>
                  </a:moveTo>
                  <a:lnTo>
                    <a:pt x="0" y="323399"/>
                  </a:lnTo>
                  <a:lnTo>
                    <a:pt x="0" y="0"/>
                  </a:lnTo>
                  <a:lnTo>
                    <a:pt x="617099" y="0"/>
                  </a:lnTo>
                  <a:lnTo>
                    <a:pt x="617099" y="3233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36775" y="20682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0" y="0"/>
                  </a:moveTo>
                  <a:lnTo>
                    <a:pt x="617099" y="0"/>
                  </a:lnTo>
                  <a:lnTo>
                    <a:pt x="617099" y="323399"/>
                  </a:lnTo>
                  <a:lnTo>
                    <a:pt x="0" y="32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150871" y="2992208"/>
            <a:ext cx="2870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 MT"/>
                <a:cs typeface="Arial MT"/>
              </a:rPr>
              <a:t>ase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84415" y="3073190"/>
            <a:ext cx="626745" cy="333375"/>
            <a:chOff x="8084412" y="2215937"/>
            <a:chExt cx="626745" cy="333375"/>
          </a:xfrm>
        </p:grpSpPr>
        <p:sp>
          <p:nvSpPr>
            <p:cNvPr id="24" name="object 24"/>
            <p:cNvSpPr/>
            <p:nvPr/>
          </p:nvSpPr>
          <p:spPr>
            <a:xfrm>
              <a:off x="8089175" y="22206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617099" y="323399"/>
                  </a:moveTo>
                  <a:lnTo>
                    <a:pt x="0" y="323399"/>
                  </a:lnTo>
                  <a:lnTo>
                    <a:pt x="0" y="0"/>
                  </a:lnTo>
                  <a:lnTo>
                    <a:pt x="617099" y="0"/>
                  </a:lnTo>
                  <a:lnTo>
                    <a:pt x="617099" y="3233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9175" y="2220699"/>
              <a:ext cx="617220" cy="323850"/>
            </a:xfrm>
            <a:custGeom>
              <a:avLst/>
              <a:gdLst/>
              <a:ahLst/>
              <a:cxnLst/>
              <a:rect l="l" t="t" r="r" b="b"/>
              <a:pathLst>
                <a:path w="617220" h="323850">
                  <a:moveTo>
                    <a:pt x="0" y="0"/>
                  </a:moveTo>
                  <a:lnTo>
                    <a:pt x="617099" y="0"/>
                  </a:lnTo>
                  <a:lnTo>
                    <a:pt x="617099" y="323399"/>
                  </a:lnTo>
                  <a:lnTo>
                    <a:pt x="0" y="32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09800" y="2962666"/>
            <a:ext cx="59309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  <a:p>
            <a:pPr marL="165100">
              <a:lnSpc>
                <a:spcPts val="1440"/>
              </a:lnSpc>
            </a:pPr>
            <a:r>
              <a:rPr sz="1400" spc="-5" dirty="0">
                <a:latin typeface="Arial MT"/>
                <a:cs typeface="Arial MT"/>
              </a:rPr>
              <a:t>Case</a:t>
            </a:r>
            <a:endParaRPr sz="1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469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Anatomy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70" dirty="0"/>
              <a:t>Test</a:t>
            </a:r>
            <a:r>
              <a:rPr spc="-30" dirty="0"/>
              <a:t> </a:t>
            </a:r>
            <a:r>
              <a:rPr spc="-5" dirty="0"/>
              <a:t>Case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06363" y="2532817"/>
            <a:ext cx="39401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  <a:tabLst>
                <a:tab pos="960755" algn="l"/>
                <a:tab pos="2364740" algn="l"/>
                <a:tab pos="3363595" algn="l"/>
              </a:tabLst>
            </a:pPr>
            <a:r>
              <a:rPr sz="2600" dirty="0">
                <a:solidFill>
                  <a:srgbClr val="6F828C"/>
                </a:solidFill>
                <a:latin typeface="Arial MT"/>
                <a:cs typeface="Arial MT"/>
              </a:rPr>
              <a:t>(I</a:t>
            </a:r>
            <a:r>
              <a:rPr sz="2550" baseline="-32679" dirty="0">
                <a:solidFill>
                  <a:srgbClr val="6F828C"/>
                </a:solidFill>
                <a:latin typeface="Arial MT"/>
                <a:cs typeface="Arial MT"/>
              </a:rPr>
              <a:t>1	</a:t>
            </a:r>
            <a:r>
              <a:rPr sz="2600" dirty="0">
                <a:solidFill>
                  <a:srgbClr val="6F828C"/>
                </a:solidFill>
                <a:latin typeface="Arial MT"/>
                <a:cs typeface="Arial MT"/>
              </a:rPr>
              <a:t>O</a:t>
            </a:r>
            <a:r>
              <a:rPr sz="2550" baseline="-32679" dirty="0">
                <a:solidFill>
                  <a:srgbClr val="6F828C"/>
                </a:solidFill>
                <a:latin typeface="Arial MT"/>
                <a:cs typeface="Arial MT"/>
              </a:rPr>
              <a:t>1</a:t>
            </a:r>
            <a:r>
              <a:rPr sz="2600" dirty="0">
                <a:solidFill>
                  <a:srgbClr val="6F828C"/>
                </a:solidFill>
                <a:latin typeface="Arial MT"/>
                <a:cs typeface="Arial MT"/>
              </a:rPr>
              <a:t>)	</a:t>
            </a:r>
            <a:r>
              <a:rPr sz="2600" spc="10" dirty="0">
                <a:solidFill>
                  <a:srgbClr val="6F828C"/>
                </a:solidFill>
                <a:latin typeface="Arial MT"/>
                <a:cs typeface="Arial MT"/>
              </a:rPr>
              <a:t>(I</a:t>
            </a:r>
            <a:r>
              <a:rPr sz="2550" spc="15" baseline="-32679" dirty="0">
                <a:solidFill>
                  <a:srgbClr val="6F828C"/>
                </a:solidFill>
                <a:latin typeface="Arial MT"/>
                <a:cs typeface="Arial MT"/>
              </a:rPr>
              <a:t>2	</a:t>
            </a:r>
            <a:r>
              <a:rPr sz="2600" spc="5" dirty="0">
                <a:solidFill>
                  <a:srgbClr val="6F828C"/>
                </a:solidFill>
                <a:latin typeface="Arial MT"/>
                <a:cs typeface="Arial MT"/>
              </a:rPr>
              <a:t>O</a:t>
            </a:r>
            <a:r>
              <a:rPr sz="2550" spc="7" baseline="-32679" dirty="0">
                <a:solidFill>
                  <a:srgbClr val="6F828C"/>
                </a:solidFill>
                <a:latin typeface="Arial MT"/>
                <a:cs typeface="Arial MT"/>
              </a:rPr>
              <a:t>2</a:t>
            </a:r>
            <a:r>
              <a:rPr sz="2550" spc="-97" baseline="-32679" dirty="0">
                <a:solidFill>
                  <a:srgbClr val="6F82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6F828C"/>
                </a:solidFill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520" y="2532817"/>
            <a:ext cx="15900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  <a:tabLst>
                <a:tab pos="1049655" algn="l"/>
              </a:tabLst>
            </a:pPr>
            <a:r>
              <a:rPr sz="2600" spc="10" dirty="0">
                <a:solidFill>
                  <a:srgbClr val="6F828C"/>
                </a:solidFill>
                <a:latin typeface="Arial MT"/>
                <a:cs typeface="Arial MT"/>
              </a:rPr>
              <a:t>(I</a:t>
            </a:r>
            <a:r>
              <a:rPr sz="2550" spc="15" baseline="-32679" dirty="0">
                <a:solidFill>
                  <a:srgbClr val="6F828C"/>
                </a:solidFill>
                <a:latin typeface="Arial MT"/>
                <a:cs typeface="Arial MT"/>
              </a:rPr>
              <a:t>3	</a:t>
            </a:r>
            <a:r>
              <a:rPr sz="2600" dirty="0">
                <a:solidFill>
                  <a:srgbClr val="6F828C"/>
                </a:solidFill>
                <a:latin typeface="Arial MT"/>
                <a:cs typeface="Arial MT"/>
              </a:rPr>
              <a:t>O</a:t>
            </a:r>
            <a:r>
              <a:rPr sz="2550" baseline="-32679" dirty="0">
                <a:solidFill>
                  <a:srgbClr val="6F828C"/>
                </a:solidFill>
                <a:latin typeface="Arial MT"/>
                <a:cs typeface="Arial MT"/>
              </a:rPr>
              <a:t>3</a:t>
            </a:r>
            <a:r>
              <a:rPr sz="2600" dirty="0">
                <a:solidFill>
                  <a:srgbClr val="6F828C"/>
                </a:solidFill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88525" y="2445565"/>
            <a:ext cx="6412230" cy="1463675"/>
            <a:chOff x="1288525" y="1588312"/>
            <a:chExt cx="6412230" cy="1463675"/>
          </a:xfrm>
        </p:grpSpPr>
        <p:sp>
          <p:nvSpPr>
            <p:cNvPr id="6" name="object 6"/>
            <p:cNvSpPr/>
            <p:nvPr/>
          </p:nvSpPr>
          <p:spPr>
            <a:xfrm>
              <a:off x="1949600" y="1931812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1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5275" y="1890821"/>
              <a:ext cx="105500" cy="819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98050" y="1607362"/>
              <a:ext cx="876300" cy="648970"/>
            </a:xfrm>
            <a:custGeom>
              <a:avLst/>
              <a:gdLst/>
              <a:ahLst/>
              <a:cxnLst/>
              <a:rect l="l" t="t" r="r" b="b"/>
              <a:pathLst>
                <a:path w="876300" h="648969">
                  <a:moveTo>
                    <a:pt x="0" y="324449"/>
                  </a:moveTo>
                  <a:lnTo>
                    <a:pt x="3413" y="283751"/>
                  </a:lnTo>
                  <a:lnTo>
                    <a:pt x="13381" y="244561"/>
                  </a:lnTo>
                  <a:lnTo>
                    <a:pt x="29492" y="207184"/>
                  </a:lnTo>
                  <a:lnTo>
                    <a:pt x="51336" y="171924"/>
                  </a:lnTo>
                  <a:lnTo>
                    <a:pt x="78501" y="139084"/>
                  </a:lnTo>
                  <a:lnTo>
                    <a:pt x="110579" y="108969"/>
                  </a:lnTo>
                  <a:lnTo>
                    <a:pt x="147157" y="81883"/>
                  </a:lnTo>
                  <a:lnTo>
                    <a:pt x="187825" y="58130"/>
                  </a:lnTo>
                  <a:lnTo>
                    <a:pt x="232173" y="38014"/>
                  </a:lnTo>
                  <a:lnTo>
                    <a:pt x="279790" y="21839"/>
                  </a:lnTo>
                  <a:lnTo>
                    <a:pt x="330266" y="9908"/>
                  </a:lnTo>
                  <a:lnTo>
                    <a:pt x="383189" y="2527"/>
                  </a:lnTo>
                  <a:lnTo>
                    <a:pt x="438149" y="0"/>
                  </a:lnTo>
                  <a:lnTo>
                    <a:pt x="493110" y="2527"/>
                  </a:lnTo>
                  <a:lnTo>
                    <a:pt x="546033" y="9908"/>
                  </a:lnTo>
                  <a:lnTo>
                    <a:pt x="596509" y="21839"/>
                  </a:lnTo>
                  <a:lnTo>
                    <a:pt x="644126" y="38014"/>
                  </a:lnTo>
                  <a:lnTo>
                    <a:pt x="688474" y="58130"/>
                  </a:lnTo>
                  <a:lnTo>
                    <a:pt x="729142" y="81883"/>
                  </a:lnTo>
                  <a:lnTo>
                    <a:pt x="765720" y="108969"/>
                  </a:lnTo>
                  <a:lnTo>
                    <a:pt x="797798" y="139084"/>
                  </a:lnTo>
                  <a:lnTo>
                    <a:pt x="824963" y="171924"/>
                  </a:lnTo>
                  <a:lnTo>
                    <a:pt x="846807" y="207184"/>
                  </a:lnTo>
                  <a:lnTo>
                    <a:pt x="862918" y="244561"/>
                  </a:lnTo>
                  <a:lnTo>
                    <a:pt x="872886" y="283751"/>
                  </a:lnTo>
                  <a:lnTo>
                    <a:pt x="876299" y="324449"/>
                  </a:lnTo>
                  <a:lnTo>
                    <a:pt x="872886" y="365148"/>
                  </a:lnTo>
                  <a:lnTo>
                    <a:pt x="862918" y="404338"/>
                  </a:lnTo>
                  <a:lnTo>
                    <a:pt x="846807" y="441715"/>
                  </a:lnTo>
                  <a:lnTo>
                    <a:pt x="824963" y="476975"/>
                  </a:lnTo>
                  <a:lnTo>
                    <a:pt x="797798" y="509815"/>
                  </a:lnTo>
                  <a:lnTo>
                    <a:pt x="765720" y="539930"/>
                  </a:lnTo>
                  <a:lnTo>
                    <a:pt x="729142" y="567016"/>
                  </a:lnTo>
                  <a:lnTo>
                    <a:pt x="688474" y="590769"/>
                  </a:lnTo>
                  <a:lnTo>
                    <a:pt x="644126" y="610885"/>
                  </a:lnTo>
                  <a:lnTo>
                    <a:pt x="596509" y="627060"/>
                  </a:lnTo>
                  <a:lnTo>
                    <a:pt x="546033" y="638990"/>
                  </a:lnTo>
                  <a:lnTo>
                    <a:pt x="493110" y="646372"/>
                  </a:lnTo>
                  <a:lnTo>
                    <a:pt x="438149" y="648899"/>
                  </a:lnTo>
                  <a:lnTo>
                    <a:pt x="383189" y="646372"/>
                  </a:lnTo>
                  <a:lnTo>
                    <a:pt x="330266" y="638990"/>
                  </a:lnTo>
                  <a:lnTo>
                    <a:pt x="279790" y="627060"/>
                  </a:lnTo>
                  <a:lnTo>
                    <a:pt x="232173" y="610885"/>
                  </a:lnTo>
                  <a:lnTo>
                    <a:pt x="187825" y="590769"/>
                  </a:lnTo>
                  <a:lnTo>
                    <a:pt x="147157" y="567016"/>
                  </a:lnTo>
                  <a:lnTo>
                    <a:pt x="110579" y="539930"/>
                  </a:lnTo>
                  <a:lnTo>
                    <a:pt x="78501" y="509815"/>
                  </a:lnTo>
                  <a:lnTo>
                    <a:pt x="51336" y="476975"/>
                  </a:lnTo>
                  <a:lnTo>
                    <a:pt x="29492" y="441715"/>
                  </a:lnTo>
                  <a:lnTo>
                    <a:pt x="13381" y="404338"/>
                  </a:lnTo>
                  <a:lnTo>
                    <a:pt x="3413" y="365148"/>
                  </a:lnTo>
                  <a:lnTo>
                    <a:pt x="0" y="324449"/>
                  </a:lnTo>
                  <a:close/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6225" y="1941337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1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1900" y="1900346"/>
              <a:ext cx="105500" cy="819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53014" y="1611487"/>
              <a:ext cx="2289810" cy="1431290"/>
            </a:xfrm>
            <a:custGeom>
              <a:avLst/>
              <a:gdLst/>
              <a:ahLst/>
              <a:cxnLst/>
              <a:rect l="l" t="t" r="r" b="b"/>
              <a:pathLst>
                <a:path w="2289810" h="1431289">
                  <a:moveTo>
                    <a:pt x="1412935" y="324449"/>
                  </a:moveTo>
                  <a:lnTo>
                    <a:pt x="1416349" y="283751"/>
                  </a:lnTo>
                  <a:lnTo>
                    <a:pt x="1426317" y="244561"/>
                  </a:lnTo>
                  <a:lnTo>
                    <a:pt x="1442428" y="207184"/>
                  </a:lnTo>
                  <a:lnTo>
                    <a:pt x="1464271" y="171924"/>
                  </a:lnTo>
                  <a:lnTo>
                    <a:pt x="1491437" y="139084"/>
                  </a:lnTo>
                  <a:lnTo>
                    <a:pt x="1523514" y="108969"/>
                  </a:lnTo>
                  <a:lnTo>
                    <a:pt x="1560092" y="81883"/>
                  </a:lnTo>
                  <a:lnTo>
                    <a:pt x="1600761" y="58130"/>
                  </a:lnTo>
                  <a:lnTo>
                    <a:pt x="1645109" y="38014"/>
                  </a:lnTo>
                  <a:lnTo>
                    <a:pt x="1692726" y="21839"/>
                  </a:lnTo>
                  <a:lnTo>
                    <a:pt x="1743201" y="9908"/>
                  </a:lnTo>
                  <a:lnTo>
                    <a:pt x="1796125" y="2527"/>
                  </a:lnTo>
                  <a:lnTo>
                    <a:pt x="1851085" y="0"/>
                  </a:lnTo>
                  <a:lnTo>
                    <a:pt x="1906046" y="2527"/>
                  </a:lnTo>
                  <a:lnTo>
                    <a:pt x="1958969" y="9908"/>
                  </a:lnTo>
                  <a:lnTo>
                    <a:pt x="2009445" y="21839"/>
                  </a:lnTo>
                  <a:lnTo>
                    <a:pt x="2057062" y="38014"/>
                  </a:lnTo>
                  <a:lnTo>
                    <a:pt x="2101410" y="58130"/>
                  </a:lnTo>
                  <a:lnTo>
                    <a:pt x="2142078" y="81883"/>
                  </a:lnTo>
                  <a:lnTo>
                    <a:pt x="2178656" y="108969"/>
                  </a:lnTo>
                  <a:lnTo>
                    <a:pt x="2210733" y="139084"/>
                  </a:lnTo>
                  <a:lnTo>
                    <a:pt x="2237899" y="171924"/>
                  </a:lnTo>
                  <a:lnTo>
                    <a:pt x="2259743" y="207184"/>
                  </a:lnTo>
                  <a:lnTo>
                    <a:pt x="2275854" y="244561"/>
                  </a:lnTo>
                  <a:lnTo>
                    <a:pt x="2285821" y="283751"/>
                  </a:lnTo>
                  <a:lnTo>
                    <a:pt x="2289235" y="324449"/>
                  </a:lnTo>
                  <a:lnTo>
                    <a:pt x="2285821" y="365148"/>
                  </a:lnTo>
                  <a:lnTo>
                    <a:pt x="2275854" y="404338"/>
                  </a:lnTo>
                  <a:lnTo>
                    <a:pt x="2259743" y="441715"/>
                  </a:lnTo>
                  <a:lnTo>
                    <a:pt x="2237899" y="476975"/>
                  </a:lnTo>
                  <a:lnTo>
                    <a:pt x="2210733" y="509815"/>
                  </a:lnTo>
                  <a:lnTo>
                    <a:pt x="2178656" y="539930"/>
                  </a:lnTo>
                  <a:lnTo>
                    <a:pt x="2142078" y="567016"/>
                  </a:lnTo>
                  <a:lnTo>
                    <a:pt x="2101410" y="590769"/>
                  </a:lnTo>
                  <a:lnTo>
                    <a:pt x="2057062" y="610885"/>
                  </a:lnTo>
                  <a:lnTo>
                    <a:pt x="2009445" y="627060"/>
                  </a:lnTo>
                  <a:lnTo>
                    <a:pt x="1958969" y="638990"/>
                  </a:lnTo>
                  <a:lnTo>
                    <a:pt x="1906046" y="646372"/>
                  </a:lnTo>
                  <a:lnTo>
                    <a:pt x="1851085" y="648899"/>
                  </a:lnTo>
                  <a:lnTo>
                    <a:pt x="1796125" y="646372"/>
                  </a:lnTo>
                  <a:lnTo>
                    <a:pt x="1743201" y="638990"/>
                  </a:lnTo>
                  <a:lnTo>
                    <a:pt x="1692726" y="627060"/>
                  </a:lnTo>
                  <a:lnTo>
                    <a:pt x="1645109" y="610885"/>
                  </a:lnTo>
                  <a:lnTo>
                    <a:pt x="1600761" y="590769"/>
                  </a:lnTo>
                  <a:lnTo>
                    <a:pt x="1560092" y="567016"/>
                  </a:lnTo>
                  <a:lnTo>
                    <a:pt x="1523514" y="539930"/>
                  </a:lnTo>
                  <a:lnTo>
                    <a:pt x="1491437" y="509815"/>
                  </a:lnTo>
                  <a:lnTo>
                    <a:pt x="1464271" y="476975"/>
                  </a:lnTo>
                  <a:lnTo>
                    <a:pt x="1442428" y="441715"/>
                  </a:lnTo>
                  <a:lnTo>
                    <a:pt x="1426317" y="404338"/>
                  </a:lnTo>
                  <a:lnTo>
                    <a:pt x="1416349" y="365148"/>
                  </a:lnTo>
                  <a:lnTo>
                    <a:pt x="1412935" y="324449"/>
                  </a:lnTo>
                  <a:close/>
                </a:path>
                <a:path w="2289810" h="1431289">
                  <a:moveTo>
                    <a:pt x="2227960" y="1430812"/>
                  </a:moveTo>
                  <a:lnTo>
                    <a:pt x="0" y="590067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2605" y="2161507"/>
              <a:ext cx="111042" cy="790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053800" y="2363464"/>
              <a:ext cx="327660" cy="679450"/>
            </a:xfrm>
            <a:custGeom>
              <a:avLst/>
              <a:gdLst/>
              <a:ahLst/>
              <a:cxnLst/>
              <a:rect l="l" t="t" r="r" b="b"/>
              <a:pathLst>
                <a:path w="327660" h="679450">
                  <a:moveTo>
                    <a:pt x="327174" y="67883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6741" y="2276062"/>
              <a:ext cx="84929" cy="1105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93774" y="1941262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1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9449" y="1900271"/>
              <a:ext cx="105500" cy="819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30174" y="1941337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1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5849" y="1900346"/>
              <a:ext cx="105500" cy="819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80975" y="1616899"/>
              <a:ext cx="2284095" cy="1425575"/>
            </a:xfrm>
            <a:custGeom>
              <a:avLst/>
              <a:gdLst/>
              <a:ahLst/>
              <a:cxnLst/>
              <a:rect l="l" t="t" r="r" b="b"/>
              <a:pathLst>
                <a:path w="2284095" h="1425575">
                  <a:moveTo>
                    <a:pt x="1407624" y="324449"/>
                  </a:moveTo>
                  <a:lnTo>
                    <a:pt x="1411038" y="283751"/>
                  </a:lnTo>
                  <a:lnTo>
                    <a:pt x="1421006" y="244561"/>
                  </a:lnTo>
                  <a:lnTo>
                    <a:pt x="1437117" y="207184"/>
                  </a:lnTo>
                  <a:lnTo>
                    <a:pt x="1458961" y="171924"/>
                  </a:lnTo>
                  <a:lnTo>
                    <a:pt x="1486126" y="139084"/>
                  </a:lnTo>
                  <a:lnTo>
                    <a:pt x="1518204" y="108969"/>
                  </a:lnTo>
                  <a:lnTo>
                    <a:pt x="1554782" y="81883"/>
                  </a:lnTo>
                  <a:lnTo>
                    <a:pt x="1595450" y="58130"/>
                  </a:lnTo>
                  <a:lnTo>
                    <a:pt x="1639798" y="38014"/>
                  </a:lnTo>
                  <a:lnTo>
                    <a:pt x="1687415" y="21839"/>
                  </a:lnTo>
                  <a:lnTo>
                    <a:pt x="1737891" y="9908"/>
                  </a:lnTo>
                  <a:lnTo>
                    <a:pt x="1790814" y="2527"/>
                  </a:lnTo>
                  <a:lnTo>
                    <a:pt x="1845774" y="0"/>
                  </a:lnTo>
                  <a:lnTo>
                    <a:pt x="1900735" y="2527"/>
                  </a:lnTo>
                  <a:lnTo>
                    <a:pt x="1953658" y="9908"/>
                  </a:lnTo>
                  <a:lnTo>
                    <a:pt x="2004134" y="21839"/>
                  </a:lnTo>
                  <a:lnTo>
                    <a:pt x="2051751" y="38014"/>
                  </a:lnTo>
                  <a:lnTo>
                    <a:pt x="2096099" y="58130"/>
                  </a:lnTo>
                  <a:lnTo>
                    <a:pt x="2136767" y="81883"/>
                  </a:lnTo>
                  <a:lnTo>
                    <a:pt x="2173345" y="108969"/>
                  </a:lnTo>
                  <a:lnTo>
                    <a:pt x="2205423" y="139084"/>
                  </a:lnTo>
                  <a:lnTo>
                    <a:pt x="2232588" y="171924"/>
                  </a:lnTo>
                  <a:lnTo>
                    <a:pt x="2254432" y="207184"/>
                  </a:lnTo>
                  <a:lnTo>
                    <a:pt x="2270543" y="244561"/>
                  </a:lnTo>
                  <a:lnTo>
                    <a:pt x="2280511" y="283751"/>
                  </a:lnTo>
                  <a:lnTo>
                    <a:pt x="2283924" y="324449"/>
                  </a:lnTo>
                  <a:lnTo>
                    <a:pt x="2280511" y="365148"/>
                  </a:lnTo>
                  <a:lnTo>
                    <a:pt x="2270543" y="404338"/>
                  </a:lnTo>
                  <a:lnTo>
                    <a:pt x="2254432" y="441715"/>
                  </a:lnTo>
                  <a:lnTo>
                    <a:pt x="2232588" y="476975"/>
                  </a:lnTo>
                  <a:lnTo>
                    <a:pt x="2205423" y="509815"/>
                  </a:lnTo>
                  <a:lnTo>
                    <a:pt x="2173345" y="539930"/>
                  </a:lnTo>
                  <a:lnTo>
                    <a:pt x="2136767" y="567016"/>
                  </a:lnTo>
                  <a:lnTo>
                    <a:pt x="2096099" y="590769"/>
                  </a:lnTo>
                  <a:lnTo>
                    <a:pt x="2051751" y="610885"/>
                  </a:lnTo>
                  <a:lnTo>
                    <a:pt x="2004134" y="627060"/>
                  </a:lnTo>
                  <a:lnTo>
                    <a:pt x="1953658" y="638990"/>
                  </a:lnTo>
                  <a:lnTo>
                    <a:pt x="1900735" y="646372"/>
                  </a:lnTo>
                  <a:lnTo>
                    <a:pt x="1845774" y="648899"/>
                  </a:lnTo>
                  <a:lnTo>
                    <a:pt x="1790814" y="646372"/>
                  </a:lnTo>
                  <a:lnTo>
                    <a:pt x="1737891" y="638990"/>
                  </a:lnTo>
                  <a:lnTo>
                    <a:pt x="1687415" y="627060"/>
                  </a:lnTo>
                  <a:lnTo>
                    <a:pt x="1639798" y="610885"/>
                  </a:lnTo>
                  <a:lnTo>
                    <a:pt x="1595450" y="590769"/>
                  </a:lnTo>
                  <a:lnTo>
                    <a:pt x="1554782" y="567016"/>
                  </a:lnTo>
                  <a:lnTo>
                    <a:pt x="1518204" y="539930"/>
                  </a:lnTo>
                  <a:lnTo>
                    <a:pt x="1486126" y="509815"/>
                  </a:lnTo>
                  <a:lnTo>
                    <a:pt x="1458961" y="476975"/>
                  </a:lnTo>
                  <a:lnTo>
                    <a:pt x="1437117" y="441715"/>
                  </a:lnTo>
                  <a:lnTo>
                    <a:pt x="1421006" y="404338"/>
                  </a:lnTo>
                  <a:lnTo>
                    <a:pt x="1411038" y="365148"/>
                  </a:lnTo>
                  <a:lnTo>
                    <a:pt x="1407624" y="324449"/>
                  </a:lnTo>
                  <a:close/>
                </a:path>
                <a:path w="2284095" h="1425575">
                  <a:moveTo>
                    <a:pt x="0" y="1425399"/>
                  </a:moveTo>
                  <a:lnTo>
                    <a:pt x="1740540" y="693314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9791" y="2267172"/>
              <a:ext cx="110937" cy="815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48124" y="1922287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1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3800" y="1881296"/>
              <a:ext cx="105500" cy="81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84350" y="1597837"/>
              <a:ext cx="5507355" cy="1444625"/>
            </a:xfrm>
            <a:custGeom>
              <a:avLst/>
              <a:gdLst/>
              <a:ahLst/>
              <a:cxnLst/>
              <a:rect l="l" t="t" r="r" b="b"/>
              <a:pathLst>
                <a:path w="5507355" h="1444625">
                  <a:moveTo>
                    <a:pt x="141137" y="324449"/>
                  </a:moveTo>
                  <a:lnTo>
                    <a:pt x="144551" y="283751"/>
                  </a:lnTo>
                  <a:lnTo>
                    <a:pt x="154519" y="244561"/>
                  </a:lnTo>
                  <a:lnTo>
                    <a:pt x="170629" y="207184"/>
                  </a:lnTo>
                  <a:lnTo>
                    <a:pt x="192473" y="171924"/>
                  </a:lnTo>
                  <a:lnTo>
                    <a:pt x="219639" y="139084"/>
                  </a:lnTo>
                  <a:lnTo>
                    <a:pt x="251716" y="108969"/>
                  </a:lnTo>
                  <a:lnTo>
                    <a:pt x="288294" y="81883"/>
                  </a:lnTo>
                  <a:lnTo>
                    <a:pt x="328963" y="58130"/>
                  </a:lnTo>
                  <a:lnTo>
                    <a:pt x="373311" y="38014"/>
                  </a:lnTo>
                  <a:lnTo>
                    <a:pt x="420928" y="21839"/>
                  </a:lnTo>
                  <a:lnTo>
                    <a:pt x="471403" y="9908"/>
                  </a:lnTo>
                  <a:lnTo>
                    <a:pt x="524326" y="2527"/>
                  </a:lnTo>
                  <a:lnTo>
                    <a:pt x="579287" y="0"/>
                  </a:lnTo>
                  <a:lnTo>
                    <a:pt x="634248" y="2527"/>
                  </a:lnTo>
                  <a:lnTo>
                    <a:pt x="687171" y="9908"/>
                  </a:lnTo>
                  <a:lnTo>
                    <a:pt x="737646" y="21839"/>
                  </a:lnTo>
                  <a:lnTo>
                    <a:pt x="785263" y="38014"/>
                  </a:lnTo>
                  <a:lnTo>
                    <a:pt x="829611" y="58130"/>
                  </a:lnTo>
                  <a:lnTo>
                    <a:pt x="870280" y="81883"/>
                  </a:lnTo>
                  <a:lnTo>
                    <a:pt x="906858" y="108969"/>
                  </a:lnTo>
                  <a:lnTo>
                    <a:pt x="938935" y="139084"/>
                  </a:lnTo>
                  <a:lnTo>
                    <a:pt x="966101" y="171924"/>
                  </a:lnTo>
                  <a:lnTo>
                    <a:pt x="987945" y="207184"/>
                  </a:lnTo>
                  <a:lnTo>
                    <a:pt x="1004055" y="244561"/>
                  </a:lnTo>
                  <a:lnTo>
                    <a:pt x="1014023" y="283751"/>
                  </a:lnTo>
                  <a:lnTo>
                    <a:pt x="1017437" y="324449"/>
                  </a:lnTo>
                  <a:lnTo>
                    <a:pt x="1014023" y="365148"/>
                  </a:lnTo>
                  <a:lnTo>
                    <a:pt x="1004055" y="404338"/>
                  </a:lnTo>
                  <a:lnTo>
                    <a:pt x="987945" y="441715"/>
                  </a:lnTo>
                  <a:lnTo>
                    <a:pt x="966101" y="476975"/>
                  </a:lnTo>
                  <a:lnTo>
                    <a:pt x="938935" y="509815"/>
                  </a:lnTo>
                  <a:lnTo>
                    <a:pt x="906858" y="539930"/>
                  </a:lnTo>
                  <a:lnTo>
                    <a:pt x="870280" y="567016"/>
                  </a:lnTo>
                  <a:lnTo>
                    <a:pt x="829611" y="590769"/>
                  </a:lnTo>
                  <a:lnTo>
                    <a:pt x="785263" y="610885"/>
                  </a:lnTo>
                  <a:lnTo>
                    <a:pt x="737646" y="627060"/>
                  </a:lnTo>
                  <a:lnTo>
                    <a:pt x="687171" y="638990"/>
                  </a:lnTo>
                  <a:lnTo>
                    <a:pt x="634248" y="646372"/>
                  </a:lnTo>
                  <a:lnTo>
                    <a:pt x="579287" y="648899"/>
                  </a:lnTo>
                  <a:lnTo>
                    <a:pt x="524326" y="646372"/>
                  </a:lnTo>
                  <a:lnTo>
                    <a:pt x="471403" y="638990"/>
                  </a:lnTo>
                  <a:lnTo>
                    <a:pt x="420928" y="627060"/>
                  </a:lnTo>
                  <a:lnTo>
                    <a:pt x="373311" y="610885"/>
                  </a:lnTo>
                  <a:lnTo>
                    <a:pt x="328963" y="590769"/>
                  </a:lnTo>
                  <a:lnTo>
                    <a:pt x="288294" y="567016"/>
                  </a:lnTo>
                  <a:lnTo>
                    <a:pt x="251716" y="539930"/>
                  </a:lnTo>
                  <a:lnTo>
                    <a:pt x="219639" y="509815"/>
                  </a:lnTo>
                  <a:lnTo>
                    <a:pt x="192473" y="476975"/>
                  </a:lnTo>
                  <a:lnTo>
                    <a:pt x="170629" y="441715"/>
                  </a:lnTo>
                  <a:lnTo>
                    <a:pt x="154519" y="404338"/>
                  </a:lnTo>
                  <a:lnTo>
                    <a:pt x="144551" y="365148"/>
                  </a:lnTo>
                  <a:lnTo>
                    <a:pt x="141137" y="324449"/>
                  </a:lnTo>
                  <a:close/>
                </a:path>
                <a:path w="5507355" h="1444625">
                  <a:moveTo>
                    <a:pt x="2385787" y="324468"/>
                  </a:moveTo>
                  <a:lnTo>
                    <a:pt x="2389201" y="283770"/>
                  </a:lnTo>
                  <a:lnTo>
                    <a:pt x="2399169" y="244580"/>
                  </a:lnTo>
                  <a:lnTo>
                    <a:pt x="2415279" y="207203"/>
                  </a:lnTo>
                  <a:lnTo>
                    <a:pt x="2437123" y="171943"/>
                  </a:lnTo>
                  <a:lnTo>
                    <a:pt x="2464289" y="139103"/>
                  </a:lnTo>
                  <a:lnTo>
                    <a:pt x="2496366" y="108988"/>
                  </a:lnTo>
                  <a:lnTo>
                    <a:pt x="2532944" y="81902"/>
                  </a:lnTo>
                  <a:lnTo>
                    <a:pt x="2573612" y="58149"/>
                  </a:lnTo>
                  <a:lnTo>
                    <a:pt x="2617960" y="38033"/>
                  </a:lnTo>
                  <a:lnTo>
                    <a:pt x="2665578" y="21857"/>
                  </a:lnTo>
                  <a:lnTo>
                    <a:pt x="2716053" y="9927"/>
                  </a:lnTo>
                  <a:lnTo>
                    <a:pt x="2768976" y="2546"/>
                  </a:lnTo>
                  <a:lnTo>
                    <a:pt x="2823937" y="18"/>
                  </a:lnTo>
                  <a:lnTo>
                    <a:pt x="2878898" y="2546"/>
                  </a:lnTo>
                  <a:lnTo>
                    <a:pt x="2931821" y="9927"/>
                  </a:lnTo>
                  <a:lnTo>
                    <a:pt x="2982296" y="21857"/>
                  </a:lnTo>
                  <a:lnTo>
                    <a:pt x="3029913" y="38033"/>
                  </a:lnTo>
                  <a:lnTo>
                    <a:pt x="3074261" y="58149"/>
                  </a:lnTo>
                  <a:lnTo>
                    <a:pt x="3114930" y="81902"/>
                  </a:lnTo>
                  <a:lnTo>
                    <a:pt x="3151508" y="108988"/>
                  </a:lnTo>
                  <a:lnTo>
                    <a:pt x="3183585" y="139103"/>
                  </a:lnTo>
                  <a:lnTo>
                    <a:pt x="3210751" y="171943"/>
                  </a:lnTo>
                  <a:lnTo>
                    <a:pt x="3232594" y="207203"/>
                  </a:lnTo>
                  <a:lnTo>
                    <a:pt x="3248705" y="244580"/>
                  </a:lnTo>
                  <a:lnTo>
                    <a:pt x="3258673" y="283770"/>
                  </a:lnTo>
                  <a:lnTo>
                    <a:pt x="3262087" y="324468"/>
                  </a:lnTo>
                  <a:lnTo>
                    <a:pt x="3258673" y="365167"/>
                  </a:lnTo>
                  <a:lnTo>
                    <a:pt x="3248705" y="404356"/>
                  </a:lnTo>
                  <a:lnTo>
                    <a:pt x="3232594" y="441733"/>
                  </a:lnTo>
                  <a:lnTo>
                    <a:pt x="3210751" y="476994"/>
                  </a:lnTo>
                  <a:lnTo>
                    <a:pt x="3183585" y="509834"/>
                  </a:lnTo>
                  <a:lnTo>
                    <a:pt x="3151508" y="539948"/>
                  </a:lnTo>
                  <a:lnTo>
                    <a:pt x="3114930" y="567034"/>
                  </a:lnTo>
                  <a:lnTo>
                    <a:pt x="3074261" y="590788"/>
                  </a:lnTo>
                  <a:lnTo>
                    <a:pt x="3029913" y="610904"/>
                  </a:lnTo>
                  <a:lnTo>
                    <a:pt x="2982296" y="627079"/>
                  </a:lnTo>
                  <a:lnTo>
                    <a:pt x="2931821" y="639009"/>
                  </a:lnTo>
                  <a:lnTo>
                    <a:pt x="2878898" y="646390"/>
                  </a:lnTo>
                  <a:lnTo>
                    <a:pt x="2823937" y="648918"/>
                  </a:lnTo>
                  <a:lnTo>
                    <a:pt x="2768976" y="646390"/>
                  </a:lnTo>
                  <a:lnTo>
                    <a:pt x="2716053" y="639009"/>
                  </a:lnTo>
                  <a:lnTo>
                    <a:pt x="2665578" y="627079"/>
                  </a:lnTo>
                  <a:lnTo>
                    <a:pt x="2617960" y="610904"/>
                  </a:lnTo>
                  <a:lnTo>
                    <a:pt x="2573612" y="590788"/>
                  </a:lnTo>
                  <a:lnTo>
                    <a:pt x="2532944" y="567034"/>
                  </a:lnTo>
                  <a:lnTo>
                    <a:pt x="2496366" y="539948"/>
                  </a:lnTo>
                  <a:lnTo>
                    <a:pt x="2464289" y="509834"/>
                  </a:lnTo>
                  <a:lnTo>
                    <a:pt x="2437123" y="476994"/>
                  </a:lnTo>
                  <a:lnTo>
                    <a:pt x="2415279" y="441733"/>
                  </a:lnTo>
                  <a:lnTo>
                    <a:pt x="2399169" y="404356"/>
                  </a:lnTo>
                  <a:lnTo>
                    <a:pt x="2389201" y="365167"/>
                  </a:lnTo>
                  <a:lnTo>
                    <a:pt x="2385787" y="324468"/>
                  </a:lnTo>
                  <a:close/>
                </a:path>
                <a:path w="5507355" h="1444625">
                  <a:moveTo>
                    <a:pt x="4630449" y="333974"/>
                  </a:moveTo>
                  <a:lnTo>
                    <a:pt x="4633863" y="293276"/>
                  </a:lnTo>
                  <a:lnTo>
                    <a:pt x="4643831" y="254086"/>
                  </a:lnTo>
                  <a:lnTo>
                    <a:pt x="4659942" y="216709"/>
                  </a:lnTo>
                  <a:lnTo>
                    <a:pt x="4681786" y="181449"/>
                  </a:lnTo>
                  <a:lnTo>
                    <a:pt x="4708951" y="148609"/>
                  </a:lnTo>
                  <a:lnTo>
                    <a:pt x="4741029" y="118494"/>
                  </a:lnTo>
                  <a:lnTo>
                    <a:pt x="4777607" y="91408"/>
                  </a:lnTo>
                  <a:lnTo>
                    <a:pt x="4818275" y="67655"/>
                  </a:lnTo>
                  <a:lnTo>
                    <a:pt x="4862623" y="47539"/>
                  </a:lnTo>
                  <a:lnTo>
                    <a:pt x="4910240" y="31364"/>
                  </a:lnTo>
                  <a:lnTo>
                    <a:pt x="4960716" y="19433"/>
                  </a:lnTo>
                  <a:lnTo>
                    <a:pt x="5013639" y="12052"/>
                  </a:lnTo>
                  <a:lnTo>
                    <a:pt x="5068599" y="9524"/>
                  </a:lnTo>
                  <a:lnTo>
                    <a:pt x="5123560" y="12052"/>
                  </a:lnTo>
                  <a:lnTo>
                    <a:pt x="5176483" y="19433"/>
                  </a:lnTo>
                  <a:lnTo>
                    <a:pt x="5226959" y="31364"/>
                  </a:lnTo>
                  <a:lnTo>
                    <a:pt x="5274576" y="47539"/>
                  </a:lnTo>
                  <a:lnTo>
                    <a:pt x="5318924" y="67655"/>
                  </a:lnTo>
                  <a:lnTo>
                    <a:pt x="5359592" y="91408"/>
                  </a:lnTo>
                  <a:lnTo>
                    <a:pt x="5396170" y="118494"/>
                  </a:lnTo>
                  <a:lnTo>
                    <a:pt x="5428248" y="148609"/>
                  </a:lnTo>
                  <a:lnTo>
                    <a:pt x="5455413" y="181449"/>
                  </a:lnTo>
                  <a:lnTo>
                    <a:pt x="5477257" y="216709"/>
                  </a:lnTo>
                  <a:lnTo>
                    <a:pt x="5493368" y="254086"/>
                  </a:lnTo>
                  <a:lnTo>
                    <a:pt x="5503336" y="293276"/>
                  </a:lnTo>
                  <a:lnTo>
                    <a:pt x="5506749" y="333974"/>
                  </a:lnTo>
                  <a:lnTo>
                    <a:pt x="5503336" y="374673"/>
                  </a:lnTo>
                  <a:lnTo>
                    <a:pt x="5493368" y="413863"/>
                  </a:lnTo>
                  <a:lnTo>
                    <a:pt x="5477257" y="451240"/>
                  </a:lnTo>
                  <a:lnTo>
                    <a:pt x="5455413" y="486500"/>
                  </a:lnTo>
                  <a:lnTo>
                    <a:pt x="5428248" y="519340"/>
                  </a:lnTo>
                  <a:lnTo>
                    <a:pt x="5396170" y="549455"/>
                  </a:lnTo>
                  <a:lnTo>
                    <a:pt x="5359592" y="576541"/>
                  </a:lnTo>
                  <a:lnTo>
                    <a:pt x="5318924" y="600294"/>
                  </a:lnTo>
                  <a:lnTo>
                    <a:pt x="5274576" y="620410"/>
                  </a:lnTo>
                  <a:lnTo>
                    <a:pt x="5226959" y="636585"/>
                  </a:lnTo>
                  <a:lnTo>
                    <a:pt x="5176483" y="648515"/>
                  </a:lnTo>
                  <a:lnTo>
                    <a:pt x="5123560" y="655897"/>
                  </a:lnTo>
                  <a:lnTo>
                    <a:pt x="5068599" y="658424"/>
                  </a:lnTo>
                  <a:lnTo>
                    <a:pt x="5013639" y="655897"/>
                  </a:lnTo>
                  <a:lnTo>
                    <a:pt x="4960716" y="648515"/>
                  </a:lnTo>
                  <a:lnTo>
                    <a:pt x="4910240" y="636585"/>
                  </a:lnTo>
                  <a:lnTo>
                    <a:pt x="4862623" y="620410"/>
                  </a:lnTo>
                  <a:lnTo>
                    <a:pt x="4818275" y="600294"/>
                  </a:lnTo>
                  <a:lnTo>
                    <a:pt x="4777607" y="576541"/>
                  </a:lnTo>
                  <a:lnTo>
                    <a:pt x="4741029" y="549455"/>
                  </a:lnTo>
                  <a:lnTo>
                    <a:pt x="4708951" y="519340"/>
                  </a:lnTo>
                  <a:lnTo>
                    <a:pt x="4681786" y="486500"/>
                  </a:lnTo>
                  <a:lnTo>
                    <a:pt x="4659942" y="451240"/>
                  </a:lnTo>
                  <a:lnTo>
                    <a:pt x="4643831" y="413863"/>
                  </a:lnTo>
                  <a:lnTo>
                    <a:pt x="4633863" y="374673"/>
                  </a:lnTo>
                  <a:lnTo>
                    <a:pt x="4630449" y="333974"/>
                  </a:lnTo>
                  <a:close/>
                </a:path>
                <a:path w="5507355" h="1444625">
                  <a:moveTo>
                    <a:pt x="0" y="1444462"/>
                  </a:moveTo>
                  <a:lnTo>
                    <a:pt x="512020" y="741263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1408" y="2259688"/>
              <a:ext cx="95373" cy="10745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84350" y="2277695"/>
              <a:ext cx="2713990" cy="765175"/>
            </a:xfrm>
            <a:custGeom>
              <a:avLst/>
              <a:gdLst/>
              <a:ahLst/>
              <a:cxnLst/>
              <a:rect l="l" t="t" r="r" b="b"/>
              <a:pathLst>
                <a:path w="2713990" h="765175">
                  <a:moveTo>
                    <a:pt x="0" y="764604"/>
                  </a:moveTo>
                  <a:lnTo>
                    <a:pt x="2713882" y="0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0175" y="2237884"/>
              <a:ext cx="110794" cy="796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184350" y="2273815"/>
              <a:ext cx="4956175" cy="768985"/>
            </a:xfrm>
            <a:custGeom>
              <a:avLst/>
              <a:gdLst/>
              <a:ahLst/>
              <a:cxnLst/>
              <a:rect l="l" t="t" r="r" b="b"/>
              <a:pathLst>
                <a:path w="4956175" h="768985">
                  <a:moveTo>
                    <a:pt x="0" y="768484"/>
                  </a:moveTo>
                  <a:lnTo>
                    <a:pt x="4955549" y="0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5552" y="2233196"/>
              <a:ext cx="109301" cy="8123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239512" y="4151010"/>
            <a:ext cx="2026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spc="-60" dirty="0">
                <a:latin typeface="Arial"/>
                <a:cs typeface="Arial"/>
              </a:rPr>
              <a:t>Test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Inputs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84642" y="5408488"/>
            <a:ext cx="2070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spc="-60" dirty="0">
                <a:latin typeface="Arial"/>
                <a:cs typeface="Arial"/>
              </a:rPr>
              <a:t>Test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Oracle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86705" y="6047029"/>
            <a:ext cx="375729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Arial MT"/>
                <a:cs typeface="Arial MT"/>
              </a:rPr>
              <a:t>How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check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correctness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resulting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observation.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58025" y="430341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6F828C"/>
                </a:solidFill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5314" y="4033535"/>
            <a:ext cx="3153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16610" algn="l"/>
              </a:tabLst>
            </a:pPr>
            <a:r>
              <a:rPr sz="3000" spc="-5" dirty="0">
                <a:solidFill>
                  <a:srgbClr val="6F828C"/>
                </a:solidFill>
                <a:latin typeface="Arial MT"/>
                <a:cs typeface="Arial MT"/>
              </a:rPr>
              <a:t>if </a:t>
            </a:r>
            <a:r>
              <a:rPr sz="3000" dirty="0">
                <a:solidFill>
                  <a:srgbClr val="6F828C"/>
                </a:solidFill>
                <a:latin typeface="Arial MT"/>
                <a:cs typeface="Arial MT"/>
              </a:rPr>
              <a:t>O	=</a:t>
            </a:r>
            <a:r>
              <a:rPr sz="3000" spc="-40" dirty="0">
                <a:solidFill>
                  <a:srgbClr val="6F828C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F828C"/>
                </a:solidFill>
                <a:latin typeface="Arial MT"/>
                <a:cs typeface="Arial MT"/>
              </a:rPr>
              <a:t>Expected(O</a:t>
            </a:r>
            <a:endParaRPr sz="3000" dirty="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09907" y="430341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6F828C"/>
                </a:solidFill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51109" y="4033535"/>
            <a:ext cx="139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300" dirty="0">
                <a:solidFill>
                  <a:srgbClr val="6F828C"/>
                </a:solidFill>
                <a:latin typeface="Arial MT"/>
                <a:cs typeface="Arial MT"/>
              </a:rPr>
              <a:t>)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30977" y="4372173"/>
            <a:ext cx="452564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4500" spc="-7" baseline="-18518" dirty="0" smtClean="0">
                <a:solidFill>
                  <a:srgbClr val="6F828C"/>
                </a:solidFill>
                <a:latin typeface="Arial MT"/>
                <a:cs typeface="Arial MT"/>
              </a:rPr>
              <a:t>then</a:t>
            </a:r>
            <a:r>
              <a:rPr sz="4500" baseline="-18518" dirty="0" smtClean="0">
                <a:solidFill>
                  <a:srgbClr val="6F828C"/>
                </a:solidFill>
                <a:latin typeface="Arial MT"/>
                <a:cs typeface="Arial MT"/>
              </a:rPr>
              <a:t>…</a:t>
            </a:r>
            <a:r>
              <a:rPr lang="en-US" sz="4500" spc="-15" baseline="-18518" dirty="0" smtClean="0">
                <a:solidFill>
                  <a:srgbClr val="6F828C"/>
                </a:solidFill>
                <a:latin typeface="Arial MT"/>
                <a:cs typeface="Arial MT"/>
              </a:rPr>
              <a:t>Pass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71800" y="5100335"/>
            <a:ext cx="182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>
                <a:solidFill>
                  <a:srgbClr val="6F828C"/>
                </a:solidFill>
                <a:latin typeface="Arial MT"/>
                <a:cs typeface="Arial MT"/>
              </a:rPr>
              <a:t>else…</a:t>
            </a:r>
            <a:r>
              <a:rPr sz="3000" spc="-90" dirty="0">
                <a:solidFill>
                  <a:srgbClr val="6F828C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6F828C"/>
                </a:solidFill>
                <a:latin typeface="Arial MT"/>
                <a:cs typeface="Arial MT"/>
              </a:rPr>
              <a:t>Fail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0" name="object 36"/>
          <p:cNvSpPr txBox="1"/>
          <p:nvPr/>
        </p:nvSpPr>
        <p:spPr>
          <a:xfrm>
            <a:off x="5346538" y="4895783"/>
            <a:ext cx="4525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dirty="0" smtClean="0">
                <a:latin typeface="Arial MT"/>
                <a:cs typeface="Arial MT"/>
              </a:rPr>
              <a:t>How w</a:t>
            </a:r>
            <a:r>
              <a:rPr dirty="0" smtClean="0">
                <a:latin typeface="Arial MT"/>
                <a:cs typeface="Arial MT"/>
              </a:rPr>
              <a:t>e</a:t>
            </a:r>
            <a:r>
              <a:rPr spc="-5" dirty="0" smtClean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“stimulate”</a:t>
            </a:r>
            <a:r>
              <a:rPr spc="-5" dirty="0">
                <a:latin typeface="Arial MT"/>
                <a:cs typeface="Arial MT"/>
              </a:rPr>
              <a:t> th</a:t>
            </a:r>
            <a:r>
              <a:rPr dirty="0">
                <a:latin typeface="Arial MT"/>
                <a:cs typeface="Arial MT"/>
              </a:rPr>
              <a:t>e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4797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Anatomy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70" dirty="0"/>
              <a:t>Test</a:t>
            </a:r>
            <a:r>
              <a:rPr spc="-30" dirty="0"/>
              <a:t> </a:t>
            </a:r>
            <a:r>
              <a:rPr spc="-5" dirty="0"/>
              <a:t>Case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08199"/>
            <a:ext cx="7681595" cy="2878352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Initialization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Any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steps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taken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before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75" dirty="0">
                <a:latin typeface="Arial MT"/>
                <a:cs typeface="Arial MT"/>
              </a:rPr>
              <a:t>Test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Steps</a:t>
            </a:r>
            <a:endParaRPr sz="26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Interactions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comparisons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between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oracle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actual </a:t>
            </a:r>
            <a:r>
              <a:rPr sz="2200" dirty="0">
                <a:latin typeface="Arial MT"/>
                <a:cs typeface="Arial MT"/>
              </a:rPr>
              <a:t>values.</a:t>
            </a:r>
          </a:p>
          <a:p>
            <a:pPr marL="356870" indent="-344170">
              <a:spcBef>
                <a:spcPts val="67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75" dirty="0">
                <a:latin typeface="Arial MT"/>
                <a:cs typeface="Arial MT"/>
              </a:rPr>
              <a:t>Tear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Down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Any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steps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taken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after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execution.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962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/>
              <a:t>Test</a:t>
            </a:r>
            <a:r>
              <a:rPr spc="-95" dirty="0"/>
              <a:t> </a:t>
            </a:r>
            <a:r>
              <a:rPr spc="-5" dirty="0"/>
              <a:t>Input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08199"/>
            <a:ext cx="7757795" cy="3157916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Any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deliberate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interactions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feature.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b="1" spc="-25" dirty="0">
                <a:latin typeface="Arial"/>
                <a:cs typeface="Arial"/>
              </a:rPr>
              <a:t>Generally,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calls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function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through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interface.</a:t>
            </a:r>
            <a:endParaRPr sz="2200" dirty="0">
              <a:latin typeface="Arial"/>
              <a:cs typeface="Arial"/>
            </a:endParaRPr>
          </a:p>
          <a:p>
            <a:pPr marL="814069" indent="-327025">
              <a:spcBef>
                <a:spcPts val="18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Method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</a:t>
            </a:r>
            <a:endParaRPr sz="2200" dirty="0">
              <a:latin typeface="Arial MT"/>
              <a:cs typeface="Arial MT"/>
            </a:endParaRPr>
          </a:p>
          <a:p>
            <a:pPr marL="814069" indent="-327025">
              <a:spcBef>
                <a:spcPts val="18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API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</a:t>
            </a:r>
            <a:endParaRPr sz="2200" dirty="0">
              <a:latin typeface="Arial MT"/>
              <a:cs typeface="Arial MT"/>
            </a:endParaRPr>
          </a:p>
          <a:p>
            <a:pPr marL="814069" indent="-327025">
              <a:spcBef>
                <a:spcPts val="18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CLI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Interaction</a:t>
            </a:r>
            <a:endParaRPr sz="2200" dirty="0">
              <a:latin typeface="Arial MT"/>
              <a:cs typeface="Arial MT"/>
            </a:endParaRPr>
          </a:p>
          <a:p>
            <a:pPr marL="814069" indent="-327025">
              <a:spcBef>
                <a:spcPts val="18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GUI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Interaction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03037" y="3009101"/>
            <a:ext cx="5253990" cy="2656840"/>
            <a:chOff x="3603037" y="2151851"/>
            <a:chExt cx="5253990" cy="26568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3499" y="2151851"/>
              <a:ext cx="1360099" cy="668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3037" y="2722299"/>
              <a:ext cx="1949624" cy="784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6975" y="2888275"/>
              <a:ext cx="2579649" cy="1190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3199" y="3617650"/>
              <a:ext cx="1785889" cy="11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2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/>
              <a:t>Test</a:t>
            </a:r>
            <a:r>
              <a:rPr spc="-95" dirty="0"/>
              <a:t> </a:t>
            </a:r>
            <a:r>
              <a:rPr spc="-5" dirty="0"/>
              <a:t>Input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208202"/>
            <a:ext cx="6056630" cy="31248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Environment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manipulation</a:t>
            </a: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up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database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particular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records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up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simulated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network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environment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Create/delete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files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Control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available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CPU/memory/disc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space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25" dirty="0">
                <a:latin typeface="Arial MT"/>
                <a:cs typeface="Arial MT"/>
              </a:rPr>
              <a:t>Timing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Before/at/after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deadline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30" dirty="0">
                <a:latin typeface="Arial MT"/>
                <a:cs typeface="Arial MT"/>
              </a:rPr>
              <a:t>Varying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frequency/volume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1051" y="2473775"/>
            <a:ext cx="1836526" cy="1360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0530" y="4168678"/>
            <a:ext cx="746787" cy="13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/>
              <a:t>Test</a:t>
            </a:r>
            <a:r>
              <a:rPr spc="-35" dirty="0"/>
              <a:t> </a:t>
            </a:r>
            <a:r>
              <a:rPr spc="-5" dirty="0"/>
              <a:t>Creation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28032"/>
            <a:ext cx="7124065" cy="304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Can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human-driven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lnSpc>
                <a:spcPts val="2625"/>
              </a:lnSpc>
              <a:spcBef>
                <a:spcPts val="4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Exploratory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alpha/beta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lnSpc>
                <a:spcPts val="3105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or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automated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4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5" dirty="0">
                <a:latin typeface="Arial MT"/>
                <a:cs typeface="Arial MT"/>
              </a:rPr>
              <a:t>Tests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written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code</a:t>
            </a:r>
          </a:p>
          <a:p>
            <a:pPr marL="1271270" lvl="2" indent="-309245">
              <a:buChar char="•"/>
              <a:tabLst>
                <a:tab pos="1270635" algn="l"/>
                <a:tab pos="1271270" algn="l"/>
              </a:tabLst>
            </a:pPr>
            <a:r>
              <a:rPr spc="-35" dirty="0">
                <a:latin typeface="Arial MT"/>
                <a:cs typeface="Arial MT"/>
              </a:rPr>
              <a:t>Testing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frameworks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(JUnit)</a:t>
            </a:r>
          </a:p>
          <a:p>
            <a:pPr marL="1271270" lvl="2" indent="-309245">
              <a:lnSpc>
                <a:spcPts val="2160"/>
              </a:lnSpc>
              <a:spcBef>
                <a:spcPts val="1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Frameworks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manipulating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interfaces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(Selenium)</a:t>
            </a:r>
          </a:p>
          <a:p>
            <a:pPr marL="813435" marR="5080" lvl="1" indent="-327025">
              <a:lnSpc>
                <a:spcPts val="2630"/>
              </a:lnSpc>
              <a:spcBef>
                <a:spcPts val="9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Capture/replay tools </a:t>
            </a:r>
            <a:r>
              <a:rPr sz="2200" dirty="0">
                <a:latin typeface="Arial MT"/>
                <a:cs typeface="Arial MT"/>
              </a:rPr>
              <a:t>can re-execute </a:t>
            </a:r>
            <a:r>
              <a:rPr sz="2200" spc="-5" dirty="0">
                <a:latin typeface="Arial MT"/>
                <a:cs typeface="Arial MT"/>
              </a:rPr>
              <a:t>UI-based tests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(SWTBot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Java)</a:t>
            </a:r>
          </a:p>
          <a:p>
            <a:pPr marL="814069" lvl="1" indent="-327025">
              <a:lnSpc>
                <a:spcPts val="2535"/>
              </a:lnSpc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Automated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generation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(AFL,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EvoSuite)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767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Sources</a:t>
            </a:r>
            <a:r>
              <a:rPr spc="-60" dirty="0"/>
              <a:t>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Input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157598"/>
            <a:ext cx="7889240" cy="25654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Black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Box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(Functional)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5" dirty="0">
                <a:latin typeface="Arial"/>
                <a:cs typeface="Arial"/>
              </a:rPr>
              <a:t>Test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Design</a:t>
            </a:r>
            <a:endParaRPr sz="2600" dirty="0">
              <a:latin typeface="Arial"/>
              <a:cs typeface="Arial"/>
            </a:endParaRPr>
          </a:p>
          <a:p>
            <a:pPr marL="356235" marR="5080" indent="-344170">
              <a:lnSpc>
                <a:spcPts val="2830"/>
              </a:lnSpc>
              <a:spcBef>
                <a:spcPts val="104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Use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knowledge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about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how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should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design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cases.</a:t>
            </a:r>
          </a:p>
          <a:p>
            <a:pPr marL="325755" marR="857885" lvl="1" indent="-325755" algn="r">
              <a:spcBef>
                <a:spcPts val="160"/>
              </a:spcBef>
              <a:buChar char="•"/>
              <a:tabLst>
                <a:tab pos="325755" algn="l"/>
                <a:tab pos="327025" algn="l"/>
              </a:tabLst>
            </a:pPr>
            <a:r>
              <a:rPr sz="2200" spc="-5" dirty="0">
                <a:latin typeface="Arial MT"/>
                <a:cs typeface="Arial MT"/>
              </a:rPr>
              <a:t>Requirements,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comments,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manuals,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intuition.</a:t>
            </a:r>
            <a:endParaRPr sz="2200" dirty="0">
              <a:latin typeface="Arial MT"/>
              <a:cs typeface="Arial MT"/>
            </a:endParaRPr>
          </a:p>
          <a:p>
            <a:pPr marL="343535" marR="920750" indent="-343535" algn="r">
              <a:spcBef>
                <a:spcPts val="655"/>
              </a:spcBef>
              <a:buChar char="•"/>
              <a:tabLst>
                <a:tab pos="343535" algn="l"/>
                <a:tab pos="356870" algn="l"/>
              </a:tabLst>
            </a:pPr>
            <a:r>
              <a:rPr sz="2600" spc="-65" dirty="0">
                <a:latin typeface="Arial MT"/>
                <a:cs typeface="Arial MT"/>
              </a:rPr>
              <a:t>Tests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designed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before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code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written.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(test-driven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development)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766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Sources</a:t>
            </a:r>
            <a:r>
              <a:rPr spc="-60" dirty="0"/>
              <a:t>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Input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157598"/>
            <a:ext cx="7748905" cy="3029676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White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Box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(Structural)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5" dirty="0">
                <a:latin typeface="Arial"/>
                <a:cs typeface="Arial"/>
              </a:rPr>
              <a:t>Test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Design</a:t>
            </a:r>
            <a:endParaRPr sz="2600" dirty="0">
              <a:latin typeface="Arial"/>
              <a:cs typeface="Arial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Input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chosen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exercise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part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code.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Usually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based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adequacy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criteria</a:t>
            </a:r>
            <a:r>
              <a:rPr sz="2600" spc="-5" dirty="0">
                <a:latin typeface="Arial MT"/>
                <a:cs typeface="Arial MT"/>
              </a:rPr>
              <a:t>: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Checklists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elements.</a:t>
            </a:r>
            <a:endParaRPr sz="2200" dirty="0">
              <a:latin typeface="Arial MT"/>
              <a:cs typeface="Arial MT"/>
            </a:endParaRPr>
          </a:p>
          <a:p>
            <a:pPr marL="813435" marR="5080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b="1" spc="-5" dirty="0">
                <a:latin typeface="Arial"/>
                <a:cs typeface="Arial"/>
              </a:rPr>
              <a:t>Branch Coverage </a:t>
            </a:r>
            <a:r>
              <a:rPr sz="2200" dirty="0">
                <a:latin typeface="Arial MT"/>
                <a:cs typeface="Arial MT"/>
              </a:rPr>
              <a:t>- Make </a:t>
            </a:r>
            <a:r>
              <a:rPr sz="2200" spc="-5" dirty="0">
                <a:latin typeface="Arial MT"/>
                <a:cs typeface="Arial MT"/>
              </a:rPr>
              <a:t>all </a:t>
            </a:r>
            <a:r>
              <a:rPr sz="2200" dirty="0">
                <a:latin typeface="Arial MT"/>
                <a:cs typeface="Arial MT"/>
              </a:rPr>
              <a:t>conditional statements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evaluate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outcomes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(if-statements,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switches,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loops)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7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Fill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gaps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black-box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design.</a:t>
            </a:r>
            <a:endParaRPr sz="2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649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/>
              <a:t>Test</a:t>
            </a:r>
            <a:r>
              <a:rPr spc="-35" dirty="0"/>
              <a:t> </a:t>
            </a:r>
            <a:r>
              <a:rPr spc="-10" dirty="0"/>
              <a:t>Oracle</a:t>
            </a:r>
            <a:r>
              <a:rPr spc="-4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47135"/>
            <a:ext cx="7574915" cy="24695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508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predicate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determines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whether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program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correct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 not.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17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observations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Output,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timing,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speed,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energy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...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Will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respond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pass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or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fail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verdict.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Can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specific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general.</a:t>
            </a:r>
            <a:endParaRPr sz="2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272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Verification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227" y="1734188"/>
            <a:ext cx="8083550" cy="2380139"/>
          </a:xfrm>
        </p:spPr>
        <p:txBody>
          <a:bodyPr/>
          <a:lstStyle/>
          <a:p>
            <a:pPr marL="356235" marR="247015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10" dirty="0"/>
              <a:t>Ensuring </a:t>
            </a:r>
            <a:r>
              <a:rPr lang="en-US" sz="2600" spc="-5" dirty="0"/>
              <a:t>that an implementation </a:t>
            </a:r>
            <a:r>
              <a:rPr lang="en-US" sz="2600" dirty="0"/>
              <a:t>conforms </a:t>
            </a:r>
            <a:r>
              <a:rPr lang="en-US" sz="2600" spc="-5" dirty="0"/>
              <a:t>to its </a:t>
            </a:r>
            <a:r>
              <a:rPr lang="en-US" sz="2600" spc="-710" dirty="0"/>
              <a:t> </a:t>
            </a:r>
            <a:r>
              <a:rPr lang="en-US" sz="2600" dirty="0"/>
              <a:t>specification.</a:t>
            </a:r>
          </a:p>
          <a:p>
            <a:pPr marL="814069" lvl="1" indent="-327025">
              <a:spcBef>
                <a:spcPts val="17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AKA: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Under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these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conditions,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does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software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work?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10" dirty="0"/>
              <a:t>Proper</a:t>
            </a:r>
            <a:r>
              <a:rPr lang="en-US" sz="2600" spc="-30" dirty="0"/>
              <a:t> </a:t>
            </a:r>
            <a:r>
              <a:rPr lang="en-US" sz="2600" spc="-10" dirty="0"/>
              <a:t>V&amp;V</a:t>
            </a:r>
            <a:r>
              <a:rPr lang="en-US" sz="2600" spc="-25" dirty="0"/>
              <a:t> </a:t>
            </a:r>
            <a:r>
              <a:rPr lang="en-US" sz="2600" spc="-5" dirty="0"/>
              <a:t>produces</a:t>
            </a:r>
            <a:r>
              <a:rPr lang="en-US" sz="2600" spc="-25" dirty="0"/>
              <a:t> </a:t>
            </a:r>
            <a:r>
              <a:rPr lang="en-US" sz="2600" spc="-5" dirty="0"/>
              <a:t>dependable</a:t>
            </a:r>
            <a:r>
              <a:rPr lang="en-US" sz="2600" spc="-20" dirty="0"/>
              <a:t> </a:t>
            </a:r>
            <a:r>
              <a:rPr lang="en-US" sz="2600" dirty="0"/>
              <a:t>software.</a:t>
            </a:r>
          </a:p>
          <a:p>
            <a:pPr marL="814069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b="1" spc="-30" dirty="0">
                <a:latin typeface="Arial"/>
                <a:cs typeface="Arial"/>
              </a:rPr>
              <a:t>Testing</a:t>
            </a:r>
            <a:r>
              <a:rPr lang="en-US" sz="2200" b="1" spc="-15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is</a:t>
            </a:r>
            <a:r>
              <a:rPr lang="en-US" sz="2200" b="1" spc="-20" dirty="0">
                <a:latin typeface="Arial"/>
                <a:cs typeface="Arial"/>
              </a:rPr>
              <a:t> </a:t>
            </a:r>
            <a:r>
              <a:rPr lang="en-US" sz="2200" b="1" dirty="0">
                <a:latin typeface="Arial"/>
                <a:cs typeface="Arial"/>
              </a:rPr>
              <a:t>the</a:t>
            </a:r>
            <a:r>
              <a:rPr lang="en-US" sz="2200" b="1" spc="-10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primary</a:t>
            </a:r>
            <a:r>
              <a:rPr lang="en-US" sz="2200" b="1" spc="-20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verification</a:t>
            </a:r>
            <a:r>
              <a:rPr lang="en-US" sz="2200" b="1" spc="-10" dirty="0">
                <a:latin typeface="Arial"/>
                <a:cs typeface="Arial"/>
              </a:rPr>
              <a:t> </a:t>
            </a:r>
            <a:r>
              <a:rPr lang="en-US" sz="2200" b="1" spc="-25" dirty="0">
                <a:latin typeface="Arial"/>
                <a:cs typeface="Arial"/>
              </a:rPr>
              <a:t>activity.</a:t>
            </a:r>
            <a:endParaRPr lang="en-US" sz="2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6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/>
              <a:t>Test</a:t>
            </a:r>
            <a:r>
              <a:rPr spc="-50" dirty="0"/>
              <a:t> </a:t>
            </a:r>
            <a:r>
              <a:rPr spc="-10" dirty="0"/>
              <a:t>Oracle</a:t>
            </a:r>
            <a:r>
              <a:rPr spc="-5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08202"/>
            <a:ext cx="7681595" cy="327589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Oracle</a:t>
            </a:r>
            <a:r>
              <a:rPr sz="2600" b="1" spc="-5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Information</a:t>
            </a:r>
            <a:endParaRPr sz="2600" dirty="0">
              <a:latin typeface="Arial"/>
              <a:cs typeface="Arial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Embedded information used to judge the </a:t>
            </a:r>
            <a:r>
              <a:rPr sz="2200" dirty="0">
                <a:latin typeface="Arial MT"/>
                <a:cs typeface="Arial MT"/>
              </a:rPr>
              <a:t>correctness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implementation, given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inputs.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7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Oracle</a:t>
            </a:r>
            <a:r>
              <a:rPr sz="2600" b="1" spc="-5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Procedure</a:t>
            </a:r>
            <a:endParaRPr sz="2600" dirty="0">
              <a:latin typeface="Arial"/>
              <a:cs typeface="Arial"/>
            </a:endParaRPr>
          </a:p>
          <a:p>
            <a:pPr marL="813435" marR="1368425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Code that uses that information and </a:t>
            </a:r>
            <a:r>
              <a:rPr sz="2200" dirty="0">
                <a:latin typeface="Arial MT"/>
                <a:cs typeface="Arial MT"/>
              </a:rPr>
              <a:t>relevant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observations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arrive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verdict.</a:t>
            </a:r>
          </a:p>
          <a:p>
            <a:pPr marL="1270635" marR="552450" lvl="2" indent="-309245">
              <a:lnSpc>
                <a:spcPts val="2130"/>
              </a:lnSpc>
              <a:spcBef>
                <a:spcPts val="555"/>
              </a:spcBef>
              <a:buSzPct val="90000"/>
              <a:buFont typeface="Arial MT"/>
              <a:buChar char="•"/>
              <a:tabLst>
                <a:tab pos="1270635" algn="l"/>
                <a:tab pos="1271270" algn="l"/>
              </a:tabLst>
            </a:pPr>
            <a:r>
              <a:rPr sz="2000" spc="-5" dirty="0">
                <a:latin typeface="Consolas"/>
                <a:cs typeface="Consolas"/>
              </a:rPr>
              <a:t>if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(actual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value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!=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expected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value)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fail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(...);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</a:p>
          <a:p>
            <a:pPr marL="1271270" lvl="2" indent="-309245">
              <a:spcBef>
                <a:spcPts val="240"/>
              </a:spcBef>
              <a:buSzPct val="90000"/>
              <a:buFont typeface="Arial MT"/>
              <a:buChar char="•"/>
              <a:tabLst>
                <a:tab pos="1270635" algn="l"/>
                <a:tab pos="1271270" algn="l"/>
              </a:tabLst>
            </a:pPr>
            <a:r>
              <a:rPr sz="2000" spc="-5" dirty="0">
                <a:latin typeface="Consolas"/>
                <a:cs typeface="Consolas"/>
              </a:rPr>
              <a:t>assertEquals(actual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value,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expected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value);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415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Oracles</a:t>
            </a:r>
            <a:r>
              <a:rPr spc="-50" dirty="0"/>
              <a:t> </a:t>
            </a:r>
            <a:r>
              <a:rPr spc="-5" dirty="0"/>
              <a:t>are</a:t>
            </a:r>
            <a:r>
              <a:rPr spc="-45" dirty="0"/>
              <a:t> </a:t>
            </a:r>
            <a:r>
              <a:rPr spc="-5" dirty="0"/>
              <a:t>Code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7" y="2228042"/>
            <a:ext cx="7868284" cy="308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Oracles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developed.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4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Like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oracle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built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requirements.</a:t>
            </a:r>
          </a:p>
          <a:p>
            <a:pPr marL="1271270" lvl="2" indent="-309245">
              <a:buChar char="•"/>
              <a:tabLst>
                <a:tab pos="1270635" algn="l"/>
                <a:tab pos="1271270" algn="l"/>
              </a:tabLst>
            </a:pPr>
            <a:r>
              <a:rPr dirty="0">
                <a:latin typeface="Arial MT"/>
                <a:cs typeface="Arial MT"/>
              </a:rPr>
              <a:t>…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subject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interpretation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by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developer</a:t>
            </a:r>
            <a:endParaRPr dirty="0">
              <a:latin typeface="Arial MT"/>
              <a:cs typeface="Arial MT"/>
            </a:endParaRPr>
          </a:p>
          <a:p>
            <a:pPr marL="1271270" lvl="2" indent="-309245">
              <a:lnSpc>
                <a:spcPts val="2150"/>
              </a:lnSpc>
              <a:spcBef>
                <a:spcPts val="15"/>
              </a:spcBef>
              <a:buChar char="•"/>
              <a:tabLst>
                <a:tab pos="1270635" algn="l"/>
                <a:tab pos="1271270" algn="l"/>
              </a:tabLst>
            </a:pPr>
            <a:r>
              <a:rPr dirty="0">
                <a:latin typeface="Arial MT"/>
                <a:cs typeface="Arial MT"/>
              </a:rPr>
              <a:t>…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may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contain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faults</a:t>
            </a:r>
            <a:endParaRPr dirty="0">
              <a:latin typeface="Arial MT"/>
              <a:cs typeface="Arial MT"/>
            </a:endParaRPr>
          </a:p>
          <a:p>
            <a:pPr marL="356870" indent="-344170">
              <a:lnSpc>
                <a:spcPts val="3110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faulty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oracle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trouble.</a:t>
            </a:r>
            <a:endParaRPr sz="2600" dirty="0">
              <a:latin typeface="Arial MT"/>
              <a:cs typeface="Arial MT"/>
            </a:endParaRPr>
          </a:p>
          <a:p>
            <a:pPr marL="813435" marR="346075" lvl="1" indent="-327025">
              <a:lnSpc>
                <a:spcPts val="2400"/>
              </a:lnSpc>
              <a:spcBef>
                <a:spcPts val="71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May result </a:t>
            </a:r>
            <a:r>
              <a:rPr sz="2200" spc="-5" dirty="0">
                <a:latin typeface="Arial MT"/>
                <a:cs typeface="Arial MT"/>
              </a:rPr>
              <a:t>in false positives </a:t>
            </a:r>
            <a:r>
              <a:rPr sz="2200" dirty="0">
                <a:latin typeface="Arial MT"/>
                <a:cs typeface="Arial MT"/>
              </a:rPr>
              <a:t>- “pass” </a:t>
            </a:r>
            <a:r>
              <a:rPr sz="2200" spc="-5" dirty="0">
                <a:latin typeface="Arial MT"/>
                <a:cs typeface="Arial MT"/>
              </a:rPr>
              <a:t>when there was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fault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system.</a:t>
            </a:r>
          </a:p>
          <a:p>
            <a:pPr marL="813435" marR="5080" lvl="1" indent="-327025">
              <a:lnSpc>
                <a:spcPts val="2400"/>
              </a:lnSpc>
              <a:spcBef>
                <a:spcPts val="60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May result </a:t>
            </a:r>
            <a:r>
              <a:rPr sz="2200" spc="-5" dirty="0">
                <a:latin typeface="Arial MT"/>
                <a:cs typeface="Arial MT"/>
              </a:rPr>
              <a:t>in false negatives </a:t>
            </a:r>
            <a:r>
              <a:rPr sz="2200" dirty="0">
                <a:latin typeface="Arial MT"/>
                <a:cs typeface="Arial MT"/>
              </a:rPr>
              <a:t>- “fail” </a:t>
            </a:r>
            <a:r>
              <a:rPr sz="2200" spc="-5" dirty="0">
                <a:latin typeface="Arial MT"/>
                <a:cs typeface="Arial MT"/>
              </a:rPr>
              <a:t>when there was not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fault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34308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Expected-Value</a:t>
            </a:r>
            <a:r>
              <a:rPr spc="-80" dirty="0"/>
              <a:t> </a:t>
            </a:r>
            <a:r>
              <a:rPr spc="-5" dirty="0"/>
              <a:t>Oracles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1914" y="2228035"/>
            <a:ext cx="7722234" cy="313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44170"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600" spc="-10" dirty="0">
                <a:latin typeface="Arial MT"/>
                <a:cs typeface="Arial MT"/>
              </a:rPr>
              <a:t>Simplest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oracle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-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what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exactly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should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happen?</a:t>
            </a:r>
            <a:endParaRPr sz="2600" dirty="0">
              <a:latin typeface="Arial MT"/>
              <a:cs typeface="Arial MT"/>
            </a:endParaRPr>
          </a:p>
          <a:p>
            <a:pPr>
              <a:spcBef>
                <a:spcPts val="5"/>
              </a:spcBef>
              <a:buClr>
                <a:srgbClr val="4F4F4F"/>
              </a:buClr>
              <a:buFont typeface="Arial MT"/>
              <a:buChar char="•"/>
            </a:pPr>
            <a:endParaRPr sz="3550" dirty="0">
              <a:latin typeface="Arial MT"/>
              <a:cs typeface="Arial MT"/>
            </a:endParaRPr>
          </a:p>
          <a:p>
            <a:pPr marL="12700"/>
            <a:r>
              <a:rPr sz="2400" spc="-5" dirty="0">
                <a:latin typeface="Consolas"/>
                <a:cs typeface="Consolas"/>
              </a:rPr>
              <a:t>int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expected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7;</a:t>
            </a:r>
            <a:endParaRPr sz="2400" dirty="0">
              <a:latin typeface="Consolas"/>
              <a:cs typeface="Consolas"/>
            </a:endParaRPr>
          </a:p>
          <a:p>
            <a:pPr marL="12700" marR="2519045">
              <a:lnSpc>
                <a:spcPct val="119800"/>
              </a:lnSpc>
            </a:pPr>
            <a:r>
              <a:rPr sz="2400" spc="-5" dirty="0">
                <a:latin typeface="Consolas"/>
                <a:cs typeface="Consolas"/>
              </a:rPr>
              <a:t>int actual </a:t>
            </a:r>
            <a:r>
              <a:rPr sz="2400" dirty="0">
                <a:latin typeface="Consolas"/>
                <a:cs typeface="Consolas"/>
              </a:rPr>
              <a:t>= </a:t>
            </a:r>
            <a:r>
              <a:rPr sz="2400" spc="-5" dirty="0">
                <a:latin typeface="Consolas"/>
                <a:cs typeface="Consolas"/>
              </a:rPr>
              <a:t>max(3, 7); </a:t>
            </a:r>
            <a:r>
              <a:rPr sz="240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assertEquals(expected,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actual);</a:t>
            </a:r>
            <a:endParaRPr sz="24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3400" dirty="0">
              <a:latin typeface="Consolas"/>
              <a:cs typeface="Consolas"/>
            </a:endParaRPr>
          </a:p>
          <a:p>
            <a:pPr marL="469900" indent="-344170">
              <a:buChar char="•"/>
              <a:tabLst>
                <a:tab pos="469265" algn="l"/>
                <a:tab pos="469900" algn="l"/>
              </a:tabLst>
            </a:pPr>
            <a:r>
              <a:rPr sz="2600" spc="-5" dirty="0">
                <a:latin typeface="Arial MT"/>
                <a:cs typeface="Arial MT"/>
              </a:rPr>
              <a:t>Oracle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written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single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case,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reusable.</a:t>
            </a:r>
          </a:p>
        </p:txBody>
      </p:sp>
    </p:spTree>
    <p:extLst>
      <p:ext uri="{BB962C8B-B14F-4D97-AF65-F5344CB8AC3E}">
        <p14:creationId xmlns:p14="http://schemas.microsoft.com/office/powerpoint/2010/main" val="3883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Property-based</a:t>
            </a:r>
            <a:r>
              <a:rPr spc="-95" dirty="0"/>
              <a:t> </a:t>
            </a:r>
            <a:r>
              <a:rPr spc="-5" dirty="0"/>
              <a:t>Oracles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1914" y="2229048"/>
            <a:ext cx="79317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Rather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comparing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actual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properties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about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917" y="2590998"/>
            <a:ext cx="373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results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judge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sequences.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3" y="3384509"/>
            <a:ext cx="4114799" cy="10858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73649" y="2664324"/>
            <a:ext cx="349250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i="1" spc="10" dirty="0">
                <a:solidFill>
                  <a:srgbClr val="808080"/>
                </a:solidFill>
                <a:latin typeface="Trebuchet MS"/>
                <a:cs typeface="Trebuchet MS"/>
              </a:rPr>
              <a:t>@</a:t>
            </a:r>
            <a:r>
              <a:rPr sz="1000" i="1" spc="-55" dirty="0">
                <a:solidFill>
                  <a:srgbClr val="808080"/>
                </a:solidFill>
                <a:latin typeface="Trebuchet MS"/>
                <a:cs typeface="Trebuchet MS"/>
              </a:rPr>
              <a:t>T</a:t>
            </a:r>
            <a:r>
              <a:rPr sz="1000" i="1" spc="-20" dirty="0">
                <a:solidFill>
                  <a:srgbClr val="808080"/>
                </a:solidFill>
                <a:latin typeface="Trebuchet MS"/>
                <a:cs typeface="Trebuchet MS"/>
              </a:rPr>
              <a:t>est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3652" y="2911974"/>
            <a:ext cx="2592705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b="1" spc="10" dirty="0">
                <a:solidFill>
                  <a:srgbClr val="7F0055"/>
                </a:solidFill>
                <a:latin typeface="Trebuchet MS"/>
                <a:cs typeface="Trebuchet MS"/>
              </a:rPr>
              <a:t>public</a:t>
            </a:r>
            <a:r>
              <a:rPr sz="1000" b="1" spc="-40" dirty="0">
                <a:solidFill>
                  <a:srgbClr val="7F0055"/>
                </a:solidFill>
                <a:latin typeface="Trebuchet MS"/>
                <a:cs typeface="Trebuchet MS"/>
              </a:rPr>
              <a:t> </a:t>
            </a:r>
            <a:r>
              <a:rPr sz="1000" b="1" spc="15" dirty="0">
                <a:solidFill>
                  <a:srgbClr val="7F0055"/>
                </a:solidFill>
                <a:latin typeface="Trebuchet MS"/>
                <a:cs typeface="Trebuchet MS"/>
              </a:rPr>
              <a:t>void</a:t>
            </a:r>
            <a:r>
              <a:rPr sz="1000" b="1" spc="-50" dirty="0">
                <a:solidFill>
                  <a:srgbClr val="7F0055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propertiesOfSort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(String[]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input)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{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3649" y="3159624"/>
            <a:ext cx="510540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1160"/>
              </a:lnSpc>
            </a:pPr>
            <a:r>
              <a:rPr sz="1000" i="1" spc="-160" dirty="0">
                <a:solidFill>
                  <a:srgbClr val="008800"/>
                </a:solidFill>
                <a:latin typeface="Trebuchet MS"/>
                <a:cs typeface="Trebuchet MS"/>
              </a:rPr>
              <a:t>/</a:t>
            </a:r>
            <a:r>
              <a:rPr sz="1000" i="1" spc="-155" dirty="0">
                <a:solidFill>
                  <a:srgbClr val="008800"/>
                </a:solidFill>
                <a:latin typeface="Trebuchet MS"/>
                <a:cs typeface="Trebuchet MS"/>
              </a:rPr>
              <a:t>/</a:t>
            </a:r>
            <a:r>
              <a:rPr sz="1000" i="1" spc="-45" dirty="0">
                <a:solidFill>
                  <a:srgbClr val="008800"/>
                </a:solidFill>
                <a:latin typeface="Trebuchet MS"/>
                <a:cs typeface="Trebuchet MS"/>
              </a:rPr>
              <a:t> </a:t>
            </a:r>
            <a:r>
              <a:rPr sz="1000" i="1" spc="-125" dirty="0">
                <a:solidFill>
                  <a:srgbClr val="008800"/>
                </a:solidFill>
                <a:latin typeface="Trebuchet MS"/>
                <a:cs typeface="Trebuchet MS"/>
              </a:rPr>
              <a:t>T</a:t>
            </a:r>
            <a:r>
              <a:rPr sz="1000" i="1" spc="-5" dirty="0">
                <a:solidFill>
                  <a:srgbClr val="008800"/>
                </a:solidFill>
                <a:latin typeface="Trebuchet MS"/>
                <a:cs typeface="Trebuchet MS"/>
              </a:rPr>
              <a:t>ests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9249" y="3407274"/>
            <a:ext cx="1892300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spc="-20" dirty="0">
                <a:latin typeface="Trebuchet MS"/>
                <a:cs typeface="Trebuchet MS"/>
              </a:rPr>
              <a:t>String[</a:t>
            </a:r>
            <a:r>
              <a:rPr sz="1000" spc="-15" dirty="0">
                <a:latin typeface="Trebuchet MS"/>
                <a:cs typeface="Trebuchet MS"/>
              </a:rPr>
              <a:t>]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sorte</a:t>
            </a:r>
            <a:r>
              <a:rPr sz="1000" spc="10" dirty="0">
                <a:latin typeface="Trebuchet MS"/>
                <a:cs typeface="Trebuchet MS"/>
              </a:rPr>
              <a:t>d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=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quickSort(input);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9249" y="3654924"/>
            <a:ext cx="3187700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b="1" spc="5" dirty="0">
                <a:latin typeface="Trebuchet MS"/>
                <a:cs typeface="Trebuchet MS"/>
              </a:rPr>
              <a:t>assert(sorted.siz</a:t>
            </a:r>
            <a:r>
              <a:rPr sz="1000" b="1" spc="10" dirty="0">
                <a:latin typeface="Trebuchet MS"/>
                <a:cs typeface="Trebuchet MS"/>
              </a:rPr>
              <a:t>e</a:t>
            </a:r>
            <a:r>
              <a:rPr sz="1000" b="1" spc="-45" dirty="0">
                <a:latin typeface="Trebuchet MS"/>
                <a:cs typeface="Trebuchet MS"/>
              </a:rPr>
              <a:t> &gt;</a:t>
            </a:r>
            <a:r>
              <a:rPr sz="1000" b="1" spc="-40" dirty="0">
                <a:latin typeface="Trebuchet MS"/>
                <a:cs typeface="Trebuchet MS"/>
              </a:rPr>
              <a:t>=</a:t>
            </a:r>
            <a:r>
              <a:rPr sz="1000" b="1" spc="-45" dirty="0">
                <a:latin typeface="Trebuchet MS"/>
                <a:cs typeface="Trebuchet MS"/>
              </a:rPr>
              <a:t> </a:t>
            </a:r>
            <a:r>
              <a:rPr sz="1000" b="1" spc="-75" dirty="0">
                <a:latin typeface="Trebuchet MS"/>
                <a:cs typeface="Trebuchet MS"/>
              </a:rPr>
              <a:t>1</a:t>
            </a:r>
            <a:r>
              <a:rPr sz="1000" b="1" spc="-45" dirty="0">
                <a:latin typeface="Trebuchet MS"/>
                <a:cs typeface="Trebuchet MS"/>
              </a:rPr>
              <a:t>,</a:t>
            </a:r>
            <a:r>
              <a:rPr sz="1000" b="1" spc="-35" dirty="0">
                <a:latin typeface="Trebuchet MS"/>
                <a:cs typeface="Trebuchet MS"/>
              </a:rPr>
              <a:t> </a:t>
            </a:r>
            <a:r>
              <a:rPr sz="1000" b="1" spc="140" dirty="0">
                <a:solidFill>
                  <a:srgbClr val="0000FF"/>
                </a:solidFill>
                <a:latin typeface="Trebuchet MS"/>
                <a:cs typeface="Trebuchet MS"/>
              </a:rPr>
              <a:t>"</a:t>
            </a:r>
            <a:r>
              <a:rPr sz="1000" b="1" dirty="0">
                <a:solidFill>
                  <a:srgbClr val="0000FF"/>
                </a:solidFill>
                <a:latin typeface="Trebuchet MS"/>
                <a:cs typeface="Trebuchet MS"/>
              </a:rPr>
              <a:t>Thi</a:t>
            </a:r>
            <a:r>
              <a:rPr sz="1000" b="1" spc="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000" b="1" spc="-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00" b="1" spc="10" dirty="0">
                <a:solidFill>
                  <a:srgbClr val="0000FF"/>
                </a:solidFill>
                <a:latin typeface="Trebuchet MS"/>
                <a:cs typeface="Trebuchet MS"/>
              </a:rPr>
              <a:t>ar</a:t>
            </a:r>
            <a:r>
              <a:rPr sz="1000" b="1" spc="5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000" b="1" spc="1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000" b="1" spc="2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1000" b="1" spc="-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00" b="1" spc="-15" dirty="0">
                <a:solidFill>
                  <a:srgbClr val="0000FF"/>
                </a:solidFill>
                <a:latin typeface="Trebuchet MS"/>
                <a:cs typeface="Trebuchet MS"/>
              </a:rPr>
              <a:t>can’t</a:t>
            </a:r>
            <a:r>
              <a:rPr sz="1000" b="1" spc="-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00" b="1" spc="1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sz="1000" b="1" spc="1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000" b="1" spc="-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00" b="1" spc="15" dirty="0">
                <a:solidFill>
                  <a:srgbClr val="0000FF"/>
                </a:solidFill>
                <a:latin typeface="Trebuchet MS"/>
                <a:cs typeface="Trebuchet MS"/>
              </a:rPr>
              <a:t>empty.</a:t>
            </a:r>
            <a:r>
              <a:rPr sz="1000" b="1" spc="20" dirty="0">
                <a:solidFill>
                  <a:srgbClr val="0000FF"/>
                </a:solidFill>
                <a:latin typeface="Trebuchet MS"/>
                <a:cs typeface="Trebuchet MS"/>
              </a:rPr>
              <a:t>"</a:t>
            </a:r>
            <a:r>
              <a:rPr sz="1000" b="1" spc="-30" dirty="0"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9252" y="3902574"/>
            <a:ext cx="2606675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spc="-5" dirty="0">
                <a:latin typeface="Trebuchet MS"/>
                <a:cs typeface="Trebuchet MS"/>
              </a:rPr>
              <a:t>fo</a:t>
            </a:r>
            <a:r>
              <a:rPr sz="1000" dirty="0">
                <a:latin typeface="Trebuchet MS"/>
                <a:cs typeface="Trebuchet MS"/>
              </a:rPr>
              <a:t>r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(in</a:t>
            </a:r>
            <a:r>
              <a:rPr sz="1000" spc="-30" dirty="0">
                <a:latin typeface="Trebuchet MS"/>
                <a:cs typeface="Trebuchet MS"/>
              </a:rPr>
              <a:t>t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item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=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1</a:t>
            </a:r>
            <a:r>
              <a:rPr sz="1000" spc="-30" dirty="0">
                <a:latin typeface="Trebuchet MS"/>
                <a:cs typeface="Trebuchet MS"/>
              </a:rPr>
              <a:t>;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item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&lt;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sorted.length</a:t>
            </a:r>
            <a:r>
              <a:rPr sz="1000" spc="-10" dirty="0">
                <a:latin typeface="Trebuchet MS"/>
                <a:cs typeface="Trebuchet MS"/>
              </a:rPr>
              <a:t>;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item++)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9249" y="4150224"/>
            <a:ext cx="2877820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ts val="1160"/>
              </a:lnSpc>
            </a:pPr>
            <a:r>
              <a:rPr sz="1000" b="1" spc="5" dirty="0">
                <a:latin typeface="Trebuchet MS"/>
                <a:cs typeface="Trebuchet MS"/>
              </a:rPr>
              <a:t>assert(sorted[item]</a:t>
            </a:r>
            <a:r>
              <a:rPr sz="1000" b="1" spc="-40" dirty="0">
                <a:latin typeface="Trebuchet MS"/>
                <a:cs typeface="Trebuchet MS"/>
              </a:rPr>
              <a:t> &gt; </a:t>
            </a:r>
            <a:r>
              <a:rPr sz="1000" b="1" spc="10" dirty="0">
                <a:latin typeface="Trebuchet MS"/>
                <a:cs typeface="Trebuchet MS"/>
              </a:rPr>
              <a:t>sorted[item</a:t>
            </a:r>
            <a:r>
              <a:rPr sz="1000" b="1" spc="-40" dirty="0">
                <a:latin typeface="Trebuchet MS"/>
                <a:cs typeface="Trebuchet MS"/>
              </a:rPr>
              <a:t> </a:t>
            </a:r>
            <a:r>
              <a:rPr sz="1000" b="1" spc="-50" dirty="0">
                <a:latin typeface="Trebuchet MS"/>
                <a:cs typeface="Trebuchet MS"/>
              </a:rPr>
              <a:t>-</a:t>
            </a:r>
            <a:r>
              <a:rPr sz="1000" b="1" spc="-40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1],</a:t>
            </a:r>
            <a:r>
              <a:rPr sz="1000" b="1" spc="-40" dirty="0">
                <a:latin typeface="Trebuchet MS"/>
                <a:cs typeface="Trebuchet MS"/>
              </a:rPr>
              <a:t> </a:t>
            </a:r>
            <a:r>
              <a:rPr sz="1000" b="1" spc="15" dirty="0">
                <a:latin typeface="Trebuchet MS"/>
                <a:cs typeface="Trebuchet MS"/>
              </a:rPr>
              <a:t>“Items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3649" y="4397874"/>
            <a:ext cx="3261360" cy="15240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 marL="920750">
              <a:lnSpc>
                <a:spcPts val="1160"/>
              </a:lnSpc>
            </a:pPr>
            <a:r>
              <a:rPr sz="1000" b="1" spc="25" dirty="0">
                <a:latin typeface="Trebuchet MS"/>
                <a:cs typeface="Trebuchet MS"/>
              </a:rPr>
              <a:t>should</a:t>
            </a:r>
            <a:r>
              <a:rPr sz="1000" b="1" spc="-50" dirty="0">
                <a:latin typeface="Trebuchet MS"/>
                <a:cs typeface="Trebuchet MS"/>
              </a:rPr>
              <a:t> </a:t>
            </a:r>
            <a:r>
              <a:rPr sz="1000" b="1" spc="10" dirty="0">
                <a:latin typeface="Trebuchet MS"/>
                <a:cs typeface="Trebuchet MS"/>
              </a:rPr>
              <a:t>be</a:t>
            </a:r>
            <a:r>
              <a:rPr sz="1000" b="1" spc="-50" dirty="0">
                <a:latin typeface="Trebuchet MS"/>
                <a:cs typeface="Trebuchet MS"/>
              </a:rPr>
              <a:t> </a:t>
            </a:r>
            <a:r>
              <a:rPr sz="1000" b="1" spc="15" dirty="0">
                <a:latin typeface="Trebuchet MS"/>
                <a:cs typeface="Trebuchet MS"/>
              </a:rPr>
              <a:t>sorted</a:t>
            </a:r>
            <a:r>
              <a:rPr sz="1000" b="1" spc="-45" dirty="0">
                <a:latin typeface="Trebuchet MS"/>
                <a:cs typeface="Trebuchet MS"/>
              </a:rPr>
              <a:t> </a:t>
            </a:r>
            <a:r>
              <a:rPr sz="1000" b="1" spc="15" dirty="0">
                <a:latin typeface="Trebuchet MS"/>
                <a:cs typeface="Trebuchet MS"/>
              </a:rPr>
              <a:t>in</a:t>
            </a:r>
            <a:r>
              <a:rPr sz="1000" b="1" spc="-50" dirty="0">
                <a:latin typeface="Trebuchet MS"/>
                <a:cs typeface="Trebuchet MS"/>
              </a:rPr>
              <a:t> </a:t>
            </a:r>
            <a:r>
              <a:rPr sz="1000" b="1" spc="20" dirty="0">
                <a:latin typeface="Trebuchet MS"/>
                <a:cs typeface="Trebuchet MS"/>
              </a:rPr>
              <a:t>ascending</a:t>
            </a:r>
            <a:r>
              <a:rPr sz="1000" b="1" spc="-45" dirty="0">
                <a:latin typeface="Trebuchet MS"/>
                <a:cs typeface="Trebuchet MS"/>
              </a:rPr>
              <a:t> </a:t>
            </a:r>
            <a:r>
              <a:rPr sz="1000" b="1" spc="-20" dirty="0">
                <a:latin typeface="Trebuchet MS"/>
                <a:cs typeface="Trebuchet MS"/>
              </a:rPr>
              <a:t>order”);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73652" y="4645524"/>
            <a:ext cx="78105" cy="152400"/>
          </a:xfrm>
          <a:custGeom>
            <a:avLst/>
            <a:gdLst/>
            <a:ahLst/>
            <a:cxnLst/>
            <a:rect l="l" t="t" r="r" b="b"/>
            <a:pathLst>
              <a:path w="78104" h="152400">
                <a:moveTo>
                  <a:pt x="77918" y="152399"/>
                </a:moveTo>
                <a:lnTo>
                  <a:pt x="0" y="152399"/>
                </a:lnTo>
                <a:lnTo>
                  <a:pt x="0" y="0"/>
                </a:lnTo>
                <a:lnTo>
                  <a:pt x="77918" y="0"/>
                </a:lnTo>
                <a:lnTo>
                  <a:pt x="77918" y="1523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1914" y="4627748"/>
            <a:ext cx="752602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8435" algn="ctr">
              <a:spcBef>
                <a:spcPts val="100"/>
              </a:spcBef>
            </a:pPr>
            <a:r>
              <a:rPr sz="1000" spc="-15" dirty="0"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  <a:p>
            <a:pPr marL="12700">
              <a:spcBef>
                <a:spcPts val="10"/>
              </a:spcBef>
            </a:pPr>
            <a:r>
              <a:rPr sz="2400" spc="-5" dirty="0">
                <a:latin typeface="Arial MT"/>
                <a:cs typeface="Arial MT"/>
              </a:rPr>
              <a:t>Uses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assertions,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contracts,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other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logical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properties.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378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950" y="2208199"/>
            <a:ext cx="7498715" cy="28867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Usually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written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“function”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level.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high-level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API/UI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Properties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behavior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5" dirty="0">
                <a:latin typeface="Arial MT"/>
                <a:cs typeface="Arial MT"/>
              </a:rPr>
              <a:t>Work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input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function.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20" dirty="0">
                <a:latin typeface="Arial MT"/>
                <a:cs typeface="Arial MT"/>
              </a:rPr>
              <a:t>Trade-off: </a:t>
            </a:r>
            <a:r>
              <a:rPr sz="2600" spc="-5" dirty="0">
                <a:latin typeface="Arial MT"/>
                <a:cs typeface="Arial MT"/>
              </a:rPr>
              <a:t>limited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number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properties.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Faults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missed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properties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obeyed.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More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properties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expensive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write.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Properties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5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Implicit</a:t>
            </a:r>
            <a:r>
              <a:rPr spc="-90" dirty="0"/>
              <a:t> </a:t>
            </a:r>
            <a:r>
              <a:rPr spc="-5" dirty="0"/>
              <a:t>Oracles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08202"/>
            <a:ext cx="7921625" cy="27565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Check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properties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expected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program.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Crashes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exceptions.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15" dirty="0">
                <a:latin typeface="Arial MT"/>
                <a:cs typeface="Arial MT"/>
              </a:rPr>
              <a:t>Buffer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overruns.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Deadlock.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leaks.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Excessive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energy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usage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downloads.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Faults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expected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output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detect.</a:t>
            </a:r>
            <a:endParaRPr sz="2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64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200400"/>
            <a:ext cx="8083550" cy="553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Stages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3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Stages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7" y="2247146"/>
            <a:ext cx="5176520" cy="2503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ts val="297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25" dirty="0">
                <a:latin typeface="Arial MT"/>
                <a:cs typeface="Arial MT"/>
              </a:rPr>
              <a:t>We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interact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systems</a:t>
            </a:r>
            <a:endParaRPr sz="2600" dirty="0">
              <a:latin typeface="Arial"/>
              <a:cs typeface="Arial"/>
            </a:endParaRPr>
          </a:p>
          <a:p>
            <a:pPr marL="356235">
              <a:lnSpc>
                <a:spcPts val="2970"/>
              </a:lnSpc>
            </a:pPr>
            <a:r>
              <a:rPr sz="2600" spc="-5" dirty="0">
                <a:latin typeface="Arial MT"/>
                <a:cs typeface="Arial MT"/>
              </a:rPr>
              <a:t>through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interfaces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APIs,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GUIs,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CLIs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Systems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built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from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subsystems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their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own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interfaces.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Subsystems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built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from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units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928" y="4697531"/>
            <a:ext cx="4449445" cy="7493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9090" indent="-327025">
              <a:spcBef>
                <a:spcPts val="30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Communication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calls.</a:t>
            </a:r>
          </a:p>
          <a:p>
            <a:pPr marL="339090" indent="-327025">
              <a:spcBef>
                <a:spcPts val="20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interface.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16690" y="1781140"/>
            <a:ext cx="2606675" cy="3296285"/>
            <a:chOff x="6316687" y="923887"/>
            <a:chExt cx="2606675" cy="3296285"/>
          </a:xfrm>
        </p:grpSpPr>
        <p:sp>
          <p:nvSpPr>
            <p:cNvPr id="6" name="object 6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2597099" y="3286199"/>
                  </a:moveTo>
                  <a:lnTo>
                    <a:pt x="0" y="3286199"/>
                  </a:lnTo>
                  <a:lnTo>
                    <a:pt x="0" y="0"/>
                  </a:lnTo>
                  <a:lnTo>
                    <a:pt x="2597099" y="0"/>
                  </a:lnTo>
                  <a:lnTo>
                    <a:pt x="2597099" y="3286199"/>
                  </a:lnTo>
                  <a:close/>
                </a:path>
              </a:pathLst>
            </a:custGeom>
            <a:solidFill>
              <a:srgbClr val="006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0" y="0"/>
                  </a:moveTo>
                  <a:lnTo>
                    <a:pt x="2597099" y="0"/>
                  </a:lnTo>
                  <a:lnTo>
                    <a:pt x="2597099" y="3286199"/>
                  </a:lnTo>
                  <a:lnTo>
                    <a:pt x="0" y="328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40324" y="1785903"/>
            <a:ext cx="504190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8790" y="1785903"/>
            <a:ext cx="50609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GUI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5862" y="1785903"/>
            <a:ext cx="483234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667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CLI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16687" y="2471265"/>
            <a:ext cx="1450340" cy="1085215"/>
            <a:chOff x="6316687" y="1614012"/>
            <a:chExt cx="1450340" cy="1085215"/>
          </a:xfrm>
        </p:grpSpPr>
        <p:sp>
          <p:nvSpPr>
            <p:cNvPr id="12" name="object 12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1440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440299" y="0"/>
                  </a:lnTo>
                  <a:lnTo>
                    <a:pt x="1440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0" y="0"/>
                  </a:moveTo>
                  <a:lnTo>
                    <a:pt x="1440299" y="0"/>
                  </a:lnTo>
                  <a:lnTo>
                    <a:pt x="1440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7299" y="1618775"/>
              <a:ext cx="504190" cy="381000"/>
            </a:xfrm>
            <a:custGeom>
              <a:avLst/>
              <a:gdLst/>
              <a:ahLst/>
              <a:cxnLst/>
              <a:rect l="l" t="t" r="r" b="b"/>
              <a:pathLst>
                <a:path w="504190" h="381000">
                  <a:moveTo>
                    <a:pt x="5039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503999" y="0"/>
                  </a:lnTo>
                  <a:lnTo>
                    <a:pt x="503999" y="380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32650" y="2476028"/>
            <a:ext cx="483870" cy="294311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03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93487" y="3787840"/>
            <a:ext cx="1384300" cy="1085215"/>
            <a:chOff x="7493487" y="2930587"/>
            <a:chExt cx="1384300" cy="1085215"/>
          </a:xfrm>
        </p:grpSpPr>
        <p:sp>
          <p:nvSpPr>
            <p:cNvPr id="17" name="object 17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1374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374299" y="0"/>
                  </a:lnTo>
                  <a:lnTo>
                    <a:pt x="1374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0" y="0"/>
                  </a:moveTo>
                  <a:lnTo>
                    <a:pt x="1374299" y="0"/>
                  </a:lnTo>
                  <a:lnTo>
                    <a:pt x="1374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23527" y="3792602"/>
            <a:ext cx="52006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82740" y="2301028"/>
            <a:ext cx="2444115" cy="2572385"/>
            <a:chOff x="6382737" y="1443775"/>
            <a:chExt cx="2444115" cy="2572385"/>
          </a:xfrm>
        </p:grpSpPr>
        <p:sp>
          <p:nvSpPr>
            <p:cNvPr id="21" name="object 21"/>
            <p:cNvSpPr/>
            <p:nvPr/>
          </p:nvSpPr>
          <p:spPr>
            <a:xfrm>
              <a:off x="6959225" y="1453300"/>
              <a:ext cx="1116330" cy="1482090"/>
            </a:xfrm>
            <a:custGeom>
              <a:avLst/>
              <a:gdLst/>
              <a:ahLst/>
              <a:cxnLst/>
              <a:rect l="l" t="t" r="r" b="b"/>
              <a:pathLst>
                <a:path w="1116329" h="1482089">
                  <a:moveTo>
                    <a:pt x="0" y="164449"/>
                  </a:moveTo>
                  <a:lnTo>
                    <a:pt x="0" y="0"/>
                  </a:lnTo>
                  <a:lnTo>
                    <a:pt x="1116299" y="0"/>
                  </a:lnTo>
                  <a:lnTo>
                    <a:pt x="1116299" y="1482049"/>
                  </a:lnTo>
                </a:path>
              </a:pathLst>
            </a:custGeom>
            <a:ln w="19049">
              <a:solidFill>
                <a:srgbClr val="58B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130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72750" y="2070575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5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5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5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10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10800" y="3387150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4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4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4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2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Stages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7137" y="2276810"/>
            <a:ext cx="4894580" cy="150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62585">
              <a:spcBef>
                <a:spcPts val="10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sz="2600" b="1" spc="-5" dirty="0">
                <a:latin typeface="Arial"/>
                <a:cs typeface="Arial"/>
              </a:rPr>
              <a:t>Unit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spc="-35" dirty="0">
                <a:latin typeface="Arial"/>
                <a:cs typeface="Arial"/>
              </a:rPr>
              <a:t>Testing</a:t>
            </a:r>
            <a:endParaRPr sz="2600" dirty="0">
              <a:latin typeface="Arial"/>
              <a:cs typeface="Arial"/>
            </a:endParaRPr>
          </a:p>
          <a:p>
            <a:pPr marL="831850" lvl="1" indent="-327025">
              <a:lnSpc>
                <a:spcPts val="2625"/>
              </a:lnSpc>
              <a:spcBef>
                <a:spcPts val="110"/>
              </a:spcBef>
              <a:buChar char="•"/>
              <a:tabLst>
                <a:tab pos="831215" algn="l"/>
                <a:tab pos="832485" algn="l"/>
              </a:tabLst>
            </a:pP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work?</a:t>
            </a:r>
            <a:endParaRPr sz="2200" dirty="0">
              <a:latin typeface="Arial MT"/>
              <a:cs typeface="Arial MT"/>
            </a:endParaRPr>
          </a:p>
          <a:p>
            <a:pPr marL="374650" indent="-344805">
              <a:lnSpc>
                <a:spcPts val="3105"/>
              </a:lnSpc>
              <a:buChar char="•"/>
              <a:tabLst>
                <a:tab pos="374015" algn="l"/>
                <a:tab pos="375285" algn="l"/>
              </a:tabLst>
            </a:pPr>
            <a:r>
              <a:rPr sz="2600" b="1" spc="-10" dirty="0">
                <a:latin typeface="Arial"/>
                <a:cs typeface="Arial"/>
              </a:rPr>
              <a:t>System-level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spc="-35" dirty="0">
                <a:latin typeface="Arial"/>
                <a:cs typeface="Arial"/>
              </a:rPr>
              <a:t>Testing</a:t>
            </a:r>
            <a:endParaRPr sz="2600" dirty="0">
              <a:latin typeface="Arial"/>
              <a:cs typeface="Arial"/>
            </a:endParaRPr>
          </a:p>
          <a:p>
            <a:pPr marL="831850" indent="-327025">
              <a:spcBef>
                <a:spcPts val="45"/>
              </a:spcBef>
              <a:buChar char="•"/>
              <a:tabLst>
                <a:tab pos="831215" algn="l"/>
                <a:tab pos="832485" algn="l"/>
              </a:tabLst>
            </a:pPr>
            <a:r>
              <a:rPr sz="2200" b="1" spc="-5" dirty="0">
                <a:latin typeface="Arial"/>
                <a:cs typeface="Arial"/>
              </a:rPr>
              <a:t>System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(Integration)</a:t>
            </a:r>
            <a:r>
              <a:rPr sz="2200" b="1" spc="-30" dirty="0">
                <a:latin typeface="Arial"/>
                <a:cs typeface="Arial"/>
              </a:rPr>
              <a:t> Testing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4892" y="3756109"/>
            <a:ext cx="386461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21310" marR="5080" indent="-309245">
              <a:lnSpc>
                <a:spcPct val="100699"/>
              </a:lnSpc>
              <a:spcBef>
                <a:spcPts val="85"/>
              </a:spcBef>
              <a:buChar char="•"/>
              <a:tabLst>
                <a:tab pos="320675" algn="l"/>
                <a:tab pos="321945" algn="l"/>
              </a:tabLst>
            </a:pPr>
            <a:r>
              <a:rPr dirty="0">
                <a:latin typeface="Arial MT"/>
                <a:cs typeface="Arial MT"/>
              </a:rPr>
              <a:t>(Subsystem-level)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Do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collected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units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work?</a:t>
            </a:r>
            <a:endParaRPr dirty="0">
              <a:latin typeface="Arial MT"/>
              <a:cs typeface="Arial MT"/>
            </a:endParaRPr>
          </a:p>
          <a:p>
            <a:pPr marL="321310" marR="35560" indent="-309245">
              <a:lnSpc>
                <a:spcPct val="100699"/>
              </a:lnSpc>
              <a:buChar char="•"/>
              <a:tabLst>
                <a:tab pos="320675" algn="l"/>
                <a:tab pos="321945" algn="l"/>
              </a:tabLst>
            </a:pPr>
            <a:r>
              <a:rPr dirty="0">
                <a:latin typeface="Arial MT"/>
                <a:cs typeface="Arial MT"/>
              </a:rPr>
              <a:t>(System-level) </a:t>
            </a:r>
            <a:r>
              <a:rPr spc="-5" dirty="0">
                <a:latin typeface="Arial MT"/>
                <a:cs typeface="Arial MT"/>
              </a:rPr>
              <a:t>Does high-level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interactio</a:t>
            </a:r>
            <a:r>
              <a:rPr dirty="0">
                <a:latin typeface="Arial MT"/>
                <a:cs typeface="Arial MT"/>
              </a:rPr>
              <a:t>n</a:t>
            </a:r>
            <a:r>
              <a:rPr spc="-5" dirty="0">
                <a:latin typeface="Arial MT"/>
                <a:cs typeface="Arial MT"/>
              </a:rPr>
              <a:t> throug</a:t>
            </a:r>
            <a:r>
              <a:rPr dirty="0">
                <a:latin typeface="Arial MT"/>
                <a:cs typeface="Arial MT"/>
              </a:rPr>
              <a:t>h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APIs/UI</a:t>
            </a:r>
            <a:r>
              <a:rPr dirty="0">
                <a:latin typeface="Arial MT"/>
                <a:cs typeface="Arial MT"/>
              </a:rPr>
              <a:t>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work?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927" y="4858977"/>
            <a:ext cx="4551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 indent="-327025">
              <a:spcBef>
                <a:spcPts val="100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b="1" spc="-5" dirty="0">
                <a:latin typeface="Arial"/>
                <a:cs typeface="Arial"/>
              </a:rPr>
              <a:t>Exploratory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Testing</a:t>
            </a:r>
            <a:endParaRPr sz="2200" dirty="0">
              <a:latin typeface="Arial"/>
              <a:cs typeface="Arial"/>
            </a:endParaRPr>
          </a:p>
          <a:p>
            <a:pPr marL="796290" lvl="1" indent="-309880">
              <a:buChar char="•"/>
              <a:tabLst>
                <a:tab pos="795655" algn="l"/>
                <a:tab pos="796925" algn="l"/>
              </a:tabLst>
            </a:pPr>
            <a:r>
              <a:rPr spc="-5" dirty="0">
                <a:latin typeface="Arial MT"/>
                <a:cs typeface="Arial MT"/>
              </a:rPr>
              <a:t>Does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interaction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through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GUIs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work?</a:t>
            </a:r>
            <a:endParaRPr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16690" y="1781140"/>
            <a:ext cx="2606675" cy="3296285"/>
            <a:chOff x="6316687" y="923887"/>
            <a:chExt cx="2606675" cy="3296285"/>
          </a:xfrm>
        </p:grpSpPr>
        <p:sp>
          <p:nvSpPr>
            <p:cNvPr id="7" name="object 7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2597099" y="3286199"/>
                  </a:moveTo>
                  <a:lnTo>
                    <a:pt x="0" y="3286199"/>
                  </a:lnTo>
                  <a:lnTo>
                    <a:pt x="0" y="0"/>
                  </a:lnTo>
                  <a:lnTo>
                    <a:pt x="2597099" y="0"/>
                  </a:lnTo>
                  <a:lnTo>
                    <a:pt x="2597099" y="3286199"/>
                  </a:lnTo>
                  <a:close/>
                </a:path>
              </a:pathLst>
            </a:custGeom>
            <a:solidFill>
              <a:srgbClr val="006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0" y="0"/>
                  </a:moveTo>
                  <a:lnTo>
                    <a:pt x="2597099" y="0"/>
                  </a:lnTo>
                  <a:lnTo>
                    <a:pt x="2597099" y="3286199"/>
                  </a:lnTo>
                  <a:lnTo>
                    <a:pt x="0" y="328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40324" y="1785903"/>
            <a:ext cx="504190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8790" y="1785903"/>
            <a:ext cx="50609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GUI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5862" y="1785903"/>
            <a:ext cx="483234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667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CLI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16687" y="2471265"/>
            <a:ext cx="1450340" cy="1085215"/>
            <a:chOff x="6316687" y="1614012"/>
            <a:chExt cx="1450340" cy="1085215"/>
          </a:xfrm>
        </p:grpSpPr>
        <p:sp>
          <p:nvSpPr>
            <p:cNvPr id="13" name="object 13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1440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440299" y="0"/>
                  </a:lnTo>
                  <a:lnTo>
                    <a:pt x="1440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0" y="0"/>
                  </a:moveTo>
                  <a:lnTo>
                    <a:pt x="1440299" y="0"/>
                  </a:lnTo>
                  <a:lnTo>
                    <a:pt x="1440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07299" y="1618775"/>
              <a:ext cx="504190" cy="381000"/>
            </a:xfrm>
            <a:custGeom>
              <a:avLst/>
              <a:gdLst/>
              <a:ahLst/>
              <a:cxnLst/>
              <a:rect l="l" t="t" r="r" b="b"/>
              <a:pathLst>
                <a:path w="504190" h="381000">
                  <a:moveTo>
                    <a:pt x="5039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503999" y="0"/>
                  </a:lnTo>
                  <a:lnTo>
                    <a:pt x="503999" y="380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32650" y="2476028"/>
            <a:ext cx="483870" cy="294311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03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93487" y="3787840"/>
            <a:ext cx="1384300" cy="1085215"/>
            <a:chOff x="7493487" y="2930587"/>
            <a:chExt cx="1384300" cy="1085215"/>
          </a:xfrm>
        </p:grpSpPr>
        <p:sp>
          <p:nvSpPr>
            <p:cNvPr id="18" name="object 18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1374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374299" y="0"/>
                  </a:lnTo>
                  <a:lnTo>
                    <a:pt x="1374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0" y="0"/>
                  </a:moveTo>
                  <a:lnTo>
                    <a:pt x="1374299" y="0"/>
                  </a:lnTo>
                  <a:lnTo>
                    <a:pt x="1374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23527" y="3792602"/>
            <a:ext cx="52006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82740" y="2301028"/>
            <a:ext cx="2444115" cy="2572385"/>
            <a:chOff x="6382737" y="1443775"/>
            <a:chExt cx="2444115" cy="2572385"/>
          </a:xfrm>
        </p:grpSpPr>
        <p:sp>
          <p:nvSpPr>
            <p:cNvPr id="22" name="object 22"/>
            <p:cNvSpPr/>
            <p:nvPr/>
          </p:nvSpPr>
          <p:spPr>
            <a:xfrm>
              <a:off x="6959225" y="1453300"/>
              <a:ext cx="1116330" cy="1482090"/>
            </a:xfrm>
            <a:custGeom>
              <a:avLst/>
              <a:gdLst/>
              <a:ahLst/>
              <a:cxnLst/>
              <a:rect l="l" t="t" r="r" b="b"/>
              <a:pathLst>
                <a:path w="1116329" h="1482089">
                  <a:moveTo>
                    <a:pt x="0" y="164449"/>
                  </a:moveTo>
                  <a:lnTo>
                    <a:pt x="0" y="0"/>
                  </a:lnTo>
                  <a:lnTo>
                    <a:pt x="1116299" y="0"/>
                  </a:lnTo>
                  <a:lnTo>
                    <a:pt x="1116299" y="1482049"/>
                  </a:lnTo>
                </a:path>
              </a:pathLst>
            </a:custGeom>
            <a:ln w="19049">
              <a:solidFill>
                <a:srgbClr val="58B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130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72750" y="2070575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5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5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5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510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10800" y="3387150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4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4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4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74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Stages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247132"/>
            <a:ext cx="7867650" cy="3337452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431800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Acceptance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spc="-30" dirty="0">
                <a:latin typeface="Arial"/>
                <a:cs typeface="Arial"/>
              </a:rPr>
              <a:t>Testing/ </a:t>
            </a:r>
            <a:r>
              <a:rPr sz="2600" b="1" spc="-70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AB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35" dirty="0">
                <a:latin typeface="Arial"/>
                <a:cs typeface="Arial"/>
              </a:rPr>
              <a:t>Testing</a:t>
            </a:r>
            <a:endParaRPr sz="2600" dirty="0">
              <a:latin typeface="Arial"/>
              <a:cs typeface="Arial"/>
            </a:endParaRPr>
          </a:p>
          <a:p>
            <a:pPr marL="813435" marR="2654935" lvl="1" indent="-327025">
              <a:lnSpc>
                <a:spcPts val="2350"/>
              </a:lnSpc>
              <a:spcBef>
                <a:spcPts val="48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Give product to </a:t>
            </a:r>
            <a:r>
              <a:rPr sz="2200" dirty="0">
                <a:latin typeface="Arial MT"/>
                <a:cs typeface="Arial MT"/>
              </a:rPr>
              <a:t>a set </a:t>
            </a:r>
            <a:r>
              <a:rPr sz="2200" spc="-5" dirty="0">
                <a:latin typeface="Arial MT"/>
                <a:cs typeface="Arial MT"/>
              </a:rPr>
              <a:t>of users to </a:t>
            </a:r>
            <a:r>
              <a:rPr sz="2200" dirty="0">
                <a:latin typeface="Arial MT"/>
                <a:cs typeface="Arial MT"/>
              </a:rPr>
              <a:t> check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whether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meets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their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needs.</a:t>
            </a:r>
            <a:endParaRPr sz="2200" dirty="0">
              <a:latin typeface="Arial MT"/>
              <a:cs typeface="Arial MT"/>
            </a:endParaRPr>
          </a:p>
          <a:p>
            <a:pPr marL="1270635" marR="160020" lvl="2" indent="-309245">
              <a:lnSpc>
                <a:spcPts val="1980"/>
              </a:lnSpc>
              <a:spcBef>
                <a:spcPts val="500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Alpha/beta </a:t>
            </a:r>
            <a:r>
              <a:rPr spc="-35" dirty="0">
                <a:latin typeface="Arial MT"/>
                <a:cs typeface="Arial MT"/>
              </a:rPr>
              <a:t>Testing </a:t>
            </a:r>
            <a:r>
              <a:rPr dirty="0">
                <a:latin typeface="Arial MT"/>
                <a:cs typeface="Arial MT"/>
              </a:rPr>
              <a:t>- controlled </a:t>
            </a:r>
            <a:r>
              <a:rPr spc="-5" dirty="0">
                <a:latin typeface="Arial MT"/>
                <a:cs typeface="Arial MT"/>
              </a:rPr>
              <a:t>pools of users, generally on their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own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machine.</a:t>
            </a:r>
          </a:p>
          <a:p>
            <a:pPr marL="1270635" marR="5080" lvl="2" indent="-309245">
              <a:lnSpc>
                <a:spcPts val="1980"/>
              </a:lnSpc>
              <a:spcBef>
                <a:spcPts val="464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Acceptance </a:t>
            </a:r>
            <a:r>
              <a:rPr spc="-35" dirty="0">
                <a:latin typeface="Arial MT"/>
                <a:cs typeface="Arial MT"/>
              </a:rPr>
              <a:t>Testing </a:t>
            </a:r>
            <a:r>
              <a:rPr dirty="0">
                <a:latin typeface="Arial MT"/>
                <a:cs typeface="Arial MT"/>
              </a:rPr>
              <a:t>- controlled </a:t>
            </a:r>
            <a:r>
              <a:rPr spc="-5" dirty="0">
                <a:latin typeface="Arial MT"/>
                <a:cs typeface="Arial MT"/>
              </a:rPr>
              <a:t>pool of </a:t>
            </a:r>
            <a:r>
              <a:rPr dirty="0">
                <a:latin typeface="Arial MT"/>
                <a:cs typeface="Arial MT"/>
              </a:rPr>
              <a:t>customers, </a:t>
            </a:r>
            <a:r>
              <a:rPr spc="-5" dirty="0">
                <a:latin typeface="Arial MT"/>
                <a:cs typeface="Arial MT"/>
              </a:rPr>
              <a:t>in </a:t>
            </a:r>
            <a:r>
              <a:rPr dirty="0">
                <a:latin typeface="Arial MT"/>
                <a:cs typeface="Arial MT"/>
              </a:rPr>
              <a:t>a controlled </a:t>
            </a:r>
            <a:r>
              <a:rPr spc="-49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environment,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formal acceptance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criteria</a:t>
            </a:r>
          </a:p>
          <a:p>
            <a:pPr marL="814069" lvl="1" indent="-327025">
              <a:spcBef>
                <a:spcPts val="19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expose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faults.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planned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elicitation.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0761" y="1298452"/>
            <a:ext cx="3102812" cy="20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We</a:t>
            </a:r>
            <a:r>
              <a:rPr spc="-50" dirty="0"/>
              <a:t> </a:t>
            </a:r>
            <a:r>
              <a:rPr spc="-15" dirty="0"/>
              <a:t>Will</a:t>
            </a:r>
            <a:r>
              <a:rPr spc="-55" dirty="0"/>
              <a:t> </a:t>
            </a:r>
            <a:r>
              <a:rPr spc="-5" dirty="0"/>
              <a:t>Cover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227" y="1734188"/>
            <a:ext cx="8083550" cy="3370153"/>
          </a:xfrm>
        </p:spPr>
        <p:txBody>
          <a:bodyPr/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What</a:t>
            </a:r>
            <a:r>
              <a:rPr lang="en-US" sz="2600" spc="-40" dirty="0"/>
              <a:t> </a:t>
            </a:r>
            <a:r>
              <a:rPr lang="en-US" sz="2600" spc="-5" dirty="0"/>
              <a:t>is</a:t>
            </a:r>
            <a:r>
              <a:rPr lang="en-US" sz="2600" spc="-35" dirty="0"/>
              <a:t> </a:t>
            </a:r>
            <a:r>
              <a:rPr lang="en-US" sz="2600" spc="-5" dirty="0"/>
              <a:t>testing?</a:t>
            </a:r>
            <a:endParaRPr lang="en-US" sz="2600" dirty="0"/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Definitions:</a:t>
            </a:r>
            <a:endParaRPr lang="en-US" sz="2600" dirty="0"/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What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components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test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case?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45" dirty="0"/>
              <a:t>Testing</a:t>
            </a:r>
            <a:r>
              <a:rPr lang="en-US" sz="2600" spc="-55" dirty="0"/>
              <a:t> </a:t>
            </a:r>
            <a:r>
              <a:rPr lang="en-US" sz="2600" dirty="0"/>
              <a:t>stages:</a:t>
            </a: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Unit,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(Integration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Exploratory),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and </a:t>
            </a:r>
            <a:r>
              <a:rPr lang="en-US" sz="2200" spc="-5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Acceptance</a:t>
            </a:r>
            <a:r>
              <a:rPr lang="en-US" sz="22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40" dirty="0">
                <a:solidFill>
                  <a:schemeClr val="tx1"/>
                </a:solidFill>
                <a:latin typeface="Arial MT"/>
                <a:cs typeface="Arial MT"/>
              </a:rPr>
              <a:t>Testing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spcBef>
                <a:spcPts val="67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75" dirty="0"/>
              <a:t>Test</a:t>
            </a:r>
            <a:r>
              <a:rPr lang="en-US" sz="2600" spc="-35" dirty="0"/>
              <a:t> </a:t>
            </a:r>
            <a:r>
              <a:rPr lang="en-US" sz="2600" spc="-5" dirty="0"/>
              <a:t>planning</a:t>
            </a:r>
            <a:r>
              <a:rPr lang="en-US" sz="2600" spc="-35" dirty="0"/>
              <a:t> </a:t>
            </a:r>
            <a:r>
              <a:rPr lang="en-US" sz="2600" dirty="0"/>
              <a:t>considerations</a:t>
            </a:r>
          </a:p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6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748" y="3276600"/>
            <a:ext cx="8083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Let’s</a:t>
            </a:r>
            <a:r>
              <a:rPr spc="-30" dirty="0"/>
              <a:t> </a:t>
            </a:r>
            <a:r>
              <a:rPr spc="-5" dirty="0"/>
              <a:t>take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5" dirty="0"/>
              <a:t>break.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2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The</a:t>
            </a:r>
            <a:r>
              <a:rPr spc="-35" dirty="0"/>
              <a:t> V-Model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327" y="2297306"/>
            <a:ext cx="1470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09880" marR="134620" indent="-168275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Requirements  Elicitation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1077" y="2998612"/>
            <a:ext cx="1470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81610" marR="175895" indent="236854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System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8027" y="3699918"/>
            <a:ext cx="1470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38150" marR="179070" indent="-252095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Architectural  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8902" y="4401215"/>
            <a:ext cx="1470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38150" marR="381635" indent="-49530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Detailed  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628" y="5093825"/>
            <a:ext cx="1724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69570" marR="99060" indent="-263525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Unit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Development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0" dirty="0">
                <a:latin typeface="Arial"/>
                <a:cs typeface="Arial"/>
              </a:rPr>
              <a:t> 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1153" y="4401225"/>
            <a:ext cx="17748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577850" marR="407670" indent="-165100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Subsystem  </a:t>
            </a:r>
            <a:r>
              <a:rPr sz="1400" b="1" spc="-2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3278" y="3630900"/>
            <a:ext cx="1823085" cy="677108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12115" marR="406400" algn="ctr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System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Exploratory  </a:t>
            </a:r>
            <a:r>
              <a:rPr sz="1400" b="1" spc="-2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0852" y="2998603"/>
            <a:ext cx="1470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25450" marR="227965" indent="-189865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Acceptance  </a:t>
            </a:r>
            <a:r>
              <a:rPr sz="1400" b="1" spc="-2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5978" y="2297296"/>
            <a:ext cx="1470025" cy="4982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96215" marR="127000" indent="-64135">
              <a:lnSpc>
                <a:spcPts val="1650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Operation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Maintenance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0250" y="2815987"/>
            <a:ext cx="411480" cy="440690"/>
            <a:chOff x="730250" y="1958737"/>
            <a:chExt cx="411480" cy="440690"/>
          </a:xfrm>
        </p:grpSpPr>
        <p:sp>
          <p:nvSpPr>
            <p:cNvPr id="13" name="object 13"/>
            <p:cNvSpPr/>
            <p:nvPr/>
          </p:nvSpPr>
          <p:spPr>
            <a:xfrm>
              <a:off x="739775" y="1968262"/>
              <a:ext cx="334010" cy="358140"/>
            </a:xfrm>
            <a:custGeom>
              <a:avLst/>
              <a:gdLst/>
              <a:ahLst/>
              <a:cxnLst/>
              <a:rect l="l" t="t" r="r" b="b"/>
              <a:pathLst>
                <a:path w="334009" h="358139">
                  <a:moveTo>
                    <a:pt x="0" y="0"/>
                  </a:moveTo>
                  <a:lnTo>
                    <a:pt x="333398" y="35795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622" y="2295251"/>
              <a:ext cx="100996" cy="10375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482002" y="3529296"/>
            <a:ext cx="436245" cy="429259"/>
            <a:chOff x="1481999" y="2672043"/>
            <a:chExt cx="436245" cy="429259"/>
          </a:xfrm>
        </p:grpSpPr>
        <p:sp>
          <p:nvSpPr>
            <p:cNvPr id="16" name="object 16"/>
            <p:cNvSpPr/>
            <p:nvPr/>
          </p:nvSpPr>
          <p:spPr>
            <a:xfrm>
              <a:off x="1491524" y="2681568"/>
              <a:ext cx="355600" cy="349885"/>
            </a:xfrm>
            <a:custGeom>
              <a:avLst/>
              <a:gdLst/>
              <a:ahLst/>
              <a:cxnLst/>
              <a:rect l="l" t="t" r="r" b="b"/>
              <a:pathLst>
                <a:path w="355600" h="349885">
                  <a:moveTo>
                    <a:pt x="0" y="0"/>
                  </a:moveTo>
                  <a:lnTo>
                    <a:pt x="355036" y="34942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4964" y="2999041"/>
              <a:ext cx="102736" cy="10211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619899" y="4969819"/>
            <a:ext cx="702310" cy="402590"/>
            <a:chOff x="5619899" y="4112569"/>
            <a:chExt cx="702310" cy="402590"/>
          </a:xfrm>
        </p:grpSpPr>
        <p:sp>
          <p:nvSpPr>
            <p:cNvPr id="19" name="object 19"/>
            <p:cNvSpPr/>
            <p:nvPr/>
          </p:nvSpPr>
          <p:spPr>
            <a:xfrm>
              <a:off x="5629424" y="4164370"/>
              <a:ext cx="607695" cy="340995"/>
            </a:xfrm>
            <a:custGeom>
              <a:avLst/>
              <a:gdLst/>
              <a:ahLst/>
              <a:cxnLst/>
              <a:rect l="l" t="t" r="r" b="b"/>
              <a:pathLst>
                <a:path w="607695" h="340995">
                  <a:moveTo>
                    <a:pt x="0" y="340703"/>
                  </a:moveTo>
                  <a:lnTo>
                    <a:pt x="6076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2212" y="4112569"/>
              <a:ext cx="109845" cy="8877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6836127" y="4348395"/>
            <a:ext cx="498475" cy="331470"/>
            <a:chOff x="6836124" y="3491145"/>
            <a:chExt cx="498475" cy="331470"/>
          </a:xfrm>
        </p:grpSpPr>
        <p:sp>
          <p:nvSpPr>
            <p:cNvPr id="22" name="object 22"/>
            <p:cNvSpPr/>
            <p:nvPr/>
          </p:nvSpPr>
          <p:spPr>
            <a:xfrm>
              <a:off x="6845649" y="3547843"/>
              <a:ext cx="407034" cy="264795"/>
            </a:xfrm>
            <a:custGeom>
              <a:avLst/>
              <a:gdLst/>
              <a:ahLst/>
              <a:cxnLst/>
              <a:rect l="l" t="t" r="r" b="b"/>
              <a:pathLst>
                <a:path w="407034" h="264795">
                  <a:moveTo>
                    <a:pt x="0" y="264631"/>
                  </a:moveTo>
                  <a:lnTo>
                    <a:pt x="406415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5370" y="3491145"/>
              <a:ext cx="108665" cy="9259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7696249" y="3569725"/>
            <a:ext cx="368300" cy="405130"/>
            <a:chOff x="7696249" y="2712475"/>
            <a:chExt cx="368300" cy="405130"/>
          </a:xfrm>
        </p:grpSpPr>
        <p:sp>
          <p:nvSpPr>
            <p:cNvPr id="25" name="object 25"/>
            <p:cNvSpPr/>
            <p:nvPr/>
          </p:nvSpPr>
          <p:spPr>
            <a:xfrm>
              <a:off x="7705774" y="2786105"/>
              <a:ext cx="291465" cy="321945"/>
            </a:xfrm>
            <a:custGeom>
              <a:avLst/>
              <a:gdLst/>
              <a:ahLst/>
              <a:cxnLst/>
              <a:rect l="l" t="t" r="r" b="b"/>
              <a:pathLst>
                <a:path w="291465" h="321944">
                  <a:moveTo>
                    <a:pt x="0" y="321743"/>
                  </a:moveTo>
                  <a:lnTo>
                    <a:pt x="291113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4030" y="2712475"/>
              <a:ext cx="100384" cy="104266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279874" y="2160003"/>
            <a:ext cx="3130550" cy="3198495"/>
            <a:chOff x="2279874" y="1302750"/>
            <a:chExt cx="3130550" cy="3198495"/>
          </a:xfrm>
        </p:grpSpPr>
        <p:sp>
          <p:nvSpPr>
            <p:cNvPr id="28" name="object 28"/>
            <p:cNvSpPr/>
            <p:nvPr/>
          </p:nvSpPr>
          <p:spPr>
            <a:xfrm>
              <a:off x="2289399" y="3383465"/>
              <a:ext cx="525780" cy="364490"/>
            </a:xfrm>
            <a:custGeom>
              <a:avLst/>
              <a:gdLst/>
              <a:ahLst/>
              <a:cxnLst/>
              <a:rect l="l" t="t" r="r" b="b"/>
              <a:pathLst>
                <a:path w="525780" h="364489">
                  <a:moveTo>
                    <a:pt x="0" y="0"/>
                  </a:moveTo>
                  <a:lnTo>
                    <a:pt x="525531" y="36392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87492" y="3711999"/>
              <a:ext cx="108036" cy="9413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52325" y="4085374"/>
              <a:ext cx="654050" cy="364490"/>
            </a:xfrm>
            <a:custGeom>
              <a:avLst/>
              <a:gdLst/>
              <a:ahLst/>
              <a:cxnLst/>
              <a:rect l="l" t="t" r="r" b="b"/>
              <a:pathLst>
                <a:path w="654050" h="364489">
                  <a:moveTo>
                    <a:pt x="0" y="0"/>
                  </a:moveTo>
                  <a:lnTo>
                    <a:pt x="653451" y="36406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0936" y="4412432"/>
              <a:ext cx="109884" cy="8861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931074" y="1312275"/>
              <a:ext cx="1470025" cy="537210"/>
            </a:xfrm>
            <a:custGeom>
              <a:avLst/>
              <a:gdLst/>
              <a:ahLst/>
              <a:cxnLst/>
              <a:rect l="l" t="t" r="r" b="b"/>
              <a:pathLst>
                <a:path w="1470025" h="537210">
                  <a:moveTo>
                    <a:pt x="1380197" y="536999"/>
                  </a:moveTo>
                  <a:lnTo>
                    <a:pt x="89501" y="536999"/>
                  </a:lnTo>
                  <a:lnTo>
                    <a:pt x="54663" y="529966"/>
                  </a:lnTo>
                  <a:lnTo>
                    <a:pt x="26214" y="510785"/>
                  </a:lnTo>
                  <a:lnTo>
                    <a:pt x="7033" y="482336"/>
                  </a:lnTo>
                  <a:lnTo>
                    <a:pt x="0" y="447498"/>
                  </a:lnTo>
                  <a:lnTo>
                    <a:pt x="0" y="89501"/>
                  </a:lnTo>
                  <a:lnTo>
                    <a:pt x="7033" y="54663"/>
                  </a:lnTo>
                  <a:lnTo>
                    <a:pt x="26214" y="26214"/>
                  </a:lnTo>
                  <a:lnTo>
                    <a:pt x="54663" y="7033"/>
                  </a:lnTo>
                  <a:lnTo>
                    <a:pt x="89501" y="0"/>
                  </a:lnTo>
                  <a:lnTo>
                    <a:pt x="1380197" y="0"/>
                  </a:lnTo>
                  <a:lnTo>
                    <a:pt x="1429853" y="15037"/>
                  </a:lnTo>
                  <a:lnTo>
                    <a:pt x="1462887" y="55250"/>
                  </a:lnTo>
                  <a:lnTo>
                    <a:pt x="1469699" y="89501"/>
                  </a:lnTo>
                  <a:lnTo>
                    <a:pt x="1469699" y="447498"/>
                  </a:lnTo>
                  <a:lnTo>
                    <a:pt x="1462666" y="482336"/>
                  </a:lnTo>
                  <a:lnTo>
                    <a:pt x="1443485" y="510785"/>
                  </a:lnTo>
                  <a:lnTo>
                    <a:pt x="1415036" y="529966"/>
                  </a:lnTo>
                  <a:lnTo>
                    <a:pt x="1380197" y="5369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1074" y="1312275"/>
              <a:ext cx="1470025" cy="537210"/>
            </a:xfrm>
            <a:custGeom>
              <a:avLst/>
              <a:gdLst/>
              <a:ahLst/>
              <a:cxnLst/>
              <a:rect l="l" t="t" r="r" b="b"/>
              <a:pathLst>
                <a:path w="1470025" h="537210">
                  <a:moveTo>
                    <a:pt x="0" y="89501"/>
                  </a:moveTo>
                  <a:lnTo>
                    <a:pt x="7033" y="54663"/>
                  </a:lnTo>
                  <a:lnTo>
                    <a:pt x="26214" y="26214"/>
                  </a:lnTo>
                  <a:lnTo>
                    <a:pt x="54663" y="7033"/>
                  </a:lnTo>
                  <a:lnTo>
                    <a:pt x="89501" y="0"/>
                  </a:lnTo>
                  <a:lnTo>
                    <a:pt x="1380197" y="0"/>
                  </a:lnTo>
                  <a:lnTo>
                    <a:pt x="1429853" y="15037"/>
                  </a:lnTo>
                  <a:lnTo>
                    <a:pt x="1462887" y="55250"/>
                  </a:lnTo>
                  <a:lnTo>
                    <a:pt x="1469699" y="89501"/>
                  </a:lnTo>
                  <a:lnTo>
                    <a:pt x="1469699" y="447498"/>
                  </a:lnTo>
                  <a:lnTo>
                    <a:pt x="1462666" y="482336"/>
                  </a:lnTo>
                  <a:lnTo>
                    <a:pt x="1443485" y="510785"/>
                  </a:lnTo>
                  <a:lnTo>
                    <a:pt x="1415036" y="529966"/>
                  </a:lnTo>
                  <a:lnTo>
                    <a:pt x="1380197" y="536999"/>
                  </a:lnTo>
                  <a:lnTo>
                    <a:pt x="89501" y="536999"/>
                  </a:lnTo>
                  <a:lnTo>
                    <a:pt x="54663" y="529966"/>
                  </a:lnTo>
                  <a:lnTo>
                    <a:pt x="26214" y="510785"/>
                  </a:lnTo>
                  <a:lnTo>
                    <a:pt x="7033" y="482336"/>
                  </a:lnTo>
                  <a:lnTo>
                    <a:pt x="0" y="447498"/>
                  </a:lnTo>
                  <a:lnTo>
                    <a:pt x="0" y="895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001024" y="2870330"/>
            <a:ext cx="400050" cy="406400"/>
            <a:chOff x="8001024" y="2013080"/>
            <a:chExt cx="400050" cy="406400"/>
          </a:xfrm>
        </p:grpSpPr>
        <p:sp>
          <p:nvSpPr>
            <p:cNvPr id="35" name="object 35"/>
            <p:cNvSpPr/>
            <p:nvPr/>
          </p:nvSpPr>
          <p:spPr>
            <a:xfrm>
              <a:off x="8010549" y="2084233"/>
              <a:ext cx="320675" cy="325755"/>
            </a:xfrm>
            <a:custGeom>
              <a:avLst/>
              <a:gdLst/>
              <a:ahLst/>
              <a:cxnLst/>
              <a:rect l="l" t="t" r="r" b="b"/>
              <a:pathLst>
                <a:path w="320675" h="325755">
                  <a:moveTo>
                    <a:pt x="0" y="325619"/>
                  </a:moveTo>
                  <a:lnTo>
                    <a:pt x="32034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8934" y="2013080"/>
              <a:ext cx="102109" cy="10274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154442" y="2208662"/>
            <a:ext cx="102298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2555" marR="5080" indent="-11048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Acceptance 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21553" y="2768253"/>
            <a:ext cx="1489075" cy="687705"/>
            <a:chOff x="3921550" y="1911000"/>
            <a:chExt cx="1489075" cy="687705"/>
          </a:xfrm>
        </p:grpSpPr>
        <p:sp>
          <p:nvSpPr>
            <p:cNvPr id="39" name="object 39"/>
            <p:cNvSpPr/>
            <p:nvPr/>
          </p:nvSpPr>
          <p:spPr>
            <a:xfrm>
              <a:off x="3931075" y="1920525"/>
              <a:ext cx="1470025" cy="668655"/>
            </a:xfrm>
            <a:custGeom>
              <a:avLst/>
              <a:gdLst/>
              <a:ahLst/>
              <a:cxnLst/>
              <a:rect l="l" t="t" r="r" b="b"/>
              <a:pathLst>
                <a:path w="1470025" h="668655">
                  <a:moveTo>
                    <a:pt x="1358297" y="668399"/>
                  </a:moveTo>
                  <a:lnTo>
                    <a:pt x="111402" y="668399"/>
                  </a:lnTo>
                  <a:lnTo>
                    <a:pt x="68039" y="659645"/>
                  </a:lnTo>
                  <a:lnTo>
                    <a:pt x="32628" y="635771"/>
                  </a:lnTo>
                  <a:lnTo>
                    <a:pt x="8754" y="600360"/>
                  </a:lnTo>
                  <a:lnTo>
                    <a:pt x="0" y="556997"/>
                  </a:lnTo>
                  <a:lnTo>
                    <a:pt x="0" y="111402"/>
                  </a:lnTo>
                  <a:lnTo>
                    <a:pt x="8754" y="68039"/>
                  </a:lnTo>
                  <a:lnTo>
                    <a:pt x="32628" y="32628"/>
                  </a:lnTo>
                  <a:lnTo>
                    <a:pt x="68039" y="8754"/>
                  </a:lnTo>
                  <a:lnTo>
                    <a:pt x="111402" y="0"/>
                  </a:lnTo>
                  <a:lnTo>
                    <a:pt x="1358297" y="0"/>
                  </a:lnTo>
                  <a:lnTo>
                    <a:pt x="1400929" y="8479"/>
                  </a:lnTo>
                  <a:lnTo>
                    <a:pt x="1437070" y="32628"/>
                  </a:lnTo>
                  <a:lnTo>
                    <a:pt x="1461219" y="68770"/>
                  </a:lnTo>
                  <a:lnTo>
                    <a:pt x="1469699" y="111402"/>
                  </a:lnTo>
                  <a:lnTo>
                    <a:pt x="1469699" y="556997"/>
                  </a:lnTo>
                  <a:lnTo>
                    <a:pt x="1460945" y="600360"/>
                  </a:lnTo>
                  <a:lnTo>
                    <a:pt x="1437070" y="635771"/>
                  </a:lnTo>
                  <a:lnTo>
                    <a:pt x="1401660" y="659645"/>
                  </a:lnTo>
                  <a:lnTo>
                    <a:pt x="1358297" y="6683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31075" y="1920525"/>
              <a:ext cx="1470025" cy="668655"/>
            </a:xfrm>
            <a:custGeom>
              <a:avLst/>
              <a:gdLst/>
              <a:ahLst/>
              <a:cxnLst/>
              <a:rect l="l" t="t" r="r" b="b"/>
              <a:pathLst>
                <a:path w="1470025" h="668655">
                  <a:moveTo>
                    <a:pt x="0" y="111402"/>
                  </a:moveTo>
                  <a:lnTo>
                    <a:pt x="8754" y="68039"/>
                  </a:lnTo>
                  <a:lnTo>
                    <a:pt x="32628" y="32628"/>
                  </a:lnTo>
                  <a:lnTo>
                    <a:pt x="68039" y="8754"/>
                  </a:lnTo>
                  <a:lnTo>
                    <a:pt x="111402" y="0"/>
                  </a:lnTo>
                  <a:lnTo>
                    <a:pt x="1358297" y="0"/>
                  </a:lnTo>
                  <a:lnTo>
                    <a:pt x="1400929" y="8479"/>
                  </a:lnTo>
                  <a:lnTo>
                    <a:pt x="1437070" y="32628"/>
                  </a:lnTo>
                  <a:lnTo>
                    <a:pt x="1461219" y="68770"/>
                  </a:lnTo>
                  <a:lnTo>
                    <a:pt x="1469699" y="111402"/>
                  </a:lnTo>
                  <a:lnTo>
                    <a:pt x="1469699" y="556997"/>
                  </a:lnTo>
                  <a:lnTo>
                    <a:pt x="1460945" y="600360"/>
                  </a:lnTo>
                  <a:lnTo>
                    <a:pt x="1437070" y="635771"/>
                  </a:lnTo>
                  <a:lnTo>
                    <a:pt x="1401660" y="659645"/>
                  </a:lnTo>
                  <a:lnTo>
                    <a:pt x="1358297" y="668399"/>
                  </a:lnTo>
                  <a:lnTo>
                    <a:pt x="111402" y="668399"/>
                  </a:lnTo>
                  <a:lnTo>
                    <a:pt x="68039" y="659645"/>
                  </a:lnTo>
                  <a:lnTo>
                    <a:pt x="32628" y="635771"/>
                  </a:lnTo>
                  <a:lnTo>
                    <a:pt x="8754" y="600360"/>
                  </a:lnTo>
                  <a:lnTo>
                    <a:pt x="0" y="556997"/>
                  </a:lnTo>
                  <a:lnTo>
                    <a:pt x="0" y="111402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261415" y="2836512"/>
            <a:ext cx="807720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6510" marR="5080" indent="-4445" algn="just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latin typeface="Arial"/>
                <a:cs typeface="Arial"/>
              </a:rPr>
              <a:t>Syste</a:t>
            </a:r>
            <a:r>
              <a:rPr sz="1100" b="1" dirty="0">
                <a:latin typeface="Arial"/>
                <a:cs typeface="Arial"/>
              </a:rPr>
              <a:t>m</a:t>
            </a:r>
            <a:r>
              <a:rPr sz="1100" b="1" spc="-5" dirty="0">
                <a:latin typeface="Arial"/>
                <a:cs typeface="Arial"/>
              </a:rPr>
              <a:t> and  Exploratory  </a:t>
            </a:r>
            <a:r>
              <a:rPr sz="1100" b="1" spc="-25" dirty="0">
                <a:latin typeface="Arial"/>
                <a:cs typeface="Arial"/>
              </a:rPr>
              <a:t>Test </a:t>
            </a:r>
            <a:r>
              <a:rPr sz="1100" b="1" spc="-5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908827" y="3517225"/>
            <a:ext cx="1489075" cy="556260"/>
            <a:chOff x="3908824" y="2659975"/>
            <a:chExt cx="1489075" cy="556260"/>
          </a:xfrm>
        </p:grpSpPr>
        <p:sp>
          <p:nvSpPr>
            <p:cNvPr id="43" name="object 43"/>
            <p:cNvSpPr/>
            <p:nvPr/>
          </p:nvSpPr>
          <p:spPr>
            <a:xfrm>
              <a:off x="3918349" y="2669500"/>
              <a:ext cx="1470025" cy="537210"/>
            </a:xfrm>
            <a:custGeom>
              <a:avLst/>
              <a:gdLst/>
              <a:ahLst/>
              <a:cxnLst/>
              <a:rect l="l" t="t" r="r" b="b"/>
              <a:pathLst>
                <a:path w="1470025" h="537210">
                  <a:moveTo>
                    <a:pt x="1380197" y="536999"/>
                  </a:moveTo>
                  <a:lnTo>
                    <a:pt x="89501" y="536999"/>
                  </a:lnTo>
                  <a:lnTo>
                    <a:pt x="54663" y="529966"/>
                  </a:lnTo>
                  <a:lnTo>
                    <a:pt x="26214" y="510785"/>
                  </a:lnTo>
                  <a:lnTo>
                    <a:pt x="7033" y="482336"/>
                  </a:lnTo>
                  <a:lnTo>
                    <a:pt x="0" y="447498"/>
                  </a:lnTo>
                  <a:lnTo>
                    <a:pt x="0" y="89501"/>
                  </a:lnTo>
                  <a:lnTo>
                    <a:pt x="7033" y="54663"/>
                  </a:lnTo>
                  <a:lnTo>
                    <a:pt x="26214" y="26214"/>
                  </a:lnTo>
                  <a:lnTo>
                    <a:pt x="54663" y="7033"/>
                  </a:lnTo>
                  <a:lnTo>
                    <a:pt x="89501" y="0"/>
                  </a:lnTo>
                  <a:lnTo>
                    <a:pt x="1380197" y="0"/>
                  </a:lnTo>
                  <a:lnTo>
                    <a:pt x="1429853" y="15037"/>
                  </a:lnTo>
                  <a:lnTo>
                    <a:pt x="1462887" y="55250"/>
                  </a:lnTo>
                  <a:lnTo>
                    <a:pt x="1469699" y="89501"/>
                  </a:lnTo>
                  <a:lnTo>
                    <a:pt x="1469699" y="447498"/>
                  </a:lnTo>
                  <a:lnTo>
                    <a:pt x="1462666" y="482336"/>
                  </a:lnTo>
                  <a:lnTo>
                    <a:pt x="1443485" y="510785"/>
                  </a:lnTo>
                  <a:lnTo>
                    <a:pt x="1415036" y="529966"/>
                  </a:lnTo>
                  <a:lnTo>
                    <a:pt x="1380197" y="5369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18349" y="2669500"/>
              <a:ext cx="1470025" cy="537210"/>
            </a:xfrm>
            <a:custGeom>
              <a:avLst/>
              <a:gdLst/>
              <a:ahLst/>
              <a:cxnLst/>
              <a:rect l="l" t="t" r="r" b="b"/>
              <a:pathLst>
                <a:path w="1470025" h="537210">
                  <a:moveTo>
                    <a:pt x="0" y="89501"/>
                  </a:moveTo>
                  <a:lnTo>
                    <a:pt x="7033" y="54663"/>
                  </a:lnTo>
                  <a:lnTo>
                    <a:pt x="26214" y="26214"/>
                  </a:lnTo>
                  <a:lnTo>
                    <a:pt x="54663" y="7033"/>
                  </a:lnTo>
                  <a:lnTo>
                    <a:pt x="89501" y="0"/>
                  </a:lnTo>
                  <a:lnTo>
                    <a:pt x="1380197" y="0"/>
                  </a:lnTo>
                  <a:lnTo>
                    <a:pt x="1429853" y="15037"/>
                  </a:lnTo>
                  <a:lnTo>
                    <a:pt x="1462887" y="55250"/>
                  </a:lnTo>
                  <a:lnTo>
                    <a:pt x="1469699" y="89501"/>
                  </a:lnTo>
                  <a:lnTo>
                    <a:pt x="1469699" y="447498"/>
                  </a:lnTo>
                  <a:lnTo>
                    <a:pt x="1462666" y="482336"/>
                  </a:lnTo>
                  <a:lnTo>
                    <a:pt x="1443485" y="510785"/>
                  </a:lnTo>
                  <a:lnTo>
                    <a:pt x="1415036" y="529966"/>
                  </a:lnTo>
                  <a:lnTo>
                    <a:pt x="1380197" y="536999"/>
                  </a:lnTo>
                  <a:lnTo>
                    <a:pt x="89501" y="536999"/>
                  </a:lnTo>
                  <a:lnTo>
                    <a:pt x="54663" y="529966"/>
                  </a:lnTo>
                  <a:lnTo>
                    <a:pt x="26214" y="510785"/>
                  </a:lnTo>
                  <a:lnTo>
                    <a:pt x="7033" y="482336"/>
                  </a:lnTo>
                  <a:lnTo>
                    <a:pt x="0" y="447498"/>
                  </a:lnTo>
                  <a:lnTo>
                    <a:pt x="0" y="895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166446" y="3565888"/>
            <a:ext cx="97091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7790" marR="5080" indent="-857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Subsystem 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30250" y="2404360"/>
            <a:ext cx="5797550" cy="3160395"/>
            <a:chOff x="730250" y="1547107"/>
            <a:chExt cx="5797550" cy="3160395"/>
          </a:xfrm>
        </p:grpSpPr>
        <p:sp>
          <p:nvSpPr>
            <p:cNvPr id="47" name="object 47"/>
            <p:cNvSpPr/>
            <p:nvPr/>
          </p:nvSpPr>
          <p:spPr>
            <a:xfrm>
              <a:off x="739775" y="4160906"/>
              <a:ext cx="1470025" cy="537210"/>
            </a:xfrm>
            <a:custGeom>
              <a:avLst/>
              <a:gdLst/>
              <a:ahLst/>
              <a:cxnLst/>
              <a:rect l="l" t="t" r="r" b="b"/>
              <a:pathLst>
                <a:path w="1470025" h="537210">
                  <a:moveTo>
                    <a:pt x="1380198" y="536999"/>
                  </a:moveTo>
                  <a:lnTo>
                    <a:pt x="89501" y="536999"/>
                  </a:lnTo>
                  <a:lnTo>
                    <a:pt x="54663" y="529966"/>
                  </a:lnTo>
                  <a:lnTo>
                    <a:pt x="26214" y="510785"/>
                  </a:lnTo>
                  <a:lnTo>
                    <a:pt x="7033" y="482336"/>
                  </a:lnTo>
                  <a:lnTo>
                    <a:pt x="0" y="447497"/>
                  </a:lnTo>
                  <a:lnTo>
                    <a:pt x="0" y="89501"/>
                  </a:lnTo>
                  <a:lnTo>
                    <a:pt x="7033" y="54663"/>
                  </a:lnTo>
                  <a:lnTo>
                    <a:pt x="26214" y="26214"/>
                  </a:lnTo>
                  <a:lnTo>
                    <a:pt x="54663" y="7033"/>
                  </a:lnTo>
                  <a:lnTo>
                    <a:pt x="89501" y="0"/>
                  </a:lnTo>
                  <a:lnTo>
                    <a:pt x="1380198" y="0"/>
                  </a:lnTo>
                  <a:lnTo>
                    <a:pt x="1429853" y="15037"/>
                  </a:lnTo>
                  <a:lnTo>
                    <a:pt x="1462887" y="55250"/>
                  </a:lnTo>
                  <a:lnTo>
                    <a:pt x="1469699" y="89501"/>
                  </a:lnTo>
                  <a:lnTo>
                    <a:pt x="1469699" y="447497"/>
                  </a:lnTo>
                  <a:lnTo>
                    <a:pt x="1462666" y="482336"/>
                  </a:lnTo>
                  <a:lnTo>
                    <a:pt x="1443485" y="510785"/>
                  </a:lnTo>
                  <a:lnTo>
                    <a:pt x="1415036" y="529966"/>
                  </a:lnTo>
                  <a:lnTo>
                    <a:pt x="1380198" y="5369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9775" y="4160906"/>
              <a:ext cx="1470025" cy="537210"/>
            </a:xfrm>
            <a:custGeom>
              <a:avLst/>
              <a:gdLst/>
              <a:ahLst/>
              <a:cxnLst/>
              <a:rect l="l" t="t" r="r" b="b"/>
              <a:pathLst>
                <a:path w="1470025" h="537210">
                  <a:moveTo>
                    <a:pt x="0" y="89501"/>
                  </a:moveTo>
                  <a:lnTo>
                    <a:pt x="7033" y="54663"/>
                  </a:lnTo>
                  <a:lnTo>
                    <a:pt x="26214" y="26214"/>
                  </a:lnTo>
                  <a:lnTo>
                    <a:pt x="54663" y="7033"/>
                  </a:lnTo>
                  <a:lnTo>
                    <a:pt x="89501" y="0"/>
                  </a:lnTo>
                  <a:lnTo>
                    <a:pt x="1380198" y="0"/>
                  </a:lnTo>
                  <a:lnTo>
                    <a:pt x="1429853" y="15037"/>
                  </a:lnTo>
                  <a:lnTo>
                    <a:pt x="1462887" y="55250"/>
                  </a:lnTo>
                  <a:lnTo>
                    <a:pt x="1469699" y="89501"/>
                  </a:lnTo>
                  <a:lnTo>
                    <a:pt x="1469699" y="447497"/>
                  </a:lnTo>
                  <a:lnTo>
                    <a:pt x="1462666" y="482336"/>
                  </a:lnTo>
                  <a:lnTo>
                    <a:pt x="1443485" y="510785"/>
                  </a:lnTo>
                  <a:lnTo>
                    <a:pt x="1415036" y="529966"/>
                  </a:lnTo>
                  <a:lnTo>
                    <a:pt x="1380198" y="536999"/>
                  </a:lnTo>
                  <a:lnTo>
                    <a:pt x="89501" y="536999"/>
                  </a:lnTo>
                  <a:lnTo>
                    <a:pt x="54663" y="529966"/>
                  </a:lnTo>
                  <a:lnTo>
                    <a:pt x="26214" y="510785"/>
                  </a:lnTo>
                  <a:lnTo>
                    <a:pt x="7033" y="482336"/>
                  </a:lnTo>
                  <a:lnTo>
                    <a:pt x="0" y="447497"/>
                  </a:lnTo>
                  <a:lnTo>
                    <a:pt x="0" y="895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28024" y="1588033"/>
              <a:ext cx="1889125" cy="120650"/>
            </a:xfrm>
            <a:custGeom>
              <a:avLst/>
              <a:gdLst/>
              <a:ahLst/>
              <a:cxnLst/>
              <a:rect l="l" t="t" r="r" b="b"/>
              <a:pathLst>
                <a:path w="1889125" h="120650">
                  <a:moveTo>
                    <a:pt x="0" y="120522"/>
                  </a:moveTo>
                  <a:lnTo>
                    <a:pt x="1889031" y="0"/>
                  </a:lnTo>
                </a:path>
              </a:pathLst>
            </a:custGeom>
            <a:ln w="19049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05528" y="1547107"/>
              <a:ext cx="107328" cy="8185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620774" y="1641780"/>
              <a:ext cx="1214120" cy="768350"/>
            </a:xfrm>
            <a:custGeom>
              <a:avLst/>
              <a:gdLst/>
              <a:ahLst/>
              <a:cxnLst/>
              <a:rect l="l" t="t" r="r" b="b"/>
              <a:pathLst>
                <a:path w="1214120" h="768350">
                  <a:moveTo>
                    <a:pt x="0" y="768081"/>
                  </a:moveTo>
                  <a:lnTo>
                    <a:pt x="1213813" y="0"/>
                  </a:lnTo>
                </a:path>
              </a:pathLst>
            </a:custGeom>
            <a:ln w="19049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08237" y="1586029"/>
              <a:ext cx="108928" cy="9186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620774" y="2268197"/>
              <a:ext cx="1196975" cy="142240"/>
            </a:xfrm>
            <a:custGeom>
              <a:avLst/>
              <a:gdLst/>
              <a:ahLst/>
              <a:cxnLst/>
              <a:rect l="l" t="t" r="r" b="b"/>
              <a:pathLst>
                <a:path w="1196975" h="142239">
                  <a:moveTo>
                    <a:pt x="0" y="141665"/>
                  </a:moveTo>
                  <a:lnTo>
                    <a:pt x="1196892" y="0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04443" y="2227424"/>
              <a:ext cx="108599" cy="8154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397724" y="2351692"/>
              <a:ext cx="473075" cy="760095"/>
            </a:xfrm>
            <a:custGeom>
              <a:avLst/>
              <a:gdLst/>
              <a:ahLst/>
              <a:cxnLst/>
              <a:rect l="l" t="t" r="r" b="b"/>
              <a:pathLst>
                <a:path w="473075" h="760094">
                  <a:moveTo>
                    <a:pt x="0" y="759476"/>
                  </a:moveTo>
                  <a:lnTo>
                    <a:pt x="472976" y="0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34467" y="2268783"/>
              <a:ext cx="91460" cy="10906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397724" y="2974138"/>
              <a:ext cx="412115" cy="137160"/>
            </a:xfrm>
            <a:custGeom>
              <a:avLst/>
              <a:gdLst/>
              <a:ahLst/>
              <a:cxnLst/>
              <a:rect l="l" t="t" r="r" b="b"/>
              <a:pathLst>
                <a:path w="412114" h="137160">
                  <a:moveTo>
                    <a:pt x="0" y="137030"/>
                  </a:moveTo>
                  <a:lnTo>
                    <a:pt x="412040" y="0"/>
                  </a:lnTo>
                </a:path>
              </a:pathLst>
            </a:custGeom>
            <a:ln w="1904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90311" y="2934755"/>
              <a:ext cx="111012" cy="7876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378600" y="3310581"/>
              <a:ext cx="227965" cy="502284"/>
            </a:xfrm>
            <a:custGeom>
              <a:avLst/>
              <a:gdLst/>
              <a:ahLst/>
              <a:cxnLst/>
              <a:rect l="l" t="t" r="r" b="b"/>
              <a:pathLst>
                <a:path w="227964" h="502285">
                  <a:moveTo>
                    <a:pt x="0" y="501883"/>
                  </a:moveTo>
                  <a:lnTo>
                    <a:pt x="227338" y="0"/>
                  </a:lnTo>
                </a:path>
              </a:pathLst>
            </a:custGeom>
            <a:ln w="1904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67751" y="3222308"/>
              <a:ext cx="83382" cy="11078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400774" y="1580774"/>
              <a:ext cx="1047750" cy="762000"/>
            </a:xfrm>
            <a:custGeom>
              <a:avLst/>
              <a:gdLst/>
              <a:ahLst/>
              <a:cxnLst/>
              <a:rect l="l" t="t" r="r" b="b"/>
              <a:pathLst>
                <a:path w="1047750" h="762000">
                  <a:moveTo>
                    <a:pt x="0" y="0"/>
                  </a:moveTo>
                  <a:lnTo>
                    <a:pt x="1047565" y="761966"/>
                  </a:lnTo>
                </a:path>
              </a:pathLst>
            </a:custGeom>
            <a:ln w="19049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20306" y="2307770"/>
              <a:ext cx="107471" cy="9534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400774" y="2254724"/>
              <a:ext cx="379730" cy="490855"/>
            </a:xfrm>
            <a:custGeom>
              <a:avLst/>
              <a:gdLst/>
              <a:ahLst/>
              <a:cxnLst/>
              <a:rect l="l" t="t" r="r" b="b"/>
              <a:pathLst>
                <a:path w="379729" h="490855">
                  <a:moveTo>
                    <a:pt x="0" y="0"/>
                  </a:moveTo>
                  <a:lnTo>
                    <a:pt x="379182" y="490378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45540" y="2716331"/>
              <a:ext cx="96824" cy="10668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388049" y="2937999"/>
              <a:ext cx="492125" cy="523240"/>
            </a:xfrm>
            <a:custGeom>
              <a:avLst/>
              <a:gdLst/>
              <a:ahLst/>
              <a:cxnLst/>
              <a:rect l="l" t="t" r="r" b="b"/>
              <a:pathLst>
                <a:path w="492125" h="523239">
                  <a:moveTo>
                    <a:pt x="0" y="0"/>
                  </a:moveTo>
                  <a:lnTo>
                    <a:pt x="491966" y="522763"/>
                  </a:lnTo>
                </a:path>
              </a:pathLst>
            </a:custGeom>
            <a:ln w="1904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47577" y="3429673"/>
              <a:ext cx="101211" cy="10357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876114" y="5162069"/>
            <a:ext cx="11963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Unit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227433" y="4660190"/>
            <a:ext cx="1651000" cy="925194"/>
            <a:chOff x="2227433" y="3802940"/>
            <a:chExt cx="1651000" cy="925194"/>
          </a:xfrm>
        </p:grpSpPr>
        <p:sp>
          <p:nvSpPr>
            <p:cNvPr id="69" name="object 69"/>
            <p:cNvSpPr/>
            <p:nvPr/>
          </p:nvSpPr>
          <p:spPr>
            <a:xfrm>
              <a:off x="2322273" y="4447868"/>
              <a:ext cx="1461135" cy="239395"/>
            </a:xfrm>
            <a:custGeom>
              <a:avLst/>
              <a:gdLst/>
              <a:ahLst/>
              <a:cxnLst/>
              <a:rect l="l" t="t" r="r" b="b"/>
              <a:pathLst>
                <a:path w="1461135" h="239395">
                  <a:moveTo>
                    <a:pt x="0" y="0"/>
                  </a:moveTo>
                  <a:lnTo>
                    <a:pt x="1460701" y="239075"/>
                  </a:lnTo>
                </a:path>
              </a:pathLst>
            </a:custGeom>
            <a:ln w="19049">
              <a:solidFill>
                <a:srgbClr val="274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27433" y="4407290"/>
              <a:ext cx="109447" cy="8115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68368" y="4646366"/>
              <a:ext cx="109448" cy="8115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357749" y="3812465"/>
              <a:ext cx="551180" cy="349250"/>
            </a:xfrm>
            <a:custGeom>
              <a:avLst/>
              <a:gdLst/>
              <a:ahLst/>
              <a:cxnLst/>
              <a:rect l="l" t="t" r="r" b="b"/>
              <a:pathLst>
                <a:path w="551180" h="349250">
                  <a:moveTo>
                    <a:pt x="551149" y="0"/>
                  </a:moveTo>
                  <a:lnTo>
                    <a:pt x="0" y="349223"/>
                  </a:lnTo>
                </a:path>
              </a:pathLst>
            </a:custGeom>
            <a:ln w="19049">
              <a:solidFill>
                <a:srgbClr val="274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75199" y="4125584"/>
              <a:ext cx="108916" cy="91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0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Unit</a:t>
            </a:r>
            <a:r>
              <a:rPr spc="-7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08199"/>
            <a:ext cx="7660005" cy="2675732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45" dirty="0">
                <a:latin typeface="Arial MT"/>
                <a:cs typeface="Arial MT"/>
              </a:rPr>
              <a:t>Testing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smallest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“unit”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tested.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Often,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methods.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5" dirty="0">
                <a:latin typeface="Arial MT"/>
                <a:cs typeface="Arial MT"/>
              </a:rPr>
              <a:t>Tested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isolation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from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all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other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units.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Font typeface="Arial MT"/>
              <a:buChar char="•"/>
              <a:tabLst>
                <a:tab pos="813435" algn="l"/>
                <a:tab pos="814069" algn="l"/>
              </a:tabLst>
            </a:pPr>
            <a:r>
              <a:rPr sz="2200" b="1" dirty="0">
                <a:latin typeface="Arial"/>
                <a:cs typeface="Arial"/>
              </a:rPr>
              <a:t>Mock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other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classes.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75" dirty="0">
                <a:latin typeface="Arial MT"/>
                <a:cs typeface="Arial MT"/>
              </a:rPr>
              <a:t>Test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input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calls.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75" dirty="0">
                <a:latin typeface="Arial MT"/>
                <a:cs typeface="Arial MT"/>
              </a:rPr>
              <a:t>Test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oracle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assertions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output/class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variables.</a:t>
            </a:r>
          </a:p>
        </p:txBody>
      </p:sp>
    </p:spTree>
    <p:extLst>
      <p:ext uri="{BB962C8B-B14F-4D97-AF65-F5344CB8AC3E}">
        <p14:creationId xmlns:p14="http://schemas.microsoft.com/office/powerpoint/2010/main" val="30634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Unit</a:t>
            </a:r>
            <a:r>
              <a:rPr spc="-7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60" y="2208212"/>
            <a:ext cx="5527675" cy="2991203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unit,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should:</a:t>
            </a: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65" dirty="0">
                <a:latin typeface="Arial MT"/>
                <a:cs typeface="Arial MT"/>
              </a:rPr>
              <a:t>Test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“jobs”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associated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unit.</a:t>
            </a:r>
            <a:endParaRPr sz="2200" dirty="0">
              <a:latin typeface="Arial MT"/>
              <a:cs typeface="Arial MT"/>
            </a:endParaRP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Individual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methods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belonging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class.</a:t>
            </a: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Sequences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methods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that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interact.</a:t>
            </a:r>
            <a:endParaRPr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check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variables.</a:t>
            </a:r>
          </a:p>
          <a:p>
            <a:pPr marL="1270635" marR="567690" lvl="2" indent="-309245">
              <a:lnSpc>
                <a:spcPts val="1980"/>
              </a:lnSpc>
              <a:spcBef>
                <a:spcPts val="480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Examine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how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variables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change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after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method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calls.</a:t>
            </a:r>
          </a:p>
          <a:p>
            <a:pPr marL="1270635" marR="250190" lvl="2" indent="-309245">
              <a:lnSpc>
                <a:spcPts val="1980"/>
              </a:lnSpc>
              <a:spcBef>
                <a:spcPts val="46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Put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variables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into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all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possible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states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(types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 </a:t>
            </a:r>
            <a:r>
              <a:rPr dirty="0">
                <a:latin typeface="Arial MT"/>
                <a:cs typeface="Arial MT"/>
              </a:rPr>
              <a:t>values).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10699" y="1896950"/>
          <a:ext cx="2494280" cy="3276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333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name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97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4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3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System</a:t>
            </a:r>
            <a:r>
              <a:rPr spc="-50" dirty="0"/>
              <a:t> </a:t>
            </a:r>
            <a:r>
              <a:rPr spc="-5" dirty="0"/>
              <a:t>(Integration)</a:t>
            </a:r>
            <a:r>
              <a:rPr spc="-3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54947" y="2208202"/>
            <a:ext cx="7443470" cy="31040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After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testing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units,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their</a:t>
            </a:r>
            <a:r>
              <a:rPr sz="2600" spc="8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integration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Integrate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subsystem.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Then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integrate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subsystems.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75" dirty="0">
                <a:latin typeface="Arial MT"/>
                <a:cs typeface="Arial MT"/>
              </a:rPr>
              <a:t>Test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input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through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defined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interface.</a:t>
            </a:r>
            <a:endParaRPr sz="26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Focus on </a:t>
            </a:r>
            <a:r>
              <a:rPr sz="2200" dirty="0">
                <a:latin typeface="Arial MT"/>
                <a:cs typeface="Arial MT"/>
              </a:rPr>
              <a:t>showing </a:t>
            </a:r>
            <a:r>
              <a:rPr sz="2200" spc="-5" dirty="0">
                <a:latin typeface="Arial MT"/>
                <a:cs typeface="Arial MT"/>
              </a:rPr>
              <a:t>that functionality accessed through </a:t>
            </a:r>
            <a:r>
              <a:rPr sz="2200" spc="-6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interfaces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correct.</a:t>
            </a:r>
          </a:p>
          <a:p>
            <a:pPr marL="814069" lvl="1" indent="-327025">
              <a:spcBef>
                <a:spcPts val="22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Subsystems: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“Top-Level”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Class,</a:t>
            </a:r>
            <a:r>
              <a:rPr sz="2200" spc="-1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API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System:</a:t>
            </a:r>
            <a:r>
              <a:rPr sz="2200" spc="-1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API,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GUI,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CLI,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33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System</a:t>
            </a:r>
            <a:r>
              <a:rPr spc="-8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41920" y="2247143"/>
            <a:ext cx="4221480" cy="1132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20"/>
              </a:spcBef>
            </a:pPr>
            <a:r>
              <a:rPr sz="2600" spc="-10" dirty="0">
                <a:latin typeface="Arial MT"/>
                <a:cs typeface="Arial MT"/>
              </a:rPr>
              <a:t>Subsystem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made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up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classes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 A, B, and C. </a:t>
            </a:r>
            <a:r>
              <a:rPr sz="2600" spc="-25" dirty="0">
                <a:latin typeface="Arial MT"/>
                <a:cs typeface="Arial MT"/>
              </a:rPr>
              <a:t>We </a:t>
            </a:r>
            <a:r>
              <a:rPr sz="2600" spc="-5" dirty="0">
                <a:latin typeface="Arial MT"/>
                <a:cs typeface="Arial MT"/>
              </a:rPr>
              <a:t>have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performed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unit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testing...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723" y="3444679"/>
            <a:ext cx="4307205" cy="21537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39090" marR="313690" indent="-327025">
              <a:lnSpc>
                <a:spcPts val="2380"/>
              </a:lnSpc>
              <a:spcBef>
                <a:spcPts val="395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Classes work together to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perform</a:t>
            </a:r>
            <a:r>
              <a:rPr sz="2200" spc="-5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subsystem</a:t>
            </a:r>
            <a:r>
              <a:rPr sz="2200" spc="-5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functions.</a:t>
            </a:r>
            <a:endParaRPr sz="2200">
              <a:latin typeface="Arial MT"/>
              <a:cs typeface="Arial MT"/>
            </a:endParaRPr>
          </a:p>
          <a:p>
            <a:pPr marL="339090" marR="97790" indent="-327025">
              <a:lnSpc>
                <a:spcPts val="2380"/>
              </a:lnSpc>
              <a:spcBef>
                <a:spcPts val="1015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5" dirty="0">
                <a:solidFill>
                  <a:srgbClr val="4F4F4F"/>
                </a:solidFill>
                <a:latin typeface="Arial MT"/>
                <a:cs typeface="Arial MT"/>
              </a:rPr>
              <a:t>Tests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applied to the interface of </a:t>
            </a:r>
            <a:r>
              <a:rPr sz="2200" spc="-6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subsystem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they</a:t>
            </a:r>
            <a:r>
              <a:rPr sz="2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form.</a:t>
            </a:r>
            <a:endParaRPr sz="2200">
              <a:latin typeface="Arial MT"/>
              <a:cs typeface="Arial MT"/>
            </a:endParaRPr>
          </a:p>
          <a:p>
            <a:pPr marL="339090" marR="5080" indent="-327025">
              <a:lnSpc>
                <a:spcPts val="2370"/>
              </a:lnSpc>
              <a:spcBef>
                <a:spcPts val="101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Errors</a:t>
            </a:r>
            <a:r>
              <a:rPr sz="2200" spc="-3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2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combined</a:t>
            </a:r>
            <a:r>
              <a:rPr sz="22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behavior</a:t>
            </a:r>
            <a:r>
              <a:rPr sz="22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not </a:t>
            </a:r>
            <a:r>
              <a:rPr sz="2200" spc="-59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caught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by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unit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34825" y="3129190"/>
            <a:ext cx="3551554" cy="1703705"/>
            <a:chOff x="5234825" y="2271937"/>
            <a:chExt cx="3551554" cy="1703705"/>
          </a:xfrm>
        </p:grpSpPr>
        <p:sp>
          <p:nvSpPr>
            <p:cNvPr id="11" name="object 11"/>
            <p:cNvSpPr/>
            <p:nvPr/>
          </p:nvSpPr>
          <p:spPr>
            <a:xfrm>
              <a:off x="5244338" y="2281465"/>
              <a:ext cx="3532504" cy="1684655"/>
            </a:xfrm>
            <a:custGeom>
              <a:avLst/>
              <a:gdLst/>
              <a:ahLst/>
              <a:cxnLst/>
              <a:rect l="l" t="t" r="r" b="b"/>
              <a:pathLst>
                <a:path w="3532504" h="1684654">
                  <a:moveTo>
                    <a:pt x="3532505" y="0"/>
                  </a:moveTo>
                  <a:lnTo>
                    <a:pt x="3369551" y="0"/>
                  </a:lnTo>
                  <a:lnTo>
                    <a:pt x="3369551" y="66827"/>
                  </a:lnTo>
                  <a:lnTo>
                    <a:pt x="3369551" y="73126"/>
                  </a:lnTo>
                  <a:lnTo>
                    <a:pt x="3053651" y="73126"/>
                  </a:lnTo>
                  <a:lnTo>
                    <a:pt x="3053651" y="66827"/>
                  </a:lnTo>
                  <a:lnTo>
                    <a:pt x="3053651" y="0"/>
                  </a:lnTo>
                  <a:lnTo>
                    <a:pt x="2733903" y="0"/>
                  </a:lnTo>
                  <a:lnTo>
                    <a:pt x="2733903" y="66827"/>
                  </a:lnTo>
                  <a:lnTo>
                    <a:pt x="2733903" y="73126"/>
                  </a:lnTo>
                  <a:lnTo>
                    <a:pt x="2418003" y="73126"/>
                  </a:lnTo>
                  <a:lnTo>
                    <a:pt x="2418003" y="66827"/>
                  </a:lnTo>
                  <a:lnTo>
                    <a:pt x="2418003" y="0"/>
                  </a:lnTo>
                  <a:lnTo>
                    <a:pt x="1288440" y="0"/>
                  </a:lnTo>
                  <a:lnTo>
                    <a:pt x="1288440" y="66827"/>
                  </a:lnTo>
                  <a:lnTo>
                    <a:pt x="1288440" y="73126"/>
                  </a:lnTo>
                  <a:lnTo>
                    <a:pt x="972540" y="73126"/>
                  </a:lnTo>
                  <a:lnTo>
                    <a:pt x="972540" y="0"/>
                  </a:lnTo>
                  <a:lnTo>
                    <a:pt x="0" y="0"/>
                  </a:lnTo>
                  <a:lnTo>
                    <a:pt x="0" y="73126"/>
                  </a:lnTo>
                  <a:lnTo>
                    <a:pt x="0" y="1684502"/>
                  </a:lnTo>
                  <a:lnTo>
                    <a:pt x="3532505" y="1684502"/>
                  </a:lnTo>
                  <a:lnTo>
                    <a:pt x="3532505" y="73126"/>
                  </a:lnTo>
                  <a:lnTo>
                    <a:pt x="3532505" y="66827"/>
                  </a:lnTo>
                  <a:lnTo>
                    <a:pt x="3532505" y="0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44350" y="2281462"/>
              <a:ext cx="3532504" cy="1684655"/>
            </a:xfrm>
            <a:custGeom>
              <a:avLst/>
              <a:gdLst/>
              <a:ahLst/>
              <a:cxnLst/>
              <a:rect l="l" t="t" r="r" b="b"/>
              <a:pathLst>
                <a:path w="3532504" h="1684654">
                  <a:moveTo>
                    <a:pt x="0" y="0"/>
                  </a:moveTo>
                  <a:lnTo>
                    <a:pt x="3532499" y="0"/>
                  </a:lnTo>
                  <a:lnTo>
                    <a:pt x="3532499" y="1684499"/>
                  </a:lnTo>
                  <a:lnTo>
                    <a:pt x="0" y="16844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69577" y="3547577"/>
            <a:ext cx="1047115" cy="296235"/>
          </a:xfrm>
          <a:prstGeom prst="rect">
            <a:avLst/>
          </a:prstGeom>
          <a:solidFill>
            <a:srgbClr val="FFFFFF"/>
          </a:solidFill>
          <a:ln w="19049">
            <a:solidFill>
              <a:srgbClr val="6F828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spcBef>
                <a:spcPts val="63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9703" y="4226121"/>
            <a:ext cx="1047115" cy="296235"/>
          </a:xfrm>
          <a:prstGeom prst="rect">
            <a:avLst/>
          </a:prstGeom>
          <a:solidFill>
            <a:srgbClr val="FFFFFF"/>
          </a:solidFill>
          <a:ln w="19049">
            <a:solidFill>
              <a:srgbClr val="6F828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spcBef>
                <a:spcPts val="63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79003" y="3547577"/>
            <a:ext cx="1047115" cy="296235"/>
          </a:xfrm>
          <a:prstGeom prst="rect">
            <a:avLst/>
          </a:prstGeom>
          <a:solidFill>
            <a:srgbClr val="FFFFFF"/>
          </a:solidFill>
          <a:ln w="19049">
            <a:solidFill>
              <a:srgbClr val="6F828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spcBef>
                <a:spcPts val="63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02314" y="3616968"/>
            <a:ext cx="1809750" cy="810895"/>
            <a:chOff x="6202314" y="2759715"/>
            <a:chExt cx="1809750" cy="810895"/>
          </a:xfrm>
        </p:grpSpPr>
        <p:sp>
          <p:nvSpPr>
            <p:cNvPr id="17" name="object 17"/>
            <p:cNvSpPr/>
            <p:nvPr/>
          </p:nvSpPr>
          <p:spPr>
            <a:xfrm>
              <a:off x="6716274" y="2800706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4">
                  <a:moveTo>
                    <a:pt x="0" y="0"/>
                  </a:moveTo>
                  <a:lnTo>
                    <a:pt x="6482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5049" y="2759715"/>
              <a:ext cx="105500" cy="819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48714" y="3074624"/>
              <a:ext cx="254000" cy="390525"/>
            </a:xfrm>
            <a:custGeom>
              <a:avLst/>
              <a:gdLst/>
              <a:ahLst/>
              <a:cxnLst/>
              <a:rect l="l" t="t" r="r" b="b"/>
              <a:pathLst>
                <a:path w="254000" h="390525">
                  <a:moveTo>
                    <a:pt x="253634" y="0"/>
                  </a:moveTo>
                  <a:lnTo>
                    <a:pt x="0" y="390448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2095" y="3438407"/>
              <a:ext cx="92531" cy="10868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270322" y="3158895"/>
              <a:ext cx="369570" cy="402590"/>
            </a:xfrm>
            <a:custGeom>
              <a:avLst/>
              <a:gdLst/>
              <a:ahLst/>
              <a:cxnLst/>
              <a:rect l="l" t="t" r="r" b="b"/>
              <a:pathLst>
                <a:path w="369570" h="402589">
                  <a:moveTo>
                    <a:pt x="369377" y="40212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2314" y="3085703"/>
              <a:ext cx="100705" cy="10400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830574" y="2964262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4">
                  <a:moveTo>
                    <a:pt x="648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4599" y="2923271"/>
              <a:ext cx="105500" cy="819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448824" y="2165065"/>
            <a:ext cx="1297940" cy="296235"/>
          </a:xfrm>
          <a:prstGeom prst="rect">
            <a:avLst/>
          </a:prstGeom>
          <a:ln w="19049">
            <a:solidFill>
              <a:srgbClr val="6F828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5725">
              <a:spcBef>
                <a:spcPts val="630"/>
              </a:spcBef>
            </a:pPr>
            <a:r>
              <a:rPr sz="1400" spc="-45" dirty="0">
                <a:latin typeface="Arial MT"/>
                <a:cs typeface="Arial MT"/>
              </a:rPr>
              <a:t>Test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Cases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84627" y="2539837"/>
            <a:ext cx="3138805" cy="681990"/>
            <a:chOff x="5484624" y="1682587"/>
            <a:chExt cx="3138805" cy="681990"/>
          </a:xfrm>
        </p:grpSpPr>
        <p:sp>
          <p:nvSpPr>
            <p:cNvPr id="27" name="object 27"/>
            <p:cNvSpPr/>
            <p:nvPr/>
          </p:nvSpPr>
          <p:spPr>
            <a:xfrm>
              <a:off x="5494149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315899" y="203699"/>
                  </a:moveTo>
                  <a:lnTo>
                    <a:pt x="0" y="203699"/>
                  </a:lnTo>
                  <a:lnTo>
                    <a:pt x="0" y="0"/>
                  </a:lnTo>
                  <a:lnTo>
                    <a:pt x="315899" y="0"/>
                  </a:lnTo>
                  <a:lnTo>
                    <a:pt x="315899" y="20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94149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0" y="0"/>
                  </a:moveTo>
                  <a:lnTo>
                    <a:pt x="315899" y="0"/>
                  </a:lnTo>
                  <a:lnTo>
                    <a:pt x="315899" y="203699"/>
                  </a:lnTo>
                  <a:lnTo>
                    <a:pt x="0" y="203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16887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315899" y="203699"/>
                  </a:moveTo>
                  <a:lnTo>
                    <a:pt x="0" y="203699"/>
                  </a:lnTo>
                  <a:lnTo>
                    <a:pt x="0" y="0"/>
                  </a:lnTo>
                  <a:lnTo>
                    <a:pt x="315899" y="0"/>
                  </a:lnTo>
                  <a:lnTo>
                    <a:pt x="315899" y="20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16887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0" y="0"/>
                  </a:moveTo>
                  <a:lnTo>
                    <a:pt x="315899" y="0"/>
                  </a:lnTo>
                  <a:lnTo>
                    <a:pt x="315899" y="203699"/>
                  </a:lnTo>
                  <a:lnTo>
                    <a:pt x="0" y="203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39624" y="21445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315899" y="203699"/>
                  </a:moveTo>
                  <a:lnTo>
                    <a:pt x="0" y="203699"/>
                  </a:lnTo>
                  <a:lnTo>
                    <a:pt x="0" y="0"/>
                  </a:lnTo>
                  <a:lnTo>
                    <a:pt x="315899" y="0"/>
                  </a:lnTo>
                  <a:lnTo>
                    <a:pt x="315899" y="20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39624" y="21445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0" y="0"/>
                  </a:moveTo>
                  <a:lnTo>
                    <a:pt x="315899" y="0"/>
                  </a:lnTo>
                  <a:lnTo>
                    <a:pt x="315899" y="203699"/>
                  </a:lnTo>
                  <a:lnTo>
                    <a:pt x="0" y="203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62349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315899" y="203699"/>
                  </a:moveTo>
                  <a:lnTo>
                    <a:pt x="0" y="203699"/>
                  </a:lnTo>
                  <a:lnTo>
                    <a:pt x="0" y="0"/>
                  </a:lnTo>
                  <a:lnTo>
                    <a:pt x="315899" y="0"/>
                  </a:lnTo>
                  <a:lnTo>
                    <a:pt x="315899" y="20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62349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0" y="0"/>
                  </a:moveTo>
                  <a:lnTo>
                    <a:pt x="315899" y="0"/>
                  </a:lnTo>
                  <a:lnTo>
                    <a:pt x="315899" y="203699"/>
                  </a:lnTo>
                  <a:lnTo>
                    <a:pt x="0" y="203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97999" y="2150887"/>
              <a:ext cx="316230" cy="203835"/>
            </a:xfrm>
            <a:custGeom>
              <a:avLst/>
              <a:gdLst/>
              <a:ahLst/>
              <a:cxnLst/>
              <a:rect l="l" t="t" r="r" b="b"/>
              <a:pathLst>
                <a:path w="316229" h="203835">
                  <a:moveTo>
                    <a:pt x="315899" y="203699"/>
                  </a:moveTo>
                  <a:lnTo>
                    <a:pt x="0" y="203699"/>
                  </a:lnTo>
                  <a:lnTo>
                    <a:pt x="0" y="0"/>
                  </a:lnTo>
                  <a:lnTo>
                    <a:pt x="315899" y="0"/>
                  </a:lnTo>
                  <a:lnTo>
                    <a:pt x="315899" y="20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61120" y="1692112"/>
              <a:ext cx="2853055" cy="662940"/>
            </a:xfrm>
            <a:custGeom>
              <a:avLst/>
              <a:gdLst/>
              <a:ahLst/>
              <a:cxnLst/>
              <a:rect l="l" t="t" r="r" b="b"/>
              <a:pathLst>
                <a:path w="2853054" h="662939">
                  <a:moveTo>
                    <a:pt x="2536879" y="458774"/>
                  </a:moveTo>
                  <a:lnTo>
                    <a:pt x="2852779" y="458774"/>
                  </a:lnTo>
                  <a:lnTo>
                    <a:pt x="2852779" y="662474"/>
                  </a:lnTo>
                  <a:lnTo>
                    <a:pt x="2536879" y="662474"/>
                  </a:lnTo>
                  <a:lnTo>
                    <a:pt x="2536879" y="458774"/>
                  </a:lnTo>
                  <a:close/>
                </a:path>
                <a:path w="2853054" h="662939">
                  <a:moveTo>
                    <a:pt x="1336454" y="0"/>
                  </a:moveTo>
                  <a:lnTo>
                    <a:pt x="0" y="42412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9194" y="2076721"/>
              <a:ext cx="110968" cy="7903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471377" y="1692112"/>
              <a:ext cx="626745" cy="397510"/>
            </a:xfrm>
            <a:custGeom>
              <a:avLst/>
              <a:gdLst/>
              <a:ahLst/>
              <a:cxnLst/>
              <a:rect l="l" t="t" r="r" b="b"/>
              <a:pathLst>
                <a:path w="626745" h="397510">
                  <a:moveTo>
                    <a:pt x="626196" y="0"/>
                  </a:moveTo>
                  <a:lnTo>
                    <a:pt x="0" y="39744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8862" y="2053470"/>
              <a:ext cx="108901" cy="9194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097574" y="1692112"/>
              <a:ext cx="0" cy="338455"/>
            </a:xfrm>
            <a:custGeom>
              <a:avLst/>
              <a:gdLst/>
              <a:ahLst/>
              <a:cxnLst/>
              <a:rect l="l" t="t" r="r" b="b"/>
              <a:pathLst>
                <a:path h="338455">
                  <a:moveTo>
                    <a:pt x="0" y="0"/>
                  </a:moveTo>
                  <a:lnTo>
                    <a:pt x="0" y="3380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6584" y="2020687"/>
              <a:ext cx="81980" cy="1055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097574" y="1692112"/>
              <a:ext cx="626745" cy="397510"/>
            </a:xfrm>
            <a:custGeom>
              <a:avLst/>
              <a:gdLst/>
              <a:ahLst/>
              <a:cxnLst/>
              <a:rect l="l" t="t" r="r" b="b"/>
              <a:pathLst>
                <a:path w="626745" h="397510">
                  <a:moveTo>
                    <a:pt x="0" y="0"/>
                  </a:moveTo>
                  <a:lnTo>
                    <a:pt x="626196" y="39744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7384" y="2053470"/>
              <a:ext cx="108901" cy="9194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097574" y="1692112"/>
              <a:ext cx="1250315" cy="422275"/>
            </a:xfrm>
            <a:custGeom>
              <a:avLst/>
              <a:gdLst/>
              <a:ahLst/>
              <a:cxnLst/>
              <a:rect l="l" t="t" r="r" b="b"/>
              <a:pathLst>
                <a:path w="1250315" h="422275">
                  <a:moveTo>
                    <a:pt x="0" y="0"/>
                  </a:moveTo>
                  <a:lnTo>
                    <a:pt x="1250107" y="422131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8090" y="2074907"/>
              <a:ext cx="111024" cy="7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05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GUI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54950" y="2208199"/>
            <a:ext cx="7890509" cy="3291286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65" dirty="0">
                <a:latin typeface="Arial MT"/>
                <a:cs typeface="Arial MT"/>
              </a:rPr>
              <a:t>Tests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designed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reflect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end-to-end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user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journeys.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opening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closing.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Often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scenarios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GUI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Testing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Deliberate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tests,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automated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human-executed.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Exploratory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Testing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Open-ended,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human-driven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exploration.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420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Exploratory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54950" y="2157601"/>
            <a:ext cx="6717665" cy="32988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65" dirty="0">
                <a:latin typeface="Arial MT"/>
                <a:cs typeface="Arial MT"/>
              </a:rPr>
              <a:t>Tests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created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advance.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45" dirty="0">
                <a:latin typeface="Arial MT"/>
                <a:cs typeface="Arial MT"/>
              </a:rPr>
              <a:t>Testers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check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on-the-fly.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Guided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scenarios.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Often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ideas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before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beginning.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45" dirty="0">
                <a:latin typeface="Arial MT"/>
                <a:cs typeface="Arial MT"/>
              </a:rPr>
              <a:t>Testing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thinking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idea.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About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discovery,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investigation,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role-playing.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5" dirty="0">
                <a:latin typeface="Arial MT"/>
                <a:cs typeface="Arial MT"/>
              </a:rPr>
              <a:t>Tests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end-to-end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journeys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through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65" dirty="0">
                <a:latin typeface="Arial MT"/>
                <a:cs typeface="Arial MT"/>
              </a:rPr>
              <a:t>Test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design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done</a:t>
            </a:r>
            <a:r>
              <a:rPr sz="2200" spc="-15" dirty="0">
                <a:latin typeface="Arial MT"/>
                <a:cs typeface="Arial MT"/>
              </a:rPr>
              <a:t> concurrently.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689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Percentages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3813" y="2250597"/>
            <a:ext cx="3693795" cy="33045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Unit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tests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verify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behavior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class.</a:t>
            </a:r>
          </a:p>
          <a:p>
            <a:pPr marL="805180" lvl="1" indent="-327025">
              <a:lnSpc>
                <a:spcPts val="2240"/>
              </a:lnSpc>
              <a:buChar char="•"/>
              <a:tabLst>
                <a:tab pos="804545" algn="l"/>
                <a:tab pos="805815" algn="l"/>
              </a:tabLst>
            </a:pPr>
            <a:r>
              <a:rPr sz="2200" spc="-5" dirty="0">
                <a:latin typeface="Arial MT"/>
                <a:cs typeface="Arial MT"/>
              </a:rPr>
              <a:t>70%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tests.</a:t>
            </a:r>
            <a:endParaRPr sz="2200" dirty="0">
              <a:latin typeface="Arial MT"/>
              <a:cs typeface="Arial MT"/>
            </a:endParaRPr>
          </a:p>
          <a:p>
            <a:pPr marL="347980" marR="7620" indent="-335915">
              <a:lnSpc>
                <a:spcPts val="2630"/>
              </a:lnSpc>
              <a:spcBef>
                <a:spcPts val="16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System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tests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verify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interactions.</a:t>
            </a:r>
            <a:endParaRPr sz="2400" dirty="0">
              <a:latin typeface="Arial MT"/>
              <a:cs typeface="Arial MT"/>
            </a:endParaRPr>
          </a:p>
          <a:p>
            <a:pPr marL="805180" lvl="1" indent="-327025">
              <a:lnSpc>
                <a:spcPts val="2230"/>
              </a:lnSpc>
              <a:buChar char="•"/>
              <a:tabLst>
                <a:tab pos="804545" algn="l"/>
                <a:tab pos="805815" algn="l"/>
              </a:tabLst>
            </a:pPr>
            <a:r>
              <a:rPr sz="2200" spc="-5" dirty="0">
                <a:latin typeface="Arial MT"/>
                <a:cs typeface="Arial MT"/>
              </a:rPr>
              <a:t>20%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tests.</a:t>
            </a:r>
            <a:endParaRPr sz="2200" dirty="0">
              <a:latin typeface="Arial MT"/>
              <a:cs typeface="Arial MT"/>
            </a:endParaRPr>
          </a:p>
          <a:p>
            <a:pPr marL="347980" marR="485140" indent="-335915">
              <a:lnSpc>
                <a:spcPts val="2630"/>
              </a:lnSpc>
              <a:spcBef>
                <a:spcPts val="165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GUI/exploratory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tests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verify </a:t>
            </a:r>
            <a:r>
              <a:rPr sz="2400" spc="-5" dirty="0">
                <a:latin typeface="Arial MT"/>
                <a:cs typeface="Arial MT"/>
              </a:rPr>
              <a:t>end-to-end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journeys.</a:t>
            </a:r>
            <a:endParaRPr sz="2400" dirty="0">
              <a:latin typeface="Arial MT"/>
              <a:cs typeface="Arial MT"/>
            </a:endParaRPr>
          </a:p>
          <a:p>
            <a:pPr marL="805180" lvl="1" indent="-327025">
              <a:lnSpc>
                <a:spcPts val="2355"/>
              </a:lnSpc>
              <a:buChar char="•"/>
              <a:tabLst>
                <a:tab pos="804545" algn="l"/>
                <a:tab pos="805815" algn="l"/>
              </a:tabLst>
            </a:pPr>
            <a:r>
              <a:rPr sz="2200" spc="-5" dirty="0">
                <a:latin typeface="Arial MT"/>
                <a:cs typeface="Arial MT"/>
              </a:rPr>
              <a:t>10%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tests.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3" y="2265100"/>
            <a:ext cx="4571999" cy="28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157598"/>
            <a:ext cx="7463155" cy="35179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70/20/10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recommended.</a:t>
            </a:r>
          </a:p>
          <a:p>
            <a:pPr marL="356235" marR="3310254" indent="-344170">
              <a:lnSpc>
                <a:spcPts val="2830"/>
              </a:lnSpc>
              <a:spcBef>
                <a:spcPts val="104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Unit tests execute </a:t>
            </a:r>
            <a:r>
              <a:rPr sz="2600" spc="-30" dirty="0">
                <a:latin typeface="Arial MT"/>
                <a:cs typeface="Arial MT"/>
              </a:rPr>
              <a:t>quickly,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relatively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simple.</a:t>
            </a:r>
          </a:p>
          <a:p>
            <a:pPr marL="356235" marR="5080" indent="-344170">
              <a:lnSpc>
                <a:spcPts val="2830"/>
              </a:lnSpc>
              <a:spcBef>
                <a:spcPts val="94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System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complex,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setup,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slower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execute.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6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UI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very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slow,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humans.</a:t>
            </a:r>
            <a:endParaRPr sz="2600" dirty="0">
              <a:latin typeface="Arial MT"/>
              <a:cs typeface="Arial MT"/>
            </a:endParaRPr>
          </a:p>
          <a:p>
            <a:pPr marL="356235" marR="98425" indent="-344170">
              <a:lnSpc>
                <a:spcPts val="2820"/>
              </a:lnSpc>
              <a:spcBef>
                <a:spcPts val="10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Well-tested </a:t>
            </a:r>
            <a:r>
              <a:rPr sz="2600" spc="-5" dirty="0">
                <a:latin typeface="Arial MT"/>
                <a:cs typeface="Arial MT"/>
              </a:rPr>
              <a:t>units </a:t>
            </a:r>
            <a:r>
              <a:rPr sz="2600" dirty="0">
                <a:latin typeface="Arial MT"/>
                <a:cs typeface="Arial MT"/>
              </a:rPr>
              <a:t>reduce </a:t>
            </a:r>
            <a:r>
              <a:rPr sz="2600" spc="-5" dirty="0">
                <a:latin typeface="Arial MT"/>
                <a:cs typeface="Arial MT"/>
              </a:rPr>
              <a:t>likelihood of integration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issues,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making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high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levels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testing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easier.</a:t>
            </a:r>
            <a:endParaRPr sz="2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3328" y="1471250"/>
            <a:ext cx="3441425" cy="21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Software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7" y="2157611"/>
            <a:ext cx="5617845" cy="13557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An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investigation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quality.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lnSpc>
                <a:spcPts val="2970"/>
              </a:lnSpc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Based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stimuli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endParaRPr sz="2600" dirty="0">
              <a:latin typeface="Arial MT"/>
              <a:cs typeface="Arial MT"/>
            </a:endParaRPr>
          </a:p>
          <a:p>
            <a:pPr marL="356235">
              <a:lnSpc>
                <a:spcPts val="2970"/>
              </a:lnSpc>
            </a:pPr>
            <a:r>
              <a:rPr sz="2600" b="1" spc="-5" dirty="0">
                <a:latin typeface="Arial"/>
                <a:cs typeface="Arial"/>
              </a:rPr>
              <a:t>observations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922" y="3487856"/>
            <a:ext cx="5020310" cy="11112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9090" indent="-327025">
              <a:spcBef>
                <a:spcPts val="309"/>
              </a:spcBef>
              <a:buFont typeface="Arial MT"/>
              <a:buChar char="•"/>
              <a:tabLst>
                <a:tab pos="338455" algn="l"/>
                <a:tab pos="339725" algn="l"/>
              </a:tabLst>
            </a:pPr>
            <a:r>
              <a:rPr sz="2200" b="1" spc="-5" dirty="0">
                <a:latin typeface="Arial"/>
                <a:cs typeface="Arial"/>
              </a:rPr>
              <a:t>Stimuli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react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to.</a:t>
            </a:r>
            <a:endParaRPr sz="2200" dirty="0">
              <a:latin typeface="Arial MT"/>
              <a:cs typeface="Arial MT"/>
            </a:endParaRPr>
          </a:p>
          <a:p>
            <a:pPr marL="339090" indent="-327025">
              <a:spcBef>
                <a:spcPts val="209"/>
              </a:spcBef>
              <a:buFont typeface="Arial MT"/>
              <a:buChar char="•"/>
              <a:tabLst>
                <a:tab pos="338455" algn="l"/>
                <a:tab pos="339725" algn="l"/>
              </a:tabLst>
            </a:pPr>
            <a:r>
              <a:rPr sz="2200" b="1" spc="-5" dirty="0">
                <a:latin typeface="Arial"/>
                <a:cs typeface="Arial"/>
              </a:rPr>
              <a:t>Observations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reactions.</a:t>
            </a:r>
          </a:p>
          <a:p>
            <a:pPr marL="339090" indent="-327025">
              <a:spcBef>
                <a:spcPts val="210"/>
              </a:spcBef>
              <a:buFont typeface="Arial MT"/>
              <a:buChar char="•"/>
              <a:tabLst>
                <a:tab pos="338455" algn="l"/>
                <a:tab pos="339725" algn="l"/>
              </a:tabLst>
            </a:pPr>
            <a:r>
              <a:rPr sz="2200" b="1" spc="-20" dirty="0">
                <a:latin typeface="Arial"/>
                <a:cs typeface="Arial"/>
              </a:rPr>
              <a:t>Verdicts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correctness.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172487" y="2406468"/>
            <a:ext cx="1033144" cy="648970"/>
            <a:chOff x="7172487" y="1549218"/>
            <a:chExt cx="1033144" cy="648970"/>
          </a:xfrm>
        </p:grpSpPr>
        <p:sp>
          <p:nvSpPr>
            <p:cNvPr id="6" name="object 6"/>
            <p:cNvSpPr/>
            <p:nvPr/>
          </p:nvSpPr>
          <p:spPr>
            <a:xfrm>
              <a:off x="7182012" y="1558743"/>
              <a:ext cx="1014094" cy="629920"/>
            </a:xfrm>
            <a:custGeom>
              <a:avLst/>
              <a:gdLst/>
              <a:ahLst/>
              <a:cxnLst/>
              <a:rect l="l" t="t" r="r" b="b"/>
              <a:pathLst>
                <a:path w="1014095" h="629919">
                  <a:moveTo>
                    <a:pt x="909097" y="629399"/>
                  </a:moveTo>
                  <a:lnTo>
                    <a:pt x="104902" y="629399"/>
                  </a:lnTo>
                  <a:lnTo>
                    <a:pt x="64069" y="621156"/>
                  </a:lnTo>
                  <a:lnTo>
                    <a:pt x="30725" y="598674"/>
                  </a:lnTo>
                  <a:lnTo>
                    <a:pt x="8243" y="565330"/>
                  </a:lnTo>
                  <a:lnTo>
                    <a:pt x="0" y="524497"/>
                  </a:lnTo>
                  <a:lnTo>
                    <a:pt x="0" y="104902"/>
                  </a:lnTo>
                  <a:lnTo>
                    <a:pt x="8243" y="64069"/>
                  </a:lnTo>
                  <a:lnTo>
                    <a:pt x="30725" y="30725"/>
                  </a:lnTo>
                  <a:lnTo>
                    <a:pt x="64069" y="8243"/>
                  </a:lnTo>
                  <a:lnTo>
                    <a:pt x="104902" y="0"/>
                  </a:lnTo>
                  <a:lnTo>
                    <a:pt x="909097" y="0"/>
                  </a:lnTo>
                  <a:lnTo>
                    <a:pt x="949241" y="7985"/>
                  </a:lnTo>
                  <a:lnTo>
                    <a:pt x="983274" y="30725"/>
                  </a:lnTo>
                  <a:lnTo>
                    <a:pt x="1006014" y="64757"/>
                  </a:lnTo>
                  <a:lnTo>
                    <a:pt x="1013999" y="104902"/>
                  </a:lnTo>
                  <a:lnTo>
                    <a:pt x="1013999" y="524497"/>
                  </a:lnTo>
                  <a:lnTo>
                    <a:pt x="1005756" y="565330"/>
                  </a:lnTo>
                  <a:lnTo>
                    <a:pt x="983274" y="598674"/>
                  </a:lnTo>
                  <a:lnTo>
                    <a:pt x="949930" y="621156"/>
                  </a:lnTo>
                  <a:lnTo>
                    <a:pt x="909097" y="629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82012" y="1558743"/>
              <a:ext cx="1014094" cy="629920"/>
            </a:xfrm>
            <a:custGeom>
              <a:avLst/>
              <a:gdLst/>
              <a:ahLst/>
              <a:cxnLst/>
              <a:rect l="l" t="t" r="r" b="b"/>
              <a:pathLst>
                <a:path w="1014095" h="629919">
                  <a:moveTo>
                    <a:pt x="0" y="104902"/>
                  </a:moveTo>
                  <a:lnTo>
                    <a:pt x="8243" y="64069"/>
                  </a:lnTo>
                  <a:lnTo>
                    <a:pt x="30725" y="30725"/>
                  </a:lnTo>
                  <a:lnTo>
                    <a:pt x="64069" y="8243"/>
                  </a:lnTo>
                  <a:lnTo>
                    <a:pt x="104902" y="0"/>
                  </a:lnTo>
                  <a:lnTo>
                    <a:pt x="909097" y="0"/>
                  </a:lnTo>
                  <a:lnTo>
                    <a:pt x="949241" y="7985"/>
                  </a:lnTo>
                  <a:lnTo>
                    <a:pt x="983274" y="30725"/>
                  </a:lnTo>
                  <a:lnTo>
                    <a:pt x="1006014" y="64757"/>
                  </a:lnTo>
                  <a:lnTo>
                    <a:pt x="1013999" y="104902"/>
                  </a:lnTo>
                  <a:lnTo>
                    <a:pt x="1013999" y="524497"/>
                  </a:lnTo>
                  <a:lnTo>
                    <a:pt x="1005756" y="565330"/>
                  </a:lnTo>
                  <a:lnTo>
                    <a:pt x="983274" y="598674"/>
                  </a:lnTo>
                  <a:lnTo>
                    <a:pt x="949930" y="621156"/>
                  </a:lnTo>
                  <a:lnTo>
                    <a:pt x="909097" y="629399"/>
                  </a:lnTo>
                  <a:lnTo>
                    <a:pt x="104902" y="629399"/>
                  </a:lnTo>
                  <a:lnTo>
                    <a:pt x="64069" y="621156"/>
                  </a:lnTo>
                  <a:lnTo>
                    <a:pt x="30725" y="598674"/>
                  </a:lnTo>
                  <a:lnTo>
                    <a:pt x="8243" y="565330"/>
                  </a:lnTo>
                  <a:lnTo>
                    <a:pt x="0" y="524497"/>
                  </a:lnTo>
                  <a:lnTo>
                    <a:pt x="0" y="104902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98612" y="2606106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SUT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18502" y="1574424"/>
            <a:ext cx="1141095" cy="591820"/>
            <a:chOff x="7118499" y="717174"/>
            <a:chExt cx="1141095" cy="591820"/>
          </a:xfrm>
        </p:grpSpPr>
        <p:sp>
          <p:nvSpPr>
            <p:cNvPr id="10" name="object 10"/>
            <p:cNvSpPr/>
            <p:nvPr/>
          </p:nvSpPr>
          <p:spPr>
            <a:xfrm>
              <a:off x="7128024" y="726699"/>
              <a:ext cx="1122045" cy="572770"/>
            </a:xfrm>
            <a:custGeom>
              <a:avLst/>
              <a:gdLst/>
              <a:ahLst/>
              <a:cxnLst/>
              <a:rect l="l" t="t" r="r" b="b"/>
              <a:pathLst>
                <a:path w="1122045" h="572769">
                  <a:moveTo>
                    <a:pt x="1026598" y="572399"/>
                  </a:moveTo>
                  <a:lnTo>
                    <a:pt x="0" y="572399"/>
                  </a:lnTo>
                  <a:lnTo>
                    <a:pt x="0" y="0"/>
                  </a:lnTo>
                  <a:lnTo>
                    <a:pt x="1121999" y="0"/>
                  </a:lnTo>
                  <a:lnTo>
                    <a:pt x="1121999" y="476997"/>
                  </a:lnTo>
                  <a:lnTo>
                    <a:pt x="1026598" y="572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54622" y="1203697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4">
                  <a:moveTo>
                    <a:pt x="0" y="95401"/>
                  </a:moveTo>
                  <a:lnTo>
                    <a:pt x="19080" y="19080"/>
                  </a:lnTo>
                  <a:lnTo>
                    <a:pt x="95401" y="0"/>
                  </a:lnTo>
                  <a:lnTo>
                    <a:pt x="0" y="954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28024" y="726699"/>
              <a:ext cx="1122045" cy="572770"/>
            </a:xfrm>
            <a:custGeom>
              <a:avLst/>
              <a:gdLst/>
              <a:ahLst/>
              <a:cxnLst/>
              <a:rect l="l" t="t" r="r" b="b"/>
              <a:pathLst>
                <a:path w="1122045" h="572769">
                  <a:moveTo>
                    <a:pt x="1026598" y="572399"/>
                  </a:moveTo>
                  <a:lnTo>
                    <a:pt x="1045678" y="496078"/>
                  </a:lnTo>
                  <a:lnTo>
                    <a:pt x="1121999" y="476997"/>
                  </a:lnTo>
                  <a:lnTo>
                    <a:pt x="1026598" y="572399"/>
                  </a:lnTo>
                  <a:lnTo>
                    <a:pt x="0" y="572399"/>
                  </a:lnTo>
                  <a:lnTo>
                    <a:pt x="0" y="0"/>
                  </a:lnTo>
                  <a:lnTo>
                    <a:pt x="1121999" y="0"/>
                  </a:lnTo>
                  <a:lnTo>
                    <a:pt x="1121999" y="4769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58453" y="1697861"/>
            <a:ext cx="8610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5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 Input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32340" y="2156352"/>
            <a:ext cx="913765" cy="1772285"/>
            <a:chOff x="7232337" y="1299099"/>
            <a:chExt cx="913765" cy="177228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8033" y="1299099"/>
              <a:ext cx="81981" cy="2411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241862" y="2489362"/>
              <a:ext cx="894715" cy="572770"/>
            </a:xfrm>
            <a:custGeom>
              <a:avLst/>
              <a:gdLst/>
              <a:ahLst/>
              <a:cxnLst/>
              <a:rect l="l" t="t" r="r" b="b"/>
              <a:pathLst>
                <a:path w="894715" h="572769">
                  <a:moveTo>
                    <a:pt x="798898" y="572399"/>
                  </a:moveTo>
                  <a:lnTo>
                    <a:pt x="0" y="572399"/>
                  </a:lnTo>
                  <a:lnTo>
                    <a:pt x="0" y="0"/>
                  </a:lnTo>
                  <a:lnTo>
                    <a:pt x="894299" y="0"/>
                  </a:lnTo>
                  <a:lnTo>
                    <a:pt x="894299" y="476997"/>
                  </a:lnTo>
                  <a:lnTo>
                    <a:pt x="798898" y="572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0761" y="2966360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5">
                  <a:moveTo>
                    <a:pt x="0" y="95401"/>
                  </a:moveTo>
                  <a:lnTo>
                    <a:pt x="19079" y="19080"/>
                  </a:lnTo>
                  <a:lnTo>
                    <a:pt x="95401" y="0"/>
                  </a:lnTo>
                  <a:lnTo>
                    <a:pt x="0" y="954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41862" y="2489362"/>
              <a:ext cx="894715" cy="572770"/>
            </a:xfrm>
            <a:custGeom>
              <a:avLst/>
              <a:gdLst/>
              <a:ahLst/>
              <a:cxnLst/>
              <a:rect l="l" t="t" r="r" b="b"/>
              <a:pathLst>
                <a:path w="894715" h="572769">
                  <a:moveTo>
                    <a:pt x="798898" y="572399"/>
                  </a:moveTo>
                  <a:lnTo>
                    <a:pt x="817977" y="496078"/>
                  </a:lnTo>
                  <a:lnTo>
                    <a:pt x="894299" y="476997"/>
                  </a:lnTo>
                  <a:lnTo>
                    <a:pt x="798898" y="572399"/>
                  </a:lnTo>
                  <a:lnTo>
                    <a:pt x="0" y="572399"/>
                  </a:lnTo>
                  <a:lnTo>
                    <a:pt x="0" y="0"/>
                  </a:lnTo>
                  <a:lnTo>
                    <a:pt x="894299" y="0"/>
                  </a:lnTo>
                  <a:lnTo>
                    <a:pt x="894299" y="4769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85206" y="3460524"/>
            <a:ext cx="6070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69849" y="4164437"/>
            <a:ext cx="2038350" cy="591820"/>
            <a:chOff x="6669849" y="3307187"/>
            <a:chExt cx="2038350" cy="591820"/>
          </a:xfrm>
        </p:grpSpPr>
        <p:sp>
          <p:nvSpPr>
            <p:cNvPr id="21" name="object 21"/>
            <p:cNvSpPr/>
            <p:nvPr/>
          </p:nvSpPr>
          <p:spPr>
            <a:xfrm>
              <a:off x="6679374" y="3316712"/>
              <a:ext cx="2019300" cy="572770"/>
            </a:xfrm>
            <a:custGeom>
              <a:avLst/>
              <a:gdLst/>
              <a:ahLst/>
              <a:cxnLst/>
              <a:rect l="l" t="t" r="r" b="b"/>
              <a:pathLst>
                <a:path w="2019300" h="572770">
                  <a:moveTo>
                    <a:pt x="1923897" y="572399"/>
                  </a:moveTo>
                  <a:lnTo>
                    <a:pt x="0" y="572399"/>
                  </a:lnTo>
                  <a:lnTo>
                    <a:pt x="0" y="0"/>
                  </a:lnTo>
                  <a:lnTo>
                    <a:pt x="2019299" y="0"/>
                  </a:lnTo>
                  <a:lnTo>
                    <a:pt x="2019299" y="476997"/>
                  </a:lnTo>
                  <a:lnTo>
                    <a:pt x="1923897" y="572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03272" y="3793710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5">
                  <a:moveTo>
                    <a:pt x="0" y="95401"/>
                  </a:moveTo>
                  <a:lnTo>
                    <a:pt x="19080" y="19080"/>
                  </a:lnTo>
                  <a:lnTo>
                    <a:pt x="95402" y="0"/>
                  </a:lnTo>
                  <a:lnTo>
                    <a:pt x="0" y="954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79374" y="3316712"/>
              <a:ext cx="2019300" cy="572770"/>
            </a:xfrm>
            <a:custGeom>
              <a:avLst/>
              <a:gdLst/>
              <a:ahLst/>
              <a:cxnLst/>
              <a:rect l="l" t="t" r="r" b="b"/>
              <a:pathLst>
                <a:path w="2019300" h="572770">
                  <a:moveTo>
                    <a:pt x="1923897" y="572399"/>
                  </a:moveTo>
                  <a:lnTo>
                    <a:pt x="1942978" y="496078"/>
                  </a:lnTo>
                  <a:lnTo>
                    <a:pt x="2019299" y="476997"/>
                  </a:lnTo>
                  <a:lnTo>
                    <a:pt x="1923897" y="572399"/>
                  </a:lnTo>
                  <a:lnTo>
                    <a:pt x="0" y="572399"/>
                  </a:lnTo>
                  <a:lnTo>
                    <a:pt x="0" y="0"/>
                  </a:lnTo>
                  <a:lnTo>
                    <a:pt x="2019299" y="0"/>
                  </a:lnTo>
                  <a:lnTo>
                    <a:pt x="2019299" y="4769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06304" y="4183099"/>
            <a:ext cx="156527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92100">
              <a:lnSpc>
                <a:spcPts val="1650"/>
              </a:lnSpc>
              <a:spcBef>
                <a:spcPts val="180"/>
              </a:spcBef>
            </a:pP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Oracle </a:t>
            </a:r>
            <a:r>
              <a:rPr sz="1400" b="1" dirty="0">
                <a:latin typeface="Arial"/>
                <a:cs typeface="Arial"/>
              </a:rPr>
              <a:t> (Expected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Output)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69849" y="3045393"/>
            <a:ext cx="2038350" cy="2584450"/>
            <a:chOff x="6669849" y="2188143"/>
            <a:chExt cx="2038350" cy="258445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8022" y="2188143"/>
              <a:ext cx="81980" cy="2828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8033" y="3061712"/>
              <a:ext cx="81981" cy="2366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679374" y="4190287"/>
              <a:ext cx="2019300" cy="572770"/>
            </a:xfrm>
            <a:custGeom>
              <a:avLst/>
              <a:gdLst/>
              <a:ahLst/>
              <a:cxnLst/>
              <a:rect l="l" t="t" r="r" b="b"/>
              <a:pathLst>
                <a:path w="2019300" h="572770">
                  <a:moveTo>
                    <a:pt x="1923897" y="572399"/>
                  </a:moveTo>
                  <a:lnTo>
                    <a:pt x="0" y="572399"/>
                  </a:lnTo>
                  <a:lnTo>
                    <a:pt x="0" y="0"/>
                  </a:lnTo>
                  <a:lnTo>
                    <a:pt x="2019299" y="0"/>
                  </a:lnTo>
                  <a:lnTo>
                    <a:pt x="2019299" y="476997"/>
                  </a:lnTo>
                  <a:lnTo>
                    <a:pt x="1923897" y="572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03272" y="4667285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5">
                  <a:moveTo>
                    <a:pt x="0" y="95401"/>
                  </a:moveTo>
                  <a:lnTo>
                    <a:pt x="19080" y="19080"/>
                  </a:lnTo>
                  <a:lnTo>
                    <a:pt x="95402" y="0"/>
                  </a:lnTo>
                  <a:lnTo>
                    <a:pt x="0" y="954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79374" y="4190287"/>
              <a:ext cx="2019300" cy="572770"/>
            </a:xfrm>
            <a:custGeom>
              <a:avLst/>
              <a:gdLst/>
              <a:ahLst/>
              <a:cxnLst/>
              <a:rect l="l" t="t" r="r" b="b"/>
              <a:pathLst>
                <a:path w="2019300" h="572770">
                  <a:moveTo>
                    <a:pt x="1923897" y="572399"/>
                  </a:moveTo>
                  <a:lnTo>
                    <a:pt x="1942978" y="496078"/>
                  </a:lnTo>
                  <a:lnTo>
                    <a:pt x="2019299" y="476997"/>
                  </a:lnTo>
                  <a:lnTo>
                    <a:pt x="1923897" y="572399"/>
                  </a:lnTo>
                  <a:lnTo>
                    <a:pt x="0" y="572399"/>
                  </a:lnTo>
                  <a:lnTo>
                    <a:pt x="0" y="0"/>
                  </a:lnTo>
                  <a:lnTo>
                    <a:pt x="2019299" y="0"/>
                  </a:lnTo>
                  <a:lnTo>
                    <a:pt x="2019299" y="4769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910902" y="5161449"/>
            <a:ext cx="15570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5" dirty="0">
                <a:latin typeface="Arial"/>
                <a:cs typeface="Arial"/>
              </a:rPr>
              <a:t>Verdict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(Pass/Fail)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48036" y="4746365"/>
            <a:ext cx="81981" cy="2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Acceptance</a:t>
            </a:r>
            <a:r>
              <a:rPr spc="-7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1917" y="2228032"/>
            <a:ext cx="7098665" cy="28841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spc="-5" dirty="0">
                <a:latin typeface="Arial MT"/>
                <a:cs typeface="Arial MT"/>
              </a:rPr>
              <a:t>Once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internally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tested,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should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placed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hands 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users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feedback.</a:t>
            </a:r>
            <a:endParaRPr sz="2600" dirty="0">
              <a:latin typeface="Arial MT"/>
              <a:cs typeface="Arial MT"/>
            </a:endParaRPr>
          </a:p>
          <a:p>
            <a:pPr marL="469900" indent="-344170">
              <a:spcBef>
                <a:spcPts val="630"/>
              </a:spcBef>
              <a:buChar char="•"/>
              <a:tabLst>
                <a:tab pos="469265" algn="l"/>
                <a:tab pos="469900" algn="l"/>
              </a:tabLst>
            </a:pPr>
            <a:r>
              <a:rPr sz="2600" spc="-5" dirty="0">
                <a:latin typeface="Arial MT"/>
                <a:cs typeface="Arial MT"/>
              </a:rPr>
              <a:t>Users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ultimately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approve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system.</a:t>
            </a:r>
          </a:p>
          <a:p>
            <a:pPr marL="469900" indent="-344170">
              <a:spcBef>
                <a:spcPts val="30"/>
              </a:spcBef>
              <a:buChar char="•"/>
              <a:tabLst>
                <a:tab pos="469265" algn="l"/>
                <a:tab pos="469900" algn="l"/>
              </a:tabLst>
            </a:pPr>
            <a:r>
              <a:rPr sz="2600" dirty="0">
                <a:latin typeface="Arial MT"/>
                <a:cs typeface="Arial MT"/>
              </a:rPr>
              <a:t>Many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faults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emerge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wild.</a:t>
            </a:r>
            <a:endParaRPr sz="2600" dirty="0">
              <a:latin typeface="Arial MT"/>
              <a:cs typeface="Arial MT"/>
            </a:endParaRPr>
          </a:p>
          <a:p>
            <a:pPr marL="927100" lvl="1" indent="-335915">
              <a:spcBef>
                <a:spcPts val="310"/>
              </a:spcBef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latin typeface="Arial MT"/>
                <a:cs typeface="Arial MT"/>
              </a:rPr>
              <a:t>Alternative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operating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environments.</a:t>
            </a:r>
            <a:endParaRPr sz="2400" dirty="0">
              <a:latin typeface="Arial MT"/>
              <a:cs typeface="Arial MT"/>
            </a:endParaRPr>
          </a:p>
          <a:p>
            <a:pPr marL="927100" lvl="1" indent="-335915">
              <a:spcBef>
                <a:spcPts val="195"/>
              </a:spcBef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eyes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system.</a:t>
            </a:r>
          </a:p>
          <a:p>
            <a:pPr marL="927100" lvl="1" indent="-335915">
              <a:spcBef>
                <a:spcPts val="195"/>
              </a:spcBef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latin typeface="Arial MT"/>
                <a:cs typeface="Arial MT"/>
              </a:rPr>
              <a:t>Wide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variety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usage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types.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386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Acceptance</a:t>
            </a:r>
            <a:r>
              <a:rPr spc="-35" dirty="0"/>
              <a:t> </a:t>
            </a:r>
            <a:r>
              <a:rPr spc="-45" dirty="0"/>
              <a:t>Testing</a:t>
            </a:r>
            <a:r>
              <a:rPr spc="-35" dirty="0"/>
              <a:t> </a:t>
            </a:r>
            <a:r>
              <a:rPr spc="-6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228035"/>
            <a:ext cx="7730490" cy="323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Alpha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Testing</a:t>
            </a:r>
            <a:endParaRPr sz="2600" dirty="0">
              <a:latin typeface="Arial MT"/>
              <a:cs typeface="Arial MT"/>
            </a:endParaRPr>
          </a:p>
          <a:p>
            <a:pPr marL="813435" marR="297815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small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group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work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closely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team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software.</a:t>
            </a: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Beta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Testing</a:t>
            </a:r>
            <a:endParaRPr sz="2600" dirty="0">
              <a:latin typeface="Arial MT"/>
              <a:cs typeface="Arial MT"/>
            </a:endParaRPr>
          </a:p>
          <a:p>
            <a:pPr marL="813435" marR="267970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release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made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available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larger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group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interested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users.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Formal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Acceptance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Testing</a:t>
            </a:r>
            <a:endParaRPr sz="26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620"/>
              </a:lnSpc>
              <a:spcBef>
                <a:spcPts val="15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Customers decide whether or not the </a:t>
            </a:r>
            <a:r>
              <a:rPr sz="2200" dirty="0">
                <a:latin typeface="Arial MT"/>
                <a:cs typeface="Arial MT"/>
              </a:rPr>
              <a:t>system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ready </a:t>
            </a:r>
            <a:r>
              <a:rPr sz="2200" spc="-5" dirty="0">
                <a:latin typeface="Arial MT"/>
                <a:cs typeface="Arial MT"/>
              </a:rPr>
              <a:t>to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released.</a:t>
            </a:r>
          </a:p>
        </p:txBody>
      </p:sp>
    </p:spTree>
    <p:extLst>
      <p:ext uri="{BB962C8B-B14F-4D97-AF65-F5344CB8AC3E}">
        <p14:creationId xmlns:p14="http://schemas.microsoft.com/office/powerpoint/2010/main" val="239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Acceptance</a:t>
            </a:r>
            <a:r>
              <a:rPr spc="-40" dirty="0"/>
              <a:t> </a:t>
            </a:r>
            <a:r>
              <a:rPr spc="-45" dirty="0"/>
              <a:t>Testing</a:t>
            </a:r>
            <a:r>
              <a:rPr spc="-40" dirty="0"/>
              <a:t> </a:t>
            </a:r>
            <a:r>
              <a:rPr spc="-5" dirty="0"/>
              <a:t>Stages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228035"/>
            <a:ext cx="7674609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Define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acceptance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criteria</a:t>
            </a:r>
          </a:p>
          <a:p>
            <a:pPr marL="813435" marR="417830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15" dirty="0">
                <a:latin typeface="Arial MT"/>
                <a:cs typeface="Arial MT"/>
              </a:rPr>
              <a:t>Work </a:t>
            </a:r>
            <a:r>
              <a:rPr sz="2200" spc="-5" dirty="0">
                <a:latin typeface="Arial MT"/>
                <a:cs typeface="Arial MT"/>
              </a:rPr>
              <a:t>with </a:t>
            </a:r>
            <a:r>
              <a:rPr sz="2200" dirty="0">
                <a:latin typeface="Arial MT"/>
                <a:cs typeface="Arial MT"/>
              </a:rPr>
              <a:t>customers </a:t>
            </a:r>
            <a:r>
              <a:rPr sz="2200" spc="-5" dirty="0">
                <a:latin typeface="Arial MT"/>
                <a:cs typeface="Arial MT"/>
              </a:rPr>
              <a:t>to define how </a:t>
            </a:r>
            <a:r>
              <a:rPr sz="2200" dirty="0">
                <a:latin typeface="Arial MT"/>
                <a:cs typeface="Arial MT"/>
              </a:rPr>
              <a:t>validation </a:t>
            </a:r>
            <a:r>
              <a:rPr sz="2200" spc="-5" dirty="0">
                <a:latin typeface="Arial MT"/>
                <a:cs typeface="Arial MT"/>
              </a:rPr>
              <a:t>will be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conducted, </a:t>
            </a:r>
            <a:r>
              <a:rPr sz="2200" spc="-5" dirty="0">
                <a:latin typeface="Arial MT"/>
                <a:cs typeface="Arial MT"/>
              </a:rPr>
              <a:t>and the </a:t>
            </a:r>
            <a:r>
              <a:rPr sz="2200" dirty="0">
                <a:latin typeface="Arial MT"/>
                <a:cs typeface="Arial MT"/>
              </a:rPr>
              <a:t>conditions </a:t>
            </a:r>
            <a:r>
              <a:rPr sz="2200" spc="-5" dirty="0">
                <a:latin typeface="Arial MT"/>
                <a:cs typeface="Arial MT"/>
              </a:rPr>
              <a:t>that will determine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acceptance.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lnSpc>
                <a:spcPts val="2995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Plan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acceptance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testing</a:t>
            </a:r>
            <a:endParaRPr sz="26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Decide </a:t>
            </a:r>
            <a:r>
              <a:rPr sz="2200" dirty="0">
                <a:latin typeface="Arial MT"/>
                <a:cs typeface="Arial MT"/>
              </a:rPr>
              <a:t>resources, </a:t>
            </a:r>
            <a:r>
              <a:rPr sz="2200" spc="-5" dirty="0">
                <a:latin typeface="Arial MT"/>
                <a:cs typeface="Arial MT"/>
              </a:rPr>
              <a:t>time, and budget for acceptance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Establish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schedule.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Define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order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features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tested.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Define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risks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process.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517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Acceptance</a:t>
            </a:r>
            <a:r>
              <a:rPr spc="-40" dirty="0"/>
              <a:t> </a:t>
            </a:r>
            <a:r>
              <a:rPr spc="-45" dirty="0"/>
              <a:t>Testing</a:t>
            </a:r>
            <a:r>
              <a:rPr spc="-40" dirty="0"/>
              <a:t> </a:t>
            </a:r>
            <a:r>
              <a:rPr spc="-5" dirty="0"/>
              <a:t>Stages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7130" y="2228032"/>
            <a:ext cx="7803515" cy="301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44805" algn="just">
              <a:spcBef>
                <a:spcPts val="100"/>
              </a:spcBef>
              <a:buChar char="•"/>
              <a:tabLst>
                <a:tab pos="375285" algn="l"/>
              </a:tabLst>
            </a:pPr>
            <a:r>
              <a:rPr sz="2600" spc="-5" dirty="0">
                <a:latin typeface="Arial MT"/>
                <a:cs typeface="Arial MT"/>
              </a:rPr>
              <a:t>Derive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acceptance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tests.</a:t>
            </a:r>
            <a:endParaRPr sz="2600" dirty="0">
              <a:latin typeface="Arial MT"/>
              <a:cs typeface="Arial MT"/>
            </a:endParaRPr>
          </a:p>
          <a:p>
            <a:pPr marL="831850" marR="686435" lvl="1" indent="-362585" algn="just">
              <a:lnSpc>
                <a:spcPct val="103400"/>
              </a:lnSpc>
              <a:spcBef>
                <a:spcPts val="725"/>
              </a:spcBef>
              <a:buSzPct val="136363"/>
              <a:buChar char="•"/>
              <a:tabLst>
                <a:tab pos="832485" algn="l"/>
              </a:tabLst>
            </a:pPr>
            <a:r>
              <a:rPr sz="2200" spc="-5" dirty="0">
                <a:latin typeface="Arial MT"/>
                <a:cs typeface="Arial MT"/>
              </a:rPr>
              <a:t>Design tests to </a:t>
            </a:r>
            <a:r>
              <a:rPr sz="2200" dirty="0">
                <a:latin typeface="Arial MT"/>
                <a:cs typeface="Arial MT"/>
              </a:rPr>
              <a:t>check </a:t>
            </a:r>
            <a:r>
              <a:rPr sz="2200" spc="-5" dirty="0">
                <a:latin typeface="Arial MT"/>
                <a:cs typeface="Arial MT"/>
              </a:rPr>
              <a:t>whether or not the </a:t>
            </a:r>
            <a:r>
              <a:rPr sz="2200" dirty="0">
                <a:latin typeface="Arial MT"/>
                <a:cs typeface="Arial MT"/>
              </a:rPr>
              <a:t>system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acceptable. </a:t>
            </a:r>
            <a:r>
              <a:rPr sz="2200" spc="-65" dirty="0">
                <a:latin typeface="Arial MT"/>
                <a:cs typeface="Arial MT"/>
              </a:rPr>
              <a:t>Test </a:t>
            </a:r>
            <a:r>
              <a:rPr sz="2200" spc="-5" dirty="0">
                <a:latin typeface="Arial MT"/>
                <a:cs typeface="Arial MT"/>
              </a:rPr>
              <a:t>both functional and non-functional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characteristics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system.</a:t>
            </a:r>
          </a:p>
          <a:p>
            <a:pPr marL="374650" indent="-362585" algn="just">
              <a:spcBef>
                <a:spcPts val="350"/>
              </a:spcBef>
              <a:buSzPct val="115384"/>
              <a:buChar char="•"/>
              <a:tabLst>
                <a:tab pos="375285" algn="l"/>
              </a:tabLst>
            </a:pPr>
            <a:r>
              <a:rPr sz="2600" spc="-5" dirty="0">
                <a:latin typeface="Arial MT"/>
                <a:cs typeface="Arial MT"/>
              </a:rPr>
              <a:t>Run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acceptance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tests</a:t>
            </a:r>
            <a:endParaRPr sz="2600" dirty="0">
              <a:latin typeface="Arial MT"/>
              <a:cs typeface="Arial MT"/>
            </a:endParaRPr>
          </a:p>
          <a:p>
            <a:pPr marL="831850" marR="5080" lvl="1" indent="-327025" algn="just">
              <a:lnSpc>
                <a:spcPts val="2630"/>
              </a:lnSpc>
              <a:spcBef>
                <a:spcPts val="210"/>
              </a:spcBef>
              <a:buChar char="•"/>
              <a:tabLst>
                <a:tab pos="832485" algn="l"/>
              </a:tabLst>
            </a:pPr>
            <a:r>
              <a:rPr sz="2200" spc="-5" dirty="0">
                <a:latin typeface="Arial MT"/>
                <a:cs typeface="Arial MT"/>
              </a:rPr>
              <a:t>Users </a:t>
            </a:r>
            <a:r>
              <a:rPr sz="2200" dirty="0">
                <a:latin typeface="Arial MT"/>
                <a:cs typeface="Arial MT"/>
              </a:rPr>
              <a:t>complete </a:t>
            </a:r>
            <a:r>
              <a:rPr sz="2200" spc="-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set </a:t>
            </a:r>
            <a:r>
              <a:rPr sz="2200" spc="-5" dirty="0">
                <a:latin typeface="Arial MT"/>
                <a:cs typeface="Arial MT"/>
              </a:rPr>
              <a:t>of tests. Should take place in 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same </a:t>
            </a:r>
            <a:r>
              <a:rPr sz="2200" spc="-5" dirty="0">
                <a:latin typeface="Arial MT"/>
                <a:cs typeface="Arial MT"/>
              </a:rPr>
              <a:t>environment that they will use the </a:t>
            </a:r>
            <a:r>
              <a:rPr sz="2200" dirty="0">
                <a:latin typeface="Arial MT"/>
                <a:cs typeface="Arial MT"/>
              </a:rPr>
              <a:t>software. </a:t>
            </a:r>
            <a:r>
              <a:rPr sz="2200" spc="-5" dirty="0">
                <a:latin typeface="Arial MT"/>
                <a:cs typeface="Arial MT"/>
              </a:rPr>
              <a:t>Some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training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" dirty="0">
                <a:latin typeface="Arial MT"/>
                <a:cs typeface="Arial MT"/>
              </a:rPr>
              <a:t> be </a:t>
            </a:r>
            <a:r>
              <a:rPr sz="2200" dirty="0">
                <a:latin typeface="Arial MT"/>
                <a:cs typeface="Arial MT"/>
              </a:rPr>
              <a:t>required.</a:t>
            </a:r>
          </a:p>
        </p:txBody>
      </p:sp>
    </p:spTree>
    <p:extLst>
      <p:ext uri="{BB962C8B-B14F-4D97-AF65-F5344CB8AC3E}">
        <p14:creationId xmlns:p14="http://schemas.microsoft.com/office/powerpoint/2010/main" val="2865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Acceptance</a:t>
            </a:r>
            <a:r>
              <a:rPr spc="-40" dirty="0"/>
              <a:t> </a:t>
            </a:r>
            <a:r>
              <a:rPr spc="-45" dirty="0"/>
              <a:t>Testing</a:t>
            </a:r>
            <a:r>
              <a:rPr spc="-40" dirty="0"/>
              <a:t> </a:t>
            </a:r>
            <a:r>
              <a:rPr spc="-5" dirty="0"/>
              <a:t>Stages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228032"/>
            <a:ext cx="7948930" cy="249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Negotiate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results</a:t>
            </a:r>
          </a:p>
          <a:p>
            <a:pPr marL="813435" marR="5080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It is unlikely that all of the tests will pass the first time.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Developer and </a:t>
            </a:r>
            <a:r>
              <a:rPr sz="2200" dirty="0">
                <a:latin typeface="Arial MT"/>
                <a:cs typeface="Arial MT"/>
              </a:rPr>
              <a:t>customer </a:t>
            </a:r>
            <a:r>
              <a:rPr sz="2200" spc="-5" dirty="0">
                <a:latin typeface="Arial MT"/>
                <a:cs typeface="Arial MT"/>
              </a:rPr>
              <a:t>negotiate to decide if the </a:t>
            </a:r>
            <a:r>
              <a:rPr sz="2200" dirty="0">
                <a:latin typeface="Arial MT"/>
                <a:cs typeface="Arial MT"/>
              </a:rPr>
              <a:t>system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good enough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 if it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needs </a:t>
            </a:r>
            <a:r>
              <a:rPr sz="2200" dirty="0">
                <a:latin typeface="Arial MT"/>
                <a:cs typeface="Arial MT"/>
              </a:rPr>
              <a:t>more</a:t>
            </a:r>
            <a:r>
              <a:rPr sz="2200" spc="-5" dirty="0">
                <a:latin typeface="Arial MT"/>
                <a:cs typeface="Arial MT"/>
              </a:rPr>
              <a:t> work.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lnSpc>
                <a:spcPts val="2995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Reject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accept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</a:p>
          <a:p>
            <a:pPr marL="813435" marR="283210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Developers and </a:t>
            </a:r>
            <a:r>
              <a:rPr sz="2200" dirty="0">
                <a:latin typeface="Arial MT"/>
                <a:cs typeface="Arial MT"/>
              </a:rPr>
              <a:t>customer must meet </a:t>
            </a:r>
            <a:r>
              <a:rPr sz="2200" spc="-5" dirty="0">
                <a:latin typeface="Arial MT"/>
                <a:cs typeface="Arial MT"/>
              </a:rPr>
              <a:t>to decide whether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" dirty="0">
                <a:latin typeface="Arial MT"/>
                <a:cs typeface="Arial MT"/>
              </a:rPr>
              <a:t> 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ready</a:t>
            </a:r>
            <a:r>
              <a:rPr sz="2200" spc="-5" dirty="0">
                <a:latin typeface="Arial MT"/>
                <a:cs typeface="Arial MT"/>
              </a:rPr>
              <a:t> 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 </a:t>
            </a:r>
            <a:r>
              <a:rPr sz="2200" dirty="0">
                <a:latin typeface="Arial MT"/>
                <a:cs typeface="Arial MT"/>
              </a:rPr>
              <a:t>released.</a:t>
            </a:r>
          </a:p>
        </p:txBody>
      </p:sp>
    </p:spTree>
    <p:extLst>
      <p:ext uri="{BB962C8B-B14F-4D97-AF65-F5344CB8AC3E}">
        <p14:creationId xmlns:p14="http://schemas.microsoft.com/office/powerpoint/2010/main" val="38510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We</a:t>
            </a:r>
            <a:r>
              <a:rPr spc="-50" dirty="0"/>
              <a:t> </a:t>
            </a:r>
            <a:r>
              <a:rPr spc="-5" dirty="0"/>
              <a:t>Have</a:t>
            </a:r>
            <a:r>
              <a:rPr spc="-50" dirty="0"/>
              <a:t> </a:t>
            </a:r>
            <a:r>
              <a:rPr spc="-5" dirty="0"/>
              <a:t>Learned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7127" y="2276803"/>
            <a:ext cx="7698740" cy="2390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62585">
              <a:spcBef>
                <a:spcPts val="10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sz="2600" spc="-5" dirty="0">
                <a:latin typeface="Arial MT"/>
                <a:cs typeface="Arial MT"/>
              </a:rPr>
              <a:t>What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testing?</a:t>
            </a:r>
            <a:endParaRPr sz="2600" dirty="0">
              <a:latin typeface="Arial MT"/>
              <a:cs typeface="Arial MT"/>
            </a:endParaRPr>
          </a:p>
          <a:p>
            <a:pPr marL="374650" indent="-362585">
              <a:spcBef>
                <a:spcPts val="48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sz="2600" spc="-45" dirty="0">
                <a:latin typeface="Arial MT"/>
                <a:cs typeface="Arial MT"/>
              </a:rPr>
              <a:t>Testing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terminology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definitions.</a:t>
            </a:r>
            <a:endParaRPr sz="2600" dirty="0">
              <a:latin typeface="Arial MT"/>
              <a:cs typeface="Arial MT"/>
            </a:endParaRPr>
          </a:p>
          <a:p>
            <a:pPr marL="831850" lvl="1" indent="-327025">
              <a:lnSpc>
                <a:spcPts val="2630"/>
              </a:lnSpc>
              <a:spcBef>
                <a:spcPts val="110"/>
              </a:spcBef>
              <a:buChar char="•"/>
              <a:tabLst>
                <a:tab pos="831215" algn="l"/>
                <a:tab pos="832485" algn="l"/>
              </a:tabLst>
            </a:pPr>
            <a:r>
              <a:rPr sz="2200" spc="-5" dirty="0">
                <a:latin typeface="Arial MT"/>
                <a:cs typeface="Arial MT"/>
              </a:rPr>
              <a:t>Input,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oracles</a:t>
            </a:r>
            <a:endParaRPr sz="2200" dirty="0">
              <a:latin typeface="Arial MT"/>
              <a:cs typeface="Arial MT"/>
            </a:endParaRPr>
          </a:p>
          <a:p>
            <a:pPr marL="831850" lvl="1" indent="-327025">
              <a:lnSpc>
                <a:spcPts val="2615"/>
              </a:lnSpc>
              <a:buChar char="•"/>
              <a:tabLst>
                <a:tab pos="831215" algn="l"/>
                <a:tab pos="832485" algn="l"/>
              </a:tabLst>
            </a:pPr>
            <a:r>
              <a:rPr sz="2200" spc="-5" dirty="0">
                <a:latin typeface="Arial MT"/>
                <a:cs typeface="Arial MT"/>
              </a:rPr>
              <a:t>Faults,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failures</a:t>
            </a:r>
            <a:endParaRPr sz="2200" dirty="0">
              <a:latin typeface="Arial MT"/>
              <a:cs typeface="Arial MT"/>
            </a:endParaRPr>
          </a:p>
          <a:p>
            <a:pPr marL="374650" marR="5080" indent="-344170">
              <a:lnSpc>
                <a:spcPts val="3150"/>
              </a:lnSpc>
              <a:spcBef>
                <a:spcPts val="65"/>
              </a:spcBef>
              <a:buChar char="•"/>
              <a:tabLst>
                <a:tab pos="374015" algn="l"/>
                <a:tab pos="375285" algn="l"/>
              </a:tabLst>
            </a:pPr>
            <a:r>
              <a:rPr sz="2600" spc="-45" dirty="0">
                <a:latin typeface="Arial MT"/>
                <a:cs typeface="Arial MT"/>
              </a:rPr>
              <a:t>Testing </a:t>
            </a:r>
            <a:r>
              <a:rPr sz="2600" dirty="0">
                <a:latin typeface="Arial MT"/>
                <a:cs typeface="Arial MT"/>
              </a:rPr>
              <a:t>stages </a:t>
            </a:r>
            <a:r>
              <a:rPr sz="2600" spc="-5" dirty="0">
                <a:latin typeface="Arial MT"/>
                <a:cs typeface="Arial MT"/>
              </a:rPr>
              <a:t>include unit testing, </a:t>
            </a:r>
            <a:r>
              <a:rPr sz="2600" dirty="0">
                <a:latin typeface="Arial MT"/>
                <a:cs typeface="Arial MT"/>
              </a:rPr>
              <a:t>system </a:t>
            </a:r>
            <a:r>
              <a:rPr sz="2600" spc="-5" dirty="0">
                <a:latin typeface="Arial MT"/>
                <a:cs typeface="Arial MT"/>
              </a:rPr>
              <a:t>testing,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exploratory/GUI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testing,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acceptance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testing</a:t>
            </a:r>
            <a:r>
              <a:rPr sz="2600" spc="-5" dirty="0" smtClean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469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Next</a:t>
            </a:r>
            <a:r>
              <a:rPr spc="-80" dirty="0"/>
              <a:t> </a:t>
            </a:r>
            <a:r>
              <a:rPr spc="-25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50" y="2157601"/>
            <a:ext cx="6910705" cy="88036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 smtClean="0">
                <a:latin typeface="Arial MT"/>
                <a:cs typeface="Arial MT"/>
              </a:rPr>
              <a:t>Next</a:t>
            </a:r>
            <a:r>
              <a:rPr sz="2600" spc="-20" dirty="0" smtClean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lecture: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System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Testing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Optional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reading: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Pezze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40" dirty="0">
                <a:latin typeface="Arial MT"/>
                <a:cs typeface="Arial MT"/>
              </a:rPr>
              <a:t>Young,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 err="1">
                <a:latin typeface="Arial MT"/>
                <a:cs typeface="Arial MT"/>
              </a:rPr>
              <a:t>Ch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40" dirty="0" smtClean="0">
                <a:latin typeface="Arial MT"/>
                <a:cs typeface="Arial MT"/>
              </a:rPr>
              <a:t>10-11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144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Bugs?</a:t>
            </a:r>
            <a:r>
              <a:rPr spc="-35" dirty="0"/>
              <a:t> </a:t>
            </a:r>
            <a:r>
              <a:rPr spc="-10" dirty="0"/>
              <a:t>What</a:t>
            </a:r>
            <a:r>
              <a:rPr spc="-35" dirty="0"/>
              <a:t> </a:t>
            </a:r>
            <a:r>
              <a:rPr spc="-5" dirty="0"/>
              <a:t>are</a:t>
            </a:r>
            <a:r>
              <a:rPr spc="-30" dirty="0"/>
              <a:t> </a:t>
            </a:r>
            <a:r>
              <a:rPr spc="-5" dirty="0"/>
              <a:t>Those?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6047" y="2252426"/>
            <a:ext cx="4608830" cy="271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indent="-353695">
              <a:spcBef>
                <a:spcPts val="100"/>
              </a:spcBef>
              <a:buSzPct val="107692"/>
              <a:buChar char="•"/>
              <a:tabLst>
                <a:tab pos="365125" algn="l"/>
                <a:tab pos="366395" algn="l"/>
              </a:tabLst>
            </a:pPr>
            <a:r>
              <a:rPr sz="2600" b="1" spc="-5" dirty="0">
                <a:latin typeface="Arial"/>
                <a:cs typeface="Arial"/>
              </a:rPr>
              <a:t>Bug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is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an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overloaded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term.</a:t>
            </a:r>
            <a:endParaRPr sz="2600" dirty="0">
              <a:latin typeface="Arial"/>
              <a:cs typeface="Arial"/>
            </a:endParaRPr>
          </a:p>
          <a:p>
            <a:pPr marL="822960" marR="939800" lvl="1" indent="-353695">
              <a:lnSpc>
                <a:spcPct val="106000"/>
              </a:lnSpc>
              <a:spcBef>
                <a:spcPts val="495"/>
              </a:spcBef>
              <a:buSzPct val="127272"/>
              <a:buChar char="•"/>
              <a:tabLst>
                <a:tab pos="822325" algn="l"/>
                <a:tab pos="823594" algn="l"/>
              </a:tabLst>
            </a:pPr>
            <a:r>
              <a:rPr sz="2200" spc="-5" dirty="0">
                <a:latin typeface="Arial MT"/>
                <a:cs typeface="Arial MT"/>
              </a:rPr>
              <a:t>Does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refer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behavior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observed?</a:t>
            </a:r>
            <a:endParaRPr sz="2200" dirty="0">
              <a:latin typeface="Arial MT"/>
              <a:cs typeface="Arial MT"/>
            </a:endParaRPr>
          </a:p>
          <a:p>
            <a:pPr marL="822960" marR="972819" lvl="1" indent="-353695">
              <a:lnSpc>
                <a:spcPct val="102699"/>
              </a:lnSpc>
              <a:spcBef>
                <a:spcPts val="490"/>
              </a:spcBef>
              <a:buSzPct val="127272"/>
              <a:buChar char="•"/>
              <a:tabLst>
                <a:tab pos="822325" algn="l"/>
                <a:tab pos="823594" algn="l"/>
              </a:tabLst>
            </a:pPr>
            <a:r>
              <a:rPr sz="2200" spc="-5" dirty="0">
                <a:latin typeface="Arial MT"/>
                <a:cs typeface="Arial MT"/>
              </a:rPr>
              <a:t>Is it the </a:t>
            </a:r>
            <a:r>
              <a:rPr sz="2200" dirty="0">
                <a:latin typeface="Arial MT"/>
                <a:cs typeface="Arial MT"/>
              </a:rPr>
              <a:t>source code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mistake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behavior?</a:t>
            </a:r>
            <a:endParaRPr sz="2200" dirty="0">
              <a:latin typeface="Arial MT"/>
              <a:cs typeface="Arial MT"/>
            </a:endParaRPr>
          </a:p>
          <a:p>
            <a:pPr marL="822960" lvl="1" indent="-354330">
              <a:spcBef>
                <a:spcPts val="560"/>
              </a:spcBef>
              <a:buSzPct val="127272"/>
              <a:buChar char="•"/>
              <a:tabLst>
                <a:tab pos="822325" algn="l"/>
                <a:tab pos="823594" algn="l"/>
              </a:tabLst>
            </a:pP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both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either?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3353" y="2777612"/>
            <a:ext cx="4028599" cy="25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Faults</a:t>
            </a:r>
            <a:r>
              <a:rPr spc="-50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5" dirty="0"/>
              <a:t>Failures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60" y="2228045"/>
            <a:ext cx="5137785" cy="328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solidFill>
                  <a:srgbClr val="C00000"/>
                </a:solidFill>
                <a:latin typeface="Arial"/>
                <a:cs typeface="Arial"/>
              </a:rPr>
              <a:t>Failure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813435" marR="981075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yields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incorrect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result.</a:t>
            </a: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solidFill>
                  <a:srgbClr val="C00000"/>
                </a:solidFill>
                <a:latin typeface="Arial"/>
                <a:cs typeface="Arial"/>
              </a:rPr>
              <a:t>Fault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814069" indent="-327025">
              <a:lnSpc>
                <a:spcPts val="2630"/>
              </a:lnSpc>
              <a:spcBef>
                <a:spcPts val="45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problem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caused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failure.</a:t>
            </a:r>
            <a:endParaRPr sz="2200" dirty="0">
              <a:latin typeface="Arial MT"/>
              <a:cs typeface="Arial MT"/>
            </a:endParaRPr>
          </a:p>
          <a:p>
            <a:pPr marL="813435" marR="19685" indent="-327025">
              <a:lnSpc>
                <a:spcPts val="2630"/>
              </a:lnSpc>
              <a:spcBef>
                <a:spcPts val="9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Mistake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code,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omission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code,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misuse.</a:t>
            </a: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solidFill>
                  <a:srgbClr val="C00000"/>
                </a:solidFill>
                <a:latin typeface="Arial"/>
                <a:cs typeface="Arial"/>
              </a:rPr>
              <a:t>When</a:t>
            </a:r>
            <a:r>
              <a:rPr sz="26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r>
              <a:rPr sz="26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i="1" spc="-5" dirty="0">
                <a:solidFill>
                  <a:srgbClr val="C00000"/>
                </a:solidFill>
                <a:latin typeface="Arial"/>
                <a:cs typeface="Arial"/>
              </a:rPr>
              <a:t>observe</a:t>
            </a:r>
            <a:r>
              <a:rPr sz="2600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Arial"/>
                <a:cs typeface="Arial"/>
              </a:rPr>
              <a:t>failure</a:t>
            </a:r>
            <a:r>
              <a:rPr sz="2600" b="1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6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56235">
              <a:spcBef>
                <a:spcPts val="30"/>
              </a:spcBef>
            </a:pPr>
            <a:r>
              <a:rPr sz="2600" b="1" dirty="0">
                <a:solidFill>
                  <a:srgbClr val="C00000"/>
                </a:solidFill>
                <a:latin typeface="Arial"/>
                <a:cs typeface="Arial"/>
              </a:rPr>
              <a:t>try</a:t>
            </a:r>
            <a:r>
              <a:rPr sz="26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6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Arial"/>
                <a:cs typeface="Arial"/>
              </a:rPr>
              <a:t>find</a:t>
            </a:r>
            <a:r>
              <a:rPr sz="26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6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Arial"/>
                <a:cs typeface="Arial"/>
              </a:rPr>
              <a:t>fault</a:t>
            </a:r>
            <a:r>
              <a:rPr sz="2600" b="1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0878" y="1916424"/>
            <a:ext cx="2913899" cy="1635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1003" y="3605878"/>
            <a:ext cx="2968199" cy="17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Software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228032"/>
            <a:ext cx="7498080" cy="326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Font typeface="Arial MT"/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The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main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purpose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of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testing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find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faults:</a:t>
            </a:r>
            <a:endParaRPr sz="2600" dirty="0">
              <a:latin typeface="Arial"/>
              <a:cs typeface="Arial"/>
            </a:endParaRPr>
          </a:p>
          <a:p>
            <a:pPr>
              <a:spcBef>
                <a:spcPts val="40"/>
              </a:spcBef>
              <a:buClr>
                <a:srgbClr val="4F4F4F"/>
              </a:buClr>
              <a:buFont typeface="Arial MT"/>
              <a:buChar char="•"/>
            </a:pPr>
            <a:endParaRPr sz="2700" dirty="0">
              <a:latin typeface="Arial"/>
              <a:cs typeface="Arial"/>
            </a:endParaRPr>
          </a:p>
          <a:p>
            <a:pPr marL="356235" marR="5080">
              <a:lnSpc>
                <a:spcPct val="101000"/>
              </a:lnSpc>
              <a:spcBef>
                <a:spcPts val="5"/>
              </a:spcBef>
            </a:pPr>
            <a:r>
              <a:rPr sz="2600" spc="-40" dirty="0">
                <a:latin typeface="Arial MT"/>
                <a:cs typeface="Arial MT"/>
              </a:rPr>
              <a:t>“Testing </a:t>
            </a:r>
            <a:r>
              <a:rPr sz="2600" spc="-5" dirty="0">
                <a:latin typeface="Arial MT"/>
                <a:cs typeface="Arial MT"/>
              </a:rPr>
              <a:t>is the process of trying to discover every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conceivable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fault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weakness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work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product”</a:t>
            </a:r>
            <a:endParaRPr sz="2600" dirty="0">
              <a:latin typeface="Arial MT"/>
              <a:cs typeface="Arial MT"/>
            </a:endParaRPr>
          </a:p>
          <a:p>
            <a:pPr marL="356235">
              <a:spcBef>
                <a:spcPts val="30"/>
              </a:spcBef>
            </a:pPr>
            <a:r>
              <a:rPr sz="2600" dirty="0">
                <a:latin typeface="Arial MT"/>
                <a:cs typeface="Arial MT"/>
              </a:rPr>
              <a:t>-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Glenford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Myers</a:t>
            </a:r>
          </a:p>
          <a:p>
            <a:pPr>
              <a:spcBef>
                <a:spcPts val="40"/>
              </a:spcBef>
            </a:pPr>
            <a:endParaRPr sz="2700" dirty="0">
              <a:latin typeface="Arial MT"/>
              <a:cs typeface="Arial MT"/>
            </a:endParaRPr>
          </a:p>
          <a:p>
            <a:pPr marL="356235" marR="694690" indent="-344170">
              <a:lnSpc>
                <a:spcPct val="101000"/>
              </a:lnSpc>
              <a:buChar char="•"/>
              <a:tabLst>
                <a:tab pos="356235" algn="l"/>
                <a:tab pos="356870" algn="l"/>
              </a:tabLst>
            </a:pPr>
            <a:r>
              <a:rPr sz="2600" spc="-65" dirty="0">
                <a:latin typeface="Arial MT"/>
                <a:cs typeface="Arial MT"/>
              </a:rPr>
              <a:t>Tests </a:t>
            </a:r>
            <a:r>
              <a:rPr sz="2600" dirty="0">
                <a:latin typeface="Arial MT"/>
                <a:cs typeface="Arial MT"/>
              </a:rPr>
              <a:t>must reflect </a:t>
            </a:r>
            <a:r>
              <a:rPr sz="2600" spc="-5" dirty="0">
                <a:latin typeface="Arial MT"/>
                <a:cs typeface="Arial MT"/>
              </a:rPr>
              <a:t>normal </a:t>
            </a:r>
            <a:r>
              <a:rPr sz="2600" dirty="0">
                <a:latin typeface="Arial MT"/>
                <a:cs typeface="Arial MT"/>
              </a:rPr>
              <a:t>system </a:t>
            </a:r>
            <a:r>
              <a:rPr sz="2600" spc="-5" dirty="0">
                <a:latin typeface="Arial MT"/>
                <a:cs typeface="Arial MT"/>
              </a:rPr>
              <a:t>usage and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extreme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boundary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events.</a:t>
            </a:r>
            <a:endParaRPr sz="2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10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Scenarios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947" y="2208202"/>
            <a:ext cx="7639050" cy="31040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20" dirty="0">
                <a:latin typeface="Arial"/>
                <a:cs typeface="Arial"/>
              </a:rPr>
              <a:t>Verification: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Demonstrate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meets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specification.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5" dirty="0">
                <a:latin typeface="Arial MT"/>
                <a:cs typeface="Arial MT"/>
              </a:rPr>
              <a:t>Tests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tend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reflect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“normal”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usage.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Any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lack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conformance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fault.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Font typeface="Arial MT"/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Resilience: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Show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handle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rare/extreme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situations.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5" dirty="0">
                <a:latin typeface="Arial MT"/>
                <a:cs typeface="Arial MT"/>
              </a:rPr>
              <a:t>Tests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tend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reflect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extreme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usage.</a:t>
            </a:r>
            <a:endParaRPr sz="2200" dirty="0">
              <a:latin typeface="Arial MT"/>
              <a:cs typeface="Arial MT"/>
            </a:endParaRP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Large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volume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data,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null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data,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malformed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data,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attacks.</a:t>
            </a:r>
            <a:endParaRPr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357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1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Axiom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45" dirty="0"/>
              <a:t> 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1914" y="2222951"/>
            <a:ext cx="7715884" cy="21602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70"/>
              </a:spcBef>
            </a:pPr>
            <a:r>
              <a:rPr sz="3600" spc="-5" dirty="0">
                <a:solidFill>
                  <a:srgbClr val="4F4F4F"/>
                </a:solidFill>
                <a:latin typeface="Arial MT"/>
                <a:cs typeface="Arial MT"/>
              </a:rPr>
              <a:t>“</a:t>
            </a:r>
            <a:r>
              <a:rPr sz="3600" spc="-5" dirty="0">
                <a:latin typeface="Arial MT"/>
                <a:cs typeface="Arial MT"/>
              </a:rPr>
              <a:t>Program </a:t>
            </a:r>
            <a:r>
              <a:rPr sz="3600" spc="-10" dirty="0">
                <a:latin typeface="Arial MT"/>
                <a:cs typeface="Arial MT"/>
              </a:rPr>
              <a:t>testing </a:t>
            </a:r>
            <a:r>
              <a:rPr sz="3600" dirty="0">
                <a:latin typeface="Arial MT"/>
                <a:cs typeface="Arial MT"/>
              </a:rPr>
              <a:t>can </a:t>
            </a:r>
            <a:r>
              <a:rPr sz="3600" spc="-5" dirty="0">
                <a:latin typeface="Arial MT"/>
                <a:cs typeface="Arial MT"/>
              </a:rPr>
              <a:t>be used to </a:t>
            </a:r>
            <a:r>
              <a:rPr sz="3600" dirty="0">
                <a:latin typeface="Arial MT"/>
                <a:cs typeface="Arial MT"/>
              </a:rPr>
              <a:t>show </a:t>
            </a:r>
            <a:r>
              <a:rPr sz="3600" spc="-994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the </a:t>
            </a:r>
            <a:r>
              <a:rPr sz="3600" spc="-5" dirty="0">
                <a:latin typeface="Arial MT"/>
                <a:cs typeface="Arial MT"/>
              </a:rPr>
              <a:t>presence of bugs, but</a:t>
            </a:r>
            <a:r>
              <a:rPr sz="3600" spc="-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600" b="1" spc="-10" dirty="0">
                <a:solidFill>
                  <a:srgbClr val="C00000"/>
                </a:solidFill>
                <a:latin typeface="Arial"/>
                <a:cs typeface="Arial"/>
              </a:rPr>
              <a:t>never </a:t>
            </a: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their </a:t>
            </a:r>
            <a:r>
              <a:rPr sz="3600" b="1" spc="-9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absence</a:t>
            </a:r>
            <a:r>
              <a:rPr sz="3600" spc="-5" dirty="0">
                <a:solidFill>
                  <a:srgbClr val="4F4F4F"/>
                </a:solidFill>
                <a:latin typeface="Arial MT"/>
                <a:cs typeface="Arial MT"/>
              </a:rPr>
              <a:t>.”</a:t>
            </a:r>
            <a:endParaRPr sz="3600" dirty="0">
              <a:latin typeface="Arial MT"/>
              <a:cs typeface="Arial MT"/>
            </a:endParaRPr>
          </a:p>
          <a:p>
            <a:pPr marR="906780" algn="r">
              <a:spcBef>
                <a:spcPts val="670"/>
              </a:spcBef>
            </a:pPr>
            <a:r>
              <a:rPr sz="2600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2600" spc="-5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Dijkstra</a:t>
            </a:r>
            <a:endParaRPr sz="2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486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2143</Words>
  <Application>Microsoft Office PowerPoint</Application>
  <PresentationFormat>On-screen Show (4:3)</PresentationFormat>
  <Paragraphs>399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MT</vt:lpstr>
      <vt:lpstr>Calibri</vt:lpstr>
      <vt:lpstr>Consolas</vt:lpstr>
      <vt:lpstr>Times New Roman</vt:lpstr>
      <vt:lpstr>Trebuchet MS</vt:lpstr>
      <vt:lpstr>Office Theme</vt:lpstr>
      <vt:lpstr>PowerPoint Presentation</vt:lpstr>
      <vt:lpstr>Verification</vt:lpstr>
      <vt:lpstr>We Will Cover</vt:lpstr>
      <vt:lpstr>Software Testing</vt:lpstr>
      <vt:lpstr>Bugs? What are Those?</vt:lpstr>
      <vt:lpstr>Faults and Failures</vt:lpstr>
      <vt:lpstr>Software Testing</vt:lpstr>
      <vt:lpstr>Testing Scenarios</vt:lpstr>
      <vt:lpstr>Axiom of Testing</vt:lpstr>
      <vt:lpstr>What Goes in a Test Case?</vt:lpstr>
      <vt:lpstr>Test Suite and Test Case</vt:lpstr>
      <vt:lpstr>Anatomy of a Test Case</vt:lpstr>
      <vt:lpstr>Anatomy of a Test Case</vt:lpstr>
      <vt:lpstr>Test Input</vt:lpstr>
      <vt:lpstr>Test Input</vt:lpstr>
      <vt:lpstr>Test Creation and Execution</vt:lpstr>
      <vt:lpstr>Sources of Input</vt:lpstr>
      <vt:lpstr>Sources of Input</vt:lpstr>
      <vt:lpstr>Test Oracle - Definition</vt:lpstr>
      <vt:lpstr>Test Oracle Components</vt:lpstr>
      <vt:lpstr>Oracles are Code</vt:lpstr>
      <vt:lpstr>Expected-Value Oracles</vt:lpstr>
      <vt:lpstr>Property-based Oracles</vt:lpstr>
      <vt:lpstr>Properties</vt:lpstr>
      <vt:lpstr>Implicit Oracles</vt:lpstr>
      <vt:lpstr>Testing Stages</vt:lpstr>
      <vt:lpstr>Testing Stages</vt:lpstr>
      <vt:lpstr>Testing Stages</vt:lpstr>
      <vt:lpstr>Testing Stages</vt:lpstr>
      <vt:lpstr>Let’s take a break.</vt:lpstr>
      <vt:lpstr>The V-Model of Development</vt:lpstr>
      <vt:lpstr>Unit Testing</vt:lpstr>
      <vt:lpstr>Unit Testing</vt:lpstr>
      <vt:lpstr>System (Integration) Testing</vt:lpstr>
      <vt:lpstr>System Testing</vt:lpstr>
      <vt:lpstr>GUI Testing</vt:lpstr>
      <vt:lpstr>Exploratory Testing</vt:lpstr>
      <vt:lpstr>Testing Percentages</vt:lpstr>
      <vt:lpstr>Testing</vt:lpstr>
      <vt:lpstr>Acceptance Testing</vt:lpstr>
      <vt:lpstr>Acceptance Testing Types</vt:lpstr>
      <vt:lpstr>Acceptance Testing Stages</vt:lpstr>
      <vt:lpstr>Acceptance Testing Stages</vt:lpstr>
      <vt:lpstr>Acceptance Testing Stages</vt:lpstr>
      <vt:lpstr>We Have Learned</vt:lpstr>
      <vt:lpstr>Next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96</cp:revision>
  <dcterms:created xsi:type="dcterms:W3CDTF">2022-06-16T11:58:56Z</dcterms:created>
  <dcterms:modified xsi:type="dcterms:W3CDTF">2022-11-05T05:27:06Z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