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72" r:id="rId3"/>
    <p:sldId id="273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333" r:id="rId24"/>
    <p:sldId id="296" r:id="rId25"/>
    <p:sldId id="298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270" r:id="rId6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2" y="6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8EB9-C188-4561-898C-A4BF981627EF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3E00-7354-41E3-880B-AEC90F181385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F3B1-51B5-4BCE-A8BE-798ECD481731}" type="datetime1">
              <a:rPr lang="en-US" smtClean="0"/>
              <a:t>11/12/2022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2E56-0A64-447F-BFCA-8437CA20C318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3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9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949-931C-4921-894C-C529F2180465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8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8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83C8-7805-42AB-8C9E-15269547453F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postman.com/docs/writing-scripts/script-references/test-examples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postman-tutorial.html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688" y="3607967"/>
            <a:ext cx="649160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>
                <a:solidFill>
                  <a:srgbClr val="FFFFFF"/>
                </a:solidFill>
                <a:latin typeface="Arial"/>
                <a:cs typeface="Arial"/>
              </a:rPr>
              <a:t>System Testing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2" y="4019619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dirty="0" smtClean="0">
                <a:solidFill>
                  <a:srgbClr val="2388DB"/>
                </a:solidFill>
                <a:latin typeface="Arial MT"/>
                <a:cs typeface="Arial MT"/>
              </a:rPr>
              <a:t>4495</a:t>
            </a:r>
            <a:r>
              <a:rPr sz="3000" dirty="0" smtClean="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 dirty="0" smtClean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2388DB"/>
                </a:solidFill>
                <a:latin typeface="Arial MT"/>
                <a:cs typeface="Arial MT"/>
              </a:rPr>
              <a:t>Lecture</a:t>
            </a:r>
            <a:r>
              <a:rPr sz="3000" spc="-15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dirty="0">
                <a:solidFill>
                  <a:srgbClr val="2388DB"/>
                </a:solidFill>
                <a:latin typeface="Arial MT"/>
                <a:cs typeface="Arial MT"/>
              </a:rPr>
              <a:t>4</a:t>
            </a:r>
            <a:r>
              <a:rPr sz="3000" spc="-20" dirty="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sz="3000">
                <a:solidFill>
                  <a:srgbClr val="2388DB"/>
                </a:solidFill>
                <a:latin typeface="Arial MT"/>
                <a:cs typeface="Arial MT"/>
              </a:rPr>
              <a:t>-</a:t>
            </a:r>
            <a:r>
              <a:rPr sz="3000" spc="-2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smtClean="0">
                <a:solidFill>
                  <a:srgbClr val="2388DB"/>
                </a:solidFill>
                <a:latin typeface="Arial MT"/>
                <a:cs typeface="Arial MT"/>
              </a:rPr>
              <a:t>08</a:t>
            </a:r>
            <a:r>
              <a:rPr sz="3000" spc="-5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smtClean="0">
                <a:solidFill>
                  <a:srgbClr val="2388DB"/>
                </a:solidFill>
                <a:latin typeface="Arial MT"/>
                <a:cs typeface="Arial MT"/>
              </a:rPr>
              <a:t>11</a:t>
            </a:r>
            <a:r>
              <a:rPr sz="3000" spc="-5" smtClean="0">
                <a:solidFill>
                  <a:srgbClr val="2388DB"/>
                </a:solidFill>
                <a:latin typeface="Arial MT"/>
                <a:cs typeface="Arial MT"/>
              </a:rPr>
              <a:t>/</a:t>
            </a:r>
            <a:r>
              <a:rPr lang="en-US" sz="3000" spc="-5" dirty="0">
                <a:solidFill>
                  <a:srgbClr val="2388DB"/>
                </a:solidFill>
                <a:latin typeface="Arial MT"/>
                <a:cs typeface="Arial MT"/>
              </a:rPr>
              <a:t>2022</a:t>
            </a:r>
          </a:p>
          <a:p>
            <a:pPr marL="12700">
              <a:spcBef>
                <a:spcPts val="2560"/>
              </a:spcBef>
            </a:pP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Instructor : Md. </a:t>
            </a:r>
            <a:r>
              <a:rPr lang="en-US" spc="-5" dirty="0" err="1">
                <a:solidFill>
                  <a:srgbClr val="2388DB"/>
                </a:solidFill>
                <a:latin typeface="Arial MT"/>
                <a:cs typeface="Arial MT"/>
              </a:rPr>
              <a:t>Mohaiminul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 Islam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88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Interface</a:t>
            </a:r>
            <a:r>
              <a:rPr spc="-90" dirty="0"/>
              <a:t> </a:t>
            </a:r>
            <a:r>
              <a:rPr spc="-5" dirty="0"/>
              <a:t>Errors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313728"/>
          </a:xfrm>
        </p:spPr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>
                <a:solidFill>
                  <a:srgbClr val="4F4F4F"/>
                </a:solidFill>
              </a:rPr>
              <a:t>Interface</a:t>
            </a:r>
            <a:r>
              <a:rPr lang="en-US" sz="2600" spc="-55" dirty="0">
                <a:solidFill>
                  <a:srgbClr val="4F4F4F"/>
                </a:solidFill>
              </a:rPr>
              <a:t> </a:t>
            </a:r>
            <a:r>
              <a:rPr lang="en-US" sz="2600" dirty="0">
                <a:solidFill>
                  <a:srgbClr val="4F4F4F"/>
                </a:solidFill>
              </a:rPr>
              <a:t>Misuse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dirty="0">
                <a:solidFill>
                  <a:srgbClr val="4F4F4F"/>
                </a:solidFill>
                <a:latin typeface="Arial MT"/>
                <a:cs typeface="Arial MT"/>
              </a:rPr>
              <a:t>Malformed</a:t>
            </a:r>
            <a:r>
              <a:rPr lang="en-US"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data,</a:t>
            </a:r>
            <a:r>
              <a:rPr lang="en-US"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25" dirty="0">
                <a:solidFill>
                  <a:srgbClr val="4F4F4F"/>
                </a:solidFill>
                <a:latin typeface="Arial MT"/>
                <a:cs typeface="Arial MT"/>
              </a:rPr>
              <a:t>order,</a:t>
            </a:r>
            <a:r>
              <a:rPr lang="en-US"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number</a:t>
            </a:r>
            <a:r>
              <a:rPr lang="en-US"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lang="en-US" sz="22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parameters.</a:t>
            </a:r>
            <a:endParaRPr lang="en-US"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>
                <a:solidFill>
                  <a:srgbClr val="4F4F4F"/>
                </a:solidFill>
              </a:rPr>
              <a:t>Interface</a:t>
            </a:r>
            <a:r>
              <a:rPr lang="en-US" sz="2600" spc="-55" dirty="0">
                <a:solidFill>
                  <a:srgbClr val="4F4F4F"/>
                </a:solidFill>
              </a:rPr>
              <a:t> </a:t>
            </a:r>
            <a:r>
              <a:rPr lang="en-US" sz="2600" dirty="0">
                <a:solidFill>
                  <a:srgbClr val="4F4F4F"/>
                </a:solidFill>
              </a:rPr>
              <a:t>Misunderstanding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Incorrect</a:t>
            </a:r>
            <a:r>
              <a:rPr lang="en-US" sz="22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assumptions</a:t>
            </a:r>
            <a:r>
              <a:rPr lang="en-US"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rgbClr val="4F4F4F"/>
                </a:solidFill>
                <a:latin typeface="Arial MT"/>
                <a:cs typeface="Arial MT"/>
              </a:rPr>
              <a:t>made</a:t>
            </a:r>
            <a:r>
              <a:rPr lang="en-US"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about</a:t>
            </a:r>
            <a:r>
              <a:rPr lang="en-US" sz="22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rgbClr val="4F4F4F"/>
                </a:solidFill>
                <a:latin typeface="Arial MT"/>
                <a:cs typeface="Arial MT"/>
              </a:rPr>
              <a:t>called</a:t>
            </a:r>
            <a:r>
              <a:rPr lang="en-US" sz="22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rgbClr val="4F4F4F"/>
                </a:solidFill>
                <a:latin typeface="Arial MT"/>
                <a:cs typeface="Arial MT"/>
              </a:rPr>
              <a:t>component.</a:t>
            </a:r>
            <a:endParaRPr lang="en-US"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dirty="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lang="en-US" sz="2200" spc="-13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binary</a:t>
            </a:r>
            <a:r>
              <a:rPr lang="en-US"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rgbClr val="4F4F4F"/>
                </a:solidFill>
                <a:latin typeface="Arial MT"/>
                <a:cs typeface="Arial MT"/>
              </a:rPr>
              <a:t>search</a:t>
            </a:r>
            <a:r>
              <a:rPr lang="en-US"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rgbClr val="4F4F4F"/>
                </a:solidFill>
                <a:latin typeface="Arial MT"/>
                <a:cs typeface="Arial MT"/>
              </a:rPr>
              <a:t>called</a:t>
            </a:r>
            <a:r>
              <a:rPr lang="en-US" sz="22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lang="en-US"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an</a:t>
            </a:r>
            <a:r>
              <a:rPr lang="en-US"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unordered</a:t>
            </a:r>
            <a:r>
              <a:rPr lang="en-US" sz="22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35" dirty="0">
                <a:solidFill>
                  <a:srgbClr val="4F4F4F"/>
                </a:solidFill>
                <a:latin typeface="Arial MT"/>
                <a:cs typeface="Arial MT"/>
              </a:rPr>
              <a:t>array.</a:t>
            </a:r>
            <a:endParaRPr lang="en-US" sz="2200" dirty="0"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20" dirty="0">
                <a:solidFill>
                  <a:srgbClr val="4F4F4F"/>
                </a:solidFill>
              </a:rPr>
              <a:t>Timing</a:t>
            </a:r>
            <a:r>
              <a:rPr lang="en-US" sz="2600" spc="-55" dirty="0">
                <a:solidFill>
                  <a:srgbClr val="4F4F4F"/>
                </a:solidFill>
              </a:rPr>
              <a:t> </a:t>
            </a:r>
            <a:r>
              <a:rPr lang="en-US" sz="2600" spc="-5" dirty="0">
                <a:solidFill>
                  <a:srgbClr val="4F4F4F"/>
                </a:solidFill>
              </a:rPr>
              <a:t>Errors</a:t>
            </a:r>
            <a:endParaRPr lang="en-US" sz="2600" dirty="0"/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Producer of data and </a:t>
            </a:r>
            <a:r>
              <a:rPr lang="en-US" sz="2200" dirty="0">
                <a:solidFill>
                  <a:srgbClr val="4F4F4F"/>
                </a:solidFill>
                <a:latin typeface="Arial MT"/>
                <a:cs typeface="Arial MT"/>
              </a:rPr>
              <a:t>consumer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of data access data in </a:t>
            </a:r>
            <a:r>
              <a:rPr lang="en-US" sz="2200" spc="-6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lang="en-US" sz="22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rgbClr val="4F4F4F"/>
                </a:solidFill>
                <a:latin typeface="Arial MT"/>
                <a:cs typeface="Arial MT"/>
              </a:rPr>
              <a:t>wrong </a:t>
            </a:r>
            <a:r>
              <a:rPr lang="en-US" sz="2200" spc="-25" dirty="0">
                <a:solidFill>
                  <a:srgbClr val="4F4F4F"/>
                </a:solidFill>
                <a:latin typeface="Arial MT"/>
                <a:cs typeface="Arial MT"/>
              </a:rPr>
              <a:t>order.</a:t>
            </a:r>
            <a:endParaRPr lang="en-US" sz="2200" dirty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1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276600"/>
            <a:ext cx="10778067" cy="553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Creating</a:t>
            </a:r>
            <a:r>
              <a:rPr spc="-35" dirty="0"/>
              <a:t> </a:t>
            </a:r>
            <a:r>
              <a:rPr spc="-10" dirty="0"/>
              <a:t>System-Level</a:t>
            </a:r>
            <a:r>
              <a:rPr spc="-40" dirty="0"/>
              <a:t> </a:t>
            </a:r>
            <a:r>
              <a:rPr spc="-70" dirty="0"/>
              <a:t>Test</a:t>
            </a:r>
            <a:r>
              <a:rPr spc="-30" dirty="0"/>
              <a:t> </a:t>
            </a:r>
            <a:r>
              <a:rPr spc="-5" dirty="0"/>
              <a:t>Cases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2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Creating</a:t>
            </a:r>
            <a:r>
              <a:rPr spc="-40" dirty="0"/>
              <a:t> </a:t>
            </a:r>
            <a:r>
              <a:rPr spc="-10" dirty="0"/>
              <a:t>System-Level</a:t>
            </a:r>
            <a:r>
              <a:rPr spc="-50" dirty="0"/>
              <a:t> </a:t>
            </a:r>
            <a:r>
              <a:rPr spc="-60" dirty="0"/>
              <a:t>Tests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843651" y="2225999"/>
            <a:ext cx="2333625" cy="482600"/>
            <a:chOff x="319649" y="1368749"/>
            <a:chExt cx="2333625" cy="482600"/>
          </a:xfrm>
        </p:grpSpPr>
        <p:sp>
          <p:nvSpPr>
            <p:cNvPr id="4" name="object 4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2747" y="2247948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0025" y="2853875"/>
            <a:ext cx="2152650" cy="482600"/>
            <a:chOff x="1706025" y="1996625"/>
            <a:chExt cx="2152650" cy="482600"/>
          </a:xfrm>
        </p:grpSpPr>
        <p:sp>
          <p:nvSpPr>
            <p:cNvPr id="8" name="object 8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07404" y="2970563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3902" y="3485275"/>
            <a:ext cx="2267585" cy="482600"/>
            <a:chOff x="2919900" y="2628025"/>
            <a:chExt cx="2267585" cy="482600"/>
          </a:xfrm>
        </p:grpSpPr>
        <p:sp>
          <p:nvSpPr>
            <p:cNvPr id="12" name="object 12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87317" y="3497188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48286" y="4122062"/>
            <a:ext cx="1938655" cy="482600"/>
            <a:chOff x="4024284" y="3264812"/>
            <a:chExt cx="1938655" cy="482600"/>
          </a:xfrm>
        </p:grpSpPr>
        <p:sp>
          <p:nvSpPr>
            <p:cNvPr id="16" name="object 16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81732" y="4133975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2480" y="4773090"/>
            <a:ext cx="1938655" cy="482600"/>
            <a:chOff x="5168478" y="3915840"/>
            <a:chExt cx="1938655" cy="482600"/>
          </a:xfrm>
        </p:grpSpPr>
        <p:sp>
          <p:nvSpPr>
            <p:cNvPr id="20" name="object 20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63021" y="4785004"/>
            <a:ext cx="119570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6550" marR="5080" indent="-32448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52925" y="2696524"/>
            <a:ext cx="4135120" cy="2283460"/>
            <a:chOff x="1028925" y="1839274"/>
            <a:chExt cx="4135120" cy="2283460"/>
          </a:xfrm>
        </p:grpSpPr>
        <p:sp>
          <p:nvSpPr>
            <p:cNvPr id="24" name="object 24"/>
            <p:cNvSpPr/>
            <p:nvPr/>
          </p:nvSpPr>
          <p:spPr>
            <a:xfrm>
              <a:off x="1038450" y="1848799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246" y="2144143"/>
              <a:ext cx="109683" cy="894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52468" y="2469645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5263" y="2764988"/>
              <a:ext cx="109683" cy="894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6861" y="3101073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657" y="3396417"/>
              <a:ext cx="109683" cy="894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501055" y="3737841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8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3851" y="4033185"/>
              <a:ext cx="109683" cy="8940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352927" y="2231975"/>
            <a:ext cx="5586095" cy="346890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01295">
              <a:spcBef>
                <a:spcPts val="785"/>
              </a:spcBef>
            </a:pPr>
            <a:r>
              <a:rPr sz="1600" spc="-5" dirty="0">
                <a:latin typeface="Arial MT"/>
                <a:cs typeface="Arial MT"/>
              </a:rPr>
              <a:t>Identify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(relative)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isolation.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17275" y="2863400"/>
            <a:ext cx="4262120" cy="411010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81990" marR="200660" indent="-478790">
              <a:lnSpc>
                <a:spcPts val="1430"/>
              </a:lnSpc>
              <a:spcBef>
                <a:spcPts val="405"/>
              </a:spcBef>
            </a:pPr>
            <a:r>
              <a:rPr sz="1200" spc="-5" dirty="0">
                <a:latin typeface="Arial MT"/>
                <a:cs typeface="Arial MT"/>
              </a:rPr>
              <a:t>Identify </a:t>
            </a:r>
            <a:r>
              <a:rPr sz="1200" dirty="0">
                <a:latin typeface="Arial MT"/>
                <a:cs typeface="Arial MT"/>
              </a:rPr>
              <a:t>controllable </a:t>
            </a:r>
            <a:r>
              <a:rPr sz="1200" spc="-5" dirty="0">
                <a:latin typeface="Arial MT"/>
                <a:cs typeface="Arial MT"/>
              </a:rPr>
              <a:t>aspects of the input and environment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determine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outcome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 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function.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3474" y="3443875"/>
            <a:ext cx="3538220" cy="515526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14629" marR="212090" indent="22860">
              <a:lnSpc>
                <a:spcPts val="1650"/>
              </a:lnSpc>
              <a:spcBef>
                <a:spcPts val="620"/>
              </a:spcBef>
            </a:pPr>
            <a:r>
              <a:rPr sz="1400" spc="-5" dirty="0">
                <a:latin typeface="Arial MT"/>
                <a:cs typeface="Arial MT"/>
              </a:rPr>
              <a:t>Identify types of </a:t>
            </a:r>
            <a:r>
              <a:rPr sz="1400" dirty="0">
                <a:latin typeface="Arial MT"/>
                <a:cs typeface="Arial MT"/>
              </a:rPr>
              <a:t>values </a:t>
            </a:r>
            <a:r>
              <a:rPr sz="1400" spc="-5" dirty="0">
                <a:latin typeface="Arial MT"/>
                <a:cs typeface="Arial MT"/>
              </a:rPr>
              <a:t>for each </a:t>
            </a:r>
            <a:r>
              <a:rPr sz="1400" dirty="0">
                <a:latin typeface="Arial MT"/>
                <a:cs typeface="Arial MT"/>
              </a:rPr>
              <a:t>choice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different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outcomes.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7702" y="4113250"/>
            <a:ext cx="2926715" cy="515526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909955" marR="147955" indent="-755650">
              <a:lnSpc>
                <a:spcPts val="1650"/>
              </a:lnSpc>
              <a:spcBef>
                <a:spcPts val="620"/>
              </a:spcBef>
            </a:pPr>
            <a:r>
              <a:rPr sz="1400" spc="-5" dirty="0">
                <a:latin typeface="Arial MT"/>
                <a:cs typeface="Arial MT"/>
              </a:rPr>
              <a:t>Combine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“recipes”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30099" y="4782627"/>
            <a:ext cx="1521460" cy="765175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05740" marR="198120" indent="-635" algn="ctr">
              <a:lnSpc>
                <a:spcPts val="1430"/>
              </a:lnSpc>
              <a:spcBef>
                <a:spcPts val="170"/>
              </a:spcBef>
            </a:pPr>
            <a:r>
              <a:rPr sz="1200" spc="-5" dirty="0">
                <a:latin typeface="Arial MT"/>
                <a:cs typeface="Arial MT"/>
              </a:rPr>
              <a:t>Replace </a:t>
            </a:r>
            <a:r>
              <a:rPr sz="1200" dirty="0">
                <a:latin typeface="Arial MT"/>
                <a:cs typeface="Arial MT"/>
              </a:rPr>
              <a:t> representative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 </a:t>
            </a:r>
            <a:r>
              <a:rPr sz="1200" spc="-5" dirty="0">
                <a:latin typeface="Arial MT"/>
                <a:cs typeface="Arial MT"/>
              </a:rPr>
              <a:t>with </a:t>
            </a:r>
            <a:r>
              <a:rPr sz="1200" dirty="0">
                <a:latin typeface="Arial MT"/>
                <a:cs typeface="Arial MT"/>
              </a:rPr>
              <a:t> concrete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values.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539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Independently</a:t>
            </a:r>
            <a:r>
              <a:rPr spc="-45" dirty="0"/>
              <a:t> </a:t>
            </a:r>
            <a:r>
              <a:rPr spc="-40" dirty="0"/>
              <a:t>Testable</a:t>
            </a:r>
            <a:r>
              <a:rPr spc="55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2133600"/>
            <a:ext cx="10778067" cy="3865161"/>
          </a:xfrm>
        </p:spPr>
        <p:txBody>
          <a:bodyPr/>
          <a:lstStyle/>
          <a:p>
            <a:pPr marL="356235" marR="54737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3200" b="1" dirty="0">
                <a:latin typeface="Arial"/>
                <a:cs typeface="Arial"/>
              </a:rPr>
              <a:t>A</a:t>
            </a:r>
            <a:r>
              <a:rPr lang="en-US" sz="3200" b="1" spc="-114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well-defined</a:t>
            </a:r>
            <a:r>
              <a:rPr lang="en-US" sz="3200" b="1" spc="-20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function</a:t>
            </a:r>
            <a:r>
              <a:rPr lang="en-US" sz="3200" b="1" spc="-20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that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can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be</a:t>
            </a:r>
            <a:r>
              <a:rPr lang="en-US" sz="3200" b="1" spc="-25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tested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in </a:t>
            </a:r>
            <a:r>
              <a:rPr lang="en-US" sz="3200" b="1" spc="-710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(relative)</a:t>
            </a:r>
            <a:r>
              <a:rPr lang="en-US" sz="3200" b="1" spc="-10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isolation.</a:t>
            </a:r>
            <a:endParaRPr lang="en-US" sz="3200" dirty="0">
              <a:latin typeface="Arial"/>
              <a:cs typeface="Arial"/>
            </a:endParaRP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Based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“verbs”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what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do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system?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high-level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functionality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offered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interface.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UI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lang="en-US" sz="28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look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user-visible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functions.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Web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Forum: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Sorted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user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list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accessed.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Accessing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list</a:t>
            </a:r>
            <a:r>
              <a:rPr lang="en-US" sz="240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is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testable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functionality.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Sorting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list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400" spc="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not</a:t>
            </a:r>
            <a:r>
              <a:rPr lang="en-US" sz="2400" b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(low-level,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unit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testing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target)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7" y="2247132"/>
            <a:ext cx="7805420" cy="3789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54737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endParaRPr dirty="0">
              <a:latin typeface="Arial MT"/>
              <a:cs typeface="Arial MT"/>
            </a:endParaRPr>
          </a:p>
        </p:txBody>
      </p:sp>
      <p:grpSp>
        <p:nvGrpSpPr>
          <p:cNvPr id="11" name="object 4"/>
          <p:cNvGrpSpPr/>
          <p:nvPr/>
        </p:nvGrpSpPr>
        <p:grpSpPr>
          <a:xfrm>
            <a:off x="9403760" y="518547"/>
            <a:ext cx="2314575" cy="463550"/>
            <a:chOff x="6829500" y="0"/>
            <a:chExt cx="2314575" cy="463550"/>
          </a:xfrm>
        </p:grpSpPr>
        <p:sp>
          <p:nvSpPr>
            <p:cNvPr id="12" name="object 5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7"/>
          <p:cNvSpPr txBox="1"/>
          <p:nvPr/>
        </p:nvSpPr>
        <p:spPr>
          <a:xfrm>
            <a:off x="9553330" y="530969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4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Units</a:t>
            </a:r>
            <a:r>
              <a:rPr spc="-50" dirty="0"/>
              <a:t> </a:t>
            </a:r>
            <a:r>
              <a:rPr spc="-5" dirty="0"/>
              <a:t>and</a:t>
            </a:r>
            <a:r>
              <a:rPr spc="-45" dirty="0"/>
              <a:t> </a:t>
            </a:r>
            <a:r>
              <a:rPr dirty="0"/>
              <a:t>“Functionality”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7203733" cy="2850396"/>
          </a:xfrm>
        </p:spPr>
        <p:txBody>
          <a:bodyPr/>
          <a:lstStyle/>
          <a:p>
            <a:pPr marL="356235" marR="5080" indent="-344170">
              <a:lnSpc>
                <a:spcPct val="101000"/>
              </a:lnSpc>
              <a:spcBef>
                <a:spcPts val="6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dirty="0"/>
              <a:t>Many</a:t>
            </a:r>
            <a:r>
              <a:rPr lang="en-US" spc="-30" dirty="0"/>
              <a:t> </a:t>
            </a:r>
            <a:r>
              <a:rPr lang="en-US" spc="-5" dirty="0"/>
              <a:t>tests</a:t>
            </a:r>
            <a:r>
              <a:rPr lang="en-US" spc="-30" dirty="0"/>
              <a:t> </a:t>
            </a:r>
            <a:r>
              <a:rPr lang="en-US" spc="-5" dirty="0"/>
              <a:t>written</a:t>
            </a:r>
            <a:r>
              <a:rPr lang="en-US" spc="-25" dirty="0"/>
              <a:t> </a:t>
            </a:r>
            <a:r>
              <a:rPr lang="en-US" spc="-5" dirty="0"/>
              <a:t>in</a:t>
            </a:r>
            <a:r>
              <a:rPr lang="en-US" spc="-25" dirty="0"/>
              <a:t> </a:t>
            </a:r>
            <a:r>
              <a:rPr lang="en-US" spc="-5" dirty="0"/>
              <a:t>terms </a:t>
            </a:r>
            <a:r>
              <a:rPr lang="en-US" spc="-710" dirty="0"/>
              <a:t> </a:t>
            </a:r>
            <a:r>
              <a:rPr lang="en-US" spc="-5" dirty="0"/>
              <a:t>of</a:t>
            </a:r>
            <a:r>
              <a:rPr lang="en-US" spc="-10" dirty="0"/>
              <a:t> </a:t>
            </a:r>
            <a:r>
              <a:rPr lang="en-US" dirty="0"/>
              <a:t>“units”</a:t>
            </a:r>
            <a:r>
              <a:rPr lang="en-US" spc="-10" dirty="0"/>
              <a:t> </a:t>
            </a:r>
            <a:r>
              <a:rPr lang="en-US" spc="-5" dirty="0"/>
              <a:t>of</a:t>
            </a:r>
            <a:r>
              <a:rPr lang="en-US" spc="-10" dirty="0"/>
              <a:t> </a:t>
            </a:r>
            <a:r>
              <a:rPr lang="en-US" dirty="0"/>
              <a:t>code.</a:t>
            </a:r>
          </a:p>
          <a:p>
            <a:pPr marL="356235" marR="131445" indent="-344170">
              <a:lnSpc>
                <a:spcPts val="3150"/>
              </a:lnSpc>
              <a:spcBef>
                <a:spcPts val="11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An</a:t>
            </a:r>
            <a:r>
              <a:rPr lang="en-US" spc="-55" dirty="0"/>
              <a:t> </a:t>
            </a:r>
            <a:r>
              <a:rPr lang="en-US" spc="-5" dirty="0"/>
              <a:t>independently</a:t>
            </a:r>
            <a:r>
              <a:rPr lang="en-US" spc="-55" dirty="0"/>
              <a:t> </a:t>
            </a:r>
            <a:r>
              <a:rPr lang="en-US" spc="-5" dirty="0"/>
              <a:t>testable </a:t>
            </a:r>
            <a:r>
              <a:rPr lang="en-US" spc="-705" dirty="0"/>
              <a:t> </a:t>
            </a:r>
            <a:r>
              <a:rPr lang="en-US" spc="-5" dirty="0"/>
              <a:t>function is </a:t>
            </a:r>
            <a:r>
              <a:rPr lang="en-US" dirty="0"/>
              <a:t>a </a:t>
            </a:r>
            <a:r>
              <a:rPr lang="en-US" i="1" dirty="0">
                <a:latin typeface="Arial"/>
                <a:cs typeface="Arial"/>
              </a:rPr>
              <a:t>capability </a:t>
            </a:r>
            <a:r>
              <a:rPr lang="en-US" spc="-5" dirty="0"/>
              <a:t>of </a:t>
            </a:r>
            <a:r>
              <a:rPr lang="en-US" dirty="0"/>
              <a:t> </a:t>
            </a:r>
            <a:r>
              <a:rPr lang="en-US" spc="-5" dirty="0"/>
              <a:t>the</a:t>
            </a:r>
            <a:r>
              <a:rPr lang="en-US" spc="-15" dirty="0"/>
              <a:t> </a:t>
            </a:r>
            <a:r>
              <a:rPr lang="en-US" dirty="0"/>
              <a:t>software.</a:t>
            </a:r>
          </a:p>
          <a:p>
            <a:pPr marL="813435" marR="36195" lvl="1" indent="-327025">
              <a:lnSpc>
                <a:spcPts val="2630"/>
              </a:lnSpc>
              <a:spcBef>
                <a:spcPts val="35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400" spc="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lang="en-US" sz="2400" spc="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at</a:t>
            </a:r>
            <a:r>
              <a:rPr lang="en-US" sz="2400" spc="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class, </a:t>
            </a:r>
            <a:r>
              <a:rPr lang="en-US" sz="24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subsystem,</a:t>
            </a:r>
            <a:r>
              <a:rPr lang="en-US" sz="24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or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level.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indent="-327025">
              <a:lnSpc>
                <a:spcPts val="2535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400" b="1" spc="-5" dirty="0">
                <a:latin typeface="Arial"/>
                <a:cs typeface="Arial"/>
              </a:rPr>
              <a:t>Defined</a:t>
            </a:r>
            <a:r>
              <a:rPr lang="en-US" sz="2400" b="1" spc="-3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by</a:t>
            </a:r>
            <a:r>
              <a:rPr lang="en-US" sz="2400" b="1" spc="-3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an</a:t>
            </a:r>
            <a:r>
              <a:rPr lang="en-US" sz="2400" b="1" spc="-25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interface.</a:t>
            </a:r>
            <a:endParaRPr lang="en-US" sz="2400" dirty="0">
              <a:latin typeface="Arial"/>
              <a:cs typeface="Arial"/>
            </a:endParaRPr>
          </a:p>
          <a:p>
            <a:endParaRPr lang="en-US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14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490" y="1600200"/>
            <a:ext cx="3973424" cy="22515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343977" y="857250"/>
            <a:ext cx="2333625" cy="482600"/>
            <a:chOff x="6819975" y="0"/>
            <a:chExt cx="2333625" cy="482600"/>
          </a:xfrm>
        </p:grpSpPr>
        <p:sp>
          <p:nvSpPr>
            <p:cNvPr id="6" name="object 6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03072" y="869672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55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Identify</a:t>
            </a:r>
            <a:r>
              <a:rPr spc="-50" dirty="0"/>
              <a:t> </a:t>
            </a:r>
            <a:r>
              <a:rPr spc="-10" dirty="0"/>
              <a:t>Input</a:t>
            </a:r>
            <a:r>
              <a:rPr spc="-45" dirty="0"/>
              <a:t> </a:t>
            </a:r>
            <a:r>
              <a:rPr spc="-5" dirty="0"/>
              <a:t>Choices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893374"/>
          </a:xfrm>
        </p:spPr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What</a:t>
            </a:r>
            <a:r>
              <a:rPr lang="en-US" spc="-20" dirty="0"/>
              <a:t> </a:t>
            </a:r>
            <a:r>
              <a:rPr lang="en-US" dirty="0"/>
              <a:t>choices</a:t>
            </a:r>
            <a:r>
              <a:rPr lang="en-US" spc="-15" dirty="0"/>
              <a:t> </a:t>
            </a:r>
            <a:r>
              <a:rPr lang="en-US" spc="-5" dirty="0"/>
              <a:t>do</a:t>
            </a:r>
            <a:r>
              <a:rPr lang="en-US" spc="-10" dirty="0"/>
              <a:t> </a:t>
            </a:r>
            <a:r>
              <a:rPr lang="en-US" spc="-5" dirty="0"/>
              <a:t>we</a:t>
            </a:r>
            <a:r>
              <a:rPr lang="en-US" spc="-15" dirty="0"/>
              <a:t> </a:t>
            </a:r>
            <a:r>
              <a:rPr lang="en-US" dirty="0"/>
              <a:t>make</a:t>
            </a:r>
            <a:r>
              <a:rPr lang="en-US" spc="-15" dirty="0"/>
              <a:t> </a:t>
            </a:r>
            <a:r>
              <a:rPr lang="en-US" spc="-5" dirty="0"/>
              <a:t>when</a:t>
            </a:r>
            <a:r>
              <a:rPr lang="en-US" spc="-10" dirty="0"/>
              <a:t> </a:t>
            </a:r>
            <a:r>
              <a:rPr lang="en-US" spc="-5" dirty="0"/>
              <a:t>using</a:t>
            </a:r>
            <a:r>
              <a:rPr lang="en-US" spc="-15" dirty="0"/>
              <a:t> </a:t>
            </a:r>
            <a:r>
              <a:rPr lang="en-US" dirty="0"/>
              <a:t>a</a:t>
            </a:r>
            <a:r>
              <a:rPr lang="en-US" spc="-15" dirty="0"/>
              <a:t> </a:t>
            </a:r>
            <a:r>
              <a:rPr lang="en-US" spc="-5" dirty="0"/>
              <a:t>function?</a:t>
            </a:r>
            <a:endParaRPr lang="en-US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Anything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we</a:t>
            </a:r>
            <a:r>
              <a:rPr lang="en-US" sz="2400" b="1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control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that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can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change</a:t>
            </a:r>
            <a:r>
              <a:rPr lang="en-US" sz="2400" b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lang="en-US"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outcome.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What</a:t>
            </a:r>
            <a:r>
              <a:rPr lang="en-US" spc="-20" dirty="0"/>
              <a:t> </a:t>
            </a:r>
            <a:r>
              <a:rPr lang="en-US" spc="-5" dirty="0"/>
              <a:t>are</a:t>
            </a:r>
            <a:r>
              <a:rPr lang="en-US" spc="-15" dirty="0"/>
              <a:t> </a:t>
            </a:r>
            <a:r>
              <a:rPr lang="en-US" spc="-5" dirty="0"/>
              <a:t>the</a:t>
            </a:r>
            <a:r>
              <a:rPr lang="en-US" spc="15" dirty="0"/>
              <a:t> </a:t>
            </a:r>
            <a:r>
              <a:rPr lang="en-US" b="1" i="1" spc="-5" dirty="0">
                <a:latin typeface="Arial"/>
                <a:cs typeface="Arial"/>
              </a:rPr>
              <a:t>inputs </a:t>
            </a:r>
            <a:r>
              <a:rPr lang="en-US" spc="-5" dirty="0"/>
              <a:t>to</a:t>
            </a:r>
            <a:r>
              <a:rPr lang="en-US" spc="-20" dirty="0"/>
              <a:t> </a:t>
            </a:r>
            <a:r>
              <a:rPr lang="en-US" spc="-5" dirty="0"/>
              <a:t>that</a:t>
            </a:r>
            <a:r>
              <a:rPr lang="en-US" spc="-20" dirty="0"/>
              <a:t> </a:t>
            </a:r>
            <a:r>
              <a:rPr lang="en-US" spc="-5" dirty="0"/>
              <a:t>feature?</a:t>
            </a:r>
            <a:endParaRPr lang="en-US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What </a:t>
            </a:r>
            <a:r>
              <a:rPr lang="en-US" b="1" i="1" spc="-5" dirty="0">
                <a:latin typeface="Arial"/>
                <a:cs typeface="Arial"/>
              </a:rPr>
              <a:t>configuration</a:t>
            </a:r>
            <a:r>
              <a:rPr lang="en-US" b="1" i="1" spc="-20" dirty="0">
                <a:latin typeface="Arial"/>
                <a:cs typeface="Arial"/>
              </a:rPr>
              <a:t> </a:t>
            </a:r>
            <a:r>
              <a:rPr lang="en-US" b="1" i="1" spc="-5" dirty="0">
                <a:latin typeface="Arial"/>
                <a:cs typeface="Arial"/>
              </a:rPr>
              <a:t>choices </a:t>
            </a:r>
            <a:r>
              <a:rPr lang="en-US" dirty="0"/>
              <a:t>can</a:t>
            </a:r>
            <a:r>
              <a:rPr lang="en-US" spc="-20" dirty="0"/>
              <a:t> </a:t>
            </a:r>
            <a:r>
              <a:rPr lang="en-US" spc="-5" dirty="0"/>
              <a:t>we</a:t>
            </a:r>
            <a:r>
              <a:rPr lang="en-US" spc="-15" dirty="0"/>
              <a:t> </a:t>
            </a:r>
            <a:r>
              <a:rPr lang="en-US" dirty="0"/>
              <a:t>make?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Are</a:t>
            </a:r>
            <a:r>
              <a:rPr lang="en-US" spc="-25" dirty="0"/>
              <a:t> </a:t>
            </a:r>
            <a:r>
              <a:rPr lang="en-US" spc="-5" dirty="0"/>
              <a:t>there</a:t>
            </a:r>
            <a:r>
              <a:rPr lang="en-US" spc="20" dirty="0"/>
              <a:t> </a:t>
            </a:r>
            <a:r>
              <a:rPr lang="en-US" b="1" i="1" spc="-5" dirty="0">
                <a:latin typeface="Arial"/>
                <a:cs typeface="Arial"/>
              </a:rPr>
              <a:t>environmental</a:t>
            </a:r>
            <a:r>
              <a:rPr lang="en-US" b="1" i="1" spc="-15" dirty="0">
                <a:latin typeface="Arial"/>
                <a:cs typeface="Arial"/>
              </a:rPr>
              <a:t> </a:t>
            </a:r>
            <a:r>
              <a:rPr lang="en-US" b="1" i="1" dirty="0">
                <a:latin typeface="Arial"/>
                <a:cs typeface="Arial"/>
              </a:rPr>
              <a:t>factors</a:t>
            </a:r>
            <a:r>
              <a:rPr lang="en-US" b="1" i="1" spc="-10" dirty="0">
                <a:latin typeface="Arial"/>
                <a:cs typeface="Arial"/>
              </a:rPr>
              <a:t> </a:t>
            </a:r>
            <a:r>
              <a:rPr lang="en-US" spc="-5" dirty="0"/>
              <a:t>we</a:t>
            </a:r>
            <a:r>
              <a:rPr lang="en-US" spc="-15" dirty="0"/>
              <a:t> </a:t>
            </a:r>
            <a:r>
              <a:rPr lang="en-US" dirty="0"/>
              <a:t>can</a:t>
            </a:r>
            <a:r>
              <a:rPr lang="en-US" spc="-15" dirty="0"/>
              <a:t> </a:t>
            </a:r>
            <a:r>
              <a:rPr lang="en-US" dirty="0"/>
              <a:t>vary?</a:t>
            </a:r>
          </a:p>
          <a:p>
            <a:pPr marL="813435" marR="5080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/>
              <a:t>Networking environment, file existence, file </a:t>
            </a:r>
            <a:r>
              <a:rPr lang="en-US" sz="2400" dirty="0"/>
              <a:t>content, </a:t>
            </a:r>
            <a:r>
              <a:rPr lang="en-US" sz="2400" spc="5" dirty="0"/>
              <a:t> </a:t>
            </a:r>
            <a:r>
              <a:rPr lang="en-US" sz="2400" spc="-5" dirty="0"/>
              <a:t>database</a:t>
            </a:r>
            <a:r>
              <a:rPr lang="en-US" sz="2400" spc="-25" dirty="0"/>
              <a:t> </a:t>
            </a:r>
            <a:r>
              <a:rPr lang="en-US" sz="2400" dirty="0"/>
              <a:t>connection,</a:t>
            </a:r>
            <a:r>
              <a:rPr lang="en-US" sz="2400" spc="-20" dirty="0"/>
              <a:t> </a:t>
            </a:r>
            <a:r>
              <a:rPr lang="en-US" sz="2400" spc="-5" dirty="0"/>
              <a:t>database</a:t>
            </a:r>
            <a:r>
              <a:rPr lang="en-US" sz="2400" spc="-20" dirty="0"/>
              <a:t> </a:t>
            </a:r>
            <a:r>
              <a:rPr lang="en-US" sz="2400" dirty="0"/>
              <a:t>contents,</a:t>
            </a:r>
            <a:r>
              <a:rPr lang="en-US" sz="2400" spc="-20" dirty="0"/>
              <a:t> </a:t>
            </a:r>
            <a:r>
              <a:rPr lang="en-US" sz="2400" spc="-5" dirty="0"/>
              <a:t>disk</a:t>
            </a:r>
            <a:r>
              <a:rPr lang="en-US" sz="2400" spc="-25" dirty="0"/>
              <a:t> </a:t>
            </a:r>
            <a:r>
              <a:rPr lang="en-US" sz="2400" spc="-5" dirty="0"/>
              <a:t>utilization,</a:t>
            </a:r>
            <a:endParaRPr lang="en-US" sz="2400" dirty="0"/>
          </a:p>
          <a:p>
            <a:pPr marL="813435">
              <a:lnSpc>
                <a:spcPts val="2370"/>
              </a:lnSpc>
            </a:pPr>
            <a:r>
              <a:rPr lang="en-US" sz="2400" dirty="0"/>
              <a:t>…</a:t>
            </a:r>
          </a:p>
          <a:p>
            <a:endParaRPr lang="en-US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15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7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70" y="185805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601710" algn="l"/>
              </a:tabLst>
            </a:pPr>
            <a:r>
              <a:rPr spc="-10" dirty="0"/>
              <a:t>Ex:</a:t>
            </a:r>
            <a:r>
              <a:rPr spc="-35" dirty="0"/>
              <a:t> </a:t>
            </a:r>
            <a:r>
              <a:rPr spc="-5" dirty="0"/>
              <a:t>Register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5" dirty="0" smtClean="0"/>
              <a:t>Websi</a:t>
            </a:r>
            <a:r>
              <a:rPr lang="en-US" spc="-15" dirty="0" smtClean="0">
                <a:uFill>
                  <a:solidFill>
                    <a:srgbClr val="000000"/>
                  </a:solidFill>
                </a:uFill>
              </a:rPr>
              <a:t>te</a:t>
            </a:r>
            <a:endParaRPr u="sng" spc="-15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06970" y="1734186"/>
            <a:ext cx="6211612" cy="3272691"/>
          </a:xfrm>
        </p:spPr>
        <p:txBody>
          <a:bodyPr/>
          <a:lstStyle/>
          <a:p>
            <a:pPr marL="339090" indent="-327025"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lang="en-US" sz="2400" spc="-5" dirty="0">
                <a:solidFill>
                  <a:srgbClr val="4F4F4F"/>
                </a:solidFill>
              </a:rPr>
              <a:t>What</a:t>
            </a:r>
            <a:r>
              <a:rPr lang="en-US" sz="2400" spc="-25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are</a:t>
            </a:r>
            <a:r>
              <a:rPr lang="en-US" sz="2400" spc="-15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the</a:t>
            </a:r>
            <a:r>
              <a:rPr lang="en-US" sz="2400" spc="-2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inputs</a:t>
            </a:r>
            <a:r>
              <a:rPr lang="en-US" sz="2400" spc="-15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to</a:t>
            </a:r>
            <a:r>
              <a:rPr lang="en-US" sz="2400" spc="-25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that</a:t>
            </a:r>
            <a:r>
              <a:rPr lang="en-US" sz="2400" spc="-2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feature?</a:t>
            </a:r>
            <a:endParaRPr lang="en-US" sz="2400" dirty="0"/>
          </a:p>
          <a:p>
            <a:pPr marL="796290" marR="463550" lvl="1" indent="-354330">
              <a:lnSpc>
                <a:spcPct val="103299"/>
              </a:lnSpc>
              <a:spcBef>
                <a:spcPts val="135"/>
              </a:spcBef>
              <a:buSzPct val="112500"/>
              <a:buChar char="•"/>
              <a:tabLst>
                <a:tab pos="795655" algn="l"/>
                <a:tab pos="796925" algn="l"/>
              </a:tabLst>
            </a:pP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(first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name,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last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name,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date</a:t>
            </a:r>
            <a:r>
              <a:rPr lang="en-US" b="1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of </a:t>
            </a:r>
            <a:r>
              <a:rPr lang="en-US" b="1" spc="-8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birth,</a:t>
            </a:r>
            <a:r>
              <a:rPr lang="en-US" b="1" spc="-1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e-mail)</a:t>
            </a:r>
            <a:endParaRPr lang="en-US" dirty="0">
              <a:latin typeface="Consolas"/>
              <a:cs typeface="Consolas"/>
            </a:endParaRPr>
          </a:p>
          <a:p>
            <a:pPr marL="339090" marR="128905" indent="-327025">
              <a:lnSpc>
                <a:spcPts val="2630"/>
              </a:lnSpc>
              <a:spcBef>
                <a:spcPts val="105"/>
              </a:spcBef>
              <a:buChar char="•"/>
              <a:tabLst>
                <a:tab pos="338455" algn="l"/>
                <a:tab pos="339725" algn="l"/>
              </a:tabLst>
            </a:pPr>
            <a:r>
              <a:rPr lang="en-US" sz="2400" spc="-10" dirty="0">
                <a:solidFill>
                  <a:srgbClr val="4F4F4F"/>
                </a:solidFill>
              </a:rPr>
              <a:t>Website </a:t>
            </a:r>
            <a:r>
              <a:rPr lang="en-US" sz="2400" spc="-5" dirty="0">
                <a:solidFill>
                  <a:srgbClr val="4F4F4F"/>
                </a:solidFill>
              </a:rPr>
              <a:t>is part of product line with </a:t>
            </a:r>
            <a:r>
              <a:rPr lang="en-US" sz="2400" spc="-600" dirty="0">
                <a:solidFill>
                  <a:srgbClr val="4F4F4F"/>
                </a:solidFill>
              </a:rPr>
              <a:t> </a:t>
            </a:r>
            <a:r>
              <a:rPr lang="en-US" sz="2400" spc="-10" dirty="0">
                <a:solidFill>
                  <a:srgbClr val="4F4F4F"/>
                </a:solidFill>
              </a:rPr>
              <a:t>different</a:t>
            </a:r>
            <a:r>
              <a:rPr lang="en-US" sz="2400" spc="-2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database</a:t>
            </a:r>
            <a:r>
              <a:rPr lang="en-US" sz="2400" spc="-1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options.</a:t>
            </a:r>
            <a:endParaRPr lang="en-US" sz="2400" dirty="0"/>
          </a:p>
          <a:p>
            <a:pPr marL="796290" lvl="1" indent="-340995">
              <a:lnSpc>
                <a:spcPts val="1839"/>
              </a:lnSpc>
              <a:buChar char="•"/>
              <a:tabLst>
                <a:tab pos="795655" algn="l"/>
                <a:tab pos="796925" algn="l"/>
              </a:tabLst>
            </a:pP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(database</a:t>
            </a:r>
            <a:r>
              <a:rPr lang="en-US" b="1" spc="-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type)</a:t>
            </a:r>
            <a:endParaRPr lang="en-US" dirty="0">
              <a:latin typeface="Consolas"/>
              <a:cs typeface="Consolas"/>
            </a:endParaRPr>
          </a:p>
          <a:p>
            <a:pPr marL="339090" marR="495300" indent="-327025">
              <a:lnSpc>
                <a:spcPts val="2630"/>
              </a:lnSpc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lang="en-US" sz="2400" spc="-5" dirty="0">
                <a:solidFill>
                  <a:srgbClr val="4F4F4F"/>
                </a:solidFill>
              </a:rPr>
              <a:t>Consider implicit environmental </a:t>
            </a:r>
            <a:r>
              <a:rPr lang="en-US" sz="2400" spc="-600" dirty="0">
                <a:solidFill>
                  <a:srgbClr val="4F4F4F"/>
                </a:solidFill>
              </a:rPr>
              <a:t> </a:t>
            </a:r>
            <a:r>
              <a:rPr lang="en-US" sz="2400" spc="-5" dirty="0">
                <a:solidFill>
                  <a:srgbClr val="4F4F4F"/>
                </a:solidFill>
              </a:rPr>
              <a:t>factors.</a:t>
            </a:r>
            <a:endParaRPr lang="en-US" sz="2400" dirty="0"/>
          </a:p>
          <a:p>
            <a:pPr marL="796290" marR="129539" lvl="1" indent="-354330">
              <a:lnSpc>
                <a:spcPct val="103299"/>
              </a:lnSpc>
              <a:spcBef>
                <a:spcPts val="45"/>
              </a:spcBef>
              <a:buSzPct val="112500"/>
              <a:buChar char="•"/>
              <a:tabLst>
                <a:tab pos="795655" algn="l"/>
                <a:tab pos="796925" algn="l"/>
              </a:tabLst>
            </a:pP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(database</a:t>
            </a:r>
            <a:r>
              <a:rPr lang="en-US" b="1" spc="-3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connection,</a:t>
            </a:r>
            <a:r>
              <a:rPr lang="en-US" b="1" spc="-3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user</a:t>
            </a:r>
            <a:r>
              <a:rPr lang="en-US" b="1" spc="-3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already </a:t>
            </a:r>
            <a:r>
              <a:rPr lang="en-US" b="1" spc="-8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in</a:t>
            </a:r>
            <a:r>
              <a:rPr lang="en-US" b="1" spc="-1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Consolas"/>
                <a:cs typeface="Consolas"/>
              </a:rPr>
              <a:t>database)</a:t>
            </a:r>
            <a:endParaRPr lang="en-US" dirty="0">
              <a:latin typeface="Consolas"/>
              <a:cs typeface="Consolas"/>
            </a:endParaRPr>
          </a:p>
          <a:p>
            <a:endParaRPr lang="en-US" sz="32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16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59551" y="2038825"/>
            <a:ext cx="3613785" cy="3682365"/>
            <a:chOff x="5535549" y="1181573"/>
            <a:chExt cx="3613785" cy="36823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5074" y="1191098"/>
              <a:ext cx="3598924" cy="36629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40311" y="1186335"/>
              <a:ext cx="3604260" cy="3672840"/>
            </a:xfrm>
            <a:custGeom>
              <a:avLst/>
              <a:gdLst/>
              <a:ahLst/>
              <a:cxnLst/>
              <a:rect l="l" t="t" r="r" b="b"/>
              <a:pathLst>
                <a:path w="3604259" h="3672840">
                  <a:moveTo>
                    <a:pt x="3603687" y="3672450"/>
                  </a:moveTo>
                  <a:lnTo>
                    <a:pt x="0" y="367245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34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Parameter</a:t>
            </a:r>
            <a:r>
              <a:rPr spc="-95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52600" y="2204536"/>
            <a:ext cx="7721600" cy="319976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508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Identify </a:t>
            </a:r>
            <a:r>
              <a:rPr sz="2600" dirty="0">
                <a:latin typeface="Arial MT"/>
                <a:cs typeface="Arial MT"/>
              </a:rPr>
              <a:t>choices </a:t>
            </a:r>
            <a:r>
              <a:rPr sz="2600" spc="-5" dirty="0">
                <a:latin typeface="Arial MT"/>
                <a:cs typeface="Arial MT"/>
              </a:rPr>
              <a:t>by understanding how parameters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used by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function.</a:t>
            </a:r>
            <a:endParaRPr sz="2600" dirty="0">
              <a:latin typeface="Arial MT"/>
              <a:cs typeface="Arial MT"/>
            </a:endParaRPr>
          </a:p>
          <a:p>
            <a:pPr marL="356870" indent="-344170"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40" dirty="0">
                <a:latin typeface="Arial MT"/>
                <a:cs typeface="Arial MT"/>
              </a:rPr>
              <a:t>Type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information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helpful.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Font typeface="Arial MT"/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Consolas"/>
                <a:cs typeface="Consolas"/>
              </a:rPr>
              <a:t>firstNam</a:t>
            </a:r>
            <a:r>
              <a:rPr sz="2200" dirty="0">
                <a:latin typeface="Consolas"/>
                <a:cs typeface="Consolas"/>
              </a:rPr>
              <a:t>e</a:t>
            </a:r>
            <a:r>
              <a:rPr sz="2200" spc="-590" dirty="0">
                <a:latin typeface="Consolas"/>
                <a:cs typeface="Consolas"/>
              </a:rPr>
              <a:t> 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string,</a:t>
            </a:r>
            <a:r>
              <a:rPr sz="2200" spc="-5" dirty="0">
                <a:latin typeface="Arial MT"/>
                <a:cs typeface="Arial MT"/>
              </a:rPr>
              <a:t> databas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contains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Consolas"/>
                <a:cs typeface="Consolas"/>
              </a:rPr>
              <a:t>UserRecord</a:t>
            </a:r>
            <a:r>
              <a:rPr sz="2200" spc="15" dirty="0">
                <a:latin typeface="Consolas"/>
                <a:cs typeface="Consolas"/>
              </a:rPr>
              <a:t>s</a:t>
            </a:r>
            <a:r>
              <a:rPr sz="2200" dirty="0">
                <a:latin typeface="Arial MT"/>
                <a:cs typeface="Arial MT"/>
              </a:rPr>
              <a:t>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dirty="0">
                <a:latin typeface="Arial MT"/>
                <a:cs typeface="Arial MT"/>
              </a:rPr>
              <a:t>…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but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context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important.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Reject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registration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…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full.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…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connection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down.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8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Parameter</a:t>
            </a:r>
            <a:r>
              <a:rPr spc="-95" dirty="0"/>
              <a:t> </a:t>
            </a:r>
            <a:r>
              <a:rPr spc="-5" dirty="0"/>
              <a:t>Context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2275117"/>
            <a:ext cx="7885430" cy="301018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235" marR="240029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parameter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split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into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multiple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“choices”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based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contextual</a:t>
            </a:r>
            <a:r>
              <a:rPr sz="2600" spc="-5" dirty="0">
                <a:latin typeface="Arial MT"/>
                <a:cs typeface="Arial MT"/>
              </a:rPr>
              <a:t> use.</a:t>
            </a:r>
            <a:endParaRPr sz="26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48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“Database” </a:t>
            </a:r>
            <a:r>
              <a:rPr sz="2200" spc="-5" dirty="0">
                <a:latin typeface="Arial MT"/>
                <a:cs typeface="Arial MT"/>
              </a:rPr>
              <a:t>is an implicit input for User Registration, but it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leads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more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than </a:t>
            </a:r>
            <a:r>
              <a:rPr sz="2200" b="1" spc="-5" dirty="0">
                <a:latin typeface="Arial"/>
                <a:cs typeface="Arial"/>
              </a:rPr>
              <a:t>one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choice.</a:t>
            </a:r>
          </a:p>
          <a:p>
            <a:pPr marL="813435" marR="951230" lvl="1" indent="-327025">
              <a:lnSpc>
                <a:spcPct val="90000"/>
              </a:lnSpc>
              <a:spcBef>
                <a:spcPts val="49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dirty="0">
                <a:latin typeface="Arial MT"/>
                <a:cs typeface="Arial MT"/>
              </a:rPr>
              <a:t>“Database </a:t>
            </a:r>
            <a:r>
              <a:rPr sz="2200" spc="-5" dirty="0">
                <a:latin typeface="Arial MT"/>
                <a:cs typeface="Arial MT"/>
              </a:rPr>
              <a:t>Connection Status”, </a:t>
            </a:r>
            <a:r>
              <a:rPr sz="2200" dirty="0">
                <a:latin typeface="Arial MT"/>
                <a:cs typeface="Arial MT"/>
              </a:rPr>
              <a:t>“User </a:t>
            </a:r>
            <a:r>
              <a:rPr sz="2200" spc="-5" dirty="0">
                <a:latin typeface="Arial MT"/>
                <a:cs typeface="Arial MT"/>
              </a:rPr>
              <a:t>Record in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Database”, </a:t>
            </a:r>
            <a:r>
              <a:rPr sz="2200" dirty="0">
                <a:latin typeface="Arial MT"/>
                <a:cs typeface="Arial MT"/>
              </a:rPr>
              <a:t>“Percent </a:t>
            </a:r>
            <a:r>
              <a:rPr sz="2200" spc="-5" dirty="0">
                <a:latin typeface="Arial MT"/>
                <a:cs typeface="Arial MT"/>
              </a:rPr>
              <a:t>of Database Filled” influence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function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outcome.</a:t>
            </a:r>
            <a:endParaRPr sz="2200" dirty="0">
              <a:latin typeface="Arial MT"/>
              <a:cs typeface="Arial MT"/>
            </a:endParaRPr>
          </a:p>
          <a:p>
            <a:pPr marL="1270635" marR="22860" lvl="2" indent="-309245">
              <a:lnSpc>
                <a:spcPts val="1980"/>
              </a:lnSpc>
              <a:spcBef>
                <a:spcPts val="530"/>
              </a:spcBef>
              <a:buChar char="•"/>
              <a:tabLst>
                <a:tab pos="1270635" algn="l"/>
                <a:tab pos="1271270" algn="l"/>
              </a:tabLst>
            </a:pPr>
            <a:r>
              <a:rPr b="1" spc="-5" dirty="0">
                <a:latin typeface="Arial"/>
                <a:cs typeface="Arial"/>
              </a:rPr>
              <a:t>The Database </a:t>
            </a:r>
            <a:r>
              <a:rPr b="1" dirty="0">
                <a:latin typeface="Arial"/>
                <a:cs typeface="Arial"/>
              </a:rPr>
              <a:t>“input” </a:t>
            </a:r>
            <a:r>
              <a:rPr b="1" spc="-5" dirty="0">
                <a:latin typeface="Arial"/>
                <a:cs typeface="Arial"/>
              </a:rPr>
              <a:t>results in </a:t>
            </a:r>
            <a:r>
              <a:rPr b="1" dirty="0">
                <a:latin typeface="Arial"/>
                <a:cs typeface="Arial"/>
              </a:rPr>
              <a:t>three </a:t>
            </a:r>
            <a:r>
              <a:rPr b="1" spc="-5" dirty="0">
                <a:latin typeface="Arial"/>
                <a:cs typeface="Arial"/>
              </a:rPr>
              <a:t>input choices when we </a:t>
            </a:r>
            <a:r>
              <a:rPr b="1" spc="-4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design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test</a:t>
            </a:r>
            <a:r>
              <a:rPr b="1" spc="-5" dirty="0">
                <a:latin typeface="Arial"/>
                <a:cs typeface="Arial"/>
              </a:rPr>
              <a:t> cases.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96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Examples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2165444"/>
            <a:ext cx="7811770" cy="302831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r>
              <a:rPr sz="2600" spc="-5" dirty="0">
                <a:latin typeface="Arial MT"/>
                <a:cs typeface="Arial MT"/>
              </a:rPr>
              <a:t>Class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Registration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System</a:t>
            </a:r>
            <a:endParaRPr sz="2600" dirty="0">
              <a:latin typeface="Arial MT"/>
              <a:cs typeface="Arial MT"/>
            </a:endParaRPr>
          </a:p>
          <a:p>
            <a:pPr marL="12700">
              <a:spcBef>
                <a:spcPts val="630"/>
              </a:spcBef>
            </a:pPr>
            <a:r>
              <a:rPr sz="2600" b="1" spc="-5" dirty="0">
                <a:latin typeface="Arial"/>
                <a:cs typeface="Arial"/>
              </a:rPr>
              <a:t>What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are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some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independently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testable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functions?</a:t>
            </a:r>
            <a:endParaRPr sz="26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100" dirty="0">
              <a:latin typeface="Arial"/>
              <a:cs typeface="Arial"/>
            </a:endParaRPr>
          </a:p>
          <a:p>
            <a:pPr marL="457834" indent="-344805">
              <a:buChar char="•"/>
              <a:tabLst>
                <a:tab pos="457834" algn="l"/>
                <a:tab pos="458470" algn="l"/>
              </a:tabLst>
            </a:pPr>
            <a:r>
              <a:rPr sz="2600" spc="-5" dirty="0">
                <a:latin typeface="Arial MT"/>
                <a:cs typeface="Arial MT"/>
              </a:rPr>
              <a:t>Register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</a:p>
          <a:p>
            <a:pPr marL="457834" indent="-344805">
              <a:spcBef>
                <a:spcPts val="3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5" dirty="0">
                <a:latin typeface="Arial MT"/>
                <a:cs typeface="Arial MT"/>
              </a:rPr>
              <a:t>Drop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</a:p>
          <a:p>
            <a:pPr marL="457834" indent="-344805">
              <a:spcBef>
                <a:spcPts val="3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15" dirty="0">
                <a:latin typeface="Arial MT"/>
                <a:cs typeface="Arial MT"/>
              </a:rPr>
              <a:t>Transfer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credits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from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another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university</a:t>
            </a:r>
            <a:endParaRPr sz="2600" dirty="0">
              <a:latin typeface="Arial MT"/>
              <a:cs typeface="Arial MT"/>
            </a:endParaRPr>
          </a:p>
          <a:p>
            <a:pPr marL="457834" indent="-344805">
              <a:spcBef>
                <a:spcPts val="3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10" dirty="0">
                <a:latin typeface="Arial MT"/>
                <a:cs typeface="Arial MT"/>
              </a:rPr>
              <a:t>Apply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for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degree</a:t>
            </a:r>
            <a:endParaRPr sz="26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43977" y="857250"/>
            <a:ext cx="2333625" cy="482600"/>
            <a:chOff x="6819975" y="0"/>
            <a:chExt cx="2333625" cy="482600"/>
          </a:xfrm>
        </p:grpSpPr>
        <p:sp>
          <p:nvSpPr>
            <p:cNvPr id="5" name="object 5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9500" y="0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03072" y="869672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74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6870" indent="-344170">
              <a:lnSpc>
                <a:spcPts val="297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25" dirty="0"/>
              <a:t>We</a:t>
            </a:r>
            <a:r>
              <a:rPr lang="en-US" sz="2600" spc="-30" dirty="0"/>
              <a:t> </a:t>
            </a:r>
            <a:r>
              <a:rPr lang="en-US" sz="2600" spc="-5" dirty="0"/>
              <a:t>interact</a:t>
            </a:r>
            <a:r>
              <a:rPr lang="en-US" sz="2600" spc="-25" dirty="0"/>
              <a:t> </a:t>
            </a:r>
            <a:r>
              <a:rPr lang="en-US" sz="2600" spc="-5" dirty="0"/>
              <a:t>with</a:t>
            </a:r>
            <a:r>
              <a:rPr lang="en-US" sz="2600" spc="-10" dirty="0"/>
              <a:t> </a:t>
            </a:r>
            <a:r>
              <a:rPr lang="en-US" sz="2600" b="1" spc="-5" dirty="0">
                <a:latin typeface="Arial"/>
                <a:cs typeface="Arial"/>
              </a:rPr>
              <a:t>systems</a:t>
            </a:r>
            <a:endParaRPr lang="en-US" sz="2600" dirty="0">
              <a:latin typeface="Arial"/>
              <a:cs typeface="Arial"/>
            </a:endParaRPr>
          </a:p>
          <a:p>
            <a:pPr marL="356235">
              <a:lnSpc>
                <a:spcPts val="2970"/>
              </a:lnSpc>
            </a:pPr>
            <a:r>
              <a:rPr lang="en-US" sz="2600" spc="-5" dirty="0"/>
              <a:t>through</a:t>
            </a:r>
            <a:r>
              <a:rPr lang="en-US" sz="2600" spc="-30" dirty="0"/>
              <a:t> </a:t>
            </a:r>
            <a:r>
              <a:rPr lang="en-US" sz="2600" b="1" spc="-5" dirty="0">
                <a:latin typeface="Arial"/>
                <a:cs typeface="Arial"/>
              </a:rPr>
              <a:t>interfaces</a:t>
            </a:r>
            <a:r>
              <a:rPr lang="en-US" sz="2600" spc="-5" dirty="0"/>
              <a:t>.</a:t>
            </a:r>
            <a:endParaRPr lang="en-US" sz="2600" dirty="0"/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APIs,</a:t>
            </a:r>
            <a:r>
              <a:rPr lang="en-US" sz="22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GUIs,</a:t>
            </a:r>
            <a:r>
              <a:rPr lang="en-US" sz="22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CLIs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Systems</a:t>
            </a:r>
            <a:r>
              <a:rPr lang="en-US" sz="2600" spc="-35" dirty="0"/>
              <a:t> </a:t>
            </a:r>
            <a:r>
              <a:rPr lang="en-US" sz="2600" spc="-5" dirty="0"/>
              <a:t>built</a:t>
            </a:r>
            <a:r>
              <a:rPr lang="en-US" sz="2600" spc="-25" dirty="0"/>
              <a:t> </a:t>
            </a:r>
            <a:r>
              <a:rPr lang="en-US" sz="2600" spc="-5" dirty="0"/>
              <a:t>from</a:t>
            </a:r>
            <a:r>
              <a:rPr lang="en-US" sz="2600" spc="25" dirty="0"/>
              <a:t> </a:t>
            </a:r>
            <a:r>
              <a:rPr lang="en-US" sz="2600" b="1" spc="-5" dirty="0">
                <a:latin typeface="Arial"/>
                <a:cs typeface="Arial"/>
              </a:rPr>
              <a:t>subsystems</a:t>
            </a:r>
            <a:r>
              <a:rPr lang="en-US" sz="2600" spc="-5" dirty="0"/>
              <a:t>.</a:t>
            </a:r>
            <a:endParaRPr lang="en-US" sz="2600" dirty="0"/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lang="en-US" sz="22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their</a:t>
            </a:r>
            <a:r>
              <a:rPr lang="en-US" sz="22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own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interfaces.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Subsystems</a:t>
            </a:r>
            <a:r>
              <a:rPr lang="en-US" sz="2600" spc="-25" dirty="0"/>
              <a:t> </a:t>
            </a:r>
            <a:r>
              <a:rPr lang="en-US" sz="2600" spc="-5" dirty="0"/>
              <a:t>built</a:t>
            </a:r>
            <a:r>
              <a:rPr lang="en-US" sz="2600" spc="-25" dirty="0"/>
              <a:t> </a:t>
            </a:r>
            <a:r>
              <a:rPr lang="en-US" sz="2600" spc="-5" dirty="0"/>
              <a:t>from</a:t>
            </a:r>
            <a:r>
              <a:rPr lang="en-US" sz="2600" spc="50" dirty="0"/>
              <a:t> </a:t>
            </a:r>
            <a:r>
              <a:rPr lang="en-US" sz="2600" b="1" spc="-5" dirty="0">
                <a:latin typeface="Arial"/>
                <a:cs typeface="Arial"/>
              </a:rPr>
              <a:t>units</a:t>
            </a:r>
            <a:r>
              <a:rPr lang="en-US" sz="2600" spc="-5" dirty="0"/>
              <a:t>.</a:t>
            </a:r>
            <a:endParaRPr lang="en-US" sz="2600" dirty="0"/>
          </a:p>
          <a:p>
            <a:endParaRPr lang="en-US" dirty="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7840689" y="1781139"/>
            <a:ext cx="2606675" cy="3296285"/>
            <a:chOff x="6316687" y="923887"/>
            <a:chExt cx="2606675" cy="3296285"/>
          </a:xfrm>
        </p:grpSpPr>
        <p:sp>
          <p:nvSpPr>
            <p:cNvPr id="6" name="object 6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64324" y="1785902"/>
            <a:ext cx="504190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2789" y="1785902"/>
            <a:ext cx="50609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GUI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79862" y="1785902"/>
            <a:ext cx="483234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667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CLI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40687" y="2471264"/>
            <a:ext cx="1450340" cy="1085215"/>
            <a:chOff x="6316687" y="1614012"/>
            <a:chExt cx="1450340" cy="1085215"/>
          </a:xfrm>
        </p:grpSpPr>
        <p:sp>
          <p:nvSpPr>
            <p:cNvPr id="12" name="object 12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56650" y="2476027"/>
            <a:ext cx="483870" cy="294311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03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17487" y="3787839"/>
            <a:ext cx="1384300" cy="1085215"/>
            <a:chOff x="7493487" y="2930587"/>
            <a:chExt cx="1384300" cy="1085215"/>
          </a:xfrm>
        </p:grpSpPr>
        <p:sp>
          <p:nvSpPr>
            <p:cNvPr id="17" name="object 17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47526" y="3792601"/>
            <a:ext cx="52006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06739" y="2301027"/>
            <a:ext cx="2444115" cy="2572385"/>
            <a:chOff x="6382737" y="1443775"/>
            <a:chExt cx="2444115" cy="2572385"/>
          </a:xfrm>
        </p:grpSpPr>
        <p:sp>
          <p:nvSpPr>
            <p:cNvPr id="21" name="object 21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4"/>
          <p:cNvSpPr txBox="1"/>
          <p:nvPr/>
        </p:nvSpPr>
        <p:spPr>
          <a:xfrm>
            <a:off x="2701330" y="4362697"/>
            <a:ext cx="4449445" cy="74930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39090" indent="-327025">
              <a:spcBef>
                <a:spcPts val="3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Communication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calls.</a:t>
            </a:r>
          </a:p>
          <a:p>
            <a:pPr marL="339090" indent="-327025">
              <a:spcBef>
                <a:spcPts val="209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Set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interface.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397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Example</a:t>
            </a:r>
            <a:r>
              <a:rPr spc="-3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Register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2249051"/>
            <a:ext cx="7682230" cy="33890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b="1" spc="-5" dirty="0">
                <a:latin typeface="Arial"/>
                <a:cs typeface="Arial"/>
              </a:rPr>
              <a:t>What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are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choices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we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make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when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we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design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test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case?</a:t>
            </a:r>
            <a:endParaRPr sz="26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3600" dirty="0">
              <a:latin typeface="Arial"/>
              <a:cs typeface="Arial"/>
            </a:endParaRPr>
          </a:p>
          <a:p>
            <a:pPr marL="457834" indent="-344805">
              <a:buChar char="•"/>
              <a:tabLst>
                <a:tab pos="457834" algn="l"/>
                <a:tab pos="458470" algn="l"/>
              </a:tabLst>
            </a:pPr>
            <a:r>
              <a:rPr sz="2600" spc="-5" dirty="0">
                <a:latin typeface="Arial MT"/>
                <a:cs typeface="Arial MT"/>
              </a:rPr>
              <a:t>Course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number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add</a:t>
            </a:r>
            <a:endParaRPr sz="2600" dirty="0">
              <a:latin typeface="Arial MT"/>
              <a:cs typeface="Arial MT"/>
            </a:endParaRPr>
          </a:p>
          <a:p>
            <a:pPr marL="457834" indent="-344805">
              <a:spcBef>
                <a:spcPts val="3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10" dirty="0">
                <a:latin typeface="Arial MT"/>
                <a:cs typeface="Arial MT"/>
              </a:rPr>
              <a:t>Student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record</a:t>
            </a:r>
          </a:p>
          <a:p>
            <a:pPr marL="457834" marR="287020" indent="-344170">
              <a:lnSpc>
                <a:spcPts val="3150"/>
              </a:lnSpc>
              <a:spcBef>
                <a:spcPts val="110"/>
              </a:spcBef>
              <a:buChar char="•"/>
              <a:tabLst>
                <a:tab pos="457834" algn="l"/>
                <a:tab pos="458470" algn="l"/>
              </a:tabLst>
            </a:pPr>
            <a:r>
              <a:rPr sz="2600" spc="-5" dirty="0">
                <a:latin typeface="Arial MT"/>
                <a:cs typeface="Arial MT"/>
              </a:rPr>
              <a:t>What about </a:t>
            </a:r>
            <a:r>
              <a:rPr sz="2600" dirty="0">
                <a:latin typeface="Arial MT"/>
                <a:cs typeface="Arial MT"/>
              </a:rPr>
              <a:t>a course </a:t>
            </a:r>
            <a:r>
              <a:rPr sz="2600" spc="-5" dirty="0">
                <a:latin typeface="Arial MT"/>
                <a:cs typeface="Arial MT"/>
              </a:rPr>
              <a:t>database? </a:t>
            </a:r>
            <a:r>
              <a:rPr sz="2600" spc="-10" dirty="0">
                <a:latin typeface="Arial MT"/>
                <a:cs typeface="Arial MT"/>
              </a:rPr>
              <a:t>Student </a:t>
            </a:r>
            <a:r>
              <a:rPr sz="2600" dirty="0">
                <a:latin typeface="Arial MT"/>
                <a:cs typeface="Arial MT"/>
              </a:rPr>
              <a:t>record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database?</a:t>
            </a:r>
            <a:endParaRPr sz="2600" dirty="0">
              <a:latin typeface="Arial MT"/>
              <a:cs typeface="Arial MT"/>
            </a:endParaRPr>
          </a:p>
          <a:p>
            <a:pPr marL="457834" indent="-344805">
              <a:lnSpc>
                <a:spcPts val="3040"/>
              </a:lnSpc>
              <a:buChar char="•"/>
              <a:tabLst>
                <a:tab pos="457834" algn="l"/>
                <a:tab pos="458470" algn="l"/>
              </a:tabLst>
            </a:pPr>
            <a:r>
              <a:rPr sz="2600" b="1" spc="-5" dirty="0">
                <a:latin typeface="Arial"/>
                <a:cs typeface="Arial"/>
              </a:rPr>
              <a:t>What</a:t>
            </a:r>
            <a:r>
              <a:rPr sz="2600" b="1" spc="-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else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influences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the</a:t>
            </a:r>
            <a:r>
              <a:rPr sz="2600" b="1" spc="-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outcome?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8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Example</a:t>
            </a:r>
            <a:r>
              <a:rPr spc="-3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Register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6" y="2157600"/>
            <a:ext cx="7574654" cy="27783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latin typeface="Arial MT"/>
                <a:cs typeface="Arial MT"/>
              </a:rPr>
              <a:t>Student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Record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implicit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input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choice.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How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it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used?</a:t>
            </a:r>
            <a:endParaRPr sz="2600" dirty="0">
              <a:latin typeface="Arial MT"/>
              <a:cs typeface="Arial MT"/>
            </a:endParaRPr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Have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already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taken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course?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prerequisites?</a:t>
            </a:r>
            <a:endParaRPr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What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university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registered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at?</a:t>
            </a:r>
            <a:endParaRPr sz="2200" dirty="0">
              <a:latin typeface="Arial MT"/>
              <a:cs typeface="Arial MT"/>
            </a:endParaRPr>
          </a:p>
          <a:p>
            <a:pPr marL="813435" marR="5080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latin typeface="Arial MT"/>
                <a:cs typeface="Arial MT"/>
              </a:rPr>
              <a:t>Can </a:t>
            </a:r>
            <a:r>
              <a:rPr sz="2200" dirty="0">
                <a:latin typeface="Arial MT"/>
                <a:cs typeface="Arial MT"/>
              </a:rPr>
              <a:t>you </a:t>
            </a:r>
            <a:r>
              <a:rPr sz="2200" spc="-5" dirty="0">
                <a:latin typeface="Arial MT"/>
                <a:cs typeface="Arial MT"/>
              </a:rPr>
              <a:t>take </a:t>
            </a:r>
            <a:r>
              <a:rPr sz="2200" dirty="0">
                <a:latin typeface="Arial MT"/>
                <a:cs typeface="Arial MT"/>
              </a:rPr>
              <a:t>classes </a:t>
            </a:r>
            <a:r>
              <a:rPr sz="2200" spc="-5" dirty="0">
                <a:latin typeface="Arial MT"/>
                <a:cs typeface="Arial MT"/>
              </a:rPr>
              <a:t>at the university the </a:t>
            </a:r>
            <a:r>
              <a:rPr sz="2200" dirty="0">
                <a:latin typeface="Arial MT"/>
                <a:cs typeface="Arial MT"/>
              </a:rPr>
              <a:t>course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spc="-60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offered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at?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56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Example</a:t>
            </a:r>
            <a:r>
              <a:rPr spc="-3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Register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6" y="2247132"/>
            <a:ext cx="7727053" cy="31803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ts val="3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800" spc="-10" dirty="0">
                <a:latin typeface="Arial MT"/>
                <a:cs typeface="Arial MT"/>
              </a:rPr>
              <a:t>Potential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75" dirty="0">
                <a:latin typeface="Arial MT"/>
                <a:cs typeface="Arial MT"/>
              </a:rPr>
              <a:t>Test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Choices:</a:t>
            </a:r>
            <a:endParaRPr sz="28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Cours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 t</a:t>
            </a:r>
            <a:r>
              <a:rPr sz="2400" dirty="0">
                <a:latin typeface="Arial MT"/>
                <a:cs typeface="Arial MT"/>
              </a:rPr>
              <a:t>o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Add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taken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course?</a:t>
            </a: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Which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university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valid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university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student?</a:t>
            </a: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retrieved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database?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course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exist?</a:t>
            </a:r>
            <a:endParaRPr sz="2400" dirty="0">
              <a:latin typeface="Arial MT"/>
              <a:cs typeface="Arial MT"/>
            </a:endParaRPr>
          </a:p>
          <a:p>
            <a:pPr marL="814069" lvl="1" indent="-327025">
              <a:lnSpc>
                <a:spcPts val="2520"/>
              </a:lnSpc>
              <a:buChar char="•"/>
              <a:tabLst>
                <a:tab pos="813435" algn="l"/>
                <a:tab pos="814069" algn="l"/>
              </a:tabLst>
            </a:pPr>
            <a:r>
              <a:rPr sz="2400" spc="-5" dirty="0">
                <a:latin typeface="Arial MT"/>
                <a:cs typeface="Arial MT"/>
              </a:rPr>
              <a:t>Does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student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meet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prerequisites?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4875" y="857250"/>
            <a:ext cx="2152650" cy="482600"/>
            <a:chOff x="7000875" y="0"/>
            <a:chExt cx="2152650" cy="482600"/>
          </a:xfrm>
        </p:grpSpPr>
        <p:sp>
          <p:nvSpPr>
            <p:cNvPr id="5" name="object 5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0400" y="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902255" y="964412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0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Creating</a:t>
            </a:r>
            <a:r>
              <a:rPr spc="-40" dirty="0"/>
              <a:t> </a:t>
            </a:r>
            <a:r>
              <a:rPr spc="-10" dirty="0"/>
              <a:t>System-Level</a:t>
            </a:r>
            <a:r>
              <a:rPr spc="-50" dirty="0"/>
              <a:t> </a:t>
            </a:r>
            <a:r>
              <a:rPr spc="-60" dirty="0"/>
              <a:t>Tests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23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843651" y="2225999"/>
            <a:ext cx="2333625" cy="482600"/>
            <a:chOff x="319649" y="1368749"/>
            <a:chExt cx="2333625" cy="482600"/>
          </a:xfrm>
        </p:grpSpPr>
        <p:sp>
          <p:nvSpPr>
            <p:cNvPr id="4" name="object 4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9174" y="1378274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02747" y="2247948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0025" y="2853875"/>
            <a:ext cx="2152650" cy="482600"/>
            <a:chOff x="1706025" y="1996625"/>
            <a:chExt cx="2152650" cy="482600"/>
          </a:xfrm>
        </p:grpSpPr>
        <p:sp>
          <p:nvSpPr>
            <p:cNvPr id="8" name="object 8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550" y="2006150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07404" y="2970563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43902" y="3485275"/>
            <a:ext cx="2267585" cy="482600"/>
            <a:chOff x="2919900" y="2628025"/>
            <a:chExt cx="2267585" cy="482600"/>
          </a:xfrm>
        </p:grpSpPr>
        <p:sp>
          <p:nvSpPr>
            <p:cNvPr id="12" name="object 12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9425" y="263755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87317" y="3497188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48286" y="4122062"/>
            <a:ext cx="1938655" cy="482600"/>
            <a:chOff x="4024284" y="3264812"/>
            <a:chExt cx="1938655" cy="482600"/>
          </a:xfrm>
        </p:grpSpPr>
        <p:sp>
          <p:nvSpPr>
            <p:cNvPr id="16" name="object 16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33809" y="3274337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81732" y="4133975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2480" y="4773090"/>
            <a:ext cx="1938655" cy="482600"/>
            <a:chOff x="5168478" y="3915840"/>
            <a:chExt cx="1938655" cy="482600"/>
          </a:xfrm>
        </p:grpSpPr>
        <p:sp>
          <p:nvSpPr>
            <p:cNvPr id="20" name="object 20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78003" y="3925365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8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8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63021" y="4785004"/>
            <a:ext cx="119570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6550" marR="5080" indent="-32448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52925" y="2696524"/>
            <a:ext cx="4135120" cy="2283460"/>
            <a:chOff x="1028925" y="1839274"/>
            <a:chExt cx="4135120" cy="2283460"/>
          </a:xfrm>
        </p:grpSpPr>
        <p:sp>
          <p:nvSpPr>
            <p:cNvPr id="24" name="object 24"/>
            <p:cNvSpPr/>
            <p:nvPr/>
          </p:nvSpPr>
          <p:spPr>
            <a:xfrm>
              <a:off x="1038450" y="1848799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246" y="2144143"/>
              <a:ext cx="109683" cy="894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52468" y="2469645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5263" y="2764988"/>
              <a:ext cx="109683" cy="8940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56861" y="3101073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7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657" y="3396417"/>
              <a:ext cx="109683" cy="894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501055" y="3737841"/>
              <a:ext cx="578485" cy="332740"/>
            </a:xfrm>
            <a:custGeom>
              <a:avLst/>
              <a:gdLst/>
              <a:ahLst/>
              <a:cxnLst/>
              <a:rect l="l" t="t" r="r" b="b"/>
              <a:pathLst>
                <a:path w="578485" h="332739">
                  <a:moveTo>
                    <a:pt x="0" y="0"/>
                  </a:moveTo>
                  <a:lnTo>
                    <a:pt x="577998" y="33215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3851" y="4033185"/>
              <a:ext cx="109683" cy="89405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352927" y="2231975"/>
            <a:ext cx="5586095" cy="346890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01295">
              <a:spcBef>
                <a:spcPts val="785"/>
              </a:spcBef>
            </a:pPr>
            <a:r>
              <a:rPr sz="1600" spc="-5" dirty="0">
                <a:latin typeface="Arial MT"/>
                <a:cs typeface="Arial MT"/>
              </a:rPr>
              <a:t>Identify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tested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(relative)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isolation.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17275" y="2863400"/>
            <a:ext cx="4262120" cy="411010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681990" marR="200660" indent="-478790">
              <a:lnSpc>
                <a:spcPts val="1430"/>
              </a:lnSpc>
              <a:spcBef>
                <a:spcPts val="405"/>
              </a:spcBef>
            </a:pPr>
            <a:r>
              <a:rPr sz="1200" spc="-5" dirty="0">
                <a:latin typeface="Arial MT"/>
                <a:cs typeface="Arial MT"/>
              </a:rPr>
              <a:t>Identify </a:t>
            </a:r>
            <a:r>
              <a:rPr sz="1200" dirty="0">
                <a:latin typeface="Arial MT"/>
                <a:cs typeface="Arial MT"/>
              </a:rPr>
              <a:t>controllable </a:t>
            </a:r>
            <a:r>
              <a:rPr sz="1200" spc="-5" dirty="0">
                <a:latin typeface="Arial MT"/>
                <a:cs typeface="Arial MT"/>
              </a:rPr>
              <a:t>aspects of the input and environment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determine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outcome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 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function.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3474" y="3443875"/>
            <a:ext cx="3538220" cy="515526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214629" marR="212090" indent="22860">
              <a:lnSpc>
                <a:spcPts val="1650"/>
              </a:lnSpc>
              <a:spcBef>
                <a:spcPts val="620"/>
              </a:spcBef>
            </a:pPr>
            <a:r>
              <a:rPr sz="1400" spc="-5" dirty="0">
                <a:latin typeface="Arial MT"/>
                <a:cs typeface="Arial MT"/>
              </a:rPr>
              <a:t>Identify types of </a:t>
            </a:r>
            <a:r>
              <a:rPr sz="1400" dirty="0">
                <a:latin typeface="Arial MT"/>
                <a:cs typeface="Arial MT"/>
              </a:rPr>
              <a:t>values </a:t>
            </a:r>
            <a:r>
              <a:rPr sz="1400" spc="-5" dirty="0">
                <a:latin typeface="Arial MT"/>
                <a:cs typeface="Arial MT"/>
              </a:rPr>
              <a:t>for each </a:t>
            </a:r>
            <a:r>
              <a:rPr sz="1400" dirty="0">
                <a:latin typeface="Arial MT"/>
                <a:cs typeface="Arial MT"/>
              </a:rPr>
              <a:t>choice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different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outcomes.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67702" y="4113250"/>
            <a:ext cx="2926715" cy="515526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909955" marR="147955" indent="-755650">
              <a:lnSpc>
                <a:spcPts val="1650"/>
              </a:lnSpc>
              <a:spcBef>
                <a:spcPts val="620"/>
              </a:spcBef>
            </a:pPr>
            <a:r>
              <a:rPr sz="1400" spc="-5" dirty="0">
                <a:latin typeface="Arial MT"/>
                <a:cs typeface="Arial MT"/>
              </a:rPr>
              <a:t>Combine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“recipes”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30099" y="4782627"/>
            <a:ext cx="1521460" cy="765175"/>
          </a:xfrm>
          <a:prstGeom prst="rect">
            <a:avLst/>
          </a:prstGeom>
          <a:solidFill>
            <a:srgbClr val="FFF1CC"/>
          </a:solidFill>
          <a:ln w="19049">
            <a:solidFill>
              <a:srgbClr val="6F828C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05740" marR="198120" indent="-635" algn="ctr">
              <a:lnSpc>
                <a:spcPts val="1430"/>
              </a:lnSpc>
              <a:spcBef>
                <a:spcPts val="170"/>
              </a:spcBef>
            </a:pPr>
            <a:r>
              <a:rPr sz="1200" spc="-5" dirty="0">
                <a:latin typeface="Arial MT"/>
                <a:cs typeface="Arial MT"/>
              </a:rPr>
              <a:t>Replace </a:t>
            </a:r>
            <a:r>
              <a:rPr sz="1200" dirty="0">
                <a:latin typeface="Arial MT"/>
                <a:cs typeface="Arial MT"/>
              </a:rPr>
              <a:t> representative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 </a:t>
            </a:r>
            <a:r>
              <a:rPr sz="1200" spc="-5" dirty="0">
                <a:latin typeface="Arial MT"/>
                <a:cs typeface="Arial MT"/>
              </a:rPr>
              <a:t>with </a:t>
            </a:r>
            <a:r>
              <a:rPr sz="1200" dirty="0">
                <a:latin typeface="Arial MT"/>
                <a:cs typeface="Arial MT"/>
              </a:rPr>
              <a:t> concrete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values.</a:t>
            </a:r>
            <a:endParaRPr sz="12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499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9" y="196324"/>
            <a:ext cx="107780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Identifying</a:t>
            </a:r>
            <a:r>
              <a:rPr spc="-45" dirty="0"/>
              <a:t> </a:t>
            </a:r>
            <a:r>
              <a:rPr spc="-5" dirty="0"/>
              <a:t>Representative</a:t>
            </a:r>
            <a:r>
              <a:rPr spc="-40" dirty="0"/>
              <a:t> Values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1800493"/>
          </a:xfrm>
        </p:spPr>
        <p:txBody>
          <a:bodyPr/>
          <a:lstStyle/>
          <a:p>
            <a:pPr marL="374650" indent="-362585"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lang="en-US" spc="-25" dirty="0"/>
              <a:t>We</a:t>
            </a:r>
            <a:r>
              <a:rPr lang="en-US" spc="-30" dirty="0"/>
              <a:t> </a:t>
            </a:r>
            <a:r>
              <a:rPr lang="en-US" dirty="0"/>
              <a:t>know</a:t>
            </a:r>
            <a:r>
              <a:rPr lang="en-US" spc="-30" dirty="0"/>
              <a:t> </a:t>
            </a:r>
            <a:r>
              <a:rPr lang="en-US" spc="-5" dirty="0"/>
              <a:t>the</a:t>
            </a:r>
            <a:r>
              <a:rPr lang="en-US" spc="-30" dirty="0"/>
              <a:t> </a:t>
            </a:r>
            <a:r>
              <a:rPr lang="en-US" spc="-5" dirty="0"/>
              <a:t>functions.</a:t>
            </a:r>
            <a:endParaRPr lang="en-US" dirty="0"/>
          </a:p>
          <a:p>
            <a:pPr marL="374650" indent="-362585">
              <a:spcBef>
                <a:spcPts val="48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lang="en-US" spc="-25" dirty="0"/>
              <a:t>We</a:t>
            </a:r>
            <a:r>
              <a:rPr lang="en-US" spc="-20" dirty="0"/>
              <a:t> </a:t>
            </a:r>
            <a:r>
              <a:rPr lang="en-US" spc="-5" dirty="0"/>
              <a:t>have</a:t>
            </a:r>
            <a:r>
              <a:rPr lang="en-US" spc="-20" dirty="0"/>
              <a:t> </a:t>
            </a:r>
            <a:r>
              <a:rPr lang="en-US" dirty="0"/>
              <a:t>a</a:t>
            </a:r>
            <a:r>
              <a:rPr lang="en-US" spc="-20" dirty="0"/>
              <a:t> </a:t>
            </a:r>
            <a:r>
              <a:rPr lang="en-US" dirty="0"/>
              <a:t>set</a:t>
            </a:r>
            <a:r>
              <a:rPr lang="en-US" spc="-20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dirty="0"/>
              <a:t>choices.</a:t>
            </a:r>
          </a:p>
          <a:p>
            <a:pPr marL="374650" indent="-344805">
              <a:spcBef>
                <a:spcPts val="95"/>
              </a:spcBef>
              <a:buChar char="•"/>
              <a:tabLst>
                <a:tab pos="374015" algn="l"/>
                <a:tab pos="375285" algn="l"/>
              </a:tabLst>
            </a:pPr>
            <a:r>
              <a:rPr lang="en-US" spc="-5" dirty="0"/>
              <a:t>What</a:t>
            </a:r>
            <a:r>
              <a:rPr lang="en-US" spc="-35" dirty="0"/>
              <a:t> </a:t>
            </a:r>
            <a:r>
              <a:rPr lang="en-US" dirty="0"/>
              <a:t>values</a:t>
            </a:r>
            <a:r>
              <a:rPr lang="en-US" spc="-25" dirty="0"/>
              <a:t> </a:t>
            </a:r>
            <a:r>
              <a:rPr lang="en-US" dirty="0"/>
              <a:t>should</a:t>
            </a:r>
            <a:r>
              <a:rPr lang="en-US" spc="-25" dirty="0"/>
              <a:t> </a:t>
            </a:r>
            <a:r>
              <a:rPr lang="en-US" spc="-5" dirty="0"/>
              <a:t>we</a:t>
            </a:r>
            <a:r>
              <a:rPr lang="en-US" spc="-30" dirty="0"/>
              <a:t> </a:t>
            </a:r>
            <a:r>
              <a:rPr lang="en-US" spc="-5" dirty="0"/>
              <a:t>try?</a:t>
            </a:r>
            <a:endParaRPr lang="en-US" dirty="0"/>
          </a:p>
          <a:p>
            <a:endParaRPr lang="en-US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20518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>
                <a:solidFill>
                  <a:schemeClr val="tx1"/>
                </a:solidFill>
              </a:rPr>
              <a:pPr marL="38100">
                <a:spcBef>
                  <a:spcPts val="40"/>
                </a:spcBef>
              </a:pPr>
              <a:t>24</a:t>
            </a:fld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354" y="3177905"/>
            <a:ext cx="382524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indent="-327025">
              <a:lnSpc>
                <a:spcPts val="2630"/>
              </a:lnSpc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choices,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finite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set.</a:t>
            </a:r>
          </a:p>
          <a:p>
            <a:pPr marL="339090" indent="-327025">
              <a:lnSpc>
                <a:spcPts val="2635"/>
              </a:lnSpc>
              <a:buChar char="•"/>
              <a:tabLst>
                <a:tab pos="338455" algn="l"/>
                <a:tab pos="339725" algn="l"/>
              </a:tabLst>
            </a:pP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many, </a:t>
            </a:r>
            <a:r>
              <a:rPr sz="2200" spc="-5" dirty="0">
                <a:latin typeface="Arial MT"/>
                <a:cs typeface="Arial MT"/>
              </a:rPr>
              <a:t>near-infinite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6969" y="4070554"/>
            <a:ext cx="4236720" cy="8216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6235" marR="5080" indent="-344170">
              <a:lnSpc>
                <a:spcPct val="101000"/>
              </a:lnSpc>
              <a:spcBef>
                <a:spcPts val="6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b="1" spc="-5" dirty="0">
                <a:latin typeface="Arial"/>
                <a:cs typeface="Arial"/>
              </a:rPr>
              <a:t>What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about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exhaustively </a:t>
            </a:r>
            <a:r>
              <a:rPr sz="2600" b="1" spc="-7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trying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all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options?</a:t>
            </a:r>
            <a:endParaRPr sz="2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22100" y="2280627"/>
            <a:ext cx="2597150" cy="822325"/>
            <a:chOff x="5998100" y="1423375"/>
            <a:chExt cx="2597150" cy="822325"/>
          </a:xfrm>
        </p:grpSpPr>
        <p:sp>
          <p:nvSpPr>
            <p:cNvPr id="7" name="object 7"/>
            <p:cNvSpPr/>
            <p:nvPr/>
          </p:nvSpPr>
          <p:spPr>
            <a:xfrm>
              <a:off x="6007625" y="1432900"/>
              <a:ext cx="2578100" cy="803275"/>
            </a:xfrm>
            <a:custGeom>
              <a:avLst/>
              <a:gdLst/>
              <a:ahLst/>
              <a:cxnLst/>
              <a:rect l="l" t="t" r="r" b="b"/>
              <a:pathLst>
                <a:path w="2578100" h="803275">
                  <a:moveTo>
                    <a:pt x="2444047" y="803099"/>
                  </a:moveTo>
                  <a:lnTo>
                    <a:pt x="133852" y="803099"/>
                  </a:lnTo>
                  <a:lnTo>
                    <a:pt x="91544" y="796276"/>
                  </a:lnTo>
                  <a:lnTo>
                    <a:pt x="54800" y="777274"/>
                  </a:lnTo>
                  <a:lnTo>
                    <a:pt x="25825" y="748298"/>
                  </a:lnTo>
                  <a:lnTo>
                    <a:pt x="6823" y="711555"/>
                  </a:lnTo>
                  <a:lnTo>
                    <a:pt x="0" y="669247"/>
                  </a:lnTo>
                  <a:lnTo>
                    <a:pt x="0" y="133852"/>
                  </a:lnTo>
                  <a:lnTo>
                    <a:pt x="6823" y="91544"/>
                  </a:lnTo>
                  <a:lnTo>
                    <a:pt x="25825" y="54801"/>
                  </a:lnTo>
                  <a:lnTo>
                    <a:pt x="54800" y="25825"/>
                  </a:lnTo>
                  <a:lnTo>
                    <a:pt x="91544" y="6823"/>
                  </a:lnTo>
                  <a:lnTo>
                    <a:pt x="133852" y="0"/>
                  </a:lnTo>
                  <a:lnTo>
                    <a:pt x="2444047" y="0"/>
                  </a:lnTo>
                  <a:lnTo>
                    <a:pt x="2495270" y="10188"/>
                  </a:lnTo>
                  <a:lnTo>
                    <a:pt x="2538694" y="39204"/>
                  </a:lnTo>
                  <a:lnTo>
                    <a:pt x="2567710" y="82629"/>
                  </a:lnTo>
                  <a:lnTo>
                    <a:pt x="2577899" y="133852"/>
                  </a:lnTo>
                  <a:lnTo>
                    <a:pt x="2577899" y="669247"/>
                  </a:lnTo>
                  <a:lnTo>
                    <a:pt x="2571076" y="711555"/>
                  </a:lnTo>
                  <a:lnTo>
                    <a:pt x="2552074" y="748298"/>
                  </a:lnTo>
                  <a:lnTo>
                    <a:pt x="2523098" y="777274"/>
                  </a:lnTo>
                  <a:lnTo>
                    <a:pt x="2486355" y="796276"/>
                  </a:lnTo>
                  <a:lnTo>
                    <a:pt x="2444047" y="8030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7625" y="1432900"/>
              <a:ext cx="2578100" cy="803275"/>
            </a:xfrm>
            <a:custGeom>
              <a:avLst/>
              <a:gdLst/>
              <a:ahLst/>
              <a:cxnLst/>
              <a:rect l="l" t="t" r="r" b="b"/>
              <a:pathLst>
                <a:path w="2578100" h="803275">
                  <a:moveTo>
                    <a:pt x="0" y="133852"/>
                  </a:moveTo>
                  <a:lnTo>
                    <a:pt x="6823" y="91544"/>
                  </a:lnTo>
                  <a:lnTo>
                    <a:pt x="25825" y="54801"/>
                  </a:lnTo>
                  <a:lnTo>
                    <a:pt x="54800" y="25825"/>
                  </a:lnTo>
                  <a:lnTo>
                    <a:pt x="91544" y="6823"/>
                  </a:lnTo>
                  <a:lnTo>
                    <a:pt x="133852" y="0"/>
                  </a:lnTo>
                  <a:lnTo>
                    <a:pt x="2444047" y="0"/>
                  </a:lnTo>
                  <a:lnTo>
                    <a:pt x="2495270" y="10188"/>
                  </a:lnTo>
                  <a:lnTo>
                    <a:pt x="2538694" y="39204"/>
                  </a:lnTo>
                  <a:lnTo>
                    <a:pt x="2567710" y="82629"/>
                  </a:lnTo>
                  <a:lnTo>
                    <a:pt x="2577899" y="133852"/>
                  </a:lnTo>
                  <a:lnTo>
                    <a:pt x="2577899" y="669247"/>
                  </a:lnTo>
                  <a:lnTo>
                    <a:pt x="2571076" y="711555"/>
                  </a:lnTo>
                  <a:lnTo>
                    <a:pt x="2552074" y="748298"/>
                  </a:lnTo>
                  <a:lnTo>
                    <a:pt x="2523098" y="777274"/>
                  </a:lnTo>
                  <a:lnTo>
                    <a:pt x="2486355" y="796276"/>
                  </a:lnTo>
                  <a:lnTo>
                    <a:pt x="2444047" y="803099"/>
                  </a:lnTo>
                  <a:lnTo>
                    <a:pt x="133852" y="803099"/>
                  </a:lnTo>
                  <a:lnTo>
                    <a:pt x="91544" y="796276"/>
                  </a:lnTo>
                  <a:lnTo>
                    <a:pt x="54800" y="777274"/>
                  </a:lnTo>
                  <a:lnTo>
                    <a:pt x="25825" y="748298"/>
                  </a:lnTo>
                  <a:lnTo>
                    <a:pt x="6823" y="711555"/>
                  </a:lnTo>
                  <a:lnTo>
                    <a:pt x="0" y="669247"/>
                  </a:lnTo>
                  <a:lnTo>
                    <a:pt x="0" y="13385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43854" y="2393631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latin typeface="Arial"/>
                <a:cs typeface="Arial"/>
              </a:rPr>
              <a:t>Test </a:t>
            </a:r>
            <a:r>
              <a:rPr b="1" spc="-5" dirty="0">
                <a:latin typeface="Arial"/>
                <a:cs typeface="Arial"/>
              </a:rPr>
              <a:t>Input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22100" y="4280929"/>
            <a:ext cx="2597150" cy="822325"/>
            <a:chOff x="5998100" y="3423677"/>
            <a:chExt cx="2597150" cy="822325"/>
          </a:xfrm>
        </p:grpSpPr>
        <p:sp>
          <p:nvSpPr>
            <p:cNvPr id="11" name="object 11"/>
            <p:cNvSpPr/>
            <p:nvPr/>
          </p:nvSpPr>
          <p:spPr>
            <a:xfrm>
              <a:off x="6007625" y="3433202"/>
              <a:ext cx="2578100" cy="803275"/>
            </a:xfrm>
            <a:custGeom>
              <a:avLst/>
              <a:gdLst/>
              <a:ahLst/>
              <a:cxnLst/>
              <a:rect l="l" t="t" r="r" b="b"/>
              <a:pathLst>
                <a:path w="2578100" h="803275">
                  <a:moveTo>
                    <a:pt x="2444047" y="803099"/>
                  </a:moveTo>
                  <a:lnTo>
                    <a:pt x="133852" y="803099"/>
                  </a:lnTo>
                  <a:lnTo>
                    <a:pt x="91544" y="796276"/>
                  </a:lnTo>
                  <a:lnTo>
                    <a:pt x="54800" y="777274"/>
                  </a:lnTo>
                  <a:lnTo>
                    <a:pt x="25825" y="748298"/>
                  </a:lnTo>
                  <a:lnTo>
                    <a:pt x="6823" y="711554"/>
                  </a:lnTo>
                  <a:lnTo>
                    <a:pt x="0" y="669247"/>
                  </a:lnTo>
                  <a:lnTo>
                    <a:pt x="0" y="133852"/>
                  </a:lnTo>
                  <a:lnTo>
                    <a:pt x="6823" y="91544"/>
                  </a:lnTo>
                  <a:lnTo>
                    <a:pt x="25825" y="54800"/>
                  </a:lnTo>
                  <a:lnTo>
                    <a:pt x="54800" y="25825"/>
                  </a:lnTo>
                  <a:lnTo>
                    <a:pt x="91544" y="6823"/>
                  </a:lnTo>
                  <a:lnTo>
                    <a:pt x="133852" y="0"/>
                  </a:lnTo>
                  <a:lnTo>
                    <a:pt x="2444047" y="0"/>
                  </a:lnTo>
                  <a:lnTo>
                    <a:pt x="2495270" y="10188"/>
                  </a:lnTo>
                  <a:lnTo>
                    <a:pt x="2538694" y="39204"/>
                  </a:lnTo>
                  <a:lnTo>
                    <a:pt x="2567710" y="82629"/>
                  </a:lnTo>
                  <a:lnTo>
                    <a:pt x="2577899" y="133852"/>
                  </a:lnTo>
                  <a:lnTo>
                    <a:pt x="2577899" y="669247"/>
                  </a:lnTo>
                  <a:lnTo>
                    <a:pt x="2571076" y="711554"/>
                  </a:lnTo>
                  <a:lnTo>
                    <a:pt x="2552074" y="748298"/>
                  </a:lnTo>
                  <a:lnTo>
                    <a:pt x="2523098" y="777274"/>
                  </a:lnTo>
                  <a:lnTo>
                    <a:pt x="2486355" y="796276"/>
                  </a:lnTo>
                  <a:lnTo>
                    <a:pt x="2444047" y="8030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7625" y="3433202"/>
              <a:ext cx="2578100" cy="803275"/>
            </a:xfrm>
            <a:custGeom>
              <a:avLst/>
              <a:gdLst/>
              <a:ahLst/>
              <a:cxnLst/>
              <a:rect l="l" t="t" r="r" b="b"/>
              <a:pathLst>
                <a:path w="2578100" h="803275">
                  <a:moveTo>
                    <a:pt x="0" y="133852"/>
                  </a:moveTo>
                  <a:lnTo>
                    <a:pt x="6823" y="91544"/>
                  </a:lnTo>
                  <a:lnTo>
                    <a:pt x="25825" y="54800"/>
                  </a:lnTo>
                  <a:lnTo>
                    <a:pt x="54800" y="25825"/>
                  </a:lnTo>
                  <a:lnTo>
                    <a:pt x="91544" y="6823"/>
                  </a:lnTo>
                  <a:lnTo>
                    <a:pt x="133852" y="0"/>
                  </a:lnTo>
                  <a:lnTo>
                    <a:pt x="2444047" y="0"/>
                  </a:lnTo>
                  <a:lnTo>
                    <a:pt x="2495270" y="10188"/>
                  </a:lnTo>
                  <a:lnTo>
                    <a:pt x="2538694" y="39204"/>
                  </a:lnTo>
                  <a:lnTo>
                    <a:pt x="2567710" y="82629"/>
                  </a:lnTo>
                  <a:lnTo>
                    <a:pt x="2577899" y="133852"/>
                  </a:lnTo>
                  <a:lnTo>
                    <a:pt x="2577899" y="669247"/>
                  </a:lnTo>
                  <a:lnTo>
                    <a:pt x="2571076" y="711554"/>
                  </a:lnTo>
                  <a:lnTo>
                    <a:pt x="2552074" y="748298"/>
                  </a:lnTo>
                  <a:lnTo>
                    <a:pt x="2523098" y="777274"/>
                  </a:lnTo>
                  <a:lnTo>
                    <a:pt x="2486355" y="796276"/>
                  </a:lnTo>
                  <a:lnTo>
                    <a:pt x="2444047" y="803099"/>
                  </a:lnTo>
                  <a:lnTo>
                    <a:pt x="133852" y="803099"/>
                  </a:lnTo>
                  <a:lnTo>
                    <a:pt x="91544" y="796276"/>
                  </a:lnTo>
                  <a:lnTo>
                    <a:pt x="54800" y="777274"/>
                  </a:lnTo>
                  <a:lnTo>
                    <a:pt x="25825" y="748298"/>
                  </a:lnTo>
                  <a:lnTo>
                    <a:pt x="6823" y="711554"/>
                  </a:lnTo>
                  <a:lnTo>
                    <a:pt x="0" y="669247"/>
                  </a:lnTo>
                  <a:lnTo>
                    <a:pt x="0" y="13385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43856" y="4255820"/>
            <a:ext cx="217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latin typeface="Arial"/>
                <a:cs typeface="Arial"/>
              </a:rPr>
              <a:t>Test </a:t>
            </a:r>
            <a:r>
              <a:rPr b="1" spc="-5" dirty="0">
                <a:latin typeface="Arial"/>
                <a:cs typeface="Arial"/>
              </a:rPr>
              <a:t>Output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Results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2569" y="3495064"/>
            <a:ext cx="1336040" cy="339837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197485">
              <a:spcBef>
                <a:spcPts val="490"/>
              </a:spcBef>
            </a:pPr>
            <a:r>
              <a:rPr b="1" spc="-5" dirty="0">
                <a:latin typeface="Arial"/>
                <a:cs typeface="Arial"/>
              </a:rPr>
              <a:t>Program</a:t>
            </a:r>
            <a:endParaRPr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805093" y="2543537"/>
            <a:ext cx="1946910" cy="944244"/>
            <a:chOff x="6281093" y="1686287"/>
            <a:chExt cx="1946910" cy="944244"/>
          </a:xfrm>
        </p:grpSpPr>
        <p:sp>
          <p:nvSpPr>
            <p:cNvPr id="16" name="object 16"/>
            <p:cNvSpPr/>
            <p:nvPr/>
          </p:nvSpPr>
          <p:spPr>
            <a:xfrm>
              <a:off x="6290618" y="1866512"/>
              <a:ext cx="915669" cy="702310"/>
            </a:xfrm>
            <a:custGeom>
              <a:avLst/>
              <a:gdLst/>
              <a:ahLst/>
              <a:cxnLst/>
              <a:rect l="l" t="t" r="r" b="b"/>
              <a:pathLst>
                <a:path w="915670" h="702310">
                  <a:moveTo>
                    <a:pt x="0" y="0"/>
                  </a:moveTo>
                  <a:lnTo>
                    <a:pt x="915195" y="70174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7143" y="2533767"/>
              <a:ext cx="106800" cy="96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21896" y="1695812"/>
              <a:ext cx="189230" cy="830580"/>
            </a:xfrm>
            <a:custGeom>
              <a:avLst/>
              <a:gdLst/>
              <a:ahLst/>
              <a:cxnLst/>
              <a:rect l="l" t="t" r="r" b="b"/>
              <a:pathLst>
                <a:path w="189229" h="830580">
                  <a:moveTo>
                    <a:pt x="189122" y="0"/>
                  </a:moveTo>
                  <a:lnTo>
                    <a:pt x="0" y="83055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81690" y="2509854"/>
              <a:ext cx="80410" cy="1103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79931" y="1774112"/>
              <a:ext cx="838835" cy="786130"/>
            </a:xfrm>
            <a:custGeom>
              <a:avLst/>
              <a:gdLst/>
              <a:ahLst/>
              <a:cxnLst/>
              <a:rect l="l" t="t" r="r" b="b"/>
              <a:pathLst>
                <a:path w="838834" h="786130">
                  <a:moveTo>
                    <a:pt x="838487" y="0"/>
                  </a:moveTo>
                  <a:lnTo>
                    <a:pt x="0" y="785553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7317" y="2527178"/>
              <a:ext cx="103651" cy="101118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997338" y="3904637"/>
            <a:ext cx="1941195" cy="1092200"/>
            <a:chOff x="6473336" y="3047387"/>
            <a:chExt cx="1941195" cy="1092200"/>
          </a:xfrm>
        </p:grpSpPr>
        <p:sp>
          <p:nvSpPr>
            <p:cNvPr id="23" name="object 23"/>
            <p:cNvSpPr/>
            <p:nvPr/>
          </p:nvSpPr>
          <p:spPr>
            <a:xfrm>
              <a:off x="6541354" y="3056912"/>
              <a:ext cx="755650" cy="822325"/>
            </a:xfrm>
            <a:custGeom>
              <a:avLst/>
              <a:gdLst/>
              <a:ahLst/>
              <a:cxnLst/>
              <a:rect l="l" t="t" r="r" b="b"/>
              <a:pathLst>
                <a:path w="755650" h="822325">
                  <a:moveTo>
                    <a:pt x="755163" y="0"/>
                  </a:moveTo>
                  <a:lnTo>
                    <a:pt x="0" y="821836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3336" y="3847933"/>
              <a:ext cx="100712" cy="10399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96518" y="3056912"/>
              <a:ext cx="482600" cy="995680"/>
            </a:xfrm>
            <a:custGeom>
              <a:avLst/>
              <a:gdLst/>
              <a:ahLst/>
              <a:cxnLst/>
              <a:rect l="l" t="t" r="r" b="b"/>
              <a:pathLst>
                <a:path w="482600" h="995679">
                  <a:moveTo>
                    <a:pt x="0" y="0"/>
                  </a:moveTo>
                  <a:lnTo>
                    <a:pt x="482068" y="99513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0744" y="4028803"/>
              <a:ext cx="85057" cy="11057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96518" y="3056912"/>
              <a:ext cx="1036955" cy="700405"/>
            </a:xfrm>
            <a:custGeom>
              <a:avLst/>
              <a:gdLst/>
              <a:ahLst/>
              <a:cxnLst/>
              <a:rect l="l" t="t" r="r" b="b"/>
              <a:pathLst>
                <a:path w="1036954" h="700404">
                  <a:moveTo>
                    <a:pt x="0" y="0"/>
                  </a:moveTo>
                  <a:lnTo>
                    <a:pt x="1036581" y="70012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5963" y="3721437"/>
              <a:ext cx="108302" cy="93512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30" name="object 30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95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Not</a:t>
            </a:r>
            <a:r>
              <a:rPr spc="-20" dirty="0"/>
              <a:t> </a:t>
            </a:r>
            <a:r>
              <a:rPr spc="-5" dirty="0"/>
              <a:t>all</a:t>
            </a:r>
            <a:r>
              <a:rPr spc="-20" dirty="0"/>
              <a:t> </a:t>
            </a:r>
            <a:r>
              <a:rPr spc="-10" dirty="0"/>
              <a:t>Inputs</a:t>
            </a:r>
            <a:r>
              <a:rPr spc="-25" dirty="0"/>
              <a:t> </a:t>
            </a:r>
            <a:r>
              <a:rPr spc="-5" dirty="0"/>
              <a:t>are</a:t>
            </a:r>
            <a:r>
              <a:rPr spc="-15" dirty="0"/>
              <a:t> </a:t>
            </a:r>
            <a:r>
              <a:rPr spc="-5" dirty="0"/>
              <a:t>Created</a:t>
            </a:r>
            <a:r>
              <a:rPr spc="-20" dirty="0"/>
              <a:t> </a:t>
            </a:r>
            <a:r>
              <a:rPr spc="-5" dirty="0"/>
              <a:t>Equal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1277273"/>
          </a:xfrm>
        </p:spPr>
        <p:txBody>
          <a:bodyPr/>
          <a:lstStyle/>
          <a:p>
            <a:pPr marL="356235" marR="27813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dirty="0"/>
              <a:t>Many</a:t>
            </a:r>
            <a:r>
              <a:rPr lang="en-US" spc="-35" dirty="0"/>
              <a:t> </a:t>
            </a:r>
            <a:r>
              <a:rPr lang="en-US" spc="-5" dirty="0"/>
              <a:t>inputs</a:t>
            </a:r>
            <a:r>
              <a:rPr lang="en-US" spc="-35" dirty="0"/>
              <a:t> </a:t>
            </a:r>
            <a:r>
              <a:rPr lang="en-US" spc="-5" dirty="0"/>
              <a:t>lead</a:t>
            </a:r>
            <a:r>
              <a:rPr lang="en-US" spc="-35" dirty="0"/>
              <a:t> </a:t>
            </a:r>
            <a:r>
              <a:rPr lang="en-US" spc="-5" dirty="0"/>
              <a:t>to </a:t>
            </a:r>
            <a:r>
              <a:rPr lang="en-US" spc="-705" dirty="0"/>
              <a:t> </a:t>
            </a:r>
            <a:r>
              <a:rPr lang="en-US" dirty="0"/>
              <a:t>same</a:t>
            </a:r>
            <a:r>
              <a:rPr lang="en-US" spc="-20" dirty="0"/>
              <a:t> </a:t>
            </a:r>
            <a:r>
              <a:rPr lang="en-US" spc="-5" dirty="0"/>
              <a:t>outcome.</a:t>
            </a:r>
            <a:endParaRPr lang="en-US" dirty="0"/>
          </a:p>
          <a:p>
            <a:pPr marL="356235" marR="5080" indent="-344170">
              <a:lnSpc>
                <a:spcPts val="2830"/>
              </a:lnSpc>
              <a:spcBef>
                <a:spcPts val="95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Some</a:t>
            </a:r>
            <a:r>
              <a:rPr lang="en-US" spc="-40" dirty="0"/>
              <a:t> </a:t>
            </a:r>
            <a:r>
              <a:rPr lang="en-US" spc="-5" dirty="0"/>
              <a:t>inputs</a:t>
            </a:r>
            <a:r>
              <a:rPr lang="en-US" spc="-30" dirty="0"/>
              <a:t> </a:t>
            </a:r>
            <a:r>
              <a:rPr lang="en-US" spc="-5" dirty="0"/>
              <a:t>better</a:t>
            </a:r>
            <a:r>
              <a:rPr lang="en-US" spc="-30" dirty="0"/>
              <a:t> </a:t>
            </a:r>
            <a:r>
              <a:rPr lang="en-US" spc="-5" dirty="0"/>
              <a:t>at </a:t>
            </a:r>
            <a:r>
              <a:rPr lang="en-US" spc="-705" dirty="0"/>
              <a:t> </a:t>
            </a:r>
            <a:r>
              <a:rPr lang="en-US" dirty="0"/>
              <a:t>revealing</a:t>
            </a:r>
            <a:r>
              <a:rPr lang="en-US" spc="-15" dirty="0"/>
              <a:t> </a:t>
            </a:r>
            <a:r>
              <a:rPr lang="en-US" spc="-5" dirty="0"/>
              <a:t>faults.</a:t>
            </a:r>
            <a:endParaRPr lang="en-US" dirty="0"/>
          </a:p>
          <a:p>
            <a:endParaRPr lang="en-US"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647871" y="2753581"/>
            <a:ext cx="3343275" cy="164763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39090" marR="99060" indent="-327025">
              <a:lnSpc>
                <a:spcPts val="2350"/>
              </a:lnSpc>
              <a:spcBef>
                <a:spcPts val="420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25" dirty="0">
                <a:latin typeface="Arial MT"/>
                <a:cs typeface="Arial MT"/>
              </a:rPr>
              <a:t>We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can’t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which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advance.</a:t>
            </a:r>
            <a:endParaRPr sz="2200" dirty="0">
              <a:latin typeface="Arial MT"/>
              <a:cs typeface="Arial MT"/>
            </a:endParaRPr>
          </a:p>
          <a:p>
            <a:pPr marL="339090" marR="5080" indent="-327025">
              <a:lnSpc>
                <a:spcPct val="90000"/>
              </a:lnSpc>
              <a:spcBef>
                <a:spcPts val="495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spc="-55" dirty="0">
                <a:latin typeface="Arial MT"/>
                <a:cs typeface="Arial MT"/>
              </a:rPr>
              <a:t>Tests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with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better than tests with </a:t>
            </a:r>
            <a:r>
              <a:rPr sz="2200" dirty="0">
                <a:latin typeface="Arial MT"/>
                <a:cs typeface="Arial MT"/>
              </a:rPr>
              <a:t> similar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input.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29974" y="2755501"/>
            <a:ext cx="3302000" cy="707390"/>
            <a:chOff x="5205974" y="1898251"/>
            <a:chExt cx="3302000" cy="707390"/>
          </a:xfrm>
        </p:grpSpPr>
        <p:sp>
          <p:nvSpPr>
            <p:cNvPr id="6" name="object 6"/>
            <p:cNvSpPr/>
            <p:nvPr/>
          </p:nvSpPr>
          <p:spPr>
            <a:xfrm>
              <a:off x="5215499" y="1907776"/>
              <a:ext cx="3282950" cy="688340"/>
            </a:xfrm>
            <a:custGeom>
              <a:avLst/>
              <a:gdLst/>
              <a:ahLst/>
              <a:cxnLst/>
              <a:rect l="l" t="t" r="r" b="b"/>
              <a:pathLst>
                <a:path w="3282950" h="688339">
                  <a:moveTo>
                    <a:pt x="3168197" y="688199"/>
                  </a:moveTo>
                  <a:lnTo>
                    <a:pt x="114702" y="688199"/>
                  </a:lnTo>
                  <a:lnTo>
                    <a:pt x="70055" y="679186"/>
                  </a:lnTo>
                  <a:lnTo>
                    <a:pt x="33595" y="654604"/>
                  </a:lnTo>
                  <a:lnTo>
                    <a:pt x="9013" y="618145"/>
                  </a:lnTo>
                  <a:lnTo>
                    <a:pt x="0" y="573497"/>
                  </a:lnTo>
                  <a:lnTo>
                    <a:pt x="0" y="114702"/>
                  </a:lnTo>
                  <a:lnTo>
                    <a:pt x="9013" y="70055"/>
                  </a:lnTo>
                  <a:lnTo>
                    <a:pt x="33595" y="33595"/>
                  </a:lnTo>
                  <a:lnTo>
                    <a:pt x="70055" y="9013"/>
                  </a:lnTo>
                  <a:lnTo>
                    <a:pt x="114702" y="0"/>
                  </a:lnTo>
                  <a:lnTo>
                    <a:pt x="3168197" y="0"/>
                  </a:lnTo>
                  <a:lnTo>
                    <a:pt x="3212092" y="8731"/>
                  </a:lnTo>
                  <a:lnTo>
                    <a:pt x="3249304" y="33595"/>
                  </a:lnTo>
                  <a:lnTo>
                    <a:pt x="3274168" y="70807"/>
                  </a:lnTo>
                  <a:lnTo>
                    <a:pt x="3282899" y="114702"/>
                  </a:lnTo>
                  <a:lnTo>
                    <a:pt x="3282899" y="573497"/>
                  </a:lnTo>
                  <a:lnTo>
                    <a:pt x="3273886" y="618145"/>
                  </a:lnTo>
                  <a:lnTo>
                    <a:pt x="3249304" y="654604"/>
                  </a:lnTo>
                  <a:lnTo>
                    <a:pt x="3212844" y="679186"/>
                  </a:lnTo>
                  <a:lnTo>
                    <a:pt x="3168197" y="6881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5499" y="1907776"/>
              <a:ext cx="3282950" cy="688340"/>
            </a:xfrm>
            <a:custGeom>
              <a:avLst/>
              <a:gdLst/>
              <a:ahLst/>
              <a:cxnLst/>
              <a:rect l="l" t="t" r="r" b="b"/>
              <a:pathLst>
                <a:path w="3282950" h="688339">
                  <a:moveTo>
                    <a:pt x="0" y="114702"/>
                  </a:moveTo>
                  <a:lnTo>
                    <a:pt x="9013" y="70055"/>
                  </a:lnTo>
                  <a:lnTo>
                    <a:pt x="33595" y="33595"/>
                  </a:lnTo>
                  <a:lnTo>
                    <a:pt x="70055" y="9013"/>
                  </a:lnTo>
                  <a:lnTo>
                    <a:pt x="114702" y="0"/>
                  </a:lnTo>
                  <a:lnTo>
                    <a:pt x="3168197" y="0"/>
                  </a:lnTo>
                  <a:lnTo>
                    <a:pt x="3212092" y="8731"/>
                  </a:lnTo>
                  <a:lnTo>
                    <a:pt x="3249304" y="33595"/>
                  </a:lnTo>
                  <a:lnTo>
                    <a:pt x="3274168" y="70807"/>
                  </a:lnTo>
                  <a:lnTo>
                    <a:pt x="3282899" y="114702"/>
                  </a:lnTo>
                  <a:lnTo>
                    <a:pt x="3282899" y="573497"/>
                  </a:lnTo>
                  <a:lnTo>
                    <a:pt x="3273886" y="618145"/>
                  </a:lnTo>
                  <a:lnTo>
                    <a:pt x="3249304" y="654604"/>
                  </a:lnTo>
                  <a:lnTo>
                    <a:pt x="3212844" y="679186"/>
                  </a:lnTo>
                  <a:lnTo>
                    <a:pt x="3168197" y="688199"/>
                  </a:lnTo>
                  <a:lnTo>
                    <a:pt x="114702" y="688199"/>
                  </a:lnTo>
                  <a:lnTo>
                    <a:pt x="70055" y="679186"/>
                  </a:lnTo>
                  <a:lnTo>
                    <a:pt x="33595" y="654604"/>
                  </a:lnTo>
                  <a:lnTo>
                    <a:pt x="9013" y="618145"/>
                  </a:lnTo>
                  <a:lnTo>
                    <a:pt x="0" y="573497"/>
                  </a:lnTo>
                  <a:lnTo>
                    <a:pt x="0" y="11470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46120" y="2672945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latin typeface="Arial"/>
                <a:cs typeface="Arial"/>
              </a:rPr>
              <a:t>Test </a:t>
            </a:r>
            <a:r>
              <a:rPr b="1" spc="-5" dirty="0">
                <a:latin typeface="Arial"/>
                <a:cs typeface="Arial"/>
              </a:rPr>
              <a:t>Input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29974" y="4469772"/>
            <a:ext cx="3302000" cy="707390"/>
            <a:chOff x="5205974" y="3612522"/>
            <a:chExt cx="3302000" cy="707390"/>
          </a:xfrm>
        </p:grpSpPr>
        <p:sp>
          <p:nvSpPr>
            <p:cNvPr id="10" name="object 10"/>
            <p:cNvSpPr/>
            <p:nvPr/>
          </p:nvSpPr>
          <p:spPr>
            <a:xfrm>
              <a:off x="5215499" y="3622047"/>
              <a:ext cx="3282950" cy="688340"/>
            </a:xfrm>
            <a:custGeom>
              <a:avLst/>
              <a:gdLst/>
              <a:ahLst/>
              <a:cxnLst/>
              <a:rect l="l" t="t" r="r" b="b"/>
              <a:pathLst>
                <a:path w="3282950" h="688339">
                  <a:moveTo>
                    <a:pt x="3168197" y="688199"/>
                  </a:moveTo>
                  <a:lnTo>
                    <a:pt x="114702" y="688199"/>
                  </a:lnTo>
                  <a:lnTo>
                    <a:pt x="70055" y="679186"/>
                  </a:lnTo>
                  <a:lnTo>
                    <a:pt x="33595" y="654604"/>
                  </a:lnTo>
                  <a:lnTo>
                    <a:pt x="9013" y="618145"/>
                  </a:lnTo>
                  <a:lnTo>
                    <a:pt x="0" y="573497"/>
                  </a:lnTo>
                  <a:lnTo>
                    <a:pt x="0" y="114702"/>
                  </a:lnTo>
                  <a:lnTo>
                    <a:pt x="9013" y="70055"/>
                  </a:lnTo>
                  <a:lnTo>
                    <a:pt x="33595" y="33595"/>
                  </a:lnTo>
                  <a:lnTo>
                    <a:pt x="70055" y="9013"/>
                  </a:lnTo>
                  <a:lnTo>
                    <a:pt x="114702" y="0"/>
                  </a:lnTo>
                  <a:lnTo>
                    <a:pt x="3168197" y="0"/>
                  </a:lnTo>
                  <a:lnTo>
                    <a:pt x="3212092" y="8731"/>
                  </a:lnTo>
                  <a:lnTo>
                    <a:pt x="3249304" y="33595"/>
                  </a:lnTo>
                  <a:lnTo>
                    <a:pt x="3274168" y="70807"/>
                  </a:lnTo>
                  <a:lnTo>
                    <a:pt x="3282899" y="114702"/>
                  </a:lnTo>
                  <a:lnTo>
                    <a:pt x="3282899" y="573497"/>
                  </a:lnTo>
                  <a:lnTo>
                    <a:pt x="3273886" y="618145"/>
                  </a:lnTo>
                  <a:lnTo>
                    <a:pt x="3249304" y="654604"/>
                  </a:lnTo>
                  <a:lnTo>
                    <a:pt x="3212844" y="679186"/>
                  </a:lnTo>
                  <a:lnTo>
                    <a:pt x="3168197" y="6881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5499" y="3622047"/>
              <a:ext cx="3282950" cy="688340"/>
            </a:xfrm>
            <a:custGeom>
              <a:avLst/>
              <a:gdLst/>
              <a:ahLst/>
              <a:cxnLst/>
              <a:rect l="l" t="t" r="r" b="b"/>
              <a:pathLst>
                <a:path w="3282950" h="688339">
                  <a:moveTo>
                    <a:pt x="0" y="114702"/>
                  </a:moveTo>
                  <a:lnTo>
                    <a:pt x="9013" y="70055"/>
                  </a:lnTo>
                  <a:lnTo>
                    <a:pt x="33595" y="33595"/>
                  </a:lnTo>
                  <a:lnTo>
                    <a:pt x="70055" y="9013"/>
                  </a:lnTo>
                  <a:lnTo>
                    <a:pt x="114702" y="0"/>
                  </a:lnTo>
                  <a:lnTo>
                    <a:pt x="3168197" y="0"/>
                  </a:lnTo>
                  <a:lnTo>
                    <a:pt x="3212092" y="8731"/>
                  </a:lnTo>
                  <a:lnTo>
                    <a:pt x="3249304" y="33595"/>
                  </a:lnTo>
                  <a:lnTo>
                    <a:pt x="3274168" y="70807"/>
                  </a:lnTo>
                  <a:lnTo>
                    <a:pt x="3282899" y="114702"/>
                  </a:lnTo>
                  <a:lnTo>
                    <a:pt x="3282899" y="573497"/>
                  </a:lnTo>
                  <a:lnTo>
                    <a:pt x="3273886" y="618145"/>
                  </a:lnTo>
                  <a:lnTo>
                    <a:pt x="3249304" y="654604"/>
                  </a:lnTo>
                  <a:lnTo>
                    <a:pt x="3212844" y="679186"/>
                  </a:lnTo>
                  <a:lnTo>
                    <a:pt x="3168197" y="688199"/>
                  </a:lnTo>
                  <a:lnTo>
                    <a:pt x="114702" y="688199"/>
                  </a:lnTo>
                  <a:lnTo>
                    <a:pt x="70055" y="679186"/>
                  </a:lnTo>
                  <a:lnTo>
                    <a:pt x="33595" y="654604"/>
                  </a:lnTo>
                  <a:lnTo>
                    <a:pt x="9013" y="618145"/>
                  </a:lnTo>
                  <a:lnTo>
                    <a:pt x="0" y="573497"/>
                  </a:lnTo>
                  <a:lnTo>
                    <a:pt x="0" y="114702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46122" y="4387216"/>
            <a:ext cx="2177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latin typeface="Arial"/>
                <a:cs typeface="Arial"/>
              </a:rPr>
              <a:t>Test </a:t>
            </a:r>
            <a:r>
              <a:rPr b="1" spc="-5" dirty="0">
                <a:latin typeface="Arial"/>
                <a:cs typeface="Arial"/>
              </a:rPr>
              <a:t>Output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Results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0301" y="3797645"/>
            <a:ext cx="1701800" cy="309699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80365">
              <a:spcBef>
                <a:spcPts val="254"/>
              </a:spcBef>
            </a:pPr>
            <a:r>
              <a:rPr b="1" spc="-5" dirty="0">
                <a:latin typeface="Arial"/>
                <a:cs typeface="Arial"/>
              </a:rPr>
              <a:t>Program</a:t>
            </a:r>
            <a:endParaRPr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90428" y="2783627"/>
            <a:ext cx="2869565" cy="1010919"/>
            <a:chOff x="5566426" y="1926375"/>
            <a:chExt cx="2869565" cy="1010919"/>
          </a:xfrm>
        </p:grpSpPr>
        <p:sp>
          <p:nvSpPr>
            <p:cNvPr id="15" name="object 15"/>
            <p:cNvSpPr/>
            <p:nvPr/>
          </p:nvSpPr>
          <p:spPr>
            <a:xfrm>
              <a:off x="5575951" y="2279193"/>
              <a:ext cx="1179830" cy="608965"/>
            </a:xfrm>
            <a:custGeom>
              <a:avLst/>
              <a:gdLst/>
              <a:ahLst/>
              <a:cxnLst/>
              <a:rect l="l" t="t" r="r" b="b"/>
              <a:pathLst>
                <a:path w="1179829" h="608964">
                  <a:moveTo>
                    <a:pt x="0" y="0"/>
                  </a:moveTo>
                  <a:lnTo>
                    <a:pt x="1179432" y="608774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1426" y="2850482"/>
              <a:ext cx="110303" cy="866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93567" y="2133093"/>
              <a:ext cx="236854" cy="699135"/>
            </a:xfrm>
            <a:custGeom>
              <a:avLst/>
              <a:gdLst/>
              <a:ahLst/>
              <a:cxnLst/>
              <a:rect l="l" t="t" r="r" b="b"/>
              <a:pathLst>
                <a:path w="236854" h="699135">
                  <a:moveTo>
                    <a:pt x="236383" y="0"/>
                  </a:moveTo>
                  <a:lnTo>
                    <a:pt x="0" y="699023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4234" y="2812512"/>
              <a:ext cx="78664" cy="1110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53646" y="2200293"/>
              <a:ext cx="1077595" cy="679450"/>
            </a:xfrm>
            <a:custGeom>
              <a:avLst/>
              <a:gdLst/>
              <a:ahLst/>
              <a:cxnLst/>
              <a:rect l="l" t="t" r="r" b="b"/>
              <a:pathLst>
                <a:path w="1077595" h="679450">
                  <a:moveTo>
                    <a:pt x="1077504" y="0"/>
                  </a:moveTo>
                  <a:lnTo>
                    <a:pt x="0" y="67915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0986" y="2843302"/>
              <a:ext cx="108963" cy="9176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598877" y="1935900"/>
              <a:ext cx="827405" cy="494030"/>
            </a:xfrm>
            <a:custGeom>
              <a:avLst/>
              <a:gdLst/>
              <a:ahLst/>
              <a:cxnLst/>
              <a:rect l="l" t="t" r="r" b="b"/>
              <a:pathLst>
                <a:path w="827404" h="494030">
                  <a:moveTo>
                    <a:pt x="413699" y="493499"/>
                  </a:moveTo>
                  <a:lnTo>
                    <a:pt x="352566" y="490824"/>
                  </a:lnTo>
                  <a:lnTo>
                    <a:pt x="294217" y="483052"/>
                  </a:lnTo>
                  <a:lnTo>
                    <a:pt x="239294" y="470566"/>
                  </a:lnTo>
                  <a:lnTo>
                    <a:pt x="188435" y="453747"/>
                  </a:lnTo>
                  <a:lnTo>
                    <a:pt x="142282" y="432976"/>
                  </a:lnTo>
                  <a:lnTo>
                    <a:pt x="101473" y="408636"/>
                  </a:lnTo>
                  <a:lnTo>
                    <a:pt x="66649" y="381107"/>
                  </a:lnTo>
                  <a:lnTo>
                    <a:pt x="38450" y="350773"/>
                  </a:lnTo>
                  <a:lnTo>
                    <a:pt x="17515" y="318014"/>
                  </a:lnTo>
                  <a:lnTo>
                    <a:pt x="0" y="246749"/>
                  </a:lnTo>
                  <a:lnTo>
                    <a:pt x="4485" y="210287"/>
                  </a:lnTo>
                  <a:lnTo>
                    <a:pt x="38450" y="142726"/>
                  </a:lnTo>
                  <a:lnTo>
                    <a:pt x="66649" y="112392"/>
                  </a:lnTo>
                  <a:lnTo>
                    <a:pt x="101473" y="84863"/>
                  </a:lnTo>
                  <a:lnTo>
                    <a:pt x="142282" y="60523"/>
                  </a:lnTo>
                  <a:lnTo>
                    <a:pt x="188435" y="39752"/>
                  </a:lnTo>
                  <a:lnTo>
                    <a:pt x="239294" y="22933"/>
                  </a:lnTo>
                  <a:lnTo>
                    <a:pt x="294217" y="10447"/>
                  </a:lnTo>
                  <a:lnTo>
                    <a:pt x="352566" y="2675"/>
                  </a:lnTo>
                  <a:lnTo>
                    <a:pt x="413699" y="0"/>
                  </a:lnTo>
                  <a:lnTo>
                    <a:pt x="474833" y="2675"/>
                  </a:lnTo>
                  <a:lnTo>
                    <a:pt x="533182" y="10447"/>
                  </a:lnTo>
                  <a:lnTo>
                    <a:pt x="588105" y="22933"/>
                  </a:lnTo>
                  <a:lnTo>
                    <a:pt x="638964" y="39752"/>
                  </a:lnTo>
                  <a:lnTo>
                    <a:pt x="685117" y="60523"/>
                  </a:lnTo>
                  <a:lnTo>
                    <a:pt x="725926" y="84863"/>
                  </a:lnTo>
                  <a:lnTo>
                    <a:pt x="760750" y="112392"/>
                  </a:lnTo>
                  <a:lnTo>
                    <a:pt x="788949" y="142726"/>
                  </a:lnTo>
                  <a:lnTo>
                    <a:pt x="809884" y="175485"/>
                  </a:lnTo>
                  <a:lnTo>
                    <a:pt x="827399" y="246749"/>
                  </a:lnTo>
                  <a:lnTo>
                    <a:pt x="822914" y="283212"/>
                  </a:lnTo>
                  <a:lnTo>
                    <a:pt x="788949" y="350773"/>
                  </a:lnTo>
                  <a:lnTo>
                    <a:pt x="760750" y="381107"/>
                  </a:lnTo>
                  <a:lnTo>
                    <a:pt x="725926" y="408636"/>
                  </a:lnTo>
                  <a:lnTo>
                    <a:pt x="685117" y="432976"/>
                  </a:lnTo>
                  <a:lnTo>
                    <a:pt x="638964" y="453747"/>
                  </a:lnTo>
                  <a:lnTo>
                    <a:pt x="588105" y="470566"/>
                  </a:lnTo>
                  <a:lnTo>
                    <a:pt x="533182" y="483052"/>
                  </a:lnTo>
                  <a:lnTo>
                    <a:pt x="474833" y="490824"/>
                  </a:lnTo>
                  <a:lnTo>
                    <a:pt x="413699" y="4934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98877" y="1935900"/>
              <a:ext cx="827405" cy="494030"/>
            </a:xfrm>
            <a:custGeom>
              <a:avLst/>
              <a:gdLst/>
              <a:ahLst/>
              <a:cxnLst/>
              <a:rect l="l" t="t" r="r" b="b"/>
              <a:pathLst>
                <a:path w="827404" h="494030">
                  <a:moveTo>
                    <a:pt x="0" y="246749"/>
                  </a:moveTo>
                  <a:lnTo>
                    <a:pt x="4485" y="210287"/>
                  </a:lnTo>
                  <a:lnTo>
                    <a:pt x="17515" y="175485"/>
                  </a:lnTo>
                  <a:lnTo>
                    <a:pt x="38450" y="142726"/>
                  </a:lnTo>
                  <a:lnTo>
                    <a:pt x="66649" y="112392"/>
                  </a:lnTo>
                  <a:lnTo>
                    <a:pt x="101473" y="84863"/>
                  </a:lnTo>
                  <a:lnTo>
                    <a:pt x="142282" y="60523"/>
                  </a:lnTo>
                  <a:lnTo>
                    <a:pt x="188435" y="39752"/>
                  </a:lnTo>
                  <a:lnTo>
                    <a:pt x="239294" y="22933"/>
                  </a:lnTo>
                  <a:lnTo>
                    <a:pt x="294217" y="10447"/>
                  </a:lnTo>
                  <a:lnTo>
                    <a:pt x="352566" y="2675"/>
                  </a:lnTo>
                  <a:lnTo>
                    <a:pt x="413699" y="0"/>
                  </a:lnTo>
                  <a:lnTo>
                    <a:pt x="474833" y="2675"/>
                  </a:lnTo>
                  <a:lnTo>
                    <a:pt x="533182" y="10447"/>
                  </a:lnTo>
                  <a:lnTo>
                    <a:pt x="588105" y="22933"/>
                  </a:lnTo>
                  <a:lnTo>
                    <a:pt x="638964" y="39752"/>
                  </a:lnTo>
                  <a:lnTo>
                    <a:pt x="685117" y="60523"/>
                  </a:lnTo>
                  <a:lnTo>
                    <a:pt x="725926" y="84863"/>
                  </a:lnTo>
                  <a:lnTo>
                    <a:pt x="760750" y="112392"/>
                  </a:lnTo>
                  <a:lnTo>
                    <a:pt x="788949" y="142726"/>
                  </a:lnTo>
                  <a:lnTo>
                    <a:pt x="809884" y="175485"/>
                  </a:lnTo>
                  <a:lnTo>
                    <a:pt x="827399" y="246749"/>
                  </a:lnTo>
                  <a:lnTo>
                    <a:pt x="809884" y="318014"/>
                  </a:lnTo>
                  <a:lnTo>
                    <a:pt x="788949" y="350773"/>
                  </a:lnTo>
                  <a:lnTo>
                    <a:pt x="760750" y="381107"/>
                  </a:lnTo>
                  <a:lnTo>
                    <a:pt x="725926" y="408636"/>
                  </a:lnTo>
                  <a:lnTo>
                    <a:pt x="685117" y="432976"/>
                  </a:lnTo>
                  <a:lnTo>
                    <a:pt x="638964" y="453747"/>
                  </a:lnTo>
                  <a:lnTo>
                    <a:pt x="588105" y="470566"/>
                  </a:lnTo>
                  <a:lnTo>
                    <a:pt x="533182" y="483052"/>
                  </a:lnTo>
                  <a:lnTo>
                    <a:pt x="474833" y="490824"/>
                  </a:lnTo>
                  <a:lnTo>
                    <a:pt x="413699" y="493499"/>
                  </a:lnTo>
                  <a:lnTo>
                    <a:pt x="352566" y="490824"/>
                  </a:lnTo>
                  <a:lnTo>
                    <a:pt x="294217" y="483052"/>
                  </a:lnTo>
                  <a:lnTo>
                    <a:pt x="239294" y="470566"/>
                  </a:lnTo>
                  <a:lnTo>
                    <a:pt x="188435" y="453747"/>
                  </a:lnTo>
                  <a:lnTo>
                    <a:pt x="142282" y="432976"/>
                  </a:lnTo>
                  <a:lnTo>
                    <a:pt x="101473" y="408636"/>
                  </a:lnTo>
                  <a:lnTo>
                    <a:pt x="66649" y="381107"/>
                  </a:lnTo>
                  <a:lnTo>
                    <a:pt x="38450" y="350773"/>
                  </a:lnTo>
                  <a:lnTo>
                    <a:pt x="17515" y="318014"/>
                  </a:lnTo>
                  <a:lnTo>
                    <a:pt x="4485" y="283212"/>
                  </a:lnTo>
                  <a:lnTo>
                    <a:pt x="0" y="246749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333398" y="4147520"/>
            <a:ext cx="2626995" cy="960755"/>
            <a:chOff x="5809396" y="3290268"/>
            <a:chExt cx="2626995" cy="960755"/>
          </a:xfrm>
        </p:grpSpPr>
        <p:sp>
          <p:nvSpPr>
            <p:cNvPr id="24" name="object 24"/>
            <p:cNvSpPr/>
            <p:nvPr/>
          </p:nvSpPr>
          <p:spPr>
            <a:xfrm>
              <a:off x="5888677" y="3299793"/>
              <a:ext cx="968375" cy="709295"/>
            </a:xfrm>
            <a:custGeom>
              <a:avLst/>
              <a:gdLst/>
              <a:ahLst/>
              <a:cxnLst/>
              <a:rect l="l" t="t" r="r" b="b"/>
              <a:pathLst>
                <a:path w="968375" h="709295">
                  <a:moveTo>
                    <a:pt x="968273" y="0"/>
                  </a:moveTo>
                  <a:lnTo>
                    <a:pt x="0" y="70888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9396" y="3973760"/>
              <a:ext cx="107392" cy="9550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856951" y="3299793"/>
              <a:ext cx="610870" cy="848360"/>
            </a:xfrm>
            <a:custGeom>
              <a:avLst/>
              <a:gdLst/>
              <a:ahLst/>
              <a:cxnLst/>
              <a:rect l="l" t="t" r="r" b="b"/>
              <a:pathLst>
                <a:path w="610870" h="848360">
                  <a:moveTo>
                    <a:pt x="0" y="0"/>
                  </a:moveTo>
                  <a:lnTo>
                    <a:pt x="610626" y="84833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2514" y="4120219"/>
              <a:ext cx="95091" cy="1075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856951" y="3299793"/>
              <a:ext cx="1337310" cy="607695"/>
            </a:xfrm>
            <a:custGeom>
              <a:avLst/>
              <a:gdLst/>
              <a:ahLst/>
              <a:cxnLst/>
              <a:rect l="l" t="t" r="r" b="b"/>
              <a:pathLst>
                <a:path w="1337309" h="607695">
                  <a:moveTo>
                    <a:pt x="0" y="0"/>
                  </a:moveTo>
                  <a:lnTo>
                    <a:pt x="1336843" y="607605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71250" y="3869228"/>
              <a:ext cx="110772" cy="8346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534513" y="3747413"/>
              <a:ext cx="892175" cy="494030"/>
            </a:xfrm>
            <a:custGeom>
              <a:avLst/>
              <a:gdLst/>
              <a:ahLst/>
              <a:cxnLst/>
              <a:rect l="l" t="t" r="r" b="b"/>
              <a:pathLst>
                <a:path w="892175" h="494029">
                  <a:moveTo>
                    <a:pt x="445949" y="493499"/>
                  </a:moveTo>
                  <a:lnTo>
                    <a:pt x="385437" y="491247"/>
                  </a:lnTo>
                  <a:lnTo>
                    <a:pt x="327398" y="484685"/>
                  </a:lnTo>
                  <a:lnTo>
                    <a:pt x="272366" y="474109"/>
                  </a:lnTo>
                  <a:lnTo>
                    <a:pt x="220870" y="459811"/>
                  </a:lnTo>
                  <a:lnTo>
                    <a:pt x="173443" y="442086"/>
                  </a:lnTo>
                  <a:lnTo>
                    <a:pt x="130615" y="421228"/>
                  </a:lnTo>
                  <a:lnTo>
                    <a:pt x="92919" y="397531"/>
                  </a:lnTo>
                  <a:lnTo>
                    <a:pt x="60885" y="371289"/>
                  </a:lnTo>
                  <a:lnTo>
                    <a:pt x="35044" y="342796"/>
                  </a:lnTo>
                  <a:lnTo>
                    <a:pt x="4070" y="280232"/>
                  </a:lnTo>
                  <a:lnTo>
                    <a:pt x="0" y="246749"/>
                  </a:lnTo>
                  <a:lnTo>
                    <a:pt x="4070" y="213267"/>
                  </a:lnTo>
                  <a:lnTo>
                    <a:pt x="35044" y="150703"/>
                  </a:lnTo>
                  <a:lnTo>
                    <a:pt x="60885" y="122210"/>
                  </a:lnTo>
                  <a:lnTo>
                    <a:pt x="92919" y="95968"/>
                  </a:lnTo>
                  <a:lnTo>
                    <a:pt x="130615" y="72271"/>
                  </a:lnTo>
                  <a:lnTo>
                    <a:pt x="173443" y="51413"/>
                  </a:lnTo>
                  <a:lnTo>
                    <a:pt x="220870" y="33688"/>
                  </a:lnTo>
                  <a:lnTo>
                    <a:pt x="272366" y="19390"/>
                  </a:lnTo>
                  <a:lnTo>
                    <a:pt x="327398" y="8814"/>
                  </a:lnTo>
                  <a:lnTo>
                    <a:pt x="385437" y="2252"/>
                  </a:lnTo>
                  <a:lnTo>
                    <a:pt x="445949" y="0"/>
                  </a:lnTo>
                  <a:lnTo>
                    <a:pt x="506462" y="2252"/>
                  </a:lnTo>
                  <a:lnTo>
                    <a:pt x="564501" y="8814"/>
                  </a:lnTo>
                  <a:lnTo>
                    <a:pt x="619533" y="19390"/>
                  </a:lnTo>
                  <a:lnTo>
                    <a:pt x="671029" y="33688"/>
                  </a:lnTo>
                  <a:lnTo>
                    <a:pt x="718456" y="51413"/>
                  </a:lnTo>
                  <a:lnTo>
                    <a:pt x="761284" y="72271"/>
                  </a:lnTo>
                  <a:lnTo>
                    <a:pt x="798980" y="95968"/>
                  </a:lnTo>
                  <a:lnTo>
                    <a:pt x="831014" y="122210"/>
                  </a:lnTo>
                  <a:lnTo>
                    <a:pt x="856855" y="150703"/>
                  </a:lnTo>
                  <a:lnTo>
                    <a:pt x="887828" y="213267"/>
                  </a:lnTo>
                  <a:lnTo>
                    <a:pt x="891899" y="246749"/>
                  </a:lnTo>
                  <a:lnTo>
                    <a:pt x="887828" y="280232"/>
                  </a:lnTo>
                  <a:lnTo>
                    <a:pt x="856855" y="342796"/>
                  </a:lnTo>
                  <a:lnTo>
                    <a:pt x="831014" y="371289"/>
                  </a:lnTo>
                  <a:lnTo>
                    <a:pt x="798980" y="397531"/>
                  </a:lnTo>
                  <a:lnTo>
                    <a:pt x="761284" y="421228"/>
                  </a:lnTo>
                  <a:lnTo>
                    <a:pt x="718456" y="442086"/>
                  </a:lnTo>
                  <a:lnTo>
                    <a:pt x="671029" y="459811"/>
                  </a:lnTo>
                  <a:lnTo>
                    <a:pt x="619533" y="474109"/>
                  </a:lnTo>
                  <a:lnTo>
                    <a:pt x="564501" y="484685"/>
                  </a:lnTo>
                  <a:lnTo>
                    <a:pt x="506462" y="491247"/>
                  </a:lnTo>
                  <a:lnTo>
                    <a:pt x="445949" y="493499"/>
                  </a:lnTo>
                  <a:close/>
                </a:path>
              </a:pathLst>
            </a:custGeom>
            <a:solidFill>
              <a:srgbClr val="E6B8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34513" y="3747413"/>
              <a:ext cx="892175" cy="494030"/>
            </a:xfrm>
            <a:custGeom>
              <a:avLst/>
              <a:gdLst/>
              <a:ahLst/>
              <a:cxnLst/>
              <a:rect l="l" t="t" r="r" b="b"/>
              <a:pathLst>
                <a:path w="892175" h="494029">
                  <a:moveTo>
                    <a:pt x="0" y="246749"/>
                  </a:moveTo>
                  <a:lnTo>
                    <a:pt x="4070" y="213267"/>
                  </a:lnTo>
                  <a:lnTo>
                    <a:pt x="15929" y="181154"/>
                  </a:lnTo>
                  <a:lnTo>
                    <a:pt x="60885" y="122210"/>
                  </a:lnTo>
                  <a:lnTo>
                    <a:pt x="92919" y="95968"/>
                  </a:lnTo>
                  <a:lnTo>
                    <a:pt x="130615" y="72271"/>
                  </a:lnTo>
                  <a:lnTo>
                    <a:pt x="173443" y="51413"/>
                  </a:lnTo>
                  <a:lnTo>
                    <a:pt x="220870" y="33688"/>
                  </a:lnTo>
                  <a:lnTo>
                    <a:pt x="272366" y="19390"/>
                  </a:lnTo>
                  <a:lnTo>
                    <a:pt x="327398" y="8814"/>
                  </a:lnTo>
                  <a:lnTo>
                    <a:pt x="385437" y="2252"/>
                  </a:lnTo>
                  <a:lnTo>
                    <a:pt x="445949" y="0"/>
                  </a:lnTo>
                  <a:lnTo>
                    <a:pt x="506462" y="2252"/>
                  </a:lnTo>
                  <a:lnTo>
                    <a:pt x="564501" y="8814"/>
                  </a:lnTo>
                  <a:lnTo>
                    <a:pt x="619533" y="19390"/>
                  </a:lnTo>
                  <a:lnTo>
                    <a:pt x="671029" y="33688"/>
                  </a:lnTo>
                  <a:lnTo>
                    <a:pt x="718456" y="51413"/>
                  </a:lnTo>
                  <a:lnTo>
                    <a:pt x="761284" y="72271"/>
                  </a:lnTo>
                  <a:lnTo>
                    <a:pt x="798980" y="95968"/>
                  </a:lnTo>
                  <a:lnTo>
                    <a:pt x="831014" y="122210"/>
                  </a:lnTo>
                  <a:lnTo>
                    <a:pt x="856855" y="150703"/>
                  </a:lnTo>
                  <a:lnTo>
                    <a:pt x="887829" y="213267"/>
                  </a:lnTo>
                  <a:lnTo>
                    <a:pt x="891899" y="246749"/>
                  </a:lnTo>
                  <a:lnTo>
                    <a:pt x="875970" y="312345"/>
                  </a:lnTo>
                  <a:lnTo>
                    <a:pt x="831014" y="371289"/>
                  </a:lnTo>
                  <a:lnTo>
                    <a:pt x="798980" y="397531"/>
                  </a:lnTo>
                  <a:lnTo>
                    <a:pt x="761284" y="421228"/>
                  </a:lnTo>
                  <a:lnTo>
                    <a:pt x="718456" y="442086"/>
                  </a:lnTo>
                  <a:lnTo>
                    <a:pt x="671029" y="459811"/>
                  </a:lnTo>
                  <a:lnTo>
                    <a:pt x="619533" y="474109"/>
                  </a:lnTo>
                  <a:lnTo>
                    <a:pt x="564501" y="484685"/>
                  </a:lnTo>
                  <a:lnTo>
                    <a:pt x="506462" y="491247"/>
                  </a:lnTo>
                  <a:lnTo>
                    <a:pt x="445949" y="493499"/>
                  </a:lnTo>
                  <a:lnTo>
                    <a:pt x="385437" y="491247"/>
                  </a:lnTo>
                  <a:lnTo>
                    <a:pt x="327398" y="484685"/>
                  </a:lnTo>
                  <a:lnTo>
                    <a:pt x="272366" y="474109"/>
                  </a:lnTo>
                  <a:lnTo>
                    <a:pt x="220870" y="459811"/>
                  </a:lnTo>
                  <a:lnTo>
                    <a:pt x="173443" y="442086"/>
                  </a:lnTo>
                  <a:lnTo>
                    <a:pt x="130615" y="421228"/>
                  </a:lnTo>
                  <a:lnTo>
                    <a:pt x="92919" y="397531"/>
                  </a:lnTo>
                  <a:lnTo>
                    <a:pt x="60885" y="371289"/>
                  </a:lnTo>
                  <a:lnTo>
                    <a:pt x="35044" y="342796"/>
                  </a:lnTo>
                  <a:lnTo>
                    <a:pt x="4070" y="280232"/>
                  </a:lnTo>
                  <a:lnTo>
                    <a:pt x="0" y="246749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470953" y="2783360"/>
            <a:ext cx="131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I</a:t>
            </a:r>
            <a:endParaRPr sz="3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43589" y="4594873"/>
            <a:ext cx="321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35" name="object 3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3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Input</a:t>
            </a:r>
            <a:r>
              <a:rPr spc="-90" dirty="0"/>
              <a:t> </a:t>
            </a:r>
            <a:r>
              <a:rPr spc="-5" dirty="0"/>
              <a:t>Partitioning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26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971677" y="2236595"/>
            <a:ext cx="4210685" cy="3269615"/>
            <a:chOff x="447675" y="1379343"/>
            <a:chExt cx="4210685" cy="3269615"/>
          </a:xfrm>
        </p:grpSpPr>
        <p:sp>
          <p:nvSpPr>
            <p:cNvPr id="4" name="object 4"/>
            <p:cNvSpPr/>
            <p:nvPr/>
          </p:nvSpPr>
          <p:spPr>
            <a:xfrm>
              <a:off x="457200" y="1389018"/>
              <a:ext cx="4191635" cy="3249930"/>
            </a:xfrm>
            <a:custGeom>
              <a:avLst/>
              <a:gdLst/>
              <a:ahLst/>
              <a:cxnLst/>
              <a:rect l="l" t="t" r="r" b="b"/>
              <a:pathLst>
                <a:path w="4191635" h="3249929">
                  <a:moveTo>
                    <a:pt x="3649639" y="3249899"/>
                  </a:moveTo>
                  <a:lnTo>
                    <a:pt x="541660" y="3249899"/>
                  </a:lnTo>
                  <a:lnTo>
                    <a:pt x="494924" y="3247911"/>
                  </a:lnTo>
                  <a:lnTo>
                    <a:pt x="449291" y="3242055"/>
                  </a:lnTo>
                  <a:lnTo>
                    <a:pt x="404925" y="3232493"/>
                  </a:lnTo>
                  <a:lnTo>
                    <a:pt x="361988" y="3219389"/>
                  </a:lnTo>
                  <a:lnTo>
                    <a:pt x="320643" y="3202904"/>
                  </a:lnTo>
                  <a:lnTo>
                    <a:pt x="281053" y="3183201"/>
                  </a:lnTo>
                  <a:lnTo>
                    <a:pt x="243379" y="3160444"/>
                  </a:lnTo>
                  <a:lnTo>
                    <a:pt x="207785" y="3134794"/>
                  </a:lnTo>
                  <a:lnTo>
                    <a:pt x="174433" y="3106414"/>
                  </a:lnTo>
                  <a:lnTo>
                    <a:pt x="143485" y="3075466"/>
                  </a:lnTo>
                  <a:lnTo>
                    <a:pt x="115105" y="3042114"/>
                  </a:lnTo>
                  <a:lnTo>
                    <a:pt x="89455" y="3006520"/>
                  </a:lnTo>
                  <a:lnTo>
                    <a:pt x="66698" y="2968846"/>
                  </a:lnTo>
                  <a:lnTo>
                    <a:pt x="46995" y="2929256"/>
                  </a:lnTo>
                  <a:lnTo>
                    <a:pt x="30510" y="2887911"/>
                  </a:lnTo>
                  <a:lnTo>
                    <a:pt x="17406" y="2844974"/>
                  </a:lnTo>
                  <a:lnTo>
                    <a:pt x="7844" y="2800608"/>
                  </a:lnTo>
                  <a:lnTo>
                    <a:pt x="1988" y="2754975"/>
                  </a:lnTo>
                  <a:lnTo>
                    <a:pt x="0" y="2708238"/>
                  </a:lnTo>
                  <a:lnTo>
                    <a:pt x="0" y="541660"/>
                  </a:lnTo>
                  <a:lnTo>
                    <a:pt x="1988" y="494924"/>
                  </a:lnTo>
                  <a:lnTo>
                    <a:pt x="7844" y="449291"/>
                  </a:lnTo>
                  <a:lnTo>
                    <a:pt x="17406" y="404925"/>
                  </a:lnTo>
                  <a:lnTo>
                    <a:pt x="30510" y="361988"/>
                  </a:lnTo>
                  <a:lnTo>
                    <a:pt x="46995" y="320643"/>
                  </a:lnTo>
                  <a:lnTo>
                    <a:pt x="66698" y="281053"/>
                  </a:lnTo>
                  <a:lnTo>
                    <a:pt x="89455" y="243379"/>
                  </a:lnTo>
                  <a:lnTo>
                    <a:pt x="115105" y="207785"/>
                  </a:lnTo>
                  <a:lnTo>
                    <a:pt x="143485" y="174433"/>
                  </a:lnTo>
                  <a:lnTo>
                    <a:pt x="174433" y="143485"/>
                  </a:lnTo>
                  <a:lnTo>
                    <a:pt x="207785" y="115105"/>
                  </a:lnTo>
                  <a:lnTo>
                    <a:pt x="243379" y="89455"/>
                  </a:lnTo>
                  <a:lnTo>
                    <a:pt x="281053" y="66698"/>
                  </a:lnTo>
                  <a:lnTo>
                    <a:pt x="320643" y="46995"/>
                  </a:lnTo>
                  <a:lnTo>
                    <a:pt x="361988" y="30510"/>
                  </a:lnTo>
                  <a:lnTo>
                    <a:pt x="404925" y="17406"/>
                  </a:lnTo>
                  <a:lnTo>
                    <a:pt x="449291" y="7844"/>
                  </a:lnTo>
                  <a:lnTo>
                    <a:pt x="494924" y="1988"/>
                  </a:lnTo>
                  <a:lnTo>
                    <a:pt x="541660" y="0"/>
                  </a:lnTo>
                  <a:lnTo>
                    <a:pt x="3649639" y="0"/>
                  </a:lnTo>
                  <a:lnTo>
                    <a:pt x="3697265" y="2096"/>
                  </a:lnTo>
                  <a:lnTo>
                    <a:pt x="3744206" y="8316"/>
                  </a:lnTo>
                  <a:lnTo>
                    <a:pt x="3790212" y="18557"/>
                  </a:lnTo>
                  <a:lnTo>
                    <a:pt x="3835034" y="32715"/>
                  </a:lnTo>
                  <a:lnTo>
                    <a:pt x="3878423" y="50687"/>
                  </a:lnTo>
                  <a:lnTo>
                    <a:pt x="3920128" y="72370"/>
                  </a:lnTo>
                  <a:lnTo>
                    <a:pt x="3959901" y="97660"/>
                  </a:lnTo>
                  <a:lnTo>
                    <a:pt x="3997491" y="126454"/>
                  </a:lnTo>
                  <a:lnTo>
                    <a:pt x="4032651" y="158648"/>
                  </a:lnTo>
                  <a:lnTo>
                    <a:pt x="4064845" y="193808"/>
                  </a:lnTo>
                  <a:lnTo>
                    <a:pt x="4093639" y="231398"/>
                  </a:lnTo>
                  <a:lnTo>
                    <a:pt x="4118929" y="271171"/>
                  </a:lnTo>
                  <a:lnTo>
                    <a:pt x="4140612" y="312876"/>
                  </a:lnTo>
                  <a:lnTo>
                    <a:pt x="4158584" y="356265"/>
                  </a:lnTo>
                  <a:lnTo>
                    <a:pt x="4172742" y="401087"/>
                  </a:lnTo>
                  <a:lnTo>
                    <a:pt x="4182983" y="447093"/>
                  </a:lnTo>
                  <a:lnTo>
                    <a:pt x="4189203" y="494034"/>
                  </a:lnTo>
                  <a:lnTo>
                    <a:pt x="4191299" y="541660"/>
                  </a:lnTo>
                  <a:lnTo>
                    <a:pt x="4191299" y="2708238"/>
                  </a:lnTo>
                  <a:lnTo>
                    <a:pt x="4189311" y="2754975"/>
                  </a:lnTo>
                  <a:lnTo>
                    <a:pt x="4183455" y="2800608"/>
                  </a:lnTo>
                  <a:lnTo>
                    <a:pt x="4173893" y="2844974"/>
                  </a:lnTo>
                  <a:lnTo>
                    <a:pt x="4160789" y="2887911"/>
                  </a:lnTo>
                  <a:lnTo>
                    <a:pt x="4144304" y="2929256"/>
                  </a:lnTo>
                  <a:lnTo>
                    <a:pt x="4124601" y="2968846"/>
                  </a:lnTo>
                  <a:lnTo>
                    <a:pt x="4101844" y="3006520"/>
                  </a:lnTo>
                  <a:lnTo>
                    <a:pt x="4076194" y="3042114"/>
                  </a:lnTo>
                  <a:lnTo>
                    <a:pt x="4047814" y="3075466"/>
                  </a:lnTo>
                  <a:lnTo>
                    <a:pt x="4016866" y="3106414"/>
                  </a:lnTo>
                  <a:lnTo>
                    <a:pt x="3983514" y="3134794"/>
                  </a:lnTo>
                  <a:lnTo>
                    <a:pt x="3947920" y="3160444"/>
                  </a:lnTo>
                  <a:lnTo>
                    <a:pt x="3910246" y="3183201"/>
                  </a:lnTo>
                  <a:lnTo>
                    <a:pt x="3870656" y="3202904"/>
                  </a:lnTo>
                  <a:lnTo>
                    <a:pt x="3829311" y="3219389"/>
                  </a:lnTo>
                  <a:lnTo>
                    <a:pt x="3786374" y="3232493"/>
                  </a:lnTo>
                  <a:lnTo>
                    <a:pt x="3742008" y="3242055"/>
                  </a:lnTo>
                  <a:lnTo>
                    <a:pt x="3696375" y="3247911"/>
                  </a:lnTo>
                  <a:lnTo>
                    <a:pt x="3649639" y="3249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389018"/>
              <a:ext cx="4191635" cy="3249930"/>
            </a:xfrm>
            <a:custGeom>
              <a:avLst/>
              <a:gdLst/>
              <a:ahLst/>
              <a:cxnLst/>
              <a:rect l="l" t="t" r="r" b="b"/>
              <a:pathLst>
                <a:path w="4191635" h="3249929">
                  <a:moveTo>
                    <a:pt x="0" y="541660"/>
                  </a:moveTo>
                  <a:lnTo>
                    <a:pt x="1988" y="494924"/>
                  </a:lnTo>
                  <a:lnTo>
                    <a:pt x="7844" y="449291"/>
                  </a:lnTo>
                  <a:lnTo>
                    <a:pt x="17406" y="404925"/>
                  </a:lnTo>
                  <a:lnTo>
                    <a:pt x="30510" y="361988"/>
                  </a:lnTo>
                  <a:lnTo>
                    <a:pt x="46995" y="320643"/>
                  </a:lnTo>
                  <a:lnTo>
                    <a:pt x="66698" y="281053"/>
                  </a:lnTo>
                  <a:lnTo>
                    <a:pt x="89455" y="243379"/>
                  </a:lnTo>
                  <a:lnTo>
                    <a:pt x="115105" y="207785"/>
                  </a:lnTo>
                  <a:lnTo>
                    <a:pt x="143485" y="174433"/>
                  </a:lnTo>
                  <a:lnTo>
                    <a:pt x="174433" y="143485"/>
                  </a:lnTo>
                  <a:lnTo>
                    <a:pt x="207785" y="115105"/>
                  </a:lnTo>
                  <a:lnTo>
                    <a:pt x="243379" y="89455"/>
                  </a:lnTo>
                  <a:lnTo>
                    <a:pt x="281053" y="66698"/>
                  </a:lnTo>
                  <a:lnTo>
                    <a:pt x="320643" y="46995"/>
                  </a:lnTo>
                  <a:lnTo>
                    <a:pt x="361988" y="30510"/>
                  </a:lnTo>
                  <a:lnTo>
                    <a:pt x="404925" y="17406"/>
                  </a:lnTo>
                  <a:lnTo>
                    <a:pt x="449291" y="7844"/>
                  </a:lnTo>
                  <a:lnTo>
                    <a:pt x="494924" y="1988"/>
                  </a:lnTo>
                  <a:lnTo>
                    <a:pt x="541660" y="0"/>
                  </a:lnTo>
                  <a:lnTo>
                    <a:pt x="3649639" y="0"/>
                  </a:lnTo>
                  <a:lnTo>
                    <a:pt x="3697265" y="2096"/>
                  </a:lnTo>
                  <a:lnTo>
                    <a:pt x="3744206" y="8316"/>
                  </a:lnTo>
                  <a:lnTo>
                    <a:pt x="3790212" y="18557"/>
                  </a:lnTo>
                  <a:lnTo>
                    <a:pt x="3835034" y="32715"/>
                  </a:lnTo>
                  <a:lnTo>
                    <a:pt x="3878423" y="50687"/>
                  </a:lnTo>
                  <a:lnTo>
                    <a:pt x="3920128" y="72370"/>
                  </a:lnTo>
                  <a:lnTo>
                    <a:pt x="3959901" y="97660"/>
                  </a:lnTo>
                  <a:lnTo>
                    <a:pt x="3997491" y="126454"/>
                  </a:lnTo>
                  <a:lnTo>
                    <a:pt x="4032651" y="158648"/>
                  </a:lnTo>
                  <a:lnTo>
                    <a:pt x="4064845" y="193808"/>
                  </a:lnTo>
                  <a:lnTo>
                    <a:pt x="4093639" y="231398"/>
                  </a:lnTo>
                  <a:lnTo>
                    <a:pt x="4118929" y="271171"/>
                  </a:lnTo>
                  <a:lnTo>
                    <a:pt x="4140612" y="312876"/>
                  </a:lnTo>
                  <a:lnTo>
                    <a:pt x="4158584" y="356265"/>
                  </a:lnTo>
                  <a:lnTo>
                    <a:pt x="4172742" y="401087"/>
                  </a:lnTo>
                  <a:lnTo>
                    <a:pt x="4182983" y="447093"/>
                  </a:lnTo>
                  <a:lnTo>
                    <a:pt x="4189203" y="494034"/>
                  </a:lnTo>
                  <a:lnTo>
                    <a:pt x="4191299" y="541660"/>
                  </a:lnTo>
                  <a:lnTo>
                    <a:pt x="4191299" y="2708238"/>
                  </a:lnTo>
                  <a:lnTo>
                    <a:pt x="4189311" y="2754975"/>
                  </a:lnTo>
                  <a:lnTo>
                    <a:pt x="4183455" y="2800608"/>
                  </a:lnTo>
                  <a:lnTo>
                    <a:pt x="4173893" y="2844974"/>
                  </a:lnTo>
                  <a:lnTo>
                    <a:pt x="4160789" y="2887911"/>
                  </a:lnTo>
                  <a:lnTo>
                    <a:pt x="4144304" y="2929256"/>
                  </a:lnTo>
                  <a:lnTo>
                    <a:pt x="4124601" y="2968846"/>
                  </a:lnTo>
                  <a:lnTo>
                    <a:pt x="4101844" y="3006520"/>
                  </a:lnTo>
                  <a:lnTo>
                    <a:pt x="4076194" y="3042114"/>
                  </a:lnTo>
                  <a:lnTo>
                    <a:pt x="4047814" y="3075466"/>
                  </a:lnTo>
                  <a:lnTo>
                    <a:pt x="4016866" y="3106414"/>
                  </a:lnTo>
                  <a:lnTo>
                    <a:pt x="3983514" y="3134794"/>
                  </a:lnTo>
                  <a:lnTo>
                    <a:pt x="3947920" y="3160444"/>
                  </a:lnTo>
                  <a:lnTo>
                    <a:pt x="3910246" y="3183201"/>
                  </a:lnTo>
                  <a:lnTo>
                    <a:pt x="3870656" y="3202904"/>
                  </a:lnTo>
                  <a:lnTo>
                    <a:pt x="3829311" y="3219389"/>
                  </a:lnTo>
                  <a:lnTo>
                    <a:pt x="3786374" y="3232493"/>
                  </a:lnTo>
                  <a:lnTo>
                    <a:pt x="3742008" y="3242055"/>
                  </a:lnTo>
                  <a:lnTo>
                    <a:pt x="3696375" y="3247911"/>
                  </a:lnTo>
                  <a:lnTo>
                    <a:pt x="3649639" y="3249899"/>
                  </a:lnTo>
                  <a:lnTo>
                    <a:pt x="541660" y="3249899"/>
                  </a:lnTo>
                  <a:lnTo>
                    <a:pt x="494924" y="3247911"/>
                  </a:lnTo>
                  <a:lnTo>
                    <a:pt x="449291" y="3242055"/>
                  </a:lnTo>
                  <a:lnTo>
                    <a:pt x="404925" y="3232493"/>
                  </a:lnTo>
                  <a:lnTo>
                    <a:pt x="361988" y="3219389"/>
                  </a:lnTo>
                  <a:lnTo>
                    <a:pt x="320643" y="3202904"/>
                  </a:lnTo>
                  <a:lnTo>
                    <a:pt x="281053" y="3183201"/>
                  </a:lnTo>
                  <a:lnTo>
                    <a:pt x="243379" y="3160444"/>
                  </a:lnTo>
                  <a:lnTo>
                    <a:pt x="207785" y="3134794"/>
                  </a:lnTo>
                  <a:lnTo>
                    <a:pt x="174433" y="3106414"/>
                  </a:lnTo>
                  <a:lnTo>
                    <a:pt x="143485" y="3075466"/>
                  </a:lnTo>
                  <a:lnTo>
                    <a:pt x="115105" y="3042114"/>
                  </a:lnTo>
                  <a:lnTo>
                    <a:pt x="89455" y="3006520"/>
                  </a:lnTo>
                  <a:lnTo>
                    <a:pt x="66698" y="2968846"/>
                  </a:lnTo>
                  <a:lnTo>
                    <a:pt x="46995" y="2929256"/>
                  </a:lnTo>
                  <a:lnTo>
                    <a:pt x="30510" y="2887911"/>
                  </a:lnTo>
                  <a:lnTo>
                    <a:pt x="17406" y="2844974"/>
                  </a:lnTo>
                  <a:lnTo>
                    <a:pt x="7844" y="2800608"/>
                  </a:lnTo>
                  <a:lnTo>
                    <a:pt x="1988" y="2754975"/>
                  </a:lnTo>
                  <a:lnTo>
                    <a:pt x="0" y="2708238"/>
                  </a:lnTo>
                  <a:lnTo>
                    <a:pt x="0" y="54166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622" y="2706170"/>
              <a:ext cx="438897" cy="213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7149" y="3817141"/>
              <a:ext cx="423563" cy="3981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200" y="1388868"/>
              <a:ext cx="4191635" cy="3250565"/>
            </a:xfrm>
            <a:custGeom>
              <a:avLst/>
              <a:gdLst/>
              <a:ahLst/>
              <a:cxnLst/>
              <a:rect l="l" t="t" r="r" b="b"/>
              <a:pathLst>
                <a:path w="4191635" h="3250565">
                  <a:moveTo>
                    <a:pt x="2095649" y="149"/>
                  </a:moveTo>
                  <a:lnTo>
                    <a:pt x="2095649" y="3250049"/>
                  </a:lnTo>
                </a:path>
                <a:path w="4191635" h="3250565">
                  <a:moveTo>
                    <a:pt x="0" y="1625099"/>
                  </a:moveTo>
                  <a:lnTo>
                    <a:pt x="4191299" y="1625099"/>
                  </a:lnTo>
                </a:path>
                <a:path w="4191635" h="3250565">
                  <a:moveTo>
                    <a:pt x="0" y="1625099"/>
                  </a:moveTo>
                  <a:lnTo>
                    <a:pt x="2095799" y="0"/>
                  </a:lnTo>
                </a:path>
                <a:path w="4191635" h="3250565">
                  <a:moveTo>
                    <a:pt x="2095649" y="149"/>
                  </a:moveTo>
                  <a:lnTo>
                    <a:pt x="4191149" y="1624949"/>
                  </a:lnTo>
                </a:path>
                <a:path w="4191635" h="3250565">
                  <a:moveTo>
                    <a:pt x="4191299" y="1625099"/>
                  </a:moveTo>
                  <a:lnTo>
                    <a:pt x="2095499" y="3250199"/>
                  </a:lnTo>
                </a:path>
                <a:path w="4191635" h="3250565">
                  <a:moveTo>
                    <a:pt x="0" y="1625099"/>
                  </a:moveTo>
                  <a:lnTo>
                    <a:pt x="2095499" y="32498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10" name="object 10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2816" y="2252326"/>
            <a:ext cx="3910384" cy="3184077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42900" marR="5080" indent="-330835">
              <a:lnSpc>
                <a:spcPts val="2450"/>
              </a:lnSpc>
              <a:spcBef>
                <a:spcPts val="440"/>
              </a:spcBef>
              <a:buChar char="•"/>
              <a:tabLst>
                <a:tab pos="342900" algn="l"/>
                <a:tab pos="343535" algn="l"/>
              </a:tabLst>
            </a:pPr>
            <a:r>
              <a:rPr sz="2400" spc="-5" dirty="0">
                <a:latin typeface="Arial MT"/>
                <a:cs typeface="Arial MT"/>
              </a:rPr>
              <a:t>Consider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possible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 </a:t>
            </a:r>
            <a:r>
              <a:rPr sz="2400" spc="-6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variable.</a:t>
            </a:r>
          </a:p>
          <a:p>
            <a:pPr marL="342900" marR="6985" indent="-330835">
              <a:lnSpc>
                <a:spcPct val="89200"/>
              </a:lnSpc>
              <a:spcBef>
                <a:spcPts val="980"/>
              </a:spcBef>
              <a:buChar char="•"/>
              <a:tabLst>
                <a:tab pos="342900" algn="l"/>
                <a:tab pos="343535" algn="l"/>
              </a:tabLst>
            </a:pPr>
            <a:r>
              <a:rPr sz="2400" spc="-5" dirty="0">
                <a:latin typeface="Arial MT"/>
                <a:cs typeface="Arial MT"/>
              </a:rPr>
              <a:t>Faults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sparse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 inputs, but dense in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appear.</a:t>
            </a:r>
            <a:endParaRPr sz="2400" dirty="0">
              <a:latin typeface="Arial MT"/>
              <a:cs typeface="Arial MT"/>
            </a:endParaRPr>
          </a:p>
          <a:p>
            <a:pPr marL="800100" marR="449580" lvl="1" indent="-313055">
              <a:lnSpc>
                <a:spcPts val="2050"/>
              </a:lnSpc>
              <a:spcBef>
                <a:spcPts val="530"/>
              </a:spcBef>
              <a:buChar char="•"/>
              <a:tabLst>
                <a:tab pos="800100" algn="l"/>
                <a:tab pos="800735" algn="l"/>
              </a:tabLst>
            </a:pPr>
            <a:r>
              <a:rPr sz="2000" spc="-5" dirty="0">
                <a:latin typeface="Arial MT"/>
                <a:cs typeface="Arial MT"/>
              </a:rPr>
              <a:t>Similar input to failing </a:t>
            </a:r>
            <a:r>
              <a:rPr sz="2000" spc="-5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input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also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likely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fail.</a:t>
            </a:r>
            <a:endParaRPr sz="2000" dirty="0">
              <a:latin typeface="Arial MT"/>
              <a:cs typeface="Arial MT"/>
            </a:endParaRPr>
          </a:p>
          <a:p>
            <a:pPr marL="342900" marR="116205" indent="-330835">
              <a:lnSpc>
                <a:spcPts val="2450"/>
              </a:lnSpc>
              <a:spcBef>
                <a:spcPts val="1000"/>
              </a:spcBef>
              <a:buChar char="•"/>
              <a:tabLst>
                <a:tab pos="342900" algn="l"/>
                <a:tab pos="343535" algn="l"/>
              </a:tabLst>
            </a:pPr>
            <a:r>
              <a:rPr sz="2400" spc="-30" dirty="0">
                <a:latin typeface="Arial MT"/>
                <a:cs typeface="Arial MT"/>
              </a:rPr>
              <a:t>Try </a:t>
            </a:r>
            <a:r>
              <a:rPr sz="2400" spc="-5" dirty="0">
                <a:latin typeface="Arial MT"/>
                <a:cs typeface="Arial MT"/>
              </a:rPr>
              <a:t>input from partitions, </a:t>
            </a:r>
            <a:r>
              <a:rPr sz="2400" spc="-6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dense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fault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space.</a:t>
            </a:r>
          </a:p>
        </p:txBody>
      </p:sp>
    </p:spTree>
    <p:extLst>
      <p:ext uri="{BB962C8B-B14F-4D97-AF65-F5344CB8AC3E}">
        <p14:creationId xmlns:p14="http://schemas.microsoft.com/office/powerpoint/2010/main" val="27479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Equivalence</a:t>
            </a:r>
            <a:r>
              <a:rPr spc="-95" dirty="0"/>
              <a:t> </a:t>
            </a:r>
            <a:r>
              <a:rPr spc="-5" dirty="0"/>
              <a:t>Class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08199"/>
            <a:ext cx="7806055" cy="29819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Divide</a:t>
            </a:r>
            <a:r>
              <a:rPr sz="26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input</a:t>
            </a:r>
            <a:r>
              <a:rPr sz="26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domain</a:t>
            </a:r>
            <a:r>
              <a:rPr sz="26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into</a:t>
            </a:r>
            <a:r>
              <a:rPr sz="2600" spc="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b="1" spc="-5" dirty="0">
                <a:solidFill>
                  <a:srgbClr val="4F4F4F"/>
                </a:solidFill>
                <a:latin typeface="Arial"/>
                <a:cs typeface="Arial"/>
              </a:rPr>
              <a:t>equivalence</a:t>
            </a:r>
            <a:r>
              <a:rPr sz="2600" b="1" spc="-1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4F4F4F"/>
                </a:solidFill>
                <a:latin typeface="Arial"/>
                <a:cs typeface="Arial"/>
              </a:rPr>
              <a:t>classes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813435" marR="7797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Inputs from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group interchangeable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(trigger same </a:t>
            </a:r>
            <a:r>
              <a:rPr sz="2200" spc="-6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outcome,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result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same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F4F4F"/>
                </a:solidFill>
                <a:latin typeface="Arial MT"/>
                <a:cs typeface="Arial MT"/>
              </a:rPr>
              <a:t>behavior,</a:t>
            </a:r>
            <a:r>
              <a:rPr sz="22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etc.).</a:t>
            </a:r>
            <a:endParaRPr sz="2200">
              <a:latin typeface="Arial MT"/>
              <a:cs typeface="Arial MT"/>
            </a:endParaRPr>
          </a:p>
          <a:p>
            <a:pPr marL="813435" marR="5080" lvl="1" indent="-327025">
              <a:lnSpc>
                <a:spcPct val="90000"/>
              </a:lnSpc>
              <a:spcBef>
                <a:spcPts val="495"/>
              </a:spcBef>
              <a:buChar char="•"/>
              <a:tabLst>
                <a:tab pos="813435" algn="l"/>
                <a:tab pos="814069" algn="l"/>
              </a:tabLst>
            </a:pP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If one input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reveals a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fault, others in this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class (probably) </a:t>
            </a:r>
            <a:r>
              <a:rPr sz="2200" spc="-60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will too. In one input does not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reveal a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fault, the other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ones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F4F4F"/>
                </a:solidFill>
                <a:latin typeface="Arial MT"/>
                <a:cs typeface="Arial MT"/>
              </a:rPr>
              <a:t>(probably)</a:t>
            </a:r>
            <a:r>
              <a:rPr sz="2200" spc="-5" dirty="0">
                <a:solidFill>
                  <a:srgbClr val="4F4F4F"/>
                </a:solidFill>
                <a:latin typeface="Arial MT"/>
                <a:cs typeface="Arial MT"/>
              </a:rPr>
              <a:t> will not</a:t>
            </a:r>
            <a:r>
              <a:rPr sz="22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F4F4F"/>
                </a:solidFill>
                <a:latin typeface="Arial MT"/>
                <a:cs typeface="Arial MT"/>
              </a:rPr>
              <a:t>either.</a:t>
            </a:r>
            <a:endParaRPr sz="2200">
              <a:latin typeface="Arial MT"/>
              <a:cs typeface="Arial MT"/>
            </a:endParaRPr>
          </a:p>
          <a:p>
            <a:pPr marL="356235" marR="588010" indent="-344170">
              <a:lnSpc>
                <a:spcPts val="2820"/>
              </a:lnSpc>
              <a:spcBef>
                <a:spcPts val="105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10" dirty="0">
                <a:solidFill>
                  <a:srgbClr val="4F4F4F"/>
                </a:solidFill>
                <a:latin typeface="Arial MT"/>
                <a:cs typeface="Arial MT"/>
              </a:rPr>
              <a:t>Partitioning </a:t>
            </a:r>
            <a:r>
              <a:rPr sz="2600" spc="-5" dirty="0">
                <a:solidFill>
                  <a:srgbClr val="4F4F4F"/>
                </a:solidFill>
                <a:latin typeface="Arial MT"/>
                <a:cs typeface="Arial MT"/>
              </a:rPr>
              <a:t>based on intuition, experience, and </a:t>
            </a:r>
            <a:r>
              <a:rPr sz="2600" spc="-7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F4F4F"/>
                </a:solidFill>
                <a:latin typeface="Arial MT"/>
                <a:cs typeface="Arial MT"/>
              </a:rPr>
              <a:t>common</a:t>
            </a:r>
            <a:r>
              <a:rPr sz="2600" spc="-1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F4F4F"/>
                </a:solidFill>
                <a:latin typeface="Arial MT"/>
                <a:cs typeface="Arial MT"/>
              </a:rPr>
              <a:t>sense.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64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031873"/>
          </a:xfrm>
        </p:spPr>
        <p:txBody>
          <a:bodyPr/>
          <a:lstStyle/>
          <a:p>
            <a:pPr marL="12700">
              <a:spcBef>
                <a:spcPts val="730"/>
              </a:spcBef>
            </a:pPr>
            <a:r>
              <a:rPr lang="en-US" spc="-5" dirty="0" err="1">
                <a:latin typeface="Courier New"/>
                <a:cs typeface="Courier New"/>
              </a:rPr>
              <a:t>substr</a:t>
            </a:r>
            <a:r>
              <a:rPr lang="en-US" spc="-5" dirty="0">
                <a:latin typeface="Courier New"/>
                <a:cs typeface="Courier New"/>
              </a:rPr>
              <a:t>(string</a:t>
            </a:r>
            <a:r>
              <a:rPr lang="en-US" spc="-35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str</a:t>
            </a:r>
            <a:r>
              <a:rPr lang="en-US" spc="-5" dirty="0">
                <a:latin typeface="Courier New"/>
                <a:cs typeface="Courier New"/>
              </a:rPr>
              <a:t>,</a:t>
            </a:r>
            <a:r>
              <a:rPr lang="en-US" spc="-30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3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index)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spcBef>
                <a:spcPts val="630"/>
              </a:spcBef>
            </a:pPr>
            <a:r>
              <a:rPr lang="en-US" b="1" spc="-5" dirty="0">
                <a:latin typeface="Arial"/>
                <a:cs typeface="Arial"/>
              </a:rPr>
              <a:t>What</a:t>
            </a:r>
            <a:r>
              <a:rPr lang="en-US" b="1" spc="-3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are</a:t>
            </a:r>
            <a:r>
              <a:rPr lang="en-US" b="1" spc="-2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some</a:t>
            </a:r>
            <a:r>
              <a:rPr lang="en-US" b="1" spc="-2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possible</a:t>
            </a:r>
            <a:r>
              <a:rPr lang="en-US" b="1" spc="-25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partitions?</a:t>
            </a:r>
            <a:endParaRPr lang="en-US" dirty="0">
              <a:latin typeface="Arial"/>
              <a:cs typeface="Arial"/>
            </a:endParaRPr>
          </a:p>
          <a:p>
            <a:pPr marL="591820" indent="-382270">
              <a:spcBef>
                <a:spcPts val="550"/>
              </a:spcBef>
              <a:buChar char="●"/>
              <a:tabLst>
                <a:tab pos="591820" algn="l"/>
                <a:tab pos="592455" algn="l"/>
              </a:tabLst>
            </a:pPr>
            <a:r>
              <a:rPr lang="en-US" sz="2400" spc="-5" dirty="0"/>
              <a:t>index</a:t>
            </a:r>
            <a:r>
              <a:rPr lang="en-US" sz="2400" spc="-55" dirty="0"/>
              <a:t> </a:t>
            </a:r>
            <a:r>
              <a:rPr lang="en-US" sz="2400" dirty="0"/>
              <a:t>&lt;</a:t>
            </a:r>
            <a:r>
              <a:rPr lang="en-US" sz="2400" spc="-55" dirty="0"/>
              <a:t> </a:t>
            </a:r>
            <a:r>
              <a:rPr lang="en-US" sz="2400" dirty="0"/>
              <a:t>0</a:t>
            </a:r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spc="-5" dirty="0"/>
              <a:t>index</a:t>
            </a:r>
            <a:r>
              <a:rPr lang="en-US" sz="2400" spc="-55" dirty="0"/>
              <a:t> </a:t>
            </a:r>
            <a:r>
              <a:rPr lang="en-US" sz="2400" dirty="0"/>
              <a:t>=</a:t>
            </a:r>
            <a:r>
              <a:rPr lang="en-US" sz="2400" spc="-55" dirty="0"/>
              <a:t> </a:t>
            </a:r>
            <a:r>
              <a:rPr lang="en-US" sz="2400" dirty="0"/>
              <a:t>0</a:t>
            </a:r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spc="-5" dirty="0"/>
              <a:t>index</a:t>
            </a:r>
            <a:r>
              <a:rPr lang="en-US" sz="2400" spc="-55" dirty="0"/>
              <a:t> </a:t>
            </a:r>
            <a:r>
              <a:rPr lang="en-US" sz="2400" dirty="0"/>
              <a:t>&gt;</a:t>
            </a:r>
            <a:r>
              <a:rPr lang="en-US" sz="2400" spc="-55" dirty="0"/>
              <a:t> </a:t>
            </a:r>
            <a:r>
              <a:rPr lang="en-US" sz="2400" dirty="0"/>
              <a:t>0</a:t>
            </a:r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dirty="0" err="1"/>
              <a:t>str</a:t>
            </a:r>
            <a:r>
              <a:rPr lang="en-US" sz="2400" spc="-30" dirty="0"/>
              <a:t> </a:t>
            </a:r>
            <a:r>
              <a:rPr lang="en-US" sz="2400" spc="-5" dirty="0"/>
              <a:t>with</a:t>
            </a:r>
            <a:r>
              <a:rPr lang="en-US" sz="2400" spc="-30" dirty="0"/>
              <a:t> </a:t>
            </a:r>
            <a:r>
              <a:rPr lang="en-US" sz="2400" spc="-5" dirty="0"/>
              <a:t>length</a:t>
            </a:r>
            <a:r>
              <a:rPr lang="en-US" sz="2400" spc="-25" dirty="0"/>
              <a:t> </a:t>
            </a:r>
            <a:r>
              <a:rPr lang="en-US" sz="2400" dirty="0"/>
              <a:t>&lt;</a:t>
            </a:r>
            <a:r>
              <a:rPr lang="en-US" sz="2400" spc="-30" dirty="0"/>
              <a:t> </a:t>
            </a:r>
            <a:r>
              <a:rPr lang="en-US" sz="2400" spc="-5" dirty="0"/>
              <a:t>index</a:t>
            </a:r>
            <a:endParaRPr lang="en-US" sz="2400" dirty="0"/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dirty="0" err="1"/>
              <a:t>str</a:t>
            </a:r>
            <a:r>
              <a:rPr lang="en-US" sz="2400" spc="-30" dirty="0"/>
              <a:t> </a:t>
            </a:r>
            <a:r>
              <a:rPr lang="en-US" sz="2400" spc="-5" dirty="0"/>
              <a:t>with</a:t>
            </a:r>
            <a:r>
              <a:rPr lang="en-US" sz="2400" spc="-30" dirty="0"/>
              <a:t> </a:t>
            </a:r>
            <a:r>
              <a:rPr lang="en-US" sz="2400" spc="-5" dirty="0"/>
              <a:t>length</a:t>
            </a:r>
            <a:r>
              <a:rPr lang="en-US" sz="2400" spc="-25" dirty="0"/>
              <a:t> </a:t>
            </a:r>
            <a:r>
              <a:rPr lang="en-US" sz="2400" dirty="0"/>
              <a:t>=</a:t>
            </a:r>
            <a:r>
              <a:rPr lang="en-US" sz="2400" spc="-30" dirty="0"/>
              <a:t> </a:t>
            </a:r>
            <a:r>
              <a:rPr lang="en-US" sz="2400" spc="-5" dirty="0"/>
              <a:t>index</a:t>
            </a:r>
            <a:endParaRPr lang="en-US" sz="2400" dirty="0"/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dirty="0" err="1"/>
              <a:t>str</a:t>
            </a:r>
            <a:r>
              <a:rPr lang="en-US" sz="2400" spc="-30" dirty="0"/>
              <a:t> </a:t>
            </a:r>
            <a:r>
              <a:rPr lang="en-US" sz="2400" spc="-5" dirty="0"/>
              <a:t>with</a:t>
            </a:r>
            <a:r>
              <a:rPr lang="en-US" sz="2400" spc="-30" dirty="0"/>
              <a:t> </a:t>
            </a:r>
            <a:r>
              <a:rPr lang="en-US" sz="2400" spc="-5" dirty="0"/>
              <a:t>length</a:t>
            </a:r>
            <a:r>
              <a:rPr lang="en-US" sz="2400" spc="-25" dirty="0"/>
              <a:t> </a:t>
            </a:r>
            <a:r>
              <a:rPr lang="en-US" sz="2400" dirty="0"/>
              <a:t>&gt;</a:t>
            </a:r>
            <a:r>
              <a:rPr lang="en-US" sz="2400" spc="-30" dirty="0"/>
              <a:t> </a:t>
            </a:r>
            <a:r>
              <a:rPr lang="en-US" sz="2400" spc="-5" dirty="0"/>
              <a:t>index</a:t>
            </a:r>
            <a:endParaRPr lang="en-US" sz="2400" dirty="0"/>
          </a:p>
          <a:p>
            <a:pPr marL="591820" indent="-382270">
              <a:buChar char="●"/>
              <a:tabLst>
                <a:tab pos="591820" algn="l"/>
                <a:tab pos="592455" algn="l"/>
              </a:tabLst>
            </a:pPr>
            <a:r>
              <a:rPr lang="en-US" sz="2400" spc="-5" dirty="0"/>
              <a:t>...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65916" y="2148024"/>
            <a:ext cx="5770245" cy="401392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spcBef>
                <a:spcPts val="730"/>
              </a:spcBef>
            </a:pPr>
            <a:endParaRPr sz="20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0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Choosing</a:t>
            </a:r>
            <a:r>
              <a:rPr spc="-45" dirty="0"/>
              <a:t> </a:t>
            </a:r>
            <a:r>
              <a:rPr spc="-10" dirty="0"/>
              <a:t>Input</a:t>
            </a:r>
            <a:r>
              <a:rPr spc="-50" dirty="0"/>
              <a:t> </a:t>
            </a:r>
            <a:r>
              <a:rPr spc="-5" dirty="0"/>
              <a:t>Partitions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985706"/>
          </a:xfrm>
        </p:spPr>
        <p:txBody>
          <a:bodyPr/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Equivalent</a:t>
            </a:r>
            <a:r>
              <a:rPr lang="en-US" spc="-40" dirty="0"/>
              <a:t> </a:t>
            </a:r>
            <a:r>
              <a:rPr lang="en-US" spc="-5" dirty="0"/>
              <a:t>output</a:t>
            </a:r>
            <a:r>
              <a:rPr lang="en-US" spc="-30" dirty="0"/>
              <a:t> </a:t>
            </a:r>
            <a:r>
              <a:rPr lang="en-US" spc="-5" dirty="0"/>
              <a:t>events.</a:t>
            </a:r>
            <a:endParaRPr lang="en-US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Ranges</a:t>
            </a:r>
            <a:r>
              <a:rPr lang="en-US" spc="-25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numbers</a:t>
            </a:r>
            <a:r>
              <a:rPr lang="en-US" spc="-20" dirty="0"/>
              <a:t> </a:t>
            </a:r>
            <a:r>
              <a:rPr lang="en-US" spc="-5" dirty="0"/>
              <a:t>or</a:t>
            </a:r>
            <a:r>
              <a:rPr lang="en-US" spc="-20" dirty="0"/>
              <a:t> </a:t>
            </a:r>
            <a:r>
              <a:rPr lang="en-US" dirty="0"/>
              <a:t>values.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dirty="0"/>
              <a:t>Membership</a:t>
            </a:r>
            <a:r>
              <a:rPr lang="en-US" spc="-25" dirty="0"/>
              <a:t> </a:t>
            </a:r>
            <a:r>
              <a:rPr lang="en-US" spc="-5" dirty="0"/>
              <a:t>in</a:t>
            </a:r>
            <a:r>
              <a:rPr lang="en-US" spc="-20" dirty="0"/>
              <a:t> </a:t>
            </a:r>
            <a:r>
              <a:rPr lang="en-US" dirty="0"/>
              <a:t>a</a:t>
            </a:r>
            <a:r>
              <a:rPr lang="en-US" spc="-25" dirty="0"/>
              <a:t> </a:t>
            </a:r>
            <a:r>
              <a:rPr lang="en-US" spc="-5" dirty="0"/>
              <a:t>logical</a:t>
            </a:r>
            <a:r>
              <a:rPr lang="en-US" spc="-20" dirty="0"/>
              <a:t> </a:t>
            </a:r>
            <a:r>
              <a:rPr lang="en-US" spc="-5" dirty="0"/>
              <a:t>group.</a:t>
            </a:r>
            <a:endParaRPr lang="en-US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5" dirty="0"/>
              <a:t>Time-dependent</a:t>
            </a:r>
            <a:r>
              <a:rPr lang="en-US" spc="-25" dirty="0"/>
              <a:t> </a:t>
            </a:r>
            <a:r>
              <a:rPr lang="en-US" spc="-5" dirty="0"/>
              <a:t>equivalence</a:t>
            </a:r>
            <a:r>
              <a:rPr lang="en-US" spc="-25" dirty="0"/>
              <a:t> </a:t>
            </a:r>
            <a:r>
              <a:rPr lang="en-US" dirty="0"/>
              <a:t>classes.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Equivalent</a:t>
            </a:r>
            <a:r>
              <a:rPr lang="en-US" spc="-40" dirty="0"/>
              <a:t> </a:t>
            </a:r>
            <a:r>
              <a:rPr lang="en-US" spc="-5" dirty="0"/>
              <a:t>operating</a:t>
            </a:r>
            <a:r>
              <a:rPr lang="en-US" spc="-30" dirty="0"/>
              <a:t> </a:t>
            </a:r>
            <a:r>
              <a:rPr lang="en-US" spc="-5" dirty="0"/>
              <a:t>environments.</a:t>
            </a:r>
            <a:endParaRPr lang="en-US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Data</a:t>
            </a:r>
            <a:r>
              <a:rPr lang="en-US" spc="-50" dirty="0"/>
              <a:t> </a:t>
            </a:r>
            <a:r>
              <a:rPr lang="en-US" dirty="0"/>
              <a:t>structures.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Partition</a:t>
            </a:r>
            <a:r>
              <a:rPr lang="en-US" spc="-40" dirty="0"/>
              <a:t> </a:t>
            </a:r>
            <a:r>
              <a:rPr lang="en-US" spc="-5" dirty="0"/>
              <a:t>boundary</a:t>
            </a:r>
            <a:r>
              <a:rPr lang="en-US" spc="-30" dirty="0"/>
              <a:t> </a:t>
            </a:r>
            <a:r>
              <a:rPr lang="en-US" dirty="0"/>
              <a:t>conditions.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29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45" dirty="0"/>
              <a:t>Testing</a:t>
            </a:r>
            <a:r>
              <a:rPr spc="-80" dirty="0"/>
              <a:t> </a:t>
            </a:r>
            <a:r>
              <a:rPr spc="-5" dirty="0"/>
              <a:t>Stages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4650" indent="-362585">
              <a:spcBef>
                <a:spcPts val="100"/>
              </a:spcBef>
              <a:buSzPct val="115384"/>
              <a:buChar char="•"/>
              <a:tabLst>
                <a:tab pos="374015" algn="l"/>
                <a:tab pos="375285" algn="l"/>
              </a:tabLst>
            </a:pPr>
            <a:r>
              <a:rPr lang="en-US" sz="2600" b="1" spc="-5" dirty="0">
                <a:latin typeface="Arial"/>
                <a:cs typeface="Arial"/>
              </a:rPr>
              <a:t>Unit</a:t>
            </a:r>
            <a:r>
              <a:rPr lang="en-US" sz="2600" b="1" spc="-40" dirty="0">
                <a:latin typeface="Arial"/>
                <a:cs typeface="Arial"/>
              </a:rPr>
              <a:t> </a:t>
            </a:r>
            <a:r>
              <a:rPr lang="en-US" sz="2600" b="1" spc="-35" dirty="0">
                <a:latin typeface="Arial"/>
                <a:cs typeface="Arial"/>
              </a:rPr>
              <a:t>Testing</a:t>
            </a:r>
            <a:endParaRPr lang="en-US" sz="2600" dirty="0">
              <a:latin typeface="Arial"/>
              <a:cs typeface="Arial"/>
            </a:endParaRPr>
          </a:p>
          <a:p>
            <a:pPr marL="831850" lvl="1" indent="-327025">
              <a:lnSpc>
                <a:spcPts val="2625"/>
              </a:lnSpc>
              <a:spcBef>
                <a:spcPts val="110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Do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methods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class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work?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74650" indent="-344805">
              <a:lnSpc>
                <a:spcPts val="3105"/>
              </a:lnSpc>
              <a:buChar char="•"/>
              <a:tabLst>
                <a:tab pos="374015" algn="l"/>
                <a:tab pos="375285" algn="l"/>
              </a:tabLst>
            </a:pPr>
            <a:r>
              <a:rPr lang="en-US" sz="2600" b="1" spc="-10" dirty="0">
                <a:latin typeface="Arial"/>
                <a:cs typeface="Arial"/>
              </a:rPr>
              <a:t>System-level</a:t>
            </a:r>
            <a:r>
              <a:rPr lang="en-US" sz="2600" b="1" spc="-45" dirty="0">
                <a:latin typeface="Arial"/>
                <a:cs typeface="Arial"/>
              </a:rPr>
              <a:t> </a:t>
            </a:r>
            <a:r>
              <a:rPr lang="en-US" sz="2600" b="1" spc="-35" dirty="0">
                <a:latin typeface="Arial"/>
                <a:cs typeface="Arial"/>
              </a:rPr>
              <a:t>Testing</a:t>
            </a:r>
            <a:endParaRPr lang="en-US" sz="2600" dirty="0">
              <a:latin typeface="Arial"/>
              <a:cs typeface="Arial"/>
            </a:endParaRPr>
          </a:p>
          <a:p>
            <a:pPr marL="831850" indent="-327025">
              <a:spcBef>
                <a:spcPts val="45"/>
              </a:spcBef>
              <a:buChar char="•"/>
              <a:tabLst>
                <a:tab pos="831215" algn="l"/>
                <a:tab pos="832485" algn="l"/>
              </a:tabLst>
            </a:pPr>
            <a:r>
              <a:rPr lang="en-US" sz="2200" b="1" spc="-5" dirty="0">
                <a:latin typeface="Arial"/>
                <a:cs typeface="Arial"/>
              </a:rPr>
              <a:t>System</a:t>
            </a:r>
            <a:r>
              <a:rPr lang="en-US" sz="2200" b="1" spc="-35" dirty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(Integration)</a:t>
            </a:r>
            <a:r>
              <a:rPr lang="en-US" sz="2200" b="1" spc="-30" dirty="0">
                <a:latin typeface="Arial"/>
                <a:cs typeface="Arial"/>
              </a:rPr>
              <a:t> Testing</a:t>
            </a:r>
            <a:endParaRPr lang="en-US" sz="22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137199" y="3338959"/>
            <a:ext cx="3864610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1310" marR="5080" indent="-309245">
              <a:lnSpc>
                <a:spcPct val="100699"/>
              </a:lnSpc>
              <a:spcBef>
                <a:spcPts val="85"/>
              </a:spcBef>
              <a:buChar char="•"/>
              <a:tabLst>
                <a:tab pos="320675" algn="l"/>
                <a:tab pos="321945" algn="l"/>
              </a:tabLst>
            </a:pPr>
            <a:r>
              <a:rPr dirty="0">
                <a:latin typeface="Arial MT"/>
                <a:cs typeface="Arial MT"/>
              </a:rPr>
              <a:t>(Subsystem-level)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Do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collected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units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  <a:p>
            <a:pPr marL="321310" marR="35560" indent="-309245">
              <a:lnSpc>
                <a:spcPct val="100699"/>
              </a:lnSpc>
              <a:buChar char="•"/>
              <a:tabLst>
                <a:tab pos="320675" algn="l"/>
                <a:tab pos="321945" algn="l"/>
              </a:tabLst>
            </a:pPr>
            <a:r>
              <a:rPr dirty="0">
                <a:latin typeface="Arial MT"/>
                <a:cs typeface="Arial MT"/>
              </a:rPr>
              <a:t>(System-level) </a:t>
            </a:r>
            <a:r>
              <a:rPr spc="-5" dirty="0">
                <a:latin typeface="Arial MT"/>
                <a:cs typeface="Arial MT"/>
              </a:rPr>
              <a:t>Does high-level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interactio</a:t>
            </a:r>
            <a:r>
              <a:rPr dirty="0">
                <a:latin typeface="Arial MT"/>
                <a:cs typeface="Arial MT"/>
              </a:rPr>
              <a:t>n</a:t>
            </a:r>
            <a:r>
              <a:rPr spc="-5" dirty="0">
                <a:latin typeface="Arial MT"/>
                <a:cs typeface="Arial MT"/>
              </a:rPr>
              <a:t> throug</a:t>
            </a:r>
            <a:r>
              <a:rPr dirty="0">
                <a:latin typeface="Arial MT"/>
                <a:cs typeface="Arial MT"/>
              </a:rPr>
              <a:t>h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APIs/UI</a:t>
            </a:r>
            <a:r>
              <a:rPr dirty="0">
                <a:latin typeface="Arial MT"/>
                <a:cs typeface="Arial MT"/>
              </a:rPr>
              <a:t>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262" y="4677902"/>
            <a:ext cx="45510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090" indent="-327025">
              <a:spcBef>
                <a:spcPts val="100"/>
              </a:spcBef>
              <a:buChar char="•"/>
              <a:tabLst>
                <a:tab pos="338455" algn="l"/>
                <a:tab pos="339725" algn="l"/>
              </a:tabLst>
            </a:pPr>
            <a:r>
              <a:rPr sz="2200" b="1" spc="-5" dirty="0">
                <a:latin typeface="Arial"/>
                <a:cs typeface="Arial"/>
              </a:rPr>
              <a:t>Exploratory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3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 marL="796290" lvl="1" indent="-309880">
              <a:buChar char="•"/>
              <a:tabLst>
                <a:tab pos="795655" algn="l"/>
                <a:tab pos="796925" algn="l"/>
              </a:tabLst>
            </a:pPr>
            <a:r>
              <a:rPr spc="-5" dirty="0">
                <a:latin typeface="Arial MT"/>
                <a:cs typeface="Arial MT"/>
              </a:rPr>
              <a:t>Does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interaction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through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GUIs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work?</a:t>
            </a:r>
            <a:endParaRPr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40689" y="1781139"/>
            <a:ext cx="2606675" cy="3296285"/>
            <a:chOff x="6316687" y="923887"/>
            <a:chExt cx="2606675" cy="3296285"/>
          </a:xfrm>
        </p:grpSpPr>
        <p:sp>
          <p:nvSpPr>
            <p:cNvPr id="7" name="object 7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2597099" y="3286199"/>
                  </a:moveTo>
                  <a:lnTo>
                    <a:pt x="0" y="3286199"/>
                  </a:lnTo>
                  <a:lnTo>
                    <a:pt x="0" y="0"/>
                  </a:lnTo>
                  <a:lnTo>
                    <a:pt x="2597099" y="0"/>
                  </a:lnTo>
                  <a:lnTo>
                    <a:pt x="2597099" y="3286199"/>
                  </a:lnTo>
                  <a:close/>
                </a:path>
              </a:pathLst>
            </a:custGeom>
            <a:solidFill>
              <a:srgbClr val="006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21449" y="928650"/>
              <a:ext cx="2597150" cy="3286760"/>
            </a:xfrm>
            <a:custGeom>
              <a:avLst/>
              <a:gdLst/>
              <a:ahLst/>
              <a:cxnLst/>
              <a:rect l="l" t="t" r="r" b="b"/>
              <a:pathLst>
                <a:path w="2597150" h="3286760">
                  <a:moveTo>
                    <a:pt x="0" y="0"/>
                  </a:moveTo>
                  <a:lnTo>
                    <a:pt x="2597099" y="0"/>
                  </a:lnTo>
                  <a:lnTo>
                    <a:pt x="2597099" y="3286199"/>
                  </a:lnTo>
                  <a:lnTo>
                    <a:pt x="0" y="328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64324" y="1785902"/>
            <a:ext cx="504190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2789" y="1785902"/>
            <a:ext cx="50609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GUI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79862" y="1785902"/>
            <a:ext cx="483234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667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CLI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840687" y="2471264"/>
            <a:ext cx="1450340" cy="1085215"/>
            <a:chOff x="6316687" y="1614012"/>
            <a:chExt cx="1450340" cy="1085215"/>
          </a:xfrm>
        </p:grpSpPr>
        <p:sp>
          <p:nvSpPr>
            <p:cNvPr id="13" name="object 13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1440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440299" y="0"/>
                  </a:lnTo>
                  <a:lnTo>
                    <a:pt x="1440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1449" y="1618775"/>
              <a:ext cx="1440815" cy="1075690"/>
            </a:xfrm>
            <a:custGeom>
              <a:avLst/>
              <a:gdLst/>
              <a:ahLst/>
              <a:cxnLst/>
              <a:rect l="l" t="t" r="r" b="b"/>
              <a:pathLst>
                <a:path w="1440815" h="1075689">
                  <a:moveTo>
                    <a:pt x="0" y="0"/>
                  </a:moveTo>
                  <a:lnTo>
                    <a:pt x="1440299" y="0"/>
                  </a:lnTo>
                  <a:lnTo>
                    <a:pt x="1440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07299" y="1618775"/>
              <a:ext cx="504190" cy="381000"/>
            </a:xfrm>
            <a:custGeom>
              <a:avLst/>
              <a:gdLst/>
              <a:ahLst/>
              <a:cxnLst/>
              <a:rect l="l" t="t" r="r" b="b"/>
              <a:pathLst>
                <a:path w="504190" h="381000">
                  <a:moveTo>
                    <a:pt x="5039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503999" y="0"/>
                  </a:lnTo>
                  <a:lnTo>
                    <a:pt x="503999" y="380699"/>
                  </a:lnTo>
                  <a:close/>
                </a:path>
              </a:pathLst>
            </a:custGeom>
            <a:solidFill>
              <a:srgbClr val="D9D1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256650" y="2476027"/>
            <a:ext cx="483870" cy="294311"/>
          </a:xfrm>
          <a:prstGeom prst="rect">
            <a:avLst/>
          </a:prstGeom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603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17487" y="3787839"/>
            <a:ext cx="1384300" cy="1085215"/>
            <a:chOff x="7493487" y="2930587"/>
            <a:chExt cx="1384300" cy="1085215"/>
          </a:xfrm>
        </p:grpSpPr>
        <p:sp>
          <p:nvSpPr>
            <p:cNvPr id="18" name="object 18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1374299" y="1075499"/>
                  </a:moveTo>
                  <a:lnTo>
                    <a:pt x="0" y="1075499"/>
                  </a:lnTo>
                  <a:lnTo>
                    <a:pt x="0" y="0"/>
                  </a:lnTo>
                  <a:lnTo>
                    <a:pt x="1374299" y="0"/>
                  </a:lnTo>
                  <a:lnTo>
                    <a:pt x="1374299" y="1075499"/>
                  </a:lnTo>
                  <a:close/>
                </a:path>
              </a:pathLst>
            </a:custGeom>
            <a:solidFill>
              <a:srgbClr val="58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98250" y="2935349"/>
              <a:ext cx="1374775" cy="1075690"/>
            </a:xfrm>
            <a:custGeom>
              <a:avLst/>
              <a:gdLst/>
              <a:ahLst/>
              <a:cxnLst/>
              <a:rect l="l" t="t" r="r" b="b"/>
              <a:pathLst>
                <a:path w="1374775" h="1075689">
                  <a:moveTo>
                    <a:pt x="0" y="0"/>
                  </a:moveTo>
                  <a:lnTo>
                    <a:pt x="1374299" y="0"/>
                  </a:lnTo>
                  <a:lnTo>
                    <a:pt x="1374299" y="1075499"/>
                  </a:lnTo>
                  <a:lnTo>
                    <a:pt x="0" y="1075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347526" y="3792601"/>
            <a:ext cx="520065" cy="294311"/>
          </a:xfrm>
          <a:prstGeom prst="rect">
            <a:avLst/>
          </a:prstGeom>
          <a:solidFill>
            <a:srgbClr val="D9D1E9"/>
          </a:solidFill>
          <a:ln w="9524">
            <a:solidFill>
              <a:srgbClr val="6F828C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85725">
              <a:spcBef>
                <a:spcPts val="615"/>
              </a:spcBef>
            </a:pPr>
            <a:r>
              <a:rPr sz="1400" spc="-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906739" y="2301027"/>
            <a:ext cx="2444115" cy="2572385"/>
            <a:chOff x="6382737" y="1443775"/>
            <a:chExt cx="2444115" cy="2572385"/>
          </a:xfrm>
        </p:grpSpPr>
        <p:sp>
          <p:nvSpPr>
            <p:cNvPr id="22" name="object 22"/>
            <p:cNvSpPr/>
            <p:nvPr/>
          </p:nvSpPr>
          <p:spPr>
            <a:xfrm>
              <a:off x="6959225" y="1453300"/>
              <a:ext cx="1116330" cy="1482090"/>
            </a:xfrm>
            <a:custGeom>
              <a:avLst/>
              <a:gdLst/>
              <a:ahLst/>
              <a:cxnLst/>
              <a:rect l="l" t="t" r="r" b="b"/>
              <a:pathLst>
                <a:path w="1116329" h="1482089">
                  <a:moveTo>
                    <a:pt x="0" y="164449"/>
                  </a:moveTo>
                  <a:lnTo>
                    <a:pt x="0" y="0"/>
                  </a:lnTo>
                  <a:lnTo>
                    <a:pt x="1116299" y="0"/>
                  </a:lnTo>
                  <a:lnTo>
                    <a:pt x="1116299" y="1482049"/>
                  </a:lnTo>
                </a:path>
              </a:pathLst>
            </a:custGeom>
            <a:ln w="19049">
              <a:solidFill>
                <a:srgbClr val="58B0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875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025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13000" y="2313575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2750" y="2070575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5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5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5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255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8830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0" y="0"/>
                  </a:moveTo>
                  <a:lnTo>
                    <a:pt x="370499" y="0"/>
                  </a:lnTo>
                  <a:lnTo>
                    <a:pt x="370499" y="380699"/>
                  </a:lnTo>
                  <a:lnTo>
                    <a:pt x="0" y="380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51050" y="3630150"/>
              <a:ext cx="370840" cy="381000"/>
            </a:xfrm>
            <a:custGeom>
              <a:avLst/>
              <a:gdLst/>
              <a:ahLst/>
              <a:cxnLst/>
              <a:rect l="l" t="t" r="r" b="b"/>
              <a:pathLst>
                <a:path w="370840" h="381000">
                  <a:moveTo>
                    <a:pt x="370499" y="380699"/>
                  </a:moveTo>
                  <a:lnTo>
                    <a:pt x="0" y="380699"/>
                  </a:lnTo>
                  <a:lnTo>
                    <a:pt x="0" y="0"/>
                  </a:lnTo>
                  <a:lnTo>
                    <a:pt x="370499" y="0"/>
                  </a:lnTo>
                  <a:lnTo>
                    <a:pt x="370499" y="380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10800" y="3387150"/>
              <a:ext cx="1111250" cy="624205"/>
            </a:xfrm>
            <a:custGeom>
              <a:avLst/>
              <a:gdLst/>
              <a:ahLst/>
              <a:cxnLst/>
              <a:rect l="l" t="t" r="r" b="b"/>
              <a:pathLst>
                <a:path w="1111250" h="624204">
                  <a:moveTo>
                    <a:pt x="740249" y="242999"/>
                  </a:moveTo>
                  <a:lnTo>
                    <a:pt x="1110749" y="242999"/>
                  </a:lnTo>
                  <a:lnTo>
                    <a:pt x="1110749" y="623699"/>
                  </a:lnTo>
                  <a:lnTo>
                    <a:pt x="740249" y="623699"/>
                  </a:lnTo>
                  <a:lnTo>
                    <a:pt x="740249" y="242999"/>
                  </a:lnTo>
                  <a:close/>
                </a:path>
                <a:path w="1111250" h="624204">
                  <a:moveTo>
                    <a:pt x="0" y="242999"/>
                  </a:moveTo>
                  <a:lnTo>
                    <a:pt x="0" y="4874"/>
                  </a:lnTo>
                  <a:lnTo>
                    <a:pt x="925499" y="4874"/>
                  </a:lnTo>
                  <a:lnTo>
                    <a:pt x="925499" y="243599"/>
                  </a:lnTo>
                </a:path>
                <a:path w="1111250" h="624204">
                  <a:moveTo>
                    <a:pt x="462749" y="242999"/>
                  </a:moveTo>
                  <a:lnTo>
                    <a:pt x="464549" y="0"/>
                  </a:lnTo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45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Look</a:t>
            </a:r>
            <a:r>
              <a:rPr spc="-3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10" dirty="0"/>
              <a:t>Equivalent</a:t>
            </a:r>
            <a:r>
              <a:rPr spc="-40" dirty="0"/>
              <a:t> </a:t>
            </a:r>
            <a:r>
              <a:rPr spc="-5" dirty="0"/>
              <a:t>Outcomes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2639184"/>
          </a:xfrm>
        </p:spPr>
        <p:txBody>
          <a:bodyPr/>
          <a:lstStyle/>
          <a:p>
            <a:pPr marL="356235" marR="20320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Look at the outcomes and group input by the </a:t>
            </a:r>
            <a:r>
              <a:rPr lang="en-US" sz="2600" spc="-710" dirty="0"/>
              <a:t> </a:t>
            </a:r>
            <a:r>
              <a:rPr lang="en-US" sz="2600" spc="-5" dirty="0"/>
              <a:t>outcomes</a:t>
            </a:r>
            <a:r>
              <a:rPr lang="en-US" sz="2600" spc="-10" dirty="0"/>
              <a:t> </a:t>
            </a:r>
            <a:r>
              <a:rPr lang="en-US" sz="2600" spc="-5" dirty="0"/>
              <a:t>they</a:t>
            </a:r>
            <a:r>
              <a:rPr lang="en-US" sz="2600" spc="-10" dirty="0"/>
              <a:t> </a:t>
            </a:r>
            <a:r>
              <a:rPr lang="en-US" sz="2600" spc="-25" dirty="0"/>
              <a:t>trigger.</a:t>
            </a:r>
            <a:endParaRPr lang="en-US" sz="2600" dirty="0"/>
          </a:p>
          <a:p>
            <a:pPr marL="356870" indent="-344170"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Example:</a:t>
            </a:r>
            <a:r>
              <a:rPr lang="en-US" sz="2600" spc="-40" dirty="0"/>
              <a:t> </a:t>
            </a:r>
            <a:r>
              <a:rPr lang="en-US" sz="2600" b="1" spc="-5" dirty="0" err="1">
                <a:latin typeface="Consolas"/>
                <a:cs typeface="Consolas"/>
              </a:rPr>
              <a:t>getEmployeeStatus</a:t>
            </a:r>
            <a:r>
              <a:rPr lang="en-US" sz="2600" b="1" spc="-5" dirty="0">
                <a:latin typeface="Consolas"/>
                <a:cs typeface="Consolas"/>
              </a:rPr>
              <a:t>(</a:t>
            </a:r>
            <a:r>
              <a:rPr lang="en-US" sz="2600" b="1" spc="-5" dirty="0" err="1">
                <a:latin typeface="Consolas"/>
                <a:cs typeface="Consolas"/>
              </a:rPr>
              <a:t>employeeID</a:t>
            </a:r>
            <a:r>
              <a:rPr lang="en-US" sz="2600" b="1" spc="-5" dirty="0">
                <a:latin typeface="Consolas"/>
                <a:cs typeface="Consolas"/>
              </a:rPr>
              <a:t>)</a:t>
            </a:r>
            <a:endParaRPr lang="en-US" sz="2600" dirty="0">
              <a:latin typeface="Consolas"/>
              <a:cs typeface="Consolas"/>
            </a:endParaRPr>
          </a:p>
          <a:p>
            <a:pPr marL="813435" marR="6731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Outcomes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include: 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Manager,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Developer,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Marketer, </a:t>
            </a:r>
            <a:r>
              <a:rPr lang="en-US" sz="22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Lawyer,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Employee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Does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Not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Exist,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Malformed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ID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Abstract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values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choice</a:t>
            </a:r>
            <a:r>
              <a:rPr lang="en-US" sz="2200" spc="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 err="1">
                <a:solidFill>
                  <a:schemeClr val="tx1"/>
                </a:solidFill>
                <a:latin typeface="Consolas"/>
                <a:cs typeface="Consolas"/>
              </a:rPr>
              <a:t>employeeID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potentially</a:t>
            </a:r>
            <a:r>
              <a:rPr lang="en-US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break</a:t>
            </a:r>
            <a:r>
              <a:rPr lang="en-US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down</a:t>
            </a:r>
            <a:r>
              <a:rPr lang="en-US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further.</a:t>
            </a:r>
            <a:endParaRPr lang="en-US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30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3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Look</a:t>
            </a:r>
            <a:r>
              <a:rPr spc="-3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5" dirty="0"/>
              <a:t>Ranges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40" dirty="0"/>
              <a:t>Values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2952090"/>
          </a:xfrm>
        </p:spPr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Divide</a:t>
            </a:r>
            <a:r>
              <a:rPr lang="en-US" sz="2600" spc="-15" dirty="0"/>
              <a:t> </a:t>
            </a:r>
            <a:r>
              <a:rPr lang="en-US" sz="2600" spc="-5" dirty="0"/>
              <a:t>based</a:t>
            </a:r>
            <a:r>
              <a:rPr lang="en-US" sz="2600" spc="-15" dirty="0"/>
              <a:t> </a:t>
            </a:r>
            <a:r>
              <a:rPr lang="en-US" sz="2600" spc="-5" dirty="0"/>
              <a:t>on</a:t>
            </a:r>
            <a:r>
              <a:rPr lang="en-US" sz="2600" spc="-10" dirty="0"/>
              <a:t> </a:t>
            </a:r>
            <a:r>
              <a:rPr lang="en-US" sz="2600" spc="-5" dirty="0"/>
              <a:t>data</a:t>
            </a:r>
            <a:r>
              <a:rPr lang="en-US" sz="2600" spc="-15" dirty="0"/>
              <a:t> </a:t>
            </a:r>
            <a:r>
              <a:rPr lang="en-US" sz="2600" spc="-5" dirty="0"/>
              <a:t>type</a:t>
            </a:r>
            <a:r>
              <a:rPr lang="en-US" sz="2600" spc="-15" dirty="0"/>
              <a:t> </a:t>
            </a:r>
            <a:r>
              <a:rPr lang="en-US" sz="2600" spc="-5" dirty="0"/>
              <a:t>and</a:t>
            </a:r>
            <a:r>
              <a:rPr lang="en-US" sz="2600" spc="-15" dirty="0"/>
              <a:t> </a:t>
            </a:r>
            <a:r>
              <a:rPr lang="en-US" sz="2600" spc="-5" dirty="0"/>
              <a:t>how</a:t>
            </a:r>
            <a:r>
              <a:rPr lang="en-US" sz="2600" spc="-10" dirty="0"/>
              <a:t> </a:t>
            </a:r>
            <a:r>
              <a:rPr lang="en-US" sz="2600" dirty="0"/>
              <a:t>variable</a:t>
            </a:r>
            <a:r>
              <a:rPr lang="en-US" sz="2600" spc="-15" dirty="0"/>
              <a:t> </a:t>
            </a:r>
            <a:r>
              <a:rPr lang="en-US" sz="2600" spc="-5" dirty="0"/>
              <a:t>used.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Ex: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Integer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input.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Intended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5-digit: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dirty="0">
                <a:solidFill>
                  <a:schemeClr val="tx1"/>
                </a:solidFill>
                <a:latin typeface="Arial MT"/>
                <a:cs typeface="Arial MT"/>
              </a:rPr>
              <a:t>&lt;</a:t>
            </a:r>
            <a:r>
              <a:rPr lang="en-US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10000,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10000-99999,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&gt;=</a:t>
            </a:r>
            <a:r>
              <a:rPr lang="en-US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100000</a:t>
            </a:r>
            <a:endParaRPr lang="en-US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indent="-309245">
              <a:spcBef>
                <a:spcPts val="315"/>
              </a:spcBef>
              <a:buFont typeface="Arial"/>
              <a:buChar char="•"/>
              <a:tabLst>
                <a:tab pos="1270635" algn="l"/>
                <a:tab pos="1271270" algn="l"/>
              </a:tabLst>
            </a:pPr>
            <a:r>
              <a:rPr lang="en-US" spc="-5" dirty="0"/>
              <a:t>Other</a:t>
            </a:r>
            <a:r>
              <a:rPr lang="en-US" spc="-20" dirty="0"/>
              <a:t> </a:t>
            </a:r>
            <a:r>
              <a:rPr lang="en-US" spc="-5" dirty="0"/>
              <a:t>options:</a:t>
            </a:r>
            <a:r>
              <a:rPr lang="en-US" spc="-15" dirty="0"/>
              <a:t> </a:t>
            </a:r>
            <a:r>
              <a:rPr lang="en-US" dirty="0"/>
              <a:t>&lt;</a:t>
            </a:r>
            <a:r>
              <a:rPr lang="en-US" spc="-15" dirty="0"/>
              <a:t> </a:t>
            </a:r>
            <a:r>
              <a:rPr lang="en-US" spc="-5" dirty="0"/>
              <a:t>0,</a:t>
            </a:r>
            <a:r>
              <a:rPr lang="en-US" spc="-15" dirty="0"/>
              <a:t> </a:t>
            </a:r>
            <a:r>
              <a:rPr lang="en-US" spc="-5" dirty="0"/>
              <a:t>0,</a:t>
            </a:r>
            <a:r>
              <a:rPr lang="en-US" spc="-20" dirty="0"/>
              <a:t> </a:t>
            </a:r>
            <a:r>
              <a:rPr lang="en-US" dirty="0"/>
              <a:t>max</a:t>
            </a:r>
            <a:r>
              <a:rPr lang="en-US" spc="-15" dirty="0"/>
              <a:t> </a:t>
            </a:r>
            <a:r>
              <a:rPr lang="en-US" spc="-5" dirty="0" err="1"/>
              <a:t>int</a:t>
            </a:r>
            <a:endParaRPr lang="en-US" dirty="0"/>
          </a:p>
          <a:p>
            <a:pPr marL="1271270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pc="-5" dirty="0"/>
              <a:t>Can</a:t>
            </a:r>
            <a:r>
              <a:rPr lang="en-US" spc="-15" dirty="0"/>
              <a:t> </a:t>
            </a:r>
            <a:r>
              <a:rPr lang="en-US" dirty="0"/>
              <a:t>you</a:t>
            </a:r>
            <a:r>
              <a:rPr lang="en-US" spc="-15" dirty="0"/>
              <a:t> </a:t>
            </a:r>
            <a:r>
              <a:rPr lang="en-US" spc="-5" dirty="0"/>
              <a:t>pass</a:t>
            </a:r>
            <a:r>
              <a:rPr lang="en-US" spc="-15" dirty="0"/>
              <a:t> </a:t>
            </a:r>
            <a:r>
              <a:rPr lang="en-US" spc="-5" dirty="0"/>
              <a:t>it</a:t>
            </a:r>
            <a:r>
              <a:rPr lang="en-US" spc="-15" dirty="0"/>
              <a:t> </a:t>
            </a:r>
            <a:r>
              <a:rPr lang="en-US" dirty="0"/>
              <a:t>something</a:t>
            </a:r>
            <a:r>
              <a:rPr lang="en-US" spc="-15" dirty="0"/>
              <a:t> </a:t>
            </a:r>
            <a:r>
              <a:rPr lang="en-US" spc="-5" dirty="0"/>
              <a:t>non-numeric?</a:t>
            </a:r>
            <a:r>
              <a:rPr lang="en-US" spc="-10" dirty="0"/>
              <a:t> </a:t>
            </a:r>
            <a:r>
              <a:rPr lang="en-US" spc="-5" dirty="0"/>
              <a:t>Null</a:t>
            </a:r>
            <a:r>
              <a:rPr lang="en-US" spc="-15" dirty="0"/>
              <a:t> </a:t>
            </a:r>
            <a:r>
              <a:rPr lang="en-US" spc="-5" dirty="0"/>
              <a:t>pointer?</a:t>
            </a:r>
            <a:endParaRPr lang="en-US" dirty="0"/>
          </a:p>
          <a:p>
            <a:pPr marL="356870" indent="-344170">
              <a:spcBef>
                <a:spcPts val="705"/>
              </a:spcBef>
              <a:buFont typeface="Arial"/>
              <a:buChar char="•"/>
              <a:tabLst>
                <a:tab pos="356235" algn="l"/>
                <a:tab pos="356870" algn="l"/>
              </a:tabLst>
            </a:pPr>
            <a:r>
              <a:rPr lang="en-US" sz="2600" spc="-35" dirty="0"/>
              <a:t>Try</a:t>
            </a:r>
            <a:r>
              <a:rPr lang="en-US" sz="2600" spc="-20" dirty="0"/>
              <a:t> </a:t>
            </a:r>
            <a:r>
              <a:rPr lang="en-US" sz="2600" dirty="0"/>
              <a:t>“expected”</a:t>
            </a:r>
            <a:r>
              <a:rPr lang="en-US" sz="2600" spc="-15" dirty="0"/>
              <a:t> </a:t>
            </a:r>
            <a:r>
              <a:rPr lang="en-US" sz="2600" dirty="0"/>
              <a:t>values</a:t>
            </a:r>
            <a:r>
              <a:rPr lang="en-US" sz="2600" spc="-15" dirty="0"/>
              <a:t> </a:t>
            </a:r>
            <a:r>
              <a:rPr lang="en-US" sz="2600" spc="-5" dirty="0"/>
              <a:t>and</a:t>
            </a:r>
            <a:r>
              <a:rPr lang="en-US" sz="2600" spc="-15" dirty="0"/>
              <a:t> </a:t>
            </a:r>
            <a:r>
              <a:rPr lang="en-US" sz="2600" spc="-5" dirty="0"/>
              <a:t>potential</a:t>
            </a:r>
            <a:r>
              <a:rPr lang="en-US" sz="2600" spc="-20" dirty="0"/>
              <a:t> </a:t>
            </a:r>
            <a:r>
              <a:rPr lang="en-US" sz="2600" spc="-5" dirty="0"/>
              <a:t>error</a:t>
            </a:r>
            <a:r>
              <a:rPr lang="en-US" sz="2600" spc="-15" dirty="0"/>
              <a:t> </a:t>
            </a:r>
            <a:r>
              <a:rPr lang="en-US" sz="2600" dirty="0"/>
              <a:t>cases.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31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3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Look</a:t>
            </a:r>
            <a:r>
              <a:rPr spc="-3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5" dirty="0"/>
              <a:t>Membership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Group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657411"/>
          </a:xfrm>
        </p:spPr>
        <p:txBody>
          <a:bodyPr/>
          <a:lstStyle/>
          <a:p>
            <a:pPr marL="12700">
              <a:spcBef>
                <a:spcPts val="805"/>
              </a:spcBef>
            </a:pPr>
            <a:r>
              <a:rPr lang="en-US" sz="2600" spc="-5" dirty="0"/>
              <a:t>Consider</a:t>
            </a:r>
            <a:r>
              <a:rPr lang="en-US" sz="2600" spc="-20" dirty="0"/>
              <a:t> </a:t>
            </a:r>
            <a:r>
              <a:rPr lang="en-US" sz="2600" spc="-5" dirty="0"/>
              <a:t>the</a:t>
            </a:r>
            <a:r>
              <a:rPr lang="en-US" sz="2600" spc="-20" dirty="0"/>
              <a:t> </a:t>
            </a:r>
            <a:r>
              <a:rPr lang="en-US" sz="2600" spc="-5" dirty="0"/>
              <a:t>following</a:t>
            </a:r>
            <a:r>
              <a:rPr lang="en-US" sz="2600" spc="-20" dirty="0"/>
              <a:t> </a:t>
            </a:r>
            <a:r>
              <a:rPr lang="en-US" sz="2600" spc="-5" dirty="0"/>
              <a:t>inputs</a:t>
            </a:r>
            <a:r>
              <a:rPr lang="en-US" sz="2600" spc="-15" dirty="0"/>
              <a:t> </a:t>
            </a:r>
            <a:r>
              <a:rPr lang="en-US" sz="2600" spc="-5" dirty="0"/>
              <a:t>to</a:t>
            </a:r>
            <a:r>
              <a:rPr lang="en-US" sz="2600" spc="-20" dirty="0"/>
              <a:t> </a:t>
            </a:r>
            <a:r>
              <a:rPr lang="en-US" sz="2600" dirty="0"/>
              <a:t>a</a:t>
            </a:r>
            <a:r>
              <a:rPr lang="en-US" sz="2600" spc="-15" dirty="0"/>
              <a:t> </a:t>
            </a:r>
            <a:r>
              <a:rPr lang="en-US" sz="2600" spc="-5" dirty="0"/>
              <a:t>program:</a:t>
            </a:r>
            <a:endParaRPr lang="en-US" sz="2600" dirty="0"/>
          </a:p>
          <a:p>
            <a:pPr marL="927100" indent="-344170">
              <a:spcBef>
                <a:spcPts val="705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600" dirty="0"/>
              <a:t>A</a:t>
            </a:r>
            <a:r>
              <a:rPr lang="en-US" sz="2600" spc="-180" dirty="0"/>
              <a:t> </a:t>
            </a:r>
            <a:r>
              <a:rPr lang="en-US" sz="2600" spc="-5" dirty="0"/>
              <a:t>floor</a:t>
            </a:r>
            <a:r>
              <a:rPr lang="en-US" sz="2600" spc="-40" dirty="0"/>
              <a:t> </a:t>
            </a:r>
            <a:r>
              <a:rPr lang="en-US" sz="2600" spc="-5" dirty="0"/>
              <a:t>layout</a:t>
            </a:r>
            <a:endParaRPr lang="en-US" sz="2600" dirty="0"/>
          </a:p>
          <a:p>
            <a:pPr marL="927100" indent="-344170">
              <a:spcBef>
                <a:spcPts val="705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600" dirty="0"/>
              <a:t>A</a:t>
            </a:r>
            <a:r>
              <a:rPr lang="en-US" sz="2600" spc="-180" dirty="0"/>
              <a:t> </a:t>
            </a:r>
            <a:r>
              <a:rPr lang="en-US" sz="2600" dirty="0"/>
              <a:t>country</a:t>
            </a:r>
            <a:r>
              <a:rPr lang="en-US" sz="2600" spc="-35" dirty="0"/>
              <a:t> </a:t>
            </a:r>
            <a:r>
              <a:rPr lang="en-US" sz="2600" spc="-5" dirty="0"/>
              <a:t>name.</a:t>
            </a:r>
            <a:endParaRPr lang="en-US" sz="2600" dirty="0"/>
          </a:p>
          <a:p>
            <a:pPr marL="469900" indent="-344170">
              <a:spcBef>
                <a:spcPts val="705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600" spc="-10" dirty="0"/>
              <a:t>All</a:t>
            </a:r>
            <a:r>
              <a:rPr lang="en-US" sz="2600" spc="-25" dirty="0"/>
              <a:t> </a:t>
            </a:r>
            <a:r>
              <a:rPr lang="en-US" sz="2600" dirty="0"/>
              <a:t>can</a:t>
            </a:r>
            <a:r>
              <a:rPr lang="en-US" sz="2600" spc="-15" dirty="0"/>
              <a:t> </a:t>
            </a:r>
            <a:r>
              <a:rPr lang="en-US" sz="2600" spc="-5" dirty="0"/>
              <a:t>be</a:t>
            </a:r>
            <a:r>
              <a:rPr lang="en-US" sz="2600" spc="-20" dirty="0"/>
              <a:t> </a:t>
            </a:r>
            <a:r>
              <a:rPr lang="en-US" sz="2600" spc="-5" dirty="0"/>
              <a:t>partitioned</a:t>
            </a:r>
            <a:r>
              <a:rPr lang="en-US" sz="2600" spc="-15" dirty="0"/>
              <a:t> </a:t>
            </a:r>
            <a:r>
              <a:rPr lang="en-US" sz="2600" spc="-5" dirty="0"/>
              <a:t>into</a:t>
            </a:r>
            <a:r>
              <a:rPr lang="en-US" sz="2600" spc="-20" dirty="0"/>
              <a:t> </a:t>
            </a:r>
            <a:r>
              <a:rPr lang="en-US" sz="2600" spc="-5" dirty="0"/>
              <a:t>groups.</a:t>
            </a:r>
            <a:endParaRPr lang="en-US" sz="2600" dirty="0"/>
          </a:p>
          <a:p>
            <a:pPr marL="927100" lvl="1" indent="-327025">
              <a:spcBef>
                <a:spcPts val="259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Apartment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vs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Business,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Europe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vs</a:t>
            </a:r>
            <a:r>
              <a:rPr lang="en-US" sz="220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Asia,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etc.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469900" indent="-344170">
              <a:spcBef>
                <a:spcPts val="655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600" dirty="0"/>
              <a:t>Many</a:t>
            </a:r>
            <a:r>
              <a:rPr lang="en-US" sz="2600" spc="-20" dirty="0"/>
              <a:t> </a:t>
            </a:r>
            <a:r>
              <a:rPr lang="en-US" sz="2600" spc="-5" dirty="0"/>
              <a:t>groups</a:t>
            </a:r>
            <a:r>
              <a:rPr lang="en-US" sz="2600" spc="-15" dirty="0"/>
              <a:t> </a:t>
            </a:r>
            <a:r>
              <a:rPr lang="en-US" sz="2600" dirty="0"/>
              <a:t>can</a:t>
            </a:r>
            <a:r>
              <a:rPr lang="en-US" sz="2600" spc="-15" dirty="0"/>
              <a:t> </a:t>
            </a:r>
            <a:r>
              <a:rPr lang="en-US" sz="2600" spc="-5" dirty="0"/>
              <a:t>be</a:t>
            </a:r>
            <a:r>
              <a:rPr lang="en-US" sz="2600" spc="-20" dirty="0"/>
              <a:t> </a:t>
            </a:r>
            <a:r>
              <a:rPr lang="en-US" sz="2600" dirty="0"/>
              <a:t>subdivided</a:t>
            </a:r>
            <a:r>
              <a:rPr lang="en-US" sz="2600" spc="-15" dirty="0"/>
              <a:t> </a:t>
            </a:r>
            <a:r>
              <a:rPr lang="en-US" sz="2600" spc="-25" dirty="0"/>
              <a:t>further.</a:t>
            </a:r>
            <a:endParaRPr lang="en-US" sz="2600" dirty="0"/>
          </a:p>
          <a:p>
            <a:pPr marL="469900" indent="-344170">
              <a:spcBef>
                <a:spcPts val="705"/>
              </a:spcBef>
              <a:buChar char="•"/>
              <a:tabLst>
                <a:tab pos="469265" algn="l"/>
                <a:tab pos="469900" algn="l"/>
              </a:tabLst>
            </a:pPr>
            <a:r>
              <a:rPr lang="en-US" sz="2600" spc="-5" dirty="0"/>
              <a:t>Look</a:t>
            </a:r>
            <a:r>
              <a:rPr lang="en-US" sz="2600" spc="-15" dirty="0"/>
              <a:t> </a:t>
            </a:r>
            <a:r>
              <a:rPr lang="en-US" sz="2600" spc="-5" dirty="0"/>
              <a:t>for</a:t>
            </a:r>
            <a:r>
              <a:rPr lang="en-US" sz="2600" spc="-15" dirty="0"/>
              <a:t> </a:t>
            </a:r>
            <a:r>
              <a:rPr lang="en-US" sz="2600" dirty="0"/>
              <a:t>context</a:t>
            </a:r>
            <a:r>
              <a:rPr lang="en-US" sz="2600" spc="-15" dirty="0"/>
              <a:t> </a:t>
            </a:r>
            <a:r>
              <a:rPr lang="en-US" sz="2600" spc="-5" dirty="0"/>
              <a:t>that</a:t>
            </a:r>
            <a:r>
              <a:rPr lang="en-US" sz="2600" spc="-15" dirty="0"/>
              <a:t> </a:t>
            </a:r>
            <a:r>
              <a:rPr lang="en-US" sz="2600" spc="-5" dirty="0"/>
              <a:t>an</a:t>
            </a:r>
            <a:r>
              <a:rPr lang="en-US" sz="2600" spc="-15" dirty="0"/>
              <a:t> </a:t>
            </a:r>
            <a:r>
              <a:rPr lang="en-US" sz="2600" spc="-5" dirty="0"/>
              <a:t>input</a:t>
            </a:r>
            <a:r>
              <a:rPr lang="en-US" sz="2600" spc="-10" dirty="0"/>
              <a:t> </a:t>
            </a:r>
            <a:r>
              <a:rPr lang="en-US" sz="2600" spc="-5" dirty="0"/>
              <a:t>is</a:t>
            </a:r>
            <a:r>
              <a:rPr lang="en-US" sz="2600" spc="-10" dirty="0"/>
              <a:t> </a:t>
            </a:r>
            <a:r>
              <a:rPr lang="en-US" sz="2600" spc="-5" dirty="0"/>
              <a:t>used</a:t>
            </a:r>
            <a:r>
              <a:rPr lang="en-US" sz="2600" spc="-15" dirty="0"/>
              <a:t> </a:t>
            </a:r>
            <a:r>
              <a:rPr lang="en-US" sz="2600" spc="-5" dirty="0"/>
              <a:t>in.</a:t>
            </a:r>
            <a:endParaRPr lang="en-US" sz="2600" dirty="0"/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32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3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Timing</a:t>
            </a:r>
            <a:r>
              <a:rPr spc="-90" dirty="0"/>
              <a:t> </a:t>
            </a:r>
            <a:r>
              <a:rPr spc="-5" dirty="0"/>
              <a:t>Partitions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6235125" cy="3690241"/>
          </a:xfrm>
        </p:spPr>
        <p:txBody>
          <a:bodyPr/>
          <a:lstStyle/>
          <a:p>
            <a:pPr marL="356235" marR="161925" indent="-344170">
              <a:lnSpc>
                <a:spcPct val="89700"/>
              </a:lnSpc>
              <a:spcBef>
                <a:spcPts val="42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20" dirty="0"/>
              <a:t>Timing </a:t>
            </a:r>
            <a:r>
              <a:rPr lang="en-US" spc="-5" dirty="0"/>
              <a:t>and duration of an </a:t>
            </a:r>
            <a:r>
              <a:rPr lang="en-US" dirty="0"/>
              <a:t> </a:t>
            </a:r>
            <a:r>
              <a:rPr lang="en-US" spc="-5" dirty="0"/>
              <a:t>input </a:t>
            </a:r>
            <a:r>
              <a:rPr lang="en-US" dirty="0"/>
              <a:t>may </a:t>
            </a:r>
            <a:r>
              <a:rPr lang="en-US" spc="-5" dirty="0"/>
              <a:t>be as important as </a:t>
            </a:r>
            <a:r>
              <a:rPr lang="en-US" spc="-715" dirty="0"/>
              <a:t> </a:t>
            </a:r>
            <a:r>
              <a:rPr lang="en-US" spc="-5" dirty="0"/>
              <a:t>the</a:t>
            </a:r>
            <a:r>
              <a:rPr lang="en-US" spc="-15" dirty="0"/>
              <a:t> </a:t>
            </a:r>
            <a:r>
              <a:rPr lang="en-US" dirty="0"/>
              <a:t>value.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Timing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often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implicit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input.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635" marR="69215" lvl="2" indent="-309245">
              <a:lnSpc>
                <a:spcPct val="90700"/>
              </a:lnSpc>
              <a:spcBef>
                <a:spcPts val="46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Trigger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an electrical pulse 5ms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before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a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deadline, 1ms before the </a:t>
            </a:r>
            <a:r>
              <a:rPr lang="en-US" sz="2000" spc="-4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deadline, exactly at the deadline,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0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1ms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after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deadline.</a:t>
            </a:r>
            <a:endParaRPr lang="en-US" sz="20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635" marR="5080" lvl="2" indent="-309245">
              <a:lnSpc>
                <a:spcPct val="90900"/>
              </a:lnSpc>
              <a:spcBef>
                <a:spcPts val="484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Close program before, during, and </a:t>
            </a:r>
            <a:r>
              <a:rPr lang="en-US" sz="2000" spc="-4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after the program is writing to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(or </a:t>
            </a:r>
            <a:r>
              <a:rPr lang="en-US" sz="20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reading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from)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0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 MT"/>
                <a:cs typeface="Arial MT"/>
              </a:rPr>
              <a:t>disc.</a:t>
            </a:r>
            <a:endParaRPr lang="en-US" sz="20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33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2752" y="2047627"/>
            <a:ext cx="3745249" cy="37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Operating</a:t>
            </a:r>
            <a:r>
              <a:rPr spc="-90" dirty="0"/>
              <a:t> </a:t>
            </a:r>
            <a:r>
              <a:rPr spc="-5" dirty="0"/>
              <a:t>Environments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234493"/>
          </a:xfrm>
        </p:spPr>
        <p:txBody>
          <a:bodyPr/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3200" spc="-10" dirty="0"/>
              <a:t>Environment</a:t>
            </a:r>
            <a:r>
              <a:rPr lang="en-US" sz="3200" spc="-20" dirty="0"/>
              <a:t> </a:t>
            </a:r>
            <a:r>
              <a:rPr lang="en-US" sz="3200" dirty="0"/>
              <a:t>may</a:t>
            </a:r>
            <a:r>
              <a:rPr lang="en-US" sz="3200" spc="-15" dirty="0"/>
              <a:t> affect</a:t>
            </a:r>
            <a:r>
              <a:rPr lang="en-US" sz="3200" spc="-20" dirty="0"/>
              <a:t> </a:t>
            </a:r>
            <a:r>
              <a:rPr lang="en-US" sz="3200" spc="-5" dirty="0"/>
              <a:t>behavior</a:t>
            </a:r>
            <a:r>
              <a:rPr lang="en-US" sz="3200" spc="-10" dirty="0"/>
              <a:t> </a:t>
            </a:r>
            <a:r>
              <a:rPr lang="en-US" sz="3200" spc="-5" dirty="0"/>
              <a:t>of</a:t>
            </a:r>
            <a:r>
              <a:rPr lang="en-US" sz="3200" spc="-15" dirty="0"/>
              <a:t> </a:t>
            </a:r>
            <a:r>
              <a:rPr lang="en-US" sz="3200" spc="-5" dirty="0"/>
              <a:t>the</a:t>
            </a:r>
            <a:r>
              <a:rPr lang="en-US" sz="3200" spc="-20" dirty="0"/>
              <a:t> </a:t>
            </a:r>
            <a:r>
              <a:rPr lang="en-US" sz="3200" spc="-5" dirty="0"/>
              <a:t>program.</a:t>
            </a:r>
            <a:endParaRPr lang="en-US" sz="3200" dirty="0"/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3200" spc="-10" dirty="0"/>
              <a:t>Environmental</a:t>
            </a:r>
            <a:r>
              <a:rPr lang="en-US" sz="3200" spc="-30" dirty="0"/>
              <a:t> </a:t>
            </a:r>
            <a:r>
              <a:rPr lang="en-US" sz="3200" spc="-5" dirty="0"/>
              <a:t>factors</a:t>
            </a:r>
            <a:r>
              <a:rPr lang="en-US" sz="3200" spc="-25" dirty="0"/>
              <a:t> </a:t>
            </a:r>
            <a:r>
              <a:rPr lang="en-US" sz="3200" dirty="0"/>
              <a:t>can</a:t>
            </a:r>
            <a:r>
              <a:rPr lang="en-US" sz="3200" spc="-20" dirty="0"/>
              <a:t> </a:t>
            </a:r>
            <a:r>
              <a:rPr lang="en-US" sz="3200" spc="-5" dirty="0"/>
              <a:t>be</a:t>
            </a:r>
            <a:r>
              <a:rPr lang="en-US" sz="3200" spc="-20" dirty="0"/>
              <a:t> </a:t>
            </a:r>
            <a:r>
              <a:rPr lang="en-US" sz="3200" spc="-5" dirty="0"/>
              <a:t>partitioned.</a:t>
            </a:r>
            <a:endParaRPr lang="en-US" sz="3200" dirty="0"/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Memory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may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10" dirty="0">
                <a:solidFill>
                  <a:schemeClr val="tx1"/>
                </a:solidFill>
                <a:latin typeface="Arial MT"/>
                <a:cs typeface="Arial MT"/>
              </a:rPr>
              <a:t>affect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program.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Processor</a:t>
            </a:r>
            <a:r>
              <a:rPr lang="en-US" sz="28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speed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architecture.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Client-Server</a:t>
            </a:r>
            <a:r>
              <a:rPr lang="en-US" sz="28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Environment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0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No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clients,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some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clients,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many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clients</a:t>
            </a: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Network</a:t>
            </a:r>
            <a:r>
              <a:rPr lang="en-US"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latency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Communication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protocols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(SSH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HTTPS)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34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5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Data</a:t>
            </a:r>
            <a:r>
              <a:rPr spc="-90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70" y="1734186"/>
            <a:ext cx="6356408" cy="3200876"/>
          </a:xfrm>
        </p:spPr>
        <p:txBody>
          <a:bodyPr/>
          <a:lstStyle/>
          <a:p>
            <a:pPr marL="356235" marR="411480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Data</a:t>
            </a:r>
            <a:r>
              <a:rPr lang="en-US" spc="-30" dirty="0"/>
              <a:t> </a:t>
            </a:r>
            <a:r>
              <a:rPr lang="en-US" dirty="0"/>
              <a:t>structures</a:t>
            </a:r>
            <a:r>
              <a:rPr lang="en-US" spc="-25" dirty="0"/>
              <a:t> </a:t>
            </a:r>
            <a:r>
              <a:rPr lang="en-US" spc="-5" dirty="0"/>
              <a:t>are</a:t>
            </a:r>
            <a:r>
              <a:rPr lang="en-US" spc="-25" dirty="0"/>
              <a:t> </a:t>
            </a:r>
            <a:r>
              <a:rPr lang="en-US" spc="-5" dirty="0"/>
              <a:t>prone</a:t>
            </a:r>
            <a:r>
              <a:rPr lang="en-US" spc="-25" dirty="0"/>
              <a:t> </a:t>
            </a:r>
            <a:r>
              <a:rPr lang="en-US" spc="-5" dirty="0"/>
              <a:t>to </a:t>
            </a:r>
            <a:r>
              <a:rPr lang="en-US" spc="-710" dirty="0"/>
              <a:t> </a:t>
            </a:r>
            <a:r>
              <a:rPr lang="en-US" dirty="0"/>
              <a:t>certain</a:t>
            </a:r>
            <a:r>
              <a:rPr lang="en-US" spc="-15" dirty="0"/>
              <a:t> </a:t>
            </a:r>
            <a:r>
              <a:rPr lang="en-US" spc="-5" dirty="0"/>
              <a:t>types</a:t>
            </a:r>
            <a:r>
              <a:rPr lang="en-US" spc="-15" dirty="0"/>
              <a:t> </a:t>
            </a:r>
            <a:r>
              <a:rPr lang="en-US" spc="-5" dirty="0"/>
              <a:t>of</a:t>
            </a:r>
            <a:r>
              <a:rPr lang="en-US" spc="-15" dirty="0"/>
              <a:t> </a:t>
            </a:r>
            <a:r>
              <a:rPr lang="en-US" spc="-5" dirty="0"/>
              <a:t>errors.</a:t>
            </a:r>
            <a:endParaRPr lang="en-US" dirty="0"/>
          </a:p>
          <a:p>
            <a:pPr marL="356870" indent="-344170">
              <a:spcBef>
                <a:spcPts val="61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For</a:t>
            </a:r>
            <a:r>
              <a:rPr lang="en-US" spc="-35" dirty="0"/>
              <a:t> </a:t>
            </a:r>
            <a:r>
              <a:rPr lang="en-US" spc="-5" dirty="0"/>
              <a:t>arrays</a:t>
            </a:r>
            <a:r>
              <a:rPr lang="en-US" spc="-25" dirty="0"/>
              <a:t> </a:t>
            </a:r>
            <a:r>
              <a:rPr lang="en-US" spc="-5" dirty="0"/>
              <a:t>or</a:t>
            </a:r>
            <a:r>
              <a:rPr lang="en-US" spc="-25" dirty="0"/>
              <a:t> </a:t>
            </a:r>
            <a:r>
              <a:rPr lang="en-US" spc="-5" dirty="0"/>
              <a:t>lists:</a:t>
            </a:r>
            <a:endParaRPr lang="en-US" dirty="0"/>
          </a:p>
          <a:p>
            <a:pPr marL="814069" lvl="1" indent="-327025">
              <a:spcBef>
                <a:spcPts val="25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Only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single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value.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Different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sizes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filled.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3435" marR="203200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Order of elements: access first, </a:t>
            </a:r>
            <a:r>
              <a:rPr lang="en-US" sz="24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middle,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last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elements.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35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8368" y="2055441"/>
            <a:ext cx="3300598" cy="18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Input</a:t>
            </a:r>
            <a:r>
              <a:rPr spc="-50" dirty="0"/>
              <a:t> </a:t>
            </a:r>
            <a:r>
              <a:rPr spc="-10" dirty="0"/>
              <a:t>Partition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490699"/>
          </a:xfrm>
        </p:spPr>
        <p:txBody>
          <a:bodyPr/>
          <a:lstStyle/>
          <a:p>
            <a:pPr marL="24130">
              <a:spcBef>
                <a:spcPts val="730"/>
              </a:spcBef>
            </a:pPr>
            <a:r>
              <a:rPr lang="en-US" spc="-5" dirty="0"/>
              <a:t>What</a:t>
            </a:r>
            <a:r>
              <a:rPr lang="en-US" spc="-25" dirty="0"/>
              <a:t> </a:t>
            </a:r>
            <a:r>
              <a:rPr lang="en-US" spc="-5" dirty="0"/>
              <a:t>are</a:t>
            </a:r>
            <a:r>
              <a:rPr lang="en-US" spc="-15" dirty="0"/>
              <a:t> </a:t>
            </a:r>
            <a:r>
              <a:rPr lang="en-US" spc="-5" dirty="0"/>
              <a:t>the</a:t>
            </a:r>
            <a:r>
              <a:rPr lang="en-US" spc="-25" dirty="0"/>
              <a:t> </a:t>
            </a:r>
            <a:r>
              <a:rPr lang="en-US" spc="-5" dirty="0"/>
              <a:t>input</a:t>
            </a:r>
            <a:r>
              <a:rPr lang="en-US" spc="-15" dirty="0"/>
              <a:t> </a:t>
            </a:r>
            <a:r>
              <a:rPr lang="en-US" spc="-5" dirty="0"/>
              <a:t>partitions</a:t>
            </a:r>
            <a:r>
              <a:rPr lang="en-US" spc="-20" dirty="0"/>
              <a:t> </a:t>
            </a:r>
            <a:r>
              <a:rPr lang="en-US" spc="-5" dirty="0"/>
              <a:t>for:</a:t>
            </a:r>
            <a:endParaRPr lang="en-US" dirty="0"/>
          </a:p>
          <a:p>
            <a:pPr marL="24130">
              <a:spcBef>
                <a:spcPts val="630"/>
              </a:spcBef>
            </a:pPr>
            <a:r>
              <a:rPr lang="en-US" spc="-5" dirty="0">
                <a:latin typeface="Courier New"/>
                <a:cs typeface="Courier New"/>
              </a:rPr>
              <a:t>max(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20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a,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b)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returns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(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c)</a:t>
            </a:r>
            <a:endParaRPr lang="en-US" dirty="0">
              <a:latin typeface="Courier New"/>
              <a:cs typeface="Courier New"/>
            </a:endParaRPr>
          </a:p>
          <a:p>
            <a:pPr marL="12700">
              <a:spcBef>
                <a:spcPts val="1305"/>
              </a:spcBef>
            </a:pPr>
            <a:r>
              <a:rPr lang="en-US" spc="-50" dirty="0"/>
              <a:t>W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could</a:t>
            </a:r>
            <a:r>
              <a:rPr lang="en-US" spc="-5" dirty="0"/>
              <a:t> </a:t>
            </a:r>
            <a:r>
              <a:rPr lang="en-US" dirty="0"/>
              <a:t>consider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844" dirty="0">
                <a:latin typeface="Courier New"/>
                <a:cs typeface="Courier New"/>
              </a:rPr>
              <a:t> </a:t>
            </a:r>
            <a:r>
              <a:rPr lang="en-US" spc="-5" dirty="0"/>
              <a:t>o</a:t>
            </a:r>
            <a:r>
              <a:rPr lang="en-US" dirty="0"/>
              <a:t>r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spc="-844" dirty="0">
                <a:latin typeface="Courier New"/>
                <a:cs typeface="Courier New"/>
              </a:rPr>
              <a:t> </a:t>
            </a:r>
            <a:r>
              <a:rPr lang="en-US" spc="-5" dirty="0"/>
              <a:t>i</a:t>
            </a:r>
            <a:r>
              <a:rPr lang="en-US" dirty="0"/>
              <a:t>n</a:t>
            </a:r>
            <a:r>
              <a:rPr lang="en-US" spc="-5" dirty="0"/>
              <a:t> isolation:</a:t>
            </a:r>
            <a:endParaRPr lang="en-US" dirty="0"/>
          </a:p>
          <a:p>
            <a:pPr marL="12700">
              <a:spcBef>
                <a:spcPts val="630"/>
              </a:spcBef>
            </a:pP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2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0,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0,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0</a:t>
            </a:r>
          </a:p>
          <a:p>
            <a:pPr marL="12700">
              <a:spcBef>
                <a:spcPts val="630"/>
              </a:spcBef>
            </a:pPr>
            <a:r>
              <a:rPr lang="en-US" spc="-5" dirty="0"/>
              <a:t>Conside</a:t>
            </a:r>
            <a:r>
              <a:rPr lang="en-US" dirty="0"/>
              <a:t>r</a:t>
            </a:r>
            <a:r>
              <a:rPr lang="en-US" spc="-5" dirty="0"/>
              <a:t> </a:t>
            </a:r>
            <a:r>
              <a:rPr lang="en-US" dirty="0"/>
              <a:t>combinations</a:t>
            </a:r>
            <a:r>
              <a:rPr lang="en-US" spc="-5" dirty="0"/>
              <a:t> o</a:t>
            </a:r>
            <a:r>
              <a:rPr lang="en-US" dirty="0"/>
              <a:t>f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844" dirty="0">
                <a:latin typeface="Courier New"/>
                <a:cs typeface="Courier New"/>
              </a:rPr>
              <a:t> </a:t>
            </a:r>
            <a:r>
              <a:rPr lang="en-US" spc="-5" dirty="0"/>
              <a:t>an</a:t>
            </a:r>
            <a:r>
              <a:rPr lang="en-US" dirty="0"/>
              <a:t>d </a:t>
            </a:r>
            <a:r>
              <a:rPr lang="en-US" dirty="0">
                <a:latin typeface="Courier New"/>
                <a:cs typeface="Courier New"/>
              </a:rPr>
              <a:t>b</a:t>
            </a:r>
            <a:r>
              <a:rPr lang="en-US" spc="-844" dirty="0">
                <a:latin typeface="Courier New"/>
                <a:cs typeface="Courier New"/>
              </a:rPr>
              <a:t> </a:t>
            </a:r>
            <a:r>
              <a:rPr lang="en-US" spc="-5" dirty="0"/>
              <a:t>tha</a:t>
            </a:r>
            <a:r>
              <a:rPr lang="en-US" dirty="0"/>
              <a:t>t</a:t>
            </a:r>
            <a:r>
              <a:rPr lang="en-US" spc="-10" dirty="0"/>
              <a:t> </a:t>
            </a:r>
            <a:r>
              <a:rPr lang="en-US" dirty="0"/>
              <a:t>change</a:t>
            </a:r>
            <a:r>
              <a:rPr lang="en-US" spc="-5" dirty="0"/>
              <a:t> outcome:</a:t>
            </a:r>
            <a:endParaRPr lang="en-US" dirty="0"/>
          </a:p>
          <a:p>
            <a:pPr marL="12700">
              <a:spcBef>
                <a:spcPts val="630"/>
              </a:spcBef>
            </a:pP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20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b,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b,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spc="-1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b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54225" y="2148022"/>
            <a:ext cx="8236584" cy="4937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">
              <a:spcBef>
                <a:spcPts val="730"/>
              </a:spcBef>
            </a:pPr>
            <a:endParaRPr sz="26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09977" y="857250"/>
            <a:ext cx="2267585" cy="482600"/>
            <a:chOff x="6885975" y="0"/>
            <a:chExt cx="2267585" cy="482600"/>
          </a:xfrm>
        </p:grpSpPr>
        <p:sp>
          <p:nvSpPr>
            <p:cNvPr id="5" name="object 5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5500" y="0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53391" y="859637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7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Revisit</a:t>
            </a:r>
            <a:r>
              <a:rPr spc="-50" dirty="0"/>
              <a:t> </a:t>
            </a:r>
            <a:r>
              <a:rPr spc="-5" dirty="0"/>
              <a:t>the</a:t>
            </a:r>
            <a:r>
              <a:rPr spc="-45" dirty="0"/>
              <a:t> </a:t>
            </a:r>
            <a:r>
              <a:rPr spc="-5" dirty="0"/>
              <a:t>Roadmap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37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283600" y="2718651"/>
            <a:ext cx="2324100" cy="506095"/>
            <a:chOff x="759600" y="1861399"/>
            <a:chExt cx="2324100" cy="506095"/>
          </a:xfrm>
        </p:grpSpPr>
        <p:sp>
          <p:nvSpPr>
            <p:cNvPr id="4" name="object 4"/>
            <p:cNvSpPr/>
            <p:nvPr/>
          </p:nvSpPr>
          <p:spPr>
            <a:xfrm>
              <a:off x="769124" y="1870924"/>
              <a:ext cx="2305050" cy="487045"/>
            </a:xfrm>
            <a:custGeom>
              <a:avLst/>
              <a:gdLst/>
              <a:ahLst/>
              <a:cxnLst/>
              <a:rect l="l" t="t" r="r" b="b"/>
              <a:pathLst>
                <a:path w="2305050" h="487044">
                  <a:moveTo>
                    <a:pt x="22237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223798" y="0"/>
                  </a:lnTo>
                  <a:lnTo>
                    <a:pt x="2268793" y="13625"/>
                  </a:lnTo>
                  <a:lnTo>
                    <a:pt x="2298726" y="50065"/>
                  </a:lnTo>
                  <a:lnTo>
                    <a:pt x="2304899" y="81101"/>
                  </a:lnTo>
                  <a:lnTo>
                    <a:pt x="2304899" y="405498"/>
                  </a:lnTo>
                  <a:lnTo>
                    <a:pt x="2298526" y="437066"/>
                  </a:lnTo>
                  <a:lnTo>
                    <a:pt x="2281145" y="462845"/>
                  </a:lnTo>
                  <a:lnTo>
                    <a:pt x="2255366" y="480226"/>
                  </a:lnTo>
                  <a:lnTo>
                    <a:pt x="22237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125" y="1870924"/>
              <a:ext cx="2305050" cy="487045"/>
            </a:xfrm>
            <a:custGeom>
              <a:avLst/>
              <a:gdLst/>
              <a:ahLst/>
              <a:cxnLst/>
              <a:rect l="l" t="t" r="r" b="b"/>
              <a:pathLst>
                <a:path w="2305050" h="487044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223798" y="0"/>
                  </a:lnTo>
                  <a:lnTo>
                    <a:pt x="2268793" y="13625"/>
                  </a:lnTo>
                  <a:lnTo>
                    <a:pt x="2298726" y="50065"/>
                  </a:lnTo>
                  <a:lnTo>
                    <a:pt x="2304899" y="81101"/>
                  </a:lnTo>
                  <a:lnTo>
                    <a:pt x="2304899" y="405498"/>
                  </a:lnTo>
                  <a:lnTo>
                    <a:pt x="2298526" y="437066"/>
                  </a:lnTo>
                  <a:lnTo>
                    <a:pt x="2281145" y="462845"/>
                  </a:lnTo>
                  <a:lnTo>
                    <a:pt x="2255366" y="480226"/>
                  </a:lnTo>
                  <a:lnTo>
                    <a:pt x="22237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55217" y="2742113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08660" marR="5080" indent="-69659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95100" y="3386802"/>
            <a:ext cx="2103120" cy="506095"/>
            <a:chOff x="1771100" y="2529550"/>
            <a:chExt cx="2103120" cy="506095"/>
          </a:xfrm>
        </p:grpSpPr>
        <p:sp>
          <p:nvSpPr>
            <p:cNvPr id="8" name="object 8"/>
            <p:cNvSpPr/>
            <p:nvPr/>
          </p:nvSpPr>
          <p:spPr>
            <a:xfrm>
              <a:off x="1780625" y="2539075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4">
                  <a:moveTo>
                    <a:pt x="20023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5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0625" y="2539075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4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5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10598" y="3410263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3045" y="4069899"/>
            <a:ext cx="1777364" cy="506095"/>
            <a:chOff x="2819045" y="3212647"/>
            <a:chExt cx="1777364" cy="506095"/>
          </a:xfrm>
        </p:grpSpPr>
        <p:sp>
          <p:nvSpPr>
            <p:cNvPr id="12" name="object 12"/>
            <p:cNvSpPr/>
            <p:nvPr/>
          </p:nvSpPr>
          <p:spPr>
            <a:xfrm>
              <a:off x="2828570" y="3222172"/>
              <a:ext cx="1758314" cy="487045"/>
            </a:xfrm>
            <a:custGeom>
              <a:avLst/>
              <a:gdLst/>
              <a:ahLst/>
              <a:cxnLst/>
              <a:rect l="l" t="t" r="r" b="b"/>
              <a:pathLst>
                <a:path w="1758314" h="487045">
                  <a:moveTo>
                    <a:pt x="16768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1676898" y="0"/>
                  </a:lnTo>
                  <a:lnTo>
                    <a:pt x="1721893" y="13626"/>
                  </a:lnTo>
                  <a:lnTo>
                    <a:pt x="1751826" y="50065"/>
                  </a:lnTo>
                  <a:lnTo>
                    <a:pt x="1757999" y="81101"/>
                  </a:lnTo>
                  <a:lnTo>
                    <a:pt x="1757999" y="405498"/>
                  </a:lnTo>
                  <a:lnTo>
                    <a:pt x="1751626" y="437066"/>
                  </a:lnTo>
                  <a:lnTo>
                    <a:pt x="1734245" y="462845"/>
                  </a:lnTo>
                  <a:lnTo>
                    <a:pt x="1708466" y="480226"/>
                  </a:lnTo>
                  <a:lnTo>
                    <a:pt x="16768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8570" y="3222172"/>
              <a:ext cx="1758314" cy="487045"/>
            </a:xfrm>
            <a:custGeom>
              <a:avLst/>
              <a:gdLst/>
              <a:ahLst/>
              <a:cxnLst/>
              <a:rect l="l" t="t" r="r" b="b"/>
              <a:pathLst>
                <a:path w="1758314" h="487045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1676898" y="0"/>
                  </a:lnTo>
                  <a:lnTo>
                    <a:pt x="1721893" y="13626"/>
                  </a:lnTo>
                  <a:lnTo>
                    <a:pt x="1751826" y="50065"/>
                  </a:lnTo>
                  <a:lnTo>
                    <a:pt x="1757999" y="81101"/>
                  </a:lnTo>
                  <a:lnTo>
                    <a:pt x="1757999" y="405498"/>
                  </a:lnTo>
                  <a:lnTo>
                    <a:pt x="1751626" y="437066"/>
                  </a:lnTo>
                  <a:lnTo>
                    <a:pt x="1734245" y="462845"/>
                  </a:lnTo>
                  <a:lnTo>
                    <a:pt x="1708466" y="480226"/>
                  </a:lnTo>
                  <a:lnTo>
                    <a:pt x="16768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32889" y="4093360"/>
            <a:ext cx="1195705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36550" marR="5080" indent="-324485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75092" y="3204989"/>
            <a:ext cx="1664335" cy="1080770"/>
            <a:chOff x="1151090" y="2347739"/>
            <a:chExt cx="1664335" cy="1080770"/>
          </a:xfrm>
        </p:grpSpPr>
        <p:sp>
          <p:nvSpPr>
            <p:cNvPr id="16" name="object 16"/>
            <p:cNvSpPr/>
            <p:nvPr/>
          </p:nvSpPr>
          <p:spPr>
            <a:xfrm>
              <a:off x="1160615" y="2357264"/>
              <a:ext cx="525145" cy="345440"/>
            </a:xfrm>
            <a:custGeom>
              <a:avLst/>
              <a:gdLst/>
              <a:ahLst/>
              <a:cxnLst/>
              <a:rect l="l" t="t" r="r" b="b"/>
              <a:pathLst>
                <a:path w="525144" h="345439">
                  <a:moveTo>
                    <a:pt x="0" y="0"/>
                  </a:moveTo>
                  <a:lnTo>
                    <a:pt x="524635" y="34544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8422" y="2666901"/>
              <a:ext cx="108558" cy="928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08565" y="3025408"/>
              <a:ext cx="525145" cy="345440"/>
            </a:xfrm>
            <a:custGeom>
              <a:avLst/>
              <a:gdLst/>
              <a:ahLst/>
              <a:cxnLst/>
              <a:rect l="l" t="t" r="r" b="b"/>
              <a:pathLst>
                <a:path w="525144" h="345439">
                  <a:moveTo>
                    <a:pt x="0" y="0"/>
                  </a:moveTo>
                  <a:lnTo>
                    <a:pt x="524635" y="345442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6372" y="3335045"/>
              <a:ext cx="108558" cy="9287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391201" y="2449331"/>
            <a:ext cx="3383915" cy="112812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choice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to: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1200" y="3559954"/>
            <a:ext cx="4386421" cy="262033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3550" marR="124460" indent="-451484">
              <a:lnSpc>
                <a:spcPct val="101200"/>
              </a:lnSpc>
              <a:spcBef>
                <a:spcPts val="70"/>
              </a:spcBef>
              <a:buAutoNum type="arabicPeriod"/>
              <a:tabLst>
                <a:tab pos="463550" algn="l"/>
                <a:tab pos="464184" algn="l"/>
              </a:tabLst>
            </a:pPr>
            <a:r>
              <a:rPr sz="2400" spc="-5" dirty="0">
                <a:latin typeface="Arial MT"/>
                <a:cs typeface="Arial MT"/>
              </a:rPr>
              <a:t>Partition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choice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representative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values.</a:t>
            </a:r>
          </a:p>
          <a:p>
            <a:pPr marL="463550" marR="210185" indent="-451484">
              <a:lnSpc>
                <a:spcPct val="101200"/>
              </a:lnSpc>
              <a:buAutoNum type="arabicPeriod"/>
              <a:tabLst>
                <a:tab pos="463550" algn="l"/>
                <a:tab pos="464184" algn="l"/>
              </a:tabLst>
            </a:pPr>
            <a:r>
              <a:rPr sz="2400" spc="-5" dirty="0">
                <a:latin typeface="Arial MT"/>
                <a:cs typeface="Arial MT"/>
              </a:rPr>
              <a:t>Choose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choice </a:t>
            </a:r>
            <a:r>
              <a:rPr sz="2400" spc="-5" dirty="0">
                <a:latin typeface="Arial MT"/>
                <a:cs typeface="Arial MT"/>
              </a:rPr>
              <a:t>to form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test </a:t>
            </a:r>
            <a:r>
              <a:rPr sz="2400" dirty="0">
                <a:latin typeface="Arial MT"/>
                <a:cs typeface="Arial MT"/>
              </a:rPr>
              <a:t> specification.</a:t>
            </a:r>
          </a:p>
          <a:p>
            <a:pPr marL="463550" marR="5080" indent="-451484">
              <a:lnSpc>
                <a:spcPct val="101200"/>
              </a:lnSpc>
              <a:buAutoNum type="arabicPeriod"/>
              <a:tabLst>
                <a:tab pos="463550" algn="l"/>
                <a:tab pos="464184" algn="l"/>
              </a:tabLst>
            </a:pPr>
            <a:r>
              <a:rPr sz="2400" spc="-5" dirty="0">
                <a:latin typeface="Arial MT"/>
                <a:cs typeface="Arial MT"/>
              </a:rPr>
              <a:t>Assigning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concrete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partition.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933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Forming</a:t>
            </a:r>
            <a:r>
              <a:rPr spc="-90" dirty="0"/>
              <a:t> </a:t>
            </a:r>
            <a:r>
              <a:rPr spc="-5" dirty="0"/>
              <a:t>Specification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816429"/>
          </a:xfrm>
        </p:spPr>
        <p:txBody>
          <a:bodyPr/>
          <a:lstStyle/>
          <a:p>
            <a:pPr marL="12700">
              <a:spcBef>
                <a:spcPts val="844"/>
              </a:spcBef>
            </a:pPr>
            <a:r>
              <a:rPr lang="en-US" spc="-5" dirty="0"/>
              <a:t>Function</a:t>
            </a:r>
            <a:r>
              <a:rPr lang="en-US" spc="15" dirty="0"/>
              <a:t> </a:t>
            </a:r>
            <a:r>
              <a:rPr lang="en-US" spc="-5" dirty="0" err="1">
                <a:latin typeface="Consolas"/>
                <a:cs typeface="Consolas"/>
              </a:rPr>
              <a:t>insertPostalCode</a:t>
            </a:r>
            <a:r>
              <a:rPr lang="en-US" spc="-5" dirty="0">
                <a:latin typeface="Consolas"/>
                <a:cs typeface="Consolas"/>
              </a:rPr>
              <a:t>(</a:t>
            </a:r>
            <a:r>
              <a:rPr lang="en-US" spc="-5" dirty="0" err="1">
                <a:latin typeface="Consolas"/>
                <a:cs typeface="Consolas"/>
              </a:rPr>
              <a:t>int</a:t>
            </a:r>
            <a:r>
              <a:rPr lang="en-US" spc="-30" dirty="0">
                <a:latin typeface="Consolas"/>
                <a:cs typeface="Consolas"/>
              </a:rPr>
              <a:t> </a:t>
            </a:r>
            <a:r>
              <a:rPr lang="en-US" spc="-5" dirty="0">
                <a:latin typeface="Consolas"/>
                <a:cs typeface="Consolas"/>
              </a:rPr>
              <a:t>N,</a:t>
            </a:r>
            <a:r>
              <a:rPr lang="en-US" spc="-30" dirty="0">
                <a:latin typeface="Consolas"/>
                <a:cs typeface="Consolas"/>
              </a:rPr>
              <a:t> </a:t>
            </a:r>
            <a:r>
              <a:rPr lang="en-US" spc="-5" dirty="0">
                <a:latin typeface="Consolas"/>
                <a:cs typeface="Consolas"/>
              </a:rPr>
              <a:t>list</a:t>
            </a:r>
            <a:r>
              <a:rPr lang="en-US" spc="-25" dirty="0">
                <a:latin typeface="Consolas"/>
                <a:cs typeface="Consolas"/>
              </a:rPr>
              <a:t> </a:t>
            </a:r>
            <a:r>
              <a:rPr lang="en-US" spc="30" dirty="0">
                <a:latin typeface="Consolas"/>
                <a:cs typeface="Consolas"/>
              </a:rPr>
              <a:t>A)</a:t>
            </a:r>
            <a:r>
              <a:rPr lang="en-US" spc="30" dirty="0"/>
              <a:t>.</a:t>
            </a:r>
            <a:endParaRPr lang="en-US" dirty="0"/>
          </a:p>
          <a:p>
            <a:pPr marL="469900" indent="-340360">
              <a:spcBef>
                <a:spcPts val="72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Arial"/>
                <a:cs typeface="Arial"/>
              </a:rPr>
              <a:t>Choice:</a:t>
            </a:r>
            <a:r>
              <a:rPr lang="en-US" b="1" spc="-35" dirty="0">
                <a:latin typeface="Arial"/>
                <a:cs typeface="Arial"/>
              </a:rPr>
              <a:t> </a:t>
            </a:r>
            <a:r>
              <a:rPr lang="en-US" spc="-5" dirty="0" err="1"/>
              <a:t>int</a:t>
            </a:r>
            <a:r>
              <a:rPr lang="en-US" spc="-35" dirty="0"/>
              <a:t> </a:t>
            </a:r>
            <a:r>
              <a:rPr lang="en-US" dirty="0"/>
              <a:t>N</a:t>
            </a:r>
          </a:p>
          <a:p>
            <a:pPr marL="927100" lvl="1" indent="-322580">
              <a:spcBef>
                <a:spcPts val="229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5-digit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integer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10000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99999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 lvl="1" indent="-322580">
              <a:spcBef>
                <a:spcPts val="254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Representative</a:t>
            </a:r>
            <a:r>
              <a:rPr lang="en-US" sz="2400" b="1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chemeClr val="tx1"/>
                </a:solidFill>
                <a:latin typeface="Arial"/>
                <a:cs typeface="Arial"/>
              </a:rPr>
              <a:t>Values:</a:t>
            </a:r>
            <a:r>
              <a:rPr lang="en-US" sz="2400" b="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&lt;10000,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10000-99999,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&gt;100000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469900" indent="-340360">
              <a:spcBef>
                <a:spcPts val="7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b="1" spc="-5" dirty="0">
                <a:latin typeface="Arial"/>
                <a:cs typeface="Arial"/>
              </a:rPr>
              <a:t>Choice</a:t>
            </a:r>
            <a:r>
              <a:rPr lang="en-US" b="1" dirty="0">
                <a:latin typeface="Arial"/>
                <a:cs typeface="Arial"/>
              </a:rPr>
              <a:t>: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lang="en-US" spc="-5" dirty="0"/>
              <a:t>lis</a:t>
            </a:r>
            <a:r>
              <a:rPr lang="en-US" dirty="0"/>
              <a:t>t</a:t>
            </a:r>
            <a:r>
              <a:rPr lang="en-US" spc="-145" dirty="0"/>
              <a:t> </a:t>
            </a:r>
            <a:r>
              <a:rPr lang="en-US" dirty="0"/>
              <a:t>A</a:t>
            </a:r>
          </a:p>
          <a:p>
            <a:pPr marL="927100" lvl="1" indent="-322580">
              <a:spcBef>
                <a:spcPts val="229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list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length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1-10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27100" marR="34925" lvl="1" indent="-322580">
              <a:lnSpc>
                <a:spcPts val="2270"/>
              </a:lnSpc>
              <a:spcBef>
                <a:spcPts val="54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/>
                <a:cs typeface="Arial"/>
              </a:rPr>
              <a:t>Representative </a:t>
            </a:r>
            <a:r>
              <a:rPr lang="en-US" sz="2400" b="1" spc="-25" dirty="0">
                <a:solidFill>
                  <a:schemeClr val="tx1"/>
                </a:solidFill>
                <a:latin typeface="Arial"/>
                <a:cs typeface="Arial"/>
              </a:rPr>
              <a:t>Values: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Empty List, List of Length 1, List </a:t>
            </a:r>
            <a:r>
              <a:rPr lang="en-US" sz="2400" spc="-5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Length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2-10, List of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Length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&gt;</a:t>
            </a:r>
            <a:r>
              <a:rPr lang="en-US" sz="24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10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38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8574975" y="857252"/>
            <a:ext cx="2103120" cy="506095"/>
            <a:chOff x="7050975" y="0"/>
            <a:chExt cx="2103120" cy="506095"/>
          </a:xfrm>
        </p:grpSpPr>
        <p:sp>
          <p:nvSpPr>
            <p:cNvPr id="5" name="object 5"/>
            <p:cNvSpPr/>
            <p:nvPr/>
          </p:nvSpPr>
          <p:spPr>
            <a:xfrm>
              <a:off x="7060500" y="0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5">
                  <a:moveTo>
                    <a:pt x="20023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6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0500" y="0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5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6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90473" y="871187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0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Forming</a:t>
            </a:r>
            <a:r>
              <a:rPr spc="-90" dirty="0"/>
              <a:t> </a:t>
            </a:r>
            <a:r>
              <a:rPr spc="-5" dirty="0"/>
              <a:t>Specifications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1213153"/>
          </a:xfrm>
        </p:spPr>
        <p:txBody>
          <a:bodyPr/>
          <a:lstStyle/>
          <a:p>
            <a:pPr marL="12700">
              <a:lnSpc>
                <a:spcPts val="2045"/>
              </a:lnSpc>
              <a:spcBef>
                <a:spcPts val="100"/>
              </a:spcBef>
            </a:pPr>
            <a:r>
              <a:rPr lang="en-US" spc="-5" dirty="0">
                <a:solidFill>
                  <a:srgbClr val="4F4F4F"/>
                </a:solidFill>
              </a:rPr>
              <a:t>Choose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concrete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values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for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each</a:t>
            </a:r>
            <a:r>
              <a:rPr lang="en-US" spc="-1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combination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of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input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partitions</a:t>
            </a:r>
            <a:r>
              <a:rPr lang="en-US" spc="-5" dirty="0" smtClean="0">
                <a:solidFill>
                  <a:srgbClr val="4F4F4F"/>
                </a:solidFill>
              </a:rPr>
              <a:t>:</a:t>
            </a:r>
          </a:p>
          <a:p>
            <a:pPr marL="12700">
              <a:lnSpc>
                <a:spcPts val="2045"/>
              </a:lnSpc>
              <a:spcBef>
                <a:spcPts val="100"/>
              </a:spcBef>
            </a:pPr>
            <a:endParaRPr lang="en-US" dirty="0"/>
          </a:p>
          <a:p>
            <a:pPr marL="12700">
              <a:lnSpc>
                <a:spcPts val="2045"/>
              </a:lnSpc>
            </a:pPr>
            <a:r>
              <a:rPr lang="en-US" b="1" spc="-5" dirty="0" err="1">
                <a:latin typeface="Courier New"/>
                <a:cs typeface="Courier New"/>
              </a:rPr>
              <a:t>insertPostalCode</a:t>
            </a:r>
            <a:r>
              <a:rPr lang="en-US" spc="-5" dirty="0">
                <a:latin typeface="Courier New"/>
                <a:cs typeface="Courier New"/>
              </a:rPr>
              <a:t>(</a:t>
            </a:r>
            <a:r>
              <a:rPr lang="en-US" spc="-5" dirty="0" err="1">
                <a:latin typeface="Courier New"/>
                <a:cs typeface="Courier New"/>
              </a:rPr>
              <a:t>int</a:t>
            </a:r>
            <a:r>
              <a:rPr lang="en-US" spc="-30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N,</a:t>
            </a:r>
            <a:r>
              <a:rPr lang="en-US" spc="-30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list</a:t>
            </a:r>
            <a:r>
              <a:rPr lang="en-US" spc="-30" dirty="0">
                <a:latin typeface="Courier New"/>
                <a:cs typeface="Courier New"/>
              </a:rPr>
              <a:t> </a:t>
            </a:r>
            <a:r>
              <a:rPr lang="en-US" spc="-5" dirty="0">
                <a:latin typeface="Courier New"/>
                <a:cs typeface="Courier New"/>
              </a:rPr>
              <a:t>A)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39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065925" y="274983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4F4F4F"/>
                </a:solidFill>
                <a:latin typeface="Courier New"/>
                <a:cs typeface="Courier New"/>
              </a:rPr>
              <a:t>int</a:t>
            </a:r>
            <a:r>
              <a:rPr spc="-95" dirty="0">
                <a:solidFill>
                  <a:srgbClr val="4F4F4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4F4F4F"/>
                </a:solidFill>
                <a:latin typeface="Courier New"/>
                <a:cs typeface="Courier New"/>
              </a:rPr>
              <a:t>N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4124" y="2779256"/>
            <a:ext cx="216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Specifications: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83768"/>
              </p:ext>
            </p:extLst>
          </p:nvPr>
        </p:nvGraphicFramePr>
        <p:xfrm>
          <a:off x="2121101" y="3087923"/>
          <a:ext cx="6533784" cy="1088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254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99B3C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6465">
                        <a:lnSpc>
                          <a:spcPts val="2085"/>
                        </a:lnSpc>
                      </a:pP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insert(&lt;</a:t>
                      </a:r>
                      <a:r>
                        <a:rPr sz="1800" b="1" spc="-3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10000,</a:t>
                      </a:r>
                      <a:r>
                        <a:rPr sz="1800" b="1" spc="-3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sz="1800" b="1" spc="-3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List)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6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99B3C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6465">
                        <a:lnSpc>
                          <a:spcPts val="1585"/>
                        </a:lnSpc>
                      </a:pP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insert(10000</a:t>
                      </a:r>
                      <a:r>
                        <a:rPr sz="1800" b="1" spc="-3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b="1" spc="-3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99999,</a:t>
                      </a:r>
                      <a:r>
                        <a:rPr sz="1800" b="1" spc="-3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list[1])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1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99B3C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26465">
                        <a:lnSpc>
                          <a:spcPts val="1885"/>
                        </a:lnSpc>
                      </a:pP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insert(&gt;</a:t>
                      </a:r>
                      <a:r>
                        <a:rPr sz="1800" b="1" spc="-4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99999,</a:t>
                      </a:r>
                      <a:r>
                        <a:rPr sz="1800" b="1" spc="-40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list[2-10])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9264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4F4F4F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404126" y="4331833"/>
            <a:ext cx="234505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Concrete</a:t>
            </a:r>
            <a:r>
              <a:rPr b="1" spc="-40" dirty="0">
                <a:solidFill>
                  <a:srgbClr val="FF0000"/>
                </a:solidFill>
                <a:latin typeface="Arial"/>
                <a:cs typeface="Arial"/>
              </a:rPr>
              <a:t> Test 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Cases: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15"/>
              </a:spcBef>
            </a:pP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insert(5000,</a:t>
            </a:r>
            <a:r>
              <a:rPr b="1" spc="-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{})</a:t>
            </a:r>
            <a:endParaRPr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4124" y="4884283"/>
            <a:ext cx="378714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insert(96521,</a:t>
            </a:r>
            <a:r>
              <a:rPr b="1" spc="-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{11123})</a:t>
            </a:r>
            <a:endParaRPr dirty="0">
              <a:latin typeface="Consolas"/>
              <a:cs typeface="Consolas"/>
            </a:endParaRPr>
          </a:p>
          <a:p>
            <a:pPr marL="12700">
              <a:spcBef>
                <a:spcPts val="15"/>
              </a:spcBef>
            </a:pP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insert(150000,</a:t>
            </a:r>
            <a:r>
              <a:rPr b="1" spc="-5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{11123,</a:t>
            </a:r>
            <a:r>
              <a:rPr b="1" spc="-4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98765})</a:t>
            </a:r>
            <a:endParaRPr dirty="0">
              <a:latin typeface="Consolas"/>
              <a:cs typeface="Consolas"/>
            </a:endParaRPr>
          </a:p>
          <a:p>
            <a:pPr marL="12700">
              <a:spcBef>
                <a:spcPts val="15"/>
              </a:spcBef>
            </a:pPr>
            <a:r>
              <a:rPr b="1" spc="-5" dirty="0">
                <a:solidFill>
                  <a:srgbClr val="4F4F4F"/>
                </a:solidFill>
                <a:latin typeface="Consolas"/>
                <a:cs typeface="Consolas"/>
              </a:rPr>
              <a:t>...</a:t>
            </a:r>
            <a:endParaRPr dirty="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21101" y="3068102"/>
          <a:ext cx="1359535" cy="754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0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10000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57">
                <a:tc>
                  <a:txBody>
                    <a:bodyPr/>
                    <a:lstStyle/>
                    <a:p>
                      <a:pPr marL="85725">
                        <a:lnSpc>
                          <a:spcPts val="1600"/>
                        </a:lnSpc>
                        <a:spcBef>
                          <a:spcPts val="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10000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99999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92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&gt;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99999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21101" y="4375626"/>
          <a:ext cx="1359535" cy="9801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11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Empty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List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85">
                <a:tc>
                  <a:txBody>
                    <a:bodyPr/>
                    <a:lstStyle/>
                    <a:p>
                      <a:pPr marL="85725">
                        <a:lnSpc>
                          <a:spcPts val="1610"/>
                        </a:lnSpc>
                        <a:spcBef>
                          <a:spcPts val="7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List[1]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List[2-10]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19050">
                      <a:solidFill>
                        <a:srgbClr val="6F828C"/>
                      </a:solidFill>
                      <a:prstDash val="solid"/>
                    </a:lnT>
                    <a:lnB w="28575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List[&gt;10]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6F828C"/>
                      </a:solidFill>
                      <a:prstDash val="solid"/>
                    </a:lnL>
                    <a:lnR w="19050">
                      <a:solidFill>
                        <a:srgbClr val="6F828C"/>
                      </a:solidFill>
                      <a:prstDash val="solid"/>
                    </a:lnR>
                    <a:lnT w="28575">
                      <a:solidFill>
                        <a:srgbClr val="6F828C"/>
                      </a:solidFill>
                      <a:prstDash val="solid"/>
                    </a:lnT>
                    <a:lnB w="19050">
                      <a:solidFill>
                        <a:srgbClr val="6F828C"/>
                      </a:solidFill>
                      <a:prstDash val="solid"/>
                    </a:lnB>
                    <a:solidFill>
                      <a:srgbClr val="99B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8574975" y="857252"/>
            <a:ext cx="2103120" cy="506095"/>
            <a:chOff x="7050975" y="0"/>
            <a:chExt cx="2103120" cy="506095"/>
          </a:xfrm>
        </p:grpSpPr>
        <p:sp>
          <p:nvSpPr>
            <p:cNvPr id="12" name="object 12"/>
            <p:cNvSpPr/>
            <p:nvPr/>
          </p:nvSpPr>
          <p:spPr>
            <a:xfrm>
              <a:off x="7060500" y="0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5">
                  <a:moveTo>
                    <a:pt x="2002398" y="486599"/>
                  </a:move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6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0500" y="0"/>
              <a:ext cx="2084070" cy="487045"/>
            </a:xfrm>
            <a:custGeom>
              <a:avLst/>
              <a:gdLst/>
              <a:ahLst/>
              <a:cxnLst/>
              <a:rect l="l" t="t" r="r" b="b"/>
              <a:pathLst>
                <a:path w="2084070" h="487045">
                  <a:moveTo>
                    <a:pt x="0" y="81101"/>
                  </a:moveTo>
                  <a:lnTo>
                    <a:pt x="6373" y="49533"/>
                  </a:lnTo>
                  <a:lnTo>
                    <a:pt x="23754" y="23754"/>
                  </a:lnTo>
                  <a:lnTo>
                    <a:pt x="49533" y="6373"/>
                  </a:lnTo>
                  <a:lnTo>
                    <a:pt x="81101" y="0"/>
                  </a:lnTo>
                  <a:lnTo>
                    <a:pt x="2002398" y="0"/>
                  </a:lnTo>
                  <a:lnTo>
                    <a:pt x="2047393" y="13626"/>
                  </a:lnTo>
                  <a:lnTo>
                    <a:pt x="2077326" y="50065"/>
                  </a:lnTo>
                  <a:lnTo>
                    <a:pt x="2083499" y="81101"/>
                  </a:lnTo>
                  <a:lnTo>
                    <a:pt x="2083499" y="405498"/>
                  </a:lnTo>
                  <a:lnTo>
                    <a:pt x="2077126" y="437066"/>
                  </a:lnTo>
                  <a:lnTo>
                    <a:pt x="2059745" y="462845"/>
                  </a:lnTo>
                  <a:lnTo>
                    <a:pt x="2033966" y="480226"/>
                  </a:lnTo>
                  <a:lnTo>
                    <a:pt x="2002398" y="486599"/>
                  </a:lnTo>
                  <a:lnTo>
                    <a:pt x="81101" y="486599"/>
                  </a:lnTo>
                  <a:lnTo>
                    <a:pt x="49533" y="480226"/>
                  </a:lnTo>
                  <a:lnTo>
                    <a:pt x="23754" y="462845"/>
                  </a:lnTo>
                  <a:lnTo>
                    <a:pt x="6373" y="437066"/>
                  </a:lnTo>
                  <a:lnTo>
                    <a:pt x="0" y="405498"/>
                  </a:lnTo>
                  <a:lnTo>
                    <a:pt x="0" y="8110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90473" y="871187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526" y="2780925"/>
            <a:ext cx="3117215" cy="229550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5725">
              <a:spcBef>
                <a:spcPts val="110"/>
              </a:spcBef>
            </a:pPr>
            <a:r>
              <a:rPr sz="1400" b="1" dirty="0">
                <a:latin typeface="Arial"/>
                <a:cs typeface="Arial"/>
              </a:rPr>
              <a:t>(3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*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12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abstract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526" y="4286901"/>
            <a:ext cx="3117215" cy="487045"/>
          </a:xfrm>
          <a:prstGeom prst="rect">
            <a:avLst/>
          </a:prstGeom>
          <a:solidFill>
            <a:srgbClr val="99B3C1"/>
          </a:solidFill>
          <a:ln w="9524">
            <a:solidFill>
              <a:srgbClr val="6F828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5725" marR="491490">
              <a:lnSpc>
                <a:spcPts val="1650"/>
              </a:lnSpc>
              <a:spcBef>
                <a:spcPts val="290"/>
              </a:spcBef>
            </a:pPr>
            <a:r>
              <a:rPr sz="1400" b="1" dirty="0">
                <a:latin typeface="Arial"/>
                <a:cs typeface="Arial"/>
              </a:rPr>
              <a:t>(Each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1000s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potential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test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6636" y="401894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 fontAlgn="t"/>
            <a:r>
              <a:rPr lang="en-US" spc="-5" dirty="0">
                <a:solidFill>
                  <a:srgbClr val="4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pc="-5" dirty="0" smtClean="0">
                <a:solidFill>
                  <a:srgbClr val="4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4F4F4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1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-65" dirty="0" smtClean="0"/>
              <a:t>Lecture</a:t>
            </a:r>
            <a:r>
              <a:rPr spc="-75" dirty="0" smtClean="0"/>
              <a:t> </a:t>
            </a:r>
            <a:r>
              <a:rPr spc="-5" dirty="0"/>
              <a:t>Goals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Discuss</a:t>
            </a:r>
            <a:r>
              <a:rPr lang="en-US" sz="2600" spc="-20" dirty="0"/>
              <a:t> </a:t>
            </a:r>
            <a:r>
              <a:rPr lang="en-US" sz="2600" spc="-5" dirty="0"/>
              <a:t>testing</a:t>
            </a:r>
            <a:r>
              <a:rPr lang="en-US" sz="2600" spc="-25" dirty="0"/>
              <a:t> </a:t>
            </a:r>
            <a:r>
              <a:rPr lang="en-US" sz="2600" spc="-5" dirty="0"/>
              <a:t>at</a:t>
            </a:r>
            <a:r>
              <a:rPr lang="en-US" sz="2600" spc="-15" dirty="0"/>
              <a:t> </a:t>
            </a:r>
            <a:r>
              <a:rPr lang="en-US" sz="2600" spc="-5" dirty="0"/>
              <a:t>the</a:t>
            </a:r>
            <a:r>
              <a:rPr lang="en-US" sz="2600" spc="-25" dirty="0"/>
              <a:t> </a:t>
            </a:r>
            <a:r>
              <a:rPr lang="en-US" sz="2600" dirty="0"/>
              <a:t>system</a:t>
            </a:r>
            <a:r>
              <a:rPr lang="en-US" sz="2600" spc="-15" dirty="0"/>
              <a:t> </a:t>
            </a:r>
            <a:r>
              <a:rPr lang="en-US" sz="2600" spc="-5" dirty="0" smtClean="0"/>
              <a:t>level.</a:t>
            </a:r>
            <a:endParaRPr lang="en-US" sz="2600" dirty="0" smtClean="0"/>
          </a:p>
          <a:p>
            <a:pPr marL="1098527" lvl="2" indent="-171450"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 smtClean="0">
                <a:latin typeface="Arial MT"/>
                <a:cs typeface="Arial MT"/>
              </a:rPr>
              <a:t>System</a:t>
            </a:r>
            <a:r>
              <a:rPr lang="en-US" sz="2400" spc="-30" dirty="0" smtClean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(Integration)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spc="-40" dirty="0">
                <a:latin typeface="Arial MT"/>
                <a:cs typeface="Arial MT"/>
              </a:rPr>
              <a:t>Testing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versus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Unit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spc="-35" dirty="0" smtClean="0">
                <a:latin typeface="Arial MT"/>
                <a:cs typeface="Arial MT"/>
              </a:rPr>
              <a:t>Testing.</a:t>
            </a:r>
            <a:endParaRPr lang="en-US" sz="2400" dirty="0">
              <a:latin typeface="Arial MT"/>
              <a:cs typeface="Arial MT"/>
            </a:endParaRPr>
          </a:p>
          <a:p>
            <a:pPr marL="1098527" lvl="2" indent="-171450">
              <a:spcBef>
                <a:spcPts val="405"/>
              </a:spcBef>
              <a:buFont typeface="Arial" panose="020B0604020202020204" pitchFamily="34" charset="0"/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 smtClean="0">
                <a:latin typeface="Arial MT"/>
              </a:rPr>
              <a:t>Introduce</a:t>
            </a:r>
            <a:r>
              <a:rPr lang="en-US" sz="2400" spc="-25" dirty="0" smtClean="0">
                <a:latin typeface="Arial MT"/>
              </a:rPr>
              <a:t> </a:t>
            </a:r>
            <a:r>
              <a:rPr lang="en-US" sz="2400" spc="-5" dirty="0">
                <a:latin typeface="Arial MT"/>
              </a:rPr>
              <a:t>process</a:t>
            </a:r>
            <a:r>
              <a:rPr lang="en-US" sz="2400" spc="-15" dirty="0">
                <a:latin typeface="Arial MT"/>
              </a:rPr>
              <a:t> </a:t>
            </a:r>
            <a:r>
              <a:rPr lang="en-US" sz="2400" spc="-5" dirty="0">
                <a:latin typeface="Arial MT"/>
              </a:rPr>
              <a:t>for</a:t>
            </a:r>
            <a:r>
              <a:rPr lang="en-US" sz="2400" spc="-25" dirty="0">
                <a:latin typeface="Arial MT"/>
              </a:rPr>
              <a:t> </a:t>
            </a:r>
            <a:r>
              <a:rPr lang="en-US" sz="2400" dirty="0">
                <a:latin typeface="Arial MT"/>
              </a:rPr>
              <a:t>creating</a:t>
            </a:r>
            <a:r>
              <a:rPr lang="en-US" sz="2400" spc="-15" dirty="0">
                <a:latin typeface="Arial MT"/>
              </a:rPr>
              <a:t> </a:t>
            </a:r>
            <a:r>
              <a:rPr lang="en-US" sz="2400" spc="-10" dirty="0">
                <a:latin typeface="Arial MT"/>
              </a:rPr>
              <a:t>System</a:t>
            </a:r>
            <a:r>
              <a:rPr lang="en-US" sz="2400" spc="-65" dirty="0">
                <a:latin typeface="Arial MT"/>
              </a:rPr>
              <a:t> </a:t>
            </a:r>
            <a:r>
              <a:rPr lang="en-US" sz="2400" spc="-55" dirty="0">
                <a:latin typeface="Arial MT"/>
              </a:rPr>
              <a:t>Tests</a:t>
            </a:r>
            <a:r>
              <a:rPr lang="en-US" sz="2600" spc="-55" dirty="0"/>
              <a:t>.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Identify</a:t>
            </a:r>
            <a:r>
              <a:rPr lang="en-US" sz="2200" spc="-3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a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Independently</a:t>
            </a:r>
            <a:r>
              <a:rPr lang="en-US" sz="2200" spc="-70" dirty="0">
                <a:latin typeface="Arial MT"/>
                <a:cs typeface="Arial MT"/>
              </a:rPr>
              <a:t> </a:t>
            </a:r>
            <a:r>
              <a:rPr lang="en-US" sz="2200" spc="-35" dirty="0">
                <a:latin typeface="Arial MT"/>
                <a:cs typeface="Arial MT"/>
              </a:rPr>
              <a:t>Testable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Function</a:t>
            </a:r>
            <a:endParaRPr lang="en-US"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Identify</a:t>
            </a:r>
            <a:r>
              <a:rPr lang="en-US" sz="2200" spc="-5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Choices</a:t>
            </a:r>
            <a:endParaRPr lang="en-US"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Identify</a:t>
            </a:r>
            <a:r>
              <a:rPr lang="en-US" sz="2200" spc="-3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Representative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35" dirty="0">
                <a:latin typeface="Arial MT"/>
                <a:cs typeface="Arial MT"/>
              </a:rPr>
              <a:t>Values</a:t>
            </a:r>
            <a:endParaRPr lang="en-US"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Generate</a:t>
            </a:r>
            <a:r>
              <a:rPr lang="en-US" sz="2200" spc="-70" dirty="0">
                <a:latin typeface="Arial MT"/>
                <a:cs typeface="Arial MT"/>
              </a:rPr>
              <a:t> </a:t>
            </a:r>
            <a:r>
              <a:rPr lang="en-US" sz="2200" spc="-65" dirty="0">
                <a:latin typeface="Arial MT"/>
                <a:cs typeface="Arial MT"/>
              </a:rPr>
              <a:t>Test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Case</a:t>
            </a:r>
            <a:r>
              <a:rPr lang="en-US" sz="2200" spc="-3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Specifications</a:t>
            </a:r>
            <a:endParaRPr lang="en-US" sz="2200" dirty="0"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latin typeface="Arial MT"/>
                <a:cs typeface="Arial MT"/>
              </a:rPr>
              <a:t>Generate</a:t>
            </a:r>
            <a:r>
              <a:rPr lang="en-US" sz="2200" spc="-3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Concrete</a:t>
            </a:r>
            <a:r>
              <a:rPr lang="en-US" sz="2200" spc="-60" dirty="0">
                <a:latin typeface="Arial MT"/>
                <a:cs typeface="Arial MT"/>
              </a:rPr>
              <a:t> </a:t>
            </a:r>
            <a:r>
              <a:rPr lang="en-US" sz="2200" spc="-65" dirty="0">
                <a:latin typeface="Arial MT"/>
                <a:cs typeface="Arial MT"/>
              </a:rPr>
              <a:t>Test</a:t>
            </a:r>
            <a:r>
              <a:rPr lang="en-US" sz="2200" spc="-3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Cases</a:t>
            </a:r>
            <a:endParaRPr lang="en-US" sz="2200" dirty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8949" y="2208201"/>
            <a:ext cx="6866255" cy="390492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724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Generate</a:t>
            </a:r>
            <a:r>
              <a:rPr spc="-55" dirty="0"/>
              <a:t> </a:t>
            </a:r>
            <a:r>
              <a:rPr spc="-70" dirty="0"/>
              <a:t>Test</a:t>
            </a:r>
            <a:r>
              <a:rPr spc="-45" dirty="0"/>
              <a:t> </a:t>
            </a:r>
            <a:r>
              <a:rPr spc="-5" dirty="0"/>
              <a:t>Cases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294901" y="2276870"/>
            <a:ext cx="2113915" cy="548005"/>
            <a:chOff x="770899" y="1419618"/>
            <a:chExt cx="2113915" cy="548005"/>
          </a:xfrm>
        </p:grpSpPr>
        <p:sp>
          <p:nvSpPr>
            <p:cNvPr id="4" name="object 4"/>
            <p:cNvSpPr/>
            <p:nvPr/>
          </p:nvSpPr>
          <p:spPr>
            <a:xfrm>
              <a:off x="780424" y="1429143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4" h="528955">
                  <a:moveTo>
                    <a:pt x="2006148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424" y="1429143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4" h="528955">
                  <a:moveTo>
                    <a:pt x="0" y="88151"/>
                  </a:move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15797" y="2321481"/>
            <a:ext cx="1669414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3045" marR="5080" indent="-22097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43302" y="3019858"/>
            <a:ext cx="2113915" cy="548005"/>
            <a:chOff x="2019300" y="2162606"/>
            <a:chExt cx="2113915" cy="548005"/>
          </a:xfrm>
        </p:grpSpPr>
        <p:sp>
          <p:nvSpPr>
            <p:cNvPr id="8" name="object 8"/>
            <p:cNvSpPr/>
            <p:nvPr/>
          </p:nvSpPr>
          <p:spPr>
            <a:xfrm>
              <a:off x="2028825" y="2172131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4" h="528955">
                  <a:moveTo>
                    <a:pt x="2006147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8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8" y="25818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7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7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8825" y="2172131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4" h="528955">
                  <a:moveTo>
                    <a:pt x="0" y="88151"/>
                  </a:moveTo>
                  <a:lnTo>
                    <a:pt x="6927" y="53839"/>
                  </a:lnTo>
                  <a:lnTo>
                    <a:pt x="25818" y="25818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7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7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8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33443" y="2995764"/>
            <a:ext cx="1529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0699"/>
              </a:lnSpc>
              <a:spcBef>
                <a:spcPts val="85"/>
              </a:spcBef>
            </a:pPr>
            <a:r>
              <a:rPr b="1" spc="-5" dirty="0">
                <a:latin typeface="Arial"/>
                <a:cs typeface="Arial"/>
              </a:rPr>
              <a:t>Generate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Test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Cases</a:t>
            </a:r>
            <a:endParaRPr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04700" y="2805845"/>
            <a:ext cx="734060" cy="448945"/>
            <a:chOff x="1280700" y="1948593"/>
            <a:chExt cx="734060" cy="448945"/>
          </a:xfrm>
        </p:grpSpPr>
        <p:sp>
          <p:nvSpPr>
            <p:cNvPr id="12" name="object 12"/>
            <p:cNvSpPr/>
            <p:nvPr/>
          </p:nvSpPr>
          <p:spPr>
            <a:xfrm>
              <a:off x="1290225" y="1958118"/>
              <a:ext cx="640715" cy="385445"/>
            </a:xfrm>
            <a:custGeom>
              <a:avLst/>
              <a:gdLst/>
              <a:ahLst/>
              <a:cxnLst/>
              <a:rect l="l" t="t" r="r" b="b"/>
              <a:pathLst>
                <a:path w="640714" h="385444">
                  <a:moveTo>
                    <a:pt x="0" y="0"/>
                  </a:moveTo>
                  <a:lnTo>
                    <a:pt x="640637" y="385111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126" y="2306737"/>
              <a:ext cx="109355" cy="9055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289299" y="2236293"/>
            <a:ext cx="3661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nsolas"/>
                <a:cs typeface="Consolas"/>
              </a:rPr>
              <a:t>substr(string</a:t>
            </a:r>
            <a:r>
              <a:rPr b="1" spc="-35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str,</a:t>
            </a:r>
            <a:r>
              <a:rPr b="1" spc="-30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int</a:t>
            </a:r>
            <a:r>
              <a:rPr b="1" spc="-35" dirty="0">
                <a:latin typeface="Consolas"/>
                <a:cs typeface="Consolas"/>
              </a:rPr>
              <a:t> </a:t>
            </a:r>
            <a:r>
              <a:rPr b="1" spc="-5" dirty="0">
                <a:latin typeface="Consolas"/>
                <a:cs typeface="Consolas"/>
              </a:rPr>
              <a:t>index)</a:t>
            </a:r>
            <a:endParaRPr b="1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9301" y="2816302"/>
            <a:ext cx="29902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Specification:</a:t>
            </a:r>
            <a:endParaRPr sz="2000" dirty="0">
              <a:latin typeface="Arial MT"/>
              <a:cs typeface="Arial MT"/>
            </a:endParaRPr>
          </a:p>
          <a:p>
            <a:pPr marL="12700" marR="5080"/>
            <a:r>
              <a:rPr sz="2000" spc="-5" dirty="0">
                <a:latin typeface="Courier New"/>
                <a:cs typeface="Courier New"/>
              </a:rPr>
              <a:t>str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 MT"/>
                <a:cs typeface="Arial MT"/>
              </a:rPr>
              <a:t>lengt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 &gt;=2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contains  special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characters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index</a:t>
            </a:r>
            <a:r>
              <a:rPr sz="2000" dirty="0">
                <a:latin typeface="Courier New"/>
                <a:cs typeface="Courier New"/>
              </a:rPr>
              <a:t>: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&gt;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89299" y="4340302"/>
            <a:ext cx="2211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60" dirty="0">
                <a:latin typeface="Arial MT"/>
                <a:cs typeface="Arial MT"/>
              </a:rPr>
              <a:t>Test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Case:</a:t>
            </a:r>
            <a:endParaRPr sz="2000" dirty="0">
              <a:latin typeface="Arial MT"/>
              <a:cs typeface="Arial MT"/>
            </a:endParaRPr>
          </a:p>
          <a:p>
            <a:pPr marL="12700"/>
            <a:r>
              <a:rPr sz="2000" spc="-5" dirty="0">
                <a:latin typeface="Courier New"/>
                <a:cs typeface="Courier New"/>
              </a:rPr>
              <a:t>st</a:t>
            </a:r>
            <a:r>
              <a:rPr sz="2000" dirty="0">
                <a:latin typeface="Courier New"/>
                <a:cs typeface="Courier New"/>
              </a:rPr>
              <a:t>r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“ABCC!\n\t7”</a:t>
            </a:r>
          </a:p>
          <a:p>
            <a:pPr marL="12700"/>
            <a:r>
              <a:rPr sz="2000" spc="-5" dirty="0">
                <a:latin typeface="Courier New"/>
                <a:cs typeface="Courier New"/>
              </a:rPr>
              <a:t>index</a:t>
            </a:r>
            <a:r>
              <a:rPr sz="2000" spc="-5" dirty="0">
                <a:latin typeface="Arial MT"/>
                <a:cs typeface="Arial MT"/>
              </a:rPr>
              <a:t>=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5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8564176" y="857252"/>
            <a:ext cx="2113915" cy="548005"/>
            <a:chOff x="7040174" y="0"/>
            <a:chExt cx="2113915" cy="548005"/>
          </a:xfrm>
        </p:grpSpPr>
        <p:sp>
          <p:nvSpPr>
            <p:cNvPr id="18" name="object 18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2006148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0" y="88151"/>
                  </a:move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54318" y="857252"/>
            <a:ext cx="1529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0699"/>
              </a:lnSpc>
              <a:spcBef>
                <a:spcPts val="85"/>
              </a:spcBef>
            </a:pPr>
            <a:r>
              <a:rPr b="1" spc="-5" dirty="0">
                <a:latin typeface="Arial"/>
                <a:cs typeface="Arial"/>
              </a:rPr>
              <a:t>Generate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Test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Cases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1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Boundary</a:t>
            </a:r>
            <a:r>
              <a:rPr spc="-80" dirty="0"/>
              <a:t> </a:t>
            </a:r>
            <a:r>
              <a:rPr spc="-40" dirty="0"/>
              <a:t>Values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5457631" cy="2134815"/>
          </a:xfrm>
        </p:spPr>
        <p:txBody>
          <a:bodyPr/>
          <a:lstStyle/>
          <a:p>
            <a:pPr marL="356235" marR="5080" indent="-344170">
              <a:lnSpc>
                <a:spcPct val="101000"/>
              </a:lnSpc>
              <a:spcBef>
                <a:spcPts val="6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Errors</a:t>
            </a:r>
            <a:r>
              <a:rPr lang="en-US" spc="-30" dirty="0"/>
              <a:t> </a:t>
            </a:r>
            <a:r>
              <a:rPr lang="en-US" spc="-5" dirty="0"/>
              <a:t>tend</a:t>
            </a:r>
            <a:r>
              <a:rPr lang="en-US" spc="-30" dirty="0"/>
              <a:t> </a:t>
            </a:r>
            <a:r>
              <a:rPr lang="en-US" spc="-5" dirty="0"/>
              <a:t>to</a:t>
            </a:r>
            <a:r>
              <a:rPr lang="en-US" spc="-25" dirty="0"/>
              <a:t> </a:t>
            </a:r>
            <a:r>
              <a:rPr lang="en-US" spc="-5" dirty="0"/>
              <a:t>occur</a:t>
            </a:r>
            <a:r>
              <a:rPr lang="en-US" spc="-25" dirty="0"/>
              <a:t> </a:t>
            </a:r>
            <a:r>
              <a:rPr lang="en-US" spc="-5" dirty="0"/>
              <a:t>at </a:t>
            </a:r>
            <a:r>
              <a:rPr lang="en-US" spc="-710" dirty="0"/>
              <a:t> </a:t>
            </a:r>
            <a:r>
              <a:rPr lang="en-US" spc="-5" dirty="0"/>
              <a:t>the boundary of </a:t>
            </a:r>
            <a:r>
              <a:rPr lang="en-US" dirty="0"/>
              <a:t>a </a:t>
            </a:r>
            <a:r>
              <a:rPr lang="en-US" spc="5" dirty="0"/>
              <a:t> </a:t>
            </a:r>
            <a:r>
              <a:rPr lang="en-US" spc="-5" dirty="0"/>
              <a:t>partition.</a:t>
            </a:r>
            <a:endParaRPr lang="en-US" dirty="0"/>
          </a:p>
          <a:p>
            <a:pPr marL="356235" marR="310515" indent="-344170">
              <a:lnSpc>
                <a:spcPts val="315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Remember</a:t>
            </a:r>
            <a:r>
              <a:rPr lang="en-US" spc="-50" dirty="0"/>
              <a:t> </a:t>
            </a:r>
            <a:r>
              <a:rPr lang="en-US" spc="-5" dirty="0"/>
              <a:t>to</a:t>
            </a:r>
            <a:r>
              <a:rPr lang="en-US" spc="-55" dirty="0"/>
              <a:t> </a:t>
            </a:r>
            <a:r>
              <a:rPr lang="en-US" dirty="0"/>
              <a:t>select </a:t>
            </a:r>
            <a:r>
              <a:rPr lang="en-US" spc="-705" dirty="0"/>
              <a:t> </a:t>
            </a:r>
            <a:r>
              <a:rPr lang="en-US" spc="-5" dirty="0"/>
              <a:t>inputs from those </a:t>
            </a:r>
            <a:r>
              <a:rPr lang="en-US" dirty="0"/>
              <a:t> </a:t>
            </a:r>
            <a:r>
              <a:rPr lang="en-US" spc="-5" dirty="0"/>
              <a:t>boundaries.</a:t>
            </a:r>
            <a:endParaRPr lang="en-US" dirty="0"/>
          </a:p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41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6230175" y="2207401"/>
            <a:ext cx="3786504" cy="3068955"/>
            <a:chOff x="4706175" y="1350149"/>
            <a:chExt cx="3786504" cy="3068955"/>
          </a:xfrm>
        </p:grpSpPr>
        <p:sp>
          <p:nvSpPr>
            <p:cNvPr id="5" name="object 5"/>
            <p:cNvSpPr/>
            <p:nvPr/>
          </p:nvSpPr>
          <p:spPr>
            <a:xfrm>
              <a:off x="4715700" y="1359674"/>
              <a:ext cx="3767454" cy="3049905"/>
            </a:xfrm>
            <a:custGeom>
              <a:avLst/>
              <a:gdLst/>
              <a:ahLst/>
              <a:cxnLst/>
              <a:rect l="l" t="t" r="r" b="b"/>
              <a:pathLst>
                <a:path w="3767454" h="3049904">
                  <a:moveTo>
                    <a:pt x="3258789" y="3049799"/>
                  </a:moveTo>
                  <a:lnTo>
                    <a:pt x="508309" y="3049799"/>
                  </a:lnTo>
                  <a:lnTo>
                    <a:pt x="459356" y="3047473"/>
                  </a:lnTo>
                  <a:lnTo>
                    <a:pt x="411719" y="3040634"/>
                  </a:lnTo>
                  <a:lnTo>
                    <a:pt x="365611" y="3029496"/>
                  </a:lnTo>
                  <a:lnTo>
                    <a:pt x="321246" y="3014273"/>
                  </a:lnTo>
                  <a:lnTo>
                    <a:pt x="278837" y="2995177"/>
                  </a:lnTo>
                  <a:lnTo>
                    <a:pt x="238596" y="2972422"/>
                  </a:lnTo>
                  <a:lnTo>
                    <a:pt x="200737" y="2946219"/>
                  </a:lnTo>
                  <a:lnTo>
                    <a:pt x="165473" y="2916783"/>
                  </a:lnTo>
                  <a:lnTo>
                    <a:pt x="133016" y="2884326"/>
                  </a:lnTo>
                  <a:lnTo>
                    <a:pt x="103580" y="2849062"/>
                  </a:lnTo>
                  <a:lnTo>
                    <a:pt x="77377" y="2811203"/>
                  </a:lnTo>
                  <a:lnTo>
                    <a:pt x="54622" y="2770962"/>
                  </a:lnTo>
                  <a:lnTo>
                    <a:pt x="35526" y="2728553"/>
                  </a:lnTo>
                  <a:lnTo>
                    <a:pt x="20303" y="2684188"/>
                  </a:lnTo>
                  <a:lnTo>
                    <a:pt x="9165" y="2638080"/>
                  </a:lnTo>
                  <a:lnTo>
                    <a:pt x="2326" y="2590443"/>
                  </a:lnTo>
                  <a:lnTo>
                    <a:pt x="0" y="2541489"/>
                  </a:lnTo>
                  <a:lnTo>
                    <a:pt x="0" y="508310"/>
                  </a:lnTo>
                  <a:lnTo>
                    <a:pt x="2326" y="459356"/>
                  </a:lnTo>
                  <a:lnTo>
                    <a:pt x="9165" y="411719"/>
                  </a:lnTo>
                  <a:lnTo>
                    <a:pt x="20303" y="365611"/>
                  </a:lnTo>
                  <a:lnTo>
                    <a:pt x="35526" y="321246"/>
                  </a:lnTo>
                  <a:lnTo>
                    <a:pt x="54622" y="278837"/>
                  </a:lnTo>
                  <a:lnTo>
                    <a:pt x="77377" y="238596"/>
                  </a:lnTo>
                  <a:lnTo>
                    <a:pt x="103580" y="200737"/>
                  </a:lnTo>
                  <a:lnTo>
                    <a:pt x="133016" y="165473"/>
                  </a:lnTo>
                  <a:lnTo>
                    <a:pt x="165473" y="133016"/>
                  </a:lnTo>
                  <a:lnTo>
                    <a:pt x="200737" y="103580"/>
                  </a:lnTo>
                  <a:lnTo>
                    <a:pt x="238596" y="77377"/>
                  </a:lnTo>
                  <a:lnTo>
                    <a:pt x="278837" y="54622"/>
                  </a:lnTo>
                  <a:lnTo>
                    <a:pt x="321246" y="35526"/>
                  </a:lnTo>
                  <a:lnTo>
                    <a:pt x="365611" y="20303"/>
                  </a:lnTo>
                  <a:lnTo>
                    <a:pt x="411719" y="9165"/>
                  </a:lnTo>
                  <a:lnTo>
                    <a:pt x="459356" y="2326"/>
                  </a:lnTo>
                  <a:lnTo>
                    <a:pt x="508309" y="0"/>
                  </a:lnTo>
                  <a:lnTo>
                    <a:pt x="3258789" y="0"/>
                  </a:lnTo>
                  <a:lnTo>
                    <a:pt x="3309030" y="2487"/>
                  </a:lnTo>
                  <a:lnTo>
                    <a:pt x="3358419" y="9857"/>
                  </a:lnTo>
                  <a:lnTo>
                    <a:pt x="3406624" y="21971"/>
                  </a:lnTo>
                  <a:lnTo>
                    <a:pt x="3453311" y="38692"/>
                  </a:lnTo>
                  <a:lnTo>
                    <a:pt x="3498148" y="59882"/>
                  </a:lnTo>
                  <a:lnTo>
                    <a:pt x="3540800" y="85402"/>
                  </a:lnTo>
                  <a:lnTo>
                    <a:pt x="3580935" y="115114"/>
                  </a:lnTo>
                  <a:lnTo>
                    <a:pt x="3618219" y="148880"/>
                  </a:lnTo>
                  <a:lnTo>
                    <a:pt x="3651985" y="186164"/>
                  </a:lnTo>
                  <a:lnTo>
                    <a:pt x="3681697" y="226299"/>
                  </a:lnTo>
                  <a:lnTo>
                    <a:pt x="3707217" y="268951"/>
                  </a:lnTo>
                  <a:lnTo>
                    <a:pt x="3728407" y="313788"/>
                  </a:lnTo>
                  <a:lnTo>
                    <a:pt x="3745128" y="360475"/>
                  </a:lnTo>
                  <a:lnTo>
                    <a:pt x="3757242" y="408680"/>
                  </a:lnTo>
                  <a:lnTo>
                    <a:pt x="3764612" y="458069"/>
                  </a:lnTo>
                  <a:lnTo>
                    <a:pt x="3767099" y="508310"/>
                  </a:lnTo>
                  <a:lnTo>
                    <a:pt x="3767099" y="2541489"/>
                  </a:lnTo>
                  <a:lnTo>
                    <a:pt x="3764773" y="2590443"/>
                  </a:lnTo>
                  <a:lnTo>
                    <a:pt x="3757934" y="2638080"/>
                  </a:lnTo>
                  <a:lnTo>
                    <a:pt x="3746796" y="2684188"/>
                  </a:lnTo>
                  <a:lnTo>
                    <a:pt x="3731573" y="2728553"/>
                  </a:lnTo>
                  <a:lnTo>
                    <a:pt x="3712477" y="2770962"/>
                  </a:lnTo>
                  <a:lnTo>
                    <a:pt x="3689722" y="2811203"/>
                  </a:lnTo>
                  <a:lnTo>
                    <a:pt x="3663519" y="2849062"/>
                  </a:lnTo>
                  <a:lnTo>
                    <a:pt x="3634083" y="2884326"/>
                  </a:lnTo>
                  <a:lnTo>
                    <a:pt x="3601626" y="2916783"/>
                  </a:lnTo>
                  <a:lnTo>
                    <a:pt x="3566362" y="2946219"/>
                  </a:lnTo>
                  <a:lnTo>
                    <a:pt x="3528503" y="2972422"/>
                  </a:lnTo>
                  <a:lnTo>
                    <a:pt x="3488262" y="2995177"/>
                  </a:lnTo>
                  <a:lnTo>
                    <a:pt x="3445853" y="3014273"/>
                  </a:lnTo>
                  <a:lnTo>
                    <a:pt x="3401488" y="3029496"/>
                  </a:lnTo>
                  <a:lnTo>
                    <a:pt x="3355380" y="3040634"/>
                  </a:lnTo>
                  <a:lnTo>
                    <a:pt x="3307743" y="3047473"/>
                  </a:lnTo>
                  <a:lnTo>
                    <a:pt x="3258789" y="30497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5700" y="1359674"/>
              <a:ext cx="3767454" cy="3049905"/>
            </a:xfrm>
            <a:custGeom>
              <a:avLst/>
              <a:gdLst/>
              <a:ahLst/>
              <a:cxnLst/>
              <a:rect l="l" t="t" r="r" b="b"/>
              <a:pathLst>
                <a:path w="3767454" h="3049904">
                  <a:moveTo>
                    <a:pt x="0" y="508310"/>
                  </a:moveTo>
                  <a:lnTo>
                    <a:pt x="2326" y="459356"/>
                  </a:lnTo>
                  <a:lnTo>
                    <a:pt x="9165" y="411719"/>
                  </a:lnTo>
                  <a:lnTo>
                    <a:pt x="20303" y="365611"/>
                  </a:lnTo>
                  <a:lnTo>
                    <a:pt x="35526" y="321246"/>
                  </a:lnTo>
                  <a:lnTo>
                    <a:pt x="54622" y="278837"/>
                  </a:lnTo>
                  <a:lnTo>
                    <a:pt x="77377" y="238596"/>
                  </a:lnTo>
                  <a:lnTo>
                    <a:pt x="103580" y="200737"/>
                  </a:lnTo>
                  <a:lnTo>
                    <a:pt x="133016" y="165473"/>
                  </a:lnTo>
                  <a:lnTo>
                    <a:pt x="165473" y="133016"/>
                  </a:lnTo>
                  <a:lnTo>
                    <a:pt x="200737" y="103580"/>
                  </a:lnTo>
                  <a:lnTo>
                    <a:pt x="238596" y="77377"/>
                  </a:lnTo>
                  <a:lnTo>
                    <a:pt x="278837" y="54622"/>
                  </a:lnTo>
                  <a:lnTo>
                    <a:pt x="321246" y="35526"/>
                  </a:lnTo>
                  <a:lnTo>
                    <a:pt x="365611" y="20303"/>
                  </a:lnTo>
                  <a:lnTo>
                    <a:pt x="411719" y="9165"/>
                  </a:lnTo>
                  <a:lnTo>
                    <a:pt x="459356" y="2326"/>
                  </a:lnTo>
                  <a:lnTo>
                    <a:pt x="508309" y="0"/>
                  </a:lnTo>
                  <a:lnTo>
                    <a:pt x="3258789" y="0"/>
                  </a:lnTo>
                  <a:lnTo>
                    <a:pt x="3309030" y="2487"/>
                  </a:lnTo>
                  <a:lnTo>
                    <a:pt x="3358419" y="9857"/>
                  </a:lnTo>
                  <a:lnTo>
                    <a:pt x="3406624" y="21971"/>
                  </a:lnTo>
                  <a:lnTo>
                    <a:pt x="3453311" y="38692"/>
                  </a:lnTo>
                  <a:lnTo>
                    <a:pt x="3498148" y="59882"/>
                  </a:lnTo>
                  <a:lnTo>
                    <a:pt x="3540800" y="85402"/>
                  </a:lnTo>
                  <a:lnTo>
                    <a:pt x="3580935" y="115114"/>
                  </a:lnTo>
                  <a:lnTo>
                    <a:pt x="3618219" y="148880"/>
                  </a:lnTo>
                  <a:lnTo>
                    <a:pt x="3651985" y="186164"/>
                  </a:lnTo>
                  <a:lnTo>
                    <a:pt x="3681697" y="226299"/>
                  </a:lnTo>
                  <a:lnTo>
                    <a:pt x="3707217" y="268951"/>
                  </a:lnTo>
                  <a:lnTo>
                    <a:pt x="3728407" y="313788"/>
                  </a:lnTo>
                  <a:lnTo>
                    <a:pt x="3745128" y="360475"/>
                  </a:lnTo>
                  <a:lnTo>
                    <a:pt x="3757242" y="408680"/>
                  </a:lnTo>
                  <a:lnTo>
                    <a:pt x="3764612" y="458069"/>
                  </a:lnTo>
                  <a:lnTo>
                    <a:pt x="3767099" y="508310"/>
                  </a:lnTo>
                  <a:lnTo>
                    <a:pt x="3767099" y="2541489"/>
                  </a:lnTo>
                  <a:lnTo>
                    <a:pt x="3764773" y="2590443"/>
                  </a:lnTo>
                  <a:lnTo>
                    <a:pt x="3757934" y="2638080"/>
                  </a:lnTo>
                  <a:lnTo>
                    <a:pt x="3746796" y="2684188"/>
                  </a:lnTo>
                  <a:lnTo>
                    <a:pt x="3731573" y="2728553"/>
                  </a:lnTo>
                  <a:lnTo>
                    <a:pt x="3712477" y="2770962"/>
                  </a:lnTo>
                  <a:lnTo>
                    <a:pt x="3689722" y="2811203"/>
                  </a:lnTo>
                  <a:lnTo>
                    <a:pt x="3663519" y="2849062"/>
                  </a:lnTo>
                  <a:lnTo>
                    <a:pt x="3634083" y="2884326"/>
                  </a:lnTo>
                  <a:lnTo>
                    <a:pt x="3601626" y="2916783"/>
                  </a:lnTo>
                  <a:lnTo>
                    <a:pt x="3566362" y="2946219"/>
                  </a:lnTo>
                  <a:lnTo>
                    <a:pt x="3528503" y="2972422"/>
                  </a:lnTo>
                  <a:lnTo>
                    <a:pt x="3488262" y="2995177"/>
                  </a:lnTo>
                  <a:lnTo>
                    <a:pt x="3445853" y="3014273"/>
                  </a:lnTo>
                  <a:lnTo>
                    <a:pt x="3401488" y="3029496"/>
                  </a:lnTo>
                  <a:lnTo>
                    <a:pt x="3355380" y="3040634"/>
                  </a:lnTo>
                  <a:lnTo>
                    <a:pt x="3307743" y="3047473"/>
                  </a:lnTo>
                  <a:lnTo>
                    <a:pt x="3258789" y="3049799"/>
                  </a:lnTo>
                  <a:lnTo>
                    <a:pt x="508309" y="3049799"/>
                  </a:lnTo>
                  <a:lnTo>
                    <a:pt x="459356" y="3047473"/>
                  </a:lnTo>
                  <a:lnTo>
                    <a:pt x="411719" y="3040634"/>
                  </a:lnTo>
                  <a:lnTo>
                    <a:pt x="365611" y="3029496"/>
                  </a:lnTo>
                  <a:lnTo>
                    <a:pt x="321246" y="3014273"/>
                  </a:lnTo>
                  <a:lnTo>
                    <a:pt x="278837" y="2995177"/>
                  </a:lnTo>
                  <a:lnTo>
                    <a:pt x="238596" y="2972422"/>
                  </a:lnTo>
                  <a:lnTo>
                    <a:pt x="200737" y="2946219"/>
                  </a:lnTo>
                  <a:lnTo>
                    <a:pt x="165473" y="2916783"/>
                  </a:lnTo>
                  <a:lnTo>
                    <a:pt x="133016" y="2884326"/>
                  </a:lnTo>
                  <a:lnTo>
                    <a:pt x="103580" y="2849062"/>
                  </a:lnTo>
                  <a:lnTo>
                    <a:pt x="77377" y="2811203"/>
                  </a:lnTo>
                  <a:lnTo>
                    <a:pt x="54622" y="2770962"/>
                  </a:lnTo>
                  <a:lnTo>
                    <a:pt x="35526" y="2728553"/>
                  </a:lnTo>
                  <a:lnTo>
                    <a:pt x="20303" y="2684188"/>
                  </a:lnTo>
                  <a:lnTo>
                    <a:pt x="9165" y="2638080"/>
                  </a:lnTo>
                  <a:lnTo>
                    <a:pt x="2326" y="2590443"/>
                  </a:lnTo>
                  <a:lnTo>
                    <a:pt x="0" y="2541489"/>
                  </a:lnTo>
                  <a:lnTo>
                    <a:pt x="0" y="50831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3034" y="2595178"/>
              <a:ext cx="396355" cy="2011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7848" y="3637777"/>
              <a:ext cx="382572" cy="3744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15400" y="1359674"/>
              <a:ext cx="3767454" cy="3049905"/>
            </a:xfrm>
            <a:custGeom>
              <a:avLst/>
              <a:gdLst/>
              <a:ahLst/>
              <a:cxnLst/>
              <a:rect l="l" t="t" r="r" b="b"/>
              <a:pathLst>
                <a:path w="3767454" h="3049904">
                  <a:moveTo>
                    <a:pt x="1883849" y="0"/>
                  </a:moveTo>
                  <a:lnTo>
                    <a:pt x="1883849" y="3049799"/>
                  </a:lnTo>
                </a:path>
                <a:path w="3767454" h="3049904">
                  <a:moveTo>
                    <a:pt x="0" y="1524899"/>
                  </a:moveTo>
                  <a:lnTo>
                    <a:pt x="3767399" y="1524899"/>
                  </a:lnTo>
                </a:path>
                <a:path w="3767454" h="3049904">
                  <a:moveTo>
                    <a:pt x="299" y="1524899"/>
                  </a:moveTo>
                  <a:lnTo>
                    <a:pt x="1883999" y="0"/>
                  </a:lnTo>
                </a:path>
                <a:path w="3767454" h="3049904">
                  <a:moveTo>
                    <a:pt x="1883849" y="0"/>
                  </a:moveTo>
                  <a:lnTo>
                    <a:pt x="3767249" y="1524899"/>
                  </a:lnTo>
                </a:path>
                <a:path w="3767454" h="3049904">
                  <a:moveTo>
                    <a:pt x="3767399" y="1524899"/>
                  </a:moveTo>
                  <a:lnTo>
                    <a:pt x="1883999" y="3049799"/>
                  </a:lnTo>
                </a:path>
                <a:path w="3767454" h="3049904">
                  <a:moveTo>
                    <a:pt x="299" y="1524899"/>
                  </a:moveTo>
                  <a:lnTo>
                    <a:pt x="1883699" y="3049799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64176" y="857252"/>
            <a:ext cx="2113915" cy="548005"/>
            <a:chOff x="7040174" y="0"/>
            <a:chExt cx="2113915" cy="548005"/>
          </a:xfrm>
        </p:grpSpPr>
        <p:sp>
          <p:nvSpPr>
            <p:cNvPr id="11" name="object 11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2006148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0" y="88151"/>
                  </a:move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54318" y="857252"/>
            <a:ext cx="1529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0699"/>
              </a:lnSpc>
              <a:spcBef>
                <a:spcPts val="85"/>
              </a:spcBef>
            </a:pPr>
            <a:r>
              <a:rPr b="1" spc="-5" dirty="0">
                <a:latin typeface="Arial"/>
                <a:cs typeface="Arial"/>
              </a:rPr>
              <a:t>Generate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Test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Cases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Boundary</a:t>
            </a:r>
            <a:r>
              <a:rPr spc="-80" dirty="0"/>
              <a:t> </a:t>
            </a:r>
            <a:r>
              <a:rPr spc="-40" dirty="0"/>
              <a:t>Values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65914" y="2250587"/>
            <a:ext cx="7557134" cy="19723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278765">
              <a:lnSpc>
                <a:spcPts val="2600"/>
              </a:lnSpc>
              <a:spcBef>
                <a:spcPts val="420"/>
              </a:spcBef>
            </a:pPr>
            <a:r>
              <a:rPr sz="2400" spc="-5" dirty="0">
                <a:latin typeface="Arial MT"/>
                <a:cs typeface="Arial MT"/>
              </a:rPr>
              <a:t>Choose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boundary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(and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typical)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partition.</a:t>
            </a:r>
            <a:endParaRPr sz="2400" dirty="0">
              <a:latin typeface="Arial MT"/>
              <a:cs typeface="Arial MT"/>
            </a:endParaRPr>
          </a:p>
          <a:p>
            <a:pPr marL="469900" marR="5080" indent="-335915">
              <a:lnSpc>
                <a:spcPts val="2600"/>
              </a:lnSpc>
              <a:spcBef>
                <a:spcPts val="102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 MT"/>
                <a:cs typeface="Arial MT"/>
              </a:rPr>
              <a:t>If an input is intended to be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5-digit integer between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10000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99999,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 partitions:</a:t>
            </a:r>
            <a:endParaRPr sz="2400" dirty="0">
              <a:latin typeface="Arial MT"/>
              <a:cs typeface="Arial MT"/>
            </a:endParaRPr>
          </a:p>
          <a:p>
            <a:pPr marL="469900">
              <a:spcBef>
                <a:spcPts val="705"/>
              </a:spcBef>
            </a:pPr>
            <a:r>
              <a:rPr sz="2400" b="1" spc="-5" dirty="0">
                <a:latin typeface="Arial"/>
                <a:cs typeface="Arial"/>
              </a:rPr>
              <a:t>&lt;10000,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10000-99999,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&gt;100000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825" y="4433981"/>
            <a:ext cx="381000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6101" y="4433981"/>
            <a:ext cx="60896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5000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3977" y="4433981"/>
            <a:ext cx="60896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9999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43499" y="4224624"/>
            <a:ext cx="707390" cy="219075"/>
            <a:chOff x="419499" y="3367372"/>
            <a:chExt cx="707390" cy="219075"/>
          </a:xfrm>
        </p:grpSpPr>
        <p:sp>
          <p:nvSpPr>
            <p:cNvPr id="8" name="object 8"/>
            <p:cNvSpPr/>
            <p:nvPr/>
          </p:nvSpPr>
          <p:spPr>
            <a:xfrm>
              <a:off x="429024" y="3407194"/>
              <a:ext cx="605155" cy="169545"/>
            </a:xfrm>
            <a:custGeom>
              <a:avLst/>
              <a:gdLst/>
              <a:ahLst/>
              <a:cxnLst/>
              <a:rect l="l" t="t" r="r" b="b"/>
              <a:pathLst>
                <a:path w="605155" h="169545">
                  <a:moveTo>
                    <a:pt x="0" y="169536"/>
                  </a:moveTo>
                  <a:lnTo>
                    <a:pt x="604545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5549" y="3367372"/>
              <a:ext cx="110785" cy="7964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0775" y="4260995"/>
            <a:ext cx="151516" cy="18251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280720" y="4265516"/>
            <a:ext cx="407034" cy="178435"/>
            <a:chOff x="1756720" y="3408264"/>
            <a:chExt cx="407034" cy="178435"/>
          </a:xfrm>
        </p:grpSpPr>
        <p:sp>
          <p:nvSpPr>
            <p:cNvPr id="12" name="object 12"/>
            <p:cNvSpPr/>
            <p:nvPr/>
          </p:nvSpPr>
          <p:spPr>
            <a:xfrm>
              <a:off x="1846241" y="3450565"/>
              <a:ext cx="307975" cy="126364"/>
            </a:xfrm>
            <a:custGeom>
              <a:avLst/>
              <a:gdLst/>
              <a:ahLst/>
              <a:cxnLst/>
              <a:rect l="l" t="t" r="r" b="b"/>
              <a:pathLst>
                <a:path w="307975" h="126364">
                  <a:moveTo>
                    <a:pt x="307933" y="12616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6720" y="3408264"/>
              <a:ext cx="110976" cy="809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611149" y="4974937"/>
            <a:ext cx="715010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090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10000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3824" y="4974937"/>
            <a:ext cx="715010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50000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1399" y="4974937"/>
            <a:ext cx="715010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99999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58925" y="4241662"/>
            <a:ext cx="537210" cy="742950"/>
            <a:chOff x="2434925" y="3384412"/>
            <a:chExt cx="537210" cy="742950"/>
          </a:xfrm>
        </p:grpSpPr>
        <p:sp>
          <p:nvSpPr>
            <p:cNvPr id="18" name="object 18"/>
            <p:cNvSpPr/>
            <p:nvPr/>
          </p:nvSpPr>
          <p:spPr>
            <a:xfrm>
              <a:off x="2444450" y="3464247"/>
              <a:ext cx="467995" cy="654050"/>
            </a:xfrm>
            <a:custGeom>
              <a:avLst/>
              <a:gdLst/>
              <a:ahLst/>
              <a:cxnLst/>
              <a:rect l="l" t="t" r="r" b="b"/>
              <a:pathLst>
                <a:path w="467994" h="654050">
                  <a:moveTo>
                    <a:pt x="0" y="653440"/>
                  </a:moveTo>
                  <a:lnTo>
                    <a:pt x="467493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6828" y="3384412"/>
              <a:ext cx="94942" cy="107667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662790" y="4285027"/>
            <a:ext cx="128270" cy="699770"/>
            <a:chOff x="3138790" y="3427777"/>
            <a:chExt cx="128270" cy="699770"/>
          </a:xfrm>
        </p:grpSpPr>
        <p:sp>
          <p:nvSpPr>
            <p:cNvPr id="21" name="object 21"/>
            <p:cNvSpPr/>
            <p:nvPr/>
          </p:nvSpPr>
          <p:spPr>
            <a:xfrm>
              <a:off x="3179516" y="3523026"/>
              <a:ext cx="78105" cy="594995"/>
            </a:xfrm>
            <a:custGeom>
              <a:avLst/>
              <a:gdLst/>
              <a:ahLst/>
              <a:cxnLst/>
              <a:rect l="l" t="t" r="r" b="b"/>
              <a:pathLst>
                <a:path w="78104" h="594995">
                  <a:moveTo>
                    <a:pt x="77608" y="59466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8790" y="3427777"/>
              <a:ext cx="81451" cy="10884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198772" y="4264027"/>
            <a:ext cx="549910" cy="720725"/>
            <a:chOff x="3674772" y="3406775"/>
            <a:chExt cx="549910" cy="720725"/>
          </a:xfrm>
        </p:grpSpPr>
        <p:sp>
          <p:nvSpPr>
            <p:cNvPr id="24" name="object 24"/>
            <p:cNvSpPr/>
            <p:nvPr/>
          </p:nvSpPr>
          <p:spPr>
            <a:xfrm>
              <a:off x="3736442" y="3485254"/>
              <a:ext cx="478790" cy="632460"/>
            </a:xfrm>
            <a:custGeom>
              <a:avLst/>
              <a:gdLst/>
              <a:ahLst/>
              <a:cxnLst/>
              <a:rect l="l" t="t" r="r" b="b"/>
              <a:pathLst>
                <a:path w="478789" h="632460">
                  <a:moveTo>
                    <a:pt x="478257" y="63243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4772" y="3406775"/>
              <a:ext cx="96291" cy="10698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872552" y="4433981"/>
            <a:ext cx="88582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100000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3202" y="4433981"/>
            <a:ext cx="88582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spc="-5" dirty="0">
                <a:latin typeface="Arial MT"/>
                <a:cs typeface="Arial MT"/>
              </a:rPr>
              <a:t>150000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28251" y="4433981"/>
            <a:ext cx="885825" cy="261610"/>
          </a:xfrm>
          <a:prstGeom prst="rect">
            <a:avLst/>
          </a:prstGeom>
          <a:solidFill>
            <a:srgbClr val="99B3C1"/>
          </a:solidFill>
          <a:ln w="19049">
            <a:solidFill>
              <a:srgbClr val="6F828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725">
              <a:spcBef>
                <a:spcPts val="360"/>
              </a:spcBef>
            </a:pPr>
            <a:r>
              <a:rPr sz="1400" dirty="0">
                <a:latin typeface="Arial MT"/>
                <a:cs typeface="Arial MT"/>
              </a:rPr>
              <a:t>max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05824" y="4266633"/>
            <a:ext cx="180344" cy="176872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824850" y="4230820"/>
            <a:ext cx="1755775" cy="212725"/>
            <a:chOff x="5300848" y="3373568"/>
            <a:chExt cx="1755775" cy="212725"/>
          </a:xfrm>
        </p:grpSpPr>
        <p:sp>
          <p:nvSpPr>
            <p:cNvPr id="31" name="object 31"/>
            <p:cNvSpPr/>
            <p:nvPr/>
          </p:nvSpPr>
          <p:spPr>
            <a:xfrm>
              <a:off x="5395038" y="3453448"/>
              <a:ext cx="597535" cy="123825"/>
            </a:xfrm>
            <a:custGeom>
              <a:avLst/>
              <a:gdLst/>
              <a:ahLst/>
              <a:cxnLst/>
              <a:rect l="l" t="t" r="r" b="b"/>
              <a:pathLst>
                <a:path w="597535" h="123825">
                  <a:moveTo>
                    <a:pt x="596961" y="12328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00848" y="3413108"/>
              <a:ext cx="110077" cy="8068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808279" y="3414292"/>
              <a:ext cx="1238885" cy="162560"/>
            </a:xfrm>
            <a:custGeom>
              <a:avLst/>
              <a:gdLst/>
              <a:ahLst/>
              <a:cxnLst/>
              <a:rect l="l" t="t" r="r" b="b"/>
              <a:pathLst>
                <a:path w="1238884" h="162560">
                  <a:moveTo>
                    <a:pt x="1238770" y="16243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13038" y="3373568"/>
              <a:ext cx="108857" cy="81446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8564176" y="857252"/>
            <a:ext cx="2113915" cy="548005"/>
            <a:chOff x="7040174" y="0"/>
            <a:chExt cx="2113915" cy="548005"/>
          </a:xfrm>
        </p:grpSpPr>
        <p:sp>
          <p:nvSpPr>
            <p:cNvPr id="36" name="object 36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2006148" y="528899"/>
                  </a:move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9699" y="6"/>
              <a:ext cx="2094864" cy="528955"/>
            </a:xfrm>
            <a:custGeom>
              <a:avLst/>
              <a:gdLst/>
              <a:ahLst/>
              <a:cxnLst/>
              <a:rect l="l" t="t" r="r" b="b"/>
              <a:pathLst>
                <a:path w="2094865" h="528955">
                  <a:moveTo>
                    <a:pt x="0" y="88151"/>
                  </a:moveTo>
                  <a:lnTo>
                    <a:pt x="6927" y="53839"/>
                  </a:lnTo>
                  <a:lnTo>
                    <a:pt x="25819" y="25819"/>
                  </a:lnTo>
                  <a:lnTo>
                    <a:pt x="53839" y="6927"/>
                  </a:lnTo>
                  <a:lnTo>
                    <a:pt x="88151" y="0"/>
                  </a:lnTo>
                  <a:lnTo>
                    <a:pt x="2006148" y="0"/>
                  </a:lnTo>
                  <a:lnTo>
                    <a:pt x="2055054" y="14810"/>
                  </a:lnTo>
                  <a:lnTo>
                    <a:pt x="2087589" y="54417"/>
                  </a:lnTo>
                  <a:lnTo>
                    <a:pt x="2094299" y="88151"/>
                  </a:lnTo>
                  <a:lnTo>
                    <a:pt x="2094299" y="440748"/>
                  </a:lnTo>
                  <a:lnTo>
                    <a:pt x="2087372" y="475060"/>
                  </a:lnTo>
                  <a:lnTo>
                    <a:pt x="2068480" y="503080"/>
                  </a:lnTo>
                  <a:lnTo>
                    <a:pt x="2040460" y="521972"/>
                  </a:lnTo>
                  <a:lnTo>
                    <a:pt x="2006148" y="528899"/>
                  </a:lnTo>
                  <a:lnTo>
                    <a:pt x="88151" y="528899"/>
                  </a:lnTo>
                  <a:lnTo>
                    <a:pt x="53839" y="521972"/>
                  </a:lnTo>
                  <a:lnTo>
                    <a:pt x="25819" y="503080"/>
                  </a:lnTo>
                  <a:lnTo>
                    <a:pt x="6927" y="475060"/>
                  </a:lnTo>
                  <a:lnTo>
                    <a:pt x="0" y="440748"/>
                  </a:lnTo>
                  <a:lnTo>
                    <a:pt x="0" y="881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54318" y="857252"/>
            <a:ext cx="15297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9259" marR="5080" indent="-417195">
              <a:lnSpc>
                <a:spcPct val="100699"/>
              </a:lnSpc>
              <a:spcBef>
                <a:spcPts val="85"/>
              </a:spcBef>
            </a:pPr>
            <a:r>
              <a:rPr b="1" spc="-5" dirty="0">
                <a:latin typeface="Arial"/>
                <a:cs typeface="Arial"/>
              </a:rPr>
              <a:t>Generate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Test </a:t>
            </a:r>
            <a:r>
              <a:rPr b="1" spc="-484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Cases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5" dirty="0">
                <a:latin typeface="Consolas"/>
                <a:cs typeface="Consolas"/>
              </a:rPr>
              <a:t>Se</a:t>
            </a:r>
            <a:r>
              <a:rPr dirty="0">
                <a:latin typeface="Consolas"/>
                <a:cs typeface="Consolas"/>
              </a:rPr>
              <a:t>t</a:t>
            </a:r>
            <a:r>
              <a:rPr spc="-980" dirty="0">
                <a:latin typeface="Consolas"/>
                <a:cs typeface="Consolas"/>
              </a:rPr>
              <a:t> </a:t>
            </a:r>
            <a:r>
              <a:rPr dirty="0"/>
              <a:t>Microservice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662541"/>
          </a:xfrm>
        </p:spPr>
        <p:txBody>
          <a:bodyPr/>
          <a:lstStyle/>
          <a:p>
            <a:pPr marL="440055" indent="-427990">
              <a:spcBef>
                <a:spcPts val="4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dirty="0" err="1"/>
              <a:t>Microservice</a:t>
            </a:r>
            <a:r>
              <a:rPr lang="en-US" spc="-30" dirty="0"/>
              <a:t> </a:t>
            </a:r>
            <a:r>
              <a:rPr lang="en-US" dirty="0"/>
              <a:t>related</a:t>
            </a:r>
            <a:r>
              <a:rPr lang="en-US" spc="-30" dirty="0"/>
              <a:t> </a:t>
            </a:r>
            <a:r>
              <a:rPr lang="en-US" spc="-5" dirty="0"/>
              <a:t>to</a:t>
            </a:r>
            <a:r>
              <a:rPr lang="en-US" spc="-30" dirty="0"/>
              <a:t> </a:t>
            </a:r>
            <a:r>
              <a:rPr lang="en-US" spc="-5" dirty="0"/>
              <a:t>Sets:</a:t>
            </a:r>
            <a:endParaRPr lang="en-US" dirty="0"/>
          </a:p>
          <a:p>
            <a:pPr marL="897255" lvl="1" indent="-397510">
              <a:spcBef>
                <a:spcPts val="260"/>
              </a:spcBef>
              <a:buFont typeface="Arial MT"/>
              <a:buChar char="○"/>
              <a:tabLst>
                <a:tab pos="897255" algn="l"/>
                <a:tab pos="89789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void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insert(Set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set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obj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897255" lvl="1" indent="-397510">
              <a:spcBef>
                <a:spcPts val="210"/>
              </a:spcBef>
              <a:buFont typeface="Arial MT"/>
              <a:buChar char="○"/>
              <a:tabLst>
                <a:tab pos="897255" algn="l"/>
                <a:tab pos="89789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Boolean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find(Set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set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obj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897255" lvl="1" indent="-397510">
              <a:spcBef>
                <a:spcPts val="210"/>
              </a:spcBef>
              <a:buFont typeface="Arial MT"/>
              <a:buChar char="○"/>
              <a:tabLst>
                <a:tab pos="897255" algn="l"/>
                <a:tab pos="897890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void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delete(Set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set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sz="2400" spc="-30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2400" spc="-25" dirty="0">
                <a:solidFill>
                  <a:schemeClr val="tx1"/>
                </a:solidFill>
                <a:latin typeface="Consolas"/>
                <a:cs typeface="Consolas"/>
              </a:rPr>
              <a:t> </a:t>
            </a:r>
            <a:r>
              <a:rPr lang="en-US" sz="2400" spc="-5" dirty="0" err="1">
                <a:solidFill>
                  <a:schemeClr val="tx1"/>
                </a:solidFill>
                <a:latin typeface="Consolas"/>
                <a:cs typeface="Consolas"/>
              </a:rPr>
              <a:t>obj</a:t>
            </a:r>
            <a:r>
              <a:rPr lang="en-US" sz="2400" spc="-5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endParaRPr lang="en-US" sz="24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440055" indent="-427990">
              <a:spcBef>
                <a:spcPts val="65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For</a:t>
            </a:r>
            <a:r>
              <a:rPr lang="en-US" spc="-20" dirty="0"/>
              <a:t> </a:t>
            </a:r>
            <a:r>
              <a:rPr lang="en-US" spc="-5" dirty="0"/>
              <a:t>each</a:t>
            </a:r>
            <a:r>
              <a:rPr lang="en-US" dirty="0"/>
              <a:t> </a:t>
            </a:r>
            <a:r>
              <a:rPr lang="en-US" b="1" spc="-5" dirty="0">
                <a:latin typeface="Arial"/>
                <a:cs typeface="Arial"/>
              </a:rPr>
              <a:t>function</a:t>
            </a:r>
            <a:r>
              <a:rPr lang="en-US" spc="-5" dirty="0"/>
              <a:t>,</a:t>
            </a:r>
            <a:r>
              <a:rPr lang="en-US" spc="-15" dirty="0"/>
              <a:t> </a:t>
            </a:r>
            <a:r>
              <a:rPr lang="en-US" spc="-5" dirty="0"/>
              <a:t>identify </a:t>
            </a:r>
            <a:r>
              <a:rPr lang="en-US" b="1" spc="-5" dirty="0">
                <a:latin typeface="Arial"/>
                <a:cs typeface="Arial"/>
              </a:rPr>
              <a:t>choices</a:t>
            </a:r>
            <a:r>
              <a:rPr lang="en-US" spc="-5" dirty="0"/>
              <a:t>.</a:t>
            </a:r>
            <a:endParaRPr lang="en-US" dirty="0"/>
          </a:p>
          <a:p>
            <a:pPr marL="440055" indent="-427990">
              <a:spcBef>
                <a:spcPts val="705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For</a:t>
            </a:r>
            <a:r>
              <a:rPr lang="en-US" spc="-25" dirty="0"/>
              <a:t> </a:t>
            </a:r>
            <a:r>
              <a:rPr lang="en-US" spc="-5" dirty="0"/>
              <a:t>each</a:t>
            </a:r>
            <a:r>
              <a:rPr lang="en-US" spc="-15" dirty="0"/>
              <a:t> </a:t>
            </a:r>
            <a:r>
              <a:rPr lang="en-US" dirty="0"/>
              <a:t>choice,</a:t>
            </a:r>
            <a:r>
              <a:rPr lang="en-US" spc="-20" dirty="0"/>
              <a:t> </a:t>
            </a:r>
            <a:r>
              <a:rPr lang="en-US" spc="-5" dirty="0"/>
              <a:t>identify</a:t>
            </a:r>
            <a:r>
              <a:rPr lang="en-US" spc="10" dirty="0"/>
              <a:t> </a:t>
            </a:r>
            <a:r>
              <a:rPr lang="en-US" b="1" spc="-5" dirty="0">
                <a:latin typeface="Arial"/>
                <a:cs typeface="Arial"/>
              </a:rPr>
              <a:t>representative</a:t>
            </a:r>
            <a:r>
              <a:rPr lang="en-US" b="1" spc="-2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values</a:t>
            </a:r>
            <a:r>
              <a:rPr lang="en-US" spc="-5" dirty="0"/>
              <a:t>.</a:t>
            </a:r>
            <a:endParaRPr lang="en-US" dirty="0"/>
          </a:p>
          <a:p>
            <a:pPr marL="440055" marR="1070610" indent="-427990">
              <a:lnSpc>
                <a:spcPts val="2820"/>
              </a:lnSpc>
              <a:spcBef>
                <a:spcPts val="1050"/>
              </a:spcBef>
              <a:buChar char="●"/>
              <a:tabLst>
                <a:tab pos="440055" algn="l"/>
                <a:tab pos="440690" algn="l"/>
              </a:tabLst>
            </a:pPr>
            <a:r>
              <a:rPr lang="en-US" spc="-5" dirty="0"/>
              <a:t>Create </a:t>
            </a:r>
            <a:r>
              <a:rPr lang="en-US" b="1" dirty="0">
                <a:latin typeface="Arial"/>
                <a:cs typeface="Arial"/>
              </a:rPr>
              <a:t>test </a:t>
            </a:r>
            <a:r>
              <a:rPr lang="en-US" b="1" spc="-5" dirty="0">
                <a:latin typeface="Arial"/>
                <a:cs typeface="Arial"/>
              </a:rPr>
              <a:t>specifications </a:t>
            </a:r>
            <a:r>
              <a:rPr lang="en-US" spc="-5" dirty="0"/>
              <a:t>with expected </a:t>
            </a:r>
            <a:r>
              <a:rPr lang="en-US" spc="-710" dirty="0"/>
              <a:t> </a:t>
            </a:r>
            <a:r>
              <a:rPr lang="en-US" spc="-5" dirty="0"/>
              <a:t>outcomes.</a:t>
            </a:r>
            <a:endParaRPr lang="en-US" dirty="0"/>
          </a:p>
          <a:p>
            <a:endParaRPr lang="en-US"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5" dirty="0">
                <a:latin typeface="Consolas"/>
                <a:cs typeface="Consolas"/>
              </a:rPr>
              <a:t>Se</a:t>
            </a:r>
            <a:r>
              <a:rPr dirty="0">
                <a:latin typeface="Consolas"/>
                <a:cs typeface="Consolas"/>
              </a:rPr>
              <a:t>t</a:t>
            </a:r>
            <a:r>
              <a:rPr spc="-980" dirty="0">
                <a:latin typeface="Consolas"/>
                <a:cs typeface="Consolas"/>
              </a:rPr>
              <a:t> </a:t>
            </a:r>
            <a:r>
              <a:rPr dirty="0"/>
              <a:t>Microservice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65914" y="2247132"/>
            <a:ext cx="58204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spc="-5" dirty="0">
                <a:latin typeface="Consolas"/>
                <a:cs typeface="Consolas"/>
              </a:rPr>
              <a:t>void</a:t>
            </a:r>
            <a:r>
              <a:rPr sz="2600" b="1" spc="-3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insert(Set</a:t>
            </a:r>
            <a:r>
              <a:rPr sz="2600" b="1" spc="-3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set,</a:t>
            </a:r>
            <a:r>
              <a:rPr sz="2600" b="1" spc="-3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Object</a:t>
            </a:r>
            <a:r>
              <a:rPr sz="2600" b="1" spc="-30" dirty="0">
                <a:latin typeface="Consolas"/>
                <a:cs typeface="Consolas"/>
              </a:rPr>
              <a:t> </a:t>
            </a:r>
            <a:r>
              <a:rPr sz="2600" b="1" spc="-5" dirty="0">
                <a:latin typeface="Consolas"/>
                <a:cs typeface="Consolas"/>
              </a:rPr>
              <a:t>obj)</a:t>
            </a:r>
            <a:endParaRPr sz="2600" b="1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8949" y="2732907"/>
            <a:ext cx="36696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sz="2600" spc="-5" dirty="0">
                <a:latin typeface="Arial MT"/>
                <a:cs typeface="Arial MT"/>
              </a:rPr>
              <a:t>What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are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our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choices?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107401" y="2261024"/>
            <a:ext cx="2333625" cy="482600"/>
            <a:chOff x="6583399" y="1403774"/>
            <a:chExt cx="2333625" cy="482600"/>
          </a:xfrm>
        </p:grpSpPr>
        <p:sp>
          <p:nvSpPr>
            <p:cNvPr id="6" name="object 6"/>
            <p:cNvSpPr/>
            <p:nvPr/>
          </p:nvSpPr>
          <p:spPr>
            <a:xfrm>
              <a:off x="6592924" y="1413299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2237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92924" y="1413299"/>
              <a:ext cx="2314575" cy="463550"/>
            </a:xfrm>
            <a:custGeom>
              <a:avLst/>
              <a:gdLst/>
              <a:ahLst/>
              <a:cxnLst/>
              <a:rect l="l" t="t" r="r" b="b"/>
              <a:pathLst>
                <a:path w="2314575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237248" y="0"/>
                  </a:lnTo>
                  <a:lnTo>
                    <a:pt x="2280107" y="12979"/>
                  </a:lnTo>
                  <a:lnTo>
                    <a:pt x="2308619" y="47688"/>
                  </a:lnTo>
                  <a:lnTo>
                    <a:pt x="2314499" y="77251"/>
                  </a:lnTo>
                  <a:lnTo>
                    <a:pt x="2314499" y="386248"/>
                  </a:lnTo>
                  <a:lnTo>
                    <a:pt x="2308429" y="416318"/>
                  </a:lnTo>
                  <a:lnTo>
                    <a:pt x="2291873" y="440873"/>
                  </a:lnTo>
                  <a:lnTo>
                    <a:pt x="2267318" y="457429"/>
                  </a:lnTo>
                  <a:lnTo>
                    <a:pt x="2237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66498" y="2282973"/>
            <a:ext cx="2010410" cy="4235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300" b="1" spc="-5" dirty="0">
                <a:latin typeface="Arial"/>
                <a:cs typeface="Arial"/>
              </a:rPr>
              <a:t>Identify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an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Independently </a:t>
            </a:r>
            <a:r>
              <a:rPr sz="1300" b="1" spc="-345" dirty="0">
                <a:latin typeface="Arial"/>
                <a:cs typeface="Arial"/>
              </a:rPr>
              <a:t> </a:t>
            </a:r>
            <a:r>
              <a:rPr sz="1300" b="1" spc="-20" dirty="0">
                <a:latin typeface="Arial"/>
                <a:cs typeface="Arial"/>
              </a:rPr>
              <a:t>Testable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Function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88275" y="2855424"/>
            <a:ext cx="2152650" cy="482600"/>
            <a:chOff x="5464275" y="1998174"/>
            <a:chExt cx="2152650" cy="482600"/>
          </a:xfrm>
        </p:grpSpPr>
        <p:sp>
          <p:nvSpPr>
            <p:cNvPr id="10" name="object 10"/>
            <p:cNvSpPr/>
            <p:nvPr/>
          </p:nvSpPr>
          <p:spPr>
            <a:xfrm>
              <a:off x="5473800" y="2007699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20563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3800" y="2007699"/>
              <a:ext cx="2133600" cy="463550"/>
            </a:xfrm>
            <a:custGeom>
              <a:avLst/>
              <a:gdLst/>
              <a:ahLst/>
              <a:cxnLst/>
              <a:rect l="l" t="t" r="r" b="b"/>
              <a:pathLst>
                <a:path w="2133600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056348" y="0"/>
                  </a:lnTo>
                  <a:lnTo>
                    <a:pt x="2099207" y="12979"/>
                  </a:lnTo>
                  <a:lnTo>
                    <a:pt x="2127719" y="47688"/>
                  </a:lnTo>
                  <a:lnTo>
                    <a:pt x="2133599" y="77251"/>
                  </a:lnTo>
                  <a:lnTo>
                    <a:pt x="2133599" y="386248"/>
                  </a:lnTo>
                  <a:lnTo>
                    <a:pt x="2127529" y="416318"/>
                  </a:lnTo>
                  <a:lnTo>
                    <a:pt x="2110973" y="440873"/>
                  </a:lnTo>
                  <a:lnTo>
                    <a:pt x="2086418" y="457429"/>
                  </a:lnTo>
                  <a:lnTo>
                    <a:pt x="20563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65655" y="2972113"/>
            <a:ext cx="1396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Choices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0419" y="3464440"/>
            <a:ext cx="60382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spcBef>
                <a:spcPts val="100"/>
              </a:spcBef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Arial"/>
                <a:cs typeface="Arial"/>
              </a:rPr>
              <a:t>Parameter: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</a:p>
          <a:p>
            <a:pPr marL="851535" lvl="1" indent="-382270"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Choice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1: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items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endParaRPr sz="2000" dirty="0">
              <a:latin typeface="Arial MT"/>
              <a:cs typeface="Arial MT"/>
            </a:endParaRPr>
          </a:p>
          <a:p>
            <a:pPr marL="394335" indent="-382270">
              <a:buFont typeface="Arial MT"/>
              <a:buChar char="●"/>
              <a:tabLst>
                <a:tab pos="394335" algn="l"/>
                <a:tab pos="394970" algn="l"/>
              </a:tabLst>
            </a:pPr>
            <a:r>
              <a:rPr sz="2000" b="1" spc="-5" dirty="0">
                <a:latin typeface="Arial"/>
                <a:cs typeface="Arial"/>
              </a:rPr>
              <a:t>Parameter: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obj</a:t>
            </a:r>
            <a:endParaRPr sz="2000" dirty="0">
              <a:latin typeface="Arial MT"/>
              <a:cs typeface="Arial MT"/>
            </a:endParaRPr>
          </a:p>
          <a:p>
            <a:pPr marL="851535" lvl="1" indent="-382270"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Choice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2: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obj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already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set?</a:t>
            </a:r>
            <a:endParaRPr sz="2000" dirty="0">
              <a:latin typeface="Arial MT"/>
              <a:cs typeface="Arial MT"/>
            </a:endParaRPr>
          </a:p>
          <a:p>
            <a:pPr marL="851535" lvl="1" indent="-382270">
              <a:buChar char="○"/>
              <a:tabLst>
                <a:tab pos="851535" algn="l"/>
                <a:tab pos="852169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Choice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3: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Arial MT"/>
                <a:cs typeface="Arial MT"/>
              </a:rPr>
              <a:t>Type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obj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(e.g.,</a:t>
            </a:r>
            <a:r>
              <a:rPr sz="2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valid,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invalid,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null)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1358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5" dirty="0">
                <a:latin typeface="Consolas"/>
                <a:cs typeface="Consolas"/>
              </a:rPr>
              <a:t>Se</a:t>
            </a:r>
            <a:r>
              <a:rPr dirty="0">
                <a:latin typeface="Consolas"/>
                <a:cs typeface="Consolas"/>
              </a:rPr>
              <a:t>t</a:t>
            </a:r>
            <a:r>
              <a:rPr spc="-980" dirty="0">
                <a:latin typeface="Consolas"/>
                <a:cs typeface="Consolas"/>
              </a:rPr>
              <a:t> </a:t>
            </a:r>
            <a:r>
              <a:rPr dirty="0"/>
              <a:t>Microservice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sz="1200" dirty="0"/>
              <a:pPr marL="38100">
                <a:spcBef>
                  <a:spcPts val="40"/>
                </a:spcBef>
              </a:pPr>
              <a:t>45</a:t>
            </a:fld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2065924" y="2247143"/>
            <a:ext cx="5820410" cy="807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Consolas"/>
                <a:cs typeface="Consolas"/>
              </a:rPr>
              <a:t>void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insert(Set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set,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Object</a:t>
            </a:r>
            <a:r>
              <a:rPr sz="2400" b="1" spc="-30" dirty="0">
                <a:latin typeface="Consolas"/>
                <a:cs typeface="Consolas"/>
              </a:rPr>
              <a:t> </a:t>
            </a:r>
            <a:r>
              <a:rPr sz="2400" b="1" spc="-5" dirty="0">
                <a:latin typeface="Consolas"/>
                <a:cs typeface="Consolas"/>
              </a:rPr>
              <a:t>obj)</a:t>
            </a:r>
            <a:endParaRPr sz="2400" b="1" dirty="0">
              <a:latin typeface="Consolas"/>
              <a:cs typeface="Consolas"/>
            </a:endParaRPr>
          </a:p>
          <a:p>
            <a:pPr marR="287020" algn="r">
              <a:spcBef>
                <a:spcPts val="1435"/>
              </a:spcBef>
            </a:pPr>
            <a:r>
              <a:rPr sz="1400" b="1" spc="-5" dirty="0">
                <a:latin typeface="Arial"/>
                <a:cs typeface="Arial"/>
              </a:rPr>
              <a:t>Parameter: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obj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924" y="3125119"/>
            <a:ext cx="1257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Parameter: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2312" y="3439444"/>
            <a:ext cx="30899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830">
              <a:spcBef>
                <a:spcPts val="100"/>
              </a:spcBef>
              <a:buFont typeface="Arial MT"/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Choice:</a:t>
            </a:r>
            <a:r>
              <a:rPr sz="1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items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9512" y="3690269"/>
            <a:ext cx="2261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830">
              <a:spcBef>
                <a:spcPts val="100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4F4F4F"/>
                </a:solidFill>
                <a:latin typeface="Arial"/>
                <a:cs typeface="Arial"/>
              </a:rPr>
              <a:t>Representative</a:t>
            </a:r>
            <a:r>
              <a:rPr sz="1400" b="1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4F4F4F"/>
                </a:solidFill>
                <a:latin typeface="Arial"/>
                <a:cs typeface="Arial"/>
              </a:rPr>
              <a:t>Values: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6714" y="3903629"/>
            <a:ext cx="1964689" cy="1034257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02895" indent="-290830">
              <a:spcBef>
                <a:spcPts val="44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Empty</a:t>
            </a:r>
            <a:r>
              <a:rPr sz="1400" spc="-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spcBef>
                <a:spcPts val="34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F4F4F"/>
                </a:solidFill>
                <a:latin typeface="Arial MT"/>
                <a:cs typeface="Arial MT"/>
              </a:rPr>
              <a:t>1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item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spcBef>
                <a:spcPts val="34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10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items</a:t>
            </a:r>
            <a:endParaRPr sz="1400" dirty="0">
              <a:latin typeface="Arial MT"/>
              <a:cs typeface="Arial MT"/>
            </a:endParaRPr>
          </a:p>
          <a:p>
            <a:pPr marL="302895" indent="-290830">
              <a:spcBef>
                <a:spcPts val="345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with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10000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items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11727" y="2214724"/>
            <a:ext cx="2267585" cy="482600"/>
            <a:chOff x="6687725" y="1357474"/>
            <a:chExt cx="2267585" cy="482600"/>
          </a:xfrm>
        </p:grpSpPr>
        <p:sp>
          <p:nvSpPr>
            <p:cNvPr id="9" name="object 9"/>
            <p:cNvSpPr/>
            <p:nvPr/>
          </p:nvSpPr>
          <p:spPr>
            <a:xfrm>
              <a:off x="6697250" y="1366999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21712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7250" y="1366999"/>
              <a:ext cx="2248535" cy="463550"/>
            </a:xfrm>
            <a:custGeom>
              <a:avLst/>
              <a:gdLst/>
              <a:ahLst/>
              <a:cxnLst/>
              <a:rect l="l" t="t" r="r" b="b"/>
              <a:pathLst>
                <a:path w="224853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2171248" y="0"/>
                  </a:lnTo>
                  <a:lnTo>
                    <a:pt x="2214107" y="12979"/>
                  </a:lnTo>
                  <a:lnTo>
                    <a:pt x="2242619" y="47688"/>
                  </a:lnTo>
                  <a:lnTo>
                    <a:pt x="2248499" y="77251"/>
                  </a:lnTo>
                  <a:lnTo>
                    <a:pt x="2248499" y="386248"/>
                  </a:lnTo>
                  <a:lnTo>
                    <a:pt x="2242429" y="416318"/>
                  </a:lnTo>
                  <a:lnTo>
                    <a:pt x="2225873" y="440873"/>
                  </a:lnTo>
                  <a:lnTo>
                    <a:pt x="2201318" y="457429"/>
                  </a:lnTo>
                  <a:lnTo>
                    <a:pt x="21712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55141" y="2226638"/>
            <a:ext cx="1978660" cy="459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66725" marR="5080" indent="-454659">
              <a:lnSpc>
                <a:spcPts val="1650"/>
              </a:lnSpc>
              <a:spcBef>
                <a:spcPts val="180"/>
              </a:spcBef>
            </a:pPr>
            <a:r>
              <a:rPr sz="1400" b="1" spc="-5" dirty="0">
                <a:latin typeface="Arial"/>
                <a:cs typeface="Arial"/>
              </a:rPr>
              <a:t>Identify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Representative </a:t>
            </a:r>
            <a:r>
              <a:rPr sz="1400" b="1" spc="-3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Values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3864" y="3039482"/>
            <a:ext cx="2941955" cy="652743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02895" indent="-290830">
              <a:spcBef>
                <a:spcPts val="930"/>
              </a:spcBef>
              <a:buFont typeface="Arial MT"/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Choice:</a:t>
            </a:r>
            <a:r>
              <a:rPr sz="1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obj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already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set?</a:t>
            </a:r>
            <a:endParaRPr sz="1400" dirty="0">
              <a:latin typeface="Arial MT"/>
              <a:cs typeface="Arial MT"/>
            </a:endParaRPr>
          </a:p>
          <a:p>
            <a:pPr marL="760095" lvl="1" indent="-290830">
              <a:spcBef>
                <a:spcPts val="830"/>
              </a:spcBef>
              <a:buChar char="•"/>
              <a:tabLst>
                <a:tab pos="760095" algn="l"/>
                <a:tab pos="760730" algn="l"/>
              </a:tabLst>
            </a:pPr>
            <a:r>
              <a:rPr sz="1400" b="1" spc="-5" dirty="0">
                <a:solidFill>
                  <a:srgbClr val="4F4F4F"/>
                </a:solidFill>
                <a:latin typeface="Arial"/>
                <a:cs typeface="Arial"/>
              </a:rPr>
              <a:t>Representative</a:t>
            </a:r>
            <a:r>
              <a:rPr sz="1400" b="1" spc="-3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4F4F4F"/>
                </a:solidFill>
                <a:latin typeface="Arial"/>
                <a:cs typeface="Arial"/>
              </a:rPr>
              <a:t>Values: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0442" y="3706385"/>
            <a:ext cx="1677670" cy="6751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21310" indent="-291465">
              <a:spcBef>
                <a:spcPts val="705"/>
              </a:spcBef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obj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already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endParaRPr sz="1400" dirty="0">
              <a:latin typeface="Arial MT"/>
              <a:cs typeface="Arial MT"/>
            </a:endParaRPr>
          </a:p>
          <a:p>
            <a:pPr marL="321310" indent="-309245">
              <a:spcBef>
                <a:spcPts val="1175"/>
              </a:spcBef>
              <a:buSzPct val="128571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obj</a:t>
            </a:r>
            <a:r>
              <a:rPr sz="14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not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4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3864" y="4476104"/>
            <a:ext cx="1886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830">
              <a:spcBef>
                <a:spcPts val="100"/>
              </a:spcBef>
              <a:buFont typeface="Arial MT"/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0000FF"/>
                </a:solidFill>
                <a:latin typeface="Arial"/>
                <a:cs typeface="Arial"/>
              </a:rPr>
              <a:t>Choice:</a:t>
            </a:r>
            <a:r>
              <a:rPr sz="1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00FF"/>
                </a:solidFill>
                <a:latin typeface="Arial MT"/>
                <a:cs typeface="Arial MT"/>
              </a:rPr>
              <a:t>Type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obj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1062" y="4795128"/>
            <a:ext cx="22618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indent="-290830">
              <a:spcBef>
                <a:spcPts val="100"/>
              </a:spcBef>
              <a:buChar char="•"/>
              <a:tabLst>
                <a:tab pos="302895" algn="l"/>
                <a:tab pos="303530" algn="l"/>
              </a:tabLst>
            </a:pPr>
            <a:r>
              <a:rPr sz="1400" b="1" spc="-5" dirty="0">
                <a:solidFill>
                  <a:srgbClr val="4F4F4F"/>
                </a:solidFill>
                <a:latin typeface="Arial"/>
                <a:cs typeface="Arial"/>
              </a:rPr>
              <a:t>Representative</a:t>
            </a:r>
            <a:r>
              <a:rPr sz="1400" b="1" spc="-5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4F4F4F"/>
                </a:solidFill>
                <a:latin typeface="Arial"/>
                <a:cs typeface="Arial"/>
              </a:rPr>
              <a:t>Values: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00444" y="5037344"/>
            <a:ext cx="1002665" cy="6751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21310" indent="-291465">
              <a:spcBef>
                <a:spcPts val="705"/>
              </a:spcBef>
              <a:buChar char="•"/>
              <a:tabLst>
                <a:tab pos="320675" algn="l"/>
                <a:tab pos="321945" algn="l"/>
              </a:tabLst>
            </a:pPr>
            <a:r>
              <a:rPr sz="1400" spc="-105" dirty="0">
                <a:solidFill>
                  <a:srgbClr val="4F4F4F"/>
                </a:solidFill>
                <a:latin typeface="Arial MT"/>
                <a:cs typeface="Arial MT"/>
              </a:rPr>
              <a:t>V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ali</a:t>
            </a:r>
            <a:r>
              <a:rPr sz="1400" dirty="0">
                <a:solidFill>
                  <a:srgbClr val="4F4F4F"/>
                </a:solidFill>
                <a:latin typeface="Arial MT"/>
                <a:cs typeface="Arial MT"/>
              </a:rPr>
              <a:t>d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 obj</a:t>
            </a:r>
            <a:endParaRPr sz="1400" dirty="0">
              <a:latin typeface="Arial MT"/>
              <a:cs typeface="Arial MT"/>
            </a:endParaRPr>
          </a:p>
          <a:p>
            <a:pPr marL="321310" indent="-309245">
              <a:spcBef>
                <a:spcPts val="1175"/>
              </a:spcBef>
              <a:buSzPct val="128571"/>
              <a:buChar char="•"/>
              <a:tabLst>
                <a:tab pos="320675" algn="l"/>
                <a:tab pos="321945" algn="l"/>
              </a:tabLst>
            </a:pP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Null</a:t>
            </a:r>
            <a:r>
              <a:rPr sz="1400" spc="-5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4F4F4F"/>
                </a:solidFill>
                <a:latin typeface="Arial MT"/>
                <a:cs typeface="Arial MT"/>
              </a:rPr>
              <a:t>obj</a:t>
            </a:r>
            <a:endParaRPr sz="1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931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Exampl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-</a:t>
            </a:r>
            <a:r>
              <a:rPr spc="50" dirty="0"/>
              <a:t> </a:t>
            </a:r>
            <a:r>
              <a:rPr spc="-5" dirty="0">
                <a:latin typeface="Consolas"/>
                <a:cs typeface="Consolas"/>
              </a:rPr>
              <a:t>Se</a:t>
            </a:r>
            <a:r>
              <a:rPr dirty="0">
                <a:latin typeface="Consolas"/>
                <a:cs typeface="Consolas"/>
              </a:rPr>
              <a:t>t</a:t>
            </a:r>
            <a:r>
              <a:rPr spc="-980" dirty="0">
                <a:latin typeface="Consolas"/>
                <a:cs typeface="Consolas"/>
              </a:rPr>
              <a:t> </a:t>
            </a:r>
            <a:r>
              <a:rPr dirty="0"/>
              <a:t>Microservice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46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983377" y="1986826"/>
            <a:ext cx="3296285" cy="227329"/>
            <a:chOff x="459375" y="1129574"/>
            <a:chExt cx="3296285" cy="227329"/>
          </a:xfrm>
        </p:grpSpPr>
        <p:sp>
          <p:nvSpPr>
            <p:cNvPr id="4" name="object 4"/>
            <p:cNvSpPr/>
            <p:nvPr/>
          </p:nvSpPr>
          <p:spPr>
            <a:xfrm>
              <a:off x="468900" y="1139099"/>
              <a:ext cx="3277235" cy="208279"/>
            </a:xfrm>
            <a:custGeom>
              <a:avLst/>
              <a:gdLst/>
              <a:ahLst/>
              <a:cxnLst/>
              <a:rect l="l" t="t" r="r" b="b"/>
              <a:pathLst>
                <a:path w="3277235" h="208280">
                  <a:moveTo>
                    <a:pt x="3242549" y="207899"/>
                  </a:moveTo>
                  <a:lnTo>
                    <a:pt x="34650" y="207899"/>
                  </a:lnTo>
                  <a:lnTo>
                    <a:pt x="21163" y="205176"/>
                  </a:lnTo>
                  <a:lnTo>
                    <a:pt x="10148" y="197751"/>
                  </a:lnTo>
                  <a:lnTo>
                    <a:pt x="2723" y="186736"/>
                  </a:lnTo>
                  <a:lnTo>
                    <a:pt x="0" y="173249"/>
                  </a:lnTo>
                  <a:lnTo>
                    <a:pt x="0" y="34650"/>
                  </a:lnTo>
                  <a:lnTo>
                    <a:pt x="2723" y="21163"/>
                  </a:lnTo>
                  <a:lnTo>
                    <a:pt x="10148" y="10148"/>
                  </a:lnTo>
                  <a:lnTo>
                    <a:pt x="21163" y="2723"/>
                  </a:lnTo>
                  <a:lnTo>
                    <a:pt x="34650" y="0"/>
                  </a:lnTo>
                  <a:lnTo>
                    <a:pt x="3242549" y="0"/>
                  </a:lnTo>
                  <a:lnTo>
                    <a:pt x="3274562" y="21390"/>
                  </a:lnTo>
                  <a:lnTo>
                    <a:pt x="3277199" y="34650"/>
                  </a:lnTo>
                  <a:lnTo>
                    <a:pt x="3277199" y="173249"/>
                  </a:lnTo>
                  <a:lnTo>
                    <a:pt x="3274476" y="186736"/>
                  </a:lnTo>
                  <a:lnTo>
                    <a:pt x="3267050" y="197751"/>
                  </a:lnTo>
                  <a:lnTo>
                    <a:pt x="3256036" y="205176"/>
                  </a:lnTo>
                  <a:lnTo>
                    <a:pt x="3242549" y="2078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900" y="1139099"/>
              <a:ext cx="3277235" cy="208279"/>
            </a:xfrm>
            <a:custGeom>
              <a:avLst/>
              <a:gdLst/>
              <a:ahLst/>
              <a:cxnLst/>
              <a:rect l="l" t="t" r="r" b="b"/>
              <a:pathLst>
                <a:path w="3277235" h="208280">
                  <a:moveTo>
                    <a:pt x="0" y="34650"/>
                  </a:moveTo>
                  <a:lnTo>
                    <a:pt x="2723" y="21163"/>
                  </a:lnTo>
                  <a:lnTo>
                    <a:pt x="10148" y="10148"/>
                  </a:lnTo>
                  <a:lnTo>
                    <a:pt x="21163" y="2723"/>
                  </a:lnTo>
                  <a:lnTo>
                    <a:pt x="34650" y="0"/>
                  </a:lnTo>
                  <a:lnTo>
                    <a:pt x="3242549" y="0"/>
                  </a:lnTo>
                  <a:lnTo>
                    <a:pt x="3274562" y="21390"/>
                  </a:lnTo>
                  <a:lnTo>
                    <a:pt x="3277199" y="34650"/>
                  </a:lnTo>
                  <a:lnTo>
                    <a:pt x="3277199" y="173249"/>
                  </a:lnTo>
                  <a:lnTo>
                    <a:pt x="3274476" y="186736"/>
                  </a:lnTo>
                  <a:lnTo>
                    <a:pt x="3267050" y="197751"/>
                  </a:lnTo>
                  <a:lnTo>
                    <a:pt x="3256036" y="205176"/>
                  </a:lnTo>
                  <a:lnTo>
                    <a:pt x="3242549" y="207899"/>
                  </a:lnTo>
                  <a:lnTo>
                    <a:pt x="34650" y="207899"/>
                  </a:lnTo>
                  <a:lnTo>
                    <a:pt x="21163" y="205176"/>
                  </a:lnTo>
                  <a:lnTo>
                    <a:pt x="10148" y="197751"/>
                  </a:lnTo>
                  <a:lnTo>
                    <a:pt x="2723" y="186736"/>
                  </a:lnTo>
                  <a:lnTo>
                    <a:pt x="0" y="173249"/>
                  </a:lnTo>
                  <a:lnTo>
                    <a:pt x="0" y="34650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68652" y="1975713"/>
            <a:ext cx="29216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30" dirty="0">
                <a:latin typeface="Arial"/>
                <a:cs typeface="Arial"/>
              </a:rPr>
              <a:t> Test </a:t>
            </a:r>
            <a:r>
              <a:rPr sz="1400" b="1" spc="-5" dirty="0">
                <a:latin typeface="Arial"/>
                <a:cs typeface="Arial"/>
              </a:rPr>
              <a:t>Case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85355" y="4259965"/>
            <a:ext cx="1938655" cy="482600"/>
            <a:chOff x="4161353" y="3402715"/>
            <a:chExt cx="1938655" cy="482600"/>
          </a:xfrm>
        </p:grpSpPr>
        <p:sp>
          <p:nvSpPr>
            <p:cNvPr id="8" name="object 8"/>
            <p:cNvSpPr/>
            <p:nvPr/>
          </p:nvSpPr>
          <p:spPr>
            <a:xfrm>
              <a:off x="4170878" y="3412240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1842148" y="463499"/>
                  </a:move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70878" y="3412240"/>
              <a:ext cx="1919605" cy="463550"/>
            </a:xfrm>
            <a:custGeom>
              <a:avLst/>
              <a:gdLst/>
              <a:ahLst/>
              <a:cxnLst/>
              <a:rect l="l" t="t" r="r" b="b"/>
              <a:pathLst>
                <a:path w="1919604" h="463550">
                  <a:moveTo>
                    <a:pt x="0" y="77251"/>
                  </a:moveTo>
                  <a:lnTo>
                    <a:pt x="6070" y="47181"/>
                  </a:lnTo>
                  <a:lnTo>
                    <a:pt x="22626" y="22626"/>
                  </a:lnTo>
                  <a:lnTo>
                    <a:pt x="47181" y="6070"/>
                  </a:lnTo>
                  <a:lnTo>
                    <a:pt x="77251" y="0"/>
                  </a:lnTo>
                  <a:lnTo>
                    <a:pt x="1842148" y="0"/>
                  </a:lnTo>
                  <a:lnTo>
                    <a:pt x="1885007" y="12979"/>
                  </a:lnTo>
                  <a:lnTo>
                    <a:pt x="1913519" y="47688"/>
                  </a:lnTo>
                  <a:lnTo>
                    <a:pt x="1919399" y="77251"/>
                  </a:lnTo>
                  <a:lnTo>
                    <a:pt x="1919399" y="386248"/>
                  </a:lnTo>
                  <a:lnTo>
                    <a:pt x="1913329" y="416318"/>
                  </a:lnTo>
                  <a:lnTo>
                    <a:pt x="1896773" y="440873"/>
                  </a:lnTo>
                  <a:lnTo>
                    <a:pt x="1872218" y="457429"/>
                  </a:lnTo>
                  <a:lnTo>
                    <a:pt x="1842148" y="463499"/>
                  </a:lnTo>
                  <a:lnTo>
                    <a:pt x="77251" y="463499"/>
                  </a:lnTo>
                  <a:lnTo>
                    <a:pt x="47181" y="457429"/>
                  </a:lnTo>
                  <a:lnTo>
                    <a:pt x="22626" y="440873"/>
                  </a:lnTo>
                  <a:lnTo>
                    <a:pt x="6070" y="416318"/>
                  </a:lnTo>
                  <a:lnTo>
                    <a:pt x="0" y="386248"/>
                  </a:lnTo>
                  <a:lnTo>
                    <a:pt x="0" y="77251"/>
                  </a:lnTo>
                  <a:close/>
                </a:path>
              </a:pathLst>
            </a:custGeom>
            <a:ln w="19049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67900" y="2103844"/>
            <a:ext cx="4206240" cy="32772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64515">
              <a:lnSpc>
                <a:spcPts val="2830"/>
              </a:lnSpc>
              <a:spcBef>
                <a:spcPts val="434"/>
              </a:spcBef>
            </a:pP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void</a:t>
            </a:r>
            <a:r>
              <a:rPr sz="2600" spc="-5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insert(Set</a:t>
            </a:r>
            <a:r>
              <a:rPr sz="2600" spc="-5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set, </a:t>
            </a:r>
            <a:r>
              <a:rPr sz="2600" spc="-141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Object</a:t>
            </a:r>
            <a:r>
              <a:rPr sz="2600" spc="-20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2600" spc="-5" dirty="0">
                <a:solidFill>
                  <a:srgbClr val="4F4F4F"/>
                </a:solidFill>
                <a:latin typeface="Consolas"/>
                <a:cs typeface="Consolas"/>
              </a:rPr>
              <a:t>obj)</a:t>
            </a:r>
            <a:endParaRPr sz="2600" dirty="0">
              <a:latin typeface="Consolas"/>
              <a:cs typeface="Consolas"/>
            </a:endParaRPr>
          </a:p>
          <a:p>
            <a:pPr marL="469900" indent="-330835">
              <a:lnSpc>
                <a:spcPts val="2630"/>
              </a:lnSpc>
              <a:spcBef>
                <a:spcPts val="645"/>
              </a:spcBef>
              <a:buChar char="•"/>
              <a:tabLst>
                <a:tab pos="469265" algn="l"/>
                <a:tab pos="469900" algn="l"/>
              </a:tabLst>
            </a:pP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(4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*</a:t>
            </a:r>
            <a:r>
              <a:rPr sz="23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2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*</a:t>
            </a:r>
            <a:r>
              <a:rPr sz="23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4F4F4F"/>
                </a:solidFill>
                <a:latin typeface="Arial MT"/>
                <a:cs typeface="Arial MT"/>
              </a:rPr>
              <a:t>2)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=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4F4F4F"/>
                </a:solidFill>
                <a:latin typeface="Arial MT"/>
                <a:cs typeface="Arial MT"/>
              </a:rPr>
              <a:t>16</a:t>
            </a:r>
            <a:r>
              <a:rPr sz="23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4F4F4F"/>
                </a:solidFill>
                <a:latin typeface="Arial MT"/>
                <a:cs typeface="Arial MT"/>
              </a:rPr>
              <a:t>specifications</a:t>
            </a:r>
            <a:endParaRPr sz="2300" dirty="0">
              <a:latin typeface="Arial MT"/>
              <a:cs typeface="Arial MT"/>
            </a:endParaRPr>
          </a:p>
          <a:p>
            <a:pPr marL="927100" marR="163195" lvl="1" indent="-313055">
              <a:lnSpc>
                <a:spcPts val="2030"/>
              </a:lnSpc>
              <a:spcBef>
                <a:spcPts val="145"/>
              </a:spcBef>
              <a:buChar char="•"/>
              <a:tabLst>
                <a:tab pos="926465" algn="l"/>
                <a:tab pos="927100" algn="l"/>
              </a:tabLst>
            </a:pP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Some</a:t>
            </a:r>
            <a:r>
              <a:rPr sz="19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are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invalid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(null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set). </a:t>
            </a:r>
            <a:r>
              <a:rPr sz="1900" spc="-5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remove/ignore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those.</a:t>
            </a:r>
            <a:endParaRPr sz="1900" dirty="0">
              <a:latin typeface="Arial MT"/>
              <a:cs typeface="Arial MT"/>
            </a:endParaRPr>
          </a:p>
          <a:p>
            <a:pPr marL="469900" indent="-313690">
              <a:lnSpc>
                <a:spcPts val="1995"/>
              </a:lnSpc>
              <a:buChar char="•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Each</a:t>
            </a:r>
            <a:r>
              <a:rPr sz="19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can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become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1+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cases.</a:t>
            </a:r>
            <a:endParaRPr sz="1900" dirty="0">
              <a:latin typeface="Arial MT"/>
              <a:cs typeface="Arial MT"/>
            </a:endParaRPr>
          </a:p>
          <a:p>
            <a:pPr marL="624840" marR="2727325" indent="-324485">
              <a:lnSpc>
                <a:spcPts val="1650"/>
              </a:lnSpc>
              <a:spcBef>
                <a:spcPts val="1680"/>
              </a:spcBef>
            </a:pPr>
            <a:r>
              <a:rPr sz="1400" b="1" spc="-5" dirty="0">
                <a:latin typeface="Arial"/>
                <a:cs typeface="Arial"/>
              </a:rPr>
              <a:t>Generate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 dirty="0">
              <a:latin typeface="Arial"/>
              <a:cs typeface="Arial"/>
            </a:endParaRPr>
          </a:p>
          <a:p>
            <a:pPr marL="469900" indent="-313690">
              <a:lnSpc>
                <a:spcPts val="2155"/>
              </a:lnSpc>
              <a:spcBef>
                <a:spcPts val="845"/>
              </a:spcBef>
              <a:buChar char="•"/>
              <a:tabLst>
                <a:tab pos="469265" algn="l"/>
                <a:tab pos="469900" algn="l"/>
              </a:tabLst>
            </a:pPr>
            <a:r>
              <a:rPr sz="1900" dirty="0">
                <a:solidFill>
                  <a:srgbClr val="4F4F4F"/>
                </a:solidFill>
                <a:latin typeface="Arial MT"/>
                <a:cs typeface="Arial MT"/>
              </a:rPr>
              <a:t>(1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item,</a:t>
            </a:r>
            <a:r>
              <a:rPr sz="1900" spc="-50" dirty="0">
                <a:solidFill>
                  <a:srgbClr val="4F4F4F"/>
                </a:solidFill>
                <a:latin typeface="Arial MT"/>
                <a:cs typeface="Arial MT"/>
              </a:rPr>
              <a:t> Yes,</a:t>
            </a:r>
            <a:r>
              <a:rPr sz="19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30" dirty="0">
                <a:solidFill>
                  <a:srgbClr val="4F4F4F"/>
                </a:solidFill>
                <a:latin typeface="Arial MT"/>
                <a:cs typeface="Arial MT"/>
              </a:rPr>
              <a:t>Valid)</a:t>
            </a:r>
            <a:r>
              <a:rPr sz="19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4F4F4F"/>
                </a:solidFill>
                <a:latin typeface="Arial MT"/>
                <a:cs typeface="Arial MT"/>
              </a:rPr>
              <a:t>becomes:</a:t>
            </a:r>
            <a:endParaRPr sz="1900" dirty="0">
              <a:latin typeface="Arial MT"/>
              <a:cs typeface="Arial MT"/>
            </a:endParaRPr>
          </a:p>
          <a:p>
            <a:pPr marL="469900" indent="-361315">
              <a:lnSpc>
                <a:spcPts val="2150"/>
              </a:lnSpc>
              <a:buChar char="•"/>
              <a:tabLst>
                <a:tab pos="469265" algn="l"/>
                <a:tab pos="469900" algn="l"/>
              </a:tabLst>
            </a:pPr>
            <a:r>
              <a:rPr sz="1900" b="1" spc="-5" dirty="0">
                <a:solidFill>
                  <a:srgbClr val="4F4F4F"/>
                </a:solidFill>
                <a:latin typeface="Consolas"/>
                <a:cs typeface="Consolas"/>
              </a:rPr>
              <a:t>insert({“Bob”},</a:t>
            </a:r>
            <a:r>
              <a:rPr sz="1900" b="1" spc="-65" dirty="0">
                <a:solidFill>
                  <a:srgbClr val="4F4F4F"/>
                </a:solidFill>
                <a:latin typeface="Consolas"/>
                <a:cs typeface="Consolas"/>
              </a:rPr>
              <a:t> </a:t>
            </a:r>
            <a:r>
              <a:rPr sz="1900" b="1" spc="-5" dirty="0">
                <a:solidFill>
                  <a:srgbClr val="4F4F4F"/>
                </a:solidFill>
                <a:latin typeface="Consolas"/>
                <a:cs typeface="Consolas"/>
              </a:rPr>
              <a:t>“Bob”);</a:t>
            </a:r>
            <a:endParaRPr sz="1900" dirty="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87137"/>
              </p:ext>
            </p:extLst>
          </p:nvPr>
        </p:nvGraphicFramePr>
        <p:xfrm>
          <a:off x="985912" y="2366197"/>
          <a:ext cx="4370161" cy="4508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Size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Obj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Set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Ob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j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 Status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Outcome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Empty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Obj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Empty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Null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Yes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Obj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Null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Obj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0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items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Null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3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(may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slowdown)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08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15" dirty="0">
                          <a:latin typeface="Arial MT"/>
                          <a:cs typeface="Arial MT"/>
                        </a:rPr>
                        <a:t>Valid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Obj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Set(may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slowdown)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10000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No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Null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sz="1000" spc="-2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(may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1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slowdown)</a:t>
                      </a:r>
                      <a:endParaRPr sz="1000" dirty="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654401" y="2242800"/>
            <a:ext cx="3853815" cy="0"/>
          </a:xfrm>
          <a:custGeom>
            <a:avLst/>
            <a:gdLst/>
            <a:ahLst/>
            <a:cxnLst/>
            <a:rect l="l" t="t" r="r" b="b"/>
            <a:pathLst>
              <a:path w="3853815">
                <a:moveTo>
                  <a:pt x="0" y="0"/>
                </a:moveTo>
                <a:lnTo>
                  <a:pt x="3853374" y="0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985912" y="3477676"/>
            <a:ext cx="437016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124200"/>
            <a:ext cx="10778067" cy="5539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spc="-5" dirty="0"/>
              <a:t>Creating </a:t>
            </a:r>
            <a:r>
              <a:rPr spc="-10" dirty="0"/>
              <a:t>System </a:t>
            </a:r>
            <a:r>
              <a:rPr spc="-60" dirty="0"/>
              <a:t>Tests </a:t>
            </a:r>
            <a:r>
              <a:rPr spc="-5" dirty="0"/>
              <a:t>for </a:t>
            </a:r>
            <a:r>
              <a:rPr dirty="0"/>
              <a:t>a </a:t>
            </a:r>
            <a:r>
              <a:rPr spc="-5" dirty="0"/>
              <a:t>REST </a:t>
            </a:r>
            <a:r>
              <a:rPr spc="-990" dirty="0"/>
              <a:t> </a:t>
            </a:r>
            <a:r>
              <a:rPr spc="-5" dirty="0"/>
              <a:t>API</a:t>
            </a:r>
            <a:r>
              <a:rPr spc="-10" dirty="0"/>
              <a:t> with</a:t>
            </a:r>
            <a:r>
              <a:rPr spc="-15" dirty="0"/>
              <a:t> </a:t>
            </a:r>
            <a:r>
              <a:rPr spc="-5" dirty="0"/>
              <a:t>Postman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Postman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885679"/>
          </a:xfrm>
        </p:spPr>
        <p:txBody>
          <a:bodyPr/>
          <a:lstStyle/>
          <a:p>
            <a:pPr marL="356235" marR="263525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45" dirty="0"/>
              <a:t>Testing </a:t>
            </a:r>
            <a:r>
              <a:rPr lang="en-US" sz="2600" spc="-5" dirty="0"/>
              <a:t>and development framework for </a:t>
            </a:r>
            <a:r>
              <a:rPr lang="en-US" sz="2600" dirty="0"/>
              <a:t>systems </a:t>
            </a:r>
            <a:r>
              <a:rPr lang="en-US" sz="2600" spc="-710" dirty="0"/>
              <a:t> </a:t>
            </a:r>
            <a:r>
              <a:rPr lang="en-US" sz="2600" spc="-5" dirty="0"/>
              <a:t>wit</a:t>
            </a:r>
            <a:r>
              <a:rPr lang="en-US" sz="2600" dirty="0"/>
              <a:t>h</a:t>
            </a:r>
            <a:r>
              <a:rPr lang="en-US" sz="2600" spc="-5" dirty="0"/>
              <a:t> </a:t>
            </a:r>
            <a:r>
              <a:rPr lang="en-US" sz="2600" dirty="0"/>
              <a:t>a</a:t>
            </a:r>
            <a:r>
              <a:rPr lang="en-US" sz="2600" spc="-5" dirty="0"/>
              <a:t> </a:t>
            </a:r>
            <a:r>
              <a:rPr lang="en-US" sz="2600" spc="-5" dirty="0">
                <a:solidFill>
                  <a:srgbClr val="C00000"/>
                </a:solidFill>
              </a:rPr>
              <a:t>RES</a:t>
            </a:r>
            <a:r>
              <a:rPr lang="en-US" sz="2600" dirty="0">
                <a:solidFill>
                  <a:srgbClr val="C00000"/>
                </a:solidFill>
              </a:rPr>
              <a:t>T</a:t>
            </a:r>
            <a:r>
              <a:rPr lang="en-US" sz="2600" spc="-195" dirty="0">
                <a:solidFill>
                  <a:srgbClr val="C00000"/>
                </a:solidFill>
              </a:rPr>
              <a:t> </a:t>
            </a:r>
            <a:r>
              <a:rPr lang="en-US" sz="2600" spc="-5" dirty="0">
                <a:solidFill>
                  <a:srgbClr val="C00000"/>
                </a:solidFill>
              </a:rPr>
              <a:t>API.</a:t>
            </a:r>
            <a:endParaRPr lang="en-US" sz="2600" dirty="0">
              <a:solidFill>
                <a:srgbClr val="C00000"/>
              </a:solidFill>
            </a:endParaRP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20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lang="en-US" sz="2200" spc="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b="1" spc="-5" dirty="0">
                <a:solidFill>
                  <a:schemeClr val="tx1"/>
                </a:solidFill>
                <a:latin typeface="Arial"/>
                <a:cs typeface="Arial"/>
              </a:rPr>
              <a:t>endpoints</a:t>
            </a:r>
            <a:r>
              <a:rPr lang="en-US" sz="22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interact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with.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At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endpoint,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send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HTTPS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request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to: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60"/>
              </a:spcBef>
              <a:buFont typeface="Arial MT"/>
              <a:buChar char="•"/>
              <a:tabLst>
                <a:tab pos="1270635" algn="l"/>
                <a:tab pos="1271270" algn="l"/>
              </a:tabLst>
            </a:pPr>
            <a:r>
              <a:rPr lang="en-US" sz="2800" b="1" spc="-5" dirty="0">
                <a:solidFill>
                  <a:schemeClr val="tx1"/>
                </a:solidFill>
                <a:latin typeface="Arial"/>
                <a:cs typeface="Arial"/>
              </a:rPr>
              <a:t>GET</a:t>
            </a:r>
            <a:r>
              <a:rPr lang="en-US" sz="2800" b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information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you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interested</a:t>
            </a:r>
            <a:r>
              <a:rPr lang="en-US" sz="28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in.</a:t>
            </a:r>
            <a:endParaRPr lang="en-US"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315"/>
              </a:spcBef>
              <a:buFont typeface="Arial MT"/>
              <a:buChar char="•"/>
              <a:tabLst>
                <a:tab pos="1270635" algn="l"/>
                <a:tab pos="1271270" algn="l"/>
              </a:tabLst>
            </a:pPr>
            <a:r>
              <a:rPr lang="en-US" sz="2800" b="1" spc="-5" dirty="0">
                <a:solidFill>
                  <a:schemeClr val="tx1"/>
                </a:solidFill>
                <a:latin typeface="Arial"/>
                <a:cs typeface="Arial"/>
              </a:rPr>
              <a:t>DELETE</a:t>
            </a:r>
            <a:r>
              <a:rPr lang="en-US" sz="2800" b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spc="-5" dirty="0">
                <a:solidFill>
                  <a:schemeClr val="tx1"/>
                </a:solidFill>
                <a:latin typeface="Arial MT"/>
                <a:cs typeface="Arial MT"/>
              </a:rPr>
              <a:t>information</a:t>
            </a:r>
            <a:r>
              <a:rPr lang="en-US" sz="28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 MT"/>
                <a:cs typeface="Arial MT"/>
              </a:rPr>
              <a:t>stored.</a:t>
            </a:r>
          </a:p>
          <a:p>
            <a:pPr marL="1271270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b="1" spc="-5" dirty="0">
                <a:latin typeface="Arial"/>
                <a:cs typeface="Arial"/>
              </a:rPr>
              <a:t>PUT</a:t>
            </a:r>
            <a:r>
              <a:rPr lang="en-US" b="1" spc="-10" dirty="0">
                <a:latin typeface="Arial"/>
                <a:cs typeface="Arial"/>
              </a:rPr>
              <a:t> </a:t>
            </a:r>
            <a:r>
              <a:rPr lang="en-US" spc="-5" dirty="0"/>
              <a:t>information</a:t>
            </a:r>
            <a:r>
              <a:rPr lang="en-US" spc="-10" dirty="0"/>
              <a:t> </a:t>
            </a:r>
            <a:r>
              <a:rPr lang="en-US" spc="-5" dirty="0"/>
              <a:t>into</a:t>
            </a:r>
            <a:r>
              <a:rPr lang="en-US" spc="-10" dirty="0"/>
              <a:t> </a:t>
            </a:r>
            <a:r>
              <a:rPr lang="en-US" spc="-5" dirty="0"/>
              <a:t>what</a:t>
            </a:r>
            <a:r>
              <a:rPr lang="en-US" spc="-10" dirty="0"/>
              <a:t> </a:t>
            </a:r>
            <a:r>
              <a:rPr lang="en-US" spc="-5" dirty="0"/>
              <a:t>is</a:t>
            </a:r>
            <a:r>
              <a:rPr lang="en-US" spc="-15" dirty="0"/>
              <a:t> </a:t>
            </a:r>
            <a:r>
              <a:rPr lang="en-US" dirty="0"/>
              <a:t>stored</a:t>
            </a:r>
            <a:r>
              <a:rPr lang="en-US" spc="-10" dirty="0"/>
              <a:t> </a:t>
            </a:r>
            <a:r>
              <a:rPr lang="en-US" dirty="0"/>
              <a:t>(ex:</a:t>
            </a:r>
            <a:r>
              <a:rPr lang="en-US" spc="-10" dirty="0"/>
              <a:t> </a:t>
            </a:r>
            <a:r>
              <a:rPr lang="en-US" dirty="0"/>
              <a:t>create</a:t>
            </a:r>
            <a:r>
              <a:rPr lang="en-US" spc="-10" dirty="0"/>
              <a:t> </a:t>
            </a:r>
            <a:r>
              <a:rPr lang="en-US" dirty="0"/>
              <a:t>a</a:t>
            </a:r>
            <a:r>
              <a:rPr lang="en-US" spc="-15" dirty="0"/>
              <a:t> </a:t>
            </a:r>
            <a:r>
              <a:rPr lang="en-US" spc="-5" dirty="0"/>
              <a:t>new</a:t>
            </a:r>
            <a:r>
              <a:rPr lang="en-US" spc="-10" dirty="0"/>
              <a:t> </a:t>
            </a:r>
            <a:r>
              <a:rPr lang="en-US" spc="-5" dirty="0"/>
              <a:t>entry)</a:t>
            </a:r>
            <a:endParaRPr lang="en-US" dirty="0"/>
          </a:p>
          <a:p>
            <a:pPr marL="1271270" indent="-309245">
              <a:spcBef>
                <a:spcPts val="31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b="1" spc="-5" dirty="0">
                <a:latin typeface="Arial"/>
                <a:cs typeface="Arial"/>
              </a:rPr>
              <a:t>POST</a:t>
            </a:r>
            <a:r>
              <a:rPr lang="en-US" b="1" spc="-15" dirty="0">
                <a:latin typeface="Arial"/>
                <a:cs typeface="Arial"/>
              </a:rPr>
              <a:t> </a:t>
            </a:r>
            <a:r>
              <a:rPr lang="en-US" spc="-5" dirty="0"/>
              <a:t>information</a:t>
            </a:r>
            <a:r>
              <a:rPr lang="en-US" spc="-15" dirty="0"/>
              <a:t> </a:t>
            </a:r>
            <a:r>
              <a:rPr lang="en-US" dirty="0"/>
              <a:t>(ex:</a:t>
            </a:r>
            <a:r>
              <a:rPr lang="en-US" spc="-15" dirty="0"/>
              <a:t> </a:t>
            </a:r>
            <a:r>
              <a:rPr lang="en-US" spc="-5" dirty="0"/>
              <a:t>update</a:t>
            </a:r>
            <a:r>
              <a:rPr lang="en-US" spc="-15" dirty="0"/>
              <a:t> </a:t>
            </a:r>
            <a:r>
              <a:rPr lang="en-US" spc="-5" dirty="0"/>
              <a:t>an</a:t>
            </a:r>
            <a:r>
              <a:rPr lang="en-US" spc="-15" dirty="0"/>
              <a:t> </a:t>
            </a:r>
            <a:r>
              <a:rPr lang="en-US" spc="-5" dirty="0"/>
              <a:t>existing</a:t>
            </a:r>
            <a:r>
              <a:rPr lang="en-US" spc="-15" dirty="0"/>
              <a:t> </a:t>
            </a:r>
            <a:r>
              <a:rPr lang="en-US" dirty="0"/>
              <a:t>record)</a:t>
            </a:r>
          </a:p>
          <a:p>
            <a:pPr marL="356870" indent="-344170">
              <a:spcBef>
                <a:spcPts val="71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Create</a:t>
            </a:r>
            <a:r>
              <a:rPr lang="en-US" sz="2600" spc="-20" dirty="0"/>
              <a:t> </a:t>
            </a:r>
            <a:r>
              <a:rPr lang="en-US" sz="2600" dirty="0"/>
              <a:t>requests</a:t>
            </a:r>
            <a:r>
              <a:rPr lang="en-US" sz="2600" spc="-15" dirty="0"/>
              <a:t> </a:t>
            </a:r>
            <a:r>
              <a:rPr lang="en-US" sz="2600" spc="-5" dirty="0"/>
              <a:t>and</a:t>
            </a:r>
            <a:r>
              <a:rPr lang="en-US" sz="2600" spc="-15" dirty="0"/>
              <a:t> </a:t>
            </a:r>
            <a:r>
              <a:rPr lang="en-US" sz="2600" spc="-5" dirty="0"/>
              <a:t>test</a:t>
            </a:r>
            <a:r>
              <a:rPr lang="en-US" sz="2600" spc="-20" dirty="0"/>
              <a:t> </a:t>
            </a:r>
            <a:r>
              <a:rPr lang="en-US" sz="2600" dirty="0"/>
              <a:t>cases</a:t>
            </a:r>
            <a:r>
              <a:rPr lang="en-US" sz="2600" spc="-20" dirty="0"/>
              <a:t> </a:t>
            </a:r>
            <a:r>
              <a:rPr lang="en-US" sz="2600" spc="-5" dirty="0"/>
              <a:t>using</a:t>
            </a:r>
            <a:r>
              <a:rPr lang="en-US" sz="2600" spc="-15" dirty="0"/>
              <a:t> </a:t>
            </a:r>
            <a:r>
              <a:rPr lang="en-US" sz="2600" spc="-5" dirty="0"/>
              <a:t>Postman.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4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875" y="2091699"/>
            <a:ext cx="3945074" cy="3657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/>
              <a:t>Writing</a:t>
            </a:r>
            <a:r>
              <a:rPr spc="-30" dirty="0"/>
              <a:t> </a:t>
            </a:r>
            <a:r>
              <a:rPr spc="-60" dirty="0"/>
              <a:t>Tests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-35" dirty="0"/>
              <a:t> </a:t>
            </a:r>
            <a:r>
              <a:rPr spc="-5" dirty="0"/>
              <a:t>Postman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49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42899" y="2091700"/>
            <a:ext cx="4023360" cy="630942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R="78740" algn="r"/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9574" y="3249551"/>
            <a:ext cx="4023360" cy="377667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R="78740" algn="r">
              <a:spcBef>
                <a:spcPts val="1265"/>
              </a:spcBef>
            </a:pPr>
            <a:r>
              <a:rPr sz="1400" b="1" spc="-30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Oracle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7343" y="2199414"/>
            <a:ext cx="3723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request.</a:t>
            </a:r>
          </a:p>
          <a:p>
            <a:pPr marL="394335" indent="-382270"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test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input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9826" y="2810030"/>
            <a:ext cx="34270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spcBef>
                <a:spcPts val="100"/>
              </a:spcBef>
              <a:buChar char="○"/>
              <a:tabLst>
                <a:tab pos="379095" algn="l"/>
                <a:tab pos="379730" algn="l"/>
              </a:tabLst>
            </a:pPr>
            <a:r>
              <a:rPr dirty="0">
                <a:latin typeface="Arial MT"/>
                <a:cs typeface="Arial MT"/>
              </a:rPr>
              <a:t>(GET/POST/PUT/DELETE)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endpoint.</a:t>
            </a:r>
            <a:endParaRPr dirty="0">
              <a:latin typeface="Arial MT"/>
              <a:cs typeface="Arial MT"/>
            </a:endParaRPr>
          </a:p>
          <a:p>
            <a:pPr marL="379095" marR="414655" indent="-367030">
              <a:buChar char="○"/>
              <a:tabLst>
                <a:tab pos="379095" algn="l"/>
                <a:tab pos="379730" algn="l"/>
              </a:tabLst>
            </a:pPr>
            <a:r>
              <a:rPr spc="-5" dirty="0">
                <a:latin typeface="Arial MT"/>
                <a:cs typeface="Arial MT"/>
              </a:rPr>
              <a:t>Can </a:t>
            </a:r>
            <a:r>
              <a:rPr dirty="0">
                <a:latin typeface="Arial MT"/>
                <a:cs typeface="Arial MT"/>
              </a:rPr>
              <a:t>specify </a:t>
            </a:r>
            <a:r>
              <a:rPr spc="-30" dirty="0">
                <a:latin typeface="Arial MT"/>
                <a:cs typeface="Arial MT"/>
              </a:rPr>
              <a:t>body, </a:t>
            </a:r>
            <a:r>
              <a:rPr spc="-20" dirty="0">
                <a:latin typeface="Arial MT"/>
                <a:cs typeface="Arial MT"/>
              </a:rPr>
              <a:t>header, </a:t>
            </a:r>
            <a:r>
              <a:rPr spc="-49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authorization, etc. for the </a:t>
            </a:r>
            <a:r>
              <a:rPr dirty="0">
                <a:latin typeface="Arial MT"/>
                <a:cs typeface="Arial MT"/>
              </a:rPr>
              <a:t> request.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67343" y="4180614"/>
            <a:ext cx="3900170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spcBef>
                <a:spcPts val="100"/>
              </a:spcBef>
              <a:buChar char="●"/>
              <a:tabLst>
                <a:tab pos="394335" algn="l"/>
                <a:tab pos="394970" algn="l"/>
              </a:tabLst>
            </a:pPr>
            <a:r>
              <a:rPr sz="2000" spc="-50" dirty="0">
                <a:latin typeface="Arial MT"/>
                <a:cs typeface="Arial MT"/>
              </a:rPr>
              <a:t>Tests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tab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allows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endParaRPr sz="2000" dirty="0">
              <a:latin typeface="Arial MT"/>
              <a:cs typeface="Arial MT"/>
            </a:endParaRPr>
          </a:p>
          <a:p>
            <a:pPr marL="394335"/>
            <a:r>
              <a:rPr sz="2000" b="1" dirty="0">
                <a:latin typeface="Arial"/>
                <a:cs typeface="Arial"/>
              </a:rPr>
              <a:t>test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oracles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851535" marR="5080" lvl="1" indent="-367030">
              <a:spcBef>
                <a:spcPts val="5"/>
              </a:spcBef>
              <a:buChar char="○"/>
              <a:tabLst>
                <a:tab pos="851535" algn="l"/>
                <a:tab pos="852169" algn="l"/>
              </a:tabLst>
            </a:pPr>
            <a:r>
              <a:rPr spc="-10" dirty="0">
                <a:latin typeface="Arial MT"/>
                <a:cs typeface="Arial MT"/>
              </a:rPr>
              <a:t>Write </a:t>
            </a:r>
            <a:r>
              <a:rPr dirty="0">
                <a:latin typeface="Arial MT"/>
                <a:cs typeface="Arial MT"/>
              </a:rPr>
              <a:t>small JavaScript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methods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check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correctness </a:t>
            </a:r>
            <a:r>
              <a:rPr spc="-484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output.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835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System</a:t>
            </a:r>
            <a:r>
              <a:rPr spc="-8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65" dirty="0"/>
              <a:t>Tests</a:t>
            </a:r>
            <a:r>
              <a:rPr lang="en-US" sz="2600" spc="-15" dirty="0"/>
              <a:t> </a:t>
            </a:r>
            <a:r>
              <a:rPr lang="en-US" sz="2600" spc="-5" dirty="0"/>
              <a:t>the</a:t>
            </a:r>
            <a:r>
              <a:rPr lang="en-US" sz="2600" spc="5" dirty="0"/>
              <a:t> </a:t>
            </a:r>
            <a:r>
              <a:rPr lang="en-US" sz="2600" b="1" spc="-5" dirty="0">
                <a:latin typeface="Arial"/>
                <a:cs typeface="Arial"/>
              </a:rPr>
              <a:t>integration</a:t>
            </a:r>
            <a:r>
              <a:rPr lang="en-US" sz="2600" b="1" spc="5" dirty="0">
                <a:latin typeface="Arial"/>
                <a:cs typeface="Arial"/>
              </a:rPr>
              <a:t> </a:t>
            </a:r>
            <a:r>
              <a:rPr lang="en-US" sz="2600" spc="-5" dirty="0"/>
              <a:t>of</a:t>
            </a:r>
            <a:r>
              <a:rPr lang="en-US" sz="2600" spc="-10" dirty="0"/>
              <a:t> </a:t>
            </a:r>
            <a:r>
              <a:rPr lang="en-US" sz="2600" spc="-5" dirty="0"/>
              <a:t>units</a:t>
            </a:r>
            <a:r>
              <a:rPr lang="en-US" sz="2600" spc="-10" dirty="0"/>
              <a:t> </a:t>
            </a:r>
            <a:r>
              <a:rPr lang="en-US" sz="2600" spc="-5" dirty="0"/>
              <a:t>as</a:t>
            </a:r>
            <a:r>
              <a:rPr lang="en-US" sz="2600" spc="-15" dirty="0"/>
              <a:t> </a:t>
            </a:r>
            <a:r>
              <a:rPr lang="en-US" sz="2600" dirty="0"/>
              <a:t>a</a:t>
            </a:r>
            <a:r>
              <a:rPr lang="en-US" sz="2600" spc="-10" dirty="0"/>
              <a:t> </a:t>
            </a:r>
            <a:r>
              <a:rPr lang="en-US" sz="2600" spc="-5" dirty="0"/>
              <a:t>whole.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Integrate</a:t>
            </a:r>
            <a:r>
              <a:rPr lang="en-US" sz="22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units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subsystem.</a:t>
            </a: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Then</a:t>
            </a:r>
            <a:r>
              <a:rPr lang="en-US" sz="22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integrate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2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subsystems.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75" dirty="0"/>
              <a:t>Test</a:t>
            </a:r>
            <a:r>
              <a:rPr lang="en-US" sz="2600" spc="-25" dirty="0"/>
              <a:t> </a:t>
            </a:r>
            <a:r>
              <a:rPr lang="en-US" sz="2600" spc="-5" dirty="0"/>
              <a:t>through</a:t>
            </a:r>
            <a:r>
              <a:rPr lang="en-US" sz="2600" spc="-25" dirty="0"/>
              <a:t> </a:t>
            </a:r>
            <a:r>
              <a:rPr lang="en-US" sz="2600" dirty="0"/>
              <a:t>a</a:t>
            </a:r>
            <a:r>
              <a:rPr lang="en-US" sz="2600" spc="10" dirty="0"/>
              <a:t> </a:t>
            </a:r>
            <a:r>
              <a:rPr lang="en-US" sz="2600" b="1" spc="-5" dirty="0">
                <a:latin typeface="Arial"/>
                <a:cs typeface="Arial"/>
              </a:rPr>
              <a:t>defined</a:t>
            </a:r>
            <a:r>
              <a:rPr lang="en-US" sz="2600" b="1" spc="-25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interface</a:t>
            </a:r>
            <a:r>
              <a:rPr lang="en-US" sz="2600" dirty="0"/>
              <a:t>.</a:t>
            </a: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Focus on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showing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that functionality accessed through </a:t>
            </a:r>
            <a:r>
              <a:rPr lang="en-US" sz="2200" spc="-6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interfaces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is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correct.</a:t>
            </a: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Subsystems: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30" dirty="0">
                <a:solidFill>
                  <a:schemeClr val="tx1"/>
                </a:solidFill>
                <a:latin typeface="Arial MT"/>
                <a:cs typeface="Arial MT"/>
              </a:rPr>
              <a:t>“Top-Level”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Class,</a:t>
            </a:r>
            <a:r>
              <a:rPr lang="en-US" sz="220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API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System:</a:t>
            </a:r>
            <a:r>
              <a:rPr lang="en-US" sz="2200" spc="-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API,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GUI,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CLI,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…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20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" dirty="0"/>
              <a:t>Input</a:t>
            </a:r>
            <a:r>
              <a:rPr sz="3000" spc="-55" dirty="0"/>
              <a:t> </a:t>
            </a:r>
            <a:r>
              <a:rPr sz="3000" dirty="0"/>
              <a:t>-</a:t>
            </a:r>
            <a:r>
              <a:rPr sz="3000" spc="-50" dirty="0"/>
              <a:t> </a:t>
            </a:r>
            <a:r>
              <a:rPr sz="3000" spc="-5" dirty="0"/>
              <a:t>GET</a:t>
            </a:r>
            <a:endParaRPr sz="30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4474631" cy="3904614"/>
          </a:xfrm>
        </p:spPr>
        <p:txBody>
          <a:bodyPr/>
          <a:lstStyle/>
          <a:p>
            <a:pPr marL="431800" marR="457200" indent="-419734">
              <a:spcBef>
                <a:spcPts val="100"/>
              </a:spcBef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Select</a:t>
            </a:r>
            <a:r>
              <a:rPr lang="en-US" spc="-4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GET</a:t>
            </a:r>
            <a:r>
              <a:rPr lang="en-US" spc="-6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as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the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request</a:t>
            </a:r>
            <a:r>
              <a:rPr lang="en-US" spc="-2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type.</a:t>
            </a:r>
            <a:endParaRPr lang="en-US" dirty="0"/>
          </a:p>
          <a:p>
            <a:pPr marL="431800" indent="-419734"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Set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the</a:t>
            </a:r>
            <a:r>
              <a:rPr lang="en-US" spc="-2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endpoint</a:t>
            </a:r>
            <a:r>
              <a:rPr lang="en-US" spc="-2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URL.</a:t>
            </a:r>
            <a:endParaRPr lang="en-US" dirty="0"/>
          </a:p>
          <a:p>
            <a:pPr marL="431800" indent="-419734"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Click</a:t>
            </a:r>
            <a:r>
              <a:rPr lang="en-US" spc="-5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“Send”</a:t>
            </a:r>
            <a:endParaRPr lang="en-US" dirty="0"/>
          </a:p>
          <a:p>
            <a:pPr marL="431800" marR="5080" indent="-419734"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The</a:t>
            </a:r>
            <a:r>
              <a:rPr lang="en-US" spc="-4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response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status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is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indicated.</a:t>
            </a:r>
            <a:endParaRPr lang="en-US" dirty="0"/>
          </a:p>
          <a:p>
            <a:pPr marL="431800" marR="56515" indent="-419734">
              <a:buAutoNum type="arabicPeriod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The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body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contains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the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returned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information.</a:t>
            </a:r>
            <a:endParaRPr lang="en-US" dirty="0"/>
          </a:p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50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828800"/>
            <a:ext cx="5903875" cy="4417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7027" y="5807452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https://www.guru99.com/postman-tutorial.html</a:t>
            </a:r>
            <a:endParaRPr sz="1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1520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584271"/>
            <a:ext cx="9144000" cy="4417060"/>
            <a:chOff x="0" y="727021"/>
            <a:chExt cx="9144000" cy="4417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6800" y="727021"/>
              <a:ext cx="4501449" cy="18447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944" y="2571746"/>
              <a:ext cx="3789799" cy="20248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Input</a:t>
            </a:r>
            <a:r>
              <a:rPr spc="-5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POST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082772" y="2257508"/>
            <a:ext cx="29610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40690">
              <a:lnSpc>
                <a:spcPts val="2275"/>
              </a:lnSpc>
              <a:spcBef>
                <a:spcPts val="100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20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request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F4F4F"/>
                </a:solidFill>
                <a:latin typeface="Arial MT"/>
                <a:cs typeface="Arial MT"/>
              </a:rPr>
              <a:t>POST.</a:t>
            </a:r>
            <a:endParaRPr sz="2000" dirty="0">
              <a:latin typeface="Arial MT"/>
              <a:cs typeface="Arial MT"/>
            </a:endParaRPr>
          </a:p>
          <a:p>
            <a:pPr marL="452755" indent="-440690">
              <a:lnSpc>
                <a:spcPts val="2165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Set</a:t>
            </a:r>
            <a:r>
              <a:rPr sz="2000" spc="-4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endpoint</a:t>
            </a:r>
            <a:r>
              <a:rPr sz="20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URL.</a:t>
            </a:r>
            <a:endParaRPr sz="2000" dirty="0">
              <a:latin typeface="Arial MT"/>
              <a:cs typeface="Arial MT"/>
            </a:endParaRPr>
          </a:p>
          <a:p>
            <a:pPr marL="452755" indent="-440690">
              <a:lnSpc>
                <a:spcPts val="229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Select</a:t>
            </a:r>
            <a:r>
              <a:rPr sz="2000" spc="-3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“Body”</a:t>
            </a:r>
            <a:r>
              <a:rPr sz="2000" spc="-3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tab.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6577" y="4314188"/>
            <a:ext cx="27311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5080" indent="-377190">
              <a:spcBef>
                <a:spcPts val="100"/>
              </a:spcBef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 MT"/>
                <a:cs typeface="Arial MT"/>
              </a:rPr>
              <a:t>Click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“raw”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(raw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text),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“binary”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(file/executable),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 marL="389255" marR="262890" indent="-377190">
              <a:buAutoNum type="arabicPeriod"/>
              <a:tabLst>
                <a:tab pos="389255" algn="l"/>
                <a:tab pos="389890" algn="l"/>
              </a:tabLst>
            </a:pPr>
            <a:r>
              <a:rPr sz="1400" spc="-5" dirty="0">
                <a:latin typeface="Arial MT"/>
                <a:cs typeface="Arial MT"/>
              </a:rPr>
              <a:t>Select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format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(JSON,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XML,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etc.)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07276" y="3168974"/>
            <a:ext cx="4444365" cy="2781300"/>
            <a:chOff x="4283274" y="2311724"/>
            <a:chExt cx="4444365" cy="2781300"/>
          </a:xfrm>
        </p:grpSpPr>
        <p:sp>
          <p:nvSpPr>
            <p:cNvPr id="9" name="object 9"/>
            <p:cNvSpPr/>
            <p:nvPr/>
          </p:nvSpPr>
          <p:spPr>
            <a:xfrm>
              <a:off x="4446519" y="2330774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320205" y="0"/>
                  </a:moveTo>
                  <a:lnTo>
                    <a:pt x="0" y="320404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247" y="2587644"/>
              <a:ext cx="204834" cy="2048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5700" y="2315971"/>
              <a:ext cx="3232549" cy="277692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02324" y="4293549"/>
              <a:ext cx="613410" cy="180975"/>
            </a:xfrm>
            <a:custGeom>
              <a:avLst/>
              <a:gdLst/>
              <a:ahLst/>
              <a:cxnLst/>
              <a:rect l="l" t="t" r="r" b="b"/>
              <a:pathLst>
                <a:path w="613410" h="180975">
                  <a:moveTo>
                    <a:pt x="0" y="0"/>
                  </a:moveTo>
                  <a:lnTo>
                    <a:pt x="613227" y="180763"/>
                  </a:lnTo>
                </a:path>
              </a:pathLst>
            </a:custGeom>
            <a:ln w="380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8709" y="4394901"/>
              <a:ext cx="221739" cy="15882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99050" y="3829149"/>
              <a:ext cx="1428750" cy="831850"/>
            </a:xfrm>
            <a:custGeom>
              <a:avLst/>
              <a:gdLst/>
              <a:ahLst/>
              <a:cxnLst/>
              <a:rect l="l" t="t" r="r" b="b"/>
              <a:pathLst>
                <a:path w="1428750" h="831850">
                  <a:moveTo>
                    <a:pt x="1428299" y="831299"/>
                  </a:moveTo>
                  <a:lnTo>
                    <a:pt x="0" y="831299"/>
                  </a:lnTo>
                  <a:lnTo>
                    <a:pt x="0" y="0"/>
                  </a:lnTo>
                  <a:lnTo>
                    <a:pt x="1428299" y="0"/>
                  </a:lnTo>
                  <a:lnTo>
                    <a:pt x="1428299" y="831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896076" y="4752313"/>
            <a:ext cx="1250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Add user data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JSON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format.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7027" y="5807452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7"/>
              </a:rPr>
              <a:t>https://www.guru99.com/postman-tutorial.html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6576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Output</a:t>
            </a:r>
            <a:r>
              <a:rPr spc="-5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5" dirty="0"/>
              <a:t>POST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3673595" cy="2893100"/>
          </a:xfrm>
        </p:spPr>
        <p:txBody>
          <a:bodyPr/>
          <a:lstStyle/>
          <a:p>
            <a:pPr marL="473709" marR="143510" indent="-461645">
              <a:lnSpc>
                <a:spcPts val="2380"/>
              </a:lnSpc>
              <a:spcBef>
                <a:spcPts val="395"/>
              </a:spcBef>
              <a:buAutoNum type="arabicPeriod"/>
              <a:tabLst>
                <a:tab pos="473709" algn="l"/>
                <a:tab pos="474345" algn="l"/>
              </a:tabLst>
            </a:pPr>
            <a:r>
              <a:rPr lang="en-US" spc="-5" dirty="0">
                <a:solidFill>
                  <a:srgbClr val="4F4F4F"/>
                </a:solidFill>
              </a:rPr>
              <a:t>Click Send to </a:t>
            </a:r>
            <a:r>
              <a:rPr lang="en-US" spc="-60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send</a:t>
            </a:r>
            <a:r>
              <a:rPr lang="en-US" spc="-10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request</a:t>
            </a:r>
            <a:r>
              <a:rPr lang="en-US" dirty="0" smtClean="0">
                <a:solidFill>
                  <a:srgbClr val="4F4F4F"/>
                </a:solidFill>
              </a:rPr>
              <a:t>.</a:t>
            </a:r>
            <a:endParaRPr lang="en-US" dirty="0"/>
          </a:p>
          <a:p>
            <a:pPr marL="473709" marR="5080" indent="-461645">
              <a:lnSpc>
                <a:spcPts val="2400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lang="en-US" spc="-5" dirty="0">
                <a:solidFill>
                  <a:srgbClr val="4F4F4F"/>
                </a:solidFill>
              </a:rPr>
              <a:t>Response </a:t>
            </a:r>
            <a:r>
              <a:rPr lang="en-US" dirty="0">
                <a:solidFill>
                  <a:srgbClr val="4F4F4F"/>
                </a:solidFill>
              </a:rPr>
              <a:t> status </a:t>
            </a:r>
            <a:r>
              <a:rPr lang="en-US" spc="-5" dirty="0">
                <a:solidFill>
                  <a:srgbClr val="4F4F4F"/>
                </a:solidFill>
              </a:rPr>
              <a:t>is </a:t>
            </a:r>
            <a:r>
              <a:rPr lang="en-US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indicated</a:t>
            </a:r>
            <a:r>
              <a:rPr lang="en-US" spc="-9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(201, </a:t>
            </a:r>
            <a:r>
              <a:rPr lang="en-US" spc="-59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data</a:t>
            </a:r>
            <a:r>
              <a:rPr lang="en-US" spc="-3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created)</a:t>
            </a:r>
            <a:endParaRPr lang="en-US" dirty="0"/>
          </a:p>
          <a:p>
            <a:pPr marL="473709" marR="22860" indent="-461645">
              <a:lnSpc>
                <a:spcPts val="2400"/>
              </a:lnSpc>
              <a:buAutoNum type="arabicPeriod"/>
              <a:tabLst>
                <a:tab pos="473709" algn="l"/>
                <a:tab pos="474345" algn="l"/>
              </a:tabLst>
            </a:pPr>
            <a:r>
              <a:rPr lang="en-US" spc="-5" dirty="0">
                <a:solidFill>
                  <a:srgbClr val="4F4F4F"/>
                </a:solidFill>
              </a:rPr>
              <a:t>Body</a:t>
            </a:r>
            <a:r>
              <a:rPr lang="en-US" spc="-10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indicates </a:t>
            </a:r>
            <a:r>
              <a:rPr lang="en-US" spc="-59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record </a:t>
            </a:r>
            <a:r>
              <a:rPr lang="en-US" spc="-45" dirty="0">
                <a:solidFill>
                  <a:srgbClr val="4F4F4F"/>
                </a:solidFill>
              </a:rPr>
              <a:t>“11” </a:t>
            </a:r>
            <a:r>
              <a:rPr lang="en-US" spc="-4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was</a:t>
            </a:r>
            <a:r>
              <a:rPr lang="en-US" spc="-30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created.</a:t>
            </a:r>
            <a:endParaRPr lang="en-US" dirty="0"/>
          </a:p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52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7452" y="2053187"/>
            <a:ext cx="5888799" cy="36532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7027" y="5807452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https://www.guru99.com/postman-tutorial.html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987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7619" y="5815229"/>
            <a:ext cx="110489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Arial MT"/>
                <a:cs typeface="Arial MT"/>
              </a:rPr>
              <a:t>57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Creating</a:t>
            </a:r>
            <a:r>
              <a:rPr spc="-50" dirty="0"/>
              <a:t> </a:t>
            </a:r>
            <a:r>
              <a:rPr spc="-70" dirty="0"/>
              <a:t>Test</a:t>
            </a:r>
            <a:r>
              <a:rPr spc="-50" dirty="0"/>
              <a:t> </a:t>
            </a:r>
            <a:r>
              <a:rPr spc="-5" dirty="0"/>
              <a:t>Oracles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359894"/>
          </a:xfrm>
        </p:spPr>
        <p:txBody>
          <a:bodyPr/>
          <a:lstStyle/>
          <a:p>
            <a:pPr marL="356235" marR="159385" indent="-344170">
              <a:lnSpc>
                <a:spcPts val="2820"/>
              </a:lnSpc>
              <a:spcBef>
                <a:spcPts val="44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65" dirty="0"/>
              <a:t>Tests </a:t>
            </a:r>
            <a:r>
              <a:rPr lang="en-US" sz="2600" spc="-5" dirty="0"/>
              <a:t>tab allows </a:t>
            </a:r>
            <a:r>
              <a:rPr lang="en-US" sz="2600" dirty="0"/>
              <a:t>creation </a:t>
            </a:r>
            <a:r>
              <a:rPr lang="en-US" sz="2600" spc="-5" dirty="0"/>
              <a:t>of </a:t>
            </a:r>
            <a:r>
              <a:rPr lang="en-US" sz="2600" dirty="0"/>
              <a:t>JavaScript </a:t>
            </a:r>
            <a:r>
              <a:rPr lang="en-US" sz="2600" spc="-5" dirty="0"/>
              <a:t>blocks used </a:t>
            </a:r>
            <a:r>
              <a:rPr lang="en-US" sz="2600" spc="-710" dirty="0"/>
              <a:t> </a:t>
            </a:r>
            <a:r>
              <a:rPr lang="en-US" sz="2600" spc="-5" dirty="0"/>
              <a:t>to</a:t>
            </a:r>
            <a:r>
              <a:rPr lang="en-US" sz="2600" spc="-15" dirty="0"/>
              <a:t> </a:t>
            </a:r>
            <a:r>
              <a:rPr lang="en-US" sz="2600" dirty="0"/>
              <a:t>verify</a:t>
            </a:r>
            <a:r>
              <a:rPr lang="en-US" sz="2600" spc="-5" dirty="0"/>
              <a:t> </a:t>
            </a:r>
            <a:r>
              <a:rPr lang="en-US" sz="2600" dirty="0"/>
              <a:t>results.</a:t>
            </a:r>
          </a:p>
          <a:p>
            <a:pPr marL="814069" lvl="1" indent="-327025">
              <a:spcBef>
                <a:spcPts val="17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These</a:t>
            </a:r>
            <a:r>
              <a:rPr lang="en-US" sz="22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“test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oracles”.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3435" marR="612775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Embed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expectations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results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code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compare </a:t>
            </a:r>
            <a:r>
              <a:rPr lang="en-US" sz="22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expected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and actual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values.</a:t>
            </a:r>
          </a:p>
          <a:p>
            <a:pPr marL="356235" marR="251460" indent="-344170">
              <a:lnSpc>
                <a:spcPts val="2830"/>
              </a:lnSpc>
              <a:spcBef>
                <a:spcPts val="101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 err="1"/>
              <a:t>pm.test</a:t>
            </a:r>
            <a:r>
              <a:rPr lang="en-US" sz="2600" spc="-5" dirty="0"/>
              <a:t> library gives </a:t>
            </a:r>
            <a:r>
              <a:rPr lang="en-US" sz="2600" dirty="0"/>
              <a:t>variety </a:t>
            </a:r>
            <a:r>
              <a:rPr lang="en-US" sz="2600" spc="-5" dirty="0"/>
              <a:t>of </a:t>
            </a:r>
            <a:r>
              <a:rPr lang="en-US" sz="2600" dirty="0"/>
              <a:t>commands </a:t>
            </a:r>
            <a:r>
              <a:rPr lang="en-US" sz="2600" spc="-5" dirty="0"/>
              <a:t>to </a:t>
            </a:r>
            <a:r>
              <a:rPr lang="en-US" sz="2600" dirty="0"/>
              <a:t>make </a:t>
            </a:r>
            <a:r>
              <a:rPr lang="en-US" sz="2600" spc="-715" dirty="0"/>
              <a:t> </a:t>
            </a:r>
            <a:r>
              <a:rPr lang="en-US" sz="2600" spc="-5" dirty="0"/>
              <a:t>assertions</a:t>
            </a:r>
            <a:r>
              <a:rPr lang="en-US" sz="2600" spc="-10" dirty="0"/>
              <a:t> </a:t>
            </a:r>
            <a:r>
              <a:rPr lang="en-US" sz="2600" spc="-5" dirty="0"/>
              <a:t>on output.</a:t>
            </a:r>
            <a:endParaRPr lang="en-US" sz="2600" dirty="0"/>
          </a:p>
          <a:p>
            <a:pPr marL="813435" marR="5080" lvl="1" indent="-327025">
              <a:lnSpc>
                <a:spcPts val="2350"/>
              </a:lnSpc>
              <a:spcBef>
                <a:spcPts val="480"/>
              </a:spcBef>
              <a:buClr>
                <a:srgbClr val="4F4F4F"/>
              </a:buClr>
              <a:buChar char="•"/>
              <a:tabLst>
                <a:tab pos="813435" algn="l"/>
                <a:tab pos="814069" algn="l"/>
              </a:tabLst>
            </a:pPr>
            <a:r>
              <a:rPr lang="en-US" sz="2200" u="heavy" spc="-5" dirty="0">
                <a:solidFill>
                  <a:schemeClr val="tx1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https://learning.postman.com/docs/writing-scripts/script-re </a:t>
            </a:r>
            <a:r>
              <a:rPr lang="en-US" sz="2200" spc="-600" dirty="0">
                <a:solidFill>
                  <a:schemeClr val="tx1"/>
                </a:solidFill>
                <a:latin typeface="Arial MT"/>
                <a:cs typeface="Arial MT"/>
                <a:hlinkClick r:id="rId2"/>
              </a:rPr>
              <a:t> </a:t>
            </a:r>
            <a:r>
              <a:rPr lang="en-US" sz="2200" u="heavy" spc="-5" dirty="0" err="1">
                <a:solidFill>
                  <a:schemeClr val="tx1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ferences</a:t>
            </a:r>
            <a:r>
              <a:rPr lang="en-US" sz="2200" u="heavy" spc="-5" dirty="0">
                <a:solidFill>
                  <a:schemeClr val="tx1"/>
                </a:solidFill>
                <a:uFill>
                  <a:solidFill>
                    <a:srgbClr val="F15922"/>
                  </a:solidFill>
                </a:uFill>
                <a:latin typeface="Arial MT"/>
                <a:cs typeface="Arial MT"/>
                <a:hlinkClick r:id="rId2"/>
              </a:rPr>
              <a:t>/test-examples/</a:t>
            </a:r>
            <a:r>
              <a:rPr lang="en-US" sz="2200" spc="25" dirty="0">
                <a:solidFill>
                  <a:schemeClr val="tx1"/>
                </a:solidFill>
                <a:latin typeface="Arial MT"/>
                <a:cs typeface="Arial MT"/>
                <a:hlinkClick r:id="rId2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(many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example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scripts!)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Oracle</a:t>
            </a:r>
            <a:r>
              <a:rPr spc="-30" dirty="0"/>
              <a:t> </a:t>
            </a:r>
            <a:r>
              <a:rPr spc="-10" dirty="0"/>
              <a:t>Example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Status</a:t>
            </a:r>
            <a:r>
              <a:rPr spc="-30" dirty="0"/>
              <a:t> </a:t>
            </a:r>
            <a:r>
              <a:rPr spc="-5" dirty="0"/>
              <a:t>Check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082" y="1734186"/>
            <a:ext cx="10886318" cy="42856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8125" y="3989358"/>
            <a:ext cx="46113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 indent="-440690">
              <a:lnSpc>
                <a:spcPts val="2275"/>
              </a:lnSpc>
              <a:spcBef>
                <a:spcPts val="100"/>
              </a:spcBef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Create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“tests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tab”</a:t>
            </a:r>
            <a:endParaRPr sz="2000">
              <a:latin typeface="Arial MT"/>
              <a:cs typeface="Arial MT"/>
            </a:endParaRPr>
          </a:p>
          <a:p>
            <a:pPr marL="452755" indent="-440690">
              <a:lnSpc>
                <a:spcPts val="2165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Snippets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F4F4F"/>
                </a:solidFill>
                <a:latin typeface="Arial MT"/>
                <a:cs typeface="Arial MT"/>
              </a:rPr>
              <a:t>offer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pre-built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test</a:t>
            </a:r>
            <a:r>
              <a:rPr sz="2000" spc="-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oracles.</a:t>
            </a:r>
            <a:endParaRPr sz="2000">
              <a:latin typeface="Arial MT"/>
              <a:cs typeface="Arial MT"/>
            </a:endParaRPr>
          </a:p>
          <a:p>
            <a:pPr marL="452755" indent="-440690">
              <a:lnSpc>
                <a:spcPts val="2290"/>
              </a:lnSpc>
              <a:buAutoNum type="arabicPeriod"/>
              <a:tabLst>
                <a:tab pos="452755" algn="l"/>
                <a:tab pos="453390" algn="l"/>
              </a:tabLst>
            </a:pP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Example</a:t>
            </a:r>
            <a:r>
              <a:rPr sz="2000" spc="-2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-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“status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code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F4F4F"/>
                </a:solidFill>
                <a:latin typeface="Arial MT"/>
                <a:cs typeface="Arial MT"/>
              </a:rPr>
              <a:t>must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F4F4F"/>
                </a:solidFill>
                <a:latin typeface="Arial MT"/>
                <a:cs typeface="Arial MT"/>
              </a:rPr>
              <a:t>200”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1200" y="6248400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https://www.guru99.com/postman-tutorial.html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606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Oracle</a:t>
            </a:r>
            <a:r>
              <a:rPr spc="-30" dirty="0"/>
              <a:t> </a:t>
            </a:r>
            <a:r>
              <a:rPr spc="-10" dirty="0"/>
              <a:t>Example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Expected</a:t>
            </a:r>
            <a:r>
              <a:rPr spc="-30" dirty="0"/>
              <a:t> </a:t>
            </a:r>
            <a:r>
              <a:rPr spc="-45" dirty="0"/>
              <a:t>Value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85800" y="2251861"/>
            <a:ext cx="3878727" cy="3398366"/>
          </a:xfrm>
        </p:spPr>
        <p:txBody>
          <a:bodyPr/>
          <a:lstStyle/>
          <a:p>
            <a:pPr marL="469266" marR="5080" indent="-457200">
              <a:lnSpc>
                <a:spcPts val="1930"/>
              </a:lnSpc>
              <a:spcBef>
                <a:spcPts val="355"/>
              </a:spcBef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Choose </a:t>
            </a:r>
            <a:r>
              <a:rPr lang="en-US" dirty="0">
                <a:solidFill>
                  <a:srgbClr val="4F4F4F"/>
                </a:solidFill>
              </a:rPr>
              <a:t>snippet </a:t>
            </a:r>
            <a:r>
              <a:rPr lang="en-US" spc="5" dirty="0">
                <a:solidFill>
                  <a:srgbClr val="4F4F4F"/>
                </a:solidFill>
              </a:rPr>
              <a:t> </a:t>
            </a:r>
          </a:p>
          <a:p>
            <a:pPr marL="12066" marR="5080">
              <a:lnSpc>
                <a:spcPts val="1930"/>
              </a:lnSpc>
              <a:spcBef>
                <a:spcPts val="355"/>
              </a:spcBef>
              <a:tabLst>
                <a:tab pos="431800" algn="l"/>
                <a:tab pos="432434" algn="l"/>
              </a:tabLst>
            </a:pPr>
            <a:r>
              <a:rPr lang="en-US" dirty="0" smtClean="0">
                <a:solidFill>
                  <a:srgbClr val="4F4F4F"/>
                </a:solidFill>
              </a:rPr>
              <a:t>	“</a:t>
            </a:r>
            <a:r>
              <a:rPr lang="en-US" dirty="0">
                <a:solidFill>
                  <a:srgbClr val="4F4F4F"/>
                </a:solidFill>
              </a:rPr>
              <a:t>JSON</a:t>
            </a:r>
            <a:r>
              <a:rPr lang="en-US" spc="-5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value</a:t>
            </a:r>
            <a:r>
              <a:rPr lang="en-US" spc="-55" dirty="0">
                <a:solidFill>
                  <a:srgbClr val="4F4F4F"/>
                </a:solidFill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check</a:t>
            </a:r>
            <a:r>
              <a:rPr lang="en-US" dirty="0" smtClean="0">
                <a:solidFill>
                  <a:srgbClr val="4F4F4F"/>
                </a:solidFill>
              </a:rPr>
              <a:t>”</a:t>
            </a:r>
          </a:p>
          <a:p>
            <a:pPr marL="469266" marR="5080" indent="-457200">
              <a:lnSpc>
                <a:spcPts val="1930"/>
              </a:lnSpc>
              <a:spcBef>
                <a:spcPts val="355"/>
              </a:spcBef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endParaRPr lang="en-US" dirty="0"/>
          </a:p>
          <a:p>
            <a:pPr marL="469266" marR="57785" indent="-457200">
              <a:lnSpc>
                <a:spcPts val="1950"/>
              </a:lnSpc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This</a:t>
            </a:r>
            <a:r>
              <a:rPr lang="en-US" spc="-50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inserts</a:t>
            </a:r>
            <a:r>
              <a:rPr lang="en-US" spc="-4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generic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test</a:t>
            </a:r>
            <a:r>
              <a:rPr lang="en-US" spc="-15" dirty="0">
                <a:solidFill>
                  <a:srgbClr val="4F4F4F"/>
                </a:solidFill>
              </a:rPr>
              <a:t> </a:t>
            </a:r>
            <a:r>
              <a:rPr lang="en-US" spc="-30" dirty="0">
                <a:solidFill>
                  <a:srgbClr val="4F4F4F"/>
                </a:solidFill>
              </a:rPr>
              <a:t>body</a:t>
            </a:r>
            <a:r>
              <a:rPr lang="en-US" spc="-30" dirty="0" smtClean="0">
                <a:solidFill>
                  <a:srgbClr val="4F4F4F"/>
                </a:solidFill>
              </a:rPr>
              <a:t>.</a:t>
            </a:r>
          </a:p>
          <a:p>
            <a:pPr marL="469266" marR="57785" indent="-457200">
              <a:lnSpc>
                <a:spcPts val="1950"/>
              </a:lnSpc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endParaRPr lang="en-US" dirty="0"/>
          </a:p>
          <a:p>
            <a:pPr marL="469266" marR="41910" indent="-457200">
              <a:lnSpc>
                <a:spcPts val="1950"/>
              </a:lnSpc>
              <a:buFont typeface="Arial" pitchFamily="34" charset="0"/>
              <a:buChar char="•"/>
              <a:tabLst>
                <a:tab pos="431800" algn="l"/>
                <a:tab pos="432434" algn="l"/>
              </a:tabLst>
            </a:pPr>
            <a:r>
              <a:rPr lang="en-US" spc="-5" dirty="0">
                <a:solidFill>
                  <a:srgbClr val="4F4F4F"/>
                </a:solidFill>
              </a:rPr>
              <a:t>Change</a:t>
            </a:r>
            <a:r>
              <a:rPr lang="en-US" spc="-40" dirty="0">
                <a:solidFill>
                  <a:srgbClr val="4F4F4F"/>
                </a:solidFill>
              </a:rPr>
              <a:t> </a:t>
            </a:r>
            <a:r>
              <a:rPr lang="en-US" b="1" dirty="0">
                <a:solidFill>
                  <a:srgbClr val="4F4F4F"/>
                </a:solidFill>
                <a:latin typeface="Arial"/>
                <a:cs typeface="Arial"/>
              </a:rPr>
              <a:t>test</a:t>
            </a:r>
            <a:r>
              <a:rPr lang="en-US" b="1" spc="-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name</a:t>
            </a:r>
            <a:r>
              <a:rPr lang="en-US" spc="-5" dirty="0">
                <a:solidFill>
                  <a:srgbClr val="4F4F4F"/>
                </a:solidFill>
              </a:rPr>
              <a:t>, </a:t>
            </a:r>
            <a:r>
              <a:rPr lang="en-US" spc="-484" dirty="0">
                <a:solidFill>
                  <a:srgbClr val="4F4F4F"/>
                </a:solidFill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variable </a:t>
            </a:r>
            <a:r>
              <a:rPr lang="en-US" b="1" dirty="0">
                <a:solidFill>
                  <a:srgbClr val="4F4F4F"/>
                </a:solidFill>
                <a:latin typeface="Arial"/>
                <a:cs typeface="Arial"/>
              </a:rPr>
              <a:t>to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check </a:t>
            </a:r>
            <a:r>
              <a:rPr lang="en-US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4F4F4F"/>
                </a:solidFill>
              </a:rPr>
              <a:t>(name </a:t>
            </a:r>
            <a:r>
              <a:rPr lang="en-US" spc="-5" dirty="0">
                <a:solidFill>
                  <a:srgbClr val="4F4F4F"/>
                </a:solidFill>
              </a:rPr>
              <a:t>of the first </a:t>
            </a:r>
            <a:r>
              <a:rPr lang="en-US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user),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value </a:t>
            </a:r>
            <a:r>
              <a:rPr lang="en-US" b="1" dirty="0">
                <a:solidFill>
                  <a:srgbClr val="4F4F4F"/>
                </a:solidFill>
                <a:latin typeface="Arial"/>
                <a:cs typeface="Arial"/>
              </a:rPr>
              <a:t>to </a:t>
            </a:r>
            <a:r>
              <a:rPr lang="en-US" b="1" spc="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rgbClr val="4F4F4F"/>
                </a:solidFill>
                <a:latin typeface="Arial"/>
                <a:cs typeface="Arial"/>
              </a:rPr>
              <a:t>check </a:t>
            </a:r>
            <a:r>
              <a:rPr lang="en-US" dirty="0">
                <a:solidFill>
                  <a:srgbClr val="4F4F4F"/>
                </a:solidFill>
              </a:rPr>
              <a:t>(check </a:t>
            </a:r>
            <a:r>
              <a:rPr lang="en-US" spc="-5" dirty="0">
                <a:solidFill>
                  <a:srgbClr val="4F4F4F"/>
                </a:solidFill>
              </a:rPr>
              <a:t>for </a:t>
            </a:r>
            <a:r>
              <a:rPr lang="en-US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name </a:t>
            </a:r>
            <a:r>
              <a:rPr lang="en-US" dirty="0">
                <a:solidFill>
                  <a:srgbClr val="4F4F4F"/>
                </a:solidFill>
              </a:rPr>
              <a:t>“Leanne </a:t>
            </a:r>
            <a:r>
              <a:rPr lang="en-US" spc="5" dirty="0">
                <a:solidFill>
                  <a:srgbClr val="4F4F4F"/>
                </a:solidFill>
              </a:rPr>
              <a:t> </a:t>
            </a:r>
            <a:r>
              <a:rPr lang="en-US" spc="-5" dirty="0">
                <a:solidFill>
                  <a:srgbClr val="4F4F4F"/>
                </a:solidFill>
              </a:rPr>
              <a:t>Graham</a:t>
            </a:r>
            <a:r>
              <a:rPr lang="en-US" spc="-5" dirty="0" smtClean="0">
                <a:solidFill>
                  <a:srgbClr val="4F4F4F"/>
                </a:solidFill>
              </a:rPr>
              <a:t>”).</a:t>
            </a:r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55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4699839" y="2063775"/>
            <a:ext cx="5968365" cy="3521710"/>
            <a:chOff x="3175837" y="1206525"/>
            <a:chExt cx="5968365" cy="35217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3300" y="1206525"/>
              <a:ext cx="5910699" cy="24183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80600" y="3163200"/>
              <a:ext cx="4530725" cy="1560195"/>
            </a:xfrm>
            <a:custGeom>
              <a:avLst/>
              <a:gdLst/>
              <a:ahLst/>
              <a:cxnLst/>
              <a:rect l="l" t="t" r="r" b="b"/>
              <a:pathLst>
                <a:path w="4530725" h="1560195">
                  <a:moveTo>
                    <a:pt x="4530299" y="1559699"/>
                  </a:moveTo>
                  <a:lnTo>
                    <a:pt x="0" y="1559699"/>
                  </a:lnTo>
                  <a:lnTo>
                    <a:pt x="0" y="0"/>
                  </a:lnTo>
                  <a:lnTo>
                    <a:pt x="4530299" y="0"/>
                  </a:lnTo>
                  <a:lnTo>
                    <a:pt x="4530299" y="1559699"/>
                  </a:lnTo>
                  <a:close/>
                </a:path>
              </a:pathLst>
            </a:custGeom>
            <a:solidFill>
              <a:srgbClr val="99B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0600" y="3163200"/>
              <a:ext cx="4530725" cy="1560195"/>
            </a:xfrm>
            <a:custGeom>
              <a:avLst/>
              <a:gdLst/>
              <a:ahLst/>
              <a:cxnLst/>
              <a:rect l="l" t="t" r="r" b="b"/>
              <a:pathLst>
                <a:path w="4530725" h="1560195">
                  <a:moveTo>
                    <a:pt x="0" y="0"/>
                  </a:moveTo>
                  <a:lnTo>
                    <a:pt x="4530299" y="0"/>
                  </a:lnTo>
                  <a:lnTo>
                    <a:pt x="4530299" y="1559699"/>
                  </a:lnTo>
                  <a:lnTo>
                    <a:pt x="0" y="155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77625" y="4180922"/>
            <a:ext cx="4198620" cy="1223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64184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latin typeface="Consolas"/>
                <a:cs typeface="Consolas"/>
              </a:rPr>
              <a:t>pm.test(</a:t>
            </a:r>
            <a:r>
              <a:rPr sz="1300" b="1" spc="-5" dirty="0">
                <a:latin typeface="Consolas"/>
                <a:cs typeface="Consolas"/>
              </a:rPr>
              <a:t>"Check if user with id1 is Leanne </a:t>
            </a:r>
            <a:r>
              <a:rPr sz="1300" b="1" spc="-700" dirty="0">
                <a:latin typeface="Consolas"/>
                <a:cs typeface="Consolas"/>
              </a:rPr>
              <a:t> </a:t>
            </a:r>
            <a:r>
              <a:rPr sz="1300" b="1" spc="-5" dirty="0">
                <a:latin typeface="Consolas"/>
                <a:cs typeface="Consolas"/>
              </a:rPr>
              <a:t>Graham"</a:t>
            </a:r>
            <a:r>
              <a:rPr sz="1300" spc="-5" dirty="0">
                <a:latin typeface="Consolas"/>
                <a:cs typeface="Consolas"/>
              </a:rPr>
              <a:t>,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function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()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374650" marR="5080">
              <a:lnSpc>
                <a:spcPct val="101000"/>
              </a:lnSpc>
            </a:pPr>
            <a:r>
              <a:rPr sz="1300" spc="-5" dirty="0">
                <a:latin typeface="Consolas"/>
                <a:cs typeface="Consolas"/>
              </a:rPr>
              <a:t>var jsonData </a:t>
            </a:r>
            <a:r>
              <a:rPr sz="1300" dirty="0">
                <a:latin typeface="Consolas"/>
                <a:cs typeface="Consolas"/>
              </a:rPr>
              <a:t>= </a:t>
            </a:r>
            <a:r>
              <a:rPr sz="1300" spc="-5" dirty="0">
                <a:latin typeface="Consolas"/>
                <a:cs typeface="Consolas"/>
              </a:rPr>
              <a:t>pm.response.json(); </a:t>
            </a:r>
            <a:r>
              <a:rPr sz="130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pm.expect(</a:t>
            </a:r>
            <a:r>
              <a:rPr sz="1300" b="1" spc="-5" dirty="0">
                <a:latin typeface="Consolas"/>
                <a:cs typeface="Consolas"/>
              </a:rPr>
              <a:t>jsonData[0].name</a:t>
            </a:r>
            <a:r>
              <a:rPr sz="1300" spc="-5" dirty="0">
                <a:latin typeface="Consolas"/>
                <a:cs typeface="Consolas"/>
              </a:rPr>
              <a:t>).to.eql(</a:t>
            </a:r>
            <a:r>
              <a:rPr sz="1300" b="1" spc="-5" dirty="0">
                <a:latin typeface="Consolas"/>
                <a:cs typeface="Consolas"/>
              </a:rPr>
              <a:t>"Leanne</a:t>
            </a:r>
            <a:endParaRPr sz="1300">
              <a:latin typeface="Consolas"/>
              <a:cs typeface="Consolas"/>
            </a:endParaRPr>
          </a:p>
          <a:p>
            <a:pPr marL="12700">
              <a:spcBef>
                <a:spcPts val="10"/>
              </a:spcBef>
            </a:pPr>
            <a:r>
              <a:rPr sz="1300" b="1" spc="-5" dirty="0">
                <a:latin typeface="Consolas"/>
                <a:cs typeface="Consolas"/>
              </a:rPr>
              <a:t>Graham"</a:t>
            </a:r>
            <a:r>
              <a:rPr sz="1300" spc="-5" dirty="0">
                <a:latin typeface="Consolas"/>
                <a:cs typeface="Consolas"/>
              </a:rPr>
              <a:t>);</a:t>
            </a:r>
            <a:endParaRPr sz="1300">
              <a:latin typeface="Consolas"/>
              <a:cs typeface="Consolas"/>
            </a:endParaRPr>
          </a:p>
          <a:p>
            <a:pPr marL="12700">
              <a:spcBef>
                <a:spcPts val="15"/>
              </a:spcBef>
            </a:pPr>
            <a:r>
              <a:rPr sz="1300" spc="-5" dirty="0">
                <a:latin typeface="Consolas"/>
                <a:cs typeface="Consolas"/>
              </a:rPr>
              <a:t>});</a:t>
            </a:r>
            <a:endParaRPr sz="130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59764" y="3840439"/>
            <a:ext cx="377825" cy="348615"/>
            <a:chOff x="3035762" y="2983187"/>
            <a:chExt cx="377825" cy="348615"/>
          </a:xfrm>
        </p:grpSpPr>
        <p:sp>
          <p:nvSpPr>
            <p:cNvPr id="10" name="object 10"/>
            <p:cNvSpPr/>
            <p:nvPr/>
          </p:nvSpPr>
          <p:spPr>
            <a:xfrm>
              <a:off x="3040525" y="2987949"/>
              <a:ext cx="368300" cy="339090"/>
            </a:xfrm>
            <a:custGeom>
              <a:avLst/>
              <a:gdLst/>
              <a:ahLst/>
              <a:cxnLst/>
              <a:rect l="l" t="t" r="r" b="b"/>
              <a:pathLst>
                <a:path w="368300" h="339089">
                  <a:moveTo>
                    <a:pt x="184049" y="338699"/>
                  </a:moveTo>
                  <a:lnTo>
                    <a:pt x="135122" y="332650"/>
                  </a:lnTo>
                  <a:lnTo>
                    <a:pt x="91156" y="315578"/>
                  </a:lnTo>
                  <a:lnTo>
                    <a:pt x="53906" y="289098"/>
                  </a:lnTo>
                  <a:lnTo>
                    <a:pt x="25128" y="254824"/>
                  </a:lnTo>
                  <a:lnTo>
                    <a:pt x="6574" y="214369"/>
                  </a:lnTo>
                  <a:lnTo>
                    <a:pt x="0" y="169349"/>
                  </a:lnTo>
                  <a:lnTo>
                    <a:pt x="6574" y="124330"/>
                  </a:lnTo>
                  <a:lnTo>
                    <a:pt x="25128" y="83875"/>
                  </a:lnTo>
                  <a:lnTo>
                    <a:pt x="53906" y="49601"/>
                  </a:lnTo>
                  <a:lnTo>
                    <a:pt x="91156" y="23121"/>
                  </a:lnTo>
                  <a:lnTo>
                    <a:pt x="135122" y="6049"/>
                  </a:lnTo>
                  <a:lnTo>
                    <a:pt x="184049" y="0"/>
                  </a:lnTo>
                  <a:lnTo>
                    <a:pt x="232977" y="6049"/>
                  </a:lnTo>
                  <a:lnTo>
                    <a:pt x="276943" y="23121"/>
                  </a:lnTo>
                  <a:lnTo>
                    <a:pt x="314192" y="49601"/>
                  </a:lnTo>
                  <a:lnTo>
                    <a:pt x="342971" y="83875"/>
                  </a:lnTo>
                  <a:lnTo>
                    <a:pt x="361525" y="124330"/>
                  </a:lnTo>
                  <a:lnTo>
                    <a:pt x="368099" y="169349"/>
                  </a:lnTo>
                  <a:lnTo>
                    <a:pt x="361525" y="214369"/>
                  </a:lnTo>
                  <a:lnTo>
                    <a:pt x="342971" y="254824"/>
                  </a:lnTo>
                  <a:lnTo>
                    <a:pt x="314192" y="289098"/>
                  </a:lnTo>
                  <a:lnTo>
                    <a:pt x="276943" y="315578"/>
                  </a:lnTo>
                  <a:lnTo>
                    <a:pt x="232977" y="332650"/>
                  </a:lnTo>
                  <a:lnTo>
                    <a:pt x="184049" y="338699"/>
                  </a:lnTo>
                  <a:close/>
                </a:path>
              </a:pathLst>
            </a:custGeom>
            <a:solidFill>
              <a:srgbClr val="00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0525" y="2987949"/>
              <a:ext cx="368300" cy="339090"/>
            </a:xfrm>
            <a:custGeom>
              <a:avLst/>
              <a:gdLst/>
              <a:ahLst/>
              <a:cxnLst/>
              <a:rect l="l" t="t" r="r" b="b"/>
              <a:pathLst>
                <a:path w="368300" h="339089">
                  <a:moveTo>
                    <a:pt x="0" y="169349"/>
                  </a:moveTo>
                  <a:lnTo>
                    <a:pt x="6574" y="124330"/>
                  </a:lnTo>
                  <a:lnTo>
                    <a:pt x="25128" y="83875"/>
                  </a:lnTo>
                  <a:lnTo>
                    <a:pt x="53906" y="49601"/>
                  </a:lnTo>
                  <a:lnTo>
                    <a:pt x="91156" y="23121"/>
                  </a:lnTo>
                  <a:lnTo>
                    <a:pt x="135122" y="6049"/>
                  </a:lnTo>
                  <a:lnTo>
                    <a:pt x="184049" y="0"/>
                  </a:lnTo>
                  <a:lnTo>
                    <a:pt x="232977" y="6049"/>
                  </a:lnTo>
                  <a:lnTo>
                    <a:pt x="276943" y="23121"/>
                  </a:lnTo>
                  <a:lnTo>
                    <a:pt x="314192" y="49601"/>
                  </a:lnTo>
                  <a:lnTo>
                    <a:pt x="342971" y="83875"/>
                  </a:lnTo>
                  <a:lnTo>
                    <a:pt x="361525" y="124330"/>
                  </a:lnTo>
                  <a:lnTo>
                    <a:pt x="368099" y="169349"/>
                  </a:lnTo>
                  <a:lnTo>
                    <a:pt x="361525" y="214369"/>
                  </a:lnTo>
                  <a:lnTo>
                    <a:pt x="342971" y="254824"/>
                  </a:lnTo>
                  <a:lnTo>
                    <a:pt x="314192" y="289098"/>
                  </a:lnTo>
                  <a:lnTo>
                    <a:pt x="276943" y="315578"/>
                  </a:lnTo>
                  <a:lnTo>
                    <a:pt x="232977" y="332650"/>
                  </a:lnTo>
                  <a:lnTo>
                    <a:pt x="184049" y="338699"/>
                  </a:lnTo>
                  <a:lnTo>
                    <a:pt x="135122" y="332650"/>
                  </a:lnTo>
                  <a:lnTo>
                    <a:pt x="91156" y="315578"/>
                  </a:lnTo>
                  <a:lnTo>
                    <a:pt x="53906" y="289098"/>
                  </a:lnTo>
                  <a:lnTo>
                    <a:pt x="25128" y="254824"/>
                  </a:lnTo>
                  <a:lnTo>
                    <a:pt x="6574" y="214369"/>
                  </a:lnTo>
                  <a:lnTo>
                    <a:pt x="0" y="169349"/>
                  </a:lnTo>
                  <a:close/>
                </a:path>
              </a:pathLst>
            </a:custGeom>
            <a:ln w="9524">
              <a:solidFill>
                <a:srgbClr val="6F82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91457" y="3889963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7027" y="5807452"/>
            <a:ext cx="3395979" cy="1545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Adapted</a:t>
            </a:r>
            <a:r>
              <a:rPr sz="1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https://www.guru99.com/postman-tutorial.html</a:t>
            </a:r>
            <a:endParaRPr sz="1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665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311604"/>
            <a:ext cx="9448800" cy="416539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1107996"/>
          </a:xfrm>
        </p:spPr>
        <p:txBody>
          <a:bodyPr/>
          <a:lstStyle/>
          <a:p>
            <a:r>
              <a:rPr lang="en-US" dirty="0"/>
              <a:t>Test Execution Results</a:t>
            </a:r>
            <a:br>
              <a:rPr lang="en-US" dirty="0"/>
            </a:b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0" y="1532417"/>
            <a:ext cx="10778067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979295" marR="5080">
              <a:lnSpc>
                <a:spcPts val="2380"/>
              </a:lnSpc>
              <a:spcBef>
                <a:spcPts val="395"/>
              </a:spcBef>
            </a:pPr>
            <a:r>
              <a:rPr sz="2400" spc="-5" dirty="0"/>
              <a:t>Both</a:t>
            </a:r>
            <a:r>
              <a:rPr sz="2400" spc="-20" dirty="0"/>
              <a:t> </a:t>
            </a:r>
            <a:r>
              <a:rPr sz="2400" spc="-5" dirty="0"/>
              <a:t>tests</a:t>
            </a:r>
            <a:r>
              <a:rPr sz="2400" spc="-20" dirty="0"/>
              <a:t> </a:t>
            </a:r>
            <a:r>
              <a:rPr sz="2400" dirty="0"/>
              <a:t>should</a:t>
            </a:r>
            <a:r>
              <a:rPr sz="2400" spc="-15" dirty="0"/>
              <a:t> </a:t>
            </a:r>
            <a:r>
              <a:rPr sz="2400" spc="-5" dirty="0"/>
              <a:t>pass.</a:t>
            </a:r>
            <a:r>
              <a:rPr sz="2400" spc="-15" dirty="0"/>
              <a:t> </a:t>
            </a:r>
            <a:r>
              <a:rPr sz="2400" spc="-5" dirty="0"/>
              <a:t>Status</a:t>
            </a:r>
            <a:r>
              <a:rPr sz="2400" spc="-20" dirty="0"/>
              <a:t> </a:t>
            </a:r>
            <a:r>
              <a:rPr sz="2400" spc="-5" dirty="0"/>
              <a:t>and</a:t>
            </a:r>
            <a:r>
              <a:rPr sz="2400" spc="-15" dirty="0"/>
              <a:t> </a:t>
            </a:r>
            <a:r>
              <a:rPr sz="2400" spc="-5" dirty="0"/>
              <a:t>test</a:t>
            </a:r>
            <a:r>
              <a:rPr sz="2400" spc="-20" dirty="0"/>
              <a:t> </a:t>
            </a:r>
            <a:r>
              <a:rPr sz="2400" spc="-5" dirty="0"/>
              <a:t>names </a:t>
            </a:r>
            <a:r>
              <a:rPr sz="2400" spc="-595" dirty="0"/>
              <a:t> </a:t>
            </a:r>
            <a:r>
              <a:rPr sz="2400" spc="-5" dirty="0"/>
              <a:t>indicated</a:t>
            </a:r>
            <a:r>
              <a:rPr sz="2400" spc="-10" dirty="0"/>
              <a:t> </a:t>
            </a:r>
            <a:r>
              <a:rPr sz="2400" spc="-5" dirty="0"/>
              <a:t>in GUI.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566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/>
              <a:t>We</a:t>
            </a:r>
            <a:r>
              <a:rPr spc="-50" dirty="0"/>
              <a:t> </a:t>
            </a:r>
            <a:r>
              <a:rPr spc="-5" dirty="0"/>
              <a:t>Have</a:t>
            </a:r>
            <a:r>
              <a:rPr spc="-50" dirty="0"/>
              <a:t> </a:t>
            </a:r>
            <a:r>
              <a:rPr spc="-5" dirty="0"/>
              <a:t>Learned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744615"/>
          </a:xfrm>
        </p:spPr>
        <p:txBody>
          <a:bodyPr/>
          <a:lstStyle/>
          <a:p>
            <a:pPr marL="356870" indent="-344170">
              <a:spcBef>
                <a:spcPts val="8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Unit</a:t>
            </a:r>
            <a:r>
              <a:rPr lang="en-US" spc="-20" dirty="0"/>
              <a:t> </a:t>
            </a:r>
            <a:r>
              <a:rPr lang="en-US" spc="-5" dirty="0"/>
              <a:t>testing</a:t>
            </a:r>
            <a:r>
              <a:rPr lang="en-US" spc="-20" dirty="0"/>
              <a:t> </a:t>
            </a:r>
            <a:r>
              <a:rPr lang="en-US" spc="-5" dirty="0"/>
              <a:t>focus</a:t>
            </a:r>
            <a:r>
              <a:rPr lang="en-US" spc="-20" dirty="0"/>
              <a:t> </a:t>
            </a:r>
            <a:r>
              <a:rPr lang="en-US" spc="-5" dirty="0"/>
              <a:t>on</a:t>
            </a:r>
            <a:r>
              <a:rPr lang="en-US" spc="-15" dirty="0"/>
              <a:t> </a:t>
            </a:r>
            <a:r>
              <a:rPr lang="en-US" dirty="0"/>
              <a:t>a</a:t>
            </a:r>
            <a:r>
              <a:rPr lang="en-US" spc="-20" dirty="0"/>
              <a:t> </a:t>
            </a:r>
            <a:r>
              <a:rPr lang="en-US" dirty="0"/>
              <a:t>single</a:t>
            </a:r>
            <a:r>
              <a:rPr lang="en-US" spc="-15" dirty="0"/>
              <a:t> </a:t>
            </a:r>
            <a:r>
              <a:rPr lang="en-US" dirty="0"/>
              <a:t>class.</a:t>
            </a:r>
          </a:p>
          <a:p>
            <a:pPr marL="356235" marR="34925" indent="-344170">
              <a:lnSpc>
                <a:spcPts val="2830"/>
              </a:lnSpc>
              <a:spcBef>
                <a:spcPts val="104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10" dirty="0"/>
              <a:t>System </a:t>
            </a:r>
            <a:r>
              <a:rPr lang="en-US" spc="-5" dirty="0"/>
              <a:t>tests focus on high-level </a:t>
            </a:r>
            <a:r>
              <a:rPr lang="en-US" spc="-20" dirty="0"/>
              <a:t>functionality, </a:t>
            </a:r>
            <a:r>
              <a:rPr lang="en-US" spc="-15" dirty="0"/>
              <a:t> </a:t>
            </a:r>
            <a:r>
              <a:rPr lang="en-US" spc="-5" dirty="0"/>
              <a:t>integrating</a:t>
            </a:r>
            <a:r>
              <a:rPr lang="en-US" spc="-25" dirty="0"/>
              <a:t> </a:t>
            </a:r>
            <a:r>
              <a:rPr lang="en-US" spc="-5" dirty="0"/>
              <a:t>low-level</a:t>
            </a:r>
            <a:r>
              <a:rPr lang="en-US" spc="-20" dirty="0"/>
              <a:t> </a:t>
            </a:r>
            <a:r>
              <a:rPr lang="en-US" dirty="0"/>
              <a:t>components</a:t>
            </a:r>
            <a:r>
              <a:rPr lang="en-US" spc="-20" dirty="0"/>
              <a:t> </a:t>
            </a:r>
            <a:r>
              <a:rPr lang="en-US" spc="-5" dirty="0"/>
              <a:t>through</a:t>
            </a:r>
            <a:r>
              <a:rPr lang="en-US" spc="-30" dirty="0"/>
              <a:t> </a:t>
            </a:r>
            <a:r>
              <a:rPr lang="en-US" dirty="0"/>
              <a:t>a</a:t>
            </a:r>
            <a:r>
              <a:rPr lang="en-US" spc="-20" dirty="0"/>
              <a:t> </a:t>
            </a:r>
            <a:r>
              <a:rPr lang="en-US" spc="-5" dirty="0"/>
              <a:t>UI/API.</a:t>
            </a:r>
            <a:endParaRPr lang="en-US" dirty="0"/>
          </a:p>
          <a:p>
            <a:pPr marL="814069" lvl="1" indent="-327025">
              <a:spcBef>
                <a:spcPts val="1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Identify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independently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testable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function.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Identify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choices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influence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function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outcome.</a:t>
            </a:r>
            <a:endParaRPr lang="en-US"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Partition</a:t>
            </a:r>
            <a:r>
              <a:rPr lang="en-US" sz="2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choices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into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representative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values.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Form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specifications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choosing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value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each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choice.</a:t>
            </a:r>
          </a:p>
          <a:p>
            <a:pPr marL="814069" lvl="1" indent="-327025">
              <a:spcBef>
                <a:spcPts val="20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Turn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specifications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into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concrete</a:t>
            </a:r>
            <a:r>
              <a:rPr lang="en-US" sz="2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test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cases.</a:t>
            </a:r>
          </a:p>
          <a:p>
            <a:endParaRPr lang="en-US"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4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Next</a:t>
            </a:r>
            <a:r>
              <a:rPr spc="-80" dirty="0"/>
              <a:t> </a:t>
            </a:r>
            <a:r>
              <a:rPr spc="-25" dirty="0"/>
              <a:t>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1505540"/>
          </a:xfrm>
        </p:spPr>
        <p:txBody>
          <a:bodyPr/>
          <a:lstStyle/>
          <a:p>
            <a:pPr marL="356870" indent="-344170">
              <a:lnSpc>
                <a:spcPts val="3000"/>
              </a:lnSpc>
              <a:spcBef>
                <a:spcPts val="100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pc="-5" dirty="0"/>
              <a:t>Choosing</a:t>
            </a:r>
            <a:r>
              <a:rPr lang="en-US" spc="-30" dirty="0"/>
              <a:t> </a:t>
            </a:r>
            <a:r>
              <a:rPr lang="en-US" dirty="0"/>
              <a:t>system</a:t>
            </a:r>
            <a:r>
              <a:rPr lang="en-US" spc="-25" dirty="0"/>
              <a:t> </a:t>
            </a:r>
            <a:r>
              <a:rPr lang="en-US" spc="-5" dirty="0"/>
              <a:t>test</a:t>
            </a:r>
            <a:r>
              <a:rPr lang="en-US" spc="-30" dirty="0"/>
              <a:t> </a:t>
            </a:r>
            <a:r>
              <a:rPr lang="en-US" dirty="0"/>
              <a:t>cases.</a:t>
            </a:r>
          </a:p>
          <a:p>
            <a:pPr marL="814069" lvl="1" indent="-327025">
              <a:lnSpc>
                <a:spcPts val="240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Handling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infeasible</a:t>
            </a:r>
            <a:r>
              <a:rPr lang="en-US" sz="2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combinations.</a:t>
            </a:r>
          </a:p>
          <a:p>
            <a:pPr marL="814069" lvl="1" indent="-327025">
              <a:lnSpc>
                <a:spcPts val="2520"/>
              </a:lnSpc>
              <a:buChar char="•"/>
              <a:tabLst>
                <a:tab pos="813435" algn="l"/>
                <a:tab pos="814069" algn="l"/>
              </a:tabLst>
            </a:pP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Selecting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interesting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subset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 MT"/>
                <a:cs typeface="Arial MT"/>
              </a:rPr>
              <a:t>specifications.</a:t>
            </a:r>
          </a:p>
          <a:p>
            <a:endParaRPr lang="en-US"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0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Unit</a:t>
            </a:r>
            <a:r>
              <a:rPr spc="-30" dirty="0"/>
              <a:t> </a:t>
            </a:r>
            <a:r>
              <a:rPr spc="-5" dirty="0"/>
              <a:t>vs</a:t>
            </a:r>
            <a:r>
              <a:rPr spc="-25" dirty="0"/>
              <a:t> </a:t>
            </a:r>
            <a:r>
              <a:rPr spc="-10" dirty="0"/>
              <a:t>System</a:t>
            </a:r>
            <a:r>
              <a:rPr spc="-35" dirty="0"/>
              <a:t> </a:t>
            </a:r>
            <a:r>
              <a:rPr spc="-45" dirty="0"/>
              <a:t>Testing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Unit</a:t>
            </a:r>
            <a:r>
              <a:rPr lang="en-US" sz="2600" spc="-15" dirty="0"/>
              <a:t> </a:t>
            </a:r>
            <a:r>
              <a:rPr lang="en-US" sz="2600" spc="-5" dirty="0"/>
              <a:t>tests</a:t>
            </a:r>
            <a:r>
              <a:rPr lang="en-US" sz="2600" spc="-20" dirty="0"/>
              <a:t> </a:t>
            </a:r>
            <a:r>
              <a:rPr lang="en-US" sz="2600" spc="-5" dirty="0"/>
              <a:t>focus</a:t>
            </a:r>
            <a:r>
              <a:rPr lang="en-US" sz="2600" spc="-20" dirty="0"/>
              <a:t> </a:t>
            </a:r>
            <a:r>
              <a:rPr lang="en-US" sz="2600" spc="-5" dirty="0"/>
              <a:t>on</a:t>
            </a:r>
            <a:r>
              <a:rPr lang="en-US" sz="2600" spc="-15" dirty="0"/>
              <a:t> </a:t>
            </a:r>
            <a:r>
              <a:rPr lang="en-US" sz="2600" dirty="0"/>
              <a:t>a</a:t>
            </a:r>
            <a:r>
              <a:rPr lang="en-US" sz="2600" spc="35" dirty="0"/>
              <a:t> </a:t>
            </a:r>
            <a:r>
              <a:rPr lang="en-US" sz="2600" b="1" spc="-5" dirty="0">
                <a:latin typeface="Arial"/>
                <a:cs typeface="Arial"/>
              </a:rPr>
              <a:t>single</a:t>
            </a:r>
            <a:r>
              <a:rPr lang="en-US" sz="2600" b="1" spc="-1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class</a:t>
            </a:r>
            <a:r>
              <a:rPr lang="en-US" sz="2600" spc="-5" dirty="0"/>
              <a:t>.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Simple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functionality,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more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freedom.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Few</a:t>
            </a:r>
            <a:r>
              <a:rPr lang="en-US" sz="22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method</a:t>
            </a:r>
            <a:r>
              <a:rPr lang="en-US" sz="22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calls.</a:t>
            </a: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System</a:t>
            </a:r>
            <a:r>
              <a:rPr lang="en-US" sz="2600" spc="-20" dirty="0"/>
              <a:t> </a:t>
            </a:r>
            <a:r>
              <a:rPr lang="en-US" sz="2600" spc="-5" dirty="0"/>
              <a:t>tests</a:t>
            </a:r>
            <a:r>
              <a:rPr lang="en-US" sz="2600" spc="35" dirty="0"/>
              <a:t> </a:t>
            </a:r>
            <a:r>
              <a:rPr lang="en-US" sz="2600" b="1" spc="-5" dirty="0">
                <a:latin typeface="Arial"/>
                <a:cs typeface="Arial"/>
              </a:rPr>
              <a:t>bring</a:t>
            </a:r>
            <a:r>
              <a:rPr lang="en-US" sz="2600" b="1" spc="-2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many</a:t>
            </a:r>
            <a:r>
              <a:rPr lang="en-US" sz="2600" b="1" spc="-1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classes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together</a:t>
            </a:r>
            <a:r>
              <a:rPr lang="en-US" sz="2600" dirty="0"/>
              <a:t>.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Focus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testing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through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call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triggers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many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internal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calls.</a:t>
            </a: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Slower</a:t>
            </a:r>
            <a:r>
              <a:rPr lang="en-US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test</a:t>
            </a:r>
            <a:r>
              <a:rPr lang="en-US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execution.</a:t>
            </a:r>
            <a:endParaRPr lang="en-US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May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complex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input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setup.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9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System</a:t>
            </a:r>
            <a:r>
              <a:rPr spc="-40" dirty="0"/>
              <a:t> </a:t>
            </a:r>
            <a:r>
              <a:rPr spc="-45" dirty="0"/>
              <a:t>Testing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2916183"/>
          </a:xfrm>
        </p:spPr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b="1" spc="-45" dirty="0">
                <a:latin typeface="Arial"/>
                <a:cs typeface="Arial"/>
              </a:rPr>
              <a:t>Tests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can</a:t>
            </a:r>
            <a:r>
              <a:rPr lang="en-US" sz="2600" b="1" spc="-1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be</a:t>
            </a:r>
            <a:r>
              <a:rPr lang="en-US" sz="2600" b="1" spc="-20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written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early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in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dirty="0">
                <a:latin typeface="Arial"/>
                <a:cs typeface="Arial"/>
              </a:rPr>
              <a:t>the</a:t>
            </a:r>
            <a:r>
              <a:rPr lang="en-US" sz="2600" b="1" spc="-15" dirty="0">
                <a:latin typeface="Arial"/>
                <a:cs typeface="Arial"/>
              </a:rPr>
              <a:t> </a:t>
            </a:r>
            <a:r>
              <a:rPr lang="en-US" sz="2600" b="1" spc="-5" dirty="0">
                <a:latin typeface="Arial"/>
                <a:cs typeface="Arial"/>
              </a:rPr>
              <a:t>project.</a:t>
            </a:r>
            <a:endParaRPr lang="en-US" sz="2600" dirty="0">
              <a:latin typeface="Arial"/>
              <a:cs typeface="Arial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Requirements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discuss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high-level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functionality.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create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tests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requirements.</a:t>
            </a:r>
          </a:p>
          <a:p>
            <a:pPr marL="814069" indent="-327025">
              <a:spcBef>
                <a:spcPts val="21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b="1" spc="-5" dirty="0">
                <a:latin typeface="Arial"/>
                <a:cs typeface="Arial"/>
              </a:rPr>
              <a:t>System</a:t>
            </a:r>
            <a:r>
              <a:rPr lang="en-US" sz="2200" b="1" spc="-25" dirty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testing</a:t>
            </a:r>
            <a:r>
              <a:rPr lang="en-US" sz="2200" b="1" spc="-15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does</a:t>
            </a:r>
            <a:r>
              <a:rPr lang="en-US" sz="2200" b="1" spc="-20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not</a:t>
            </a:r>
            <a:r>
              <a:rPr lang="en-US" sz="2200" b="1" spc="-20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require</a:t>
            </a:r>
            <a:r>
              <a:rPr lang="en-US" sz="2200" b="1" spc="-15" dirty="0">
                <a:latin typeface="Arial"/>
                <a:cs typeface="Arial"/>
              </a:rPr>
              <a:t> </a:t>
            </a:r>
            <a:r>
              <a:rPr lang="en-US" sz="2200" b="1" dirty="0">
                <a:latin typeface="Arial"/>
                <a:cs typeface="Arial"/>
              </a:rPr>
              <a:t>a</a:t>
            </a:r>
            <a:r>
              <a:rPr lang="en-US" sz="2200" b="1" spc="-15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detailed</a:t>
            </a:r>
            <a:r>
              <a:rPr lang="en-US" sz="2200" b="1" spc="-20" dirty="0">
                <a:latin typeface="Arial"/>
                <a:cs typeface="Arial"/>
              </a:rPr>
              <a:t> </a:t>
            </a:r>
            <a:r>
              <a:rPr lang="en-US" sz="2200" b="1" spc="-5" dirty="0">
                <a:latin typeface="Arial"/>
                <a:cs typeface="Arial"/>
              </a:rPr>
              <a:t>design.</a:t>
            </a:r>
            <a:endParaRPr lang="en-US" sz="2200" dirty="0">
              <a:latin typeface="Arial"/>
              <a:cs typeface="Arial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5" dirty="0"/>
              <a:t>Creating</a:t>
            </a:r>
            <a:r>
              <a:rPr lang="en-US" sz="2600" spc="-25" dirty="0"/>
              <a:t> </a:t>
            </a:r>
            <a:r>
              <a:rPr lang="en-US" sz="2600" spc="-5" dirty="0"/>
              <a:t>tests</a:t>
            </a:r>
            <a:r>
              <a:rPr lang="en-US" sz="2600" spc="-25" dirty="0"/>
              <a:t> </a:t>
            </a:r>
            <a:r>
              <a:rPr lang="en-US" sz="2600" dirty="0"/>
              <a:t>supports</a:t>
            </a:r>
            <a:r>
              <a:rPr lang="en-US" sz="2600" spc="-25" dirty="0"/>
              <a:t> </a:t>
            </a:r>
            <a:r>
              <a:rPr lang="en-US" sz="2600" dirty="0"/>
              <a:t>requirement</a:t>
            </a:r>
            <a:r>
              <a:rPr lang="en-US" sz="2600" spc="-20" dirty="0"/>
              <a:t> </a:t>
            </a:r>
            <a:r>
              <a:rPr lang="en-US" sz="2600" dirty="0"/>
              <a:t>refinement.</a:t>
            </a:r>
          </a:p>
          <a:p>
            <a:pPr marL="356870" indent="-344170">
              <a:spcBef>
                <a:spcPts val="7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65" dirty="0"/>
              <a:t>Tests</a:t>
            </a:r>
            <a:r>
              <a:rPr lang="en-US" sz="2600" spc="-15" dirty="0"/>
              <a:t> </a:t>
            </a:r>
            <a:r>
              <a:rPr lang="en-US" sz="2600" dirty="0"/>
              <a:t>can</a:t>
            </a:r>
            <a:r>
              <a:rPr lang="en-US" sz="2600" spc="-10" dirty="0"/>
              <a:t> </a:t>
            </a:r>
            <a:r>
              <a:rPr lang="en-US" sz="2600" spc="-5" dirty="0"/>
              <a:t>be</a:t>
            </a:r>
            <a:r>
              <a:rPr lang="en-US" sz="2600" spc="-15" dirty="0"/>
              <a:t> </a:t>
            </a:r>
            <a:r>
              <a:rPr lang="en-US" sz="2600" dirty="0"/>
              <a:t>made</a:t>
            </a:r>
            <a:r>
              <a:rPr lang="en-US" sz="2600" spc="-10" dirty="0"/>
              <a:t> </a:t>
            </a:r>
            <a:r>
              <a:rPr lang="en-US" sz="2600" dirty="0"/>
              <a:t>concrete</a:t>
            </a:r>
            <a:r>
              <a:rPr lang="en-US" sz="2600" spc="-15" dirty="0"/>
              <a:t> </a:t>
            </a:r>
            <a:r>
              <a:rPr lang="en-US" sz="2600" spc="-5" dirty="0"/>
              <a:t>once</a:t>
            </a:r>
            <a:r>
              <a:rPr lang="en-US" sz="2600" spc="-10" dirty="0"/>
              <a:t> </a:t>
            </a:r>
            <a:r>
              <a:rPr lang="en-US" sz="2600" dirty="0"/>
              <a:t>code</a:t>
            </a:r>
            <a:r>
              <a:rPr lang="en-US" sz="2600" spc="-10" dirty="0"/>
              <a:t> </a:t>
            </a:r>
            <a:r>
              <a:rPr lang="en-US" sz="2600" spc="-5" dirty="0"/>
              <a:t>is</a:t>
            </a:r>
            <a:r>
              <a:rPr lang="en-US" sz="2600" spc="-15" dirty="0"/>
              <a:t> </a:t>
            </a:r>
            <a:r>
              <a:rPr lang="en-US" sz="2600" spc="-5" dirty="0"/>
              <a:t>built.</a:t>
            </a:r>
            <a:endParaRPr lang="en-US" sz="2600" dirty="0"/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6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Interface</a:t>
            </a:r>
            <a:r>
              <a:rPr spc="-80" dirty="0"/>
              <a:t> </a:t>
            </a:r>
            <a:r>
              <a:rPr spc="-60" dirty="0"/>
              <a:t>Types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126497"/>
          </a:xfrm>
        </p:spPr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>
                <a:solidFill>
                  <a:srgbClr val="C00000"/>
                </a:solidFill>
              </a:rPr>
              <a:t>Parameter</a:t>
            </a:r>
            <a:r>
              <a:rPr lang="en-US" sz="2600" spc="-55" dirty="0">
                <a:solidFill>
                  <a:srgbClr val="C00000"/>
                </a:solidFill>
              </a:rPr>
              <a:t> </a:t>
            </a:r>
            <a:r>
              <a:rPr lang="en-US" sz="2600" spc="-5" dirty="0">
                <a:solidFill>
                  <a:srgbClr val="C00000"/>
                </a:solidFill>
              </a:rPr>
              <a:t>Interfaces</a:t>
            </a:r>
            <a:endParaRPr lang="en-US" sz="2600" dirty="0">
              <a:solidFill>
                <a:srgbClr val="C00000"/>
              </a:solidFill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passed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through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method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parameters.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3435" marR="810260" lvl="1" indent="-327025">
              <a:lnSpc>
                <a:spcPts val="2350"/>
              </a:lnSpc>
              <a:spcBef>
                <a:spcPts val="53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Subsystem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may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class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calls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into </a:t>
            </a:r>
            <a:r>
              <a:rPr lang="en-US" sz="22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underlying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classes.</a:t>
            </a:r>
          </a:p>
          <a:p>
            <a:pPr marL="356870" indent="-344170">
              <a:spcBef>
                <a:spcPts val="67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>
                <a:solidFill>
                  <a:srgbClr val="C00000"/>
                </a:solidFill>
              </a:rPr>
              <a:t>Procedural</a:t>
            </a:r>
            <a:r>
              <a:rPr lang="en-US" sz="2600" spc="-55" dirty="0">
                <a:solidFill>
                  <a:srgbClr val="C00000"/>
                </a:solidFill>
              </a:rPr>
              <a:t> </a:t>
            </a:r>
            <a:r>
              <a:rPr lang="en-US" sz="2600" spc="-5" dirty="0">
                <a:solidFill>
                  <a:srgbClr val="C00000"/>
                </a:solidFill>
              </a:rPr>
              <a:t>Interfaces</a:t>
            </a:r>
            <a:endParaRPr lang="en-US" sz="2600" dirty="0">
              <a:solidFill>
                <a:srgbClr val="C00000"/>
              </a:solidFill>
            </a:endParaRPr>
          </a:p>
          <a:p>
            <a:pPr marL="813435" marR="508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Interface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surfaces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set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functions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called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by </a:t>
            </a:r>
            <a:r>
              <a:rPr lang="en-US" sz="2200" spc="-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other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components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or users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(API,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 CLI,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GUI).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29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Integrates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lower-level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components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controls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access.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7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Interface</a:t>
            </a:r>
            <a:r>
              <a:rPr spc="-80" dirty="0"/>
              <a:t> </a:t>
            </a:r>
            <a:r>
              <a:rPr spc="-60" dirty="0"/>
              <a:t>Types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3467616"/>
          </a:xfrm>
        </p:spPr>
        <p:txBody>
          <a:bodyPr/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spc="-10" dirty="0"/>
              <a:t>Shared</a:t>
            </a:r>
            <a:r>
              <a:rPr lang="en-US" sz="2600" spc="-40" dirty="0"/>
              <a:t> </a:t>
            </a:r>
            <a:r>
              <a:rPr lang="en-US" sz="2600" dirty="0"/>
              <a:t>Memory</a:t>
            </a:r>
            <a:r>
              <a:rPr lang="en-US" sz="2600" spc="-35" dirty="0"/>
              <a:t> </a:t>
            </a:r>
            <a:r>
              <a:rPr lang="en-US" sz="2600" spc="-5" dirty="0"/>
              <a:t>Interfaces</a:t>
            </a:r>
            <a:endParaRPr lang="en-US" sz="2600" dirty="0"/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20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block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memory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shared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(sub)systems.</a:t>
            </a:r>
          </a:p>
          <a:p>
            <a:pPr marL="1271270" lvl="2" indent="-309245">
              <a:spcBef>
                <a:spcPts val="26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lang="en-US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placed</a:t>
            </a:r>
            <a:r>
              <a:rPr lang="en-US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lang="en-US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one</a:t>
            </a:r>
            <a:r>
              <a:rPr lang="en-US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MT"/>
                <a:cs typeface="Arial MT"/>
              </a:rPr>
              <a:t>(sub)system</a:t>
            </a:r>
            <a:r>
              <a:rPr lang="en-US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lang="en-US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MT"/>
                <a:cs typeface="Arial MT"/>
              </a:rPr>
              <a:t>retrieved</a:t>
            </a:r>
            <a:r>
              <a:rPr lang="en-US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lang="en-US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another.</a:t>
            </a:r>
            <a:endParaRPr lang="en-US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Common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system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architected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around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repository.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356870" indent="-344170">
              <a:spcBef>
                <a:spcPts val="65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600" dirty="0"/>
              <a:t>Message-Passing</a:t>
            </a:r>
            <a:r>
              <a:rPr lang="en-US" sz="2600" spc="-55" dirty="0"/>
              <a:t> </a:t>
            </a:r>
            <a:r>
              <a:rPr lang="en-US" sz="2600" spc="-5" dirty="0"/>
              <a:t>Interfaces</a:t>
            </a:r>
            <a:endParaRPr lang="en-US" sz="2600" dirty="0"/>
          </a:p>
          <a:p>
            <a:pPr marL="813435" marR="574040" lvl="1" indent="-327025">
              <a:lnSpc>
                <a:spcPts val="2350"/>
              </a:lnSpc>
              <a:spcBef>
                <a:spcPts val="58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One</a:t>
            </a:r>
            <a:r>
              <a:rPr lang="en-US" sz="22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(sub)system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requests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service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passing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a </a:t>
            </a:r>
            <a:r>
              <a:rPr lang="en-US" sz="2200" spc="-5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message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lang="en-US" sz="22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another.</a:t>
            </a:r>
            <a:endParaRPr lang="en-US" sz="22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1270" lvl="2" indent="-309245">
              <a:spcBef>
                <a:spcPts val="285"/>
              </a:spcBef>
              <a:buChar char="•"/>
              <a:tabLst>
                <a:tab pos="1270635" algn="l"/>
                <a:tab pos="1271270" algn="l"/>
              </a:tabLst>
            </a:pPr>
            <a:r>
              <a:rPr lang="en-US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lang="en-US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MT"/>
                <a:cs typeface="Arial MT"/>
              </a:rPr>
              <a:t>return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MT"/>
                <a:cs typeface="Arial MT"/>
              </a:rPr>
              <a:t>message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indicates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lang="en-US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MT"/>
                <a:cs typeface="Arial MT"/>
              </a:rPr>
              <a:t>results.</a:t>
            </a:r>
          </a:p>
          <a:p>
            <a:pPr marL="814069" lvl="1" indent="-327025">
              <a:spcBef>
                <a:spcPts val="260"/>
              </a:spcBef>
              <a:buChar char="•"/>
              <a:tabLst>
                <a:tab pos="813435" algn="l"/>
                <a:tab pos="814069" algn="l"/>
              </a:tabLst>
            </a:pP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Common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spc="-5" dirty="0">
                <a:solidFill>
                  <a:schemeClr val="tx1"/>
                </a:solidFill>
                <a:latin typeface="Arial MT"/>
                <a:cs typeface="Arial MT"/>
              </a:rPr>
              <a:t>parallel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systems,</a:t>
            </a:r>
            <a:r>
              <a:rPr lang="en-US" sz="22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client-server</a:t>
            </a:r>
            <a:r>
              <a:rPr lang="en-US" sz="22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MT"/>
                <a:cs typeface="Arial MT"/>
              </a:rPr>
              <a:t>systems.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spcBef>
                <a:spcPts val="40"/>
              </a:spcBef>
            </a:pPr>
            <a:fld id="{81D60167-4931-47E6-BA6A-407CBD079E47}" type="slidenum">
              <a:rPr dirty="0"/>
              <a:pPr marL="38100">
                <a:spcBef>
                  <a:spcPts val="40"/>
                </a:spcBef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59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3228</Words>
  <Application>Microsoft Office PowerPoint</Application>
  <PresentationFormat>Widescreen</PresentationFormat>
  <Paragraphs>620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Arial MT</vt:lpstr>
      <vt:lpstr>Calibri</vt:lpstr>
      <vt:lpstr>Consolas</vt:lpstr>
      <vt:lpstr>Courier New</vt:lpstr>
      <vt:lpstr>Times New Roman</vt:lpstr>
      <vt:lpstr>Office Theme</vt:lpstr>
      <vt:lpstr>PowerPoint Presentation</vt:lpstr>
      <vt:lpstr>Testing Stages</vt:lpstr>
      <vt:lpstr>Testing Stages</vt:lpstr>
      <vt:lpstr>Lecture Goals</vt:lpstr>
      <vt:lpstr>System Testing</vt:lpstr>
      <vt:lpstr>Unit vs System Testing</vt:lpstr>
      <vt:lpstr>System Testing and Requirements</vt:lpstr>
      <vt:lpstr>Interface Types</vt:lpstr>
      <vt:lpstr>Interface Types</vt:lpstr>
      <vt:lpstr>Interface Errors</vt:lpstr>
      <vt:lpstr>Creating System-Level Test Cases</vt:lpstr>
      <vt:lpstr>Creating System-Level Tests</vt:lpstr>
      <vt:lpstr>Independently Testable Functionality</vt:lpstr>
      <vt:lpstr>Units and “Functionality”</vt:lpstr>
      <vt:lpstr>Identify Input Choices</vt:lpstr>
      <vt:lpstr>Ex: Register for Website</vt:lpstr>
      <vt:lpstr>Parameter Characteristics</vt:lpstr>
      <vt:lpstr>Parameter Context</vt:lpstr>
      <vt:lpstr>Examples</vt:lpstr>
      <vt:lpstr>Example - Register for a Class</vt:lpstr>
      <vt:lpstr>Example - Register for a Class</vt:lpstr>
      <vt:lpstr>Example - Register for a Class</vt:lpstr>
      <vt:lpstr>Creating System-Level Tests</vt:lpstr>
      <vt:lpstr>Identifying Representative Values</vt:lpstr>
      <vt:lpstr>Not all Inputs are Created Equal</vt:lpstr>
      <vt:lpstr>Input Partitioning</vt:lpstr>
      <vt:lpstr>Equivalence Class</vt:lpstr>
      <vt:lpstr>Example</vt:lpstr>
      <vt:lpstr>Choosing Input Partitions</vt:lpstr>
      <vt:lpstr>Look for Equivalent Outcomes</vt:lpstr>
      <vt:lpstr>Look for Ranges of Values</vt:lpstr>
      <vt:lpstr>Look for Membership in a Group</vt:lpstr>
      <vt:lpstr>Timing Partitions</vt:lpstr>
      <vt:lpstr>Operating Environments</vt:lpstr>
      <vt:lpstr>Data Structures</vt:lpstr>
      <vt:lpstr>Input Partition Example</vt:lpstr>
      <vt:lpstr>Revisit the Roadmap</vt:lpstr>
      <vt:lpstr>Forming Specification</vt:lpstr>
      <vt:lpstr>Forming Specifications</vt:lpstr>
      <vt:lpstr>Generate Test Cases</vt:lpstr>
      <vt:lpstr>Boundary Values</vt:lpstr>
      <vt:lpstr>Boundary Values</vt:lpstr>
      <vt:lpstr>Example - Set Microservice</vt:lpstr>
      <vt:lpstr>Example - Set Microservice</vt:lpstr>
      <vt:lpstr>Example - Set Microservice</vt:lpstr>
      <vt:lpstr>Example - Set Microservice</vt:lpstr>
      <vt:lpstr>Creating System Tests for a REST  API with Postman</vt:lpstr>
      <vt:lpstr>Postman</vt:lpstr>
      <vt:lpstr>Writing Tests in Postman</vt:lpstr>
      <vt:lpstr>Input - GET</vt:lpstr>
      <vt:lpstr>Input - POST</vt:lpstr>
      <vt:lpstr>Output - POST</vt:lpstr>
      <vt:lpstr>Creating Test Oracles</vt:lpstr>
      <vt:lpstr>Oracle Example - Status Check</vt:lpstr>
      <vt:lpstr>Oracle Example - Expected Value</vt:lpstr>
      <vt:lpstr>Test Execution Results </vt:lpstr>
      <vt:lpstr>We Have Learned</vt:lpstr>
      <vt:lpstr>Next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Walton</cp:lastModifiedBy>
  <cp:revision>119</cp:revision>
  <dcterms:created xsi:type="dcterms:W3CDTF">2022-06-16T11:58:56Z</dcterms:created>
  <dcterms:modified xsi:type="dcterms:W3CDTF">2022-11-12T05:07:19Z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