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273" r:id="rId3"/>
    <p:sldId id="274" r:id="rId4"/>
    <p:sldId id="275" r:id="rId5"/>
    <p:sldId id="281" r:id="rId6"/>
    <p:sldId id="282" r:id="rId7"/>
    <p:sldId id="283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270" r:id="rId39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0F817-F997-4BDC-AC74-26B65EFB3769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D5022-0398-4A5B-92D0-8DCAEC3C8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9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8"/>
            <a:ext cx="8534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98EB9-C188-4561-898C-A4BF981627EF}" type="datetime1">
              <a:rPr lang="en-US" smtClean="0"/>
              <a:t>7/5/2023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430887"/>
          </a:xfrm>
        </p:spPr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73E00-7354-41E3-880B-AEC90F181385}" type="datetime1">
              <a:rPr lang="en-US" smtClean="0"/>
              <a:t>7/5/2023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FF3B1-51B5-4BCE-A8BE-798ECD481731}" type="datetime1">
              <a:rPr lang="en-US" smtClean="0"/>
              <a:t>7/5/2023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6857999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D2E56-0A64-447F-BFCA-8437CA20C318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690725"/>
            <a:ext cx="12192000" cy="635"/>
          </a:xfrm>
          <a:custGeom>
            <a:avLst/>
            <a:gdLst/>
            <a:ahLst/>
            <a:cxnLst/>
            <a:rect l="l" t="t" r="r" b="b"/>
            <a:pathLst>
              <a:path w="9144000" h="635">
                <a:moveTo>
                  <a:pt x="0" y="384"/>
                </a:moveTo>
                <a:lnTo>
                  <a:pt x="9143999" y="384"/>
                </a:lnTo>
                <a:lnTo>
                  <a:pt x="9143999" y="0"/>
                </a:lnTo>
                <a:lnTo>
                  <a:pt x="0" y="0"/>
                </a:lnTo>
                <a:lnTo>
                  <a:pt x="0" y="384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0" y="11"/>
            <a:ext cx="12192000" cy="4633595"/>
          </a:xfrm>
          <a:custGeom>
            <a:avLst/>
            <a:gdLst/>
            <a:ahLst/>
            <a:cxnLst/>
            <a:rect l="l" t="t" r="r" b="b"/>
            <a:pathLst>
              <a:path w="9144000" h="4633595">
                <a:moveTo>
                  <a:pt x="0" y="4633564"/>
                </a:moveTo>
                <a:lnTo>
                  <a:pt x="9143999" y="4633564"/>
                </a:lnTo>
                <a:lnTo>
                  <a:pt x="9143999" y="0"/>
                </a:lnTo>
                <a:lnTo>
                  <a:pt x="0" y="0"/>
                </a:lnTo>
                <a:lnTo>
                  <a:pt x="0" y="4633564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0" y="4633565"/>
            <a:ext cx="12192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0"/>
                </a:moveTo>
                <a:lnTo>
                  <a:pt x="9143999" y="0"/>
                </a:lnTo>
                <a:lnTo>
                  <a:pt x="9143999" y="57149"/>
                </a:ln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4901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2B949-931C-4921-894C-C529F2180465}" type="datetime1">
              <a:rPr lang="en-US" smtClean="0"/>
              <a:t>7/5/2023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532408"/>
            <a:ext cx="12192000" cy="1270"/>
          </a:xfrm>
          <a:custGeom>
            <a:avLst/>
            <a:gdLst/>
            <a:ahLst/>
            <a:cxnLst/>
            <a:rect l="l" t="t" r="r" b="b"/>
            <a:pathLst>
              <a:path w="9144000" h="1269">
                <a:moveTo>
                  <a:pt x="0" y="890"/>
                </a:moveTo>
                <a:lnTo>
                  <a:pt x="9143999" y="890"/>
                </a:lnTo>
                <a:lnTo>
                  <a:pt x="9143999" y="0"/>
                </a:lnTo>
                <a:lnTo>
                  <a:pt x="0" y="0"/>
                </a:lnTo>
                <a:lnTo>
                  <a:pt x="0" y="890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1475740"/>
          </a:xfrm>
          <a:custGeom>
            <a:avLst/>
            <a:gdLst/>
            <a:ahLst/>
            <a:cxnLst/>
            <a:rect l="l" t="t" r="r" b="b"/>
            <a:pathLst>
              <a:path w="9144000" h="1475740">
                <a:moveTo>
                  <a:pt x="0" y="1475258"/>
                </a:moveTo>
                <a:lnTo>
                  <a:pt x="9143999" y="1475258"/>
                </a:lnTo>
                <a:lnTo>
                  <a:pt x="9143999" y="0"/>
                </a:lnTo>
                <a:lnTo>
                  <a:pt x="0" y="0"/>
                </a:lnTo>
                <a:lnTo>
                  <a:pt x="0" y="1475258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0" y="1475259"/>
            <a:ext cx="12192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0"/>
                </a:moveTo>
                <a:lnTo>
                  <a:pt x="9143999" y="0"/>
                </a:lnTo>
                <a:lnTo>
                  <a:pt x="9143999" y="57149"/>
                </a:ln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4901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5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5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A83C8-7805-42AB-8C9E-15269547453F}" type="datetime1">
              <a:rPr lang="en-US" smtClean="0"/>
              <a:t>7/5/2023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19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src.nist.gov/projects/automated-combinatorial-testing-for-software" TargetMode="External"/><Relationship Id="rId2" Type="http://schemas.openxmlformats.org/officeDocument/2006/relationships/hyperlink" Target="https://github.com/microsoft/pic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airwise.org/tools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2834" y="2743203"/>
            <a:ext cx="8385166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6000" b="1" spc="-5" dirty="0">
                <a:solidFill>
                  <a:srgbClr val="FFFFFF"/>
                </a:solidFill>
                <a:latin typeface="Arial"/>
                <a:cs typeface="Arial"/>
              </a:rPr>
              <a:t>System Testing -  Test Selection Techniques</a:t>
            </a:r>
            <a:endParaRPr sz="6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2834" y="4019621"/>
            <a:ext cx="7699375" cy="197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endParaRPr lang="en-US" sz="3600" dirty="0">
              <a:latin typeface="Arial"/>
              <a:cs typeface="Arial"/>
            </a:endParaRPr>
          </a:p>
          <a:p>
            <a:pPr marL="12700">
              <a:spcBef>
                <a:spcPts val="2560"/>
              </a:spcBef>
            </a:pPr>
            <a:r>
              <a:rPr sz="3000" spc="-5" dirty="0">
                <a:solidFill>
                  <a:srgbClr val="2388DB"/>
                </a:solidFill>
                <a:latin typeface="Arial MT"/>
                <a:cs typeface="Arial MT"/>
              </a:rPr>
              <a:t>CSE</a:t>
            </a:r>
            <a:r>
              <a:rPr sz="3000" spc="-20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lang="en-US" sz="3000" spc="-5" dirty="0" smtClean="0">
                <a:solidFill>
                  <a:srgbClr val="2388DB"/>
                </a:solidFill>
                <a:latin typeface="Arial MT"/>
                <a:cs typeface="Arial MT"/>
              </a:rPr>
              <a:t>4495</a:t>
            </a:r>
            <a:r>
              <a:rPr sz="3000" spc="-20" dirty="0" smtClean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2388DB"/>
                </a:solidFill>
                <a:latin typeface="Arial MT"/>
                <a:cs typeface="Arial MT"/>
              </a:rPr>
              <a:t>-</a:t>
            </a:r>
            <a:r>
              <a:rPr sz="3000" spc="-20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2388DB"/>
                </a:solidFill>
                <a:latin typeface="Arial MT"/>
                <a:cs typeface="Arial MT"/>
              </a:rPr>
              <a:t>Lecture</a:t>
            </a:r>
            <a:r>
              <a:rPr sz="3000" spc="-15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lang="en-US" sz="3000" dirty="0">
                <a:solidFill>
                  <a:srgbClr val="2388DB"/>
                </a:solidFill>
                <a:latin typeface="Arial MT"/>
                <a:cs typeface="Arial MT"/>
              </a:rPr>
              <a:t>5</a:t>
            </a:r>
            <a:r>
              <a:rPr sz="3000" spc="-20" dirty="0" smtClean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2388DB"/>
                </a:solidFill>
                <a:latin typeface="Arial MT"/>
                <a:cs typeface="Arial MT"/>
              </a:rPr>
              <a:t>-</a:t>
            </a:r>
            <a:r>
              <a:rPr sz="3000" spc="-20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lang="en-US" sz="3000" spc="-5" dirty="0" smtClean="0">
                <a:solidFill>
                  <a:srgbClr val="2388DB"/>
                </a:solidFill>
                <a:latin typeface="Arial MT"/>
                <a:cs typeface="Arial MT"/>
              </a:rPr>
              <a:t>25</a:t>
            </a:r>
            <a:r>
              <a:rPr sz="3000" spc="-5" dirty="0" smtClean="0">
                <a:solidFill>
                  <a:srgbClr val="2388DB"/>
                </a:solidFill>
                <a:latin typeface="Arial MT"/>
                <a:cs typeface="Arial MT"/>
              </a:rPr>
              <a:t>/</a:t>
            </a:r>
            <a:r>
              <a:rPr lang="en-US" sz="3000" spc="-5" dirty="0" smtClean="0">
                <a:solidFill>
                  <a:srgbClr val="2388DB"/>
                </a:solidFill>
                <a:latin typeface="Arial MT"/>
                <a:cs typeface="Arial MT"/>
              </a:rPr>
              <a:t>07/2022</a:t>
            </a:r>
            <a:endParaRPr lang="en-US" sz="3000" spc="-5" dirty="0">
              <a:solidFill>
                <a:srgbClr val="2388DB"/>
              </a:solidFill>
              <a:latin typeface="Arial MT"/>
              <a:cs typeface="Arial MT"/>
            </a:endParaRPr>
          </a:p>
          <a:p>
            <a:pPr marL="12700">
              <a:spcBef>
                <a:spcPts val="2560"/>
              </a:spcBef>
            </a:pPr>
            <a:r>
              <a:rPr lang="en-US" spc="-5" dirty="0">
                <a:solidFill>
                  <a:srgbClr val="2388DB"/>
                </a:solidFill>
                <a:latin typeface="Arial MT"/>
                <a:cs typeface="Arial MT"/>
              </a:rPr>
              <a:t>Instructor : Md. </a:t>
            </a:r>
            <a:r>
              <a:rPr lang="en-US" spc="-5" dirty="0" err="1">
                <a:solidFill>
                  <a:srgbClr val="2388DB"/>
                </a:solidFill>
                <a:latin typeface="Arial MT"/>
                <a:cs typeface="Arial MT"/>
              </a:rPr>
              <a:t>Mohaiminul</a:t>
            </a:r>
            <a:r>
              <a:rPr lang="en-US" spc="-5" dirty="0">
                <a:solidFill>
                  <a:srgbClr val="2388DB"/>
                </a:solidFill>
                <a:latin typeface="Arial MT"/>
                <a:cs typeface="Arial MT"/>
              </a:rPr>
              <a:t> Islam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798090" y="6491807"/>
            <a:ext cx="260351" cy="192360"/>
          </a:xfrm>
        </p:spPr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943610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Example:</a:t>
            </a:r>
            <a:r>
              <a:rPr spc="-73" dirty="0"/>
              <a:t> </a:t>
            </a:r>
            <a:r>
              <a:rPr spc="-7" dirty="0"/>
              <a:t>Configuration</a:t>
            </a:r>
            <a:r>
              <a:rPr spc="-60" dirty="0"/>
              <a:t> </a:t>
            </a:r>
            <a:r>
              <a:rPr spc="-7" dirty="0"/>
              <a:t>Choices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10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908832" y="1831774"/>
            <a:ext cx="9938173" cy="459585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39409" indent="-423323">
              <a:spcBef>
                <a:spcPts val="133"/>
              </a:spcBef>
              <a:buChar char="•"/>
              <a:tabLst>
                <a:tab pos="439409" algn="l"/>
                <a:tab pos="440256" algn="l"/>
              </a:tabLst>
            </a:pPr>
            <a:r>
              <a:rPr sz="2667" b="1" spc="-7" dirty="0">
                <a:latin typeface="Arial"/>
                <a:cs typeface="Arial"/>
              </a:rPr>
              <a:t>Parameter:</a:t>
            </a:r>
            <a:r>
              <a:rPr sz="2667" b="1" spc="-73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Model</a:t>
            </a:r>
            <a:endParaRPr sz="2667" dirty="0">
              <a:latin typeface="Arial"/>
              <a:cs typeface="Arial"/>
            </a:endParaRPr>
          </a:p>
          <a:p>
            <a:pPr marL="1048994" lvl="1" indent="-423323">
              <a:buChar char="•"/>
              <a:tabLst>
                <a:tab pos="1048994" algn="l"/>
                <a:tab pos="1049840" algn="l"/>
              </a:tabLst>
            </a:pPr>
            <a:r>
              <a:rPr sz="2667" dirty="0">
                <a:latin typeface="Arial MT"/>
                <a:cs typeface="Arial MT"/>
              </a:rPr>
              <a:t>Model</a:t>
            </a:r>
            <a:r>
              <a:rPr sz="2667" spc="-7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number</a:t>
            </a:r>
            <a:endParaRPr sz="2667" dirty="0">
              <a:latin typeface="Arial MT"/>
              <a:cs typeface="Arial MT"/>
            </a:endParaRPr>
          </a:p>
          <a:p>
            <a:pPr marL="1048994" lvl="1" indent="-423323">
              <a:buChar char="•"/>
              <a:tabLst>
                <a:tab pos="1048994" algn="l"/>
                <a:tab pos="1049840" algn="l"/>
              </a:tabLst>
            </a:pPr>
            <a:r>
              <a:rPr sz="2667" spc="-7" dirty="0">
                <a:latin typeface="Arial MT"/>
                <a:cs typeface="Arial MT"/>
              </a:rPr>
              <a:t>Number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of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required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slots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(must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have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a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component)</a:t>
            </a:r>
          </a:p>
          <a:p>
            <a:pPr marL="1048994" lvl="1" indent="-423323">
              <a:buChar char="•"/>
              <a:tabLst>
                <a:tab pos="1048994" algn="l"/>
                <a:tab pos="1049840" algn="l"/>
              </a:tabLst>
            </a:pPr>
            <a:r>
              <a:rPr sz="2667" spc="-7" dirty="0">
                <a:latin typeface="Arial MT"/>
                <a:cs typeface="Arial MT"/>
              </a:rPr>
              <a:t>Number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of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optional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slots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(component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or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empty)</a:t>
            </a:r>
            <a:endParaRPr sz="2667" dirty="0">
              <a:latin typeface="Arial MT"/>
              <a:cs typeface="Arial MT"/>
            </a:endParaRPr>
          </a:p>
          <a:p>
            <a:pPr marL="439409" indent="-423323">
              <a:buChar char="•"/>
              <a:tabLst>
                <a:tab pos="439409" algn="l"/>
                <a:tab pos="440256" algn="l"/>
              </a:tabLst>
            </a:pPr>
            <a:r>
              <a:rPr sz="2667" b="1" spc="-7" dirty="0">
                <a:latin typeface="Arial"/>
                <a:cs typeface="Arial"/>
              </a:rPr>
              <a:t>Parameter:</a:t>
            </a:r>
            <a:r>
              <a:rPr sz="2667" b="1" spc="-73" dirty="0">
                <a:latin typeface="Arial"/>
                <a:cs typeface="Arial"/>
              </a:rPr>
              <a:t> </a:t>
            </a:r>
            <a:r>
              <a:rPr sz="2667" b="1" spc="-7" dirty="0">
                <a:latin typeface="Arial"/>
                <a:cs typeface="Arial"/>
              </a:rPr>
              <a:t>Configuration</a:t>
            </a:r>
            <a:endParaRPr sz="2667" dirty="0">
              <a:latin typeface="Arial"/>
              <a:cs typeface="Arial"/>
            </a:endParaRPr>
          </a:p>
          <a:p>
            <a:pPr marL="1048994" lvl="1" indent="-423323">
              <a:buChar char="•"/>
              <a:tabLst>
                <a:tab pos="1048994" algn="l"/>
                <a:tab pos="1049840" algn="l"/>
              </a:tabLst>
            </a:pPr>
            <a:r>
              <a:rPr sz="2667" spc="-7" dirty="0">
                <a:latin typeface="Arial MT"/>
                <a:cs typeface="Arial MT"/>
              </a:rPr>
              <a:t>Selected</a:t>
            </a:r>
            <a:r>
              <a:rPr sz="2667" spc="-40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configuration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valid</a:t>
            </a:r>
            <a:r>
              <a:rPr sz="2667" spc="-3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for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model?</a:t>
            </a:r>
          </a:p>
          <a:p>
            <a:pPr marL="1048994" lvl="1" indent="-423323">
              <a:buChar char="•"/>
              <a:tabLst>
                <a:tab pos="1048994" algn="l"/>
                <a:tab pos="1049840" algn="l"/>
              </a:tabLst>
            </a:pPr>
            <a:r>
              <a:rPr sz="2667" spc="-7" dirty="0">
                <a:latin typeface="Arial MT"/>
                <a:cs typeface="Arial MT"/>
              </a:rPr>
              <a:t>Number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[required/optional]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slots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with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non-empty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selections.</a:t>
            </a:r>
          </a:p>
          <a:p>
            <a:pPr marL="1048994" lvl="1" indent="-423323">
              <a:lnSpc>
                <a:spcPts val="3180"/>
              </a:lnSpc>
              <a:spcBef>
                <a:spcPts val="540"/>
              </a:spcBef>
              <a:buChar char="•"/>
              <a:tabLst>
                <a:tab pos="1048994" algn="l"/>
                <a:tab pos="1049840" algn="l"/>
              </a:tabLst>
            </a:pPr>
            <a:r>
              <a:rPr sz="2667" spc="-7" dirty="0">
                <a:latin typeface="Arial MT"/>
                <a:cs typeface="Arial MT"/>
              </a:rPr>
              <a:t>Selected</a:t>
            </a:r>
            <a:r>
              <a:rPr sz="2667" spc="-33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components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for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[required/optional]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slots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OK?</a:t>
            </a:r>
            <a:endParaRPr sz="2667" dirty="0">
              <a:latin typeface="Arial MT"/>
              <a:cs typeface="Arial MT"/>
            </a:endParaRPr>
          </a:p>
          <a:p>
            <a:pPr marL="439409" indent="-423323">
              <a:lnSpc>
                <a:spcPts val="3180"/>
              </a:lnSpc>
              <a:buChar char="•"/>
              <a:tabLst>
                <a:tab pos="439409" algn="l"/>
                <a:tab pos="440256" algn="l"/>
              </a:tabLst>
            </a:pPr>
            <a:r>
              <a:rPr sz="2667" b="1" spc="-7" dirty="0">
                <a:latin typeface="Arial"/>
                <a:cs typeface="Arial"/>
              </a:rPr>
              <a:t>Parameter:</a:t>
            </a:r>
            <a:r>
              <a:rPr sz="2667" b="1" spc="-53" dirty="0">
                <a:latin typeface="Arial"/>
                <a:cs typeface="Arial"/>
              </a:rPr>
              <a:t> </a:t>
            </a:r>
            <a:r>
              <a:rPr sz="2667" b="1" spc="-7" dirty="0">
                <a:latin typeface="Arial"/>
                <a:cs typeface="Arial"/>
              </a:rPr>
              <a:t>Product</a:t>
            </a:r>
            <a:r>
              <a:rPr sz="2667" b="1" spc="-53" dirty="0">
                <a:latin typeface="Arial"/>
                <a:cs typeface="Arial"/>
              </a:rPr>
              <a:t> </a:t>
            </a:r>
            <a:r>
              <a:rPr sz="2667" b="1" spc="-7" dirty="0">
                <a:latin typeface="Arial"/>
                <a:cs typeface="Arial"/>
              </a:rPr>
              <a:t>Database</a:t>
            </a:r>
            <a:endParaRPr sz="2667" dirty="0">
              <a:latin typeface="Arial"/>
              <a:cs typeface="Arial"/>
            </a:endParaRPr>
          </a:p>
          <a:p>
            <a:pPr marL="1048994" lvl="1" indent="-423323">
              <a:buChar char="•"/>
              <a:tabLst>
                <a:tab pos="1048994" algn="l"/>
                <a:tab pos="1049840" algn="l"/>
              </a:tabLst>
            </a:pPr>
            <a:r>
              <a:rPr sz="2667" spc="-7" dirty="0">
                <a:latin typeface="Arial MT"/>
                <a:cs typeface="Arial MT"/>
              </a:rPr>
              <a:t>Number</a:t>
            </a:r>
            <a:r>
              <a:rPr sz="2667" spc="-3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of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models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in</a:t>
            </a:r>
            <a:r>
              <a:rPr sz="2667" spc="-3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database</a:t>
            </a:r>
            <a:endParaRPr sz="2667" dirty="0">
              <a:latin typeface="Arial MT"/>
              <a:cs typeface="Arial MT"/>
            </a:endParaRPr>
          </a:p>
          <a:p>
            <a:pPr marL="1048994" lvl="1" indent="-423323">
              <a:buChar char="•"/>
              <a:tabLst>
                <a:tab pos="1048994" algn="l"/>
                <a:tab pos="1049840" algn="l"/>
              </a:tabLst>
            </a:pPr>
            <a:r>
              <a:rPr sz="2667" spc="-7" dirty="0">
                <a:latin typeface="Arial MT"/>
                <a:cs typeface="Arial MT"/>
              </a:rPr>
              <a:t>Number</a:t>
            </a:r>
            <a:r>
              <a:rPr sz="2667" spc="-3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of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components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in</a:t>
            </a:r>
            <a:r>
              <a:rPr sz="2667" spc="-3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database</a:t>
            </a:r>
            <a:endParaRPr sz="2667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535527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882988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Identify</a:t>
            </a:r>
            <a:r>
              <a:rPr spc="-60" dirty="0"/>
              <a:t> </a:t>
            </a:r>
            <a:r>
              <a:rPr spc="-7" dirty="0"/>
              <a:t>Representative</a:t>
            </a:r>
            <a:r>
              <a:rPr spc="-53" dirty="0"/>
              <a:t> Values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96967" y="1737941"/>
            <a:ext cx="8002693" cy="3771844"/>
          </a:xfrm>
          <a:prstGeom prst="rect">
            <a:avLst/>
          </a:prstGeom>
        </p:spPr>
        <p:txBody>
          <a:bodyPr vert="horz" wrap="square" lIns="0" tIns="141393" rIns="0" bIns="0" rtlCol="0">
            <a:spAutoFit/>
          </a:bodyPr>
          <a:lstStyle/>
          <a:p>
            <a:pPr marL="452109" indent="-436022">
              <a:spcBef>
                <a:spcPts val="1113"/>
              </a:spcBef>
              <a:buChar char="•"/>
              <a:tabLst>
                <a:tab pos="451262" algn="l"/>
                <a:tab pos="452955" algn="l"/>
              </a:tabLst>
            </a:pPr>
            <a:r>
              <a:rPr sz="2933" dirty="0">
                <a:latin typeface="Arial MT"/>
                <a:cs typeface="Arial MT"/>
              </a:rPr>
              <a:t>Many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values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can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be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selected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for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each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choice.</a:t>
            </a:r>
          </a:p>
          <a:p>
            <a:pPr marL="452109" indent="-436022">
              <a:spcBef>
                <a:spcPts val="980"/>
              </a:spcBef>
              <a:buChar char="•"/>
              <a:tabLst>
                <a:tab pos="451262" algn="l"/>
                <a:tab pos="452955" algn="l"/>
              </a:tabLst>
            </a:pPr>
            <a:r>
              <a:rPr sz="2933" spc="-7" dirty="0">
                <a:latin typeface="Arial MT"/>
                <a:cs typeface="Arial MT"/>
              </a:rPr>
              <a:t>Partition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each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choice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into</a:t>
            </a:r>
            <a:r>
              <a:rPr sz="2933" spc="47" dirty="0">
                <a:latin typeface="Arial MT"/>
                <a:cs typeface="Arial MT"/>
              </a:rPr>
              <a:t> </a:t>
            </a:r>
            <a:r>
              <a:rPr sz="2933" i="1" spc="-7" dirty="0">
                <a:latin typeface="Arial"/>
                <a:cs typeface="Arial"/>
              </a:rPr>
              <a:t>types</a:t>
            </a:r>
            <a:r>
              <a:rPr sz="2933" i="1" spc="-20" dirty="0">
                <a:latin typeface="Arial"/>
                <a:cs typeface="Arial"/>
              </a:rPr>
              <a:t> </a:t>
            </a:r>
            <a:r>
              <a:rPr sz="2933" i="1" spc="-7" dirty="0">
                <a:latin typeface="Arial"/>
                <a:cs typeface="Arial"/>
              </a:rPr>
              <a:t>of</a:t>
            </a:r>
            <a:r>
              <a:rPr sz="2933" i="1" spc="-20" dirty="0">
                <a:latin typeface="Arial"/>
                <a:cs typeface="Arial"/>
              </a:rPr>
              <a:t> </a:t>
            </a:r>
            <a:r>
              <a:rPr sz="2933" i="1" dirty="0">
                <a:latin typeface="Arial"/>
                <a:cs typeface="Arial"/>
              </a:rPr>
              <a:t>values</a:t>
            </a:r>
            <a:r>
              <a:rPr sz="2933" dirty="0">
                <a:latin typeface="Arial MT"/>
                <a:cs typeface="Arial MT"/>
              </a:rPr>
              <a:t>.</a:t>
            </a:r>
          </a:p>
          <a:p>
            <a:pPr marL="1061693" lvl="1" indent="-413163">
              <a:spcBef>
                <a:spcPts val="387"/>
              </a:spcBef>
              <a:buChar char="•"/>
              <a:tabLst>
                <a:tab pos="1060847" algn="l"/>
                <a:tab pos="1062540" algn="l"/>
              </a:tabLst>
            </a:pPr>
            <a:r>
              <a:rPr sz="2400" spc="-7" dirty="0">
                <a:latin typeface="Arial MT"/>
                <a:cs typeface="Arial MT"/>
              </a:rPr>
              <a:t>Consider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all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outcomes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of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function.</a:t>
            </a:r>
            <a:endParaRPr sz="2400" dirty="0">
              <a:latin typeface="Arial MT"/>
              <a:cs typeface="Arial MT"/>
            </a:endParaRPr>
          </a:p>
          <a:p>
            <a:pPr marL="1061693" lvl="1" indent="-413163">
              <a:spcBef>
                <a:spcPts val="420"/>
              </a:spcBef>
              <a:buChar char="•"/>
              <a:tabLst>
                <a:tab pos="1060847" algn="l"/>
                <a:tab pos="1062540" algn="l"/>
              </a:tabLst>
            </a:pPr>
            <a:r>
              <a:rPr sz="2400" spc="-7" dirty="0">
                <a:latin typeface="Arial MT"/>
                <a:cs typeface="Arial MT"/>
              </a:rPr>
              <a:t>Consider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logical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ranges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or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groupings.</a:t>
            </a:r>
            <a:endParaRPr sz="2400" dirty="0">
              <a:latin typeface="Arial MT"/>
              <a:cs typeface="Arial MT"/>
            </a:endParaRPr>
          </a:p>
          <a:p>
            <a:pPr marL="452109" marR="71965" indent="-436022">
              <a:lnSpc>
                <a:spcPts val="3160"/>
              </a:lnSpc>
              <a:spcBef>
                <a:spcPts val="1420"/>
              </a:spcBef>
              <a:buChar char="•"/>
              <a:tabLst>
                <a:tab pos="451262" algn="l"/>
                <a:tab pos="452955" algn="l"/>
              </a:tabLst>
            </a:pPr>
            <a:r>
              <a:rPr sz="2933" dirty="0">
                <a:latin typeface="Arial MT"/>
                <a:cs typeface="Arial MT"/>
              </a:rPr>
              <a:t>A</a:t>
            </a:r>
            <a:r>
              <a:rPr sz="2933" spc="-18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test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specification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a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selection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of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values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for </a:t>
            </a:r>
            <a:r>
              <a:rPr sz="2933" spc="-80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all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choices.</a:t>
            </a:r>
          </a:p>
          <a:p>
            <a:pPr marL="1061693" marR="552860" lvl="1" indent="-412316">
              <a:lnSpc>
                <a:spcPts val="2640"/>
              </a:lnSpc>
              <a:spcBef>
                <a:spcPts val="667"/>
              </a:spcBef>
              <a:buChar char="•"/>
              <a:tabLst>
                <a:tab pos="1060847" algn="l"/>
                <a:tab pos="1062540" algn="l"/>
              </a:tabLst>
            </a:pPr>
            <a:r>
              <a:rPr sz="2400" spc="-7" dirty="0">
                <a:latin typeface="Arial MT"/>
                <a:cs typeface="Arial MT"/>
              </a:rPr>
              <a:t>Concrete test </a:t>
            </a:r>
            <a:r>
              <a:rPr sz="2400" dirty="0">
                <a:latin typeface="Arial MT"/>
                <a:cs typeface="Arial MT"/>
              </a:rPr>
              <a:t>case </a:t>
            </a:r>
            <a:r>
              <a:rPr sz="2400" spc="-7" dirty="0">
                <a:latin typeface="Arial MT"/>
                <a:cs typeface="Arial MT"/>
              </a:rPr>
              <a:t>fills </a:t>
            </a:r>
            <a:r>
              <a:rPr sz="2400" dirty="0">
                <a:latin typeface="Arial MT"/>
                <a:cs typeface="Arial MT"/>
              </a:rPr>
              <a:t>values </a:t>
            </a:r>
            <a:r>
              <a:rPr sz="2400" spc="-7" dirty="0">
                <a:latin typeface="Arial MT"/>
                <a:cs typeface="Arial MT"/>
              </a:rPr>
              <a:t>for each abstract </a:t>
            </a:r>
            <a:r>
              <a:rPr sz="2400" spc="-65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selection.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35967" y="1946334"/>
            <a:ext cx="2903732" cy="377721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925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676740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53" dirty="0"/>
              <a:t>Values</a:t>
            </a:r>
            <a:r>
              <a:rPr spc="-40" dirty="0"/>
              <a:t> </a:t>
            </a:r>
            <a:r>
              <a:rPr spc="-7" dirty="0"/>
              <a:t>for</a:t>
            </a:r>
            <a:r>
              <a:rPr spc="-33" dirty="0"/>
              <a:t> </a:t>
            </a:r>
            <a:r>
              <a:rPr spc="-13" dirty="0"/>
              <a:t>Each</a:t>
            </a:r>
            <a:r>
              <a:rPr spc="-53" dirty="0"/>
              <a:t> </a:t>
            </a:r>
            <a:r>
              <a:rPr spc="-7" dirty="0"/>
              <a:t>Choice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12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22568" y="1715293"/>
            <a:ext cx="1452033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333" b="1" spc="-7" dirty="0">
                <a:solidFill>
                  <a:srgbClr val="4F4F4F"/>
                </a:solidFill>
                <a:latin typeface="Arial"/>
                <a:cs typeface="Arial"/>
              </a:rPr>
              <a:t>Parameter</a:t>
            </a:r>
            <a:r>
              <a:rPr sz="1333" b="1" dirty="0">
                <a:solidFill>
                  <a:srgbClr val="4F4F4F"/>
                </a:solidFill>
                <a:latin typeface="Arial"/>
                <a:cs typeface="Arial"/>
              </a:rPr>
              <a:t>:</a:t>
            </a:r>
            <a:r>
              <a:rPr sz="1333" b="1" spc="-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333" b="1" dirty="0">
                <a:solidFill>
                  <a:srgbClr val="4F4F4F"/>
                </a:solidFill>
                <a:latin typeface="Arial"/>
                <a:cs typeface="Arial"/>
              </a:rPr>
              <a:t>Model</a:t>
            </a:r>
            <a:endParaRPr sz="1333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8105" y="2020093"/>
            <a:ext cx="2101427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0990" indent="-364058">
              <a:spcBef>
                <a:spcPts val="133"/>
              </a:spcBef>
              <a:buClr>
                <a:srgbClr val="4F4F4F"/>
              </a:buClr>
              <a:buChar char="•"/>
              <a:tabLst>
                <a:tab pos="380144" algn="l"/>
                <a:tab pos="380990" algn="l"/>
              </a:tabLst>
            </a:pP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Choice:</a:t>
            </a:r>
            <a:r>
              <a:rPr sz="1333" spc="-6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dirty="0">
                <a:solidFill>
                  <a:srgbClr val="0000FF"/>
                </a:solidFill>
                <a:latin typeface="Arial MT"/>
                <a:cs typeface="Arial MT"/>
              </a:rPr>
              <a:t>Model</a:t>
            </a:r>
            <a:r>
              <a:rPr sz="1333" spc="-5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number</a:t>
            </a:r>
            <a:endParaRPr sz="1333" dirty="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77707" y="2223292"/>
            <a:ext cx="1555327" cy="63246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0990" indent="-364058">
              <a:spcBef>
                <a:spcPts val="133"/>
              </a:spcBef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malformed</a:t>
            </a:r>
            <a:endParaRPr sz="1333" dirty="0">
              <a:latin typeface="Arial MT"/>
              <a:cs typeface="Arial MT"/>
            </a:endParaRPr>
          </a:p>
          <a:p>
            <a:pPr marL="380990" indent="-364058">
              <a:buChar char="•"/>
              <a:tabLst>
                <a:tab pos="380144" algn="l"/>
                <a:tab pos="380990" algn="l"/>
              </a:tabLst>
            </a:pPr>
            <a:r>
              <a:rPr sz="1333" spc="-7" dirty="0">
                <a:solidFill>
                  <a:srgbClr val="4F4F4F"/>
                </a:solidFill>
                <a:latin typeface="Arial MT"/>
                <a:cs typeface="Arial MT"/>
              </a:rPr>
              <a:t>not</a:t>
            </a:r>
            <a:r>
              <a:rPr sz="1333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1333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4F4F4F"/>
                </a:solidFill>
                <a:latin typeface="Arial MT"/>
                <a:cs typeface="Arial MT"/>
              </a:rPr>
              <a:t>database</a:t>
            </a:r>
            <a:endParaRPr sz="1333" dirty="0">
              <a:latin typeface="Arial MT"/>
              <a:cs typeface="Arial MT"/>
            </a:endParaRPr>
          </a:p>
          <a:p>
            <a:pPr marL="380990" indent="-364058"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valid</a:t>
            </a:r>
            <a:endParaRPr sz="1333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8106" y="2832894"/>
            <a:ext cx="2871893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0990" indent="-364058">
              <a:spcBef>
                <a:spcPts val="133"/>
              </a:spcBef>
              <a:buChar char="•"/>
              <a:tabLst>
                <a:tab pos="380144" algn="l"/>
                <a:tab pos="380990" algn="l"/>
              </a:tabLst>
            </a:pP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Choice:</a:t>
            </a:r>
            <a:r>
              <a:rPr sz="1333" spc="-3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Number</a:t>
            </a:r>
            <a:r>
              <a:rPr sz="1333" spc="-3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333" spc="-3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dirty="0">
                <a:solidFill>
                  <a:srgbClr val="0000FF"/>
                </a:solidFill>
                <a:latin typeface="Arial MT"/>
                <a:cs typeface="Arial MT"/>
              </a:rPr>
              <a:t>required</a:t>
            </a:r>
            <a:r>
              <a:rPr sz="1333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dirty="0">
                <a:solidFill>
                  <a:srgbClr val="0000FF"/>
                </a:solidFill>
                <a:latin typeface="Arial MT"/>
                <a:cs typeface="Arial MT"/>
              </a:rPr>
              <a:t>slots</a:t>
            </a:r>
            <a:endParaRPr sz="1333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77707" y="3036093"/>
            <a:ext cx="812800" cy="63246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0990" indent="-364058">
              <a:spcBef>
                <a:spcPts val="133"/>
              </a:spcBef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0</a:t>
            </a:r>
            <a:endParaRPr sz="1333" dirty="0">
              <a:latin typeface="Arial MT"/>
              <a:cs typeface="Arial MT"/>
            </a:endParaRPr>
          </a:p>
          <a:p>
            <a:pPr marL="380990" indent="-364058"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endParaRPr sz="1333" dirty="0">
              <a:latin typeface="Arial MT"/>
              <a:cs typeface="Arial MT"/>
            </a:endParaRPr>
          </a:p>
          <a:p>
            <a:pPr marL="380990" indent="-364058"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many</a:t>
            </a:r>
            <a:endParaRPr sz="1333" dirty="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8106" y="3645694"/>
            <a:ext cx="2843953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0990" indent="-364058">
              <a:spcBef>
                <a:spcPts val="133"/>
              </a:spcBef>
              <a:buChar char="•"/>
              <a:tabLst>
                <a:tab pos="380144" algn="l"/>
                <a:tab pos="380990" algn="l"/>
              </a:tabLst>
            </a:pP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Choice:</a:t>
            </a:r>
            <a:r>
              <a:rPr sz="1333" spc="-3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Number</a:t>
            </a:r>
            <a:r>
              <a:rPr sz="1333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333" spc="-3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optional</a:t>
            </a:r>
            <a:r>
              <a:rPr sz="1333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dirty="0">
                <a:solidFill>
                  <a:srgbClr val="0000FF"/>
                </a:solidFill>
                <a:latin typeface="Arial MT"/>
                <a:cs typeface="Arial MT"/>
              </a:rPr>
              <a:t>slots</a:t>
            </a:r>
            <a:endParaRPr sz="1333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77707" y="3848893"/>
            <a:ext cx="812800" cy="63246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0990" indent="-364058">
              <a:spcBef>
                <a:spcPts val="133"/>
              </a:spcBef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0</a:t>
            </a:r>
            <a:endParaRPr sz="1333" dirty="0">
              <a:latin typeface="Arial MT"/>
              <a:cs typeface="Arial MT"/>
            </a:endParaRPr>
          </a:p>
          <a:p>
            <a:pPr marL="380990" indent="-364058"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endParaRPr sz="1333" dirty="0">
              <a:latin typeface="Arial MT"/>
              <a:cs typeface="Arial MT"/>
            </a:endParaRPr>
          </a:p>
          <a:p>
            <a:pPr marL="380990" indent="-364058"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many</a:t>
            </a:r>
            <a:endParaRPr sz="1333" dirty="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73800" y="1783571"/>
            <a:ext cx="186859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b="1" spc="-7" dirty="0">
                <a:solidFill>
                  <a:srgbClr val="4F4F4F"/>
                </a:solidFill>
                <a:latin typeface="Arial"/>
                <a:cs typeface="Arial"/>
              </a:rPr>
              <a:t>Parameter:</a:t>
            </a:r>
            <a:r>
              <a:rPr sz="1200" b="1" spc="-8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200" b="1" spc="-7" dirty="0">
                <a:solidFill>
                  <a:srgbClr val="4F4F4F"/>
                </a:solidFill>
                <a:latin typeface="Arial"/>
                <a:cs typeface="Arial"/>
              </a:rPr>
              <a:t>Configuration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86550" y="2062971"/>
            <a:ext cx="297095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3163" indent="-397077">
              <a:spcBef>
                <a:spcPts val="133"/>
              </a:spcBef>
              <a:buChar char="●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Choice:</a:t>
            </a:r>
            <a:r>
              <a:rPr sz="12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Configuration</a:t>
            </a:r>
            <a:r>
              <a:rPr sz="12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Matches</a:t>
            </a:r>
            <a:r>
              <a:rPr sz="12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Model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96150" y="2240771"/>
            <a:ext cx="3809153" cy="73524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3163" indent="-397077">
              <a:lnSpc>
                <a:spcPts val="1420"/>
              </a:lnSpc>
              <a:spcBef>
                <a:spcPts val="133"/>
              </a:spcBef>
              <a:buChar char="○"/>
              <a:tabLst>
                <a:tab pos="413163" algn="l"/>
                <a:tab pos="414010" algn="l"/>
              </a:tabLst>
            </a:pP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complete</a:t>
            </a:r>
            <a:r>
              <a:rPr sz="1200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correspondence</a:t>
            </a:r>
            <a:endParaRPr sz="1200" dirty="0">
              <a:latin typeface="Arial MT"/>
              <a:cs typeface="Arial MT"/>
            </a:endParaRPr>
          </a:p>
          <a:p>
            <a:pPr marL="413163" indent="-397077">
              <a:lnSpc>
                <a:spcPts val="140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omitted</a:t>
            </a:r>
            <a:r>
              <a:rPr sz="12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slots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configuration</a:t>
            </a:r>
            <a:endParaRPr sz="1200" dirty="0">
              <a:latin typeface="Arial MT"/>
              <a:cs typeface="Arial MT"/>
            </a:endParaRPr>
          </a:p>
          <a:p>
            <a:pPr marL="413163" indent="-397077">
              <a:lnSpc>
                <a:spcPts val="140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extra</a:t>
            </a:r>
            <a:r>
              <a:rPr sz="12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slots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configuration</a:t>
            </a:r>
            <a:endParaRPr sz="1200" dirty="0">
              <a:latin typeface="Arial MT"/>
              <a:cs typeface="Arial MT"/>
            </a:endParaRPr>
          </a:p>
          <a:p>
            <a:pPr marL="413163" indent="-397077">
              <a:lnSpc>
                <a:spcPts val="142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mismatched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number</a:t>
            </a:r>
            <a:r>
              <a:rPr sz="1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required</a:t>
            </a:r>
            <a:r>
              <a:rPr sz="1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1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optional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slots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86550" y="2951971"/>
            <a:ext cx="412919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3163" indent="-397077">
              <a:spcBef>
                <a:spcPts val="133"/>
              </a:spcBef>
              <a:buChar char="●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Choice: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Number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200" spc="-1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 smtClean="0">
                <a:solidFill>
                  <a:srgbClr val="0000FF"/>
                </a:solidFill>
                <a:latin typeface="Arial MT"/>
                <a:cs typeface="Arial MT"/>
              </a:rPr>
              <a:t>required</a:t>
            </a:r>
            <a:r>
              <a:rPr sz="1200" spc="-13" dirty="0" smtClean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slots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that</a:t>
            </a:r>
            <a:r>
              <a:rPr sz="1200" spc="-1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are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empty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96149" y="3129771"/>
            <a:ext cx="2217419" cy="55570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3163" indent="-397077">
              <a:lnSpc>
                <a:spcPts val="1420"/>
              </a:lnSpc>
              <a:spcBef>
                <a:spcPts val="133"/>
              </a:spcBef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all</a:t>
            </a:r>
            <a:r>
              <a:rPr sz="12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required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slots</a:t>
            </a:r>
            <a:r>
              <a:rPr sz="12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filled</a:t>
            </a:r>
            <a:endParaRPr sz="1200" dirty="0">
              <a:latin typeface="Arial MT"/>
              <a:cs typeface="Arial MT"/>
            </a:endParaRPr>
          </a:p>
          <a:p>
            <a:pPr marL="413163" indent="-397077">
              <a:lnSpc>
                <a:spcPts val="140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some</a:t>
            </a:r>
            <a:r>
              <a:rPr sz="1200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required</a:t>
            </a:r>
            <a:r>
              <a:rPr sz="1200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slots</a:t>
            </a:r>
            <a:r>
              <a:rPr sz="1200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empty</a:t>
            </a:r>
            <a:endParaRPr sz="1200" dirty="0">
              <a:latin typeface="Arial MT"/>
              <a:cs typeface="Arial MT"/>
            </a:endParaRPr>
          </a:p>
          <a:p>
            <a:pPr marL="413163" indent="-397077">
              <a:lnSpc>
                <a:spcPts val="142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all</a:t>
            </a:r>
            <a:r>
              <a:rPr sz="1200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required</a:t>
            </a:r>
            <a:r>
              <a:rPr sz="1200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slots</a:t>
            </a:r>
            <a:r>
              <a:rPr sz="1200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empty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86550" y="3663171"/>
            <a:ext cx="364659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3163" indent="-397077">
              <a:spcBef>
                <a:spcPts val="133"/>
              </a:spcBef>
              <a:buChar char="●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Choice: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Number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optional</a:t>
            </a:r>
            <a:r>
              <a:rPr sz="1200" spc="-1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slots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that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are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empty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96149" y="3840971"/>
            <a:ext cx="2192019" cy="55570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3163" indent="-397077">
              <a:lnSpc>
                <a:spcPts val="1420"/>
              </a:lnSpc>
              <a:spcBef>
                <a:spcPts val="133"/>
              </a:spcBef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all</a:t>
            </a:r>
            <a:r>
              <a:rPr sz="12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optional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slots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filled</a:t>
            </a:r>
            <a:endParaRPr sz="1200" dirty="0">
              <a:latin typeface="Arial MT"/>
              <a:cs typeface="Arial MT"/>
            </a:endParaRPr>
          </a:p>
          <a:p>
            <a:pPr marL="413163" indent="-397077">
              <a:lnSpc>
                <a:spcPts val="140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some</a:t>
            </a:r>
            <a:r>
              <a:rPr sz="1200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optional</a:t>
            </a:r>
            <a:r>
              <a:rPr sz="1200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slots</a:t>
            </a:r>
            <a:r>
              <a:rPr sz="1200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empty</a:t>
            </a:r>
            <a:endParaRPr sz="1200" dirty="0">
              <a:latin typeface="Arial MT"/>
              <a:cs typeface="Arial MT"/>
            </a:endParaRPr>
          </a:p>
          <a:p>
            <a:pPr marL="413163" indent="-397077">
              <a:lnSpc>
                <a:spcPts val="142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all</a:t>
            </a:r>
            <a:r>
              <a:rPr sz="1200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optional</a:t>
            </a:r>
            <a:r>
              <a:rPr sz="1200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slots</a:t>
            </a:r>
            <a:r>
              <a:rPr sz="1200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empty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86550" y="4374371"/>
            <a:ext cx="362881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3163" indent="-397077">
              <a:spcBef>
                <a:spcPts val="133"/>
              </a:spcBef>
              <a:buChar char="●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Choice:</a:t>
            </a:r>
            <a:r>
              <a:rPr sz="1200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Selected</a:t>
            </a:r>
            <a:r>
              <a:rPr sz="1200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components</a:t>
            </a:r>
            <a:r>
              <a:rPr sz="1200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for</a:t>
            </a:r>
            <a:r>
              <a:rPr sz="1200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required</a:t>
            </a:r>
            <a:r>
              <a:rPr sz="1200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slots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96149" y="4552171"/>
            <a:ext cx="3300307" cy="91478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3163" indent="-397077">
              <a:lnSpc>
                <a:spcPts val="1420"/>
              </a:lnSpc>
              <a:spcBef>
                <a:spcPts val="133"/>
              </a:spcBef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all</a:t>
            </a:r>
            <a:r>
              <a:rPr sz="1200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valid</a:t>
            </a:r>
            <a:endParaRPr sz="1200" dirty="0">
              <a:latin typeface="Arial MT"/>
              <a:cs typeface="Arial MT"/>
            </a:endParaRPr>
          </a:p>
          <a:p>
            <a:pPr marL="413163" indent="-397077">
              <a:lnSpc>
                <a:spcPts val="140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some</a:t>
            </a:r>
            <a:r>
              <a:rPr sz="12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kept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at</a:t>
            </a:r>
            <a:r>
              <a:rPr sz="12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default</a:t>
            </a:r>
            <a:endParaRPr sz="1200" dirty="0">
              <a:latin typeface="Arial MT"/>
              <a:cs typeface="Arial MT"/>
            </a:endParaRPr>
          </a:p>
          <a:p>
            <a:pPr marL="413163" indent="-397077">
              <a:lnSpc>
                <a:spcPts val="140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&gt;=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incompatible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with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</a:t>
            </a:r>
            <a:endParaRPr sz="1200" dirty="0">
              <a:latin typeface="Arial MT"/>
              <a:cs typeface="Arial MT"/>
            </a:endParaRPr>
          </a:p>
          <a:p>
            <a:pPr marL="413163" indent="-397077">
              <a:lnSpc>
                <a:spcPts val="140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&gt;=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incompatible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with</a:t>
            </a:r>
            <a:r>
              <a:rPr sz="1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another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component</a:t>
            </a:r>
            <a:endParaRPr sz="1200" dirty="0">
              <a:latin typeface="Arial MT"/>
              <a:cs typeface="Arial MT"/>
            </a:endParaRPr>
          </a:p>
          <a:p>
            <a:pPr marL="413163" indent="-397077">
              <a:lnSpc>
                <a:spcPts val="142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&gt;=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not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database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86550" y="5441171"/>
            <a:ext cx="360341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3163" indent="-397077">
              <a:spcBef>
                <a:spcPts val="133"/>
              </a:spcBef>
              <a:buChar char="●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Choice:</a:t>
            </a:r>
            <a:r>
              <a:rPr sz="1200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Selected</a:t>
            </a:r>
            <a:r>
              <a:rPr sz="1200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components</a:t>
            </a:r>
            <a:r>
              <a:rPr sz="1200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for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optional</a:t>
            </a:r>
            <a:r>
              <a:rPr sz="1200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slots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96149" y="5618971"/>
            <a:ext cx="3300307" cy="91478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3163" indent="-397077">
              <a:lnSpc>
                <a:spcPts val="1420"/>
              </a:lnSpc>
              <a:spcBef>
                <a:spcPts val="133"/>
              </a:spcBef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all</a:t>
            </a:r>
            <a:r>
              <a:rPr sz="1200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valid</a:t>
            </a:r>
            <a:endParaRPr sz="1200" dirty="0">
              <a:latin typeface="Arial MT"/>
              <a:cs typeface="Arial MT"/>
            </a:endParaRPr>
          </a:p>
          <a:p>
            <a:pPr marL="413163" indent="-397077">
              <a:lnSpc>
                <a:spcPts val="140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some</a:t>
            </a:r>
            <a:r>
              <a:rPr sz="12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kept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at</a:t>
            </a:r>
            <a:r>
              <a:rPr sz="12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default</a:t>
            </a:r>
            <a:endParaRPr sz="1200" dirty="0">
              <a:latin typeface="Arial MT"/>
              <a:cs typeface="Arial MT"/>
            </a:endParaRPr>
          </a:p>
          <a:p>
            <a:pPr marL="413163" indent="-397077">
              <a:lnSpc>
                <a:spcPts val="140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&gt;=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incompatible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with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</a:t>
            </a:r>
            <a:endParaRPr sz="1200" dirty="0">
              <a:latin typeface="Arial MT"/>
              <a:cs typeface="Arial MT"/>
            </a:endParaRPr>
          </a:p>
          <a:p>
            <a:pPr marL="413163" indent="-397077">
              <a:lnSpc>
                <a:spcPts val="140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&gt;=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incompatible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with</a:t>
            </a:r>
            <a:r>
              <a:rPr sz="1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another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component</a:t>
            </a:r>
            <a:endParaRPr sz="1200" dirty="0">
              <a:latin typeface="Arial MT"/>
              <a:cs typeface="Arial MT"/>
            </a:endParaRPr>
          </a:p>
          <a:p>
            <a:pPr marL="413163" indent="-397077">
              <a:lnSpc>
                <a:spcPts val="142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&gt;=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not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database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9134" y="4584527"/>
            <a:ext cx="2399452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333" b="1" spc="-7" dirty="0">
                <a:solidFill>
                  <a:srgbClr val="4F4F4F"/>
                </a:solidFill>
                <a:latin typeface="Arial"/>
                <a:cs typeface="Arial"/>
              </a:rPr>
              <a:t>Parameter:</a:t>
            </a:r>
            <a:r>
              <a:rPr sz="1333" b="1" spc="-5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333" b="1" spc="-7" dirty="0">
                <a:solidFill>
                  <a:srgbClr val="4F4F4F"/>
                </a:solidFill>
                <a:latin typeface="Arial"/>
                <a:cs typeface="Arial"/>
              </a:rPr>
              <a:t>Product</a:t>
            </a:r>
            <a:r>
              <a:rPr sz="1333" b="1" spc="-5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333" b="1" spc="-7" dirty="0">
                <a:solidFill>
                  <a:srgbClr val="4F4F4F"/>
                </a:solidFill>
                <a:latin typeface="Arial"/>
                <a:cs typeface="Arial"/>
              </a:rPr>
              <a:t>Database</a:t>
            </a:r>
            <a:endParaRPr sz="1333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94672" y="4889327"/>
            <a:ext cx="3324013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0990" indent="-364058">
              <a:spcBef>
                <a:spcPts val="133"/>
              </a:spcBef>
              <a:buChar char="•"/>
              <a:tabLst>
                <a:tab pos="380144" algn="l"/>
                <a:tab pos="380990" algn="l"/>
              </a:tabLst>
            </a:pP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Choice:</a:t>
            </a:r>
            <a:r>
              <a:rPr sz="1333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Number</a:t>
            </a:r>
            <a:r>
              <a:rPr sz="1333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333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dirty="0">
                <a:solidFill>
                  <a:srgbClr val="0000FF"/>
                </a:solidFill>
                <a:latin typeface="Arial MT"/>
                <a:cs typeface="Arial MT"/>
              </a:rPr>
              <a:t>models</a:t>
            </a:r>
            <a:r>
              <a:rPr sz="1333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in</a:t>
            </a:r>
            <a:r>
              <a:rPr sz="1333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database</a:t>
            </a:r>
            <a:endParaRPr sz="1333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04272" y="5092527"/>
            <a:ext cx="812800" cy="63246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0990" indent="-364058">
              <a:spcBef>
                <a:spcPts val="133"/>
              </a:spcBef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0</a:t>
            </a:r>
            <a:endParaRPr sz="1333" dirty="0">
              <a:latin typeface="Arial MT"/>
              <a:cs typeface="Arial MT"/>
            </a:endParaRPr>
          </a:p>
          <a:p>
            <a:pPr marL="380990" indent="-364058"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endParaRPr sz="1333" dirty="0">
              <a:latin typeface="Arial MT"/>
              <a:cs typeface="Arial MT"/>
            </a:endParaRPr>
          </a:p>
          <a:p>
            <a:pPr marL="380990" indent="-364058"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many</a:t>
            </a:r>
            <a:endParaRPr sz="1333" dirty="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94673" y="5702127"/>
            <a:ext cx="3079327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0990" indent="-364058">
              <a:spcBef>
                <a:spcPts val="133"/>
              </a:spcBef>
              <a:buChar char="•"/>
              <a:tabLst>
                <a:tab pos="380144" algn="l"/>
                <a:tab pos="380990" algn="l"/>
              </a:tabLst>
            </a:pP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Number</a:t>
            </a:r>
            <a:r>
              <a:rPr sz="1333" spc="-3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333" spc="-3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dirty="0">
                <a:solidFill>
                  <a:srgbClr val="0000FF"/>
                </a:solidFill>
                <a:latin typeface="Arial MT"/>
                <a:cs typeface="Arial MT"/>
              </a:rPr>
              <a:t>components</a:t>
            </a:r>
            <a:r>
              <a:rPr sz="1333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in</a:t>
            </a:r>
            <a:r>
              <a:rPr sz="1333" spc="-3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database</a:t>
            </a:r>
            <a:endParaRPr sz="1333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04272" y="5905327"/>
            <a:ext cx="812800" cy="63246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0990" indent="-364058">
              <a:spcBef>
                <a:spcPts val="133"/>
              </a:spcBef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0</a:t>
            </a:r>
            <a:endParaRPr sz="1333" dirty="0">
              <a:latin typeface="Arial MT"/>
              <a:cs typeface="Arial MT"/>
            </a:endParaRPr>
          </a:p>
          <a:p>
            <a:pPr marL="380990" indent="-364058"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endParaRPr sz="1333" dirty="0">
              <a:latin typeface="Arial MT"/>
              <a:cs typeface="Arial MT"/>
            </a:endParaRPr>
          </a:p>
          <a:p>
            <a:pPr marL="380990" indent="-364058"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many</a:t>
            </a:r>
            <a:endParaRPr sz="1333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187166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996357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 smtClean="0"/>
              <a:t>Generate</a:t>
            </a:r>
            <a:r>
              <a:rPr spc="-53" dirty="0" smtClean="0"/>
              <a:t> </a:t>
            </a:r>
            <a:r>
              <a:rPr spc="-93" dirty="0" smtClean="0"/>
              <a:t>Test</a:t>
            </a:r>
            <a:r>
              <a:rPr spc="-40" dirty="0" smtClean="0"/>
              <a:t> </a:t>
            </a:r>
            <a:r>
              <a:rPr spc="-7" dirty="0" smtClean="0"/>
              <a:t>Case</a:t>
            </a:r>
            <a:r>
              <a:rPr spc="-47" dirty="0" smtClean="0"/>
              <a:t> </a:t>
            </a:r>
            <a:r>
              <a:rPr spc="-7" dirty="0" smtClean="0"/>
              <a:t>Specifications</a:t>
            </a:r>
            <a:endParaRPr spc="-7" dirty="0"/>
          </a:p>
        </p:txBody>
      </p:sp>
      <p:sp>
        <p:nvSpPr>
          <p:cNvPr id="8" name="object 8"/>
          <p:cNvSpPr txBox="1"/>
          <p:nvPr/>
        </p:nvSpPr>
        <p:spPr>
          <a:xfrm>
            <a:off x="849512" y="1892747"/>
            <a:ext cx="6595533" cy="2189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9521" marR="6773" indent="-483435">
              <a:lnSpc>
                <a:spcPct val="103099"/>
              </a:lnSpc>
              <a:buSzPct val="115384"/>
              <a:buChar char="•"/>
              <a:tabLst>
                <a:tab pos="498674" algn="l"/>
                <a:tab pos="500367" algn="l"/>
              </a:tabLst>
            </a:pPr>
            <a:r>
              <a:rPr sz="3467" spc="-100" dirty="0">
                <a:latin typeface="Arial MT"/>
                <a:cs typeface="Arial MT"/>
              </a:rPr>
              <a:t>Test</a:t>
            </a:r>
            <a:r>
              <a:rPr sz="3467" spc="-4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specification</a:t>
            </a:r>
            <a:r>
              <a:rPr sz="3467" spc="-4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=</a:t>
            </a:r>
            <a:r>
              <a:rPr sz="3467" spc="-4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selection</a:t>
            </a:r>
            <a:r>
              <a:rPr sz="3467" spc="-4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of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values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for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choices.</a:t>
            </a:r>
          </a:p>
          <a:p>
            <a:pPr marL="499521" marR="632444" indent="-458882">
              <a:lnSpc>
                <a:spcPts val="4200"/>
              </a:lnSpc>
              <a:spcBef>
                <a:spcPts val="133"/>
              </a:spcBef>
              <a:buFont typeface="Arial MT"/>
              <a:buChar char="•"/>
              <a:tabLst>
                <a:tab pos="498674" algn="l"/>
                <a:tab pos="500367" algn="l"/>
              </a:tabLst>
            </a:pPr>
            <a:r>
              <a:rPr sz="3467" b="1" spc="-7" dirty="0">
                <a:latin typeface="Arial"/>
                <a:cs typeface="Arial"/>
              </a:rPr>
              <a:t>Constraints </a:t>
            </a:r>
            <a:r>
              <a:rPr sz="3467" spc="-7" dirty="0">
                <a:latin typeface="Arial MT"/>
                <a:cs typeface="Arial MT"/>
              </a:rPr>
              <a:t>limit number of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specifications.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94682" y="4038877"/>
            <a:ext cx="5944447" cy="197917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3962" indent="-447875">
              <a:lnSpc>
                <a:spcPts val="3820"/>
              </a:lnSpc>
              <a:spcBef>
                <a:spcPts val="133"/>
              </a:spcBef>
              <a:buChar char="•"/>
              <a:tabLst>
                <a:tab pos="463115" algn="l"/>
                <a:tab pos="464808" algn="l"/>
              </a:tabLst>
            </a:pPr>
            <a:r>
              <a:rPr sz="3200" spc="-7" dirty="0" smtClean="0">
                <a:latin typeface="Arial MT"/>
                <a:cs typeface="Arial MT"/>
              </a:rPr>
              <a:t>Eliminate</a:t>
            </a:r>
            <a:r>
              <a:rPr sz="3200" spc="-53" dirty="0" smtClean="0">
                <a:latin typeface="Arial MT"/>
                <a:cs typeface="Arial MT"/>
              </a:rPr>
              <a:t> </a:t>
            </a:r>
            <a:r>
              <a:rPr sz="3200" spc="-7" dirty="0" smtClean="0">
                <a:latin typeface="Arial MT"/>
                <a:cs typeface="Arial MT"/>
              </a:rPr>
              <a:t>impossible</a:t>
            </a:r>
            <a:r>
              <a:rPr sz="3200" spc="-47" dirty="0" smtClean="0">
                <a:latin typeface="Arial MT"/>
                <a:cs typeface="Arial MT"/>
              </a:rPr>
              <a:t> </a:t>
            </a:r>
            <a:r>
              <a:rPr sz="3200" spc="-7" dirty="0" smtClean="0">
                <a:latin typeface="Arial MT"/>
                <a:cs typeface="Arial MT"/>
              </a:rPr>
              <a:t>pairings.</a:t>
            </a:r>
            <a:endParaRPr sz="3200" dirty="0" smtClean="0">
              <a:latin typeface="Arial MT"/>
              <a:cs typeface="Arial MT"/>
            </a:endParaRPr>
          </a:p>
          <a:p>
            <a:pPr marL="463962" indent="-447875">
              <a:lnSpc>
                <a:spcPts val="3800"/>
              </a:lnSpc>
              <a:buChar char="•"/>
              <a:tabLst>
                <a:tab pos="463115" algn="l"/>
                <a:tab pos="464808" algn="l"/>
              </a:tabLst>
            </a:pPr>
            <a:r>
              <a:rPr sz="3200" spc="-7" dirty="0" smtClean="0">
                <a:latin typeface="Arial MT"/>
                <a:cs typeface="Arial MT"/>
              </a:rPr>
              <a:t>Remove</a:t>
            </a:r>
            <a:r>
              <a:rPr sz="3200" spc="-60" dirty="0" smtClean="0">
                <a:latin typeface="Arial MT"/>
                <a:cs typeface="Arial MT"/>
              </a:rPr>
              <a:t> </a:t>
            </a:r>
            <a:r>
              <a:rPr sz="3200" spc="-7" dirty="0" smtClean="0">
                <a:latin typeface="Arial MT"/>
                <a:cs typeface="Arial MT"/>
              </a:rPr>
              <a:t>unnecessary</a:t>
            </a:r>
            <a:r>
              <a:rPr sz="3200" spc="-60" dirty="0" smtClean="0">
                <a:latin typeface="Arial MT"/>
                <a:cs typeface="Arial MT"/>
              </a:rPr>
              <a:t> </a:t>
            </a:r>
            <a:r>
              <a:rPr sz="3200" spc="-7" dirty="0" smtClean="0">
                <a:latin typeface="Arial MT"/>
                <a:cs typeface="Arial MT"/>
              </a:rPr>
              <a:t>options.</a:t>
            </a:r>
            <a:endParaRPr sz="3200" dirty="0" smtClean="0">
              <a:latin typeface="Arial MT"/>
              <a:cs typeface="Arial MT"/>
            </a:endParaRPr>
          </a:p>
          <a:p>
            <a:pPr marL="463962" marR="393690" indent="-447875">
              <a:lnSpc>
                <a:spcPts val="3800"/>
              </a:lnSpc>
              <a:spcBef>
                <a:spcPts val="140"/>
              </a:spcBef>
              <a:buChar char="•"/>
              <a:tabLst>
                <a:tab pos="463115" algn="l"/>
                <a:tab pos="464808" algn="l"/>
              </a:tabLst>
            </a:pPr>
            <a:r>
              <a:rPr sz="3200" spc="-7" dirty="0" smtClean="0">
                <a:latin typeface="Arial MT"/>
                <a:cs typeface="Arial MT"/>
              </a:rPr>
              <a:t>Choose</a:t>
            </a:r>
            <a:r>
              <a:rPr sz="3200" spc="-33" dirty="0" smtClean="0">
                <a:latin typeface="Arial MT"/>
                <a:cs typeface="Arial MT"/>
              </a:rPr>
              <a:t> </a:t>
            </a:r>
            <a:r>
              <a:rPr sz="3200" dirty="0" smtClean="0">
                <a:latin typeface="Arial MT"/>
                <a:cs typeface="Arial MT"/>
              </a:rPr>
              <a:t>a</a:t>
            </a:r>
            <a:r>
              <a:rPr sz="3200" spc="-27" dirty="0" smtClean="0">
                <a:latin typeface="Arial MT"/>
                <a:cs typeface="Arial MT"/>
              </a:rPr>
              <a:t> </a:t>
            </a:r>
            <a:r>
              <a:rPr sz="3200" dirty="0" smtClean="0">
                <a:latin typeface="Arial MT"/>
                <a:cs typeface="Arial MT"/>
              </a:rPr>
              <a:t>subset</a:t>
            </a:r>
            <a:r>
              <a:rPr sz="3200" spc="-33" dirty="0" smtClean="0">
                <a:latin typeface="Arial MT"/>
                <a:cs typeface="Arial MT"/>
              </a:rPr>
              <a:t> </a:t>
            </a:r>
            <a:r>
              <a:rPr sz="3200" spc="-7" dirty="0" smtClean="0">
                <a:latin typeface="Arial MT"/>
                <a:cs typeface="Arial MT"/>
              </a:rPr>
              <a:t>to</a:t>
            </a:r>
            <a:r>
              <a:rPr sz="3200" spc="-33" dirty="0" smtClean="0">
                <a:latin typeface="Arial MT"/>
                <a:cs typeface="Arial MT"/>
              </a:rPr>
              <a:t> </a:t>
            </a:r>
            <a:r>
              <a:rPr sz="3200" spc="-7" dirty="0" smtClean="0">
                <a:latin typeface="Arial MT"/>
                <a:cs typeface="Arial MT"/>
              </a:rPr>
              <a:t>turn</a:t>
            </a:r>
            <a:r>
              <a:rPr sz="3200" spc="-33" dirty="0" smtClean="0">
                <a:latin typeface="Arial MT"/>
                <a:cs typeface="Arial MT"/>
              </a:rPr>
              <a:t> </a:t>
            </a:r>
            <a:r>
              <a:rPr sz="3200" spc="-7" dirty="0" smtClean="0">
                <a:latin typeface="Arial MT"/>
                <a:cs typeface="Arial MT"/>
              </a:rPr>
              <a:t>into </a:t>
            </a:r>
            <a:r>
              <a:rPr sz="3200" spc="-867" dirty="0" smtClean="0">
                <a:latin typeface="Arial MT"/>
                <a:cs typeface="Arial MT"/>
              </a:rPr>
              <a:t> </a:t>
            </a:r>
            <a:r>
              <a:rPr sz="3200" dirty="0" smtClean="0">
                <a:latin typeface="Arial MT"/>
                <a:cs typeface="Arial MT"/>
              </a:rPr>
              <a:t>concrete</a:t>
            </a:r>
            <a:r>
              <a:rPr sz="3200" spc="-13" dirty="0" smtClean="0">
                <a:latin typeface="Arial MT"/>
                <a:cs typeface="Arial MT"/>
              </a:rPr>
              <a:t> </a:t>
            </a:r>
            <a:r>
              <a:rPr sz="3200" spc="-7" dirty="0" smtClean="0">
                <a:latin typeface="Arial MT"/>
                <a:cs typeface="Arial MT"/>
              </a:rPr>
              <a:t>tests.</a:t>
            </a:r>
            <a:endParaRPr sz="3200" dirty="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16600" y="1833699"/>
            <a:ext cx="3086947" cy="1144758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168487" rIns="0" bIns="0" rtlCol="0">
            <a:spAutoFit/>
          </a:bodyPr>
          <a:lstStyle/>
          <a:p>
            <a:pPr marL="113450" marR="185415">
              <a:lnSpc>
                <a:spcPts val="3800"/>
              </a:lnSpc>
              <a:spcBef>
                <a:spcPts val="1327"/>
              </a:spcBef>
            </a:pPr>
            <a:r>
              <a:rPr sz="3200" b="1" spc="-7" dirty="0">
                <a:latin typeface="Arial"/>
                <a:cs typeface="Arial"/>
              </a:rPr>
              <a:t>1944 </a:t>
            </a:r>
            <a:r>
              <a:rPr sz="3200" b="1" dirty="0">
                <a:latin typeface="Arial"/>
                <a:cs typeface="Arial"/>
              </a:rPr>
              <a:t>tests (all </a:t>
            </a:r>
            <a:r>
              <a:rPr sz="3200" b="1" spc="-873" dirty="0">
                <a:latin typeface="Arial"/>
                <a:cs typeface="Arial"/>
              </a:rPr>
              <a:t> </a:t>
            </a:r>
            <a:r>
              <a:rPr sz="3200" b="1" spc="-7" dirty="0">
                <a:latin typeface="Arial"/>
                <a:cs typeface="Arial"/>
              </a:rPr>
              <a:t>combinations)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69399" y="3652867"/>
            <a:ext cx="2581485" cy="667704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51647" rIns="0" bIns="0" rtlCol="0">
            <a:spAutoFit/>
          </a:bodyPr>
          <a:lstStyle/>
          <a:p>
            <a:pPr marL="151548">
              <a:spcBef>
                <a:spcPts val="407"/>
              </a:spcBef>
            </a:pPr>
            <a:r>
              <a:rPr sz="4000" b="1" spc="-7" dirty="0">
                <a:latin typeface="Arial"/>
                <a:cs typeface="Arial"/>
              </a:rPr>
              <a:t>678</a:t>
            </a:r>
            <a:r>
              <a:rPr sz="4000" b="1" spc="-67" dirty="0">
                <a:latin typeface="Arial"/>
                <a:cs typeface="Arial"/>
              </a:rPr>
              <a:t> Tests</a:t>
            </a:r>
            <a:endParaRPr sz="4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69399" y="4932432"/>
            <a:ext cx="2581485" cy="765167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148167" rIns="0" bIns="0" rtlCol="0">
            <a:spAutoFit/>
          </a:bodyPr>
          <a:lstStyle/>
          <a:p>
            <a:pPr marL="207428">
              <a:spcBef>
                <a:spcPts val="1167"/>
              </a:spcBef>
            </a:pPr>
            <a:r>
              <a:rPr sz="4000" b="1" spc="-7" dirty="0">
                <a:latin typeface="Arial"/>
                <a:cs typeface="Arial"/>
              </a:rPr>
              <a:t>40</a:t>
            </a:r>
            <a:r>
              <a:rPr sz="4000" b="1" spc="-53" dirty="0">
                <a:latin typeface="Arial"/>
                <a:cs typeface="Arial"/>
              </a:rPr>
              <a:t> </a:t>
            </a:r>
            <a:r>
              <a:rPr sz="4000" b="1" spc="-60" dirty="0">
                <a:latin typeface="Arial"/>
                <a:cs typeface="Arial"/>
              </a:rPr>
              <a:t>Tests!</a:t>
            </a:r>
            <a:endParaRPr sz="40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105345" y="3127700"/>
            <a:ext cx="110067" cy="501227"/>
            <a:chOff x="7579009" y="2345775"/>
            <a:chExt cx="82550" cy="375920"/>
          </a:xfrm>
        </p:grpSpPr>
        <p:sp>
          <p:nvSpPr>
            <p:cNvPr id="14" name="object 14"/>
            <p:cNvSpPr/>
            <p:nvPr/>
          </p:nvSpPr>
          <p:spPr>
            <a:xfrm>
              <a:off x="7619999" y="2345775"/>
              <a:ext cx="0" cy="280035"/>
            </a:xfrm>
            <a:custGeom>
              <a:avLst/>
              <a:gdLst/>
              <a:ahLst/>
              <a:cxnLst/>
              <a:rect l="l" t="t" r="r" b="b"/>
              <a:pathLst>
                <a:path h="280035">
                  <a:moveTo>
                    <a:pt x="0" y="0"/>
                  </a:moveTo>
                  <a:lnTo>
                    <a:pt x="0" y="279599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79009" y="2615850"/>
              <a:ext cx="81980" cy="10550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10105345" y="4407267"/>
            <a:ext cx="110067" cy="501227"/>
            <a:chOff x="7579009" y="3305450"/>
            <a:chExt cx="82550" cy="375920"/>
          </a:xfrm>
        </p:grpSpPr>
        <p:sp>
          <p:nvSpPr>
            <p:cNvPr id="17" name="object 17"/>
            <p:cNvSpPr/>
            <p:nvPr/>
          </p:nvSpPr>
          <p:spPr>
            <a:xfrm>
              <a:off x="7619999" y="3305450"/>
              <a:ext cx="0" cy="280035"/>
            </a:xfrm>
            <a:custGeom>
              <a:avLst/>
              <a:gdLst/>
              <a:ahLst/>
              <a:cxnLst/>
              <a:rect l="l" t="t" r="r" b="b"/>
              <a:pathLst>
                <a:path h="280035">
                  <a:moveTo>
                    <a:pt x="0" y="0"/>
                  </a:moveTo>
                  <a:lnTo>
                    <a:pt x="0" y="279599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79009" y="3575525"/>
              <a:ext cx="81980" cy="105500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8489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739486" y="902832"/>
            <a:ext cx="6733540" cy="679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305"/>
              </a:lnSpc>
            </a:pPr>
            <a:r>
              <a:rPr sz="4800" b="1" spc="-53" dirty="0">
                <a:solidFill>
                  <a:srgbClr val="4F4F4F"/>
                </a:solidFill>
                <a:latin typeface="Arial"/>
                <a:cs typeface="Arial"/>
              </a:rPr>
              <a:t>Values</a:t>
            </a:r>
            <a:r>
              <a:rPr sz="4800" b="1" spc="-2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4800" b="1" spc="-7" dirty="0">
                <a:solidFill>
                  <a:srgbClr val="4F4F4F"/>
                </a:solidFill>
                <a:latin typeface="Arial"/>
                <a:cs typeface="Arial"/>
              </a:rPr>
              <a:t>for</a:t>
            </a:r>
            <a:r>
              <a:rPr sz="4800" b="1" spc="-2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4800" b="1" spc="-13" dirty="0">
                <a:solidFill>
                  <a:srgbClr val="4F4F4F"/>
                </a:solidFill>
                <a:latin typeface="Arial"/>
                <a:cs typeface="Arial"/>
              </a:rPr>
              <a:t>Each</a:t>
            </a:r>
            <a:r>
              <a:rPr sz="4800" b="1" spc="-4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4800" b="1" spc="-7" dirty="0">
                <a:solidFill>
                  <a:srgbClr val="4F4F4F"/>
                </a:solidFill>
                <a:latin typeface="Arial"/>
                <a:cs typeface="Arial"/>
              </a:rPr>
              <a:t>Choice</a:t>
            </a:r>
            <a:endParaRPr sz="4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2568" y="1715293"/>
            <a:ext cx="1452033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333" b="1" spc="-7" dirty="0">
                <a:solidFill>
                  <a:srgbClr val="4F4F4F"/>
                </a:solidFill>
                <a:latin typeface="Arial"/>
                <a:cs typeface="Arial"/>
              </a:rPr>
              <a:t>Parameter</a:t>
            </a:r>
            <a:r>
              <a:rPr sz="1333" b="1" dirty="0">
                <a:solidFill>
                  <a:srgbClr val="4F4F4F"/>
                </a:solidFill>
                <a:latin typeface="Arial"/>
                <a:cs typeface="Arial"/>
              </a:rPr>
              <a:t>:</a:t>
            </a:r>
            <a:r>
              <a:rPr sz="1333" b="1" spc="-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333" b="1" dirty="0">
                <a:solidFill>
                  <a:srgbClr val="4F4F4F"/>
                </a:solidFill>
                <a:latin typeface="Arial"/>
                <a:cs typeface="Arial"/>
              </a:rPr>
              <a:t>Model</a:t>
            </a:r>
            <a:endParaRPr sz="1333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8105" y="2020093"/>
            <a:ext cx="2101427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0990" indent="-364058">
              <a:spcBef>
                <a:spcPts val="133"/>
              </a:spcBef>
              <a:buClr>
                <a:srgbClr val="4F4F4F"/>
              </a:buClr>
              <a:buChar char="•"/>
              <a:tabLst>
                <a:tab pos="380144" algn="l"/>
                <a:tab pos="380990" algn="l"/>
              </a:tabLst>
            </a:pP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Choice:</a:t>
            </a:r>
            <a:r>
              <a:rPr sz="1333" spc="-6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dirty="0">
                <a:solidFill>
                  <a:srgbClr val="0000FF"/>
                </a:solidFill>
                <a:latin typeface="Arial MT"/>
                <a:cs typeface="Arial MT"/>
              </a:rPr>
              <a:t>Model</a:t>
            </a:r>
            <a:r>
              <a:rPr sz="1333" spc="-5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number</a:t>
            </a:r>
            <a:endParaRPr sz="1333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77707" y="2223292"/>
            <a:ext cx="1555327" cy="63246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0990" indent="-364058">
              <a:spcBef>
                <a:spcPts val="133"/>
              </a:spcBef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malformed</a:t>
            </a:r>
            <a:endParaRPr sz="1333">
              <a:latin typeface="Arial MT"/>
              <a:cs typeface="Arial MT"/>
            </a:endParaRPr>
          </a:p>
          <a:p>
            <a:pPr marL="380990" indent="-364058">
              <a:buChar char="•"/>
              <a:tabLst>
                <a:tab pos="380144" algn="l"/>
                <a:tab pos="380990" algn="l"/>
              </a:tabLst>
            </a:pPr>
            <a:r>
              <a:rPr sz="1333" spc="-7" dirty="0">
                <a:solidFill>
                  <a:srgbClr val="4F4F4F"/>
                </a:solidFill>
                <a:latin typeface="Arial MT"/>
                <a:cs typeface="Arial MT"/>
              </a:rPr>
              <a:t>not</a:t>
            </a:r>
            <a:r>
              <a:rPr sz="1333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1333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4F4F4F"/>
                </a:solidFill>
                <a:latin typeface="Arial MT"/>
                <a:cs typeface="Arial MT"/>
              </a:rPr>
              <a:t>database</a:t>
            </a:r>
            <a:endParaRPr sz="1333">
              <a:latin typeface="Arial MT"/>
              <a:cs typeface="Arial MT"/>
            </a:endParaRPr>
          </a:p>
          <a:p>
            <a:pPr marL="380990" indent="-364058"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valid</a:t>
            </a:r>
            <a:endParaRPr sz="1333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8106" y="2832894"/>
            <a:ext cx="2871893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0990" indent="-364058">
              <a:spcBef>
                <a:spcPts val="133"/>
              </a:spcBef>
              <a:buChar char="•"/>
              <a:tabLst>
                <a:tab pos="380144" algn="l"/>
                <a:tab pos="380990" algn="l"/>
              </a:tabLst>
            </a:pP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Choice:</a:t>
            </a:r>
            <a:r>
              <a:rPr sz="1333" spc="-3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Number</a:t>
            </a:r>
            <a:r>
              <a:rPr sz="1333" spc="-3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333" spc="-3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dirty="0">
                <a:solidFill>
                  <a:srgbClr val="0000FF"/>
                </a:solidFill>
                <a:latin typeface="Arial MT"/>
                <a:cs typeface="Arial MT"/>
              </a:rPr>
              <a:t>required</a:t>
            </a:r>
            <a:r>
              <a:rPr sz="1333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dirty="0">
                <a:solidFill>
                  <a:srgbClr val="0000FF"/>
                </a:solidFill>
                <a:latin typeface="Arial MT"/>
                <a:cs typeface="Arial MT"/>
              </a:rPr>
              <a:t>slots</a:t>
            </a:r>
            <a:endParaRPr sz="1333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77707" y="3036093"/>
            <a:ext cx="812800" cy="63246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0990" indent="-364058">
              <a:spcBef>
                <a:spcPts val="133"/>
              </a:spcBef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0</a:t>
            </a:r>
            <a:endParaRPr sz="1333">
              <a:latin typeface="Arial MT"/>
              <a:cs typeface="Arial MT"/>
            </a:endParaRPr>
          </a:p>
          <a:p>
            <a:pPr marL="380990" indent="-364058"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endParaRPr sz="1333">
              <a:latin typeface="Arial MT"/>
              <a:cs typeface="Arial MT"/>
            </a:endParaRPr>
          </a:p>
          <a:p>
            <a:pPr marL="380990" indent="-364058"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many</a:t>
            </a:r>
            <a:endParaRPr sz="1333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8106" y="3645694"/>
            <a:ext cx="2843953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0990" indent="-364058">
              <a:spcBef>
                <a:spcPts val="133"/>
              </a:spcBef>
              <a:buChar char="•"/>
              <a:tabLst>
                <a:tab pos="380144" algn="l"/>
                <a:tab pos="380990" algn="l"/>
              </a:tabLst>
            </a:pP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Choice:</a:t>
            </a:r>
            <a:r>
              <a:rPr sz="1333" spc="-3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Number</a:t>
            </a:r>
            <a:r>
              <a:rPr sz="1333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333" spc="-3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optional</a:t>
            </a:r>
            <a:r>
              <a:rPr sz="1333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dirty="0">
                <a:solidFill>
                  <a:srgbClr val="0000FF"/>
                </a:solidFill>
                <a:latin typeface="Arial MT"/>
                <a:cs typeface="Arial MT"/>
              </a:rPr>
              <a:t>slots</a:t>
            </a:r>
            <a:endParaRPr sz="1333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77707" y="3848893"/>
            <a:ext cx="812800" cy="63246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0990" indent="-364058">
              <a:spcBef>
                <a:spcPts val="133"/>
              </a:spcBef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0</a:t>
            </a:r>
            <a:endParaRPr sz="1333">
              <a:latin typeface="Arial MT"/>
              <a:cs typeface="Arial MT"/>
            </a:endParaRPr>
          </a:p>
          <a:p>
            <a:pPr marL="380990" indent="-364058"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endParaRPr sz="1333">
              <a:latin typeface="Arial MT"/>
              <a:cs typeface="Arial MT"/>
            </a:endParaRPr>
          </a:p>
          <a:p>
            <a:pPr marL="380990" indent="-364058"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many</a:t>
            </a:r>
            <a:endParaRPr sz="1333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73800" y="1783571"/>
            <a:ext cx="186859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b="1" spc="-7" dirty="0">
                <a:solidFill>
                  <a:srgbClr val="4F4F4F"/>
                </a:solidFill>
                <a:latin typeface="Arial"/>
                <a:cs typeface="Arial"/>
              </a:rPr>
              <a:t>Parameter:</a:t>
            </a:r>
            <a:r>
              <a:rPr sz="1200" b="1" spc="-8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200" b="1" spc="-7" dirty="0">
                <a:solidFill>
                  <a:srgbClr val="4F4F4F"/>
                </a:solidFill>
                <a:latin typeface="Arial"/>
                <a:cs typeface="Arial"/>
              </a:rPr>
              <a:t>Configuration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86550" y="2062971"/>
            <a:ext cx="297095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3163" indent="-397077">
              <a:spcBef>
                <a:spcPts val="133"/>
              </a:spcBef>
              <a:buChar char="●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Choice:</a:t>
            </a:r>
            <a:r>
              <a:rPr sz="12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Configuration</a:t>
            </a:r>
            <a:r>
              <a:rPr sz="12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Matches</a:t>
            </a:r>
            <a:r>
              <a:rPr sz="12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Model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96150" y="2240771"/>
            <a:ext cx="3809153" cy="73524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3163" indent="-397077">
              <a:lnSpc>
                <a:spcPts val="1420"/>
              </a:lnSpc>
              <a:spcBef>
                <a:spcPts val="133"/>
              </a:spcBef>
              <a:buChar char="○"/>
              <a:tabLst>
                <a:tab pos="413163" algn="l"/>
                <a:tab pos="414010" algn="l"/>
              </a:tabLst>
            </a:pP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complete</a:t>
            </a:r>
            <a:r>
              <a:rPr sz="1200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correspondence</a:t>
            </a:r>
            <a:endParaRPr sz="1200">
              <a:latin typeface="Arial MT"/>
              <a:cs typeface="Arial MT"/>
            </a:endParaRPr>
          </a:p>
          <a:p>
            <a:pPr marL="413163" indent="-397077">
              <a:lnSpc>
                <a:spcPts val="140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omitted</a:t>
            </a:r>
            <a:r>
              <a:rPr sz="12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slots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configuration</a:t>
            </a:r>
            <a:endParaRPr sz="1200">
              <a:latin typeface="Arial MT"/>
              <a:cs typeface="Arial MT"/>
            </a:endParaRPr>
          </a:p>
          <a:p>
            <a:pPr marL="413163" indent="-397077">
              <a:lnSpc>
                <a:spcPts val="140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extra</a:t>
            </a:r>
            <a:r>
              <a:rPr sz="12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slots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configuration</a:t>
            </a:r>
            <a:endParaRPr sz="1200">
              <a:latin typeface="Arial MT"/>
              <a:cs typeface="Arial MT"/>
            </a:endParaRPr>
          </a:p>
          <a:p>
            <a:pPr marL="413163" indent="-397077">
              <a:lnSpc>
                <a:spcPts val="142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mismatched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number</a:t>
            </a:r>
            <a:r>
              <a:rPr sz="1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required</a:t>
            </a:r>
            <a:r>
              <a:rPr sz="1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1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optional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86550" y="2951971"/>
            <a:ext cx="412919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3163" indent="-397077">
              <a:spcBef>
                <a:spcPts val="133"/>
              </a:spcBef>
              <a:buChar char="●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Choice: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Number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200" spc="-13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mtClean="0">
                <a:solidFill>
                  <a:srgbClr val="0000FF"/>
                </a:solidFill>
                <a:latin typeface="Arial MT"/>
                <a:cs typeface="Arial MT"/>
              </a:rPr>
              <a:t>required</a:t>
            </a:r>
            <a:r>
              <a:rPr sz="1200" spc="-13" smtClean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slots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that</a:t>
            </a:r>
            <a:r>
              <a:rPr sz="1200" spc="-1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are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empty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96149" y="3129771"/>
            <a:ext cx="2217419" cy="55570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3163" indent="-397077">
              <a:lnSpc>
                <a:spcPts val="1420"/>
              </a:lnSpc>
              <a:spcBef>
                <a:spcPts val="133"/>
              </a:spcBef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all</a:t>
            </a:r>
            <a:r>
              <a:rPr sz="12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required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slots</a:t>
            </a:r>
            <a:r>
              <a:rPr sz="12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filled</a:t>
            </a:r>
            <a:endParaRPr sz="1200">
              <a:latin typeface="Arial MT"/>
              <a:cs typeface="Arial MT"/>
            </a:endParaRPr>
          </a:p>
          <a:p>
            <a:pPr marL="413163" indent="-397077">
              <a:lnSpc>
                <a:spcPts val="140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some</a:t>
            </a:r>
            <a:r>
              <a:rPr sz="1200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required</a:t>
            </a:r>
            <a:r>
              <a:rPr sz="1200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slots</a:t>
            </a:r>
            <a:r>
              <a:rPr sz="1200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empty</a:t>
            </a:r>
            <a:endParaRPr sz="1200">
              <a:latin typeface="Arial MT"/>
              <a:cs typeface="Arial MT"/>
            </a:endParaRPr>
          </a:p>
          <a:p>
            <a:pPr marL="413163" indent="-397077">
              <a:lnSpc>
                <a:spcPts val="142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all</a:t>
            </a:r>
            <a:r>
              <a:rPr sz="1200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required</a:t>
            </a:r>
            <a:r>
              <a:rPr sz="1200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slots</a:t>
            </a:r>
            <a:r>
              <a:rPr sz="1200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empty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86550" y="3663171"/>
            <a:ext cx="364659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3163" indent="-397077">
              <a:spcBef>
                <a:spcPts val="133"/>
              </a:spcBef>
              <a:buChar char="●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Choice: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Number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optional</a:t>
            </a:r>
            <a:r>
              <a:rPr sz="1200" spc="-1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slots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that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are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empty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96149" y="3840971"/>
            <a:ext cx="2192019" cy="55570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3163" indent="-397077">
              <a:lnSpc>
                <a:spcPts val="1420"/>
              </a:lnSpc>
              <a:spcBef>
                <a:spcPts val="133"/>
              </a:spcBef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all</a:t>
            </a:r>
            <a:r>
              <a:rPr sz="12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optional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slots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filled</a:t>
            </a:r>
            <a:endParaRPr sz="1200">
              <a:latin typeface="Arial MT"/>
              <a:cs typeface="Arial MT"/>
            </a:endParaRPr>
          </a:p>
          <a:p>
            <a:pPr marL="413163" indent="-397077">
              <a:lnSpc>
                <a:spcPts val="140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some</a:t>
            </a:r>
            <a:r>
              <a:rPr sz="1200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optional</a:t>
            </a:r>
            <a:r>
              <a:rPr sz="1200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slots</a:t>
            </a:r>
            <a:r>
              <a:rPr sz="1200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empty</a:t>
            </a:r>
            <a:endParaRPr sz="1200">
              <a:latin typeface="Arial MT"/>
              <a:cs typeface="Arial MT"/>
            </a:endParaRPr>
          </a:p>
          <a:p>
            <a:pPr marL="413163" indent="-397077">
              <a:lnSpc>
                <a:spcPts val="142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all</a:t>
            </a:r>
            <a:r>
              <a:rPr sz="1200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optional</a:t>
            </a:r>
            <a:r>
              <a:rPr sz="1200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slots</a:t>
            </a:r>
            <a:r>
              <a:rPr sz="1200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empty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86550" y="4374371"/>
            <a:ext cx="362881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3163" indent="-397077">
              <a:spcBef>
                <a:spcPts val="133"/>
              </a:spcBef>
              <a:buChar char="●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Choice:</a:t>
            </a:r>
            <a:r>
              <a:rPr sz="1200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Selected</a:t>
            </a:r>
            <a:r>
              <a:rPr sz="1200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components</a:t>
            </a:r>
            <a:r>
              <a:rPr sz="1200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for</a:t>
            </a:r>
            <a:r>
              <a:rPr sz="1200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required</a:t>
            </a:r>
            <a:r>
              <a:rPr sz="1200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slots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96149" y="4552171"/>
            <a:ext cx="3300307" cy="91478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3163" indent="-397077">
              <a:lnSpc>
                <a:spcPts val="1420"/>
              </a:lnSpc>
              <a:spcBef>
                <a:spcPts val="133"/>
              </a:spcBef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all</a:t>
            </a:r>
            <a:r>
              <a:rPr sz="1200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valid</a:t>
            </a:r>
            <a:endParaRPr sz="1200">
              <a:latin typeface="Arial MT"/>
              <a:cs typeface="Arial MT"/>
            </a:endParaRPr>
          </a:p>
          <a:p>
            <a:pPr marL="413163" indent="-397077">
              <a:lnSpc>
                <a:spcPts val="140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some</a:t>
            </a:r>
            <a:r>
              <a:rPr sz="12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kept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at</a:t>
            </a:r>
            <a:r>
              <a:rPr sz="12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default</a:t>
            </a:r>
            <a:endParaRPr sz="1200">
              <a:latin typeface="Arial MT"/>
              <a:cs typeface="Arial MT"/>
            </a:endParaRPr>
          </a:p>
          <a:p>
            <a:pPr marL="413163" indent="-397077">
              <a:lnSpc>
                <a:spcPts val="140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&gt;=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incompatible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with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</a:t>
            </a:r>
            <a:endParaRPr sz="1200">
              <a:latin typeface="Arial MT"/>
              <a:cs typeface="Arial MT"/>
            </a:endParaRPr>
          </a:p>
          <a:p>
            <a:pPr marL="413163" indent="-397077">
              <a:lnSpc>
                <a:spcPts val="140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&gt;=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incompatible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with</a:t>
            </a:r>
            <a:r>
              <a:rPr sz="1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another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component</a:t>
            </a:r>
            <a:endParaRPr sz="1200">
              <a:latin typeface="Arial MT"/>
              <a:cs typeface="Arial MT"/>
            </a:endParaRPr>
          </a:p>
          <a:p>
            <a:pPr marL="413163" indent="-397077">
              <a:lnSpc>
                <a:spcPts val="142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&gt;=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not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database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86550" y="5441171"/>
            <a:ext cx="360341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3163" indent="-397077">
              <a:spcBef>
                <a:spcPts val="133"/>
              </a:spcBef>
              <a:buChar char="●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Choice:</a:t>
            </a:r>
            <a:r>
              <a:rPr sz="1200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Selected</a:t>
            </a:r>
            <a:r>
              <a:rPr sz="1200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components</a:t>
            </a:r>
            <a:r>
              <a:rPr sz="1200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for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optional</a:t>
            </a:r>
            <a:r>
              <a:rPr sz="1200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slots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96149" y="5618971"/>
            <a:ext cx="3300307" cy="91478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3163" indent="-397077">
              <a:lnSpc>
                <a:spcPts val="1420"/>
              </a:lnSpc>
              <a:spcBef>
                <a:spcPts val="133"/>
              </a:spcBef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all</a:t>
            </a:r>
            <a:r>
              <a:rPr sz="1200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valid</a:t>
            </a:r>
            <a:endParaRPr sz="1200">
              <a:latin typeface="Arial MT"/>
              <a:cs typeface="Arial MT"/>
            </a:endParaRPr>
          </a:p>
          <a:p>
            <a:pPr marL="413163" indent="-397077">
              <a:lnSpc>
                <a:spcPts val="140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some</a:t>
            </a:r>
            <a:r>
              <a:rPr sz="12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kept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at</a:t>
            </a:r>
            <a:r>
              <a:rPr sz="12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default</a:t>
            </a:r>
            <a:endParaRPr sz="1200">
              <a:latin typeface="Arial MT"/>
              <a:cs typeface="Arial MT"/>
            </a:endParaRPr>
          </a:p>
          <a:p>
            <a:pPr marL="413163" indent="-397077">
              <a:lnSpc>
                <a:spcPts val="140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&gt;=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incompatible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with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</a:t>
            </a:r>
            <a:endParaRPr sz="1200">
              <a:latin typeface="Arial MT"/>
              <a:cs typeface="Arial MT"/>
            </a:endParaRPr>
          </a:p>
          <a:p>
            <a:pPr marL="413163" indent="-397077">
              <a:lnSpc>
                <a:spcPts val="140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&gt;=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incompatible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with</a:t>
            </a:r>
            <a:r>
              <a:rPr sz="1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another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component</a:t>
            </a:r>
            <a:endParaRPr sz="1200">
              <a:latin typeface="Arial MT"/>
              <a:cs typeface="Arial MT"/>
            </a:endParaRPr>
          </a:p>
          <a:p>
            <a:pPr marL="413163" indent="-397077">
              <a:lnSpc>
                <a:spcPts val="142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&gt;=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not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database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9134" y="4584527"/>
            <a:ext cx="2399452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333" b="1" spc="-7" dirty="0">
                <a:solidFill>
                  <a:srgbClr val="4F4F4F"/>
                </a:solidFill>
                <a:latin typeface="Arial"/>
                <a:cs typeface="Arial"/>
              </a:rPr>
              <a:t>Parameter:</a:t>
            </a:r>
            <a:r>
              <a:rPr sz="1333" b="1" spc="-5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333" b="1" spc="-7" dirty="0">
                <a:solidFill>
                  <a:srgbClr val="4F4F4F"/>
                </a:solidFill>
                <a:latin typeface="Arial"/>
                <a:cs typeface="Arial"/>
              </a:rPr>
              <a:t>Product</a:t>
            </a:r>
            <a:r>
              <a:rPr sz="1333" b="1" spc="-5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333" b="1" spc="-7" dirty="0">
                <a:solidFill>
                  <a:srgbClr val="4F4F4F"/>
                </a:solidFill>
                <a:latin typeface="Arial"/>
                <a:cs typeface="Arial"/>
              </a:rPr>
              <a:t>Database</a:t>
            </a:r>
            <a:endParaRPr sz="1333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94672" y="4889327"/>
            <a:ext cx="3324013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0990" indent="-364058">
              <a:spcBef>
                <a:spcPts val="133"/>
              </a:spcBef>
              <a:buChar char="•"/>
              <a:tabLst>
                <a:tab pos="380144" algn="l"/>
                <a:tab pos="380990" algn="l"/>
              </a:tabLst>
            </a:pP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Choice:</a:t>
            </a:r>
            <a:r>
              <a:rPr sz="1333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Number</a:t>
            </a:r>
            <a:r>
              <a:rPr sz="1333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333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dirty="0">
                <a:solidFill>
                  <a:srgbClr val="0000FF"/>
                </a:solidFill>
                <a:latin typeface="Arial MT"/>
                <a:cs typeface="Arial MT"/>
              </a:rPr>
              <a:t>models</a:t>
            </a:r>
            <a:r>
              <a:rPr sz="1333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in</a:t>
            </a:r>
            <a:r>
              <a:rPr sz="1333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database</a:t>
            </a:r>
            <a:endParaRPr sz="1333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04272" y="5092527"/>
            <a:ext cx="812800" cy="63246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0990" indent="-364058">
              <a:spcBef>
                <a:spcPts val="133"/>
              </a:spcBef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0</a:t>
            </a:r>
            <a:endParaRPr sz="1333">
              <a:latin typeface="Arial MT"/>
              <a:cs typeface="Arial MT"/>
            </a:endParaRPr>
          </a:p>
          <a:p>
            <a:pPr marL="380990" indent="-364058"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endParaRPr sz="1333">
              <a:latin typeface="Arial MT"/>
              <a:cs typeface="Arial MT"/>
            </a:endParaRPr>
          </a:p>
          <a:p>
            <a:pPr marL="380990" indent="-364058"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many</a:t>
            </a:r>
            <a:endParaRPr sz="1333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94673" y="5702127"/>
            <a:ext cx="3079327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0990" indent="-364058">
              <a:spcBef>
                <a:spcPts val="133"/>
              </a:spcBef>
              <a:buChar char="•"/>
              <a:tabLst>
                <a:tab pos="380144" algn="l"/>
                <a:tab pos="380990" algn="l"/>
              </a:tabLst>
            </a:pP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Number</a:t>
            </a:r>
            <a:r>
              <a:rPr sz="1333" spc="-3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333" spc="-3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dirty="0">
                <a:solidFill>
                  <a:srgbClr val="0000FF"/>
                </a:solidFill>
                <a:latin typeface="Arial MT"/>
                <a:cs typeface="Arial MT"/>
              </a:rPr>
              <a:t>components</a:t>
            </a:r>
            <a:r>
              <a:rPr sz="1333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in</a:t>
            </a:r>
            <a:r>
              <a:rPr sz="1333" spc="-3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database</a:t>
            </a:r>
            <a:endParaRPr sz="1333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04272" y="5905327"/>
            <a:ext cx="812800" cy="63246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0990" indent="-364058">
              <a:spcBef>
                <a:spcPts val="133"/>
              </a:spcBef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0</a:t>
            </a:r>
            <a:endParaRPr sz="1333">
              <a:latin typeface="Arial MT"/>
              <a:cs typeface="Arial MT"/>
            </a:endParaRPr>
          </a:p>
          <a:p>
            <a:pPr marL="380990" indent="-364058"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endParaRPr sz="1333">
              <a:latin typeface="Arial MT"/>
              <a:cs typeface="Arial MT"/>
            </a:endParaRPr>
          </a:p>
          <a:p>
            <a:pPr marL="380990" indent="-364058"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many</a:t>
            </a:r>
            <a:endParaRPr sz="1333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-1326" y="-34743"/>
            <a:ext cx="12204700" cy="1500293"/>
            <a:chOff x="-4737" y="69912"/>
            <a:chExt cx="9153525" cy="1125220"/>
          </a:xfrm>
        </p:grpSpPr>
        <p:sp>
          <p:nvSpPr>
            <p:cNvPr id="32" name="object 32"/>
            <p:cNvSpPr/>
            <p:nvPr/>
          </p:nvSpPr>
          <p:spPr>
            <a:xfrm>
              <a:off x="24" y="74675"/>
              <a:ext cx="9144000" cy="1115695"/>
            </a:xfrm>
            <a:custGeom>
              <a:avLst/>
              <a:gdLst/>
              <a:ahLst/>
              <a:cxnLst/>
              <a:rect l="l" t="t" r="r" b="b"/>
              <a:pathLst>
                <a:path w="9144000" h="1115695">
                  <a:moveTo>
                    <a:pt x="9143999" y="1115399"/>
                  </a:moveTo>
                  <a:lnTo>
                    <a:pt x="0" y="11153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1153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24" y="74675"/>
              <a:ext cx="9144000" cy="1115695"/>
            </a:xfrm>
            <a:custGeom>
              <a:avLst/>
              <a:gdLst/>
              <a:ahLst/>
              <a:cxnLst/>
              <a:rect l="l" t="t" r="r" b="b"/>
              <a:pathLst>
                <a:path w="9144000" h="1115695">
                  <a:moveTo>
                    <a:pt x="0" y="0"/>
                  </a:moveTo>
                  <a:lnTo>
                    <a:pt x="9143999" y="0"/>
                  </a:lnTo>
                  <a:lnTo>
                    <a:pt x="9143999" y="1115399"/>
                  </a:lnTo>
                  <a:lnTo>
                    <a:pt x="0" y="1115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46923" y="203087"/>
            <a:ext cx="11882967" cy="12483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76564" indent="-509681">
              <a:spcBef>
                <a:spcPts val="133"/>
              </a:spcBef>
              <a:buChar char="●"/>
              <a:tabLst>
                <a:tab pos="576564" algn="l"/>
                <a:tab pos="577412" algn="l"/>
              </a:tabLst>
            </a:pPr>
            <a:r>
              <a:rPr sz="2667" spc="-7" dirty="0">
                <a:latin typeface="Arial MT"/>
                <a:cs typeface="Arial MT"/>
              </a:rPr>
              <a:t>Seven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choices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with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three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values,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one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with four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values,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two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with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five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values.</a:t>
            </a:r>
          </a:p>
          <a:p>
            <a:pPr marL="1186150" lvl="1" indent="-509681">
              <a:buChar char="○"/>
              <a:tabLst>
                <a:tab pos="1186150" algn="l"/>
                <a:tab pos="1186996" algn="l"/>
              </a:tabLst>
            </a:pPr>
            <a:r>
              <a:rPr sz="2667" spc="7" dirty="0">
                <a:latin typeface="Arial MT"/>
                <a:cs typeface="Arial MT"/>
              </a:rPr>
              <a:t>3</a:t>
            </a:r>
            <a:r>
              <a:rPr sz="2600" spc="9" baseline="32051" dirty="0">
                <a:latin typeface="Arial MT"/>
                <a:cs typeface="Arial MT"/>
              </a:rPr>
              <a:t>7</a:t>
            </a:r>
            <a:r>
              <a:rPr sz="2600" spc="360" baseline="32051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x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spc="7" dirty="0">
                <a:latin typeface="Arial MT"/>
                <a:cs typeface="Arial MT"/>
              </a:rPr>
              <a:t>5</a:t>
            </a:r>
            <a:r>
              <a:rPr sz="2600" spc="9" baseline="32051" dirty="0">
                <a:latin typeface="Arial MT"/>
                <a:cs typeface="Arial MT"/>
              </a:rPr>
              <a:t>2</a:t>
            </a:r>
            <a:r>
              <a:rPr sz="2600" baseline="32051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x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4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=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218700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test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specifications</a:t>
            </a:r>
          </a:p>
          <a:p>
            <a:pPr marL="576564" indent="-509681">
              <a:buChar char="●"/>
              <a:tabLst>
                <a:tab pos="576564" algn="l"/>
                <a:tab pos="577412" algn="l"/>
              </a:tabLst>
            </a:pPr>
            <a:r>
              <a:rPr sz="2667" spc="-7" dirty="0">
                <a:latin typeface="Arial MT"/>
                <a:cs typeface="Arial MT"/>
              </a:rPr>
              <a:t>Not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all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combinations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correspond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to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reasonable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specifications.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8043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819319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Constraints</a:t>
            </a:r>
            <a:r>
              <a:rPr spc="-60" dirty="0"/>
              <a:t> </a:t>
            </a:r>
            <a:r>
              <a:rPr spc="-7" dirty="0"/>
              <a:t>Between</a:t>
            </a:r>
            <a:r>
              <a:rPr spc="-53" dirty="0"/>
              <a:t> Values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15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73263" y="1801266"/>
            <a:ext cx="10599420" cy="426783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IF-CONSTRAINT</a:t>
            </a:r>
            <a:endParaRPr sz="3467" dirty="0">
              <a:latin typeface="Arial MT"/>
              <a:cs typeface="Arial MT"/>
            </a:endParaRPr>
          </a:p>
          <a:p>
            <a:pPr marL="1084553" marR="6773" lvl="1" indent="-436022">
              <a:lnSpc>
                <a:spcPts val="3133"/>
              </a:lnSpc>
              <a:spcBef>
                <a:spcPts val="77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This </a:t>
            </a:r>
            <a:r>
              <a:rPr sz="2933" dirty="0">
                <a:latin typeface="Arial MT"/>
                <a:cs typeface="Arial MT"/>
              </a:rPr>
              <a:t>value </a:t>
            </a:r>
            <a:r>
              <a:rPr sz="2933" spc="-7" dirty="0">
                <a:latin typeface="Arial MT"/>
                <a:cs typeface="Arial MT"/>
              </a:rPr>
              <a:t>only needs to be used under </a:t>
            </a:r>
            <a:r>
              <a:rPr sz="2933" dirty="0">
                <a:latin typeface="Arial MT"/>
                <a:cs typeface="Arial MT"/>
              </a:rPr>
              <a:t>certain conditions </a:t>
            </a:r>
            <a:r>
              <a:rPr sz="2933" spc="-80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(</a:t>
            </a:r>
            <a:r>
              <a:rPr sz="2933" b="1" spc="-7" dirty="0">
                <a:latin typeface="Arial"/>
                <a:cs typeface="Arial"/>
              </a:rPr>
              <a:t>if</a:t>
            </a:r>
            <a:r>
              <a:rPr sz="2933" b="1" spc="-20" dirty="0">
                <a:latin typeface="Arial"/>
                <a:cs typeface="Arial"/>
              </a:rPr>
              <a:t> </a:t>
            </a:r>
            <a:r>
              <a:rPr sz="2933" b="1" dirty="0">
                <a:latin typeface="Arial"/>
                <a:cs typeface="Arial"/>
              </a:rPr>
              <a:t>X</a:t>
            </a:r>
            <a:r>
              <a:rPr sz="2933" b="1" spc="-13" dirty="0">
                <a:latin typeface="Arial"/>
                <a:cs typeface="Arial"/>
              </a:rPr>
              <a:t> </a:t>
            </a:r>
            <a:r>
              <a:rPr sz="2933" b="1" spc="-7" dirty="0">
                <a:latin typeface="Arial"/>
                <a:cs typeface="Arial"/>
              </a:rPr>
              <a:t>is</a:t>
            </a:r>
            <a:r>
              <a:rPr sz="2933" b="1" spc="-13" dirty="0">
                <a:latin typeface="Arial"/>
                <a:cs typeface="Arial"/>
              </a:rPr>
              <a:t> </a:t>
            </a:r>
            <a:r>
              <a:rPr sz="2933" b="1" dirty="0">
                <a:latin typeface="Arial"/>
                <a:cs typeface="Arial"/>
              </a:rPr>
              <a:t>true,</a:t>
            </a:r>
            <a:r>
              <a:rPr sz="2933" b="1" spc="-13" dirty="0">
                <a:latin typeface="Arial"/>
                <a:cs typeface="Arial"/>
              </a:rPr>
              <a:t> </a:t>
            </a:r>
            <a:r>
              <a:rPr sz="2933" b="1" spc="-7" dirty="0">
                <a:latin typeface="Arial"/>
                <a:cs typeface="Arial"/>
              </a:rPr>
              <a:t>use</a:t>
            </a:r>
            <a:r>
              <a:rPr sz="2933" b="1" spc="-13" dirty="0">
                <a:latin typeface="Arial"/>
                <a:cs typeface="Arial"/>
              </a:rPr>
              <a:t> </a:t>
            </a:r>
            <a:r>
              <a:rPr sz="2933" b="1" spc="-7" dirty="0">
                <a:latin typeface="Arial"/>
                <a:cs typeface="Arial"/>
              </a:rPr>
              <a:t>value</a:t>
            </a:r>
            <a:r>
              <a:rPr sz="2933" b="1" spc="-60" dirty="0">
                <a:latin typeface="Arial"/>
                <a:cs typeface="Arial"/>
              </a:rPr>
              <a:t> </a:t>
            </a:r>
            <a:r>
              <a:rPr sz="2933" b="1" spc="27" dirty="0">
                <a:latin typeface="Arial"/>
                <a:cs typeface="Arial"/>
              </a:rPr>
              <a:t>Y</a:t>
            </a:r>
            <a:r>
              <a:rPr sz="2933" spc="27" dirty="0">
                <a:latin typeface="Arial MT"/>
                <a:cs typeface="Arial MT"/>
              </a:rPr>
              <a:t>)</a:t>
            </a:r>
            <a:endParaRPr sz="2933" dirty="0">
              <a:latin typeface="Arial MT"/>
              <a:cs typeface="Arial MT"/>
            </a:endParaRPr>
          </a:p>
          <a:p>
            <a:pPr marL="475815" indent="-458882">
              <a:spcBef>
                <a:spcPts val="90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ERROR</a:t>
            </a:r>
            <a:endParaRPr sz="3467" dirty="0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53" dirty="0">
                <a:latin typeface="Arial MT"/>
                <a:cs typeface="Arial MT"/>
              </a:rPr>
              <a:t>Value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causes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error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regardless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of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values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of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other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choices.</a:t>
            </a:r>
          </a:p>
          <a:p>
            <a:pPr marL="475815" indent="-458882">
              <a:spcBef>
                <a:spcPts val="8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SINGLE</a:t>
            </a:r>
            <a:endParaRPr sz="3467" dirty="0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Only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a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single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test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with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this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value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needed.</a:t>
            </a:r>
            <a:endParaRPr sz="2933" dirty="0">
              <a:latin typeface="Arial MT"/>
              <a:cs typeface="Arial MT"/>
            </a:endParaRP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Corner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cases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that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should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give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“good”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outcome.</a:t>
            </a:r>
            <a:endParaRPr sz="2933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24880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591312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Example</a:t>
            </a:r>
            <a:r>
              <a:rPr spc="-80" dirty="0"/>
              <a:t> </a:t>
            </a:r>
            <a:r>
              <a:rPr dirty="0"/>
              <a:t>-</a:t>
            </a:r>
            <a:r>
              <a:rPr spc="-60" dirty="0"/>
              <a:t> </a:t>
            </a:r>
            <a:r>
              <a:rPr spc="-7" dirty="0"/>
              <a:t>Substring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97153" y="1918379"/>
          <a:ext cx="8175411" cy="936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7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9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7147">
                <a:tc>
                  <a:txBody>
                    <a:bodyPr/>
                    <a:lstStyle/>
                    <a:p>
                      <a:pPr marL="31750">
                        <a:lnSpc>
                          <a:spcPts val="2685"/>
                        </a:lnSpc>
                      </a:pPr>
                      <a:r>
                        <a:rPr sz="3500" spc="-5" dirty="0">
                          <a:solidFill>
                            <a:srgbClr val="4F4F4F"/>
                          </a:solidFill>
                          <a:latin typeface="Courier New"/>
                          <a:cs typeface="Courier New"/>
                        </a:rPr>
                        <a:t>substr(string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685"/>
                        </a:lnSpc>
                      </a:pPr>
                      <a:r>
                        <a:rPr sz="3500" spc="-5" dirty="0">
                          <a:solidFill>
                            <a:srgbClr val="4F4F4F"/>
                          </a:solidFill>
                          <a:latin typeface="Courier New"/>
                          <a:cs typeface="Courier New"/>
                        </a:rPr>
                        <a:t>str,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685"/>
                        </a:lnSpc>
                      </a:pPr>
                      <a:r>
                        <a:rPr sz="3500" spc="-5" dirty="0">
                          <a:solidFill>
                            <a:srgbClr val="4F4F4F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685"/>
                        </a:lnSpc>
                      </a:pPr>
                      <a:r>
                        <a:rPr sz="3500" spc="-5" dirty="0">
                          <a:solidFill>
                            <a:srgbClr val="4F4F4F"/>
                          </a:solidFill>
                          <a:latin typeface="Courier New"/>
                          <a:cs typeface="Courier New"/>
                        </a:rPr>
                        <a:t>index)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25">
                <a:tc>
                  <a:txBody>
                    <a:bodyPr/>
                    <a:lstStyle/>
                    <a:p>
                      <a:pPr marL="31750">
                        <a:lnSpc>
                          <a:spcPts val="2080"/>
                        </a:lnSpc>
                        <a:spcBef>
                          <a:spcPts val="114"/>
                        </a:spcBef>
                      </a:pPr>
                      <a:r>
                        <a:rPr sz="2400" b="1" u="heavy" spc="-5" dirty="0">
                          <a:solidFill>
                            <a:srgbClr val="4F4F4F"/>
                          </a:solidFill>
                          <a:uFill>
                            <a:solidFill>
                              <a:srgbClr val="4F4F4F"/>
                            </a:solidFill>
                          </a:uFill>
                          <a:latin typeface="Arial"/>
                          <a:cs typeface="Arial"/>
                        </a:rPr>
                        <a:t>Choice:</a:t>
                      </a:r>
                      <a:r>
                        <a:rPr sz="2400" b="1" u="heavy" spc="-30" dirty="0">
                          <a:solidFill>
                            <a:srgbClr val="4F4F4F"/>
                          </a:solidFill>
                          <a:uFill>
                            <a:solidFill>
                              <a:srgbClr val="4F4F4F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u="heavy" spc="-5" dirty="0">
                          <a:solidFill>
                            <a:srgbClr val="4F4F4F"/>
                          </a:solidFill>
                          <a:uFill>
                            <a:solidFill>
                              <a:srgbClr val="4F4F4F"/>
                            </a:solidFill>
                          </a:uFill>
                          <a:latin typeface="Arial"/>
                          <a:cs typeface="Arial"/>
                        </a:rPr>
                        <a:t>Str</a:t>
                      </a:r>
                      <a:r>
                        <a:rPr sz="2400" b="1" u="heavy" spc="-40" dirty="0">
                          <a:solidFill>
                            <a:srgbClr val="4F4F4F"/>
                          </a:solidFill>
                          <a:uFill>
                            <a:solidFill>
                              <a:srgbClr val="4F4F4F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u="heavy" spc="-5" dirty="0">
                          <a:solidFill>
                            <a:srgbClr val="4F4F4F"/>
                          </a:solidFill>
                          <a:uFill>
                            <a:solidFill>
                              <a:srgbClr val="4F4F4F"/>
                            </a:solidFill>
                          </a:uFill>
                          <a:latin typeface="Arial"/>
                          <a:cs typeface="Arial"/>
                        </a:rPr>
                        <a:t>length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9472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2080"/>
                        </a:lnSpc>
                        <a:spcBef>
                          <a:spcPts val="114"/>
                        </a:spcBef>
                      </a:pPr>
                      <a:r>
                        <a:rPr sz="2400" b="1" u="heavy" spc="-5" dirty="0">
                          <a:solidFill>
                            <a:srgbClr val="4F4F4F"/>
                          </a:solidFill>
                          <a:uFill>
                            <a:solidFill>
                              <a:srgbClr val="4F4F4F"/>
                            </a:solidFill>
                          </a:uFill>
                          <a:latin typeface="Arial"/>
                          <a:cs typeface="Arial"/>
                        </a:rPr>
                        <a:t>Choice:</a:t>
                      </a:r>
                      <a:r>
                        <a:rPr sz="2400" b="1" u="heavy" spc="-60" dirty="0">
                          <a:solidFill>
                            <a:srgbClr val="4F4F4F"/>
                          </a:solidFill>
                          <a:uFill>
                            <a:solidFill>
                              <a:srgbClr val="4F4F4F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u="heavy" spc="-5" dirty="0">
                          <a:solidFill>
                            <a:srgbClr val="4F4F4F"/>
                          </a:solidFill>
                          <a:uFill>
                            <a:solidFill>
                              <a:srgbClr val="4F4F4F"/>
                            </a:solidFill>
                          </a:uFill>
                          <a:latin typeface="Arial"/>
                          <a:cs typeface="Arial"/>
                        </a:rPr>
                        <a:t>index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9472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6818552" y="2833889"/>
            <a:ext cx="1286933" cy="1907359"/>
          </a:xfrm>
          <a:prstGeom prst="rect">
            <a:avLst/>
          </a:prstGeom>
        </p:spPr>
        <p:txBody>
          <a:bodyPr vert="horz" wrap="square" lIns="0" tIns="121073" rIns="0" bIns="0" rtlCol="0">
            <a:spAutoFit/>
          </a:bodyPr>
          <a:lstStyle/>
          <a:p>
            <a:pPr marL="16933">
              <a:spcBef>
                <a:spcPts val="953"/>
              </a:spcBef>
            </a:pPr>
            <a:r>
              <a:rPr sz="2400" dirty="0">
                <a:latin typeface="Arial MT"/>
                <a:cs typeface="Arial MT"/>
              </a:rPr>
              <a:t>value</a:t>
            </a:r>
            <a:r>
              <a:rPr sz="2400" spc="-7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&lt;</a:t>
            </a:r>
            <a:r>
              <a:rPr sz="2400" spc="-7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0</a:t>
            </a:r>
          </a:p>
          <a:p>
            <a:pPr marL="16933">
              <a:spcBef>
                <a:spcPts val="820"/>
              </a:spcBef>
            </a:pPr>
            <a:r>
              <a:rPr sz="2400" dirty="0">
                <a:latin typeface="Arial MT"/>
                <a:cs typeface="Arial MT"/>
              </a:rPr>
              <a:t>value</a:t>
            </a:r>
            <a:r>
              <a:rPr sz="2400" spc="-7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7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0</a:t>
            </a:r>
          </a:p>
          <a:p>
            <a:pPr marL="16933">
              <a:spcBef>
                <a:spcPts val="820"/>
              </a:spcBef>
            </a:pPr>
            <a:r>
              <a:rPr sz="2400" dirty="0">
                <a:latin typeface="Arial MT"/>
                <a:cs typeface="Arial MT"/>
              </a:rPr>
              <a:t>value</a:t>
            </a:r>
            <a:r>
              <a:rPr sz="2400" spc="-7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7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</a:t>
            </a:r>
          </a:p>
          <a:p>
            <a:pPr marL="25399">
              <a:spcBef>
                <a:spcPts val="820"/>
              </a:spcBef>
            </a:pPr>
            <a:r>
              <a:rPr sz="2400" dirty="0">
                <a:latin typeface="Arial MT"/>
                <a:cs typeface="Arial MT"/>
              </a:rPr>
              <a:t>value</a:t>
            </a:r>
            <a:r>
              <a:rPr sz="2400" spc="-7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&gt;</a:t>
            </a:r>
            <a:r>
              <a:rPr sz="2400" spc="-7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22553" y="2833888"/>
            <a:ext cx="3946313" cy="3326466"/>
          </a:xfrm>
          <a:prstGeom prst="rect">
            <a:avLst/>
          </a:prstGeom>
        </p:spPr>
        <p:txBody>
          <a:bodyPr vert="horz" wrap="square" lIns="0" tIns="121073" rIns="0" bIns="0" rtlCol="0">
            <a:spAutoFit/>
          </a:bodyPr>
          <a:lstStyle/>
          <a:p>
            <a:pPr marL="16933">
              <a:spcBef>
                <a:spcPts val="953"/>
              </a:spcBef>
            </a:pPr>
            <a:r>
              <a:rPr sz="2400" spc="-7" dirty="0">
                <a:latin typeface="Arial MT"/>
                <a:cs typeface="Arial MT"/>
              </a:rPr>
              <a:t>length</a:t>
            </a:r>
            <a:r>
              <a:rPr sz="2400" spc="-7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6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0</a:t>
            </a:r>
          </a:p>
          <a:p>
            <a:pPr marL="16933">
              <a:spcBef>
                <a:spcPts val="820"/>
              </a:spcBef>
            </a:pPr>
            <a:r>
              <a:rPr sz="2400" spc="-7" dirty="0">
                <a:latin typeface="Arial MT"/>
                <a:cs typeface="Arial MT"/>
              </a:rPr>
              <a:t>length</a:t>
            </a:r>
            <a:r>
              <a:rPr sz="2400" spc="-7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6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</a:t>
            </a:r>
          </a:p>
          <a:p>
            <a:pPr marL="16933">
              <a:spcBef>
                <a:spcPts val="820"/>
              </a:spcBef>
            </a:pPr>
            <a:r>
              <a:rPr sz="2400" spc="-7" dirty="0">
                <a:latin typeface="Arial MT"/>
                <a:cs typeface="Arial MT"/>
              </a:rPr>
              <a:t>length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&gt;=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2</a:t>
            </a:r>
          </a:p>
          <a:p>
            <a:pPr marL="16933" marR="6773">
              <a:lnSpc>
                <a:spcPct val="128499"/>
              </a:lnSpc>
            </a:pPr>
            <a:r>
              <a:rPr sz="2400" b="1" u="heavy" spc="-7" dirty="0">
                <a:uFill>
                  <a:solidFill>
                    <a:srgbClr val="4F4F4F"/>
                  </a:solidFill>
                </a:uFill>
                <a:latin typeface="Arial"/>
                <a:cs typeface="Arial"/>
              </a:rPr>
              <a:t>Choice: Str contents 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contains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letters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and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numbers </a:t>
            </a:r>
            <a:r>
              <a:rPr sz="2400" spc="-6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contains special characters </a:t>
            </a:r>
            <a:r>
              <a:rPr sz="2400" spc="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empty</a:t>
            </a:r>
            <a:endParaRPr sz="2400" dirty="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198365" y="3042234"/>
            <a:ext cx="4224867" cy="297180"/>
            <a:chOff x="1648774" y="2281675"/>
            <a:chExt cx="3168650" cy="222885"/>
          </a:xfrm>
        </p:grpSpPr>
        <p:sp>
          <p:nvSpPr>
            <p:cNvPr id="12" name="object 12"/>
            <p:cNvSpPr/>
            <p:nvPr/>
          </p:nvSpPr>
          <p:spPr>
            <a:xfrm>
              <a:off x="1658299" y="2291200"/>
              <a:ext cx="3149600" cy="203835"/>
            </a:xfrm>
            <a:custGeom>
              <a:avLst/>
              <a:gdLst/>
              <a:ahLst/>
              <a:cxnLst/>
              <a:rect l="l" t="t" r="r" b="b"/>
              <a:pathLst>
                <a:path w="3149600" h="203835">
                  <a:moveTo>
                    <a:pt x="3115149" y="203699"/>
                  </a:moveTo>
                  <a:lnTo>
                    <a:pt x="33950" y="203699"/>
                  </a:lnTo>
                  <a:lnTo>
                    <a:pt x="20735" y="201031"/>
                  </a:lnTo>
                  <a:lnTo>
                    <a:pt x="9943" y="193756"/>
                  </a:lnTo>
                  <a:lnTo>
                    <a:pt x="2668" y="182964"/>
                  </a:lnTo>
                  <a:lnTo>
                    <a:pt x="0" y="169749"/>
                  </a:lnTo>
                  <a:lnTo>
                    <a:pt x="0" y="33950"/>
                  </a:lnTo>
                  <a:lnTo>
                    <a:pt x="2668" y="20735"/>
                  </a:lnTo>
                  <a:lnTo>
                    <a:pt x="9943" y="9943"/>
                  </a:lnTo>
                  <a:lnTo>
                    <a:pt x="20735" y="2668"/>
                  </a:lnTo>
                  <a:lnTo>
                    <a:pt x="33950" y="0"/>
                  </a:lnTo>
                  <a:lnTo>
                    <a:pt x="3115149" y="0"/>
                  </a:lnTo>
                  <a:lnTo>
                    <a:pt x="3148441" y="27296"/>
                  </a:lnTo>
                  <a:lnTo>
                    <a:pt x="3149099" y="33950"/>
                  </a:lnTo>
                  <a:lnTo>
                    <a:pt x="3149099" y="169749"/>
                  </a:lnTo>
                  <a:lnTo>
                    <a:pt x="3146431" y="182964"/>
                  </a:lnTo>
                  <a:lnTo>
                    <a:pt x="3139155" y="193756"/>
                  </a:lnTo>
                  <a:lnTo>
                    <a:pt x="3128364" y="201031"/>
                  </a:lnTo>
                  <a:lnTo>
                    <a:pt x="3115149" y="203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658299" y="2291200"/>
              <a:ext cx="3149600" cy="203835"/>
            </a:xfrm>
            <a:custGeom>
              <a:avLst/>
              <a:gdLst/>
              <a:ahLst/>
              <a:cxnLst/>
              <a:rect l="l" t="t" r="r" b="b"/>
              <a:pathLst>
                <a:path w="3149600" h="203835">
                  <a:moveTo>
                    <a:pt x="0" y="33950"/>
                  </a:moveTo>
                  <a:lnTo>
                    <a:pt x="2668" y="20735"/>
                  </a:lnTo>
                  <a:lnTo>
                    <a:pt x="9943" y="9943"/>
                  </a:lnTo>
                  <a:lnTo>
                    <a:pt x="20735" y="2668"/>
                  </a:lnTo>
                  <a:lnTo>
                    <a:pt x="33950" y="0"/>
                  </a:lnTo>
                  <a:lnTo>
                    <a:pt x="3115149" y="0"/>
                  </a:lnTo>
                  <a:lnTo>
                    <a:pt x="3148441" y="27296"/>
                  </a:lnTo>
                  <a:lnTo>
                    <a:pt x="3149099" y="33950"/>
                  </a:lnTo>
                  <a:lnTo>
                    <a:pt x="3149099" y="169749"/>
                  </a:lnTo>
                  <a:lnTo>
                    <a:pt x="3146431" y="182964"/>
                  </a:lnTo>
                  <a:lnTo>
                    <a:pt x="3139155" y="193756"/>
                  </a:lnTo>
                  <a:lnTo>
                    <a:pt x="3128364" y="201031"/>
                  </a:lnTo>
                  <a:lnTo>
                    <a:pt x="3115149" y="203699"/>
                  </a:lnTo>
                  <a:lnTo>
                    <a:pt x="33950" y="203699"/>
                  </a:lnTo>
                  <a:lnTo>
                    <a:pt x="20735" y="201031"/>
                  </a:lnTo>
                  <a:lnTo>
                    <a:pt x="9943" y="193756"/>
                  </a:lnTo>
                  <a:lnTo>
                    <a:pt x="2668" y="182964"/>
                  </a:lnTo>
                  <a:lnTo>
                    <a:pt x="0" y="169749"/>
                  </a:lnTo>
                  <a:lnTo>
                    <a:pt x="0" y="33950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321691" y="3024618"/>
            <a:ext cx="389297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property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zeroLen,</a:t>
            </a:r>
            <a:r>
              <a:rPr sz="1867" spc="-5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TRUE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if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length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=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0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4803300" y="4942925"/>
            <a:ext cx="1517227" cy="297180"/>
            <a:chOff x="3602475" y="3707193"/>
            <a:chExt cx="1137920" cy="222885"/>
          </a:xfrm>
        </p:grpSpPr>
        <p:sp>
          <p:nvSpPr>
            <p:cNvPr id="16" name="object 16"/>
            <p:cNvSpPr/>
            <p:nvPr/>
          </p:nvSpPr>
          <p:spPr>
            <a:xfrm>
              <a:off x="3612000" y="3716718"/>
              <a:ext cx="1118870" cy="203835"/>
            </a:xfrm>
            <a:custGeom>
              <a:avLst/>
              <a:gdLst/>
              <a:ahLst/>
              <a:cxnLst/>
              <a:rect l="l" t="t" r="r" b="b"/>
              <a:pathLst>
                <a:path w="1118870" h="203835">
                  <a:moveTo>
                    <a:pt x="1084749" y="203699"/>
                  </a:moveTo>
                  <a:lnTo>
                    <a:pt x="33950" y="203699"/>
                  </a:lnTo>
                  <a:lnTo>
                    <a:pt x="20735" y="201031"/>
                  </a:lnTo>
                  <a:lnTo>
                    <a:pt x="9944" y="193755"/>
                  </a:lnTo>
                  <a:lnTo>
                    <a:pt x="2668" y="182964"/>
                  </a:lnTo>
                  <a:lnTo>
                    <a:pt x="0" y="169749"/>
                  </a:lnTo>
                  <a:lnTo>
                    <a:pt x="0" y="33950"/>
                  </a:lnTo>
                  <a:lnTo>
                    <a:pt x="2668" y="20735"/>
                  </a:lnTo>
                  <a:lnTo>
                    <a:pt x="9944" y="9944"/>
                  </a:lnTo>
                  <a:lnTo>
                    <a:pt x="20735" y="2668"/>
                  </a:lnTo>
                  <a:lnTo>
                    <a:pt x="33950" y="0"/>
                  </a:lnTo>
                  <a:lnTo>
                    <a:pt x="1084749" y="0"/>
                  </a:lnTo>
                  <a:lnTo>
                    <a:pt x="1118041" y="27296"/>
                  </a:lnTo>
                  <a:lnTo>
                    <a:pt x="1118699" y="33950"/>
                  </a:lnTo>
                  <a:lnTo>
                    <a:pt x="1118699" y="169749"/>
                  </a:lnTo>
                  <a:lnTo>
                    <a:pt x="1116031" y="182964"/>
                  </a:lnTo>
                  <a:lnTo>
                    <a:pt x="1108755" y="193755"/>
                  </a:lnTo>
                  <a:lnTo>
                    <a:pt x="1097964" y="201031"/>
                  </a:lnTo>
                  <a:lnTo>
                    <a:pt x="1084749" y="203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3612000" y="3716718"/>
              <a:ext cx="1118870" cy="203835"/>
            </a:xfrm>
            <a:custGeom>
              <a:avLst/>
              <a:gdLst/>
              <a:ahLst/>
              <a:cxnLst/>
              <a:rect l="l" t="t" r="r" b="b"/>
              <a:pathLst>
                <a:path w="1118870" h="203835">
                  <a:moveTo>
                    <a:pt x="0" y="33950"/>
                  </a:moveTo>
                  <a:lnTo>
                    <a:pt x="2668" y="20735"/>
                  </a:lnTo>
                  <a:lnTo>
                    <a:pt x="9944" y="9944"/>
                  </a:lnTo>
                  <a:lnTo>
                    <a:pt x="20735" y="2668"/>
                  </a:lnTo>
                  <a:lnTo>
                    <a:pt x="33950" y="0"/>
                  </a:lnTo>
                  <a:lnTo>
                    <a:pt x="1084749" y="0"/>
                  </a:lnTo>
                  <a:lnTo>
                    <a:pt x="1118041" y="27296"/>
                  </a:lnTo>
                  <a:lnTo>
                    <a:pt x="1118699" y="33950"/>
                  </a:lnTo>
                  <a:lnTo>
                    <a:pt x="1118699" y="169749"/>
                  </a:lnTo>
                  <a:lnTo>
                    <a:pt x="1116031" y="182964"/>
                  </a:lnTo>
                  <a:lnTo>
                    <a:pt x="1108755" y="193755"/>
                  </a:lnTo>
                  <a:lnTo>
                    <a:pt x="1097964" y="201031"/>
                  </a:lnTo>
                  <a:lnTo>
                    <a:pt x="1084749" y="203699"/>
                  </a:lnTo>
                  <a:lnTo>
                    <a:pt x="33950" y="203699"/>
                  </a:lnTo>
                  <a:lnTo>
                    <a:pt x="20735" y="201031"/>
                  </a:lnTo>
                  <a:lnTo>
                    <a:pt x="9944" y="193755"/>
                  </a:lnTo>
                  <a:lnTo>
                    <a:pt x="2668" y="182964"/>
                  </a:lnTo>
                  <a:lnTo>
                    <a:pt x="0" y="169749"/>
                  </a:lnTo>
                  <a:lnTo>
                    <a:pt x="0" y="33950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8412734" y="3042242"/>
            <a:ext cx="1294553" cy="297180"/>
            <a:chOff x="6309550" y="2281681"/>
            <a:chExt cx="970915" cy="222885"/>
          </a:xfrm>
        </p:grpSpPr>
        <p:sp>
          <p:nvSpPr>
            <p:cNvPr id="19" name="object 19"/>
            <p:cNvSpPr/>
            <p:nvPr/>
          </p:nvSpPr>
          <p:spPr>
            <a:xfrm>
              <a:off x="6319075" y="2291206"/>
              <a:ext cx="951865" cy="203835"/>
            </a:xfrm>
            <a:custGeom>
              <a:avLst/>
              <a:gdLst/>
              <a:ahLst/>
              <a:cxnLst/>
              <a:rect l="l" t="t" r="r" b="b"/>
              <a:pathLst>
                <a:path w="951865" h="203835">
                  <a:moveTo>
                    <a:pt x="917649" y="203699"/>
                  </a:moveTo>
                  <a:lnTo>
                    <a:pt x="33950" y="203699"/>
                  </a:lnTo>
                  <a:lnTo>
                    <a:pt x="20735" y="201031"/>
                  </a:lnTo>
                  <a:lnTo>
                    <a:pt x="9944" y="193756"/>
                  </a:lnTo>
                  <a:lnTo>
                    <a:pt x="2668" y="182964"/>
                  </a:lnTo>
                  <a:lnTo>
                    <a:pt x="0" y="169749"/>
                  </a:lnTo>
                  <a:lnTo>
                    <a:pt x="0" y="33950"/>
                  </a:lnTo>
                  <a:lnTo>
                    <a:pt x="2668" y="20735"/>
                  </a:lnTo>
                  <a:lnTo>
                    <a:pt x="9944" y="9943"/>
                  </a:lnTo>
                  <a:lnTo>
                    <a:pt x="20735" y="2668"/>
                  </a:lnTo>
                  <a:lnTo>
                    <a:pt x="33950" y="0"/>
                  </a:lnTo>
                  <a:lnTo>
                    <a:pt x="917649" y="0"/>
                  </a:lnTo>
                  <a:lnTo>
                    <a:pt x="950941" y="27296"/>
                  </a:lnTo>
                  <a:lnTo>
                    <a:pt x="951599" y="33950"/>
                  </a:lnTo>
                  <a:lnTo>
                    <a:pt x="951599" y="169749"/>
                  </a:lnTo>
                  <a:lnTo>
                    <a:pt x="948932" y="182964"/>
                  </a:lnTo>
                  <a:lnTo>
                    <a:pt x="941656" y="193756"/>
                  </a:lnTo>
                  <a:lnTo>
                    <a:pt x="930864" y="201031"/>
                  </a:lnTo>
                  <a:lnTo>
                    <a:pt x="917649" y="203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6319075" y="2291206"/>
              <a:ext cx="951865" cy="203835"/>
            </a:xfrm>
            <a:custGeom>
              <a:avLst/>
              <a:gdLst/>
              <a:ahLst/>
              <a:cxnLst/>
              <a:rect l="l" t="t" r="r" b="b"/>
              <a:pathLst>
                <a:path w="951865" h="203835">
                  <a:moveTo>
                    <a:pt x="0" y="33950"/>
                  </a:moveTo>
                  <a:lnTo>
                    <a:pt x="2668" y="20735"/>
                  </a:lnTo>
                  <a:lnTo>
                    <a:pt x="9944" y="9943"/>
                  </a:lnTo>
                  <a:lnTo>
                    <a:pt x="20735" y="2668"/>
                  </a:lnTo>
                  <a:lnTo>
                    <a:pt x="33950" y="0"/>
                  </a:lnTo>
                  <a:lnTo>
                    <a:pt x="917649" y="0"/>
                  </a:lnTo>
                  <a:lnTo>
                    <a:pt x="950941" y="27296"/>
                  </a:lnTo>
                  <a:lnTo>
                    <a:pt x="951599" y="33950"/>
                  </a:lnTo>
                  <a:lnTo>
                    <a:pt x="951599" y="169749"/>
                  </a:lnTo>
                  <a:lnTo>
                    <a:pt x="948932" y="182964"/>
                  </a:lnTo>
                  <a:lnTo>
                    <a:pt x="941656" y="193756"/>
                  </a:lnTo>
                  <a:lnTo>
                    <a:pt x="930864" y="201031"/>
                  </a:lnTo>
                  <a:lnTo>
                    <a:pt x="917649" y="203699"/>
                  </a:lnTo>
                  <a:lnTo>
                    <a:pt x="33950" y="203699"/>
                  </a:lnTo>
                  <a:lnTo>
                    <a:pt x="20735" y="201031"/>
                  </a:lnTo>
                  <a:lnTo>
                    <a:pt x="9944" y="193756"/>
                  </a:lnTo>
                  <a:lnTo>
                    <a:pt x="2668" y="182964"/>
                  </a:lnTo>
                  <a:lnTo>
                    <a:pt x="0" y="169749"/>
                  </a:lnTo>
                  <a:lnTo>
                    <a:pt x="0" y="33950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536057" y="3024626"/>
            <a:ext cx="88900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ERROR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803300" y="5388258"/>
            <a:ext cx="1517227" cy="297180"/>
            <a:chOff x="3602475" y="4041193"/>
            <a:chExt cx="1137920" cy="222885"/>
          </a:xfrm>
        </p:grpSpPr>
        <p:sp>
          <p:nvSpPr>
            <p:cNvPr id="23" name="object 23"/>
            <p:cNvSpPr/>
            <p:nvPr/>
          </p:nvSpPr>
          <p:spPr>
            <a:xfrm>
              <a:off x="3612000" y="4050718"/>
              <a:ext cx="1118870" cy="203835"/>
            </a:xfrm>
            <a:custGeom>
              <a:avLst/>
              <a:gdLst/>
              <a:ahLst/>
              <a:cxnLst/>
              <a:rect l="l" t="t" r="r" b="b"/>
              <a:pathLst>
                <a:path w="1118870" h="203835">
                  <a:moveTo>
                    <a:pt x="1084749" y="203699"/>
                  </a:moveTo>
                  <a:lnTo>
                    <a:pt x="33950" y="203699"/>
                  </a:lnTo>
                  <a:lnTo>
                    <a:pt x="20735" y="201031"/>
                  </a:lnTo>
                  <a:lnTo>
                    <a:pt x="9944" y="193755"/>
                  </a:lnTo>
                  <a:lnTo>
                    <a:pt x="2668" y="182964"/>
                  </a:lnTo>
                  <a:lnTo>
                    <a:pt x="0" y="169749"/>
                  </a:lnTo>
                  <a:lnTo>
                    <a:pt x="0" y="33950"/>
                  </a:lnTo>
                  <a:lnTo>
                    <a:pt x="2668" y="20735"/>
                  </a:lnTo>
                  <a:lnTo>
                    <a:pt x="9944" y="9944"/>
                  </a:lnTo>
                  <a:lnTo>
                    <a:pt x="20735" y="2668"/>
                  </a:lnTo>
                  <a:lnTo>
                    <a:pt x="33950" y="0"/>
                  </a:lnTo>
                  <a:lnTo>
                    <a:pt x="1084749" y="0"/>
                  </a:lnTo>
                  <a:lnTo>
                    <a:pt x="1118041" y="27296"/>
                  </a:lnTo>
                  <a:lnTo>
                    <a:pt x="1118699" y="33950"/>
                  </a:lnTo>
                  <a:lnTo>
                    <a:pt x="1118699" y="169749"/>
                  </a:lnTo>
                  <a:lnTo>
                    <a:pt x="1116031" y="182964"/>
                  </a:lnTo>
                  <a:lnTo>
                    <a:pt x="1108755" y="193755"/>
                  </a:lnTo>
                  <a:lnTo>
                    <a:pt x="1097964" y="201031"/>
                  </a:lnTo>
                  <a:lnTo>
                    <a:pt x="1084749" y="203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3612000" y="4050718"/>
              <a:ext cx="1118870" cy="203835"/>
            </a:xfrm>
            <a:custGeom>
              <a:avLst/>
              <a:gdLst/>
              <a:ahLst/>
              <a:cxnLst/>
              <a:rect l="l" t="t" r="r" b="b"/>
              <a:pathLst>
                <a:path w="1118870" h="203835">
                  <a:moveTo>
                    <a:pt x="0" y="33950"/>
                  </a:moveTo>
                  <a:lnTo>
                    <a:pt x="2668" y="20735"/>
                  </a:lnTo>
                  <a:lnTo>
                    <a:pt x="9944" y="9944"/>
                  </a:lnTo>
                  <a:lnTo>
                    <a:pt x="20735" y="2668"/>
                  </a:lnTo>
                  <a:lnTo>
                    <a:pt x="33950" y="0"/>
                  </a:lnTo>
                  <a:lnTo>
                    <a:pt x="1084749" y="0"/>
                  </a:lnTo>
                  <a:lnTo>
                    <a:pt x="1118041" y="27296"/>
                  </a:lnTo>
                  <a:lnTo>
                    <a:pt x="1118699" y="33950"/>
                  </a:lnTo>
                  <a:lnTo>
                    <a:pt x="1118699" y="169749"/>
                  </a:lnTo>
                  <a:lnTo>
                    <a:pt x="1116031" y="182964"/>
                  </a:lnTo>
                  <a:lnTo>
                    <a:pt x="1108755" y="193755"/>
                  </a:lnTo>
                  <a:lnTo>
                    <a:pt x="1097964" y="201031"/>
                  </a:lnTo>
                  <a:lnTo>
                    <a:pt x="1084749" y="203699"/>
                  </a:lnTo>
                  <a:lnTo>
                    <a:pt x="33950" y="203699"/>
                  </a:lnTo>
                  <a:lnTo>
                    <a:pt x="20735" y="201031"/>
                  </a:lnTo>
                  <a:lnTo>
                    <a:pt x="9944" y="193755"/>
                  </a:lnTo>
                  <a:lnTo>
                    <a:pt x="2668" y="182964"/>
                  </a:lnTo>
                  <a:lnTo>
                    <a:pt x="0" y="169749"/>
                  </a:lnTo>
                  <a:lnTo>
                    <a:pt x="0" y="33950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4803300" y="5833558"/>
            <a:ext cx="1517227" cy="297180"/>
            <a:chOff x="3602475" y="4375168"/>
            <a:chExt cx="1137920" cy="222885"/>
          </a:xfrm>
        </p:grpSpPr>
        <p:sp>
          <p:nvSpPr>
            <p:cNvPr id="26" name="object 26"/>
            <p:cNvSpPr/>
            <p:nvPr/>
          </p:nvSpPr>
          <p:spPr>
            <a:xfrm>
              <a:off x="3612000" y="4384693"/>
              <a:ext cx="1118870" cy="203835"/>
            </a:xfrm>
            <a:custGeom>
              <a:avLst/>
              <a:gdLst/>
              <a:ahLst/>
              <a:cxnLst/>
              <a:rect l="l" t="t" r="r" b="b"/>
              <a:pathLst>
                <a:path w="1118870" h="203835">
                  <a:moveTo>
                    <a:pt x="1084749" y="203699"/>
                  </a:moveTo>
                  <a:lnTo>
                    <a:pt x="33950" y="203699"/>
                  </a:lnTo>
                  <a:lnTo>
                    <a:pt x="20735" y="201031"/>
                  </a:lnTo>
                  <a:lnTo>
                    <a:pt x="9944" y="193755"/>
                  </a:lnTo>
                  <a:lnTo>
                    <a:pt x="2668" y="182964"/>
                  </a:lnTo>
                  <a:lnTo>
                    <a:pt x="0" y="169749"/>
                  </a:lnTo>
                  <a:lnTo>
                    <a:pt x="0" y="33950"/>
                  </a:lnTo>
                  <a:lnTo>
                    <a:pt x="2668" y="20735"/>
                  </a:lnTo>
                  <a:lnTo>
                    <a:pt x="9944" y="9944"/>
                  </a:lnTo>
                  <a:lnTo>
                    <a:pt x="20735" y="2668"/>
                  </a:lnTo>
                  <a:lnTo>
                    <a:pt x="33950" y="0"/>
                  </a:lnTo>
                  <a:lnTo>
                    <a:pt x="1084749" y="0"/>
                  </a:lnTo>
                  <a:lnTo>
                    <a:pt x="1118041" y="27296"/>
                  </a:lnTo>
                  <a:lnTo>
                    <a:pt x="1118699" y="33950"/>
                  </a:lnTo>
                  <a:lnTo>
                    <a:pt x="1118699" y="169749"/>
                  </a:lnTo>
                  <a:lnTo>
                    <a:pt x="1116031" y="182964"/>
                  </a:lnTo>
                  <a:lnTo>
                    <a:pt x="1108755" y="193755"/>
                  </a:lnTo>
                  <a:lnTo>
                    <a:pt x="1097964" y="201031"/>
                  </a:lnTo>
                  <a:lnTo>
                    <a:pt x="1084749" y="203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3612000" y="4384693"/>
              <a:ext cx="1118870" cy="203835"/>
            </a:xfrm>
            <a:custGeom>
              <a:avLst/>
              <a:gdLst/>
              <a:ahLst/>
              <a:cxnLst/>
              <a:rect l="l" t="t" r="r" b="b"/>
              <a:pathLst>
                <a:path w="1118870" h="203835">
                  <a:moveTo>
                    <a:pt x="0" y="33950"/>
                  </a:moveTo>
                  <a:lnTo>
                    <a:pt x="2668" y="20735"/>
                  </a:lnTo>
                  <a:lnTo>
                    <a:pt x="9944" y="9944"/>
                  </a:lnTo>
                  <a:lnTo>
                    <a:pt x="20735" y="2668"/>
                  </a:lnTo>
                  <a:lnTo>
                    <a:pt x="33950" y="0"/>
                  </a:lnTo>
                  <a:lnTo>
                    <a:pt x="1084749" y="0"/>
                  </a:lnTo>
                  <a:lnTo>
                    <a:pt x="1118041" y="27296"/>
                  </a:lnTo>
                  <a:lnTo>
                    <a:pt x="1118699" y="33950"/>
                  </a:lnTo>
                  <a:lnTo>
                    <a:pt x="1118699" y="169749"/>
                  </a:lnTo>
                  <a:lnTo>
                    <a:pt x="1116031" y="182964"/>
                  </a:lnTo>
                  <a:lnTo>
                    <a:pt x="1108755" y="193755"/>
                  </a:lnTo>
                  <a:lnTo>
                    <a:pt x="1097964" y="201031"/>
                  </a:lnTo>
                  <a:lnTo>
                    <a:pt x="1084749" y="203699"/>
                  </a:lnTo>
                  <a:lnTo>
                    <a:pt x="33950" y="203699"/>
                  </a:lnTo>
                  <a:lnTo>
                    <a:pt x="20735" y="201031"/>
                  </a:lnTo>
                  <a:lnTo>
                    <a:pt x="9944" y="193755"/>
                  </a:lnTo>
                  <a:lnTo>
                    <a:pt x="2668" y="182964"/>
                  </a:lnTo>
                  <a:lnTo>
                    <a:pt x="0" y="169749"/>
                  </a:lnTo>
                  <a:lnTo>
                    <a:pt x="0" y="33950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926626" y="4764455"/>
            <a:ext cx="1139613" cy="137035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lnSpc>
                <a:spcPct val="156500"/>
              </a:lnSpc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if</a:t>
            </a:r>
            <a:r>
              <a:rPr sz="1867" spc="-1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!zeroLen </a:t>
            </a:r>
            <a:r>
              <a:rPr sz="1867" spc="-50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if</a:t>
            </a:r>
            <a:r>
              <a:rPr sz="1867" spc="-1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!zeroLen </a:t>
            </a:r>
            <a:r>
              <a:rPr sz="1867" spc="-50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if</a:t>
            </a:r>
            <a:r>
              <a:rPr sz="1867" spc="-7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zeroLen</a:t>
            </a:r>
          </a:p>
        </p:txBody>
      </p:sp>
      <p:grpSp>
        <p:nvGrpSpPr>
          <p:cNvPr id="29" name="object 29"/>
          <p:cNvGrpSpPr/>
          <p:nvPr/>
        </p:nvGrpSpPr>
        <p:grpSpPr>
          <a:xfrm>
            <a:off x="6397166" y="5388266"/>
            <a:ext cx="1294553" cy="297180"/>
            <a:chOff x="4797874" y="4041199"/>
            <a:chExt cx="970915" cy="222885"/>
          </a:xfrm>
        </p:grpSpPr>
        <p:sp>
          <p:nvSpPr>
            <p:cNvPr id="30" name="object 30"/>
            <p:cNvSpPr/>
            <p:nvPr/>
          </p:nvSpPr>
          <p:spPr>
            <a:xfrm>
              <a:off x="4807399" y="4050724"/>
              <a:ext cx="951865" cy="203835"/>
            </a:xfrm>
            <a:custGeom>
              <a:avLst/>
              <a:gdLst/>
              <a:ahLst/>
              <a:cxnLst/>
              <a:rect l="l" t="t" r="r" b="b"/>
              <a:pathLst>
                <a:path w="951864" h="203835">
                  <a:moveTo>
                    <a:pt x="917649" y="203699"/>
                  </a:moveTo>
                  <a:lnTo>
                    <a:pt x="33950" y="203699"/>
                  </a:lnTo>
                  <a:lnTo>
                    <a:pt x="20735" y="201031"/>
                  </a:lnTo>
                  <a:lnTo>
                    <a:pt x="9944" y="193755"/>
                  </a:lnTo>
                  <a:lnTo>
                    <a:pt x="2668" y="182964"/>
                  </a:lnTo>
                  <a:lnTo>
                    <a:pt x="0" y="169749"/>
                  </a:lnTo>
                  <a:lnTo>
                    <a:pt x="0" y="33950"/>
                  </a:lnTo>
                  <a:lnTo>
                    <a:pt x="2668" y="20735"/>
                  </a:lnTo>
                  <a:lnTo>
                    <a:pt x="9944" y="9944"/>
                  </a:lnTo>
                  <a:lnTo>
                    <a:pt x="20735" y="2668"/>
                  </a:lnTo>
                  <a:lnTo>
                    <a:pt x="33950" y="0"/>
                  </a:lnTo>
                  <a:lnTo>
                    <a:pt x="917649" y="0"/>
                  </a:lnTo>
                  <a:lnTo>
                    <a:pt x="950941" y="27296"/>
                  </a:lnTo>
                  <a:lnTo>
                    <a:pt x="951599" y="33950"/>
                  </a:lnTo>
                  <a:lnTo>
                    <a:pt x="951599" y="169749"/>
                  </a:lnTo>
                  <a:lnTo>
                    <a:pt x="948931" y="182964"/>
                  </a:lnTo>
                  <a:lnTo>
                    <a:pt x="941655" y="193755"/>
                  </a:lnTo>
                  <a:lnTo>
                    <a:pt x="930864" y="201031"/>
                  </a:lnTo>
                  <a:lnTo>
                    <a:pt x="917649" y="203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4807399" y="4050724"/>
              <a:ext cx="951865" cy="203835"/>
            </a:xfrm>
            <a:custGeom>
              <a:avLst/>
              <a:gdLst/>
              <a:ahLst/>
              <a:cxnLst/>
              <a:rect l="l" t="t" r="r" b="b"/>
              <a:pathLst>
                <a:path w="951864" h="203835">
                  <a:moveTo>
                    <a:pt x="0" y="33950"/>
                  </a:moveTo>
                  <a:lnTo>
                    <a:pt x="2668" y="20735"/>
                  </a:lnTo>
                  <a:lnTo>
                    <a:pt x="9944" y="9944"/>
                  </a:lnTo>
                  <a:lnTo>
                    <a:pt x="20735" y="2668"/>
                  </a:lnTo>
                  <a:lnTo>
                    <a:pt x="33950" y="0"/>
                  </a:lnTo>
                  <a:lnTo>
                    <a:pt x="917649" y="0"/>
                  </a:lnTo>
                  <a:lnTo>
                    <a:pt x="950941" y="27296"/>
                  </a:lnTo>
                  <a:lnTo>
                    <a:pt x="951599" y="33950"/>
                  </a:lnTo>
                  <a:lnTo>
                    <a:pt x="951599" y="169749"/>
                  </a:lnTo>
                  <a:lnTo>
                    <a:pt x="948931" y="182964"/>
                  </a:lnTo>
                  <a:lnTo>
                    <a:pt x="941655" y="193755"/>
                  </a:lnTo>
                  <a:lnTo>
                    <a:pt x="930864" y="201031"/>
                  </a:lnTo>
                  <a:lnTo>
                    <a:pt x="917649" y="203699"/>
                  </a:lnTo>
                  <a:lnTo>
                    <a:pt x="33950" y="203699"/>
                  </a:lnTo>
                  <a:lnTo>
                    <a:pt x="20735" y="201031"/>
                  </a:lnTo>
                  <a:lnTo>
                    <a:pt x="9944" y="193755"/>
                  </a:lnTo>
                  <a:lnTo>
                    <a:pt x="2668" y="182964"/>
                  </a:lnTo>
                  <a:lnTo>
                    <a:pt x="0" y="169749"/>
                  </a:lnTo>
                  <a:lnTo>
                    <a:pt x="0" y="33950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520491" y="5370651"/>
            <a:ext cx="90254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SINGLE</a:t>
            </a:r>
            <a:endParaRPr sz="1867" dirty="0">
              <a:latin typeface="Arial MT"/>
              <a:cs typeface="Arial MT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408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8" grpId="0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649134" y="4584527"/>
            <a:ext cx="2399452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333" b="1" spc="-7" dirty="0">
                <a:solidFill>
                  <a:srgbClr val="4F4F4F"/>
                </a:solidFill>
                <a:latin typeface="Arial"/>
                <a:cs typeface="Arial"/>
              </a:rPr>
              <a:t>Parameter:</a:t>
            </a:r>
            <a:r>
              <a:rPr sz="1333" b="1" spc="-5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333" b="1" spc="-7" dirty="0">
                <a:solidFill>
                  <a:srgbClr val="4F4F4F"/>
                </a:solidFill>
                <a:latin typeface="Arial"/>
                <a:cs typeface="Arial"/>
              </a:rPr>
              <a:t>Product</a:t>
            </a:r>
            <a:r>
              <a:rPr sz="1333" b="1" spc="-5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333" b="1" spc="-7" dirty="0">
                <a:solidFill>
                  <a:srgbClr val="4F4F4F"/>
                </a:solidFill>
                <a:latin typeface="Arial"/>
                <a:cs typeface="Arial"/>
              </a:rPr>
              <a:t>Database</a:t>
            </a:r>
            <a:endParaRPr sz="1333">
              <a:latin typeface="Arial"/>
              <a:cs typeface="Arial"/>
            </a:endParaRPr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>
          <a:xfrm>
            <a:off x="1504272" y="970761"/>
            <a:ext cx="10778067" cy="1107996"/>
          </a:xfrm>
        </p:spPr>
        <p:txBody>
          <a:bodyPr/>
          <a:lstStyle/>
          <a:p>
            <a:r>
              <a:rPr lang="en-US" dirty="0"/>
              <a:t>Example - Configuration Constraints</a:t>
            </a:r>
            <a:br>
              <a:rPr lang="en-US" dirty="0"/>
            </a:br>
            <a:endParaRPr lang="en-US" dirty="0"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17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94672" y="4889327"/>
            <a:ext cx="3324013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0990" indent="-364058">
              <a:spcBef>
                <a:spcPts val="133"/>
              </a:spcBef>
              <a:buChar char="•"/>
              <a:tabLst>
                <a:tab pos="380144" algn="l"/>
                <a:tab pos="380990" algn="l"/>
              </a:tabLst>
            </a:pP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Choice:</a:t>
            </a:r>
            <a:r>
              <a:rPr sz="1333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Number</a:t>
            </a:r>
            <a:r>
              <a:rPr sz="1333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333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dirty="0">
                <a:solidFill>
                  <a:srgbClr val="0000FF"/>
                </a:solidFill>
                <a:latin typeface="Arial MT"/>
                <a:cs typeface="Arial MT"/>
              </a:rPr>
              <a:t>models</a:t>
            </a:r>
            <a:r>
              <a:rPr sz="1333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in</a:t>
            </a:r>
            <a:r>
              <a:rPr sz="1333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database</a:t>
            </a:r>
            <a:endParaRPr sz="1333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04272" y="5092527"/>
            <a:ext cx="1141307" cy="63246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0990" indent="-364058">
              <a:spcBef>
                <a:spcPts val="133"/>
              </a:spcBef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0</a:t>
            </a:r>
            <a:r>
              <a:rPr sz="13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333" b="1" dirty="0">
                <a:solidFill>
                  <a:srgbClr val="4F4F4F"/>
                </a:solidFill>
                <a:latin typeface="Arial"/>
                <a:cs typeface="Arial"/>
              </a:rPr>
              <a:t>[error]</a:t>
            </a:r>
            <a:endParaRPr sz="1333">
              <a:latin typeface="Arial"/>
              <a:cs typeface="Arial"/>
            </a:endParaRPr>
          </a:p>
          <a:p>
            <a:pPr marL="380990" indent="-364058"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r>
              <a:rPr sz="1333" spc="-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333" b="1" dirty="0">
                <a:solidFill>
                  <a:srgbClr val="4F4F4F"/>
                </a:solidFill>
                <a:latin typeface="Arial"/>
                <a:cs typeface="Arial"/>
              </a:rPr>
              <a:t>[single]</a:t>
            </a:r>
            <a:endParaRPr sz="1333">
              <a:latin typeface="Arial"/>
              <a:cs typeface="Arial"/>
            </a:endParaRPr>
          </a:p>
          <a:p>
            <a:pPr marL="380990" indent="-364058"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many</a:t>
            </a:r>
            <a:endParaRPr sz="1333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4673" y="5702127"/>
            <a:ext cx="3079327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0990" indent="-364058">
              <a:spcBef>
                <a:spcPts val="133"/>
              </a:spcBef>
              <a:buChar char="•"/>
              <a:tabLst>
                <a:tab pos="380144" algn="l"/>
                <a:tab pos="380990" algn="l"/>
              </a:tabLst>
            </a:pP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Number</a:t>
            </a:r>
            <a:r>
              <a:rPr sz="1333" spc="-3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333" spc="-3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dirty="0">
                <a:solidFill>
                  <a:srgbClr val="0000FF"/>
                </a:solidFill>
                <a:latin typeface="Arial MT"/>
                <a:cs typeface="Arial MT"/>
              </a:rPr>
              <a:t>components</a:t>
            </a:r>
            <a:r>
              <a:rPr sz="1333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in</a:t>
            </a:r>
            <a:r>
              <a:rPr sz="1333" spc="-3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database</a:t>
            </a:r>
            <a:endParaRPr sz="1333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98399" y="6185899"/>
            <a:ext cx="1226820" cy="141064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6165">
              <a:lnSpc>
                <a:spcPts val="1125"/>
              </a:lnSpc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r>
              <a:rPr sz="13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333" b="1" dirty="0">
                <a:solidFill>
                  <a:srgbClr val="4F4F4F"/>
                </a:solidFill>
                <a:latin typeface="Arial"/>
                <a:cs typeface="Arial"/>
              </a:rPr>
              <a:t>[single]</a:t>
            </a:r>
            <a:endParaRPr sz="1333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04273" y="5905327"/>
            <a:ext cx="1047327" cy="63246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0990" indent="-364058">
              <a:spcBef>
                <a:spcPts val="133"/>
              </a:spcBef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0</a:t>
            </a:r>
            <a:r>
              <a:rPr sz="1333" spc="-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333" b="1" dirty="0">
                <a:solidFill>
                  <a:srgbClr val="4F4F4F"/>
                </a:solidFill>
                <a:latin typeface="Arial"/>
                <a:cs typeface="Arial"/>
              </a:rPr>
              <a:t>[error]</a:t>
            </a:r>
            <a:endParaRPr sz="1333">
              <a:latin typeface="Arial"/>
              <a:cs typeface="Arial"/>
            </a:endParaRPr>
          </a:p>
          <a:p>
            <a:pPr marL="16933"/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•</a:t>
            </a:r>
            <a:endParaRPr sz="1333">
              <a:latin typeface="Arial MT"/>
              <a:cs typeface="Arial MT"/>
            </a:endParaRPr>
          </a:p>
          <a:p>
            <a:pPr marL="380990" indent="-364058"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many</a:t>
            </a:r>
            <a:endParaRPr sz="1333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84933" y="1654771"/>
            <a:ext cx="186859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b="1" spc="-7" dirty="0">
                <a:solidFill>
                  <a:srgbClr val="4F4F4F"/>
                </a:solidFill>
                <a:latin typeface="Arial"/>
                <a:cs typeface="Arial"/>
              </a:rPr>
              <a:t>Parameter:</a:t>
            </a:r>
            <a:r>
              <a:rPr sz="1200" b="1" spc="-8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200" b="1" spc="-7" dirty="0">
                <a:solidFill>
                  <a:srgbClr val="4F4F4F"/>
                </a:solidFill>
                <a:latin typeface="Arial"/>
                <a:cs typeface="Arial"/>
              </a:rPr>
              <a:t>Configuration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97684" y="1934171"/>
            <a:ext cx="297095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3163" indent="-397077">
              <a:spcBef>
                <a:spcPts val="133"/>
              </a:spcBef>
              <a:buChar char="●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Choice:</a:t>
            </a:r>
            <a:r>
              <a:rPr sz="12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Configuration</a:t>
            </a:r>
            <a:r>
              <a:rPr sz="12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Matches</a:t>
            </a:r>
            <a:r>
              <a:rPr sz="12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Model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07283" y="2111971"/>
            <a:ext cx="4310380" cy="73524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3163" indent="-397077">
              <a:lnSpc>
                <a:spcPts val="1420"/>
              </a:lnSpc>
              <a:spcBef>
                <a:spcPts val="133"/>
              </a:spcBef>
              <a:buChar char="○"/>
              <a:tabLst>
                <a:tab pos="413163" algn="l"/>
                <a:tab pos="414010" algn="l"/>
              </a:tabLst>
            </a:pP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complete</a:t>
            </a:r>
            <a:r>
              <a:rPr sz="1200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correspondence</a:t>
            </a:r>
            <a:endParaRPr sz="1200" dirty="0">
              <a:latin typeface="Arial MT"/>
              <a:cs typeface="Arial MT"/>
            </a:endParaRPr>
          </a:p>
          <a:p>
            <a:pPr marL="413163" indent="-397077">
              <a:lnSpc>
                <a:spcPts val="140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omitted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slots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configuration</a:t>
            </a:r>
            <a:r>
              <a:rPr sz="1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b="1" dirty="0">
                <a:solidFill>
                  <a:srgbClr val="4F4F4F"/>
                </a:solidFill>
                <a:latin typeface="Arial"/>
                <a:cs typeface="Arial"/>
              </a:rPr>
              <a:t>[error]</a:t>
            </a:r>
            <a:endParaRPr sz="1200" dirty="0">
              <a:latin typeface="Arial"/>
              <a:cs typeface="Arial"/>
            </a:endParaRPr>
          </a:p>
          <a:p>
            <a:pPr marL="413163" indent="-397077">
              <a:lnSpc>
                <a:spcPts val="140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extra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slots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configuration</a:t>
            </a:r>
            <a:r>
              <a:rPr sz="1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b="1" dirty="0">
                <a:solidFill>
                  <a:srgbClr val="4F4F4F"/>
                </a:solidFill>
                <a:latin typeface="Arial"/>
                <a:cs typeface="Arial"/>
              </a:rPr>
              <a:t>[error]</a:t>
            </a:r>
            <a:endParaRPr sz="1200" dirty="0">
              <a:latin typeface="Arial"/>
              <a:cs typeface="Arial"/>
            </a:endParaRPr>
          </a:p>
          <a:p>
            <a:pPr marL="413163" indent="-397077">
              <a:lnSpc>
                <a:spcPts val="142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mismatched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number</a:t>
            </a:r>
            <a:r>
              <a:rPr sz="1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1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required</a:t>
            </a:r>
            <a:r>
              <a:rPr sz="1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1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optional</a:t>
            </a:r>
            <a:r>
              <a:rPr sz="1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slots </a:t>
            </a:r>
            <a:r>
              <a:rPr sz="1200" b="1" dirty="0">
                <a:solidFill>
                  <a:srgbClr val="4F4F4F"/>
                </a:solidFill>
                <a:latin typeface="Arial"/>
                <a:cs typeface="Arial"/>
              </a:rPr>
              <a:t>[error]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97684" y="2823171"/>
            <a:ext cx="412919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3163" indent="-397077">
              <a:spcBef>
                <a:spcPts val="133"/>
              </a:spcBef>
              <a:buChar char="●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Choice: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Number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200" spc="-1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empty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required</a:t>
            </a:r>
            <a:r>
              <a:rPr sz="1200" spc="-1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slots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that</a:t>
            </a:r>
            <a:r>
              <a:rPr sz="1200" spc="-1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are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empty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80599" y="3151800"/>
            <a:ext cx="2926927" cy="229121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44025" rIns="0" bIns="0" rtlCol="0">
            <a:spAutoFit/>
          </a:bodyPr>
          <a:lstStyle/>
          <a:p>
            <a:pPr marL="139697">
              <a:spcBef>
                <a:spcPts val="345"/>
              </a:spcBef>
            </a:pP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some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required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slots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empty</a:t>
            </a:r>
            <a:r>
              <a:rPr sz="1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b="1" dirty="0">
                <a:solidFill>
                  <a:srgbClr val="4F4F4F"/>
                </a:solidFill>
                <a:latin typeface="Arial"/>
                <a:cs typeface="Arial"/>
              </a:rPr>
              <a:t>[if</a:t>
            </a:r>
            <a:r>
              <a:rPr sz="1200" b="1" spc="-2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200" b="1" spc="-7" dirty="0">
                <a:solidFill>
                  <a:srgbClr val="4F4F4F"/>
                </a:solidFill>
                <a:latin typeface="Arial"/>
                <a:cs typeface="Arial"/>
              </a:rPr>
              <a:t>RSMANY]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07283" y="3000969"/>
            <a:ext cx="1997287" cy="55570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3163" indent="-397077">
              <a:lnSpc>
                <a:spcPts val="1420"/>
              </a:lnSpc>
              <a:spcBef>
                <a:spcPts val="133"/>
              </a:spcBef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all</a:t>
            </a:r>
            <a:r>
              <a:rPr sz="12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required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slots</a:t>
            </a:r>
            <a:r>
              <a:rPr sz="12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filled</a:t>
            </a:r>
            <a:endParaRPr sz="1200">
              <a:latin typeface="Arial MT"/>
              <a:cs typeface="Arial MT"/>
            </a:endParaRPr>
          </a:p>
          <a:p>
            <a:pPr marL="16933">
              <a:lnSpc>
                <a:spcPts val="1400"/>
              </a:lnSpc>
            </a:pPr>
            <a:r>
              <a:rPr sz="1200" spc="-480" dirty="0">
                <a:solidFill>
                  <a:srgbClr val="4F4F4F"/>
                </a:solidFill>
                <a:latin typeface="Arial MT"/>
                <a:cs typeface="Arial MT"/>
              </a:rPr>
              <a:t>○</a:t>
            </a:r>
            <a:endParaRPr sz="1200">
              <a:latin typeface="Arial MT"/>
              <a:cs typeface="Arial MT"/>
            </a:endParaRPr>
          </a:p>
          <a:p>
            <a:pPr marL="413163" indent="-397077">
              <a:lnSpc>
                <a:spcPts val="142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all</a:t>
            </a:r>
            <a:r>
              <a:rPr sz="1200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required</a:t>
            </a:r>
            <a:r>
              <a:rPr sz="12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slots</a:t>
            </a:r>
            <a:r>
              <a:rPr sz="12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empty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97684" y="3534371"/>
            <a:ext cx="364659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3163" indent="-397077">
              <a:spcBef>
                <a:spcPts val="133"/>
              </a:spcBef>
              <a:buChar char="●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Choice: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Number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optional</a:t>
            </a:r>
            <a:r>
              <a:rPr sz="1200" spc="-1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slots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that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are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empty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58734" y="3918367"/>
            <a:ext cx="2986193" cy="166712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805">
              <a:lnSpc>
                <a:spcPts val="1347"/>
              </a:lnSpc>
            </a:pP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some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optional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slots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empty</a:t>
            </a:r>
            <a:r>
              <a:rPr sz="12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b="1" dirty="0">
                <a:solidFill>
                  <a:srgbClr val="4F4F4F"/>
                </a:solidFill>
                <a:latin typeface="Arial"/>
                <a:cs typeface="Arial"/>
              </a:rPr>
              <a:t>[if</a:t>
            </a:r>
            <a:r>
              <a:rPr sz="1200" b="1" spc="-2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200" b="1" spc="-7" dirty="0">
                <a:solidFill>
                  <a:srgbClr val="4F4F4F"/>
                </a:solidFill>
                <a:latin typeface="Arial"/>
                <a:cs typeface="Arial"/>
              </a:rPr>
              <a:t>OSMANY]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07283" y="3712171"/>
            <a:ext cx="1971887" cy="55570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3163" indent="-397077">
              <a:lnSpc>
                <a:spcPts val="1420"/>
              </a:lnSpc>
              <a:spcBef>
                <a:spcPts val="133"/>
              </a:spcBef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all</a:t>
            </a:r>
            <a:r>
              <a:rPr sz="12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optional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slots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filled</a:t>
            </a:r>
            <a:endParaRPr sz="1200">
              <a:latin typeface="Arial MT"/>
              <a:cs typeface="Arial MT"/>
            </a:endParaRPr>
          </a:p>
          <a:p>
            <a:pPr marL="16933">
              <a:lnSpc>
                <a:spcPts val="1400"/>
              </a:lnSpc>
            </a:pPr>
            <a:r>
              <a:rPr sz="1200" spc="-480" dirty="0">
                <a:solidFill>
                  <a:srgbClr val="4F4F4F"/>
                </a:solidFill>
                <a:latin typeface="Arial MT"/>
                <a:cs typeface="Arial MT"/>
              </a:rPr>
              <a:t>○</a:t>
            </a:r>
            <a:endParaRPr sz="1200">
              <a:latin typeface="Arial MT"/>
              <a:cs typeface="Arial MT"/>
            </a:endParaRPr>
          </a:p>
          <a:p>
            <a:pPr marL="413163" indent="-397077">
              <a:lnSpc>
                <a:spcPts val="142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all</a:t>
            </a:r>
            <a:r>
              <a:rPr sz="12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optional</a:t>
            </a:r>
            <a:r>
              <a:rPr sz="12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slots</a:t>
            </a:r>
            <a:r>
              <a:rPr sz="12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empty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97683" y="4245571"/>
            <a:ext cx="362881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3163" indent="-397077">
              <a:spcBef>
                <a:spcPts val="133"/>
              </a:spcBef>
              <a:buChar char="●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Choice:</a:t>
            </a:r>
            <a:r>
              <a:rPr sz="1200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Selected</a:t>
            </a:r>
            <a:r>
              <a:rPr sz="1200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components</a:t>
            </a:r>
            <a:r>
              <a:rPr sz="1200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for</a:t>
            </a:r>
            <a:r>
              <a:rPr sz="1200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required</a:t>
            </a:r>
            <a:r>
              <a:rPr sz="1200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slots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07283" y="4423371"/>
            <a:ext cx="3300307" cy="91478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3163" indent="-397077">
              <a:lnSpc>
                <a:spcPts val="1420"/>
              </a:lnSpc>
              <a:spcBef>
                <a:spcPts val="133"/>
              </a:spcBef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all</a:t>
            </a:r>
            <a:r>
              <a:rPr sz="1200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valid</a:t>
            </a:r>
            <a:endParaRPr sz="1200">
              <a:latin typeface="Arial MT"/>
              <a:cs typeface="Arial MT"/>
            </a:endParaRPr>
          </a:p>
          <a:p>
            <a:pPr marL="413163" indent="-397077">
              <a:lnSpc>
                <a:spcPts val="140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some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kept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at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default</a:t>
            </a:r>
            <a:r>
              <a:rPr sz="1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b="1" dirty="0">
                <a:solidFill>
                  <a:srgbClr val="4F4F4F"/>
                </a:solidFill>
                <a:latin typeface="Arial"/>
                <a:cs typeface="Arial"/>
              </a:rPr>
              <a:t>[single]</a:t>
            </a:r>
            <a:endParaRPr sz="1200">
              <a:latin typeface="Arial"/>
              <a:cs typeface="Arial"/>
            </a:endParaRPr>
          </a:p>
          <a:p>
            <a:pPr marL="413163" indent="-397077">
              <a:lnSpc>
                <a:spcPts val="140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&gt;=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incompatible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with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</a:t>
            </a:r>
            <a:endParaRPr sz="1200">
              <a:latin typeface="Arial MT"/>
              <a:cs typeface="Arial MT"/>
            </a:endParaRPr>
          </a:p>
          <a:p>
            <a:pPr marL="413163" indent="-397077">
              <a:lnSpc>
                <a:spcPts val="140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&gt;=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incompatible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with</a:t>
            </a:r>
            <a:r>
              <a:rPr sz="1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another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component</a:t>
            </a:r>
            <a:endParaRPr sz="1200">
              <a:latin typeface="Arial MT"/>
              <a:cs typeface="Arial MT"/>
            </a:endParaRPr>
          </a:p>
          <a:p>
            <a:pPr marL="413163" indent="-397077">
              <a:lnSpc>
                <a:spcPts val="142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&gt;=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not</a:t>
            </a:r>
            <a:r>
              <a:rPr sz="1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database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b="1" dirty="0">
                <a:solidFill>
                  <a:srgbClr val="4F4F4F"/>
                </a:solidFill>
                <a:latin typeface="Arial"/>
                <a:cs typeface="Arial"/>
              </a:rPr>
              <a:t>[error]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97683" y="5312371"/>
            <a:ext cx="360341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3163" indent="-397077">
              <a:spcBef>
                <a:spcPts val="133"/>
              </a:spcBef>
              <a:buChar char="●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Choice:</a:t>
            </a:r>
            <a:r>
              <a:rPr sz="1200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Selected</a:t>
            </a:r>
            <a:r>
              <a:rPr sz="1200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components</a:t>
            </a:r>
            <a:r>
              <a:rPr sz="1200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for</a:t>
            </a:r>
            <a:r>
              <a:rPr sz="1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0000FF"/>
                </a:solidFill>
                <a:latin typeface="Arial MT"/>
                <a:cs typeface="Arial MT"/>
              </a:rPr>
              <a:t>optional</a:t>
            </a:r>
            <a:r>
              <a:rPr sz="1200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slots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07283" y="5490171"/>
            <a:ext cx="3300307" cy="91478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3163" indent="-397077">
              <a:lnSpc>
                <a:spcPts val="1420"/>
              </a:lnSpc>
              <a:spcBef>
                <a:spcPts val="133"/>
              </a:spcBef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all</a:t>
            </a:r>
            <a:r>
              <a:rPr sz="1200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valid</a:t>
            </a:r>
            <a:endParaRPr sz="1200" dirty="0">
              <a:latin typeface="Arial MT"/>
              <a:cs typeface="Arial MT"/>
            </a:endParaRPr>
          </a:p>
          <a:p>
            <a:pPr marL="413163" indent="-397077">
              <a:lnSpc>
                <a:spcPts val="140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some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kept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at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default</a:t>
            </a:r>
            <a:r>
              <a:rPr sz="1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b="1" dirty="0">
                <a:solidFill>
                  <a:srgbClr val="4F4F4F"/>
                </a:solidFill>
                <a:latin typeface="Arial"/>
                <a:cs typeface="Arial"/>
              </a:rPr>
              <a:t>[single]</a:t>
            </a:r>
            <a:endParaRPr sz="1200" dirty="0">
              <a:latin typeface="Arial"/>
              <a:cs typeface="Arial"/>
            </a:endParaRPr>
          </a:p>
          <a:p>
            <a:pPr marL="413163" indent="-397077">
              <a:lnSpc>
                <a:spcPts val="140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&gt;=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incompatible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with</a:t>
            </a:r>
            <a:r>
              <a:rPr sz="1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slot</a:t>
            </a:r>
            <a:endParaRPr sz="1200" dirty="0">
              <a:latin typeface="Arial MT"/>
              <a:cs typeface="Arial MT"/>
            </a:endParaRPr>
          </a:p>
          <a:p>
            <a:pPr marL="413163" indent="-397077">
              <a:lnSpc>
                <a:spcPts val="140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&gt;=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incompatible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with</a:t>
            </a:r>
            <a:r>
              <a:rPr sz="1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another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component</a:t>
            </a:r>
            <a:endParaRPr sz="1200" dirty="0">
              <a:latin typeface="Arial MT"/>
              <a:cs typeface="Arial MT"/>
            </a:endParaRPr>
          </a:p>
          <a:p>
            <a:pPr marL="413163" indent="-397077">
              <a:lnSpc>
                <a:spcPts val="1420"/>
              </a:lnSpc>
              <a:buChar char="○"/>
              <a:tabLst>
                <a:tab pos="413163" algn="l"/>
                <a:tab pos="414010" algn="l"/>
              </a:tabLst>
            </a:pP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&gt;=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not</a:t>
            </a:r>
            <a:r>
              <a:rPr sz="1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1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7" dirty="0">
                <a:solidFill>
                  <a:srgbClr val="4F4F4F"/>
                </a:solidFill>
                <a:latin typeface="Arial MT"/>
                <a:cs typeface="Arial MT"/>
              </a:rPr>
              <a:t>database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b="1" dirty="0">
                <a:solidFill>
                  <a:srgbClr val="4F4F4F"/>
                </a:solidFill>
                <a:latin typeface="Arial"/>
                <a:cs typeface="Arial"/>
              </a:rPr>
              <a:t>[error]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4034" y="1771627"/>
            <a:ext cx="1452033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333" b="1" spc="-7" dirty="0">
                <a:solidFill>
                  <a:srgbClr val="4F4F4F"/>
                </a:solidFill>
                <a:latin typeface="Arial"/>
                <a:cs typeface="Arial"/>
              </a:rPr>
              <a:t>Parameter</a:t>
            </a:r>
            <a:r>
              <a:rPr sz="1333" b="1" dirty="0">
                <a:solidFill>
                  <a:srgbClr val="4F4F4F"/>
                </a:solidFill>
                <a:latin typeface="Arial"/>
                <a:cs typeface="Arial"/>
              </a:rPr>
              <a:t>:</a:t>
            </a:r>
            <a:r>
              <a:rPr sz="1333" b="1" spc="-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333" b="1" dirty="0">
                <a:solidFill>
                  <a:srgbClr val="4F4F4F"/>
                </a:solidFill>
                <a:latin typeface="Arial"/>
                <a:cs typeface="Arial"/>
              </a:rPr>
              <a:t>Model</a:t>
            </a:r>
            <a:endParaRPr sz="1333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9572" y="2076427"/>
            <a:ext cx="2101427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0990" indent="-364058">
              <a:spcBef>
                <a:spcPts val="133"/>
              </a:spcBef>
              <a:buClr>
                <a:srgbClr val="4F4F4F"/>
              </a:buClr>
              <a:buChar char="•"/>
              <a:tabLst>
                <a:tab pos="380144" algn="l"/>
                <a:tab pos="380990" algn="l"/>
              </a:tabLst>
            </a:pP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Choice:</a:t>
            </a:r>
            <a:r>
              <a:rPr sz="1333" spc="-6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dirty="0">
                <a:solidFill>
                  <a:srgbClr val="0000FF"/>
                </a:solidFill>
                <a:latin typeface="Arial MT"/>
                <a:cs typeface="Arial MT"/>
              </a:rPr>
              <a:t>Model</a:t>
            </a:r>
            <a:r>
              <a:rPr sz="1333" spc="-5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number</a:t>
            </a:r>
            <a:endParaRPr sz="1333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98399" y="2335934"/>
            <a:ext cx="1588347" cy="166712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1070">
              <a:lnSpc>
                <a:spcPts val="1287"/>
              </a:lnSpc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malformed</a:t>
            </a:r>
            <a:r>
              <a:rPr sz="13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333" b="1" dirty="0">
                <a:solidFill>
                  <a:srgbClr val="4F4F4F"/>
                </a:solidFill>
                <a:latin typeface="Arial"/>
                <a:cs typeface="Arial"/>
              </a:rPr>
              <a:t>[error]</a:t>
            </a:r>
            <a:endParaRPr sz="1333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39173" y="2279628"/>
            <a:ext cx="1555327" cy="63246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•</a:t>
            </a:r>
            <a:endParaRPr sz="1333" dirty="0">
              <a:latin typeface="Arial MT"/>
              <a:cs typeface="Arial MT"/>
            </a:endParaRPr>
          </a:p>
          <a:p>
            <a:pPr marL="380990" indent="-364058">
              <a:buChar char="•"/>
              <a:tabLst>
                <a:tab pos="380144" algn="l"/>
                <a:tab pos="380990" algn="l"/>
              </a:tabLst>
            </a:pPr>
            <a:r>
              <a:rPr sz="1333" spc="-7" dirty="0">
                <a:solidFill>
                  <a:srgbClr val="4F4F4F"/>
                </a:solidFill>
                <a:latin typeface="Arial MT"/>
                <a:cs typeface="Arial MT"/>
              </a:rPr>
              <a:t>not</a:t>
            </a:r>
            <a:r>
              <a:rPr sz="1333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1333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4F4F4F"/>
                </a:solidFill>
                <a:latin typeface="Arial MT"/>
                <a:cs typeface="Arial MT"/>
              </a:rPr>
              <a:t>database</a:t>
            </a:r>
            <a:endParaRPr sz="1333" dirty="0">
              <a:latin typeface="Arial MT"/>
              <a:cs typeface="Arial MT"/>
            </a:endParaRPr>
          </a:p>
          <a:p>
            <a:pPr marL="380990" indent="-364058"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valid</a:t>
            </a:r>
            <a:endParaRPr sz="1333" dirty="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9572" y="2889227"/>
            <a:ext cx="2871893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0990" indent="-364058">
              <a:spcBef>
                <a:spcPts val="133"/>
              </a:spcBef>
              <a:buChar char="•"/>
              <a:tabLst>
                <a:tab pos="380144" algn="l"/>
                <a:tab pos="380990" algn="l"/>
              </a:tabLst>
            </a:pP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Choice:</a:t>
            </a:r>
            <a:r>
              <a:rPr sz="1333" spc="-3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Number</a:t>
            </a:r>
            <a:r>
              <a:rPr sz="1333" spc="-3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333" spc="-3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dirty="0">
                <a:solidFill>
                  <a:srgbClr val="0000FF"/>
                </a:solidFill>
                <a:latin typeface="Arial MT"/>
                <a:cs typeface="Arial MT"/>
              </a:rPr>
              <a:t>required</a:t>
            </a:r>
            <a:r>
              <a:rPr sz="1333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dirty="0">
                <a:solidFill>
                  <a:srgbClr val="0000FF"/>
                </a:solidFill>
                <a:latin typeface="Arial MT"/>
                <a:cs typeface="Arial MT"/>
              </a:rPr>
              <a:t>slots</a:t>
            </a:r>
            <a:endParaRPr sz="1333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39172" y="3092427"/>
            <a:ext cx="1141307" cy="63246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0990" indent="-364058">
              <a:spcBef>
                <a:spcPts val="133"/>
              </a:spcBef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0</a:t>
            </a:r>
            <a:r>
              <a:rPr sz="1333" spc="-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333" b="1" dirty="0">
                <a:solidFill>
                  <a:srgbClr val="4F4F4F"/>
                </a:solidFill>
                <a:latin typeface="Arial"/>
                <a:cs typeface="Arial"/>
              </a:rPr>
              <a:t>[single]</a:t>
            </a:r>
            <a:endParaRPr sz="1333">
              <a:latin typeface="Arial"/>
              <a:cs typeface="Arial"/>
            </a:endParaRPr>
          </a:p>
          <a:p>
            <a:pPr marL="380990" indent="-364058"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endParaRPr sz="1333">
              <a:latin typeface="Arial MT"/>
              <a:cs typeface="Arial MT"/>
            </a:endParaRPr>
          </a:p>
          <a:p>
            <a:pPr marL="380990" indent="-364058"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many</a:t>
            </a:r>
            <a:endParaRPr sz="1333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77999" y="3523466"/>
            <a:ext cx="1669627" cy="192360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1540"/>
              </a:lnSpc>
            </a:pPr>
            <a:r>
              <a:rPr sz="1333" b="1" dirty="0">
                <a:solidFill>
                  <a:srgbClr val="4F4F4F"/>
                </a:solidFill>
                <a:latin typeface="Arial"/>
                <a:cs typeface="Arial"/>
              </a:rPr>
              <a:t>[property</a:t>
            </a:r>
            <a:r>
              <a:rPr sz="1333" b="1" spc="-6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333" b="1" spc="-7" dirty="0">
                <a:solidFill>
                  <a:srgbClr val="4F4F4F"/>
                </a:solidFill>
                <a:latin typeface="Arial"/>
                <a:cs typeface="Arial"/>
              </a:rPr>
              <a:t>RSMANY]</a:t>
            </a:r>
            <a:endParaRPr sz="1333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29573" y="3702027"/>
            <a:ext cx="2843953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0990" indent="-364058">
              <a:spcBef>
                <a:spcPts val="133"/>
              </a:spcBef>
              <a:buChar char="•"/>
              <a:tabLst>
                <a:tab pos="380144" algn="l"/>
                <a:tab pos="380990" algn="l"/>
              </a:tabLst>
            </a:pP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Choice:</a:t>
            </a:r>
            <a:r>
              <a:rPr sz="1333" spc="-3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Number</a:t>
            </a:r>
            <a:r>
              <a:rPr sz="1333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333" spc="-3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 MT"/>
                <a:cs typeface="Arial MT"/>
              </a:rPr>
              <a:t>optional</a:t>
            </a:r>
            <a:r>
              <a:rPr sz="1333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333" dirty="0">
                <a:solidFill>
                  <a:srgbClr val="0000FF"/>
                </a:solidFill>
                <a:latin typeface="Arial MT"/>
                <a:cs typeface="Arial MT"/>
              </a:rPr>
              <a:t>slots</a:t>
            </a:r>
            <a:endParaRPr sz="1333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39172" y="3905227"/>
            <a:ext cx="1141307" cy="63246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0990" indent="-364058">
              <a:spcBef>
                <a:spcPts val="133"/>
              </a:spcBef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0</a:t>
            </a:r>
            <a:r>
              <a:rPr sz="1333" spc="-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333" b="1" dirty="0">
                <a:solidFill>
                  <a:srgbClr val="4F4F4F"/>
                </a:solidFill>
                <a:latin typeface="Arial"/>
                <a:cs typeface="Arial"/>
              </a:rPr>
              <a:t>[single]</a:t>
            </a:r>
            <a:endParaRPr sz="1333">
              <a:latin typeface="Arial"/>
              <a:cs typeface="Arial"/>
            </a:endParaRPr>
          </a:p>
          <a:p>
            <a:pPr marL="380990" indent="-364058"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endParaRPr sz="1333">
              <a:latin typeface="Arial MT"/>
              <a:cs typeface="Arial MT"/>
            </a:endParaRPr>
          </a:p>
          <a:p>
            <a:pPr marL="380990" indent="-364058">
              <a:buChar char="•"/>
              <a:tabLst>
                <a:tab pos="380144" algn="l"/>
                <a:tab pos="380990" algn="l"/>
              </a:tabLst>
            </a:pPr>
            <a:r>
              <a:rPr sz="1333" dirty="0">
                <a:solidFill>
                  <a:srgbClr val="4F4F4F"/>
                </a:solidFill>
                <a:latin typeface="Arial MT"/>
                <a:cs typeface="Arial MT"/>
              </a:rPr>
              <a:t>many</a:t>
            </a:r>
            <a:endParaRPr sz="1333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177999" y="4360499"/>
            <a:ext cx="1669627" cy="166712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1347"/>
              </a:lnSpc>
            </a:pPr>
            <a:r>
              <a:rPr sz="1333" b="1" dirty="0">
                <a:solidFill>
                  <a:srgbClr val="4F4F4F"/>
                </a:solidFill>
                <a:latin typeface="Arial"/>
                <a:cs typeface="Arial"/>
              </a:rPr>
              <a:t>[property</a:t>
            </a:r>
            <a:r>
              <a:rPr sz="1333" b="1" spc="-6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333" b="1" spc="-7" dirty="0">
                <a:solidFill>
                  <a:srgbClr val="4F4F4F"/>
                </a:solidFill>
                <a:latin typeface="Arial"/>
                <a:cs typeface="Arial"/>
              </a:rPr>
              <a:t>OSMANY]</a:t>
            </a:r>
            <a:endParaRPr sz="1333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951300" y="609308"/>
            <a:ext cx="2924387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0"/>
              </a:lnSpc>
            </a:pPr>
            <a:r>
              <a:rPr sz="1867" b="1" spc="-7" dirty="0">
                <a:latin typeface="Arial"/>
                <a:cs typeface="Arial"/>
              </a:rPr>
              <a:t>218700</a:t>
            </a:r>
            <a:r>
              <a:rPr sz="1867" b="1" spc="-67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test</a:t>
            </a:r>
            <a:r>
              <a:rPr sz="1867" b="1" spc="-60" dirty="0">
                <a:latin typeface="Arial"/>
                <a:cs typeface="Arial"/>
              </a:rPr>
              <a:t> </a:t>
            </a:r>
            <a:r>
              <a:rPr sz="1867" b="1" spc="-7" dirty="0">
                <a:latin typeface="Arial"/>
                <a:cs typeface="Arial"/>
              </a:rPr>
              <a:t>specifications</a:t>
            </a:r>
            <a:endParaRPr sz="1867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90025" y="806277"/>
            <a:ext cx="5645573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1867" b="1" dirty="0">
                <a:latin typeface="Arial"/>
                <a:cs typeface="Arial"/>
              </a:rPr>
              <a:t>(after</a:t>
            </a:r>
            <a:r>
              <a:rPr sz="1867" b="1" spc="-20" dirty="0">
                <a:latin typeface="Arial"/>
                <a:cs typeface="Arial"/>
              </a:rPr>
              <a:t> </a:t>
            </a:r>
            <a:r>
              <a:rPr sz="1867" b="1" spc="-7" dirty="0">
                <a:latin typeface="Arial"/>
                <a:cs typeface="Arial"/>
              </a:rPr>
              <a:t>error):</a:t>
            </a:r>
            <a:r>
              <a:rPr sz="1867" b="1" spc="-13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8</a:t>
            </a:r>
            <a:r>
              <a:rPr sz="1867" b="1" spc="-20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(error</a:t>
            </a:r>
            <a:r>
              <a:rPr sz="1867" b="1" spc="-13" dirty="0">
                <a:latin typeface="Arial"/>
                <a:cs typeface="Arial"/>
              </a:rPr>
              <a:t> </a:t>
            </a:r>
            <a:r>
              <a:rPr sz="1867" b="1" spc="-7" dirty="0">
                <a:latin typeface="Arial"/>
                <a:cs typeface="Arial"/>
              </a:rPr>
              <a:t>cases)</a:t>
            </a:r>
            <a:r>
              <a:rPr sz="1867" b="1" spc="-13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+</a:t>
            </a:r>
            <a:r>
              <a:rPr sz="1867" b="1" spc="-20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(1</a:t>
            </a:r>
            <a:r>
              <a:rPr b="1" baseline="30864" dirty="0">
                <a:latin typeface="Arial"/>
                <a:cs typeface="Arial"/>
              </a:rPr>
              <a:t>1</a:t>
            </a:r>
            <a:r>
              <a:rPr sz="1867" b="1" dirty="0">
                <a:latin typeface="Arial"/>
                <a:cs typeface="Arial"/>
              </a:rPr>
              <a:t>*2</a:t>
            </a:r>
            <a:r>
              <a:rPr b="1" baseline="30864" dirty="0">
                <a:latin typeface="Arial"/>
                <a:cs typeface="Arial"/>
              </a:rPr>
              <a:t>3</a:t>
            </a:r>
            <a:r>
              <a:rPr sz="1867" b="1" dirty="0">
                <a:latin typeface="Arial"/>
                <a:cs typeface="Arial"/>
              </a:rPr>
              <a:t>*3</a:t>
            </a:r>
            <a:r>
              <a:rPr b="1" baseline="30864" dirty="0">
                <a:latin typeface="Arial"/>
                <a:cs typeface="Arial"/>
              </a:rPr>
              <a:t>4</a:t>
            </a:r>
            <a:r>
              <a:rPr sz="1867" b="1" dirty="0">
                <a:latin typeface="Arial"/>
                <a:cs typeface="Arial"/>
              </a:rPr>
              <a:t>*4</a:t>
            </a:r>
            <a:r>
              <a:rPr b="1" baseline="30864" dirty="0">
                <a:latin typeface="Arial"/>
                <a:cs typeface="Arial"/>
              </a:rPr>
              <a:t>2</a:t>
            </a:r>
            <a:r>
              <a:rPr sz="1867" b="1" dirty="0">
                <a:latin typeface="Arial"/>
                <a:cs typeface="Arial"/>
              </a:rPr>
              <a:t>)</a:t>
            </a:r>
            <a:r>
              <a:rPr sz="1867" b="1" spc="-13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=</a:t>
            </a:r>
            <a:r>
              <a:rPr sz="1867" b="1" spc="487" dirty="0">
                <a:latin typeface="Arial"/>
                <a:cs typeface="Arial"/>
              </a:rPr>
              <a:t> </a:t>
            </a:r>
            <a:r>
              <a:rPr sz="1867" b="1" spc="-7" dirty="0">
                <a:latin typeface="Arial"/>
                <a:cs typeface="Arial"/>
              </a:rPr>
              <a:t>10376</a:t>
            </a:r>
            <a:endParaRPr sz="1867"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-2470040" y="626687"/>
            <a:ext cx="11313572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9346">
              <a:lnSpc>
                <a:spcPts val="2093"/>
              </a:lnSpc>
            </a:pPr>
            <a:r>
              <a:rPr sz="1867" b="1" dirty="0">
                <a:latin typeface="Arial"/>
                <a:cs typeface="Arial"/>
              </a:rPr>
              <a:t>(after</a:t>
            </a:r>
            <a:r>
              <a:rPr sz="1867" b="1" spc="-13" dirty="0">
                <a:latin typeface="Arial"/>
                <a:cs typeface="Arial"/>
              </a:rPr>
              <a:t> </a:t>
            </a:r>
            <a:r>
              <a:rPr sz="1867" b="1" spc="-7" dirty="0">
                <a:latin typeface="Arial"/>
                <a:cs typeface="Arial"/>
              </a:rPr>
              <a:t>error</a:t>
            </a:r>
            <a:r>
              <a:rPr sz="1867" b="1" spc="-13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+</a:t>
            </a:r>
            <a:r>
              <a:rPr sz="1867" b="1" spc="-7" dirty="0">
                <a:latin typeface="Arial"/>
                <a:cs typeface="Arial"/>
              </a:rPr>
              <a:t> single):</a:t>
            </a:r>
            <a:r>
              <a:rPr sz="1867" b="1" spc="-13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8</a:t>
            </a:r>
            <a:r>
              <a:rPr sz="1867" b="1" spc="-13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(error</a:t>
            </a:r>
            <a:r>
              <a:rPr sz="1867" b="1" spc="-7" dirty="0">
                <a:latin typeface="Arial"/>
                <a:cs typeface="Arial"/>
              </a:rPr>
              <a:t> cases)</a:t>
            </a:r>
            <a:r>
              <a:rPr sz="1867" b="1" spc="-13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+</a:t>
            </a:r>
            <a:r>
              <a:rPr sz="1867" b="1" spc="-13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6</a:t>
            </a:r>
            <a:r>
              <a:rPr sz="1867" b="1" spc="-7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(single</a:t>
            </a:r>
            <a:r>
              <a:rPr sz="1867" b="1" spc="-13" dirty="0">
                <a:latin typeface="Arial"/>
                <a:cs typeface="Arial"/>
              </a:rPr>
              <a:t> </a:t>
            </a:r>
            <a:r>
              <a:rPr sz="1867" b="1" spc="-7" dirty="0">
                <a:latin typeface="Arial"/>
                <a:cs typeface="Arial"/>
              </a:rPr>
              <a:t>cases) </a:t>
            </a:r>
            <a:r>
              <a:rPr sz="1867" b="1" dirty="0">
                <a:latin typeface="Arial"/>
                <a:cs typeface="Arial"/>
              </a:rPr>
              <a:t>+</a:t>
            </a:r>
            <a:r>
              <a:rPr sz="1867" b="1" spc="-13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(1</a:t>
            </a:r>
            <a:r>
              <a:rPr b="1" baseline="30864" dirty="0">
                <a:latin typeface="Arial"/>
                <a:cs typeface="Arial"/>
              </a:rPr>
              <a:t>3</a:t>
            </a:r>
            <a:r>
              <a:rPr sz="1867" b="1" dirty="0">
                <a:latin typeface="Arial"/>
                <a:cs typeface="Arial"/>
              </a:rPr>
              <a:t>*2</a:t>
            </a:r>
            <a:r>
              <a:rPr b="1" baseline="30864" dirty="0">
                <a:latin typeface="Arial"/>
                <a:cs typeface="Arial"/>
              </a:rPr>
              <a:t>3</a:t>
            </a:r>
            <a:r>
              <a:rPr sz="1867" b="1" dirty="0">
                <a:latin typeface="Arial"/>
                <a:cs typeface="Arial"/>
              </a:rPr>
              <a:t>*3</a:t>
            </a:r>
            <a:r>
              <a:rPr b="1" baseline="30864" dirty="0">
                <a:latin typeface="Arial"/>
                <a:cs typeface="Arial"/>
              </a:rPr>
              <a:t>4</a:t>
            </a:r>
            <a:r>
              <a:rPr sz="1867" b="1" dirty="0">
                <a:latin typeface="Arial"/>
                <a:cs typeface="Arial"/>
              </a:rPr>
              <a:t>)</a:t>
            </a:r>
            <a:r>
              <a:rPr sz="1867" b="1" spc="-13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=</a:t>
            </a:r>
            <a:r>
              <a:rPr sz="1867" b="1" spc="500" dirty="0">
                <a:latin typeface="Arial"/>
                <a:cs typeface="Arial"/>
              </a:rPr>
              <a:t> </a:t>
            </a:r>
            <a:r>
              <a:rPr sz="1867" b="1" spc="-7" dirty="0" smtClean="0">
                <a:latin typeface="Arial"/>
                <a:cs typeface="Arial"/>
              </a:rPr>
              <a:t>662</a:t>
            </a:r>
            <a:endParaRPr sz="1867" dirty="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8056" y="-13420"/>
            <a:ext cx="11730567" cy="599308"/>
          </a:xfrm>
          <a:prstGeom prst="rect">
            <a:avLst/>
          </a:prstGeom>
          <a:solidFill>
            <a:srgbClr val="99B3C1"/>
          </a:solidFill>
          <a:ln w="9799">
            <a:solidFill>
              <a:srgbClr val="6F828C"/>
            </a:solidFill>
          </a:ln>
        </p:spPr>
        <p:txBody>
          <a:bodyPr vert="horz" wrap="square" lIns="0" tIns="34712" rIns="0" bIns="0" rtlCol="0">
            <a:spAutoFit/>
          </a:bodyPr>
          <a:lstStyle/>
          <a:p>
            <a:pPr marL="114297">
              <a:lnSpc>
                <a:spcPts val="2219"/>
              </a:lnSpc>
              <a:spcBef>
                <a:spcPts val="272"/>
              </a:spcBef>
            </a:pPr>
            <a:r>
              <a:rPr sz="1867" b="1" dirty="0">
                <a:latin typeface="Arial"/>
                <a:cs typeface="Arial"/>
              </a:rPr>
              <a:t>8</a:t>
            </a:r>
            <a:r>
              <a:rPr sz="1867" b="1" spc="-13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(error</a:t>
            </a:r>
            <a:r>
              <a:rPr sz="1867" b="1" spc="-13" dirty="0">
                <a:latin typeface="Arial"/>
                <a:cs typeface="Arial"/>
              </a:rPr>
              <a:t> </a:t>
            </a:r>
            <a:r>
              <a:rPr sz="1867" b="1" spc="-7" dirty="0">
                <a:latin typeface="Arial"/>
                <a:cs typeface="Arial"/>
              </a:rPr>
              <a:t>cases) </a:t>
            </a:r>
            <a:r>
              <a:rPr sz="1867" b="1" dirty="0">
                <a:latin typeface="Arial"/>
                <a:cs typeface="Arial"/>
              </a:rPr>
              <a:t>+</a:t>
            </a:r>
            <a:r>
              <a:rPr sz="1867" b="1" spc="-13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6</a:t>
            </a:r>
            <a:r>
              <a:rPr sz="1867" b="1" spc="-7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(single</a:t>
            </a:r>
            <a:r>
              <a:rPr sz="1867" b="1" spc="-13" dirty="0">
                <a:latin typeface="Arial"/>
                <a:cs typeface="Arial"/>
              </a:rPr>
              <a:t> </a:t>
            </a:r>
            <a:r>
              <a:rPr sz="1867" b="1" spc="-7" dirty="0">
                <a:latin typeface="Arial"/>
                <a:cs typeface="Arial"/>
              </a:rPr>
              <a:t>cases) </a:t>
            </a:r>
            <a:r>
              <a:rPr sz="1867" b="1" dirty="0">
                <a:latin typeface="Arial"/>
                <a:cs typeface="Arial"/>
              </a:rPr>
              <a:t>+</a:t>
            </a:r>
            <a:r>
              <a:rPr sz="1867" b="1" spc="-13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(1</a:t>
            </a:r>
            <a:r>
              <a:rPr b="1" baseline="30864" dirty="0">
                <a:latin typeface="Arial"/>
                <a:cs typeface="Arial"/>
              </a:rPr>
              <a:t>7</a:t>
            </a:r>
            <a:r>
              <a:rPr sz="1867" b="1" dirty="0">
                <a:latin typeface="Arial"/>
                <a:cs typeface="Arial"/>
              </a:rPr>
              <a:t>*2</a:t>
            </a:r>
            <a:r>
              <a:rPr b="1" baseline="30864" dirty="0">
                <a:latin typeface="Arial"/>
                <a:cs typeface="Arial"/>
              </a:rPr>
              <a:t>1</a:t>
            </a:r>
            <a:r>
              <a:rPr sz="1867" b="1" dirty="0">
                <a:latin typeface="Arial"/>
                <a:cs typeface="Arial"/>
              </a:rPr>
              <a:t>*3</a:t>
            </a:r>
            <a:r>
              <a:rPr b="1" baseline="30864" dirty="0">
                <a:latin typeface="Arial"/>
                <a:cs typeface="Arial"/>
              </a:rPr>
              <a:t>2</a:t>
            </a:r>
            <a:r>
              <a:rPr sz="1867" b="1" dirty="0">
                <a:latin typeface="Arial"/>
                <a:cs typeface="Arial"/>
              </a:rPr>
              <a:t>)</a:t>
            </a:r>
            <a:r>
              <a:rPr sz="1867" b="1" spc="-7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(RSMANY</a:t>
            </a:r>
            <a:r>
              <a:rPr sz="1867" b="1" spc="-47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=</a:t>
            </a:r>
            <a:r>
              <a:rPr sz="1867" b="1" spc="-7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true/OSMANY</a:t>
            </a:r>
            <a:r>
              <a:rPr sz="1867" b="1" spc="-47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=</a:t>
            </a:r>
            <a:r>
              <a:rPr sz="1867" b="1" spc="-7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true)</a:t>
            </a:r>
            <a:r>
              <a:rPr sz="1867" b="1" spc="-13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+</a:t>
            </a:r>
            <a:r>
              <a:rPr sz="1867" b="1" spc="-7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(1</a:t>
            </a:r>
            <a:r>
              <a:rPr b="1" baseline="30864" dirty="0">
                <a:latin typeface="Arial"/>
                <a:cs typeface="Arial"/>
              </a:rPr>
              <a:t>5</a:t>
            </a:r>
            <a:r>
              <a:rPr sz="1867" b="1" dirty="0">
                <a:latin typeface="Arial"/>
                <a:cs typeface="Arial"/>
              </a:rPr>
              <a:t>*2</a:t>
            </a:r>
            <a:r>
              <a:rPr b="1" baseline="30864" dirty="0">
                <a:latin typeface="Arial"/>
                <a:cs typeface="Arial"/>
              </a:rPr>
              <a:t>3</a:t>
            </a:r>
            <a:r>
              <a:rPr sz="1867" b="1" dirty="0">
                <a:latin typeface="Arial"/>
                <a:cs typeface="Arial"/>
              </a:rPr>
              <a:t>*3</a:t>
            </a:r>
            <a:r>
              <a:rPr b="1" baseline="30864" dirty="0">
                <a:latin typeface="Arial"/>
                <a:cs typeface="Arial"/>
              </a:rPr>
              <a:t>2</a:t>
            </a:r>
            <a:r>
              <a:rPr sz="1867" b="1" dirty="0">
                <a:latin typeface="Arial"/>
                <a:cs typeface="Arial"/>
              </a:rPr>
              <a:t>)</a:t>
            </a:r>
            <a:r>
              <a:rPr sz="1867" b="1" spc="-13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(false/true)</a:t>
            </a:r>
            <a:endParaRPr sz="1867" dirty="0">
              <a:latin typeface="Arial"/>
              <a:cs typeface="Arial"/>
            </a:endParaRPr>
          </a:p>
          <a:p>
            <a:pPr marL="114297">
              <a:lnSpc>
                <a:spcPts val="2219"/>
              </a:lnSpc>
            </a:pPr>
            <a:r>
              <a:rPr sz="1867" b="1" dirty="0">
                <a:latin typeface="Arial"/>
                <a:cs typeface="Arial"/>
              </a:rPr>
              <a:t>+</a:t>
            </a:r>
            <a:r>
              <a:rPr sz="1867" b="1" spc="-20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(1</a:t>
            </a:r>
            <a:r>
              <a:rPr b="1" baseline="30864" dirty="0">
                <a:latin typeface="Arial"/>
                <a:cs typeface="Arial"/>
              </a:rPr>
              <a:t>5</a:t>
            </a:r>
            <a:r>
              <a:rPr sz="1867" b="1" dirty="0">
                <a:latin typeface="Arial"/>
                <a:cs typeface="Arial"/>
              </a:rPr>
              <a:t>*2</a:t>
            </a:r>
            <a:r>
              <a:rPr b="1" baseline="30864" dirty="0">
                <a:latin typeface="Arial"/>
                <a:cs typeface="Arial"/>
              </a:rPr>
              <a:t>3</a:t>
            </a:r>
            <a:r>
              <a:rPr sz="1867" b="1" dirty="0">
                <a:latin typeface="Arial"/>
                <a:cs typeface="Arial"/>
              </a:rPr>
              <a:t>*3</a:t>
            </a:r>
            <a:r>
              <a:rPr b="1" baseline="30864" dirty="0">
                <a:latin typeface="Arial"/>
                <a:cs typeface="Arial"/>
              </a:rPr>
              <a:t>2</a:t>
            </a:r>
            <a:r>
              <a:rPr sz="1867" b="1" dirty="0">
                <a:latin typeface="Arial"/>
                <a:cs typeface="Arial"/>
              </a:rPr>
              <a:t>)</a:t>
            </a:r>
            <a:r>
              <a:rPr sz="1867" b="1" spc="-13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(true/false)</a:t>
            </a:r>
            <a:r>
              <a:rPr sz="1867" b="1" spc="-13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+</a:t>
            </a:r>
            <a:r>
              <a:rPr sz="1867" b="1" spc="-13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(1</a:t>
            </a:r>
            <a:r>
              <a:rPr b="1" baseline="30864" dirty="0">
                <a:latin typeface="Arial"/>
                <a:cs typeface="Arial"/>
              </a:rPr>
              <a:t>3</a:t>
            </a:r>
            <a:r>
              <a:rPr sz="1867" b="1" dirty="0">
                <a:latin typeface="Arial"/>
                <a:cs typeface="Arial"/>
              </a:rPr>
              <a:t>*2</a:t>
            </a:r>
            <a:r>
              <a:rPr b="1" baseline="30864" dirty="0">
                <a:latin typeface="Arial"/>
                <a:cs typeface="Arial"/>
              </a:rPr>
              <a:t>5</a:t>
            </a:r>
            <a:r>
              <a:rPr sz="1867" b="1" dirty="0">
                <a:latin typeface="Arial"/>
                <a:cs typeface="Arial"/>
              </a:rPr>
              <a:t>*3</a:t>
            </a:r>
            <a:r>
              <a:rPr b="1" baseline="30864" dirty="0">
                <a:latin typeface="Arial"/>
                <a:cs typeface="Arial"/>
              </a:rPr>
              <a:t>2</a:t>
            </a:r>
            <a:r>
              <a:rPr sz="1867" b="1" dirty="0">
                <a:latin typeface="Arial"/>
                <a:cs typeface="Arial"/>
              </a:rPr>
              <a:t>)</a:t>
            </a:r>
            <a:r>
              <a:rPr sz="1867" b="1" spc="-13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(false/false)</a:t>
            </a:r>
            <a:r>
              <a:rPr sz="1867" b="1" spc="-13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=</a:t>
            </a:r>
            <a:r>
              <a:rPr sz="1867" b="1" spc="-13" dirty="0">
                <a:latin typeface="Arial"/>
                <a:cs typeface="Arial"/>
              </a:rPr>
              <a:t> </a:t>
            </a:r>
            <a:r>
              <a:rPr sz="1867" b="1" spc="-7" dirty="0">
                <a:latin typeface="Arial"/>
                <a:cs typeface="Arial"/>
              </a:rPr>
              <a:t>464</a:t>
            </a:r>
            <a:r>
              <a:rPr sz="1867" b="1" spc="-13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test</a:t>
            </a:r>
            <a:r>
              <a:rPr sz="1867" b="1" spc="-13" dirty="0">
                <a:latin typeface="Arial"/>
                <a:cs typeface="Arial"/>
              </a:rPr>
              <a:t> </a:t>
            </a:r>
            <a:r>
              <a:rPr sz="1867" b="1" spc="-7" dirty="0">
                <a:latin typeface="Arial"/>
                <a:cs typeface="Arial"/>
              </a:rPr>
              <a:t>specifications</a:t>
            </a:r>
            <a:endParaRPr sz="1867" dirty="0">
              <a:latin typeface="Arial"/>
              <a:cs typeface="Arial"/>
            </a:endParaRPr>
          </a:p>
        </p:txBody>
      </p:sp>
      <p:sp>
        <p:nvSpPr>
          <p:cNvPr id="43" name="object 32"/>
          <p:cNvSpPr txBox="1"/>
          <p:nvPr/>
        </p:nvSpPr>
        <p:spPr>
          <a:xfrm>
            <a:off x="1598399" y="3158286"/>
            <a:ext cx="1296101" cy="147054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1540"/>
              </a:lnSpc>
            </a:pPr>
            <a:endParaRPr sz="1333" dirty="0">
              <a:latin typeface="Arial"/>
              <a:cs typeface="Arial"/>
            </a:endParaRPr>
          </a:p>
        </p:txBody>
      </p:sp>
      <p:sp>
        <p:nvSpPr>
          <p:cNvPr id="44" name="object 32"/>
          <p:cNvSpPr txBox="1"/>
          <p:nvPr/>
        </p:nvSpPr>
        <p:spPr>
          <a:xfrm>
            <a:off x="1556805" y="3928086"/>
            <a:ext cx="1337695" cy="177217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1540"/>
              </a:lnSpc>
            </a:pPr>
            <a:endParaRPr sz="1333" dirty="0">
              <a:latin typeface="Arial"/>
              <a:cs typeface="Arial"/>
            </a:endParaRPr>
          </a:p>
        </p:txBody>
      </p:sp>
      <p:sp>
        <p:nvSpPr>
          <p:cNvPr id="45" name="object 32"/>
          <p:cNvSpPr txBox="1"/>
          <p:nvPr/>
        </p:nvSpPr>
        <p:spPr>
          <a:xfrm>
            <a:off x="1824199" y="5144832"/>
            <a:ext cx="1296101" cy="147054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1540"/>
              </a:lnSpc>
            </a:pPr>
            <a:endParaRPr sz="1333" dirty="0">
              <a:latin typeface="Arial"/>
              <a:cs typeface="Arial"/>
            </a:endParaRPr>
          </a:p>
        </p:txBody>
      </p:sp>
      <p:sp>
        <p:nvSpPr>
          <p:cNvPr id="46" name="object 32"/>
          <p:cNvSpPr txBox="1"/>
          <p:nvPr/>
        </p:nvSpPr>
        <p:spPr>
          <a:xfrm>
            <a:off x="1817280" y="5336578"/>
            <a:ext cx="1296101" cy="147054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1540"/>
              </a:lnSpc>
            </a:pPr>
            <a:endParaRPr sz="1333" dirty="0">
              <a:latin typeface="Arial"/>
              <a:cs typeface="Arial"/>
            </a:endParaRPr>
          </a:p>
        </p:txBody>
      </p:sp>
      <p:sp>
        <p:nvSpPr>
          <p:cNvPr id="47" name="object 32"/>
          <p:cNvSpPr txBox="1"/>
          <p:nvPr/>
        </p:nvSpPr>
        <p:spPr>
          <a:xfrm>
            <a:off x="1598399" y="5970724"/>
            <a:ext cx="1296101" cy="147054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1540"/>
              </a:lnSpc>
            </a:pPr>
            <a:endParaRPr sz="1333" dirty="0">
              <a:latin typeface="Arial"/>
              <a:cs typeface="Arial"/>
            </a:endParaRPr>
          </a:p>
        </p:txBody>
      </p:sp>
      <p:sp>
        <p:nvSpPr>
          <p:cNvPr id="42" name="object 32"/>
          <p:cNvSpPr txBox="1"/>
          <p:nvPr/>
        </p:nvSpPr>
        <p:spPr>
          <a:xfrm>
            <a:off x="6986886" y="2306747"/>
            <a:ext cx="2739610" cy="184785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1540"/>
              </a:lnSpc>
            </a:pPr>
            <a:endParaRPr sz="1333" dirty="0">
              <a:latin typeface="Arial"/>
              <a:cs typeface="Arial"/>
            </a:endParaRPr>
          </a:p>
        </p:txBody>
      </p:sp>
      <p:sp>
        <p:nvSpPr>
          <p:cNvPr id="48" name="object 32"/>
          <p:cNvSpPr txBox="1"/>
          <p:nvPr/>
        </p:nvSpPr>
        <p:spPr>
          <a:xfrm>
            <a:off x="6980599" y="2505766"/>
            <a:ext cx="2739610" cy="184785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1540"/>
              </a:lnSpc>
            </a:pPr>
            <a:endParaRPr sz="1333" dirty="0">
              <a:latin typeface="Arial"/>
              <a:cs typeface="Arial"/>
            </a:endParaRPr>
          </a:p>
        </p:txBody>
      </p:sp>
      <p:sp>
        <p:nvSpPr>
          <p:cNvPr id="49" name="object 32"/>
          <p:cNvSpPr txBox="1"/>
          <p:nvPr/>
        </p:nvSpPr>
        <p:spPr>
          <a:xfrm>
            <a:off x="6980599" y="2683566"/>
            <a:ext cx="4037064" cy="196863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1540"/>
              </a:lnSpc>
            </a:pPr>
            <a:endParaRPr sz="1333" dirty="0">
              <a:latin typeface="Arial"/>
              <a:cs typeface="Arial"/>
            </a:endParaRPr>
          </a:p>
        </p:txBody>
      </p:sp>
      <p:sp>
        <p:nvSpPr>
          <p:cNvPr id="50" name="object 32"/>
          <p:cNvSpPr txBox="1"/>
          <p:nvPr/>
        </p:nvSpPr>
        <p:spPr>
          <a:xfrm>
            <a:off x="6974523" y="4628829"/>
            <a:ext cx="2626677" cy="148484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1540"/>
              </a:lnSpc>
            </a:pPr>
            <a:endParaRPr sz="1333" dirty="0">
              <a:latin typeface="Arial"/>
              <a:cs typeface="Arial"/>
            </a:endParaRPr>
          </a:p>
        </p:txBody>
      </p:sp>
      <p:sp>
        <p:nvSpPr>
          <p:cNvPr id="51" name="object 32"/>
          <p:cNvSpPr txBox="1"/>
          <p:nvPr/>
        </p:nvSpPr>
        <p:spPr>
          <a:xfrm>
            <a:off x="6986886" y="5108852"/>
            <a:ext cx="2614314" cy="227726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1540"/>
              </a:lnSpc>
            </a:pPr>
            <a:endParaRPr sz="1333" dirty="0">
              <a:latin typeface="Arial"/>
              <a:cs typeface="Arial"/>
            </a:endParaRPr>
          </a:p>
        </p:txBody>
      </p:sp>
      <p:sp>
        <p:nvSpPr>
          <p:cNvPr id="52" name="object 32"/>
          <p:cNvSpPr txBox="1"/>
          <p:nvPr/>
        </p:nvSpPr>
        <p:spPr>
          <a:xfrm>
            <a:off x="6986886" y="5673024"/>
            <a:ext cx="2614314" cy="172747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1540"/>
              </a:lnSpc>
            </a:pPr>
            <a:endParaRPr sz="1333" dirty="0">
              <a:latin typeface="Arial"/>
              <a:cs typeface="Arial"/>
            </a:endParaRPr>
          </a:p>
        </p:txBody>
      </p:sp>
      <p:sp>
        <p:nvSpPr>
          <p:cNvPr id="53" name="object 32"/>
          <p:cNvSpPr txBox="1"/>
          <p:nvPr/>
        </p:nvSpPr>
        <p:spPr>
          <a:xfrm>
            <a:off x="6984156" y="6178439"/>
            <a:ext cx="2617044" cy="226512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1540"/>
              </a:lnSpc>
            </a:pPr>
            <a:endParaRPr sz="1333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942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638894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Activit</a:t>
            </a:r>
            <a:r>
              <a:rPr dirty="0"/>
              <a:t>y</a:t>
            </a:r>
            <a:r>
              <a:rPr spc="-7" dirty="0"/>
              <a:t> </a:t>
            </a:r>
            <a:r>
              <a:rPr dirty="0"/>
              <a:t>-</a:t>
            </a:r>
            <a:r>
              <a:rPr spc="13" dirty="0"/>
              <a:t> </a:t>
            </a:r>
            <a:r>
              <a:rPr spc="-7" dirty="0">
                <a:latin typeface="Consolas"/>
                <a:cs typeface="Consolas"/>
              </a:rPr>
              <a:t>fin</a:t>
            </a:r>
            <a:r>
              <a:rPr dirty="0">
                <a:latin typeface="Consolas"/>
                <a:cs typeface="Consolas"/>
              </a:rPr>
              <a:t>d</a:t>
            </a:r>
            <a:r>
              <a:rPr spc="-1300" dirty="0">
                <a:latin typeface="Consolas"/>
                <a:cs typeface="Consolas"/>
              </a:rPr>
              <a:t> </a:t>
            </a:r>
            <a:r>
              <a:rPr spc="-7" dirty="0"/>
              <a:t>service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18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22552" y="1721029"/>
            <a:ext cx="8105987" cy="3774474"/>
          </a:xfrm>
          <a:prstGeom prst="rect">
            <a:avLst/>
          </a:prstGeom>
        </p:spPr>
        <p:txBody>
          <a:bodyPr vert="horz" wrap="square" lIns="0" tIns="123613" rIns="0" bIns="0" rtlCol="0">
            <a:spAutoFit/>
          </a:bodyPr>
          <a:lstStyle/>
          <a:p>
            <a:pPr marL="16933">
              <a:spcBef>
                <a:spcPts val="973"/>
              </a:spcBef>
            </a:pPr>
            <a:r>
              <a:rPr sz="3467" b="1" spc="-7" dirty="0">
                <a:latin typeface="Consolas"/>
                <a:cs typeface="Consolas"/>
              </a:rPr>
              <a:t>find(pattern,file)</a:t>
            </a:r>
            <a:endParaRPr sz="3467" dirty="0">
              <a:latin typeface="Consolas"/>
              <a:cs typeface="Consolas"/>
            </a:endParaRPr>
          </a:p>
          <a:p>
            <a:pPr marL="626518" indent="-458882">
              <a:spcBef>
                <a:spcPts val="840"/>
              </a:spcBef>
              <a:buChar char="•"/>
              <a:tabLst>
                <a:tab pos="625671" algn="l"/>
                <a:tab pos="626518" algn="l"/>
              </a:tabLst>
            </a:pPr>
            <a:r>
              <a:rPr sz="3467" spc="-7" dirty="0">
                <a:latin typeface="Arial MT"/>
                <a:cs typeface="Arial MT"/>
              </a:rPr>
              <a:t>Finds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instances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of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a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pattern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in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a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file</a:t>
            </a:r>
            <a:endParaRPr sz="3467" dirty="0">
              <a:latin typeface="Arial MT"/>
              <a:cs typeface="Arial MT"/>
            </a:endParaRPr>
          </a:p>
          <a:p>
            <a:pPr marL="1236102" lvl="1" indent="-509681">
              <a:spcBef>
                <a:spcPts val="60"/>
              </a:spcBef>
              <a:buChar char="•"/>
              <a:tabLst>
                <a:tab pos="1236102" algn="l"/>
              </a:tabLst>
            </a:pPr>
            <a:r>
              <a:rPr sz="2933" b="1" spc="-7" dirty="0">
                <a:latin typeface="Consolas"/>
                <a:cs typeface="Consolas"/>
              </a:rPr>
              <a:t>find(“john”,myFile)</a:t>
            </a:r>
            <a:endParaRPr sz="2933" dirty="0">
              <a:latin typeface="Consolas"/>
              <a:cs typeface="Consolas"/>
            </a:endParaRPr>
          </a:p>
          <a:p>
            <a:pPr marL="1845687" lvl="2" indent="-412316">
              <a:lnSpc>
                <a:spcPts val="2880"/>
              </a:lnSpc>
              <a:buChar char="•"/>
              <a:tabLst>
                <a:tab pos="1844841" algn="l"/>
                <a:tab pos="1845687" algn="l"/>
              </a:tabLst>
            </a:pPr>
            <a:r>
              <a:rPr sz="2400" spc="-7" dirty="0">
                <a:latin typeface="Arial MT"/>
                <a:cs typeface="Arial MT"/>
              </a:rPr>
              <a:t>Find</a:t>
            </a:r>
            <a:r>
              <a:rPr sz="2400" dirty="0">
                <a:latin typeface="Arial MT"/>
                <a:cs typeface="Arial MT"/>
              </a:rPr>
              <a:t>s</a:t>
            </a:r>
            <a:r>
              <a:rPr sz="2400" spc="-7" dirty="0">
                <a:latin typeface="Arial MT"/>
                <a:cs typeface="Arial MT"/>
              </a:rPr>
              <a:t> al</a:t>
            </a:r>
            <a:r>
              <a:rPr sz="2400" dirty="0">
                <a:latin typeface="Arial MT"/>
                <a:cs typeface="Arial MT"/>
              </a:rPr>
              <a:t>l</a:t>
            </a:r>
            <a:r>
              <a:rPr sz="2400" spc="-7" dirty="0">
                <a:latin typeface="Arial MT"/>
                <a:cs typeface="Arial MT"/>
              </a:rPr>
              <a:t> instance</a:t>
            </a:r>
            <a:r>
              <a:rPr sz="2400" dirty="0">
                <a:latin typeface="Arial MT"/>
                <a:cs typeface="Arial MT"/>
              </a:rPr>
              <a:t>s</a:t>
            </a:r>
            <a:r>
              <a:rPr sz="2400" spc="-7" dirty="0">
                <a:latin typeface="Arial MT"/>
                <a:cs typeface="Arial MT"/>
              </a:rPr>
              <a:t> o</a:t>
            </a:r>
            <a:r>
              <a:rPr sz="2400" dirty="0">
                <a:latin typeface="Arial MT"/>
                <a:cs typeface="Arial MT"/>
              </a:rPr>
              <a:t>f</a:t>
            </a:r>
            <a:r>
              <a:rPr sz="2400" spc="33" dirty="0">
                <a:latin typeface="Arial MT"/>
                <a:cs typeface="Arial MT"/>
              </a:rPr>
              <a:t> </a:t>
            </a:r>
            <a:r>
              <a:rPr sz="2400" u="heavy" spc="-7" dirty="0">
                <a:uFill>
                  <a:solidFill>
                    <a:srgbClr val="4F4F4F"/>
                  </a:solidFill>
                </a:uFill>
                <a:latin typeface="Consolas"/>
                <a:cs typeface="Consolas"/>
              </a:rPr>
              <a:t>joh</a:t>
            </a:r>
            <a:r>
              <a:rPr sz="2400" u="heavy" dirty="0">
                <a:uFill>
                  <a:solidFill>
                    <a:srgbClr val="4F4F4F"/>
                  </a:solidFill>
                </a:uFill>
                <a:latin typeface="Consolas"/>
                <a:cs typeface="Consolas"/>
              </a:rPr>
              <a:t>n</a:t>
            </a:r>
            <a:r>
              <a:rPr sz="2400" spc="-653" dirty="0">
                <a:latin typeface="Consolas"/>
                <a:cs typeface="Consolas"/>
              </a:rPr>
              <a:t> </a:t>
            </a:r>
            <a:r>
              <a:rPr sz="2400" spc="-7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n</a:t>
            </a:r>
            <a:r>
              <a:rPr sz="2400" spc="-7" dirty="0">
                <a:latin typeface="Arial MT"/>
                <a:cs typeface="Arial MT"/>
              </a:rPr>
              <a:t> th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7" dirty="0">
                <a:latin typeface="Arial MT"/>
                <a:cs typeface="Arial MT"/>
              </a:rPr>
              <a:t> file</a:t>
            </a:r>
            <a:endParaRPr sz="2400" dirty="0">
              <a:latin typeface="Arial MT"/>
              <a:cs typeface="Arial MT"/>
            </a:endParaRPr>
          </a:p>
          <a:p>
            <a:pPr marL="1236102" lvl="1" indent="-509681">
              <a:buChar char="•"/>
              <a:tabLst>
                <a:tab pos="1236102" algn="l"/>
              </a:tabLst>
            </a:pPr>
            <a:r>
              <a:rPr sz="2933" b="1" spc="-7" dirty="0">
                <a:latin typeface="Consolas"/>
                <a:cs typeface="Consolas"/>
              </a:rPr>
              <a:t>find(“john</a:t>
            </a:r>
            <a:r>
              <a:rPr sz="2933" b="1" spc="-93" dirty="0">
                <a:latin typeface="Consolas"/>
                <a:cs typeface="Consolas"/>
              </a:rPr>
              <a:t> </a:t>
            </a:r>
            <a:r>
              <a:rPr sz="2933" b="1" spc="-7" dirty="0">
                <a:latin typeface="Consolas"/>
                <a:cs typeface="Consolas"/>
              </a:rPr>
              <a:t>smith”,myFile)</a:t>
            </a:r>
            <a:endParaRPr sz="2933" dirty="0">
              <a:latin typeface="Consolas"/>
              <a:cs typeface="Consolas"/>
            </a:endParaRPr>
          </a:p>
          <a:p>
            <a:pPr marL="1845687" lvl="2" indent="-412316">
              <a:lnSpc>
                <a:spcPts val="2880"/>
              </a:lnSpc>
              <a:buChar char="•"/>
              <a:tabLst>
                <a:tab pos="1844841" algn="l"/>
                <a:tab pos="1845687" algn="l"/>
              </a:tabLst>
            </a:pPr>
            <a:r>
              <a:rPr sz="2400" spc="-7" dirty="0">
                <a:latin typeface="Arial MT"/>
                <a:cs typeface="Arial MT"/>
              </a:rPr>
              <a:t>Find</a:t>
            </a:r>
            <a:r>
              <a:rPr sz="2400" dirty="0">
                <a:latin typeface="Arial MT"/>
                <a:cs typeface="Arial MT"/>
              </a:rPr>
              <a:t>s</a:t>
            </a:r>
            <a:r>
              <a:rPr sz="2400" spc="-7" dirty="0">
                <a:latin typeface="Arial MT"/>
                <a:cs typeface="Arial MT"/>
              </a:rPr>
              <a:t> al</a:t>
            </a:r>
            <a:r>
              <a:rPr sz="2400" dirty="0">
                <a:latin typeface="Arial MT"/>
                <a:cs typeface="Arial MT"/>
              </a:rPr>
              <a:t>l</a:t>
            </a:r>
            <a:r>
              <a:rPr sz="2400" spc="-7" dirty="0">
                <a:latin typeface="Arial MT"/>
                <a:cs typeface="Arial MT"/>
              </a:rPr>
              <a:t> instance</a:t>
            </a:r>
            <a:r>
              <a:rPr sz="2400" dirty="0">
                <a:latin typeface="Arial MT"/>
                <a:cs typeface="Arial MT"/>
              </a:rPr>
              <a:t>s</a:t>
            </a:r>
            <a:r>
              <a:rPr sz="2400" spc="-7" dirty="0">
                <a:latin typeface="Arial MT"/>
                <a:cs typeface="Arial MT"/>
              </a:rPr>
              <a:t> o</a:t>
            </a:r>
            <a:r>
              <a:rPr sz="2400" dirty="0">
                <a:latin typeface="Arial MT"/>
                <a:cs typeface="Arial MT"/>
              </a:rPr>
              <a:t>f</a:t>
            </a:r>
            <a:r>
              <a:rPr sz="2400" spc="33" dirty="0">
                <a:latin typeface="Arial MT"/>
                <a:cs typeface="Arial MT"/>
              </a:rPr>
              <a:t> </a:t>
            </a:r>
            <a:r>
              <a:rPr sz="2400" u="heavy" spc="-7" dirty="0">
                <a:uFill>
                  <a:solidFill>
                    <a:srgbClr val="4F4F4F"/>
                  </a:solidFill>
                </a:uFill>
                <a:latin typeface="Consolas"/>
                <a:cs typeface="Consolas"/>
              </a:rPr>
              <a:t>joh</a:t>
            </a:r>
            <a:r>
              <a:rPr sz="2400" u="heavy" dirty="0">
                <a:uFill>
                  <a:solidFill>
                    <a:srgbClr val="4F4F4F"/>
                  </a:solidFill>
                </a:uFill>
                <a:latin typeface="Consolas"/>
                <a:cs typeface="Consolas"/>
              </a:rPr>
              <a:t>n</a:t>
            </a:r>
            <a:r>
              <a:rPr sz="2400" u="heavy" spc="-7" dirty="0">
                <a:uFill>
                  <a:solidFill>
                    <a:srgbClr val="4F4F4F"/>
                  </a:solidFill>
                </a:uFill>
                <a:latin typeface="Consolas"/>
                <a:cs typeface="Consolas"/>
              </a:rPr>
              <a:t> smit</a:t>
            </a:r>
            <a:r>
              <a:rPr sz="2400" u="heavy" dirty="0">
                <a:uFill>
                  <a:solidFill>
                    <a:srgbClr val="4F4F4F"/>
                  </a:solidFill>
                </a:uFill>
                <a:latin typeface="Consolas"/>
                <a:cs typeface="Consolas"/>
              </a:rPr>
              <a:t>h</a:t>
            </a:r>
            <a:r>
              <a:rPr sz="2400" spc="-633" dirty="0">
                <a:latin typeface="Consolas"/>
                <a:cs typeface="Consolas"/>
              </a:rPr>
              <a:t> </a:t>
            </a:r>
            <a:r>
              <a:rPr sz="2400" spc="-7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n</a:t>
            </a:r>
            <a:r>
              <a:rPr sz="2400" spc="-7" dirty="0">
                <a:latin typeface="Arial MT"/>
                <a:cs typeface="Arial MT"/>
              </a:rPr>
              <a:t> th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7" dirty="0">
                <a:latin typeface="Arial MT"/>
                <a:cs typeface="Arial MT"/>
              </a:rPr>
              <a:t> file</a:t>
            </a:r>
            <a:endParaRPr sz="2400" dirty="0">
              <a:latin typeface="Arial MT"/>
              <a:cs typeface="Arial MT"/>
            </a:endParaRPr>
          </a:p>
          <a:p>
            <a:pPr marL="1236102" lvl="1" indent="-509681">
              <a:buChar char="•"/>
              <a:tabLst>
                <a:tab pos="1236102" algn="l"/>
              </a:tabLst>
            </a:pPr>
            <a:r>
              <a:rPr sz="2933" b="1" spc="-7" dirty="0">
                <a:latin typeface="Consolas"/>
                <a:cs typeface="Consolas"/>
              </a:rPr>
              <a:t>find(““john”</a:t>
            </a:r>
            <a:r>
              <a:rPr sz="2933" b="1" spc="-93" dirty="0">
                <a:latin typeface="Consolas"/>
                <a:cs typeface="Consolas"/>
              </a:rPr>
              <a:t> </a:t>
            </a:r>
            <a:r>
              <a:rPr sz="2933" b="1" spc="-7" dirty="0">
                <a:latin typeface="Consolas"/>
                <a:cs typeface="Consolas"/>
              </a:rPr>
              <a:t>smith”,myFile)</a:t>
            </a:r>
            <a:endParaRPr sz="2933" dirty="0">
              <a:latin typeface="Consolas"/>
              <a:cs typeface="Consolas"/>
            </a:endParaRPr>
          </a:p>
          <a:p>
            <a:pPr marL="1845687" lvl="2" indent="-412316">
              <a:buChar char="•"/>
              <a:tabLst>
                <a:tab pos="1844841" algn="l"/>
                <a:tab pos="1845687" algn="l"/>
              </a:tabLst>
            </a:pPr>
            <a:r>
              <a:rPr sz="2400" spc="-7" dirty="0">
                <a:latin typeface="Arial MT"/>
                <a:cs typeface="Arial MT"/>
              </a:rPr>
              <a:t>Find</a:t>
            </a:r>
            <a:r>
              <a:rPr sz="2400" dirty="0">
                <a:latin typeface="Arial MT"/>
                <a:cs typeface="Arial MT"/>
              </a:rPr>
              <a:t>s</a:t>
            </a:r>
            <a:r>
              <a:rPr sz="2400" spc="-7" dirty="0">
                <a:latin typeface="Arial MT"/>
                <a:cs typeface="Arial MT"/>
              </a:rPr>
              <a:t> al</a:t>
            </a:r>
            <a:r>
              <a:rPr sz="2400" dirty="0">
                <a:latin typeface="Arial MT"/>
                <a:cs typeface="Arial MT"/>
              </a:rPr>
              <a:t>l</a:t>
            </a:r>
            <a:r>
              <a:rPr sz="2400" spc="-7" dirty="0">
                <a:latin typeface="Arial MT"/>
                <a:cs typeface="Arial MT"/>
              </a:rPr>
              <a:t> instance</a:t>
            </a:r>
            <a:r>
              <a:rPr sz="2400" dirty="0">
                <a:latin typeface="Arial MT"/>
                <a:cs typeface="Arial MT"/>
              </a:rPr>
              <a:t>s</a:t>
            </a:r>
            <a:r>
              <a:rPr sz="2400" spc="-7" dirty="0">
                <a:latin typeface="Arial MT"/>
                <a:cs typeface="Arial MT"/>
              </a:rPr>
              <a:t> o</a:t>
            </a:r>
            <a:r>
              <a:rPr sz="2400" dirty="0">
                <a:latin typeface="Arial MT"/>
                <a:cs typeface="Arial MT"/>
              </a:rPr>
              <a:t>f</a:t>
            </a:r>
            <a:r>
              <a:rPr sz="2400" spc="33" dirty="0">
                <a:latin typeface="Arial MT"/>
                <a:cs typeface="Arial MT"/>
              </a:rPr>
              <a:t> </a:t>
            </a:r>
            <a:r>
              <a:rPr sz="2400" u="heavy" dirty="0">
                <a:uFill>
                  <a:solidFill>
                    <a:srgbClr val="4F4F4F"/>
                  </a:solidFill>
                </a:uFill>
                <a:latin typeface="Consolas"/>
                <a:cs typeface="Consolas"/>
              </a:rPr>
              <a:t>“</a:t>
            </a:r>
            <a:r>
              <a:rPr sz="2400" u="heavy" spc="-7" dirty="0">
                <a:uFill>
                  <a:solidFill>
                    <a:srgbClr val="4F4F4F"/>
                  </a:solidFill>
                </a:uFill>
                <a:latin typeface="Consolas"/>
                <a:cs typeface="Consolas"/>
              </a:rPr>
              <a:t>john</a:t>
            </a:r>
            <a:r>
              <a:rPr sz="2400" u="heavy" dirty="0">
                <a:uFill>
                  <a:solidFill>
                    <a:srgbClr val="4F4F4F"/>
                  </a:solidFill>
                </a:uFill>
                <a:latin typeface="Consolas"/>
                <a:cs typeface="Consolas"/>
              </a:rPr>
              <a:t>”</a:t>
            </a:r>
            <a:r>
              <a:rPr sz="2400" u="heavy" spc="-7" dirty="0">
                <a:uFill>
                  <a:solidFill>
                    <a:srgbClr val="4F4F4F"/>
                  </a:solidFill>
                </a:uFill>
                <a:latin typeface="Consolas"/>
                <a:cs typeface="Consolas"/>
              </a:rPr>
              <a:t> smit</a:t>
            </a:r>
            <a:r>
              <a:rPr sz="2400" u="heavy" dirty="0">
                <a:uFill>
                  <a:solidFill>
                    <a:srgbClr val="4F4F4F"/>
                  </a:solidFill>
                </a:uFill>
                <a:latin typeface="Consolas"/>
                <a:cs typeface="Consolas"/>
              </a:rPr>
              <a:t>h</a:t>
            </a:r>
            <a:r>
              <a:rPr sz="2400" spc="-627" dirty="0">
                <a:latin typeface="Consolas"/>
                <a:cs typeface="Consolas"/>
              </a:rPr>
              <a:t> </a:t>
            </a:r>
            <a:r>
              <a:rPr sz="2400" spc="-7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n</a:t>
            </a:r>
            <a:r>
              <a:rPr sz="2400" spc="-7" dirty="0">
                <a:latin typeface="Arial MT"/>
                <a:cs typeface="Arial MT"/>
              </a:rPr>
              <a:t> th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7" dirty="0">
                <a:latin typeface="Arial MT"/>
                <a:cs typeface="Arial MT"/>
              </a:rPr>
              <a:t> file</a:t>
            </a:r>
            <a:endParaRPr sz="24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86085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645244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Activit</a:t>
            </a:r>
            <a:r>
              <a:rPr dirty="0"/>
              <a:t>y</a:t>
            </a:r>
            <a:r>
              <a:rPr spc="-7" dirty="0"/>
              <a:t> </a:t>
            </a:r>
            <a:r>
              <a:rPr dirty="0"/>
              <a:t>-</a:t>
            </a:r>
            <a:r>
              <a:rPr spc="13" dirty="0"/>
              <a:t> </a:t>
            </a:r>
            <a:r>
              <a:rPr spc="-7" dirty="0">
                <a:latin typeface="Consolas"/>
                <a:cs typeface="Consolas"/>
              </a:rPr>
              <a:t>fin</a:t>
            </a:r>
            <a:r>
              <a:rPr dirty="0">
                <a:latin typeface="Consolas"/>
                <a:cs typeface="Consolas"/>
              </a:rPr>
              <a:t>d</a:t>
            </a:r>
            <a:r>
              <a:rPr spc="-1300" dirty="0">
                <a:latin typeface="Consolas"/>
                <a:cs typeface="Consolas"/>
              </a:rPr>
              <a:t> </a:t>
            </a:r>
            <a:r>
              <a:rPr spc="-7" dirty="0"/>
              <a:t>Service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19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73263" y="1827710"/>
            <a:ext cx="9638453" cy="436707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5815" indent="-458882">
              <a:spcBef>
                <a:spcPts val="13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latin typeface="Arial MT"/>
                <a:cs typeface="Arial MT"/>
              </a:rPr>
              <a:t>Parameters:</a:t>
            </a:r>
            <a:r>
              <a:rPr sz="3467" spc="-5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pattern,</a:t>
            </a:r>
            <a:r>
              <a:rPr sz="3467" spc="-4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file</a:t>
            </a:r>
            <a:endParaRPr sz="3467" dirty="0">
              <a:latin typeface="Arial MT"/>
              <a:cs typeface="Arial MT"/>
            </a:endParaRPr>
          </a:p>
          <a:p>
            <a:pPr marL="475815" indent="-458882">
              <a:spcBef>
                <a:spcPts val="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What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can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we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vary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for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each?</a:t>
            </a:r>
            <a:endParaRPr sz="3467" dirty="0">
              <a:latin typeface="Arial MT"/>
              <a:cs typeface="Arial MT"/>
            </a:endParaRPr>
          </a:p>
          <a:p>
            <a:pPr marL="1085398" lvl="1" indent="-436022">
              <a:lnSpc>
                <a:spcPts val="3500"/>
              </a:lnSpc>
              <a:spcBef>
                <a:spcPts val="6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What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can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we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control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about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pattern?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Or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file?</a:t>
            </a:r>
            <a:endParaRPr sz="2933" dirty="0">
              <a:latin typeface="Arial MT"/>
              <a:cs typeface="Arial MT"/>
            </a:endParaRPr>
          </a:p>
          <a:p>
            <a:pPr marL="475815" indent="-458882">
              <a:lnSpc>
                <a:spcPts val="4140"/>
              </a:lnSpc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What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values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can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we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choose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for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each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choice?</a:t>
            </a:r>
          </a:p>
          <a:p>
            <a:pPr marL="1085398" indent="-436022">
              <a:spcBef>
                <a:spcPts val="6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b="1" spc="-7" dirty="0">
                <a:latin typeface="Arial"/>
                <a:cs typeface="Arial"/>
              </a:rPr>
              <a:t>File</a:t>
            </a:r>
            <a:r>
              <a:rPr sz="2933" b="1" spc="-73" dirty="0">
                <a:latin typeface="Arial"/>
                <a:cs typeface="Arial"/>
              </a:rPr>
              <a:t> </a:t>
            </a:r>
            <a:r>
              <a:rPr sz="2933" b="1" spc="-7" dirty="0">
                <a:latin typeface="Arial"/>
                <a:cs typeface="Arial"/>
              </a:rPr>
              <a:t>name:</a:t>
            </a:r>
            <a:endParaRPr sz="2933" dirty="0">
              <a:latin typeface="Arial"/>
              <a:cs typeface="Arial"/>
            </a:endParaRPr>
          </a:p>
          <a:p>
            <a:pPr marL="1694984" lvl="1" indent="-412316">
              <a:buChar char="•"/>
              <a:tabLst>
                <a:tab pos="1694138" algn="l"/>
                <a:tab pos="1694984" algn="l"/>
              </a:tabLst>
            </a:pPr>
            <a:r>
              <a:rPr sz="2400" spc="-7" dirty="0">
                <a:latin typeface="Arial MT"/>
                <a:cs typeface="Arial MT"/>
              </a:rPr>
              <a:t>File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exists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with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that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name</a:t>
            </a:r>
            <a:endParaRPr sz="2400" dirty="0">
              <a:latin typeface="Arial MT"/>
              <a:cs typeface="Arial MT"/>
            </a:endParaRPr>
          </a:p>
          <a:p>
            <a:pPr marL="1694984" lvl="1" indent="-412316">
              <a:lnSpc>
                <a:spcPts val="2867"/>
              </a:lnSpc>
              <a:spcBef>
                <a:spcPts val="20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spc="-7" dirty="0">
                <a:latin typeface="Arial MT"/>
                <a:cs typeface="Arial MT"/>
              </a:rPr>
              <a:t>File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does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not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exist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with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that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name</a:t>
            </a:r>
            <a:endParaRPr sz="2400" dirty="0">
              <a:latin typeface="Arial MT"/>
              <a:cs typeface="Arial MT"/>
            </a:endParaRPr>
          </a:p>
          <a:p>
            <a:pPr marL="474968" marR="6773" indent="-458882">
              <a:lnSpc>
                <a:spcPts val="4200"/>
              </a:lnSpc>
              <a:spcBef>
                <a:spcPts val="87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What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constraints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can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we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apply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between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choice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values?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(if,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single,</a:t>
            </a:r>
            <a:r>
              <a:rPr sz="3467" spc="-7" dirty="0">
                <a:latin typeface="Arial MT"/>
                <a:cs typeface="Arial MT"/>
              </a:rPr>
              <a:t> error)</a:t>
            </a:r>
            <a:endParaRPr sz="3467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9076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830580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Creating</a:t>
            </a:r>
            <a:r>
              <a:rPr spc="-53" dirty="0"/>
              <a:t> </a:t>
            </a:r>
            <a:r>
              <a:rPr spc="-13" dirty="0"/>
              <a:t>System-Level</a:t>
            </a:r>
            <a:r>
              <a:rPr spc="-67" dirty="0"/>
              <a:t> </a:t>
            </a:r>
            <a:r>
              <a:rPr spc="-80" dirty="0"/>
              <a:t>Tests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26199" y="1824999"/>
            <a:ext cx="3111500" cy="643467"/>
            <a:chOff x="319649" y="1368749"/>
            <a:chExt cx="2333625" cy="482600"/>
          </a:xfrm>
        </p:grpSpPr>
        <p:sp>
          <p:nvSpPr>
            <p:cNvPr id="4" name="object 4"/>
            <p:cNvSpPr/>
            <p:nvPr/>
          </p:nvSpPr>
          <p:spPr>
            <a:xfrm>
              <a:off x="329174" y="1378274"/>
              <a:ext cx="2314575" cy="463550"/>
            </a:xfrm>
            <a:custGeom>
              <a:avLst/>
              <a:gdLst/>
              <a:ahLst/>
              <a:cxnLst/>
              <a:rect l="l" t="t" r="r" b="b"/>
              <a:pathLst>
                <a:path w="2314575" h="463550">
                  <a:moveTo>
                    <a:pt x="22372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237248" y="0"/>
                  </a:lnTo>
                  <a:lnTo>
                    <a:pt x="2280107" y="12979"/>
                  </a:lnTo>
                  <a:lnTo>
                    <a:pt x="2308619" y="47688"/>
                  </a:lnTo>
                  <a:lnTo>
                    <a:pt x="2314499" y="77251"/>
                  </a:lnTo>
                  <a:lnTo>
                    <a:pt x="2314499" y="386248"/>
                  </a:lnTo>
                  <a:lnTo>
                    <a:pt x="2308429" y="416318"/>
                  </a:lnTo>
                  <a:lnTo>
                    <a:pt x="2291873" y="440873"/>
                  </a:lnTo>
                  <a:lnTo>
                    <a:pt x="2267318" y="457429"/>
                  </a:lnTo>
                  <a:lnTo>
                    <a:pt x="22372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329174" y="1378274"/>
              <a:ext cx="2314575" cy="463550"/>
            </a:xfrm>
            <a:custGeom>
              <a:avLst/>
              <a:gdLst/>
              <a:ahLst/>
              <a:cxnLst/>
              <a:rect l="l" t="t" r="r" b="b"/>
              <a:pathLst>
                <a:path w="2314575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237248" y="0"/>
                  </a:lnTo>
                  <a:lnTo>
                    <a:pt x="2280107" y="12979"/>
                  </a:lnTo>
                  <a:lnTo>
                    <a:pt x="2308619" y="47688"/>
                  </a:lnTo>
                  <a:lnTo>
                    <a:pt x="2314499" y="77251"/>
                  </a:lnTo>
                  <a:lnTo>
                    <a:pt x="2314499" y="386248"/>
                  </a:lnTo>
                  <a:lnTo>
                    <a:pt x="2308429" y="416318"/>
                  </a:lnTo>
                  <a:lnTo>
                    <a:pt x="2291873" y="440873"/>
                  </a:lnTo>
                  <a:lnTo>
                    <a:pt x="2267318" y="457429"/>
                  </a:lnTo>
                  <a:lnTo>
                    <a:pt x="22372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38329" y="1854262"/>
            <a:ext cx="2680547" cy="553271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409776" marR="6773" indent="-393690">
              <a:lnSpc>
                <a:spcPct val="101000"/>
              </a:lnSpc>
              <a:spcBef>
                <a:spcPts val="113"/>
              </a:spcBef>
            </a:pPr>
            <a:r>
              <a:rPr sz="1733" b="1" spc="-7" dirty="0">
                <a:latin typeface="Arial"/>
                <a:cs typeface="Arial"/>
              </a:rPr>
              <a:t>Identify</a:t>
            </a:r>
            <a:r>
              <a:rPr sz="1733" b="1" spc="-67" dirty="0">
                <a:latin typeface="Arial"/>
                <a:cs typeface="Arial"/>
              </a:rPr>
              <a:t> </a:t>
            </a:r>
            <a:r>
              <a:rPr sz="1733" b="1" spc="-7" dirty="0">
                <a:latin typeface="Arial"/>
                <a:cs typeface="Arial"/>
              </a:rPr>
              <a:t>an</a:t>
            </a:r>
            <a:r>
              <a:rPr sz="1733" b="1" spc="-60" dirty="0">
                <a:latin typeface="Arial"/>
                <a:cs typeface="Arial"/>
              </a:rPr>
              <a:t> </a:t>
            </a:r>
            <a:r>
              <a:rPr sz="1733" b="1" spc="-7" dirty="0">
                <a:latin typeface="Arial"/>
                <a:cs typeface="Arial"/>
              </a:rPr>
              <a:t>Independently </a:t>
            </a:r>
            <a:r>
              <a:rPr sz="1733" b="1" spc="-460" dirty="0">
                <a:latin typeface="Arial"/>
                <a:cs typeface="Arial"/>
              </a:rPr>
              <a:t> </a:t>
            </a:r>
            <a:r>
              <a:rPr sz="1733" b="1" spc="-27" dirty="0">
                <a:latin typeface="Arial"/>
                <a:cs typeface="Arial"/>
              </a:rPr>
              <a:t>Testable</a:t>
            </a:r>
            <a:r>
              <a:rPr sz="1733" b="1" spc="-20" dirty="0">
                <a:latin typeface="Arial"/>
                <a:cs typeface="Arial"/>
              </a:rPr>
              <a:t> </a:t>
            </a:r>
            <a:r>
              <a:rPr sz="1733" b="1" spc="-7" dirty="0">
                <a:latin typeface="Arial"/>
                <a:cs typeface="Arial"/>
              </a:rPr>
              <a:t>Function</a:t>
            </a:r>
            <a:endParaRPr sz="1733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274700" y="2662167"/>
            <a:ext cx="2870200" cy="643467"/>
            <a:chOff x="1706025" y="1996625"/>
            <a:chExt cx="2152650" cy="482600"/>
          </a:xfrm>
        </p:grpSpPr>
        <p:sp>
          <p:nvSpPr>
            <p:cNvPr id="8" name="object 8"/>
            <p:cNvSpPr/>
            <p:nvPr/>
          </p:nvSpPr>
          <p:spPr>
            <a:xfrm>
              <a:off x="1715550" y="2006150"/>
              <a:ext cx="2133600" cy="463550"/>
            </a:xfrm>
            <a:custGeom>
              <a:avLst/>
              <a:gdLst/>
              <a:ahLst/>
              <a:cxnLst/>
              <a:rect l="l" t="t" r="r" b="b"/>
              <a:pathLst>
                <a:path w="2133600" h="463550">
                  <a:moveTo>
                    <a:pt x="20563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056348" y="0"/>
                  </a:lnTo>
                  <a:lnTo>
                    <a:pt x="2099207" y="12979"/>
                  </a:lnTo>
                  <a:lnTo>
                    <a:pt x="2127719" y="47688"/>
                  </a:lnTo>
                  <a:lnTo>
                    <a:pt x="2133599" y="77251"/>
                  </a:lnTo>
                  <a:lnTo>
                    <a:pt x="2133599" y="386248"/>
                  </a:lnTo>
                  <a:lnTo>
                    <a:pt x="2127529" y="416318"/>
                  </a:lnTo>
                  <a:lnTo>
                    <a:pt x="2110973" y="440873"/>
                  </a:lnTo>
                  <a:lnTo>
                    <a:pt x="2086418" y="457429"/>
                  </a:lnTo>
                  <a:lnTo>
                    <a:pt x="20563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9"/>
            <p:cNvSpPr/>
            <p:nvPr/>
          </p:nvSpPr>
          <p:spPr>
            <a:xfrm>
              <a:off x="1715550" y="2006150"/>
              <a:ext cx="2133600" cy="463550"/>
            </a:xfrm>
            <a:custGeom>
              <a:avLst/>
              <a:gdLst/>
              <a:ahLst/>
              <a:cxnLst/>
              <a:rect l="l" t="t" r="r" b="b"/>
              <a:pathLst>
                <a:path w="2133600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056348" y="0"/>
                  </a:lnTo>
                  <a:lnTo>
                    <a:pt x="2099207" y="12979"/>
                  </a:lnTo>
                  <a:lnTo>
                    <a:pt x="2127719" y="47688"/>
                  </a:lnTo>
                  <a:lnTo>
                    <a:pt x="2133599" y="77251"/>
                  </a:lnTo>
                  <a:lnTo>
                    <a:pt x="2133599" y="386248"/>
                  </a:lnTo>
                  <a:lnTo>
                    <a:pt x="2127529" y="416318"/>
                  </a:lnTo>
                  <a:lnTo>
                    <a:pt x="2110973" y="440873"/>
                  </a:lnTo>
                  <a:lnTo>
                    <a:pt x="2086418" y="457429"/>
                  </a:lnTo>
                  <a:lnTo>
                    <a:pt x="20563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777870" y="2817751"/>
            <a:ext cx="186182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spc="-7" dirty="0">
                <a:latin typeface="Arial"/>
                <a:cs typeface="Arial"/>
              </a:rPr>
              <a:t>Identify</a:t>
            </a:r>
            <a:r>
              <a:rPr sz="1867" b="1" spc="-100" dirty="0">
                <a:latin typeface="Arial"/>
                <a:cs typeface="Arial"/>
              </a:rPr>
              <a:t> </a:t>
            </a:r>
            <a:r>
              <a:rPr sz="1867" b="1" spc="-7" dirty="0">
                <a:latin typeface="Arial"/>
                <a:cs typeface="Arial"/>
              </a:rPr>
              <a:t>Choices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93201" y="3504033"/>
            <a:ext cx="3023447" cy="643467"/>
            <a:chOff x="2919900" y="2628025"/>
            <a:chExt cx="2267585" cy="482600"/>
          </a:xfrm>
        </p:grpSpPr>
        <p:sp>
          <p:nvSpPr>
            <p:cNvPr id="12" name="object 12"/>
            <p:cNvSpPr/>
            <p:nvPr/>
          </p:nvSpPr>
          <p:spPr>
            <a:xfrm>
              <a:off x="2929425" y="2637550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5" h="463550">
                  <a:moveTo>
                    <a:pt x="21712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2929425" y="2637550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5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084423" y="3519918"/>
            <a:ext cx="2638213" cy="5950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622284" marR="6773" indent="-606197">
              <a:lnSpc>
                <a:spcPts val="2200"/>
              </a:lnSpc>
              <a:spcBef>
                <a:spcPts val="240"/>
              </a:spcBef>
            </a:pPr>
            <a:r>
              <a:rPr sz="1867" b="1" spc="-7" dirty="0">
                <a:latin typeface="Arial"/>
                <a:cs typeface="Arial"/>
              </a:rPr>
              <a:t>Identify</a:t>
            </a:r>
            <a:r>
              <a:rPr sz="1867" b="1" spc="-113" dirty="0">
                <a:latin typeface="Arial"/>
                <a:cs typeface="Arial"/>
              </a:rPr>
              <a:t> </a:t>
            </a:r>
            <a:r>
              <a:rPr sz="1867" b="1" spc="-7" dirty="0">
                <a:latin typeface="Arial"/>
                <a:cs typeface="Arial"/>
              </a:rPr>
              <a:t>Representative </a:t>
            </a:r>
            <a:r>
              <a:rPr sz="1867" b="1" spc="-493" dirty="0">
                <a:latin typeface="Arial"/>
                <a:cs typeface="Arial"/>
              </a:rPr>
              <a:t> </a:t>
            </a:r>
            <a:r>
              <a:rPr sz="1867" b="1" spc="-7" dirty="0">
                <a:latin typeface="Arial"/>
                <a:cs typeface="Arial"/>
              </a:rPr>
              <a:t>Input</a:t>
            </a:r>
            <a:r>
              <a:rPr sz="1867" b="1" spc="-20" dirty="0">
                <a:latin typeface="Arial"/>
                <a:cs typeface="Arial"/>
              </a:rPr>
              <a:t> </a:t>
            </a:r>
            <a:r>
              <a:rPr sz="1867" b="1" spc="-27" dirty="0">
                <a:latin typeface="Arial"/>
                <a:cs typeface="Arial"/>
              </a:rPr>
              <a:t>Values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365713" y="4353083"/>
            <a:ext cx="2584873" cy="643467"/>
            <a:chOff x="4024284" y="3264812"/>
            <a:chExt cx="1938655" cy="482600"/>
          </a:xfrm>
        </p:grpSpPr>
        <p:sp>
          <p:nvSpPr>
            <p:cNvPr id="16" name="object 16"/>
            <p:cNvSpPr/>
            <p:nvPr/>
          </p:nvSpPr>
          <p:spPr>
            <a:xfrm>
              <a:off x="4033809" y="3274337"/>
              <a:ext cx="1919605" cy="463550"/>
            </a:xfrm>
            <a:custGeom>
              <a:avLst/>
              <a:gdLst/>
              <a:ahLst/>
              <a:cxnLst/>
              <a:rect l="l" t="t" r="r" b="b"/>
              <a:pathLst>
                <a:path w="1919604" h="463550">
                  <a:moveTo>
                    <a:pt x="18421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1842148" y="0"/>
                  </a:lnTo>
                  <a:lnTo>
                    <a:pt x="1885007" y="12979"/>
                  </a:lnTo>
                  <a:lnTo>
                    <a:pt x="1913519" y="47688"/>
                  </a:lnTo>
                  <a:lnTo>
                    <a:pt x="1919399" y="77251"/>
                  </a:lnTo>
                  <a:lnTo>
                    <a:pt x="1919399" y="386248"/>
                  </a:lnTo>
                  <a:lnTo>
                    <a:pt x="1913329" y="416318"/>
                  </a:lnTo>
                  <a:lnTo>
                    <a:pt x="1896773" y="440873"/>
                  </a:lnTo>
                  <a:lnTo>
                    <a:pt x="1872218" y="457429"/>
                  </a:lnTo>
                  <a:lnTo>
                    <a:pt x="18421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4033809" y="3274337"/>
              <a:ext cx="1919605" cy="463550"/>
            </a:xfrm>
            <a:custGeom>
              <a:avLst/>
              <a:gdLst/>
              <a:ahLst/>
              <a:cxnLst/>
              <a:rect l="l" t="t" r="r" b="b"/>
              <a:pathLst>
                <a:path w="1919604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1842148" y="0"/>
                  </a:lnTo>
                  <a:lnTo>
                    <a:pt x="1885007" y="12979"/>
                  </a:lnTo>
                  <a:lnTo>
                    <a:pt x="1913519" y="47688"/>
                  </a:lnTo>
                  <a:lnTo>
                    <a:pt x="1919399" y="77251"/>
                  </a:lnTo>
                  <a:lnTo>
                    <a:pt x="1919399" y="386248"/>
                  </a:lnTo>
                  <a:lnTo>
                    <a:pt x="1913329" y="416318"/>
                  </a:lnTo>
                  <a:lnTo>
                    <a:pt x="1896773" y="440873"/>
                  </a:lnTo>
                  <a:lnTo>
                    <a:pt x="1872218" y="457429"/>
                  </a:lnTo>
                  <a:lnTo>
                    <a:pt x="18421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543643" y="4368967"/>
            <a:ext cx="2225885" cy="5950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10719" marR="6773" indent="-294631">
              <a:lnSpc>
                <a:spcPts val="2200"/>
              </a:lnSpc>
              <a:spcBef>
                <a:spcPts val="240"/>
              </a:spcBef>
            </a:pPr>
            <a:r>
              <a:rPr sz="1867" b="1" spc="-7" dirty="0">
                <a:latin typeface="Arial"/>
                <a:cs typeface="Arial"/>
              </a:rPr>
              <a:t>Generate</a:t>
            </a:r>
            <a:r>
              <a:rPr sz="1867" b="1" spc="-67" dirty="0">
                <a:latin typeface="Arial"/>
                <a:cs typeface="Arial"/>
              </a:rPr>
              <a:t> </a:t>
            </a:r>
            <a:r>
              <a:rPr sz="1867" b="1" spc="-40" dirty="0">
                <a:latin typeface="Arial"/>
                <a:cs typeface="Arial"/>
              </a:rPr>
              <a:t>Test</a:t>
            </a:r>
            <a:r>
              <a:rPr sz="1867" b="1" spc="-60" dirty="0">
                <a:latin typeface="Arial"/>
                <a:cs typeface="Arial"/>
              </a:rPr>
              <a:t> </a:t>
            </a:r>
            <a:r>
              <a:rPr sz="1867" b="1" spc="-7" dirty="0">
                <a:latin typeface="Arial"/>
                <a:cs typeface="Arial"/>
              </a:rPr>
              <a:t>Case </a:t>
            </a:r>
            <a:r>
              <a:rPr sz="1867" b="1" spc="-500" dirty="0">
                <a:latin typeface="Arial"/>
                <a:cs typeface="Arial"/>
              </a:rPr>
              <a:t> </a:t>
            </a:r>
            <a:r>
              <a:rPr sz="1867" b="1" spc="-7" dirty="0">
                <a:latin typeface="Arial"/>
                <a:cs typeface="Arial"/>
              </a:rPr>
              <a:t>Specifications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891305" y="5221120"/>
            <a:ext cx="2584873" cy="643467"/>
            <a:chOff x="5168478" y="3915840"/>
            <a:chExt cx="1938655" cy="482600"/>
          </a:xfrm>
        </p:grpSpPr>
        <p:sp>
          <p:nvSpPr>
            <p:cNvPr id="20" name="object 20"/>
            <p:cNvSpPr/>
            <p:nvPr/>
          </p:nvSpPr>
          <p:spPr>
            <a:xfrm>
              <a:off x="5178003" y="3925365"/>
              <a:ext cx="1919605" cy="463550"/>
            </a:xfrm>
            <a:custGeom>
              <a:avLst/>
              <a:gdLst/>
              <a:ahLst/>
              <a:cxnLst/>
              <a:rect l="l" t="t" r="r" b="b"/>
              <a:pathLst>
                <a:path w="1919604" h="463550">
                  <a:moveTo>
                    <a:pt x="18421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1842148" y="0"/>
                  </a:lnTo>
                  <a:lnTo>
                    <a:pt x="1885008" y="12979"/>
                  </a:lnTo>
                  <a:lnTo>
                    <a:pt x="1913519" y="47688"/>
                  </a:lnTo>
                  <a:lnTo>
                    <a:pt x="1919399" y="77251"/>
                  </a:lnTo>
                  <a:lnTo>
                    <a:pt x="1919399" y="386248"/>
                  </a:lnTo>
                  <a:lnTo>
                    <a:pt x="1913328" y="416318"/>
                  </a:lnTo>
                  <a:lnTo>
                    <a:pt x="1896773" y="440873"/>
                  </a:lnTo>
                  <a:lnTo>
                    <a:pt x="1872218" y="457429"/>
                  </a:lnTo>
                  <a:lnTo>
                    <a:pt x="18421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5178003" y="3925365"/>
              <a:ext cx="1919605" cy="463550"/>
            </a:xfrm>
            <a:custGeom>
              <a:avLst/>
              <a:gdLst/>
              <a:ahLst/>
              <a:cxnLst/>
              <a:rect l="l" t="t" r="r" b="b"/>
              <a:pathLst>
                <a:path w="1919604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1842148" y="0"/>
                  </a:lnTo>
                  <a:lnTo>
                    <a:pt x="1885008" y="12979"/>
                  </a:lnTo>
                  <a:lnTo>
                    <a:pt x="1913519" y="47688"/>
                  </a:lnTo>
                  <a:lnTo>
                    <a:pt x="1919399" y="77251"/>
                  </a:lnTo>
                  <a:lnTo>
                    <a:pt x="1919399" y="386248"/>
                  </a:lnTo>
                  <a:lnTo>
                    <a:pt x="1913328" y="416318"/>
                  </a:lnTo>
                  <a:lnTo>
                    <a:pt x="1896773" y="440873"/>
                  </a:lnTo>
                  <a:lnTo>
                    <a:pt x="1872218" y="457429"/>
                  </a:lnTo>
                  <a:lnTo>
                    <a:pt x="18421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385360" y="5237006"/>
            <a:ext cx="1594273" cy="5950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48722" marR="6773" indent="-432636">
              <a:lnSpc>
                <a:spcPts val="2200"/>
              </a:lnSpc>
              <a:spcBef>
                <a:spcPts val="240"/>
              </a:spcBef>
            </a:pPr>
            <a:r>
              <a:rPr sz="1867" b="1" spc="-7" dirty="0">
                <a:latin typeface="Arial"/>
                <a:cs typeface="Arial"/>
              </a:rPr>
              <a:t>Generate</a:t>
            </a:r>
            <a:r>
              <a:rPr sz="1867" b="1" spc="-120" dirty="0">
                <a:latin typeface="Arial"/>
                <a:cs typeface="Arial"/>
              </a:rPr>
              <a:t> </a:t>
            </a:r>
            <a:r>
              <a:rPr sz="1867" b="1" spc="-40" dirty="0">
                <a:latin typeface="Arial"/>
                <a:cs typeface="Arial"/>
              </a:rPr>
              <a:t>Test </a:t>
            </a:r>
            <a:r>
              <a:rPr sz="1867" b="1" spc="-500" dirty="0">
                <a:latin typeface="Arial"/>
                <a:cs typeface="Arial"/>
              </a:rPr>
              <a:t> </a:t>
            </a:r>
            <a:r>
              <a:rPr sz="1867" b="1" spc="-7" dirty="0">
                <a:latin typeface="Arial"/>
                <a:cs typeface="Arial"/>
              </a:rPr>
              <a:t>Cases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371900" y="2452366"/>
            <a:ext cx="5513493" cy="3044613"/>
            <a:chOff x="1028925" y="1839274"/>
            <a:chExt cx="4135120" cy="2283460"/>
          </a:xfrm>
        </p:grpSpPr>
        <p:sp>
          <p:nvSpPr>
            <p:cNvPr id="24" name="object 24"/>
            <p:cNvSpPr/>
            <p:nvPr/>
          </p:nvSpPr>
          <p:spPr>
            <a:xfrm>
              <a:off x="1038450" y="1848799"/>
              <a:ext cx="578485" cy="332740"/>
            </a:xfrm>
            <a:custGeom>
              <a:avLst/>
              <a:gdLst/>
              <a:ahLst/>
              <a:cxnLst/>
              <a:rect l="l" t="t" r="r" b="b"/>
              <a:pathLst>
                <a:path w="578485" h="332739">
                  <a:moveTo>
                    <a:pt x="0" y="0"/>
                  </a:moveTo>
                  <a:lnTo>
                    <a:pt x="577997" y="33215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1246" y="2144143"/>
              <a:ext cx="109683" cy="8940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252468" y="2469645"/>
              <a:ext cx="578485" cy="332740"/>
            </a:xfrm>
            <a:custGeom>
              <a:avLst/>
              <a:gdLst/>
              <a:ahLst/>
              <a:cxnLst/>
              <a:rect l="l" t="t" r="r" b="b"/>
              <a:pathLst>
                <a:path w="578485" h="332739">
                  <a:moveTo>
                    <a:pt x="0" y="0"/>
                  </a:moveTo>
                  <a:lnTo>
                    <a:pt x="577997" y="33215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5263" y="2764988"/>
              <a:ext cx="109683" cy="8940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356861" y="3101073"/>
              <a:ext cx="578485" cy="332740"/>
            </a:xfrm>
            <a:custGeom>
              <a:avLst/>
              <a:gdLst/>
              <a:ahLst/>
              <a:cxnLst/>
              <a:rect l="l" t="t" r="r" b="b"/>
              <a:pathLst>
                <a:path w="578485" h="332739">
                  <a:moveTo>
                    <a:pt x="0" y="0"/>
                  </a:moveTo>
                  <a:lnTo>
                    <a:pt x="577997" y="33215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9657" y="3396417"/>
              <a:ext cx="109683" cy="8940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501055" y="3737841"/>
              <a:ext cx="578485" cy="332740"/>
            </a:xfrm>
            <a:custGeom>
              <a:avLst/>
              <a:gdLst/>
              <a:ahLst/>
              <a:cxnLst/>
              <a:rect l="l" t="t" r="r" b="b"/>
              <a:pathLst>
                <a:path w="578485" h="332739">
                  <a:moveTo>
                    <a:pt x="0" y="0"/>
                  </a:moveTo>
                  <a:lnTo>
                    <a:pt x="577998" y="33215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3851" y="4033185"/>
              <a:ext cx="109683" cy="89405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3771901" y="1832967"/>
            <a:ext cx="7448127" cy="462457"/>
          </a:xfrm>
          <a:prstGeom prst="rect">
            <a:avLst/>
          </a:prstGeom>
          <a:solidFill>
            <a:srgbClr val="FFF1CC"/>
          </a:solidFill>
          <a:ln w="19049">
            <a:solidFill>
              <a:srgbClr val="6F828C"/>
            </a:solidFill>
          </a:ln>
        </p:spPr>
        <p:txBody>
          <a:bodyPr vert="horz" wrap="square" lIns="0" tIns="132927" rIns="0" bIns="0" rtlCol="0">
            <a:spAutoFit/>
          </a:bodyPr>
          <a:lstStyle/>
          <a:p>
            <a:pPr marL="268387">
              <a:spcBef>
                <a:spcPts val="1047"/>
              </a:spcBef>
            </a:pPr>
            <a:r>
              <a:rPr sz="2133" spc="-7" dirty="0">
                <a:latin typeface="Arial MT"/>
                <a:cs typeface="Arial MT"/>
              </a:rPr>
              <a:t>Identify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function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that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can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tested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(relative)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isolation.</a:t>
            </a:r>
            <a:endParaRPr sz="2133" dirty="0">
              <a:latin typeface="Arial MT"/>
              <a:cs typeface="Arial MT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</a:t>
            </a:fld>
            <a:endParaRPr dirty="0"/>
          </a:p>
        </p:txBody>
      </p:sp>
      <p:sp>
        <p:nvSpPr>
          <p:cNvPr id="33" name="object 33"/>
          <p:cNvSpPr txBox="1"/>
          <p:nvPr/>
        </p:nvSpPr>
        <p:spPr>
          <a:xfrm>
            <a:off x="5457700" y="2674867"/>
            <a:ext cx="5682827" cy="556563"/>
          </a:xfrm>
          <a:prstGeom prst="rect">
            <a:avLst/>
          </a:prstGeom>
          <a:solidFill>
            <a:srgbClr val="FFF1CC"/>
          </a:solidFill>
          <a:ln w="19049">
            <a:solidFill>
              <a:srgbClr val="6F828C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909297" marR="267540" indent="-638371">
              <a:lnSpc>
                <a:spcPts val="1907"/>
              </a:lnSpc>
              <a:spcBef>
                <a:spcPts val="540"/>
              </a:spcBef>
            </a:pPr>
            <a:r>
              <a:rPr sz="1600" spc="-7" dirty="0">
                <a:latin typeface="Arial MT"/>
                <a:cs typeface="Arial MT"/>
              </a:rPr>
              <a:t>Identify </a:t>
            </a:r>
            <a:r>
              <a:rPr sz="1600" dirty="0">
                <a:latin typeface="Arial MT"/>
                <a:cs typeface="Arial MT"/>
              </a:rPr>
              <a:t>controllable </a:t>
            </a:r>
            <a:r>
              <a:rPr sz="1600" spc="-7" dirty="0">
                <a:latin typeface="Arial MT"/>
                <a:cs typeface="Arial MT"/>
              </a:rPr>
              <a:t>aspects of the input and environment </a:t>
            </a:r>
            <a:r>
              <a:rPr sz="1600" spc="-427" dirty="0">
                <a:latin typeface="Arial MT"/>
                <a:cs typeface="Arial MT"/>
              </a:rPr>
              <a:t> </a:t>
            </a:r>
            <a:r>
              <a:rPr sz="1600" spc="-7" dirty="0">
                <a:latin typeface="Arial MT"/>
                <a:cs typeface="Arial MT"/>
              </a:rPr>
              <a:t>that</a:t>
            </a:r>
            <a:r>
              <a:rPr sz="1600" spc="-13" dirty="0">
                <a:latin typeface="Arial MT"/>
                <a:cs typeface="Arial MT"/>
              </a:rPr>
              <a:t> </a:t>
            </a:r>
            <a:r>
              <a:rPr sz="1600" spc="-7" dirty="0">
                <a:latin typeface="Arial MT"/>
                <a:cs typeface="Arial MT"/>
              </a:rPr>
              <a:t>determine</a:t>
            </a:r>
            <a:r>
              <a:rPr sz="1600" spc="-13" dirty="0">
                <a:latin typeface="Arial MT"/>
                <a:cs typeface="Arial MT"/>
              </a:rPr>
              <a:t> </a:t>
            </a:r>
            <a:r>
              <a:rPr sz="1600" spc="-7" dirty="0">
                <a:latin typeface="Arial MT"/>
                <a:cs typeface="Arial MT"/>
              </a:rPr>
              <a:t>the</a:t>
            </a:r>
            <a:r>
              <a:rPr sz="1600" spc="-13" dirty="0">
                <a:latin typeface="Arial MT"/>
                <a:cs typeface="Arial MT"/>
              </a:rPr>
              <a:t> </a:t>
            </a:r>
            <a:r>
              <a:rPr sz="1600" spc="-7" dirty="0">
                <a:latin typeface="Arial MT"/>
                <a:cs typeface="Arial MT"/>
              </a:rPr>
              <a:t>outcome</a:t>
            </a:r>
            <a:r>
              <a:rPr sz="1600" spc="-13" dirty="0">
                <a:latin typeface="Arial MT"/>
                <a:cs typeface="Arial MT"/>
              </a:rPr>
              <a:t> </a:t>
            </a:r>
            <a:r>
              <a:rPr sz="1600" spc="-7" dirty="0">
                <a:latin typeface="Arial MT"/>
                <a:cs typeface="Arial MT"/>
              </a:rPr>
              <a:t>of the</a:t>
            </a:r>
            <a:r>
              <a:rPr sz="1600" spc="-13" dirty="0">
                <a:latin typeface="Arial MT"/>
                <a:cs typeface="Arial MT"/>
              </a:rPr>
              <a:t> </a:t>
            </a:r>
            <a:r>
              <a:rPr sz="1600" spc="-7" dirty="0">
                <a:latin typeface="Arial MT"/>
                <a:cs typeface="Arial MT"/>
              </a:rPr>
              <a:t>function.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052632" y="3448834"/>
            <a:ext cx="4717627" cy="670269"/>
          </a:xfrm>
          <a:prstGeom prst="rect">
            <a:avLst/>
          </a:prstGeom>
          <a:solidFill>
            <a:srgbClr val="FFF1CC"/>
          </a:solidFill>
          <a:ln w="19049">
            <a:solidFill>
              <a:srgbClr val="6F828C"/>
            </a:solidFill>
          </a:ln>
        </p:spPr>
        <p:txBody>
          <a:bodyPr vert="horz" wrap="square" lIns="0" tIns="104987" rIns="0" bIns="0" rtlCol="0">
            <a:spAutoFit/>
          </a:bodyPr>
          <a:lstStyle/>
          <a:p>
            <a:pPr marL="286165" marR="282780" indent="30479">
              <a:lnSpc>
                <a:spcPts val="2200"/>
              </a:lnSpc>
              <a:spcBef>
                <a:spcPts val="827"/>
              </a:spcBef>
            </a:pPr>
            <a:r>
              <a:rPr sz="1867" spc="-7" dirty="0">
                <a:latin typeface="Arial MT"/>
                <a:cs typeface="Arial MT"/>
              </a:rPr>
              <a:t>Identify types of </a:t>
            </a:r>
            <a:r>
              <a:rPr sz="1867" dirty="0">
                <a:latin typeface="Arial MT"/>
                <a:cs typeface="Arial MT"/>
              </a:rPr>
              <a:t>values </a:t>
            </a:r>
            <a:r>
              <a:rPr sz="1867" spc="-7" dirty="0">
                <a:latin typeface="Arial MT"/>
                <a:cs typeface="Arial MT"/>
              </a:rPr>
              <a:t>for each </a:t>
            </a:r>
            <a:r>
              <a:rPr sz="1867" dirty="0">
                <a:latin typeface="Arial MT"/>
                <a:cs typeface="Arial MT"/>
              </a:rPr>
              <a:t>choice </a:t>
            </a:r>
            <a:r>
              <a:rPr sz="1867" spc="-50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that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lead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to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13" dirty="0">
                <a:latin typeface="Arial MT"/>
                <a:cs typeface="Arial MT"/>
              </a:rPr>
              <a:t>different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function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outcomes.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058267" y="4341334"/>
            <a:ext cx="3902287" cy="670269"/>
          </a:xfrm>
          <a:prstGeom prst="rect">
            <a:avLst/>
          </a:prstGeom>
          <a:solidFill>
            <a:srgbClr val="FFF1CC"/>
          </a:solidFill>
          <a:ln w="19049">
            <a:solidFill>
              <a:srgbClr val="6F828C"/>
            </a:solidFill>
          </a:ln>
        </p:spPr>
        <p:txBody>
          <a:bodyPr vert="horz" wrap="square" lIns="0" tIns="104987" rIns="0" bIns="0" rtlCol="0">
            <a:spAutoFit/>
          </a:bodyPr>
          <a:lstStyle/>
          <a:p>
            <a:pPr marL="1213243" marR="197268" indent="-1007508">
              <a:lnSpc>
                <a:spcPts val="2200"/>
              </a:lnSpc>
              <a:spcBef>
                <a:spcPts val="827"/>
              </a:spcBef>
            </a:pPr>
            <a:r>
              <a:rPr sz="1867" spc="-7" dirty="0">
                <a:latin typeface="Arial MT"/>
                <a:cs typeface="Arial MT"/>
              </a:rPr>
              <a:t>Combine</a:t>
            </a:r>
            <a:r>
              <a:rPr sz="1867" spc="-4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values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to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form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“recipes” </a:t>
            </a:r>
            <a:r>
              <a:rPr sz="1867" spc="-50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for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test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cases.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741466" y="5233833"/>
            <a:ext cx="2028613" cy="1003694"/>
          </a:xfrm>
          <a:prstGeom prst="rect">
            <a:avLst/>
          </a:prstGeom>
          <a:solidFill>
            <a:srgbClr val="FFF1CC"/>
          </a:solidFill>
          <a:ln w="19049">
            <a:solidFill>
              <a:srgbClr val="6F828C"/>
            </a:solidFill>
          </a:ln>
        </p:spPr>
        <p:txBody>
          <a:bodyPr vert="horz" wrap="square" lIns="0" tIns="28787" rIns="0" bIns="0" rtlCol="0">
            <a:spAutoFit/>
          </a:bodyPr>
          <a:lstStyle/>
          <a:p>
            <a:pPr marL="274313" marR="264153" indent="-847" algn="ctr">
              <a:lnSpc>
                <a:spcPts val="1907"/>
              </a:lnSpc>
              <a:spcBef>
                <a:spcPts val="227"/>
              </a:spcBef>
            </a:pPr>
            <a:r>
              <a:rPr sz="1600" spc="-7" dirty="0">
                <a:latin typeface="Arial MT"/>
                <a:cs typeface="Arial MT"/>
              </a:rPr>
              <a:t>Replace </a:t>
            </a:r>
            <a:r>
              <a:rPr sz="1600" dirty="0">
                <a:latin typeface="Arial MT"/>
                <a:cs typeface="Arial MT"/>
              </a:rPr>
              <a:t> representative </a:t>
            </a:r>
            <a:r>
              <a:rPr sz="1600" spc="7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values </a:t>
            </a:r>
            <a:r>
              <a:rPr sz="1600" spc="-7" dirty="0">
                <a:latin typeface="Arial MT"/>
                <a:cs typeface="Arial MT"/>
              </a:rPr>
              <a:t>with </a:t>
            </a:r>
            <a:r>
              <a:rPr sz="1600" dirty="0">
                <a:latin typeface="Arial MT"/>
                <a:cs typeface="Arial MT"/>
              </a:rPr>
              <a:t> concrete</a:t>
            </a:r>
            <a:r>
              <a:rPr sz="1600" spc="-7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values.</a:t>
            </a:r>
            <a:endParaRPr sz="16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07946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675809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Exampl</a:t>
            </a:r>
            <a:r>
              <a:rPr dirty="0"/>
              <a:t>e</a:t>
            </a:r>
            <a:r>
              <a:rPr spc="-20" dirty="0"/>
              <a:t> </a:t>
            </a:r>
            <a:r>
              <a:rPr dirty="0"/>
              <a:t>-</a:t>
            </a:r>
            <a:r>
              <a:rPr spc="67" dirty="0"/>
              <a:t> </a:t>
            </a:r>
            <a:r>
              <a:rPr spc="-7" dirty="0">
                <a:latin typeface="Consolas"/>
                <a:cs typeface="Consolas"/>
              </a:rPr>
              <a:t>fin</a:t>
            </a:r>
            <a:r>
              <a:rPr dirty="0">
                <a:latin typeface="Consolas"/>
                <a:cs typeface="Consolas"/>
              </a:rPr>
              <a:t>d</a:t>
            </a:r>
            <a:r>
              <a:rPr spc="-1300" dirty="0">
                <a:latin typeface="Consolas"/>
                <a:cs typeface="Consolas"/>
              </a:rPr>
              <a:t> </a:t>
            </a:r>
            <a:r>
              <a:rPr spc="-7" dirty="0"/>
              <a:t>Service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>
                <a:solidFill>
                  <a:schemeClr val="tx1"/>
                </a:solidFill>
              </a:rPr>
              <a:pPr marL="50799">
                <a:spcBef>
                  <a:spcPts val="53"/>
                </a:spcBef>
              </a:pPr>
              <a:t>20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4417" y="1880826"/>
            <a:ext cx="173651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03850" indent="-387764">
              <a:spcBef>
                <a:spcPts val="133"/>
              </a:spcBef>
              <a:buChar char="•"/>
              <a:tabLst>
                <a:tab pos="403850" algn="l"/>
                <a:tab pos="404697" algn="l"/>
              </a:tabLst>
            </a:pPr>
            <a:r>
              <a:rPr sz="1867" spc="-7" dirty="0">
                <a:latin typeface="Arial MT"/>
                <a:cs typeface="Arial MT"/>
              </a:rPr>
              <a:t>Pattern</a:t>
            </a:r>
            <a:r>
              <a:rPr sz="1867" spc="-10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size: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4016" y="2156839"/>
            <a:ext cx="2174240" cy="1066296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403850" indent="-387764">
              <a:spcBef>
                <a:spcPts val="593"/>
              </a:spcBef>
              <a:buChar char="•"/>
              <a:tabLst>
                <a:tab pos="403850" algn="l"/>
                <a:tab pos="404697" algn="l"/>
              </a:tabLst>
            </a:pPr>
            <a:r>
              <a:rPr sz="1867" spc="-7" dirty="0">
                <a:latin typeface="Arial MT"/>
                <a:cs typeface="Arial MT"/>
              </a:rPr>
              <a:t>Empty</a:t>
            </a:r>
            <a:endParaRPr sz="1867" dirty="0">
              <a:latin typeface="Arial MT"/>
              <a:cs typeface="Arial MT"/>
            </a:endParaRPr>
          </a:p>
          <a:p>
            <a:pPr marL="403850" indent="-387764">
              <a:spcBef>
                <a:spcPts val="460"/>
              </a:spcBef>
              <a:buChar char="•"/>
              <a:tabLst>
                <a:tab pos="403850" algn="l"/>
                <a:tab pos="404697" algn="l"/>
              </a:tabLst>
            </a:pPr>
            <a:r>
              <a:rPr sz="1867" dirty="0">
                <a:latin typeface="Arial MT"/>
                <a:cs typeface="Arial MT"/>
              </a:rPr>
              <a:t>single</a:t>
            </a:r>
            <a:r>
              <a:rPr sz="1867" spc="-7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character</a:t>
            </a:r>
          </a:p>
          <a:p>
            <a:pPr marL="403850" indent="-387764">
              <a:spcBef>
                <a:spcPts val="460"/>
              </a:spcBef>
              <a:buChar char="•"/>
              <a:tabLst>
                <a:tab pos="403850" algn="l"/>
                <a:tab pos="404697" algn="l"/>
              </a:tabLst>
            </a:pPr>
            <a:r>
              <a:rPr sz="1867" dirty="0">
                <a:latin typeface="Arial MT"/>
                <a:cs typeface="Arial MT"/>
              </a:rPr>
              <a:t>many</a:t>
            </a:r>
            <a:r>
              <a:rPr sz="1867" spc="-1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characters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54016" y="3243959"/>
            <a:ext cx="350012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03850" indent="-387764">
              <a:spcBef>
                <a:spcPts val="133"/>
              </a:spcBef>
              <a:buChar char="•"/>
              <a:tabLst>
                <a:tab pos="403850" algn="l"/>
                <a:tab pos="404697" algn="l"/>
              </a:tabLst>
            </a:pPr>
            <a:r>
              <a:rPr sz="1867" spc="-7" dirty="0">
                <a:latin typeface="Arial MT"/>
                <a:cs typeface="Arial MT"/>
              </a:rPr>
              <a:t>longer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than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any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line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in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the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file</a:t>
            </a:r>
            <a:endParaRPr sz="1867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4417" y="3502193"/>
            <a:ext cx="131656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03850" indent="-387764">
              <a:spcBef>
                <a:spcPts val="133"/>
              </a:spcBef>
              <a:buChar char="•"/>
              <a:tabLst>
                <a:tab pos="403850" algn="l"/>
                <a:tab pos="404697" algn="l"/>
              </a:tabLst>
            </a:pPr>
            <a:r>
              <a:rPr sz="1867" spc="-7" dirty="0">
                <a:latin typeface="Arial MT"/>
                <a:cs typeface="Arial MT"/>
              </a:rPr>
              <a:t>Quoting: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54017" y="3782439"/>
            <a:ext cx="4649047" cy="1066296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403850" indent="-387764">
              <a:spcBef>
                <a:spcPts val="593"/>
              </a:spcBef>
              <a:buChar char="•"/>
              <a:tabLst>
                <a:tab pos="403850" algn="l"/>
                <a:tab pos="404697" algn="l"/>
              </a:tabLst>
            </a:pPr>
            <a:r>
              <a:rPr sz="1867" spc="-7" dirty="0">
                <a:latin typeface="Arial MT"/>
                <a:cs typeface="Arial MT"/>
              </a:rPr>
              <a:t>pattern</a:t>
            </a:r>
            <a:r>
              <a:rPr sz="1867" spc="-4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has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no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quotes</a:t>
            </a:r>
            <a:endParaRPr sz="1867" dirty="0">
              <a:latin typeface="Arial MT"/>
              <a:cs typeface="Arial MT"/>
            </a:endParaRPr>
          </a:p>
          <a:p>
            <a:pPr marL="403850" indent="-387764">
              <a:spcBef>
                <a:spcPts val="460"/>
              </a:spcBef>
              <a:buChar char="•"/>
              <a:tabLst>
                <a:tab pos="403850" algn="l"/>
                <a:tab pos="404697" algn="l"/>
              </a:tabLst>
            </a:pPr>
            <a:r>
              <a:rPr sz="1867" spc="-7" dirty="0">
                <a:latin typeface="Arial MT"/>
                <a:cs typeface="Arial MT"/>
              </a:rPr>
              <a:t>pattern</a:t>
            </a:r>
            <a:r>
              <a:rPr sz="1867" spc="-4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has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proper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quotes</a:t>
            </a:r>
            <a:endParaRPr sz="1867" dirty="0">
              <a:latin typeface="Arial MT"/>
              <a:cs typeface="Arial MT"/>
            </a:endParaRPr>
          </a:p>
          <a:p>
            <a:pPr marL="403850" indent="-387764">
              <a:spcBef>
                <a:spcPts val="460"/>
              </a:spcBef>
              <a:buChar char="•"/>
              <a:tabLst>
                <a:tab pos="403850" algn="l"/>
                <a:tab pos="404697" algn="l"/>
              </a:tabLst>
            </a:pPr>
            <a:r>
              <a:rPr sz="1867" spc="-7" dirty="0">
                <a:latin typeface="Arial MT"/>
                <a:cs typeface="Arial MT"/>
              </a:rPr>
              <a:t>pattern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has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improper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quotes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(only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one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“)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44417" y="4954226"/>
            <a:ext cx="244771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03850" indent="-387764">
              <a:spcBef>
                <a:spcPts val="133"/>
              </a:spcBef>
              <a:buChar char="•"/>
              <a:tabLst>
                <a:tab pos="403850" algn="l"/>
                <a:tab pos="404697" algn="l"/>
              </a:tabLst>
            </a:pPr>
            <a:r>
              <a:rPr sz="1867" spc="-7" dirty="0">
                <a:latin typeface="Arial MT"/>
                <a:cs typeface="Arial MT"/>
              </a:rPr>
              <a:t>Embedded</a:t>
            </a:r>
            <a:r>
              <a:rPr sz="1867" spc="-10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spaces: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54017" y="5230239"/>
            <a:ext cx="2039620" cy="1066296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403850" indent="-387764">
              <a:spcBef>
                <a:spcPts val="593"/>
              </a:spcBef>
              <a:buChar char="•"/>
              <a:tabLst>
                <a:tab pos="403850" algn="l"/>
                <a:tab pos="404697" algn="l"/>
              </a:tabLst>
            </a:pPr>
            <a:r>
              <a:rPr sz="1867" spc="-7" dirty="0">
                <a:latin typeface="Arial MT"/>
                <a:cs typeface="Arial MT"/>
              </a:rPr>
              <a:t>N</a:t>
            </a:r>
            <a:r>
              <a:rPr sz="1867" dirty="0">
                <a:latin typeface="Arial MT"/>
                <a:cs typeface="Arial MT"/>
              </a:rPr>
              <a:t>o</a:t>
            </a:r>
            <a:r>
              <a:rPr sz="1867" spc="-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spaces</a:t>
            </a:r>
          </a:p>
          <a:p>
            <a:pPr marL="403850" indent="-387764">
              <a:spcBef>
                <a:spcPts val="460"/>
              </a:spcBef>
              <a:buChar char="•"/>
              <a:tabLst>
                <a:tab pos="403850" algn="l"/>
                <a:tab pos="404697" algn="l"/>
              </a:tabLst>
            </a:pPr>
            <a:r>
              <a:rPr sz="1867" spc="-7" dirty="0">
                <a:latin typeface="Arial MT"/>
                <a:cs typeface="Arial MT"/>
              </a:rPr>
              <a:t>On</a:t>
            </a:r>
            <a:r>
              <a:rPr sz="1867" dirty="0">
                <a:latin typeface="Arial MT"/>
                <a:cs typeface="Arial MT"/>
              </a:rPr>
              <a:t>e</a:t>
            </a:r>
            <a:r>
              <a:rPr sz="1867" spc="-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space</a:t>
            </a:r>
          </a:p>
          <a:p>
            <a:pPr marL="403850" indent="-387764">
              <a:spcBef>
                <a:spcPts val="460"/>
              </a:spcBef>
              <a:buChar char="•"/>
              <a:tabLst>
                <a:tab pos="403850" algn="l"/>
                <a:tab pos="404697" algn="l"/>
              </a:tabLst>
            </a:pPr>
            <a:r>
              <a:rPr sz="1867" spc="-7" dirty="0">
                <a:latin typeface="Arial MT"/>
                <a:cs typeface="Arial MT"/>
              </a:rPr>
              <a:t>Several</a:t>
            </a:r>
            <a:r>
              <a:rPr sz="1867" spc="-10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spaces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462658" y="3032151"/>
            <a:ext cx="158665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4808" indent="-448722">
              <a:spcBef>
                <a:spcPts val="133"/>
              </a:spcBef>
              <a:buChar char="●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File</a:t>
            </a:r>
            <a:r>
              <a:rPr sz="1867" spc="-10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name:</a:t>
            </a:r>
            <a:endParaRPr sz="1867" dirty="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72257" y="3311551"/>
            <a:ext cx="2691552" cy="58135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4808" indent="-448722">
              <a:lnSpc>
                <a:spcPts val="2219"/>
              </a:lnSpc>
              <a:spcBef>
                <a:spcPts val="133"/>
              </a:spcBef>
              <a:buChar char="○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Existing</a:t>
            </a:r>
            <a:r>
              <a:rPr sz="1867" spc="-6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file</a:t>
            </a:r>
            <a:r>
              <a:rPr sz="1867" spc="-6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name</a:t>
            </a:r>
            <a:endParaRPr sz="1867" dirty="0">
              <a:latin typeface="Arial MT"/>
              <a:cs typeface="Arial MT"/>
            </a:endParaRPr>
          </a:p>
          <a:p>
            <a:pPr marL="464808" indent="-448722">
              <a:lnSpc>
                <a:spcPts val="2219"/>
              </a:lnSpc>
              <a:buChar char="○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no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file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with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this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name</a:t>
            </a:r>
            <a:endParaRPr sz="1867" dirty="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62658" y="3870351"/>
            <a:ext cx="457623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4808" indent="-448722">
              <a:spcBef>
                <a:spcPts val="133"/>
              </a:spcBef>
              <a:buChar char="●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Number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of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occurrence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of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pattern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in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file:</a:t>
            </a:r>
            <a:endParaRPr sz="1867" dirty="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72258" y="4149751"/>
            <a:ext cx="2009140" cy="86348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4808" indent="-448722">
              <a:lnSpc>
                <a:spcPts val="2219"/>
              </a:lnSpc>
              <a:spcBef>
                <a:spcPts val="133"/>
              </a:spcBef>
              <a:buChar char="○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None</a:t>
            </a:r>
            <a:endParaRPr sz="1867" dirty="0">
              <a:latin typeface="Arial MT"/>
              <a:cs typeface="Arial MT"/>
            </a:endParaRPr>
          </a:p>
          <a:p>
            <a:pPr marL="464808" indent="-448722">
              <a:lnSpc>
                <a:spcPts val="2200"/>
              </a:lnSpc>
              <a:buChar char="○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exactl</a:t>
            </a:r>
            <a:r>
              <a:rPr sz="1867" dirty="0">
                <a:latin typeface="Arial MT"/>
                <a:cs typeface="Arial MT"/>
              </a:rPr>
              <a:t>y</a:t>
            </a:r>
            <a:r>
              <a:rPr sz="1867" spc="-7" dirty="0">
                <a:latin typeface="Arial MT"/>
                <a:cs typeface="Arial MT"/>
              </a:rPr>
              <a:t> one</a:t>
            </a:r>
            <a:endParaRPr sz="1867" dirty="0">
              <a:latin typeface="Arial MT"/>
              <a:cs typeface="Arial MT"/>
            </a:endParaRPr>
          </a:p>
          <a:p>
            <a:pPr marL="464808" indent="-448722">
              <a:lnSpc>
                <a:spcPts val="2219"/>
              </a:lnSpc>
              <a:buChar char="○"/>
              <a:tabLst>
                <a:tab pos="463962" algn="l"/>
                <a:tab pos="465655" algn="l"/>
              </a:tabLst>
            </a:pPr>
            <a:r>
              <a:rPr sz="1867" dirty="0">
                <a:latin typeface="Arial MT"/>
                <a:cs typeface="Arial MT"/>
              </a:rPr>
              <a:t>more</a:t>
            </a:r>
            <a:r>
              <a:rPr sz="1867" spc="-7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than</a:t>
            </a:r>
            <a:r>
              <a:rPr sz="1867" spc="-6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one</a:t>
            </a:r>
            <a:endParaRPr sz="1867" dirty="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62658" y="4987951"/>
            <a:ext cx="499618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4808" indent="-448722">
              <a:spcBef>
                <a:spcPts val="133"/>
              </a:spcBef>
              <a:buChar char="●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Pattern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occurrences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on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any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single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line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line: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72258" y="5267351"/>
            <a:ext cx="2009140" cy="58135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4808" indent="-448722">
              <a:lnSpc>
                <a:spcPts val="2219"/>
              </a:lnSpc>
              <a:spcBef>
                <a:spcPts val="133"/>
              </a:spcBef>
              <a:buChar char="○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One</a:t>
            </a:r>
            <a:endParaRPr sz="1867" dirty="0">
              <a:latin typeface="Arial MT"/>
              <a:cs typeface="Arial MT"/>
            </a:endParaRPr>
          </a:p>
          <a:p>
            <a:pPr marL="464808" indent="-448722">
              <a:lnSpc>
                <a:spcPts val="2219"/>
              </a:lnSpc>
              <a:buChar char="○"/>
              <a:tabLst>
                <a:tab pos="463962" algn="l"/>
                <a:tab pos="465655" algn="l"/>
              </a:tabLst>
            </a:pPr>
            <a:r>
              <a:rPr sz="1867" dirty="0">
                <a:latin typeface="Arial MT"/>
                <a:cs typeface="Arial MT"/>
              </a:rPr>
              <a:t>more</a:t>
            </a:r>
            <a:r>
              <a:rPr sz="1867" spc="-6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than</a:t>
            </a:r>
            <a:r>
              <a:rPr sz="1867" spc="-6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one</a:t>
            </a:r>
            <a:endParaRPr sz="1867" dirty="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23567" y="1785867"/>
            <a:ext cx="6778413" cy="530915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14297">
              <a:spcBef>
                <a:spcPts val="300"/>
              </a:spcBef>
            </a:pPr>
            <a:r>
              <a:rPr sz="3200" b="1" spc="-7" dirty="0">
                <a:latin typeface="Arial"/>
                <a:cs typeface="Arial"/>
              </a:rPr>
              <a:t>(2</a:t>
            </a:r>
            <a:r>
              <a:rPr sz="3200" b="1" spc="-9" baseline="31250" dirty="0">
                <a:latin typeface="Arial"/>
                <a:cs typeface="Arial"/>
              </a:rPr>
              <a:t>2</a:t>
            </a:r>
            <a:r>
              <a:rPr sz="3200" b="1" spc="-7" dirty="0">
                <a:latin typeface="Arial"/>
                <a:cs typeface="Arial"/>
              </a:rPr>
              <a:t>*3</a:t>
            </a:r>
            <a:r>
              <a:rPr sz="3200" b="1" spc="-9" baseline="31250" dirty="0">
                <a:latin typeface="Arial"/>
                <a:cs typeface="Arial"/>
              </a:rPr>
              <a:t>3</a:t>
            </a:r>
            <a:r>
              <a:rPr sz="3200" b="1" spc="-7" dirty="0">
                <a:latin typeface="Arial"/>
                <a:cs typeface="Arial"/>
              </a:rPr>
              <a:t>*4</a:t>
            </a:r>
            <a:r>
              <a:rPr sz="3200" b="1" spc="-9" baseline="31250" dirty="0">
                <a:latin typeface="Arial"/>
                <a:cs typeface="Arial"/>
              </a:rPr>
              <a:t>1</a:t>
            </a:r>
            <a:r>
              <a:rPr sz="3200" b="1" spc="-7" dirty="0">
                <a:latin typeface="Arial"/>
                <a:cs typeface="Arial"/>
              </a:rPr>
              <a:t>)</a:t>
            </a:r>
            <a:r>
              <a:rPr sz="3200" b="1" spc="-27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=</a:t>
            </a:r>
            <a:r>
              <a:rPr sz="3200" b="1" spc="-33" dirty="0">
                <a:latin typeface="Arial"/>
                <a:cs typeface="Arial"/>
              </a:rPr>
              <a:t> </a:t>
            </a:r>
            <a:r>
              <a:rPr lang="en-US" sz="3200" b="1" spc="-7" dirty="0" smtClean="0">
                <a:latin typeface="Arial"/>
                <a:cs typeface="Arial"/>
              </a:rPr>
              <a:t>432 </a:t>
            </a:r>
            <a:r>
              <a:rPr sz="3200" b="1" dirty="0" smtClean="0">
                <a:latin typeface="Arial"/>
                <a:cs typeface="Arial"/>
              </a:rPr>
              <a:t>test</a:t>
            </a:r>
            <a:r>
              <a:rPr sz="3200" b="1" spc="-20" dirty="0" smtClean="0">
                <a:latin typeface="Arial"/>
                <a:cs typeface="Arial"/>
              </a:rPr>
              <a:t> </a:t>
            </a:r>
            <a:r>
              <a:rPr sz="3200" b="1" spc="-7" dirty="0">
                <a:latin typeface="Arial"/>
                <a:cs typeface="Arial"/>
              </a:rPr>
              <a:t>specifications</a:t>
            </a: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465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4" grpId="0"/>
      <p:bldP spid="16" grpId="0"/>
      <p:bldP spid="18" grpId="0"/>
      <p:bldP spid="20" grpId="0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946742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ERROR</a:t>
            </a:r>
            <a:r>
              <a:rPr spc="-53" dirty="0"/>
              <a:t> </a:t>
            </a:r>
            <a:r>
              <a:rPr spc="-7" dirty="0"/>
              <a:t>and</a:t>
            </a:r>
            <a:r>
              <a:rPr spc="-40" dirty="0"/>
              <a:t> </a:t>
            </a:r>
            <a:r>
              <a:rPr spc="-13" dirty="0"/>
              <a:t>SINGLE</a:t>
            </a:r>
            <a:r>
              <a:rPr spc="-53" dirty="0"/>
              <a:t> </a:t>
            </a:r>
            <a:r>
              <a:rPr spc="-7" dirty="0"/>
              <a:t>Constraints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688686" y="6620261"/>
            <a:ext cx="215053" cy="129950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sz="800" dirty="0">
                <a:solidFill>
                  <a:srgbClr val="FFFFFF"/>
                </a:solidFill>
                <a:latin typeface="Arial MT"/>
                <a:cs typeface="Arial MT"/>
              </a:rPr>
              <a:pPr marL="50799">
                <a:spcBef>
                  <a:spcPts val="53"/>
                </a:spcBef>
              </a:pPr>
              <a:t>21</a:t>
            </a:fld>
            <a:endParaRPr sz="8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338157" y="6620261"/>
            <a:ext cx="147319" cy="129950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16933">
              <a:spcBef>
                <a:spcPts val="53"/>
              </a:spcBef>
            </a:pPr>
            <a:r>
              <a:rPr sz="800" spc="-7" dirty="0">
                <a:latin typeface="Arial MT"/>
                <a:cs typeface="Arial MT"/>
              </a:rPr>
              <a:t>27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1350" y="1880826"/>
            <a:ext cx="171958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6917" indent="-387764">
              <a:spcBef>
                <a:spcPts val="133"/>
              </a:spcBef>
              <a:buChar char="•"/>
              <a:tabLst>
                <a:tab pos="386917" algn="l"/>
                <a:tab pos="387764" algn="l"/>
              </a:tabLst>
            </a:pPr>
            <a:r>
              <a:rPr sz="1867" spc="-7" dirty="0">
                <a:latin typeface="Arial MT"/>
                <a:cs typeface="Arial MT"/>
              </a:rPr>
              <a:t>Pattern</a:t>
            </a:r>
            <a:r>
              <a:rPr sz="1867" spc="-10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size: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4017" y="2156839"/>
            <a:ext cx="2095500" cy="1066296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403850" indent="-387764">
              <a:spcBef>
                <a:spcPts val="593"/>
              </a:spcBef>
              <a:buChar char="•"/>
              <a:tabLst>
                <a:tab pos="403850" algn="l"/>
                <a:tab pos="404697" algn="l"/>
              </a:tabLst>
            </a:pPr>
            <a:r>
              <a:rPr sz="1867" spc="-7" dirty="0">
                <a:latin typeface="Arial MT"/>
                <a:cs typeface="Arial MT"/>
              </a:rPr>
              <a:t>Empty</a:t>
            </a:r>
            <a:endParaRPr sz="1867">
              <a:latin typeface="Arial MT"/>
              <a:cs typeface="Arial MT"/>
            </a:endParaRPr>
          </a:p>
          <a:p>
            <a:pPr marL="403850" indent="-387764">
              <a:spcBef>
                <a:spcPts val="460"/>
              </a:spcBef>
              <a:buChar char="•"/>
              <a:tabLst>
                <a:tab pos="403850" algn="l"/>
                <a:tab pos="404697" algn="l"/>
              </a:tabLst>
            </a:pPr>
            <a:r>
              <a:rPr sz="1867" dirty="0">
                <a:latin typeface="Arial MT"/>
                <a:cs typeface="Arial MT"/>
              </a:rPr>
              <a:t>single</a:t>
            </a:r>
            <a:r>
              <a:rPr sz="1867" spc="-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character</a:t>
            </a:r>
            <a:endParaRPr sz="1867">
              <a:latin typeface="Arial MT"/>
              <a:cs typeface="Arial MT"/>
            </a:endParaRPr>
          </a:p>
          <a:p>
            <a:pPr marL="403850" indent="-387764">
              <a:spcBef>
                <a:spcPts val="460"/>
              </a:spcBef>
              <a:buChar char="•"/>
              <a:tabLst>
                <a:tab pos="403850" algn="l"/>
                <a:tab pos="404697" algn="l"/>
              </a:tabLst>
            </a:pPr>
            <a:r>
              <a:rPr sz="1867" dirty="0">
                <a:latin typeface="Arial MT"/>
                <a:cs typeface="Arial MT"/>
              </a:rPr>
              <a:t>many</a:t>
            </a:r>
            <a:r>
              <a:rPr sz="1867" spc="-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character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54016" y="3243959"/>
            <a:ext cx="350012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03850" indent="-387764">
              <a:spcBef>
                <a:spcPts val="133"/>
              </a:spcBef>
              <a:buChar char="•"/>
              <a:tabLst>
                <a:tab pos="403850" algn="l"/>
                <a:tab pos="404697" algn="l"/>
              </a:tabLst>
            </a:pPr>
            <a:r>
              <a:rPr sz="1867" spc="-7" dirty="0">
                <a:latin typeface="Arial MT"/>
                <a:cs typeface="Arial MT"/>
              </a:rPr>
              <a:t>longer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than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any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line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in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the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file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1350" y="3502193"/>
            <a:ext cx="129963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6917" indent="-387764">
              <a:spcBef>
                <a:spcPts val="133"/>
              </a:spcBef>
              <a:buChar char="•"/>
              <a:tabLst>
                <a:tab pos="386917" algn="l"/>
                <a:tab pos="387764" algn="l"/>
              </a:tabLst>
            </a:pPr>
            <a:r>
              <a:rPr sz="1867" spc="-7" dirty="0">
                <a:latin typeface="Arial MT"/>
                <a:cs typeface="Arial MT"/>
              </a:rPr>
              <a:t>Quoting:</a:t>
            </a:r>
            <a:endParaRPr sz="1867" dirty="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54017" y="3782439"/>
            <a:ext cx="4649047" cy="1066296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403850" indent="-387764">
              <a:spcBef>
                <a:spcPts val="593"/>
              </a:spcBef>
              <a:buChar char="•"/>
              <a:tabLst>
                <a:tab pos="403850" algn="l"/>
                <a:tab pos="404697" algn="l"/>
              </a:tabLst>
            </a:pPr>
            <a:r>
              <a:rPr sz="1867" spc="-7" dirty="0">
                <a:latin typeface="Arial MT"/>
                <a:cs typeface="Arial MT"/>
              </a:rPr>
              <a:t>pattern</a:t>
            </a:r>
            <a:r>
              <a:rPr sz="1867" spc="-4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has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no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quotes</a:t>
            </a:r>
            <a:endParaRPr sz="1867">
              <a:latin typeface="Arial MT"/>
              <a:cs typeface="Arial MT"/>
            </a:endParaRPr>
          </a:p>
          <a:p>
            <a:pPr marL="403850" indent="-387764">
              <a:spcBef>
                <a:spcPts val="460"/>
              </a:spcBef>
              <a:buChar char="•"/>
              <a:tabLst>
                <a:tab pos="403850" algn="l"/>
                <a:tab pos="404697" algn="l"/>
              </a:tabLst>
            </a:pPr>
            <a:r>
              <a:rPr sz="1867" spc="-7" dirty="0">
                <a:latin typeface="Arial MT"/>
                <a:cs typeface="Arial MT"/>
              </a:rPr>
              <a:t>pattern</a:t>
            </a:r>
            <a:r>
              <a:rPr sz="1867" spc="-4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has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proper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quotes</a:t>
            </a:r>
            <a:endParaRPr sz="1867">
              <a:latin typeface="Arial MT"/>
              <a:cs typeface="Arial MT"/>
            </a:endParaRPr>
          </a:p>
          <a:p>
            <a:pPr marL="403850" indent="-387764">
              <a:spcBef>
                <a:spcPts val="460"/>
              </a:spcBef>
              <a:buChar char="•"/>
              <a:tabLst>
                <a:tab pos="403850" algn="l"/>
                <a:tab pos="404697" algn="l"/>
              </a:tabLst>
            </a:pPr>
            <a:r>
              <a:rPr sz="1867" spc="-7" dirty="0">
                <a:latin typeface="Arial MT"/>
                <a:cs typeface="Arial MT"/>
              </a:rPr>
              <a:t>pattern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has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improper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quotes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(only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one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“)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1350" y="4954226"/>
            <a:ext cx="243078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6917" indent="-387764">
              <a:spcBef>
                <a:spcPts val="133"/>
              </a:spcBef>
              <a:buChar char="•"/>
              <a:tabLst>
                <a:tab pos="386917" algn="l"/>
                <a:tab pos="387764" algn="l"/>
              </a:tabLst>
            </a:pPr>
            <a:r>
              <a:rPr sz="1867" spc="-7" dirty="0">
                <a:latin typeface="Arial MT"/>
                <a:cs typeface="Arial MT"/>
              </a:rPr>
              <a:t>Embedded</a:t>
            </a:r>
            <a:r>
              <a:rPr sz="1867" spc="-10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spaces: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54017" y="5230239"/>
            <a:ext cx="2039620" cy="1066296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403850" indent="-387764">
              <a:spcBef>
                <a:spcPts val="593"/>
              </a:spcBef>
              <a:buChar char="•"/>
              <a:tabLst>
                <a:tab pos="403850" algn="l"/>
                <a:tab pos="404697" algn="l"/>
              </a:tabLst>
            </a:pPr>
            <a:r>
              <a:rPr sz="1867" spc="-7" dirty="0">
                <a:latin typeface="Arial MT"/>
                <a:cs typeface="Arial MT"/>
              </a:rPr>
              <a:t>N</a:t>
            </a:r>
            <a:r>
              <a:rPr sz="1867" dirty="0">
                <a:latin typeface="Arial MT"/>
                <a:cs typeface="Arial MT"/>
              </a:rPr>
              <a:t>o</a:t>
            </a:r>
            <a:r>
              <a:rPr sz="1867" spc="-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spaces</a:t>
            </a:r>
            <a:endParaRPr sz="1867">
              <a:latin typeface="Arial MT"/>
              <a:cs typeface="Arial MT"/>
            </a:endParaRPr>
          </a:p>
          <a:p>
            <a:pPr marL="403850" indent="-387764">
              <a:spcBef>
                <a:spcPts val="460"/>
              </a:spcBef>
              <a:buChar char="•"/>
              <a:tabLst>
                <a:tab pos="403850" algn="l"/>
                <a:tab pos="404697" algn="l"/>
              </a:tabLst>
            </a:pPr>
            <a:r>
              <a:rPr sz="1867" spc="-7" dirty="0">
                <a:latin typeface="Arial MT"/>
                <a:cs typeface="Arial MT"/>
              </a:rPr>
              <a:t>On</a:t>
            </a:r>
            <a:r>
              <a:rPr sz="1867" dirty="0">
                <a:latin typeface="Arial MT"/>
                <a:cs typeface="Arial MT"/>
              </a:rPr>
              <a:t>e</a:t>
            </a:r>
            <a:r>
              <a:rPr sz="1867" spc="-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space</a:t>
            </a:r>
            <a:endParaRPr sz="1867">
              <a:latin typeface="Arial MT"/>
              <a:cs typeface="Arial MT"/>
            </a:endParaRPr>
          </a:p>
          <a:p>
            <a:pPr marL="403850" indent="-387764">
              <a:spcBef>
                <a:spcPts val="460"/>
              </a:spcBef>
              <a:buChar char="•"/>
              <a:tabLst>
                <a:tab pos="403850" algn="l"/>
                <a:tab pos="404697" algn="l"/>
              </a:tabLst>
            </a:pPr>
            <a:r>
              <a:rPr sz="1867" spc="-7" dirty="0">
                <a:latin typeface="Arial MT"/>
                <a:cs typeface="Arial MT"/>
              </a:rPr>
              <a:t>Several</a:t>
            </a:r>
            <a:r>
              <a:rPr sz="1867" spc="-10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spaces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15424" y="2491457"/>
            <a:ext cx="158665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4808" indent="-448722">
              <a:spcBef>
                <a:spcPts val="133"/>
              </a:spcBef>
              <a:buChar char="●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File</a:t>
            </a:r>
            <a:r>
              <a:rPr sz="1867" spc="-10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name: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15425" y="3329657"/>
            <a:ext cx="457623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4808" indent="-448722">
              <a:spcBef>
                <a:spcPts val="133"/>
              </a:spcBef>
              <a:buChar char="●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Number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of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occurrence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of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pattern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in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file: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25025" y="3609057"/>
            <a:ext cx="2009140" cy="86348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4808" indent="-448722">
              <a:lnSpc>
                <a:spcPts val="2219"/>
              </a:lnSpc>
              <a:spcBef>
                <a:spcPts val="133"/>
              </a:spcBef>
              <a:buChar char="○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None</a:t>
            </a:r>
            <a:endParaRPr sz="1867" dirty="0">
              <a:latin typeface="Arial MT"/>
              <a:cs typeface="Arial MT"/>
            </a:endParaRPr>
          </a:p>
          <a:p>
            <a:pPr marL="464808" indent="-448722">
              <a:lnSpc>
                <a:spcPts val="2200"/>
              </a:lnSpc>
              <a:buChar char="○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exactl</a:t>
            </a:r>
            <a:r>
              <a:rPr sz="1867" dirty="0">
                <a:latin typeface="Arial MT"/>
                <a:cs typeface="Arial MT"/>
              </a:rPr>
              <a:t>y</a:t>
            </a:r>
            <a:r>
              <a:rPr sz="1867" spc="-7" dirty="0">
                <a:latin typeface="Arial MT"/>
                <a:cs typeface="Arial MT"/>
              </a:rPr>
              <a:t> one</a:t>
            </a:r>
            <a:endParaRPr sz="1867" dirty="0">
              <a:latin typeface="Arial MT"/>
              <a:cs typeface="Arial MT"/>
            </a:endParaRPr>
          </a:p>
          <a:p>
            <a:pPr marL="464808" indent="-448722">
              <a:lnSpc>
                <a:spcPts val="2219"/>
              </a:lnSpc>
              <a:buChar char="○"/>
              <a:tabLst>
                <a:tab pos="463962" algn="l"/>
                <a:tab pos="465655" algn="l"/>
              </a:tabLst>
            </a:pPr>
            <a:r>
              <a:rPr sz="1867" dirty="0">
                <a:latin typeface="Arial MT"/>
                <a:cs typeface="Arial MT"/>
              </a:rPr>
              <a:t>more</a:t>
            </a:r>
            <a:r>
              <a:rPr sz="1867" spc="-7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than</a:t>
            </a:r>
            <a:r>
              <a:rPr sz="1867" spc="-6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one</a:t>
            </a:r>
            <a:endParaRPr sz="1867" dirty="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15425" y="4447257"/>
            <a:ext cx="409871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4808" indent="-448722">
              <a:spcBef>
                <a:spcPts val="133"/>
              </a:spcBef>
              <a:buChar char="●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Pattern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occurrences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on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target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line: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25025" y="4726656"/>
            <a:ext cx="2009140" cy="58135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4808" indent="-448722">
              <a:lnSpc>
                <a:spcPts val="2219"/>
              </a:lnSpc>
              <a:spcBef>
                <a:spcPts val="133"/>
              </a:spcBef>
              <a:buChar char="○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One</a:t>
            </a:r>
            <a:endParaRPr sz="1867">
              <a:latin typeface="Arial MT"/>
              <a:cs typeface="Arial MT"/>
            </a:endParaRPr>
          </a:p>
          <a:p>
            <a:pPr marL="464808" indent="-448722">
              <a:lnSpc>
                <a:spcPts val="2219"/>
              </a:lnSpc>
              <a:buChar char="○"/>
              <a:tabLst>
                <a:tab pos="463962" algn="l"/>
                <a:tab pos="465655" algn="l"/>
              </a:tabLst>
            </a:pPr>
            <a:r>
              <a:rPr sz="1867" dirty="0">
                <a:latin typeface="Arial MT"/>
                <a:cs typeface="Arial MT"/>
              </a:rPr>
              <a:t>more</a:t>
            </a:r>
            <a:r>
              <a:rPr sz="1867" spc="-6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than</a:t>
            </a:r>
            <a:r>
              <a:rPr sz="1867" spc="-6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one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25025" y="2770856"/>
            <a:ext cx="3568700" cy="58135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4808" indent="-448722">
              <a:lnSpc>
                <a:spcPts val="2233"/>
              </a:lnSpc>
              <a:spcBef>
                <a:spcPts val="133"/>
              </a:spcBef>
              <a:buChar char="○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Existing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file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name</a:t>
            </a:r>
            <a:endParaRPr sz="1867" dirty="0">
              <a:latin typeface="Arial MT"/>
              <a:cs typeface="Arial MT"/>
            </a:endParaRPr>
          </a:p>
          <a:p>
            <a:pPr marL="464808" indent="-448722">
              <a:lnSpc>
                <a:spcPts val="2233"/>
              </a:lnSpc>
              <a:buChar char="○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no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file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with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this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name</a:t>
            </a:r>
            <a:r>
              <a:rPr sz="1867" spc="747" dirty="0">
                <a:latin typeface="Arial MT"/>
                <a:cs typeface="Arial MT"/>
              </a:rPr>
              <a:t> </a:t>
            </a:r>
            <a:endParaRPr sz="1867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6434" y="3249671"/>
            <a:ext cx="71204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>
              <a:spcBef>
                <a:spcPts val="133"/>
              </a:spcBef>
            </a:pPr>
            <a:r>
              <a:rPr sz="1867" b="1" dirty="0">
                <a:solidFill>
                  <a:srgbClr val="FF0000"/>
                </a:solidFill>
                <a:latin typeface="Arial"/>
                <a:cs typeface="Arial"/>
              </a:rPr>
              <a:t>[error]</a:t>
            </a:r>
            <a:endParaRPr sz="1867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6434" y="4545179"/>
            <a:ext cx="71204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>
              <a:spcBef>
                <a:spcPts val="133"/>
              </a:spcBef>
            </a:pPr>
            <a:r>
              <a:rPr sz="1867" b="1" dirty="0">
                <a:solidFill>
                  <a:srgbClr val="FF0000"/>
                </a:solidFill>
                <a:latin typeface="Arial"/>
                <a:cs typeface="Arial"/>
              </a:rPr>
              <a:t>[error]</a:t>
            </a:r>
            <a:endParaRPr sz="1867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91567" y="4979501"/>
            <a:ext cx="87714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dirty="0">
                <a:solidFill>
                  <a:srgbClr val="0000FF"/>
                </a:solidFill>
                <a:latin typeface="Arial"/>
                <a:cs typeface="Arial"/>
              </a:rPr>
              <a:t>[single]</a:t>
            </a:r>
            <a:endParaRPr sz="1867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930467" y="3912722"/>
            <a:ext cx="87714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dirty="0">
                <a:solidFill>
                  <a:srgbClr val="0000FF"/>
                </a:solidFill>
                <a:latin typeface="Arial"/>
                <a:cs typeface="Arial"/>
              </a:rPr>
              <a:t>[single]</a:t>
            </a:r>
            <a:endParaRPr sz="1867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78599" y="1579800"/>
            <a:ext cx="6975687" cy="499346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88053" rIns="0" bIns="0" rtlCol="0">
            <a:spAutoFit/>
          </a:bodyPr>
          <a:lstStyle/>
          <a:p>
            <a:pPr marL="612971">
              <a:spcBef>
                <a:spcPts val="693"/>
              </a:spcBef>
            </a:pPr>
            <a:r>
              <a:rPr sz="2667" b="1" dirty="0">
                <a:latin typeface="Arial"/>
                <a:cs typeface="Arial"/>
              </a:rPr>
              <a:t>4</a:t>
            </a:r>
            <a:r>
              <a:rPr sz="2667" b="1" spc="-20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(error)</a:t>
            </a:r>
            <a:r>
              <a:rPr sz="2667" b="1" spc="-20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+</a:t>
            </a:r>
            <a:r>
              <a:rPr sz="2667" b="1" spc="-20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2</a:t>
            </a:r>
            <a:r>
              <a:rPr sz="2667" b="1" spc="-20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(single)</a:t>
            </a:r>
            <a:r>
              <a:rPr sz="2667" b="1" spc="-13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+</a:t>
            </a:r>
            <a:r>
              <a:rPr sz="2667" b="1" spc="-27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(1</a:t>
            </a:r>
            <a:r>
              <a:rPr sz="2600" b="1" baseline="32051" dirty="0">
                <a:latin typeface="Arial"/>
                <a:cs typeface="Arial"/>
              </a:rPr>
              <a:t>2</a:t>
            </a:r>
            <a:r>
              <a:rPr sz="2667" b="1" dirty="0">
                <a:latin typeface="Arial"/>
                <a:cs typeface="Arial"/>
              </a:rPr>
              <a:t>*2</a:t>
            </a:r>
            <a:r>
              <a:rPr sz="2600" b="1" baseline="32051" dirty="0">
                <a:latin typeface="Arial"/>
                <a:cs typeface="Arial"/>
              </a:rPr>
              <a:t>3</a:t>
            </a:r>
            <a:r>
              <a:rPr sz="2667" b="1" dirty="0">
                <a:latin typeface="Arial"/>
                <a:cs typeface="Arial"/>
              </a:rPr>
              <a:t>*3</a:t>
            </a:r>
            <a:r>
              <a:rPr sz="2600" b="1" baseline="32051" dirty="0">
                <a:latin typeface="Arial"/>
                <a:cs typeface="Arial"/>
              </a:rPr>
              <a:t>1</a:t>
            </a:r>
            <a:r>
              <a:rPr sz="2667" b="1" dirty="0">
                <a:latin typeface="Arial"/>
                <a:cs typeface="Arial"/>
              </a:rPr>
              <a:t>)</a:t>
            </a:r>
            <a:r>
              <a:rPr sz="2667" b="1" spc="-13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=</a:t>
            </a:r>
            <a:r>
              <a:rPr sz="2667" b="1" spc="-27" dirty="0">
                <a:latin typeface="Arial"/>
                <a:cs typeface="Arial"/>
              </a:rPr>
              <a:t> </a:t>
            </a:r>
            <a:r>
              <a:rPr sz="2667" b="1" spc="-7" dirty="0">
                <a:latin typeface="Arial"/>
                <a:cs typeface="Arial"/>
              </a:rPr>
              <a:t>30</a:t>
            </a:r>
            <a:endParaRPr sz="2667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6434" y="2228671"/>
            <a:ext cx="71204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>
              <a:spcBef>
                <a:spcPts val="133"/>
              </a:spcBef>
            </a:pPr>
            <a:r>
              <a:rPr sz="1867" b="1" dirty="0">
                <a:solidFill>
                  <a:srgbClr val="FF0000"/>
                </a:solidFill>
                <a:latin typeface="Arial"/>
                <a:cs typeface="Arial"/>
              </a:rPr>
              <a:t>[error]</a:t>
            </a:r>
            <a:endParaRPr sz="1867">
              <a:latin typeface="Arial"/>
              <a:cs typeface="Arial"/>
            </a:endParaRPr>
          </a:p>
        </p:txBody>
      </p:sp>
      <p:sp>
        <p:nvSpPr>
          <p:cNvPr id="29" name="object 21"/>
          <p:cNvSpPr txBox="1"/>
          <p:nvPr/>
        </p:nvSpPr>
        <p:spPr>
          <a:xfrm>
            <a:off x="6203064" y="3024642"/>
            <a:ext cx="71204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>
              <a:spcBef>
                <a:spcPts val="133"/>
              </a:spcBef>
            </a:pPr>
            <a:r>
              <a:rPr sz="1867" b="1" dirty="0">
                <a:solidFill>
                  <a:srgbClr val="FF0000"/>
                </a:solidFill>
                <a:latin typeface="Arial"/>
                <a:cs typeface="Arial"/>
              </a:rPr>
              <a:t>[error]</a:t>
            </a:r>
            <a:endParaRPr sz="186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904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 animBg="1"/>
      <p:bldP spid="26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412834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IF</a:t>
            </a:r>
            <a:r>
              <a:rPr spc="-133" dirty="0"/>
              <a:t> </a:t>
            </a:r>
            <a:r>
              <a:rPr spc="-7" dirty="0"/>
              <a:t>Constraints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688686" y="6620261"/>
            <a:ext cx="215053" cy="129950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sz="800" dirty="0">
                <a:solidFill>
                  <a:srgbClr val="FFFFFF"/>
                </a:solidFill>
                <a:latin typeface="Arial MT"/>
                <a:cs typeface="Arial MT"/>
              </a:rPr>
              <a:pPr marL="50799">
                <a:spcBef>
                  <a:spcPts val="53"/>
                </a:spcBef>
              </a:pPr>
              <a:t>22</a:t>
            </a:fld>
            <a:endParaRPr sz="8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338157" y="6620261"/>
            <a:ext cx="147319" cy="129950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16933">
              <a:spcBef>
                <a:spcPts val="53"/>
              </a:spcBef>
            </a:pPr>
            <a:r>
              <a:rPr sz="800" spc="-7" dirty="0">
                <a:solidFill>
                  <a:srgbClr val="FFFFFF"/>
                </a:solidFill>
                <a:latin typeface="Arial MT"/>
                <a:cs typeface="Arial MT"/>
              </a:rPr>
              <a:t>27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1350" y="1880826"/>
            <a:ext cx="171958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6917" indent="-387764">
              <a:spcBef>
                <a:spcPts val="133"/>
              </a:spcBef>
              <a:buChar char="•"/>
              <a:tabLst>
                <a:tab pos="386917" algn="l"/>
                <a:tab pos="387764" algn="l"/>
              </a:tabLst>
            </a:pPr>
            <a:r>
              <a:rPr sz="1867" spc="-7" dirty="0">
                <a:solidFill>
                  <a:srgbClr val="4F4F4F"/>
                </a:solidFill>
                <a:latin typeface="Arial MT"/>
                <a:cs typeface="Arial MT"/>
              </a:rPr>
              <a:t>Pattern</a:t>
            </a:r>
            <a:r>
              <a:rPr sz="1867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867" dirty="0">
                <a:solidFill>
                  <a:srgbClr val="4F4F4F"/>
                </a:solidFill>
                <a:latin typeface="Arial MT"/>
                <a:cs typeface="Arial MT"/>
              </a:rPr>
              <a:t>size: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4017" y="2156839"/>
            <a:ext cx="2095500" cy="1066296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403850" indent="-387764">
              <a:spcBef>
                <a:spcPts val="593"/>
              </a:spcBef>
              <a:buChar char="•"/>
              <a:tabLst>
                <a:tab pos="403850" algn="l"/>
                <a:tab pos="404697" algn="l"/>
              </a:tabLst>
            </a:pPr>
            <a:r>
              <a:rPr sz="1867" spc="-7" dirty="0">
                <a:solidFill>
                  <a:srgbClr val="4F4F4F"/>
                </a:solidFill>
                <a:latin typeface="Arial MT"/>
                <a:cs typeface="Arial MT"/>
              </a:rPr>
              <a:t>Empty</a:t>
            </a:r>
            <a:endParaRPr sz="1867">
              <a:latin typeface="Arial MT"/>
              <a:cs typeface="Arial MT"/>
            </a:endParaRPr>
          </a:p>
          <a:p>
            <a:pPr marL="403850" indent="-387764">
              <a:spcBef>
                <a:spcPts val="460"/>
              </a:spcBef>
              <a:buChar char="•"/>
              <a:tabLst>
                <a:tab pos="403850" algn="l"/>
                <a:tab pos="404697" algn="l"/>
              </a:tabLst>
            </a:pPr>
            <a:r>
              <a:rPr sz="1867" dirty="0">
                <a:solidFill>
                  <a:srgbClr val="4F4F4F"/>
                </a:solidFill>
                <a:latin typeface="Arial MT"/>
                <a:cs typeface="Arial MT"/>
              </a:rPr>
              <a:t>single</a:t>
            </a:r>
            <a:r>
              <a:rPr sz="1867" spc="-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867" dirty="0">
                <a:solidFill>
                  <a:srgbClr val="4F4F4F"/>
                </a:solidFill>
                <a:latin typeface="Arial MT"/>
                <a:cs typeface="Arial MT"/>
              </a:rPr>
              <a:t>character</a:t>
            </a:r>
            <a:endParaRPr sz="1867">
              <a:latin typeface="Arial MT"/>
              <a:cs typeface="Arial MT"/>
            </a:endParaRPr>
          </a:p>
          <a:p>
            <a:pPr marL="403850" indent="-387764">
              <a:spcBef>
                <a:spcPts val="460"/>
              </a:spcBef>
              <a:buChar char="•"/>
              <a:tabLst>
                <a:tab pos="403850" algn="l"/>
                <a:tab pos="404697" algn="l"/>
              </a:tabLst>
            </a:pPr>
            <a:r>
              <a:rPr sz="1867" dirty="0">
                <a:solidFill>
                  <a:srgbClr val="4F4F4F"/>
                </a:solidFill>
                <a:latin typeface="Arial MT"/>
                <a:cs typeface="Arial MT"/>
              </a:rPr>
              <a:t>many</a:t>
            </a:r>
            <a:r>
              <a:rPr sz="1867" spc="-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867" dirty="0">
                <a:solidFill>
                  <a:srgbClr val="4F4F4F"/>
                </a:solidFill>
                <a:latin typeface="Arial MT"/>
                <a:cs typeface="Arial MT"/>
              </a:rPr>
              <a:t>character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54016" y="3243959"/>
            <a:ext cx="350012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03850" indent="-387764">
              <a:spcBef>
                <a:spcPts val="133"/>
              </a:spcBef>
              <a:buChar char="•"/>
              <a:tabLst>
                <a:tab pos="403850" algn="l"/>
                <a:tab pos="404697" algn="l"/>
              </a:tabLst>
            </a:pPr>
            <a:r>
              <a:rPr sz="1867" spc="-7" dirty="0">
                <a:solidFill>
                  <a:srgbClr val="4F4F4F"/>
                </a:solidFill>
                <a:latin typeface="Arial MT"/>
                <a:cs typeface="Arial MT"/>
              </a:rPr>
              <a:t>longer</a:t>
            </a:r>
            <a:r>
              <a:rPr sz="18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Arial MT"/>
                <a:cs typeface="Arial MT"/>
              </a:rPr>
              <a:t>than</a:t>
            </a:r>
            <a:r>
              <a:rPr sz="18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Arial MT"/>
                <a:cs typeface="Arial MT"/>
              </a:rPr>
              <a:t>any</a:t>
            </a:r>
            <a:r>
              <a:rPr sz="18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Arial MT"/>
                <a:cs typeface="Arial MT"/>
              </a:rPr>
              <a:t>line</a:t>
            </a:r>
            <a:r>
              <a:rPr sz="18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18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18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Arial MT"/>
                <a:cs typeface="Arial MT"/>
              </a:rPr>
              <a:t>file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1350" y="3502193"/>
            <a:ext cx="129963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6917" indent="-387764">
              <a:spcBef>
                <a:spcPts val="133"/>
              </a:spcBef>
              <a:buChar char="•"/>
              <a:tabLst>
                <a:tab pos="386917" algn="l"/>
                <a:tab pos="387764" algn="l"/>
              </a:tabLst>
            </a:pPr>
            <a:r>
              <a:rPr sz="1867" spc="-7" dirty="0">
                <a:solidFill>
                  <a:srgbClr val="4F4F4F"/>
                </a:solidFill>
                <a:latin typeface="Arial MT"/>
                <a:cs typeface="Arial MT"/>
              </a:rPr>
              <a:t>Quoting: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54016" y="3826893"/>
            <a:ext cx="4649047" cy="106386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03850" marR="1519729" indent="-387764">
              <a:lnSpc>
                <a:spcPct val="120500"/>
              </a:lnSpc>
              <a:spcBef>
                <a:spcPts val="133"/>
              </a:spcBef>
              <a:buChar char="•"/>
              <a:tabLst>
                <a:tab pos="403850" algn="l"/>
                <a:tab pos="404697" algn="l"/>
              </a:tabLst>
            </a:pPr>
            <a:r>
              <a:rPr sz="1867" spc="-7" dirty="0">
                <a:solidFill>
                  <a:srgbClr val="4F4F4F"/>
                </a:solidFill>
                <a:latin typeface="Arial MT"/>
                <a:cs typeface="Arial MT"/>
              </a:rPr>
              <a:t>pattern has no quotes </a:t>
            </a:r>
            <a:r>
              <a:rPr sz="18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Arial MT"/>
                <a:cs typeface="Arial MT"/>
              </a:rPr>
              <a:t>pattern</a:t>
            </a:r>
            <a:r>
              <a:rPr sz="1867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Arial MT"/>
                <a:cs typeface="Arial MT"/>
              </a:rPr>
              <a:t>has</a:t>
            </a:r>
            <a:r>
              <a:rPr sz="18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Arial MT"/>
                <a:cs typeface="Arial MT"/>
              </a:rPr>
              <a:t>proper</a:t>
            </a:r>
            <a:r>
              <a:rPr sz="18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Arial MT"/>
                <a:cs typeface="Arial MT"/>
              </a:rPr>
              <a:t>quotes</a:t>
            </a:r>
            <a:endParaRPr sz="1867" dirty="0">
              <a:latin typeface="Arial MT"/>
              <a:cs typeface="Arial MT"/>
            </a:endParaRPr>
          </a:p>
          <a:p>
            <a:pPr marL="403850" indent="-387764">
              <a:spcBef>
                <a:spcPts val="460"/>
              </a:spcBef>
              <a:buChar char="•"/>
              <a:tabLst>
                <a:tab pos="403850" algn="l"/>
                <a:tab pos="404697" algn="l"/>
              </a:tabLst>
            </a:pPr>
            <a:r>
              <a:rPr sz="1867" spc="-7" dirty="0">
                <a:solidFill>
                  <a:srgbClr val="4F4F4F"/>
                </a:solidFill>
                <a:latin typeface="Arial MT"/>
                <a:cs typeface="Arial MT"/>
              </a:rPr>
              <a:t>pattern</a:t>
            </a:r>
            <a:r>
              <a:rPr sz="18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Arial MT"/>
                <a:cs typeface="Arial MT"/>
              </a:rPr>
              <a:t>has</a:t>
            </a:r>
            <a:r>
              <a:rPr sz="18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Arial MT"/>
                <a:cs typeface="Arial MT"/>
              </a:rPr>
              <a:t>improper</a:t>
            </a:r>
            <a:r>
              <a:rPr sz="18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Arial MT"/>
                <a:cs typeface="Arial MT"/>
              </a:rPr>
              <a:t>quotes</a:t>
            </a:r>
            <a:r>
              <a:rPr sz="18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867" dirty="0">
                <a:solidFill>
                  <a:srgbClr val="4F4F4F"/>
                </a:solidFill>
                <a:latin typeface="Arial MT"/>
                <a:cs typeface="Arial MT"/>
              </a:rPr>
              <a:t>(only</a:t>
            </a:r>
            <a:r>
              <a:rPr sz="18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Arial MT"/>
                <a:cs typeface="Arial MT"/>
              </a:rPr>
              <a:t>one</a:t>
            </a:r>
            <a:r>
              <a:rPr sz="18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867" dirty="0">
                <a:solidFill>
                  <a:srgbClr val="4F4F4F"/>
                </a:solidFill>
                <a:latin typeface="Arial MT"/>
                <a:cs typeface="Arial MT"/>
              </a:rPr>
              <a:t>“)</a:t>
            </a:r>
            <a:endParaRPr sz="1867" dirty="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1350" y="4954226"/>
            <a:ext cx="243078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6917" indent="-387764">
              <a:spcBef>
                <a:spcPts val="133"/>
              </a:spcBef>
              <a:buChar char="•"/>
              <a:tabLst>
                <a:tab pos="386917" algn="l"/>
                <a:tab pos="387764" algn="l"/>
              </a:tabLst>
            </a:pPr>
            <a:r>
              <a:rPr sz="1867" spc="-7" dirty="0">
                <a:solidFill>
                  <a:srgbClr val="4F4F4F"/>
                </a:solidFill>
                <a:latin typeface="Arial MT"/>
                <a:cs typeface="Arial MT"/>
              </a:rPr>
              <a:t>Embedded</a:t>
            </a:r>
            <a:r>
              <a:rPr sz="1867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867" dirty="0">
                <a:solidFill>
                  <a:srgbClr val="4F4F4F"/>
                </a:solidFill>
                <a:latin typeface="Arial MT"/>
                <a:cs typeface="Arial MT"/>
              </a:rPr>
              <a:t>spaces: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54017" y="5230240"/>
            <a:ext cx="2039620" cy="1058730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403850" indent="-387764">
              <a:spcBef>
                <a:spcPts val="593"/>
              </a:spcBef>
              <a:buChar char="•"/>
              <a:tabLst>
                <a:tab pos="403850" algn="l"/>
                <a:tab pos="404697" algn="l"/>
              </a:tabLst>
            </a:pPr>
            <a:r>
              <a:rPr sz="1867" spc="-7" dirty="0">
                <a:solidFill>
                  <a:srgbClr val="4F4F4F"/>
                </a:solidFill>
                <a:latin typeface="Arial MT"/>
                <a:cs typeface="Arial MT"/>
              </a:rPr>
              <a:t>No</a:t>
            </a:r>
            <a:r>
              <a:rPr sz="1867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867" dirty="0">
                <a:solidFill>
                  <a:srgbClr val="4F4F4F"/>
                </a:solidFill>
                <a:latin typeface="Arial MT"/>
                <a:cs typeface="Arial MT"/>
              </a:rPr>
              <a:t>spaces</a:t>
            </a:r>
            <a:endParaRPr sz="1867" dirty="0">
              <a:latin typeface="Arial MT"/>
              <a:cs typeface="Arial MT"/>
            </a:endParaRPr>
          </a:p>
          <a:p>
            <a:pPr marL="403850" marR="6773" indent="-387764">
              <a:lnSpc>
                <a:spcPct val="120500"/>
              </a:lnSpc>
              <a:buChar char="•"/>
              <a:tabLst>
                <a:tab pos="403850" algn="l"/>
                <a:tab pos="404697" algn="l"/>
              </a:tabLst>
            </a:pPr>
            <a:r>
              <a:rPr sz="1867" spc="-7" dirty="0">
                <a:solidFill>
                  <a:srgbClr val="4F4F4F"/>
                </a:solidFill>
                <a:latin typeface="Arial MT"/>
                <a:cs typeface="Arial MT"/>
              </a:rPr>
              <a:t>One </a:t>
            </a:r>
            <a:r>
              <a:rPr sz="1867" dirty="0" smtClean="0">
                <a:solidFill>
                  <a:srgbClr val="4F4F4F"/>
                </a:solidFill>
                <a:latin typeface="Arial MT"/>
                <a:cs typeface="Arial MT"/>
              </a:rPr>
              <a:t>space</a:t>
            </a:r>
            <a:endParaRPr lang="en-US" sz="1867" dirty="0" smtClean="0">
              <a:solidFill>
                <a:srgbClr val="4F4F4F"/>
              </a:solidFill>
              <a:latin typeface="Arial MT"/>
              <a:cs typeface="Arial MT"/>
            </a:endParaRPr>
          </a:p>
          <a:p>
            <a:pPr marL="403850" marR="6773" indent="-387764">
              <a:lnSpc>
                <a:spcPct val="120500"/>
              </a:lnSpc>
              <a:buChar char="•"/>
              <a:tabLst>
                <a:tab pos="403850" algn="l"/>
                <a:tab pos="404697" algn="l"/>
              </a:tabLst>
            </a:pPr>
            <a:r>
              <a:rPr sz="1867" spc="-7" dirty="0" smtClean="0">
                <a:solidFill>
                  <a:srgbClr val="4F4F4F"/>
                </a:solidFill>
                <a:latin typeface="Arial MT"/>
                <a:cs typeface="Arial MT"/>
              </a:rPr>
              <a:t>Severa</a:t>
            </a:r>
            <a:r>
              <a:rPr sz="1867" dirty="0" smtClean="0">
                <a:solidFill>
                  <a:srgbClr val="4F4F4F"/>
                </a:solidFill>
                <a:latin typeface="Arial MT"/>
                <a:cs typeface="Arial MT"/>
              </a:rPr>
              <a:t>l</a:t>
            </a:r>
            <a:r>
              <a:rPr sz="1867" spc="-7" dirty="0" smtClean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867" dirty="0">
                <a:solidFill>
                  <a:srgbClr val="4F4F4F"/>
                </a:solidFill>
                <a:latin typeface="Arial MT"/>
                <a:cs typeface="Arial MT"/>
              </a:rPr>
              <a:t>spaces</a:t>
            </a:r>
            <a:endParaRPr sz="1867" dirty="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6934" y="5974458"/>
            <a:ext cx="147404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1373258" algn="l"/>
              </a:tabLst>
            </a:pPr>
            <a:r>
              <a:rPr sz="1867" b="1" dirty="0">
                <a:latin typeface="Arial"/>
                <a:cs typeface="Arial"/>
              </a:rPr>
              <a:t>[if</a:t>
            </a:r>
            <a:r>
              <a:rPr sz="1867" b="1" spc="-7" dirty="0">
                <a:latin typeface="Arial"/>
                <a:cs typeface="Arial"/>
              </a:rPr>
              <a:t> quoted</a:t>
            </a:r>
            <a:r>
              <a:rPr sz="1867" b="1" dirty="0">
                <a:latin typeface="Arial"/>
                <a:cs typeface="Arial"/>
              </a:rPr>
              <a:t>]	</a:t>
            </a:r>
            <a:endParaRPr sz="1867" dirty="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15424" y="2491457"/>
            <a:ext cx="158665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4808" indent="-448722">
              <a:spcBef>
                <a:spcPts val="133"/>
              </a:spcBef>
              <a:buChar char="●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File</a:t>
            </a:r>
            <a:r>
              <a:rPr sz="1867" spc="-10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name: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15425" y="3329657"/>
            <a:ext cx="457623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4808" indent="-448722">
              <a:spcBef>
                <a:spcPts val="133"/>
              </a:spcBef>
              <a:buChar char="●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Number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of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occurrence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of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pattern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in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file: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25025" y="3609057"/>
            <a:ext cx="2009140" cy="86348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4808" indent="-448722">
              <a:lnSpc>
                <a:spcPts val="2219"/>
              </a:lnSpc>
              <a:spcBef>
                <a:spcPts val="133"/>
              </a:spcBef>
              <a:buChar char="○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None</a:t>
            </a:r>
            <a:endParaRPr sz="1867">
              <a:latin typeface="Arial MT"/>
              <a:cs typeface="Arial MT"/>
            </a:endParaRPr>
          </a:p>
          <a:p>
            <a:pPr marL="464808" indent="-448722">
              <a:lnSpc>
                <a:spcPts val="2200"/>
              </a:lnSpc>
              <a:buChar char="○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exactl</a:t>
            </a:r>
            <a:r>
              <a:rPr sz="1867" dirty="0">
                <a:latin typeface="Arial MT"/>
                <a:cs typeface="Arial MT"/>
              </a:rPr>
              <a:t>y</a:t>
            </a:r>
            <a:r>
              <a:rPr sz="1867" spc="-7" dirty="0">
                <a:latin typeface="Arial MT"/>
                <a:cs typeface="Arial MT"/>
              </a:rPr>
              <a:t> one</a:t>
            </a:r>
            <a:endParaRPr sz="1867">
              <a:latin typeface="Arial MT"/>
              <a:cs typeface="Arial MT"/>
            </a:endParaRPr>
          </a:p>
          <a:p>
            <a:pPr marL="464808" indent="-448722">
              <a:lnSpc>
                <a:spcPts val="2219"/>
              </a:lnSpc>
              <a:buChar char="○"/>
              <a:tabLst>
                <a:tab pos="463962" algn="l"/>
                <a:tab pos="465655" algn="l"/>
              </a:tabLst>
            </a:pPr>
            <a:r>
              <a:rPr sz="1867" dirty="0">
                <a:latin typeface="Arial MT"/>
                <a:cs typeface="Arial MT"/>
              </a:rPr>
              <a:t>more</a:t>
            </a:r>
            <a:r>
              <a:rPr sz="1867" spc="-7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than</a:t>
            </a:r>
            <a:r>
              <a:rPr sz="1867" spc="-6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one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15425" y="4447257"/>
            <a:ext cx="409871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4808" indent="-448722">
              <a:spcBef>
                <a:spcPts val="133"/>
              </a:spcBef>
              <a:buChar char="●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Pattern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occurrences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on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target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line: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25025" y="4726656"/>
            <a:ext cx="2009140" cy="58135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4808" indent="-448722">
              <a:lnSpc>
                <a:spcPts val="2219"/>
              </a:lnSpc>
              <a:spcBef>
                <a:spcPts val="133"/>
              </a:spcBef>
              <a:buChar char="○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One</a:t>
            </a:r>
            <a:endParaRPr sz="1867">
              <a:latin typeface="Arial MT"/>
              <a:cs typeface="Arial MT"/>
            </a:endParaRPr>
          </a:p>
          <a:p>
            <a:pPr marL="464808" indent="-448722">
              <a:lnSpc>
                <a:spcPts val="2219"/>
              </a:lnSpc>
              <a:buChar char="○"/>
              <a:tabLst>
                <a:tab pos="463962" algn="l"/>
                <a:tab pos="465655" algn="l"/>
              </a:tabLst>
            </a:pPr>
            <a:r>
              <a:rPr sz="1867" dirty="0">
                <a:latin typeface="Arial MT"/>
                <a:cs typeface="Arial MT"/>
              </a:rPr>
              <a:t>more</a:t>
            </a:r>
            <a:r>
              <a:rPr sz="1867" spc="-6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than</a:t>
            </a:r>
            <a:r>
              <a:rPr sz="1867" spc="-6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one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25025" y="2770856"/>
            <a:ext cx="3568700" cy="58135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4808" indent="-448722">
              <a:lnSpc>
                <a:spcPts val="2233"/>
              </a:lnSpc>
              <a:spcBef>
                <a:spcPts val="133"/>
              </a:spcBef>
              <a:buChar char="○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Existing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file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name</a:t>
            </a:r>
            <a:endParaRPr sz="1867" dirty="0">
              <a:latin typeface="Arial MT"/>
              <a:cs typeface="Arial MT"/>
            </a:endParaRPr>
          </a:p>
          <a:p>
            <a:pPr marL="464808" indent="-448722">
              <a:lnSpc>
                <a:spcPts val="2233"/>
              </a:lnSpc>
              <a:buChar char="○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no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file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with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this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 smtClean="0">
                <a:latin typeface="Arial MT"/>
                <a:cs typeface="Arial MT"/>
              </a:rPr>
              <a:t>name</a:t>
            </a:r>
            <a:endParaRPr sz="1867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6434" y="3249671"/>
            <a:ext cx="71204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>
              <a:spcBef>
                <a:spcPts val="133"/>
              </a:spcBef>
            </a:pPr>
            <a:r>
              <a:rPr sz="1867" b="1" dirty="0">
                <a:solidFill>
                  <a:srgbClr val="FF0000"/>
                </a:solidFill>
                <a:latin typeface="Arial"/>
                <a:cs typeface="Arial"/>
              </a:rPr>
              <a:t>[error]</a:t>
            </a:r>
            <a:endParaRPr sz="1867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154" y="4137965"/>
            <a:ext cx="1618827" cy="44798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3866">
              <a:spcBef>
                <a:spcPts val="133"/>
              </a:spcBef>
            </a:pPr>
            <a:r>
              <a:rPr sz="1467" b="1" dirty="0" smtClean="0">
                <a:latin typeface="Arial"/>
                <a:cs typeface="Arial"/>
              </a:rPr>
              <a:t>[</a:t>
            </a:r>
            <a:r>
              <a:rPr lang="en-US" sz="1467" b="1" dirty="0" smtClean="0">
                <a:latin typeface="Arial"/>
                <a:cs typeface="Arial"/>
              </a:rPr>
              <a:t>quoted = True ]  </a:t>
            </a:r>
            <a:r>
              <a:rPr sz="2800" spc="-139" baseline="9920" dirty="0" smtClean="0">
                <a:solidFill>
                  <a:srgbClr val="4F4F4F"/>
                </a:solidFill>
                <a:latin typeface="Arial MT"/>
                <a:cs typeface="Arial MT"/>
              </a:rPr>
              <a:t>•</a:t>
            </a:r>
            <a:endParaRPr sz="1467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6434" y="4545179"/>
            <a:ext cx="71204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>
              <a:spcBef>
                <a:spcPts val="133"/>
              </a:spcBef>
            </a:pPr>
            <a:r>
              <a:rPr sz="1867" b="1" dirty="0">
                <a:solidFill>
                  <a:srgbClr val="FF0000"/>
                </a:solidFill>
                <a:latin typeface="Arial"/>
                <a:cs typeface="Arial"/>
              </a:rPr>
              <a:t>[error]</a:t>
            </a:r>
            <a:endParaRPr sz="1867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91567" y="4979501"/>
            <a:ext cx="87714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dirty="0">
                <a:solidFill>
                  <a:srgbClr val="0000FF"/>
                </a:solidFill>
                <a:latin typeface="Arial"/>
                <a:cs typeface="Arial"/>
              </a:rPr>
              <a:t>[single]</a:t>
            </a:r>
            <a:endParaRPr sz="1867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930467" y="3912722"/>
            <a:ext cx="87714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dirty="0">
                <a:solidFill>
                  <a:srgbClr val="0000FF"/>
                </a:solidFill>
                <a:latin typeface="Arial"/>
                <a:cs typeface="Arial"/>
              </a:rPr>
              <a:t>[single]</a:t>
            </a:r>
            <a:endParaRPr sz="1867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08634" y="1579799"/>
            <a:ext cx="8145780" cy="828432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1895639" marR="363211" indent="-1523962">
              <a:lnSpc>
                <a:spcPts val="3200"/>
              </a:lnSpc>
              <a:spcBef>
                <a:spcPts val="60"/>
              </a:spcBef>
              <a:tabLst>
                <a:tab pos="7573244" algn="l"/>
              </a:tabLst>
            </a:pPr>
            <a:r>
              <a:rPr sz="2667" b="1" dirty="0">
                <a:latin typeface="Arial"/>
                <a:cs typeface="Arial"/>
              </a:rPr>
              <a:t>4</a:t>
            </a:r>
            <a:r>
              <a:rPr sz="2667" b="1" spc="-7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(error)</a:t>
            </a:r>
            <a:r>
              <a:rPr sz="2667" b="1" spc="-7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+</a:t>
            </a:r>
            <a:r>
              <a:rPr sz="2667" b="1" spc="-13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2</a:t>
            </a:r>
            <a:r>
              <a:rPr sz="2667" b="1" spc="-7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(single)</a:t>
            </a:r>
            <a:r>
              <a:rPr sz="2667" b="1" spc="-7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+</a:t>
            </a:r>
            <a:r>
              <a:rPr sz="2667" b="1" spc="-13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(</a:t>
            </a:r>
            <a:r>
              <a:rPr sz="2667" b="1" spc="13" dirty="0">
                <a:latin typeface="Arial"/>
                <a:cs typeface="Arial"/>
              </a:rPr>
              <a:t>1</a:t>
            </a:r>
            <a:r>
              <a:rPr sz="2600" b="1" spc="20" baseline="32051" dirty="0">
                <a:latin typeface="Arial"/>
                <a:cs typeface="Arial"/>
              </a:rPr>
              <a:t>3</a:t>
            </a:r>
            <a:r>
              <a:rPr sz="2667" b="1" spc="-7" dirty="0">
                <a:latin typeface="Arial"/>
                <a:cs typeface="Arial"/>
              </a:rPr>
              <a:t>*2</a:t>
            </a:r>
            <a:r>
              <a:rPr sz="2600" b="1" spc="20" baseline="32051" dirty="0">
                <a:latin typeface="Arial"/>
                <a:cs typeface="Arial"/>
              </a:rPr>
              <a:t>3</a:t>
            </a:r>
            <a:r>
              <a:rPr sz="2667" b="1" dirty="0">
                <a:latin typeface="Arial"/>
                <a:cs typeface="Arial"/>
              </a:rPr>
              <a:t>)</a:t>
            </a:r>
            <a:r>
              <a:rPr sz="2667" b="1" spc="-7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(quoted</a:t>
            </a:r>
            <a:r>
              <a:rPr sz="2667" b="1" spc="-7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=</a:t>
            </a:r>
            <a:r>
              <a:rPr sz="2667" b="1" spc="-13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true)	+  (1</a:t>
            </a:r>
            <a:r>
              <a:rPr sz="2600" b="1" baseline="32051" dirty="0">
                <a:latin typeface="Arial"/>
                <a:cs typeface="Arial"/>
              </a:rPr>
              <a:t>4</a:t>
            </a:r>
            <a:r>
              <a:rPr sz="2667" b="1" dirty="0">
                <a:latin typeface="Arial"/>
                <a:cs typeface="Arial"/>
              </a:rPr>
              <a:t>*2</a:t>
            </a:r>
            <a:r>
              <a:rPr sz="2600" b="1" baseline="32051" dirty="0">
                <a:latin typeface="Arial"/>
                <a:cs typeface="Arial"/>
              </a:rPr>
              <a:t>2</a:t>
            </a:r>
            <a:r>
              <a:rPr sz="2667" b="1" dirty="0">
                <a:latin typeface="Arial"/>
                <a:cs typeface="Arial"/>
              </a:rPr>
              <a:t>)</a:t>
            </a:r>
            <a:r>
              <a:rPr sz="2667" b="1" spc="-13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(quoted</a:t>
            </a:r>
            <a:r>
              <a:rPr sz="2667" b="1" spc="-13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=</a:t>
            </a:r>
            <a:r>
              <a:rPr sz="2667" b="1" spc="-20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false)</a:t>
            </a:r>
            <a:r>
              <a:rPr sz="2667" b="1" spc="-13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=</a:t>
            </a:r>
            <a:r>
              <a:rPr sz="2667" b="1" spc="-20" dirty="0">
                <a:latin typeface="Arial"/>
                <a:cs typeface="Arial"/>
              </a:rPr>
              <a:t> </a:t>
            </a:r>
            <a:r>
              <a:rPr sz="2667" b="1" spc="-7" dirty="0">
                <a:latin typeface="Arial"/>
                <a:cs typeface="Arial"/>
              </a:rPr>
              <a:t>18</a:t>
            </a:r>
            <a:endParaRPr sz="2667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6434" y="2228671"/>
            <a:ext cx="71204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>
              <a:spcBef>
                <a:spcPts val="133"/>
              </a:spcBef>
            </a:pPr>
            <a:r>
              <a:rPr sz="1867" b="1" dirty="0">
                <a:solidFill>
                  <a:srgbClr val="FF0000"/>
                </a:solidFill>
                <a:latin typeface="Arial"/>
                <a:cs typeface="Arial"/>
              </a:rPr>
              <a:t>[error]</a:t>
            </a:r>
            <a:endParaRPr sz="1867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6933" y="5606951"/>
            <a:ext cx="1191259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dirty="0">
                <a:latin typeface="Arial"/>
                <a:cs typeface="Arial"/>
              </a:rPr>
              <a:t>[if</a:t>
            </a:r>
            <a:r>
              <a:rPr sz="1867" b="1" spc="-107" dirty="0">
                <a:latin typeface="Arial"/>
                <a:cs typeface="Arial"/>
              </a:rPr>
              <a:t> </a:t>
            </a:r>
            <a:r>
              <a:rPr sz="1867" b="1" spc="-7" dirty="0">
                <a:latin typeface="Arial"/>
                <a:cs typeface="Arial"/>
              </a:rPr>
              <a:t>quoted]</a:t>
            </a:r>
            <a:endParaRPr sz="1867" dirty="0">
              <a:latin typeface="Arial"/>
              <a:cs typeface="Arial"/>
            </a:endParaRPr>
          </a:p>
        </p:txBody>
      </p:sp>
      <p:sp>
        <p:nvSpPr>
          <p:cNvPr id="32" name="object 21"/>
          <p:cNvSpPr txBox="1"/>
          <p:nvPr/>
        </p:nvSpPr>
        <p:spPr>
          <a:xfrm>
            <a:off x="6203063" y="3025236"/>
            <a:ext cx="71204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>
              <a:spcBef>
                <a:spcPts val="133"/>
              </a:spcBef>
            </a:pPr>
            <a:r>
              <a:rPr sz="1867" b="1" dirty="0">
                <a:solidFill>
                  <a:srgbClr val="FF0000"/>
                </a:solidFill>
                <a:latin typeface="Arial"/>
                <a:cs typeface="Arial"/>
              </a:rPr>
              <a:t>[error]</a:t>
            </a:r>
            <a:endParaRPr sz="1867" dirty="0">
              <a:latin typeface="Arial"/>
              <a:cs typeface="Arial"/>
            </a:endParaRPr>
          </a:p>
        </p:txBody>
      </p:sp>
      <p:sp>
        <p:nvSpPr>
          <p:cNvPr id="33" name="object 29"/>
          <p:cNvSpPr txBox="1"/>
          <p:nvPr/>
        </p:nvSpPr>
        <p:spPr>
          <a:xfrm>
            <a:off x="196933" y="5328655"/>
            <a:ext cx="135708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dirty="0">
                <a:latin typeface="Arial"/>
                <a:cs typeface="Arial"/>
              </a:rPr>
              <a:t>[if</a:t>
            </a:r>
            <a:r>
              <a:rPr sz="1867" b="1" spc="-107" dirty="0">
                <a:latin typeface="Arial"/>
                <a:cs typeface="Arial"/>
              </a:rPr>
              <a:t> </a:t>
            </a:r>
            <a:r>
              <a:rPr lang="en-US" sz="1867" b="1" spc="-107" dirty="0" smtClean="0">
                <a:latin typeface="Arial"/>
                <a:cs typeface="Arial"/>
              </a:rPr>
              <a:t>!</a:t>
            </a:r>
            <a:r>
              <a:rPr sz="1867" b="1" spc="-7" dirty="0" smtClean="0">
                <a:latin typeface="Arial"/>
                <a:cs typeface="Arial"/>
              </a:rPr>
              <a:t>quoted</a:t>
            </a:r>
            <a:r>
              <a:rPr sz="1867" b="1" spc="-7" dirty="0">
                <a:latin typeface="Arial"/>
                <a:cs typeface="Arial"/>
              </a:rPr>
              <a:t>]</a:t>
            </a:r>
            <a:endParaRPr sz="186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579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3" grpId="0"/>
      <p:bldP spid="27" grpId="0" animBg="1"/>
      <p:bldP spid="29" grpId="0"/>
      <p:bldP spid="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67" y="3190328"/>
            <a:ext cx="529082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47" dirty="0"/>
              <a:t>Let’s</a:t>
            </a:r>
            <a:r>
              <a:rPr spc="-40" dirty="0"/>
              <a:t> </a:t>
            </a:r>
            <a:r>
              <a:rPr spc="-7" dirty="0"/>
              <a:t>take</a:t>
            </a:r>
            <a:r>
              <a:rPr spc="-40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spc="-7" dirty="0"/>
              <a:t>break.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518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67" y="3190328"/>
            <a:ext cx="969348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Combinatorial</a:t>
            </a:r>
            <a:r>
              <a:rPr spc="-53" dirty="0"/>
              <a:t> </a:t>
            </a:r>
            <a:r>
              <a:rPr spc="-13" dirty="0"/>
              <a:t>Interaction</a:t>
            </a:r>
            <a:r>
              <a:rPr spc="-53" dirty="0"/>
              <a:t> </a:t>
            </a:r>
            <a:r>
              <a:rPr spc="-60" dirty="0"/>
              <a:t>Testing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190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1050036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Limiting</a:t>
            </a:r>
            <a:r>
              <a:rPr spc="-47" dirty="0"/>
              <a:t> </a:t>
            </a:r>
            <a:r>
              <a:rPr spc="-7" dirty="0"/>
              <a:t>Num.</a:t>
            </a:r>
            <a:r>
              <a:rPr spc="-33" dirty="0"/>
              <a:t> </a:t>
            </a:r>
            <a:r>
              <a:rPr spc="-7" dirty="0"/>
              <a:t>of</a:t>
            </a:r>
            <a:r>
              <a:rPr spc="-40" dirty="0"/>
              <a:t> </a:t>
            </a:r>
            <a:r>
              <a:rPr spc="-93" dirty="0"/>
              <a:t>Test</a:t>
            </a:r>
            <a:r>
              <a:rPr spc="-33" dirty="0"/>
              <a:t> </a:t>
            </a:r>
            <a:r>
              <a:rPr spc="-7" dirty="0"/>
              <a:t>Specifications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367760" y="1784387"/>
            <a:ext cx="5051213" cy="2559013"/>
          </a:xfrm>
          <a:prstGeom prst="rect">
            <a:avLst/>
          </a:prstGeom>
        </p:spPr>
        <p:txBody>
          <a:bodyPr vert="horz" wrap="square" lIns="0" tIns="141393" rIns="0" bIns="0" rtlCol="0">
            <a:spAutoFit/>
          </a:bodyPr>
          <a:lstStyle/>
          <a:p>
            <a:pPr marL="452109" indent="-436022" algn="just">
              <a:spcBef>
                <a:spcPts val="1113"/>
              </a:spcBef>
              <a:buChar char="•"/>
              <a:tabLst>
                <a:tab pos="452955" algn="l"/>
              </a:tabLst>
            </a:pPr>
            <a:r>
              <a:rPr sz="2933" spc="-7" dirty="0">
                <a:latin typeface="Arial MT"/>
                <a:cs typeface="Arial MT"/>
              </a:rPr>
              <a:t>Full</a:t>
            </a:r>
            <a:r>
              <a:rPr sz="2933" spc="-4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set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=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432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specifications</a:t>
            </a:r>
          </a:p>
          <a:p>
            <a:pPr marL="452109" marR="806007" indent="-436022" algn="just">
              <a:lnSpc>
                <a:spcPct val="90400"/>
              </a:lnSpc>
              <a:spcBef>
                <a:spcPts val="1313"/>
              </a:spcBef>
              <a:buChar char="•"/>
              <a:tabLst>
                <a:tab pos="452955" algn="l"/>
              </a:tabLst>
            </a:pPr>
            <a:r>
              <a:rPr sz="2933" spc="-7" dirty="0">
                <a:latin typeface="Arial MT"/>
                <a:cs typeface="Arial MT"/>
              </a:rPr>
              <a:t>No natural </a:t>
            </a:r>
            <a:r>
              <a:rPr sz="2933" spc="-113" dirty="0">
                <a:latin typeface="Arial MT"/>
                <a:cs typeface="Arial MT"/>
              </a:rPr>
              <a:t>IF, </a:t>
            </a:r>
            <a:r>
              <a:rPr sz="2933" spc="-7" dirty="0">
                <a:latin typeface="Arial MT"/>
                <a:cs typeface="Arial MT"/>
              </a:rPr>
              <a:t>SINGLE, </a:t>
            </a:r>
            <a:r>
              <a:rPr sz="2933" spc="-80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ERROR</a:t>
            </a:r>
            <a:r>
              <a:rPr sz="2933" spc="-8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constraints</a:t>
            </a:r>
            <a:r>
              <a:rPr sz="2933" spc="-6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for </a:t>
            </a:r>
            <a:r>
              <a:rPr sz="2933" spc="-80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these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features.</a:t>
            </a:r>
            <a:endParaRPr sz="2933" dirty="0">
              <a:latin typeface="Arial MT"/>
              <a:cs typeface="Arial MT"/>
            </a:endParaRPr>
          </a:p>
          <a:p>
            <a:pPr marL="452109" indent="-436022" algn="just">
              <a:spcBef>
                <a:spcPts val="1013"/>
              </a:spcBef>
              <a:buChar char="•"/>
              <a:tabLst>
                <a:tab pos="452955" algn="l"/>
              </a:tabLst>
            </a:pPr>
            <a:r>
              <a:rPr sz="2933" spc="-7" dirty="0">
                <a:latin typeface="Arial MT"/>
                <a:cs typeface="Arial MT"/>
              </a:rPr>
              <a:t>What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is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important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to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cover?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18850" y="1703517"/>
          <a:ext cx="5214621" cy="4673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8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8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9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Bandwidth</a:t>
                      </a:r>
                      <a:r>
                        <a:rPr sz="13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Mode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75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Language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75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Fonts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75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Desktop</a:t>
                      </a:r>
                      <a:r>
                        <a:rPr sz="13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Site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075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English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075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Standard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075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00" dirty="0">
                          <a:latin typeface="Arial MT"/>
                          <a:cs typeface="Arial MT"/>
                        </a:rPr>
                        <a:t>Mobile</a:t>
                      </a:r>
                      <a:r>
                        <a:rPr sz="13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Site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075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French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075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Open-Source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075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00" spc="-114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ex</a:t>
                      </a:r>
                      <a:r>
                        <a:rPr sz="130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 Only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075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German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075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00" dirty="0">
                          <a:latin typeface="Arial MT"/>
                          <a:cs typeface="Arial MT"/>
                        </a:rPr>
                        <a:t>Minimal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075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9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Swedish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075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9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Advertising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75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Screen</a:t>
                      </a:r>
                      <a:r>
                        <a:rPr sz="13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Size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75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9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300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3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Advertising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075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Phone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075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0199">
                <a:tc>
                  <a:txBody>
                    <a:bodyPr/>
                    <a:lstStyle/>
                    <a:p>
                      <a:pPr marL="85725" marR="58293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00" spc="-20" dirty="0">
                          <a:latin typeface="Arial MT"/>
                          <a:cs typeface="Arial MT"/>
                        </a:rPr>
                        <a:t>Targeted </a:t>
                      </a:r>
                      <a:r>
                        <a:rPr sz="13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Advertising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075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00" spc="-25" dirty="0">
                          <a:latin typeface="Arial MT"/>
                          <a:cs typeface="Arial MT"/>
                        </a:rPr>
                        <a:t>Tablet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075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69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Genera</a:t>
                      </a:r>
                      <a:r>
                        <a:rPr sz="1300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3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Advertising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075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Full</a:t>
                      </a:r>
                      <a:r>
                        <a:rPr sz="13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Size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075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69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00" dirty="0">
                          <a:latin typeface="Arial MT"/>
                          <a:cs typeface="Arial MT"/>
                        </a:rPr>
                        <a:t>Minimal</a:t>
                      </a:r>
                      <a:r>
                        <a:rPr sz="13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Advertising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075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86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969348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Combinatorial</a:t>
            </a:r>
            <a:r>
              <a:rPr spc="-53" dirty="0"/>
              <a:t> </a:t>
            </a:r>
            <a:r>
              <a:rPr spc="-13" dirty="0"/>
              <a:t>Interaction</a:t>
            </a:r>
            <a:r>
              <a:rPr spc="-53" dirty="0"/>
              <a:t> </a:t>
            </a:r>
            <a:r>
              <a:rPr spc="-60" dirty="0"/>
              <a:t>Testing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4" y="1801266"/>
            <a:ext cx="10387753" cy="3370153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Cover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all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k-way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interactions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(k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&lt;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N).</a:t>
            </a:r>
            <a:endParaRPr sz="3467" dirty="0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20" dirty="0">
                <a:latin typeface="Arial MT"/>
                <a:cs typeface="Arial MT"/>
              </a:rPr>
              <a:t>Typically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b="1" spc="-7" dirty="0">
                <a:latin typeface="Arial"/>
                <a:cs typeface="Arial"/>
              </a:rPr>
              <a:t>2-way</a:t>
            </a:r>
            <a:r>
              <a:rPr sz="2933" b="1" spc="-20" dirty="0">
                <a:latin typeface="Arial"/>
                <a:cs typeface="Arial"/>
              </a:rPr>
              <a:t> </a:t>
            </a:r>
            <a:r>
              <a:rPr sz="2933" b="1" dirty="0">
                <a:latin typeface="Arial"/>
                <a:cs typeface="Arial"/>
              </a:rPr>
              <a:t>(pairwise)</a:t>
            </a:r>
            <a:r>
              <a:rPr sz="2933" b="1" spc="-13" dirty="0">
                <a:latin typeface="Arial"/>
                <a:cs typeface="Arial"/>
              </a:rPr>
              <a:t> </a:t>
            </a:r>
            <a:r>
              <a:rPr sz="2933" spc="-7" dirty="0">
                <a:latin typeface="Arial MT"/>
                <a:cs typeface="Arial MT"/>
              </a:rPr>
              <a:t>or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47" dirty="0">
                <a:latin typeface="Arial MT"/>
                <a:cs typeface="Arial MT"/>
              </a:rPr>
              <a:t>3-way.</a:t>
            </a:r>
            <a:endParaRPr sz="2933" dirty="0">
              <a:latin typeface="Arial MT"/>
              <a:cs typeface="Arial MT"/>
            </a:endParaRPr>
          </a:p>
          <a:p>
            <a:pPr marL="475815" indent="-458882">
              <a:spcBef>
                <a:spcPts val="8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latin typeface="Arial MT"/>
                <a:cs typeface="Arial MT"/>
              </a:rPr>
              <a:t>Set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of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all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combinations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grows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27" dirty="0">
                <a:latin typeface="Arial MT"/>
                <a:cs typeface="Arial MT"/>
              </a:rPr>
              <a:t>exponentially.</a:t>
            </a:r>
            <a:endParaRPr sz="3467" dirty="0">
              <a:latin typeface="Arial MT"/>
              <a:cs typeface="Arial MT"/>
            </a:endParaRPr>
          </a:p>
          <a:p>
            <a:pPr marL="475815" indent="-458882">
              <a:spcBef>
                <a:spcPts val="9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latin typeface="Arial MT"/>
                <a:cs typeface="Arial MT"/>
              </a:rPr>
              <a:t>Set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of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pairwise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combinations</a:t>
            </a:r>
            <a:r>
              <a:rPr sz="3467" spc="-7" dirty="0">
                <a:latin typeface="Arial MT"/>
                <a:cs typeface="Arial MT"/>
              </a:rPr>
              <a:t> grows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27" dirty="0">
                <a:latin typeface="Arial MT"/>
                <a:cs typeface="Arial MT"/>
              </a:rPr>
              <a:t>logarithmically.</a:t>
            </a:r>
            <a:endParaRPr sz="3467" dirty="0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dirty="0">
                <a:latin typeface="Arial MT"/>
                <a:cs typeface="Arial MT"/>
              </a:rPr>
              <a:t>(last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slide)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432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combinations.</a:t>
            </a: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Possible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to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cover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all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pairs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in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16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tests.</a:t>
            </a:r>
            <a:endParaRPr sz="2933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14992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827532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Example</a:t>
            </a:r>
            <a:r>
              <a:rPr spc="-60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spc="-13" dirty="0"/>
              <a:t>Paragraph</a:t>
            </a:r>
            <a:r>
              <a:rPr spc="-53" dirty="0"/>
              <a:t> </a:t>
            </a:r>
            <a:r>
              <a:rPr spc="-7" dirty="0"/>
              <a:t>Effects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25200" y="1600200"/>
            <a:ext cx="10957560" cy="4932680"/>
            <a:chOff x="468900" y="1187750"/>
            <a:chExt cx="8218170" cy="36995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8900" y="1187750"/>
              <a:ext cx="8217899" cy="26012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1275" y="3788967"/>
              <a:ext cx="4988942" cy="109819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482733" y="5357085"/>
            <a:ext cx="2235200" cy="8379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667" b="1" dirty="0">
                <a:latin typeface="Arial"/>
                <a:cs typeface="Arial"/>
              </a:rPr>
              <a:t>2</a:t>
            </a:r>
            <a:r>
              <a:rPr sz="2667" b="1" spc="-27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*</a:t>
            </a:r>
            <a:r>
              <a:rPr sz="2667" b="1" spc="-27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2</a:t>
            </a:r>
            <a:r>
              <a:rPr sz="2667" b="1" spc="-27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*</a:t>
            </a:r>
            <a:r>
              <a:rPr sz="2667" b="1" spc="-27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3</a:t>
            </a:r>
            <a:r>
              <a:rPr sz="2667" b="1" spc="-20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=</a:t>
            </a:r>
            <a:r>
              <a:rPr sz="2667" b="1" spc="-33" dirty="0">
                <a:latin typeface="Arial"/>
                <a:cs typeface="Arial"/>
              </a:rPr>
              <a:t> </a:t>
            </a:r>
            <a:r>
              <a:rPr sz="2667" b="1" spc="-7" dirty="0">
                <a:latin typeface="Arial"/>
                <a:cs typeface="Arial"/>
              </a:rPr>
              <a:t>12</a:t>
            </a:r>
            <a:endParaRPr sz="2667">
              <a:latin typeface="Arial"/>
              <a:cs typeface="Arial"/>
            </a:endParaRPr>
          </a:p>
          <a:p>
            <a:pPr marL="16933"/>
            <a:r>
              <a:rPr sz="2667" b="1" spc="-7" dirty="0">
                <a:latin typeface="Arial"/>
                <a:cs typeface="Arial"/>
              </a:rPr>
              <a:t>combinations</a:t>
            </a:r>
            <a:endParaRPr sz="2667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444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827532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Example</a:t>
            </a:r>
            <a:r>
              <a:rPr spc="-60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spc="-13" dirty="0"/>
              <a:t>Paragraph</a:t>
            </a:r>
            <a:r>
              <a:rPr spc="-53" dirty="0"/>
              <a:t> </a:t>
            </a:r>
            <a:r>
              <a:rPr spc="-7" dirty="0"/>
              <a:t>Effects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558" y="1669327"/>
            <a:ext cx="3835167" cy="4571086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28</a:t>
            </a:fld>
            <a:endParaRPr dirty="0"/>
          </a:p>
        </p:txBody>
      </p:sp>
      <p:pic>
        <p:nvPicPr>
          <p:cNvPr id="15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09251" y="1703540"/>
            <a:ext cx="3835167" cy="4571086"/>
          </a:xfrm>
          <a:prstGeom prst="rect">
            <a:avLst/>
          </a:prstGeom>
        </p:spPr>
      </p:pic>
      <p:pic>
        <p:nvPicPr>
          <p:cNvPr id="17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27534" y="1742466"/>
            <a:ext cx="3598600" cy="4493232"/>
          </a:xfrm>
          <a:prstGeom prst="rect">
            <a:avLst/>
          </a:prstGeom>
        </p:spPr>
      </p:pic>
      <p:pic>
        <p:nvPicPr>
          <p:cNvPr id="18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3044" y="1703540"/>
            <a:ext cx="3835167" cy="4571086"/>
          </a:xfrm>
          <a:prstGeom prst="rect">
            <a:avLst/>
          </a:prstGeom>
        </p:spPr>
      </p:pic>
      <p:pic>
        <p:nvPicPr>
          <p:cNvPr id="19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12912" y="1756801"/>
            <a:ext cx="3642924" cy="4464563"/>
          </a:xfrm>
          <a:prstGeom prst="rect">
            <a:avLst/>
          </a:prstGeom>
        </p:spPr>
      </p:pic>
      <p:pic>
        <p:nvPicPr>
          <p:cNvPr id="2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5800" y="1667738"/>
            <a:ext cx="3835167" cy="455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4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827532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Example</a:t>
            </a:r>
            <a:r>
              <a:rPr spc="-60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spc="-13" dirty="0"/>
              <a:t>Paragraph</a:t>
            </a:r>
            <a:r>
              <a:rPr spc="-53" dirty="0"/>
              <a:t> </a:t>
            </a:r>
            <a:r>
              <a:rPr spc="-7" dirty="0"/>
              <a:t>Effects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3277" y="1853191"/>
            <a:ext cx="5943600" cy="324900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5815" indent="-458882">
              <a:lnSpc>
                <a:spcPts val="3960"/>
              </a:lnSpc>
              <a:spcBef>
                <a:spcPts val="13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Goal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of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CIT</a:t>
            </a:r>
            <a:r>
              <a:rPr sz="3467" spc="-8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to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produce</a:t>
            </a:r>
            <a:endParaRPr sz="3467" dirty="0">
              <a:latin typeface="Arial MT"/>
              <a:cs typeface="Arial MT"/>
            </a:endParaRPr>
          </a:p>
          <a:p>
            <a:pPr marL="474968">
              <a:lnSpc>
                <a:spcPts val="3960"/>
              </a:lnSpc>
            </a:pPr>
            <a:r>
              <a:rPr sz="3467" b="1" spc="-7" dirty="0">
                <a:latin typeface="Arial"/>
                <a:cs typeface="Arial"/>
              </a:rPr>
              <a:t>covering</a:t>
            </a:r>
            <a:r>
              <a:rPr sz="3467" b="1" spc="-60" dirty="0">
                <a:latin typeface="Arial"/>
                <a:cs typeface="Arial"/>
              </a:rPr>
              <a:t> </a:t>
            </a:r>
            <a:r>
              <a:rPr sz="3467" b="1" spc="-7" dirty="0">
                <a:latin typeface="Arial"/>
                <a:cs typeface="Arial"/>
              </a:rPr>
              <a:t>array</a:t>
            </a:r>
            <a:r>
              <a:rPr sz="3467" spc="-7" dirty="0">
                <a:latin typeface="Arial MT"/>
                <a:cs typeface="Arial MT"/>
              </a:rPr>
              <a:t>.</a:t>
            </a:r>
            <a:endParaRPr sz="3467" dirty="0">
              <a:latin typeface="Arial MT"/>
              <a:cs typeface="Arial MT"/>
            </a:endParaRPr>
          </a:p>
          <a:p>
            <a:pPr marL="1084553" marR="731502" lvl="1" indent="-436022">
              <a:lnSpc>
                <a:spcPct val="90000"/>
              </a:lnSpc>
              <a:spcBef>
                <a:spcPts val="62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Set</a:t>
            </a:r>
            <a:r>
              <a:rPr sz="2933" spc="-5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of</a:t>
            </a:r>
            <a:r>
              <a:rPr sz="2933" spc="-4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configurations</a:t>
            </a:r>
            <a:r>
              <a:rPr sz="2933" spc="-4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that </a:t>
            </a:r>
            <a:r>
              <a:rPr sz="2933" spc="-79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covers </a:t>
            </a:r>
            <a:r>
              <a:rPr sz="2933" spc="-7" dirty="0">
                <a:latin typeface="Arial MT"/>
                <a:cs typeface="Arial MT"/>
              </a:rPr>
              <a:t>all K-way </a:t>
            </a:r>
            <a:r>
              <a:rPr sz="2933" dirty="0">
                <a:latin typeface="Arial MT"/>
                <a:cs typeface="Arial MT"/>
              </a:rPr>
              <a:t> combinations.</a:t>
            </a:r>
          </a:p>
          <a:p>
            <a:pPr marL="1694984" lvl="2" indent="-412316">
              <a:spcBef>
                <a:spcPts val="420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dirty="0">
                <a:latin typeface="Arial MT"/>
                <a:cs typeface="Arial MT"/>
              </a:rPr>
              <a:t>(2-way</a:t>
            </a:r>
            <a:r>
              <a:rPr sz="2400" spc="-7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here).</a:t>
            </a:r>
            <a:endParaRPr sz="2400" dirty="0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Cover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in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6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test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specifications.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26383" y="2190549"/>
            <a:ext cx="4508499" cy="28320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671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553466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93" dirty="0"/>
              <a:t>Test</a:t>
            </a:r>
            <a:r>
              <a:rPr spc="-127" dirty="0"/>
              <a:t> </a:t>
            </a:r>
            <a:r>
              <a:rPr spc="-7" dirty="0"/>
              <a:t>Specifications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3277" y="1853191"/>
            <a:ext cx="6259407" cy="3333391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474968" marR="6773" indent="-458882">
              <a:lnSpc>
                <a:spcPts val="3760"/>
              </a:lnSpc>
              <a:spcBef>
                <a:spcPts val="59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b="1" dirty="0">
                <a:latin typeface="Arial"/>
                <a:cs typeface="Arial"/>
              </a:rPr>
              <a:t>May</a:t>
            </a:r>
            <a:r>
              <a:rPr sz="3467" b="1" spc="-40" dirty="0">
                <a:latin typeface="Arial"/>
                <a:cs typeface="Arial"/>
              </a:rPr>
              <a:t> </a:t>
            </a:r>
            <a:r>
              <a:rPr sz="3467" b="1" spc="-7" dirty="0">
                <a:latin typeface="Arial"/>
                <a:cs typeface="Arial"/>
              </a:rPr>
              <a:t>end</a:t>
            </a:r>
            <a:r>
              <a:rPr sz="3467" b="1" spc="-33" dirty="0">
                <a:latin typeface="Arial"/>
                <a:cs typeface="Arial"/>
              </a:rPr>
              <a:t> </a:t>
            </a:r>
            <a:r>
              <a:rPr sz="3467" b="1" spc="-7" dirty="0">
                <a:latin typeface="Arial"/>
                <a:cs typeface="Arial"/>
              </a:rPr>
              <a:t>up</a:t>
            </a:r>
            <a:r>
              <a:rPr sz="3467" b="1" spc="-40" dirty="0">
                <a:latin typeface="Arial"/>
                <a:cs typeface="Arial"/>
              </a:rPr>
              <a:t> </a:t>
            </a:r>
            <a:r>
              <a:rPr sz="3467" b="1" spc="-7" dirty="0">
                <a:latin typeface="Arial"/>
                <a:cs typeface="Arial"/>
              </a:rPr>
              <a:t>with</a:t>
            </a:r>
            <a:r>
              <a:rPr sz="3467" b="1" spc="-40" dirty="0">
                <a:latin typeface="Arial"/>
                <a:cs typeface="Arial"/>
              </a:rPr>
              <a:t> </a:t>
            </a:r>
            <a:r>
              <a:rPr sz="3467" b="1" dirty="0">
                <a:latin typeface="Arial"/>
                <a:cs typeface="Arial"/>
              </a:rPr>
              <a:t>thousands </a:t>
            </a:r>
            <a:r>
              <a:rPr sz="3467" b="1" spc="-947" dirty="0">
                <a:latin typeface="Arial"/>
                <a:cs typeface="Arial"/>
              </a:rPr>
              <a:t> </a:t>
            </a:r>
            <a:r>
              <a:rPr sz="3467" b="1" spc="-7" dirty="0">
                <a:latin typeface="Arial"/>
                <a:cs typeface="Arial"/>
              </a:rPr>
              <a:t>of</a:t>
            </a:r>
            <a:r>
              <a:rPr sz="3467" b="1" spc="-27" dirty="0">
                <a:latin typeface="Arial"/>
                <a:cs typeface="Arial"/>
              </a:rPr>
              <a:t> </a:t>
            </a:r>
            <a:r>
              <a:rPr sz="3467" b="1" dirty="0">
                <a:latin typeface="Arial"/>
                <a:cs typeface="Arial"/>
              </a:rPr>
              <a:t>test</a:t>
            </a:r>
            <a:r>
              <a:rPr sz="3467" b="1" spc="-20" dirty="0">
                <a:latin typeface="Arial"/>
                <a:cs typeface="Arial"/>
              </a:rPr>
              <a:t> </a:t>
            </a:r>
            <a:r>
              <a:rPr sz="3467" b="1" spc="-7" dirty="0">
                <a:latin typeface="Arial"/>
                <a:cs typeface="Arial"/>
              </a:rPr>
              <a:t>specifications.</a:t>
            </a:r>
            <a:endParaRPr sz="3467" dirty="0">
              <a:latin typeface="Arial"/>
              <a:cs typeface="Arial"/>
            </a:endParaRPr>
          </a:p>
          <a:p>
            <a:pPr marL="474968" marR="1401198" indent="-458882">
              <a:lnSpc>
                <a:spcPts val="3773"/>
              </a:lnSpc>
              <a:spcBef>
                <a:spcPts val="1267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Which</a:t>
            </a:r>
            <a:r>
              <a:rPr sz="3467" spc="-4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do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you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turn</a:t>
            </a:r>
            <a:r>
              <a:rPr sz="3467" spc="-4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into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concrete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test</a:t>
            </a:r>
            <a:r>
              <a:rPr sz="3467" spc="-4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cases?</a:t>
            </a:r>
          </a:p>
          <a:p>
            <a:pPr marL="474968" marR="1285208" indent="-458882">
              <a:lnSpc>
                <a:spcPts val="3773"/>
              </a:lnSpc>
              <a:spcBef>
                <a:spcPts val="125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b="1" spc="-7" dirty="0">
                <a:latin typeface="Arial"/>
                <a:cs typeface="Arial"/>
              </a:rPr>
              <a:t>Identify</a:t>
            </a:r>
            <a:r>
              <a:rPr sz="3467" b="1" spc="-80" dirty="0">
                <a:latin typeface="Arial"/>
                <a:cs typeface="Arial"/>
              </a:rPr>
              <a:t> </a:t>
            </a:r>
            <a:r>
              <a:rPr sz="3467" b="1" dirty="0">
                <a:latin typeface="Arial"/>
                <a:cs typeface="Arial"/>
              </a:rPr>
              <a:t>the</a:t>
            </a:r>
            <a:r>
              <a:rPr sz="3467" b="1" spc="-67" dirty="0">
                <a:latin typeface="Arial"/>
                <a:cs typeface="Arial"/>
              </a:rPr>
              <a:t> </a:t>
            </a:r>
            <a:r>
              <a:rPr sz="3467" b="1" spc="-7" dirty="0">
                <a:latin typeface="Arial"/>
                <a:cs typeface="Arial"/>
              </a:rPr>
              <a:t>important </a:t>
            </a:r>
            <a:r>
              <a:rPr sz="3467" b="1" spc="-947" dirty="0">
                <a:latin typeface="Arial"/>
                <a:cs typeface="Arial"/>
              </a:rPr>
              <a:t> </a:t>
            </a:r>
            <a:r>
              <a:rPr sz="3467" b="1" spc="-7" dirty="0">
                <a:latin typeface="Arial"/>
                <a:cs typeface="Arial"/>
              </a:rPr>
              <a:t>interactions.</a:t>
            </a:r>
            <a:endParaRPr sz="3467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43201" y="2286465"/>
            <a:ext cx="4645599" cy="288690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391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9568" y="1633501"/>
            <a:ext cx="1751753" cy="5072380"/>
          </a:xfrm>
          <a:custGeom>
            <a:avLst/>
            <a:gdLst/>
            <a:ahLst/>
            <a:cxnLst/>
            <a:rect l="l" t="t" r="r" b="b"/>
            <a:pathLst>
              <a:path w="1313814" h="3804285">
                <a:moveTo>
                  <a:pt x="4749" y="0"/>
                </a:moveTo>
                <a:lnTo>
                  <a:pt x="4749" y="3803899"/>
                </a:lnTo>
              </a:path>
              <a:path w="1313814" h="3804285">
                <a:moveTo>
                  <a:pt x="1308474" y="0"/>
                </a:moveTo>
                <a:lnTo>
                  <a:pt x="1308474" y="3803899"/>
                </a:lnTo>
              </a:path>
              <a:path w="1313814" h="3804285">
                <a:moveTo>
                  <a:pt x="0" y="4749"/>
                </a:moveTo>
                <a:lnTo>
                  <a:pt x="1313224" y="4749"/>
                </a:lnTo>
              </a:path>
              <a:path w="1313814" h="3804285">
                <a:moveTo>
                  <a:pt x="0" y="320949"/>
                </a:moveTo>
                <a:lnTo>
                  <a:pt x="1313224" y="320949"/>
                </a:lnTo>
              </a:path>
              <a:path w="1313814" h="3804285">
                <a:moveTo>
                  <a:pt x="0" y="637149"/>
                </a:moveTo>
                <a:lnTo>
                  <a:pt x="1313224" y="637149"/>
                </a:lnTo>
              </a:path>
              <a:path w="1313814" h="3804285">
                <a:moveTo>
                  <a:pt x="0" y="953349"/>
                </a:moveTo>
                <a:lnTo>
                  <a:pt x="1313224" y="953349"/>
                </a:lnTo>
              </a:path>
              <a:path w="1313814" h="3804285">
                <a:moveTo>
                  <a:pt x="0" y="1269549"/>
                </a:moveTo>
                <a:lnTo>
                  <a:pt x="1313224" y="1269549"/>
                </a:lnTo>
              </a:path>
              <a:path w="1313814" h="3804285">
                <a:moveTo>
                  <a:pt x="0" y="1585749"/>
                </a:moveTo>
                <a:lnTo>
                  <a:pt x="1313224" y="1585749"/>
                </a:lnTo>
              </a:path>
              <a:path w="1313814" h="3804285">
                <a:moveTo>
                  <a:pt x="0" y="1901949"/>
                </a:moveTo>
                <a:lnTo>
                  <a:pt x="1313224" y="1901949"/>
                </a:lnTo>
              </a:path>
              <a:path w="1313814" h="3804285">
                <a:moveTo>
                  <a:pt x="0" y="2218149"/>
                </a:moveTo>
                <a:lnTo>
                  <a:pt x="1313224" y="2218149"/>
                </a:lnTo>
              </a:path>
              <a:path w="1313814" h="3804285">
                <a:moveTo>
                  <a:pt x="0" y="2534349"/>
                </a:moveTo>
                <a:lnTo>
                  <a:pt x="1313224" y="2534349"/>
                </a:lnTo>
              </a:path>
              <a:path w="1313814" h="3804285">
                <a:moveTo>
                  <a:pt x="0" y="2850549"/>
                </a:moveTo>
                <a:lnTo>
                  <a:pt x="1313224" y="2850549"/>
                </a:lnTo>
              </a:path>
              <a:path w="1313814" h="3804285">
                <a:moveTo>
                  <a:pt x="0" y="3166749"/>
                </a:moveTo>
                <a:lnTo>
                  <a:pt x="1313224" y="3166749"/>
                </a:lnTo>
              </a:path>
              <a:path w="1313814" h="3804285">
                <a:moveTo>
                  <a:pt x="0" y="3482949"/>
                </a:moveTo>
                <a:lnTo>
                  <a:pt x="1313224" y="3482949"/>
                </a:lnTo>
              </a:path>
              <a:path w="1313814" h="3804285">
                <a:moveTo>
                  <a:pt x="0" y="3799149"/>
                </a:moveTo>
                <a:lnTo>
                  <a:pt x="1313224" y="3799149"/>
                </a:lnTo>
              </a:path>
            </a:pathLst>
          </a:custGeom>
          <a:ln w="9524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773514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Example</a:t>
            </a:r>
            <a:r>
              <a:rPr spc="-53" dirty="0"/>
              <a:t> </a:t>
            </a:r>
            <a:r>
              <a:rPr dirty="0"/>
              <a:t>-</a:t>
            </a:r>
            <a:r>
              <a:rPr spc="-47" dirty="0"/>
              <a:t> </a:t>
            </a:r>
            <a:r>
              <a:rPr spc="-20" dirty="0"/>
              <a:t>Website</a:t>
            </a:r>
            <a:r>
              <a:rPr spc="-40" dirty="0"/>
              <a:t> </a:t>
            </a:r>
            <a:r>
              <a:rPr spc="-7" dirty="0"/>
              <a:t>Display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13267" y="1731104"/>
            <a:ext cx="1253067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b="1" spc="-7" dirty="0">
                <a:latin typeface="Arial"/>
                <a:cs typeface="Arial"/>
              </a:rPr>
              <a:t>Bandwidt</a:t>
            </a:r>
            <a:r>
              <a:rPr sz="1200" b="1" dirty="0">
                <a:latin typeface="Arial"/>
                <a:cs typeface="Arial"/>
              </a:rPr>
              <a:t>h</a:t>
            </a:r>
            <a:r>
              <a:rPr sz="1200" b="1" spc="-7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Mode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3267" y="2152704"/>
            <a:ext cx="897467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spc="-7" dirty="0">
                <a:latin typeface="Arial MT"/>
                <a:cs typeface="Arial MT"/>
              </a:rPr>
              <a:t>Deskto</a:t>
            </a:r>
            <a:r>
              <a:rPr sz="1200" dirty="0">
                <a:latin typeface="Arial MT"/>
                <a:cs typeface="Arial MT"/>
              </a:rPr>
              <a:t>p</a:t>
            </a:r>
            <a:r>
              <a:rPr sz="1200" spc="-7" dirty="0">
                <a:latin typeface="Arial MT"/>
                <a:cs typeface="Arial MT"/>
              </a:rPr>
              <a:t> Site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3267" y="2574304"/>
            <a:ext cx="787400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dirty="0">
                <a:latin typeface="Arial MT"/>
                <a:cs typeface="Arial MT"/>
              </a:rPr>
              <a:t>Mobile</a:t>
            </a:r>
            <a:r>
              <a:rPr sz="1200" spc="-7" dirty="0">
                <a:latin typeface="Arial MT"/>
                <a:cs typeface="Arial MT"/>
              </a:rPr>
              <a:t> Site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3267" y="2995904"/>
            <a:ext cx="668867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spc="-133" dirty="0">
                <a:latin typeface="Arial MT"/>
                <a:cs typeface="Arial MT"/>
              </a:rPr>
              <a:t>T</a:t>
            </a:r>
            <a:r>
              <a:rPr sz="1200" spc="-7" dirty="0">
                <a:latin typeface="Arial MT"/>
                <a:cs typeface="Arial MT"/>
              </a:rPr>
              <a:t>ex</a:t>
            </a:r>
            <a:r>
              <a:rPr sz="1200" dirty="0">
                <a:latin typeface="Arial MT"/>
                <a:cs typeface="Arial MT"/>
              </a:rPr>
              <a:t>t</a:t>
            </a:r>
            <a:r>
              <a:rPr sz="1200" spc="-7" dirty="0">
                <a:latin typeface="Arial MT"/>
                <a:cs typeface="Arial MT"/>
              </a:rPr>
              <a:t> Only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3267" y="3417504"/>
            <a:ext cx="44873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b="1" spc="-7" dirty="0">
                <a:latin typeface="Arial"/>
                <a:cs typeface="Arial"/>
              </a:rPr>
              <a:t>Fonts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3267" y="3839104"/>
            <a:ext cx="65193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spc="-7" dirty="0">
                <a:latin typeface="Arial MT"/>
                <a:cs typeface="Arial MT"/>
              </a:rPr>
              <a:t>Standard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3268" y="4260704"/>
            <a:ext cx="93895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spc="-7" dirty="0">
                <a:latin typeface="Arial MT"/>
                <a:cs typeface="Arial MT"/>
              </a:rPr>
              <a:t>Open-Source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3267" y="4682304"/>
            <a:ext cx="887307" cy="191242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dirty="0">
                <a:latin typeface="Arial MT"/>
                <a:cs typeface="Arial MT"/>
              </a:rPr>
              <a:t>Minimal</a:t>
            </a:r>
            <a:endParaRPr sz="1200">
              <a:latin typeface="Arial MT"/>
              <a:cs typeface="Arial MT"/>
            </a:endParaRPr>
          </a:p>
          <a:p>
            <a:pPr marL="16933" marR="6773">
              <a:lnSpc>
                <a:spcPct val="230500"/>
              </a:lnSpc>
            </a:pPr>
            <a:r>
              <a:rPr sz="1200" b="1" spc="-7" dirty="0">
                <a:latin typeface="Arial"/>
                <a:cs typeface="Arial"/>
              </a:rPr>
              <a:t>Scree</a:t>
            </a:r>
            <a:r>
              <a:rPr sz="1200" b="1" dirty="0">
                <a:latin typeface="Arial"/>
                <a:cs typeface="Arial"/>
              </a:rPr>
              <a:t>n</a:t>
            </a:r>
            <a:r>
              <a:rPr sz="1200" b="1" spc="-7" dirty="0">
                <a:latin typeface="Arial"/>
                <a:cs typeface="Arial"/>
              </a:rPr>
              <a:t> Size  </a:t>
            </a:r>
            <a:r>
              <a:rPr sz="1200" spc="-7" dirty="0">
                <a:latin typeface="Arial MT"/>
                <a:cs typeface="Arial MT"/>
              </a:rPr>
              <a:t>Phone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33" dirty="0">
                <a:latin typeface="Arial MT"/>
                <a:cs typeface="Arial MT"/>
              </a:rPr>
              <a:t>Tablet</a:t>
            </a:r>
            <a:endParaRPr sz="1200">
              <a:latin typeface="Arial MT"/>
              <a:cs typeface="Arial MT"/>
            </a:endParaRPr>
          </a:p>
          <a:p>
            <a:pPr>
              <a:spcBef>
                <a:spcPts val="40"/>
              </a:spcBef>
            </a:pPr>
            <a:endParaRPr sz="1600">
              <a:latin typeface="Arial MT"/>
              <a:cs typeface="Arial MT"/>
            </a:endParaRPr>
          </a:p>
          <a:p>
            <a:pPr marL="16933"/>
            <a:r>
              <a:rPr sz="1200" spc="-7" dirty="0">
                <a:latin typeface="Arial MT"/>
                <a:cs typeface="Arial MT"/>
              </a:rPr>
              <a:t>Full</a:t>
            </a:r>
            <a:r>
              <a:rPr sz="1200" spc="-67" dirty="0">
                <a:latin typeface="Arial MT"/>
                <a:cs typeface="Arial MT"/>
              </a:rPr>
              <a:t> </a:t>
            </a:r>
            <a:r>
              <a:rPr sz="1200" spc="-7" dirty="0">
                <a:latin typeface="Arial MT"/>
                <a:cs typeface="Arial MT"/>
              </a:rPr>
              <a:t>Size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39232" y="1873916"/>
            <a:ext cx="3408680" cy="1804619"/>
          </a:xfrm>
          <a:prstGeom prst="rect">
            <a:avLst/>
          </a:prstGeom>
        </p:spPr>
        <p:txBody>
          <a:bodyPr vert="horz" wrap="square" lIns="0" tIns="54187" rIns="0" bIns="0" rtlCol="0">
            <a:spAutoFit/>
          </a:bodyPr>
          <a:lstStyle/>
          <a:p>
            <a:pPr marL="421629" marR="64345" indent="-405543">
              <a:lnSpc>
                <a:spcPts val="2467"/>
              </a:lnSpc>
              <a:spcBef>
                <a:spcPts val="427"/>
              </a:spcBef>
              <a:buChar char="•"/>
              <a:tabLst>
                <a:tab pos="421629" algn="l"/>
                <a:tab pos="422476" algn="l"/>
              </a:tabLst>
            </a:pPr>
            <a:r>
              <a:rPr sz="2267" spc="-7" dirty="0">
                <a:latin typeface="Arial MT"/>
                <a:cs typeface="Arial MT"/>
              </a:rPr>
              <a:t>Cover</a:t>
            </a:r>
            <a:r>
              <a:rPr sz="2267" spc="-67" dirty="0">
                <a:latin typeface="Arial MT"/>
                <a:cs typeface="Arial MT"/>
              </a:rPr>
              <a:t> </a:t>
            </a:r>
            <a:r>
              <a:rPr sz="2267" spc="-7" dirty="0">
                <a:latin typeface="Arial MT"/>
                <a:cs typeface="Arial MT"/>
              </a:rPr>
              <a:t>all</a:t>
            </a:r>
            <a:r>
              <a:rPr sz="2267" spc="-67" dirty="0">
                <a:latin typeface="Arial MT"/>
                <a:cs typeface="Arial MT"/>
              </a:rPr>
              <a:t> </a:t>
            </a:r>
            <a:r>
              <a:rPr sz="2267" dirty="0">
                <a:latin typeface="Arial MT"/>
                <a:cs typeface="Arial MT"/>
              </a:rPr>
              <a:t>combinations </a:t>
            </a:r>
            <a:r>
              <a:rPr sz="2267" spc="-607" dirty="0">
                <a:latin typeface="Arial MT"/>
                <a:cs typeface="Arial MT"/>
              </a:rPr>
              <a:t> </a:t>
            </a:r>
            <a:r>
              <a:rPr sz="2267" spc="-7" dirty="0">
                <a:latin typeface="Arial MT"/>
                <a:cs typeface="Arial MT"/>
              </a:rPr>
              <a:t>for</a:t>
            </a:r>
            <a:r>
              <a:rPr sz="2267" spc="-20" dirty="0">
                <a:latin typeface="Arial MT"/>
                <a:cs typeface="Arial MT"/>
              </a:rPr>
              <a:t> </a:t>
            </a:r>
            <a:r>
              <a:rPr sz="2267" spc="-7" dirty="0">
                <a:latin typeface="Arial MT"/>
                <a:cs typeface="Arial MT"/>
              </a:rPr>
              <a:t>two</a:t>
            </a:r>
            <a:r>
              <a:rPr sz="2267" spc="-20" dirty="0">
                <a:latin typeface="Arial MT"/>
                <a:cs typeface="Arial MT"/>
              </a:rPr>
              <a:t> </a:t>
            </a:r>
            <a:r>
              <a:rPr sz="2267" dirty="0">
                <a:latin typeface="Arial MT"/>
                <a:cs typeface="Arial MT"/>
              </a:rPr>
              <a:t>variables.</a:t>
            </a:r>
          </a:p>
          <a:p>
            <a:pPr marL="421629" marR="6773" indent="-405543">
              <a:lnSpc>
                <a:spcPct val="89500"/>
              </a:lnSpc>
              <a:spcBef>
                <a:spcPts val="1260"/>
              </a:spcBef>
              <a:buChar char="•"/>
              <a:tabLst>
                <a:tab pos="421629" algn="l"/>
                <a:tab pos="422476" algn="l"/>
              </a:tabLst>
            </a:pPr>
            <a:r>
              <a:rPr sz="2267" spc="-7" dirty="0">
                <a:latin typeface="Arial MT"/>
                <a:cs typeface="Arial MT"/>
              </a:rPr>
              <a:t>Add</a:t>
            </a:r>
            <a:r>
              <a:rPr sz="2267" spc="-40" dirty="0">
                <a:latin typeface="Arial MT"/>
                <a:cs typeface="Arial MT"/>
              </a:rPr>
              <a:t> </a:t>
            </a:r>
            <a:r>
              <a:rPr sz="2267" dirty="0">
                <a:latin typeface="Arial MT"/>
                <a:cs typeface="Arial MT"/>
              </a:rPr>
              <a:t>a</a:t>
            </a:r>
            <a:r>
              <a:rPr sz="2267" spc="-33" dirty="0">
                <a:latin typeface="Arial MT"/>
                <a:cs typeface="Arial MT"/>
              </a:rPr>
              <a:t> </a:t>
            </a:r>
            <a:r>
              <a:rPr sz="2267" spc="-7" dirty="0">
                <a:latin typeface="Arial MT"/>
                <a:cs typeface="Arial MT"/>
              </a:rPr>
              <a:t>third,</a:t>
            </a:r>
            <a:r>
              <a:rPr sz="2267" spc="-33" dirty="0">
                <a:latin typeface="Arial MT"/>
                <a:cs typeface="Arial MT"/>
              </a:rPr>
              <a:t> </a:t>
            </a:r>
            <a:r>
              <a:rPr sz="2267" spc="-7" dirty="0">
                <a:latin typeface="Arial MT"/>
                <a:cs typeface="Arial MT"/>
              </a:rPr>
              <a:t>account</a:t>
            </a:r>
            <a:r>
              <a:rPr sz="2267" spc="-33" dirty="0">
                <a:latin typeface="Arial MT"/>
                <a:cs typeface="Arial MT"/>
              </a:rPr>
              <a:t> </a:t>
            </a:r>
            <a:r>
              <a:rPr sz="2267" spc="-7" dirty="0">
                <a:latin typeface="Arial MT"/>
                <a:cs typeface="Arial MT"/>
              </a:rPr>
              <a:t>for </a:t>
            </a:r>
            <a:r>
              <a:rPr sz="2267" spc="-607" dirty="0">
                <a:latin typeface="Arial MT"/>
                <a:cs typeface="Arial MT"/>
              </a:rPr>
              <a:t> </a:t>
            </a:r>
            <a:r>
              <a:rPr sz="2267" spc="-7" dirty="0">
                <a:latin typeface="Arial MT"/>
                <a:cs typeface="Arial MT"/>
              </a:rPr>
              <a:t>all </a:t>
            </a:r>
            <a:r>
              <a:rPr sz="2267" dirty="0">
                <a:latin typeface="Arial MT"/>
                <a:cs typeface="Arial MT"/>
              </a:rPr>
              <a:t>combinations </a:t>
            </a:r>
            <a:r>
              <a:rPr sz="2267" spc="-7" dirty="0">
                <a:latin typeface="Arial MT"/>
                <a:cs typeface="Arial MT"/>
              </a:rPr>
              <a:t>of </a:t>
            </a:r>
            <a:r>
              <a:rPr sz="2267" dirty="0">
                <a:latin typeface="Arial MT"/>
                <a:cs typeface="Arial MT"/>
              </a:rPr>
              <a:t> </a:t>
            </a:r>
            <a:r>
              <a:rPr sz="2267" spc="-7" dirty="0">
                <a:latin typeface="Arial MT"/>
                <a:cs typeface="Arial MT"/>
              </a:rPr>
              <a:t>pairs</a:t>
            </a:r>
            <a:r>
              <a:rPr sz="2267" spc="-20" dirty="0">
                <a:latin typeface="Arial MT"/>
                <a:cs typeface="Arial MT"/>
              </a:rPr>
              <a:t> </a:t>
            </a:r>
            <a:r>
              <a:rPr sz="2267" spc="-7" dirty="0">
                <a:latin typeface="Arial MT"/>
                <a:cs typeface="Arial MT"/>
              </a:rPr>
              <a:t>of</a:t>
            </a:r>
            <a:r>
              <a:rPr sz="2267" spc="-13" dirty="0">
                <a:latin typeface="Arial MT"/>
                <a:cs typeface="Arial MT"/>
              </a:rPr>
              <a:t> </a:t>
            </a:r>
            <a:r>
              <a:rPr sz="2267" dirty="0">
                <a:latin typeface="Arial MT"/>
                <a:cs typeface="Arial MT"/>
              </a:rPr>
              <a:t>values.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172522" y="3678062"/>
            <a:ext cx="2602652" cy="764462"/>
          </a:xfrm>
          <a:prstGeom prst="rect">
            <a:avLst/>
          </a:prstGeom>
        </p:spPr>
        <p:txBody>
          <a:bodyPr vert="horz" wrap="square" lIns="0" tIns="44027" rIns="0" bIns="0" rtlCol="0">
            <a:spAutoFit/>
          </a:bodyPr>
          <a:lstStyle/>
          <a:p>
            <a:pPr marL="397923" marR="6773" indent="-381837">
              <a:lnSpc>
                <a:spcPct val="89700"/>
              </a:lnSpc>
              <a:spcBef>
                <a:spcPts val="347"/>
              </a:spcBef>
              <a:buChar char="•"/>
              <a:tabLst>
                <a:tab pos="397923" algn="l"/>
                <a:tab pos="398770" algn="l"/>
              </a:tabLst>
            </a:pPr>
            <a:r>
              <a:rPr sz="1733" spc="-7" dirty="0">
                <a:latin typeface="Arial MT"/>
                <a:cs typeface="Arial MT"/>
              </a:rPr>
              <a:t>Each</a:t>
            </a:r>
            <a:r>
              <a:rPr sz="1733" spc="-67" dirty="0">
                <a:latin typeface="Arial MT"/>
                <a:cs typeface="Arial MT"/>
              </a:rPr>
              <a:t> </a:t>
            </a:r>
            <a:r>
              <a:rPr sz="1733" spc="-7" dirty="0">
                <a:latin typeface="Arial MT"/>
                <a:cs typeface="Arial MT"/>
              </a:rPr>
              <a:t>test</a:t>
            </a:r>
            <a:r>
              <a:rPr sz="1733" spc="-67" dirty="0">
                <a:latin typeface="Arial MT"/>
                <a:cs typeface="Arial MT"/>
              </a:rPr>
              <a:t> </a:t>
            </a:r>
            <a:r>
              <a:rPr sz="1733" dirty="0">
                <a:latin typeface="Arial MT"/>
                <a:cs typeface="Arial MT"/>
              </a:rPr>
              <a:t>specification </a:t>
            </a:r>
            <a:r>
              <a:rPr sz="1733" spc="-460" dirty="0">
                <a:latin typeface="Arial MT"/>
                <a:cs typeface="Arial MT"/>
              </a:rPr>
              <a:t> </a:t>
            </a:r>
            <a:r>
              <a:rPr sz="1733" dirty="0">
                <a:latin typeface="Arial MT"/>
                <a:cs typeface="Arial MT"/>
              </a:rPr>
              <a:t>can cover </a:t>
            </a:r>
            <a:r>
              <a:rPr sz="1733" spc="-7" dirty="0">
                <a:latin typeface="Arial MT"/>
                <a:cs typeface="Arial MT"/>
              </a:rPr>
              <a:t>up to three </a:t>
            </a:r>
            <a:r>
              <a:rPr sz="1733" dirty="0">
                <a:latin typeface="Arial MT"/>
                <a:cs typeface="Arial MT"/>
              </a:rPr>
              <a:t> </a:t>
            </a:r>
            <a:r>
              <a:rPr sz="1733" spc="-7" dirty="0">
                <a:latin typeface="Arial MT"/>
                <a:cs typeface="Arial MT"/>
              </a:rPr>
              <a:t>pairs.</a:t>
            </a:r>
            <a:endParaRPr sz="1733" dirty="0">
              <a:latin typeface="Arial MT"/>
              <a:cs typeface="Arial MT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998649" y="1703500"/>
          <a:ext cx="5444913" cy="473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9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9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3332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Bandwidth</a:t>
                      </a:r>
                      <a:r>
                        <a:rPr sz="15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Mode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Fonts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Screen</a:t>
                      </a:r>
                      <a:r>
                        <a:rPr sz="15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Size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332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Desktop</a:t>
                      </a:r>
                      <a:r>
                        <a:rPr sz="15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Site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Standard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Phone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332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Desktop</a:t>
                      </a:r>
                      <a:r>
                        <a:rPr sz="15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Site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Open-Source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25" dirty="0">
                          <a:latin typeface="Arial MT"/>
                          <a:cs typeface="Arial MT"/>
                        </a:rPr>
                        <a:t>Tablet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332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Desktop</a:t>
                      </a:r>
                      <a:r>
                        <a:rPr sz="15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Site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Minimal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Full</a:t>
                      </a:r>
                      <a:r>
                        <a:rPr sz="15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Size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332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Mobile</a:t>
                      </a:r>
                      <a:r>
                        <a:rPr sz="15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Site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Standard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25" dirty="0">
                          <a:latin typeface="Arial MT"/>
                          <a:cs typeface="Arial MT"/>
                        </a:rPr>
                        <a:t>Tablet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332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Mobile</a:t>
                      </a:r>
                      <a:r>
                        <a:rPr sz="15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Site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Open-Source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Full</a:t>
                      </a:r>
                      <a:r>
                        <a:rPr sz="15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Size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332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Mobile</a:t>
                      </a:r>
                      <a:r>
                        <a:rPr sz="15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Site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Minimal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Phone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3332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125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ex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Only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Standard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Full</a:t>
                      </a:r>
                      <a:r>
                        <a:rPr sz="15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Size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3332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125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ex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Only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Open-Source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Phone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3332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125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ex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Only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Minimal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25" dirty="0">
                          <a:latin typeface="Arial MT"/>
                          <a:cs typeface="Arial MT"/>
                        </a:rPr>
                        <a:t>Tablet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42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1355090" y="6637193"/>
            <a:ext cx="113453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87"/>
              </a:lnSpc>
            </a:pPr>
            <a:r>
              <a:rPr sz="800" spc="-7" dirty="0">
                <a:solidFill>
                  <a:srgbClr val="FFFFFF"/>
                </a:solidFill>
                <a:latin typeface="Arial MT"/>
                <a:cs typeface="Arial MT"/>
              </a:rPr>
              <a:t>37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347" y="642601"/>
            <a:ext cx="2893484" cy="679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305"/>
              </a:lnSpc>
            </a:pPr>
            <a:r>
              <a:rPr lang="en-US" sz="4800" b="1" spc="-7" dirty="0" smtClean="0">
                <a:solidFill>
                  <a:schemeClr val="bg1"/>
                </a:solidFill>
                <a:latin typeface="Arial"/>
                <a:cs typeface="Arial"/>
              </a:rPr>
              <a:t>Example</a:t>
            </a:r>
            <a:endParaRPr sz="4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95350" y="1607883"/>
          <a:ext cx="3944619" cy="4088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8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9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88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Bandwidth</a:t>
                      </a:r>
                      <a:r>
                        <a:rPr sz="11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Mode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837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Language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837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Fonts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837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Desktop</a:t>
                      </a:r>
                      <a:r>
                        <a:rPr sz="11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Site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0837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English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0837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Standard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0837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Mobile</a:t>
                      </a:r>
                      <a:r>
                        <a:rPr sz="11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Site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0837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French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0837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Open-Source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0837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9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ex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 Only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0837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German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0837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Minimal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0837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Swedish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0837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Advertising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837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Screen</a:t>
                      </a:r>
                      <a:r>
                        <a:rPr sz="11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Size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837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1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Advertising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0837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Phone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0837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9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argete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1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Advertising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0837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20" dirty="0">
                          <a:latin typeface="Arial MT"/>
                          <a:cs typeface="Arial MT"/>
                        </a:rPr>
                        <a:t>Tablet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0837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Genera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1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Advertising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0837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Full</a:t>
                      </a:r>
                      <a:r>
                        <a:rPr sz="11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Size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0837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Minimal</a:t>
                      </a:r>
                      <a:r>
                        <a:rPr sz="11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Advertising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0837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4409061" y="-26584"/>
            <a:ext cx="2631440" cy="6858000"/>
            <a:chOff x="3309812" y="0"/>
            <a:chExt cx="1973580" cy="5143500"/>
          </a:xfrm>
        </p:grpSpPr>
        <p:sp>
          <p:nvSpPr>
            <p:cNvPr id="16" name="object 16"/>
            <p:cNvSpPr/>
            <p:nvPr/>
          </p:nvSpPr>
          <p:spPr>
            <a:xfrm>
              <a:off x="3319322" y="0"/>
              <a:ext cx="1954530" cy="1191895"/>
            </a:xfrm>
            <a:custGeom>
              <a:avLst/>
              <a:gdLst/>
              <a:ahLst/>
              <a:cxnLst/>
              <a:rect l="l" t="t" r="r" b="b"/>
              <a:pathLst>
                <a:path w="1954529" h="1191895">
                  <a:moveTo>
                    <a:pt x="1954301" y="0"/>
                  </a:moveTo>
                  <a:lnTo>
                    <a:pt x="773772" y="0"/>
                  </a:lnTo>
                  <a:lnTo>
                    <a:pt x="0" y="0"/>
                  </a:lnTo>
                  <a:lnTo>
                    <a:pt x="0" y="271691"/>
                  </a:lnTo>
                  <a:lnTo>
                    <a:pt x="0" y="578370"/>
                  </a:lnTo>
                  <a:lnTo>
                    <a:pt x="0" y="885037"/>
                  </a:lnTo>
                  <a:lnTo>
                    <a:pt x="0" y="1191717"/>
                  </a:lnTo>
                  <a:lnTo>
                    <a:pt x="773772" y="1191717"/>
                  </a:lnTo>
                  <a:lnTo>
                    <a:pt x="1954301" y="1191717"/>
                  </a:lnTo>
                  <a:lnTo>
                    <a:pt x="1954301" y="885037"/>
                  </a:lnTo>
                  <a:lnTo>
                    <a:pt x="1954301" y="578370"/>
                  </a:lnTo>
                  <a:lnTo>
                    <a:pt x="1954301" y="271691"/>
                  </a:lnTo>
                  <a:lnTo>
                    <a:pt x="19543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3314560" y="0"/>
              <a:ext cx="1964055" cy="5143500"/>
            </a:xfrm>
            <a:custGeom>
              <a:avLst/>
              <a:gdLst/>
              <a:ahLst/>
              <a:cxnLst/>
              <a:rect l="l" t="t" r="r" b="b"/>
              <a:pathLst>
                <a:path w="1964054" h="5143500">
                  <a:moveTo>
                    <a:pt x="9525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9525" y="5143500"/>
                  </a:lnTo>
                  <a:lnTo>
                    <a:pt x="9525" y="0"/>
                  </a:lnTo>
                  <a:close/>
                </a:path>
                <a:path w="1964054" h="5143500">
                  <a:moveTo>
                    <a:pt x="783297" y="0"/>
                  </a:moveTo>
                  <a:lnTo>
                    <a:pt x="773772" y="0"/>
                  </a:lnTo>
                  <a:lnTo>
                    <a:pt x="773772" y="5143500"/>
                  </a:lnTo>
                  <a:lnTo>
                    <a:pt x="783297" y="5143500"/>
                  </a:lnTo>
                  <a:lnTo>
                    <a:pt x="783297" y="0"/>
                  </a:lnTo>
                  <a:close/>
                </a:path>
                <a:path w="1964054" h="5143500">
                  <a:moveTo>
                    <a:pt x="1963826" y="0"/>
                  </a:moveTo>
                  <a:lnTo>
                    <a:pt x="1954301" y="0"/>
                  </a:lnTo>
                  <a:lnTo>
                    <a:pt x="1954301" y="5143500"/>
                  </a:lnTo>
                  <a:lnTo>
                    <a:pt x="1963826" y="5143500"/>
                  </a:lnTo>
                  <a:lnTo>
                    <a:pt x="1963826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3314574" y="271687"/>
              <a:ext cx="1964055" cy="4600575"/>
            </a:xfrm>
            <a:custGeom>
              <a:avLst/>
              <a:gdLst/>
              <a:ahLst/>
              <a:cxnLst/>
              <a:rect l="l" t="t" r="r" b="b"/>
              <a:pathLst>
                <a:path w="1964054" h="4600575">
                  <a:moveTo>
                    <a:pt x="0" y="0"/>
                  </a:moveTo>
                  <a:lnTo>
                    <a:pt x="1963799" y="0"/>
                  </a:lnTo>
                </a:path>
                <a:path w="1964054" h="4600575">
                  <a:moveTo>
                    <a:pt x="0" y="306674"/>
                  </a:moveTo>
                  <a:lnTo>
                    <a:pt x="1963799" y="306674"/>
                  </a:lnTo>
                </a:path>
                <a:path w="1964054" h="4600575">
                  <a:moveTo>
                    <a:pt x="0" y="613349"/>
                  </a:moveTo>
                  <a:lnTo>
                    <a:pt x="1963799" y="613349"/>
                  </a:lnTo>
                </a:path>
                <a:path w="1964054" h="4600575">
                  <a:moveTo>
                    <a:pt x="0" y="920024"/>
                  </a:moveTo>
                  <a:lnTo>
                    <a:pt x="1963799" y="920024"/>
                  </a:lnTo>
                </a:path>
                <a:path w="1964054" h="4600575">
                  <a:moveTo>
                    <a:pt x="0" y="1226699"/>
                  </a:moveTo>
                  <a:lnTo>
                    <a:pt x="1963799" y="1226699"/>
                  </a:lnTo>
                </a:path>
                <a:path w="1964054" h="4600575">
                  <a:moveTo>
                    <a:pt x="0" y="1533374"/>
                  </a:moveTo>
                  <a:lnTo>
                    <a:pt x="1963799" y="1533374"/>
                  </a:lnTo>
                </a:path>
                <a:path w="1964054" h="4600575">
                  <a:moveTo>
                    <a:pt x="0" y="1840049"/>
                  </a:moveTo>
                  <a:lnTo>
                    <a:pt x="1963799" y="1840049"/>
                  </a:lnTo>
                </a:path>
                <a:path w="1964054" h="4600575">
                  <a:moveTo>
                    <a:pt x="0" y="2146724"/>
                  </a:moveTo>
                  <a:lnTo>
                    <a:pt x="1963799" y="2146724"/>
                  </a:lnTo>
                </a:path>
                <a:path w="1964054" h="4600575">
                  <a:moveTo>
                    <a:pt x="0" y="2453399"/>
                  </a:moveTo>
                  <a:lnTo>
                    <a:pt x="1963799" y="2453399"/>
                  </a:lnTo>
                </a:path>
                <a:path w="1964054" h="4600575">
                  <a:moveTo>
                    <a:pt x="0" y="2760074"/>
                  </a:moveTo>
                  <a:lnTo>
                    <a:pt x="1963799" y="2760074"/>
                  </a:lnTo>
                </a:path>
                <a:path w="1964054" h="4600575">
                  <a:moveTo>
                    <a:pt x="0" y="3066749"/>
                  </a:moveTo>
                  <a:lnTo>
                    <a:pt x="1963799" y="3066749"/>
                  </a:lnTo>
                </a:path>
                <a:path w="1964054" h="4600575">
                  <a:moveTo>
                    <a:pt x="0" y="3373424"/>
                  </a:moveTo>
                  <a:lnTo>
                    <a:pt x="1963799" y="3373424"/>
                  </a:lnTo>
                </a:path>
                <a:path w="1964054" h="4600575">
                  <a:moveTo>
                    <a:pt x="0" y="3680099"/>
                  </a:moveTo>
                  <a:lnTo>
                    <a:pt x="1963799" y="3680099"/>
                  </a:lnTo>
                </a:path>
                <a:path w="1964054" h="4600575">
                  <a:moveTo>
                    <a:pt x="0" y="3986774"/>
                  </a:moveTo>
                  <a:lnTo>
                    <a:pt x="1963799" y="3986774"/>
                  </a:lnTo>
                </a:path>
                <a:path w="1964054" h="4600575">
                  <a:moveTo>
                    <a:pt x="0" y="4293449"/>
                  </a:moveTo>
                  <a:lnTo>
                    <a:pt x="1963799" y="4293449"/>
                  </a:lnTo>
                </a:path>
                <a:path w="1964054" h="4600575">
                  <a:moveTo>
                    <a:pt x="0" y="4600124"/>
                  </a:moveTo>
                  <a:lnTo>
                    <a:pt x="1963799" y="4600124"/>
                  </a:lnTo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523134" y="45298"/>
            <a:ext cx="673100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b="1" spc="-7" dirty="0">
                <a:latin typeface="Arial"/>
                <a:cs typeface="Arial"/>
              </a:rPr>
              <a:t>Language</a:t>
            </a:r>
            <a:endParaRPr sz="1067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54834" y="45298"/>
            <a:ext cx="778933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b="1" spc="-7" dirty="0">
                <a:latin typeface="Arial"/>
                <a:cs typeface="Arial"/>
              </a:rPr>
              <a:t>Advertising</a:t>
            </a:r>
            <a:endParaRPr sz="1067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23133" y="454198"/>
            <a:ext cx="477520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English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54834" y="454198"/>
            <a:ext cx="905933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N</a:t>
            </a:r>
            <a:r>
              <a:rPr sz="1067" dirty="0">
                <a:latin typeface="Arial MT"/>
                <a:cs typeface="Arial MT"/>
              </a:rPr>
              <a:t>o</a:t>
            </a:r>
            <a:r>
              <a:rPr sz="1067" spc="-60" dirty="0">
                <a:latin typeface="Arial MT"/>
                <a:cs typeface="Arial MT"/>
              </a:rPr>
              <a:t> </a:t>
            </a:r>
            <a:r>
              <a:rPr sz="1067" spc="-7" dirty="0">
                <a:latin typeface="Arial MT"/>
                <a:cs typeface="Arial MT"/>
              </a:rPr>
              <a:t>Advertising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23133" y="863098"/>
            <a:ext cx="477520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English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54833" y="863098"/>
            <a:ext cx="1259840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120" dirty="0">
                <a:latin typeface="Arial MT"/>
                <a:cs typeface="Arial MT"/>
              </a:rPr>
              <a:t>T</a:t>
            </a:r>
            <a:r>
              <a:rPr sz="1067" spc="-7" dirty="0">
                <a:latin typeface="Arial MT"/>
                <a:cs typeface="Arial MT"/>
              </a:rPr>
              <a:t>argete</a:t>
            </a:r>
            <a:r>
              <a:rPr sz="1067" dirty="0">
                <a:latin typeface="Arial MT"/>
                <a:cs typeface="Arial MT"/>
              </a:rPr>
              <a:t>d</a:t>
            </a:r>
            <a:r>
              <a:rPr sz="1067" spc="-60" dirty="0">
                <a:latin typeface="Arial MT"/>
                <a:cs typeface="Arial MT"/>
              </a:rPr>
              <a:t> </a:t>
            </a:r>
            <a:r>
              <a:rPr sz="1067" spc="-7" dirty="0">
                <a:latin typeface="Arial MT"/>
                <a:cs typeface="Arial MT"/>
              </a:rPr>
              <a:t>Advertising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23133" y="1271998"/>
            <a:ext cx="477520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English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54834" y="1271998"/>
            <a:ext cx="1213273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Genera</a:t>
            </a:r>
            <a:r>
              <a:rPr sz="1067" dirty="0">
                <a:latin typeface="Arial MT"/>
                <a:cs typeface="Arial MT"/>
              </a:rPr>
              <a:t>l</a:t>
            </a:r>
            <a:r>
              <a:rPr sz="1067" spc="-67" dirty="0">
                <a:latin typeface="Arial MT"/>
                <a:cs typeface="Arial MT"/>
              </a:rPr>
              <a:t> </a:t>
            </a:r>
            <a:r>
              <a:rPr sz="1067" spc="-7" dirty="0">
                <a:latin typeface="Arial MT"/>
                <a:cs typeface="Arial MT"/>
              </a:rPr>
              <a:t>Advertising</a:t>
            </a:r>
            <a:endParaRPr sz="1067" dirty="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23133" y="1680898"/>
            <a:ext cx="477520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English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554834" y="1680898"/>
            <a:ext cx="1199725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dirty="0">
                <a:latin typeface="Arial MT"/>
                <a:cs typeface="Arial MT"/>
              </a:rPr>
              <a:t>Minimal</a:t>
            </a:r>
            <a:r>
              <a:rPr sz="1067" spc="-60" dirty="0">
                <a:latin typeface="Arial MT"/>
                <a:cs typeface="Arial MT"/>
              </a:rPr>
              <a:t> </a:t>
            </a:r>
            <a:r>
              <a:rPr sz="1067" spc="-7" dirty="0">
                <a:latin typeface="Arial MT"/>
                <a:cs typeface="Arial MT"/>
              </a:rPr>
              <a:t>Advertising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23133" y="2089798"/>
            <a:ext cx="45550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French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554834" y="2089798"/>
            <a:ext cx="905933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N</a:t>
            </a:r>
            <a:r>
              <a:rPr sz="1067" dirty="0">
                <a:latin typeface="Arial MT"/>
                <a:cs typeface="Arial MT"/>
              </a:rPr>
              <a:t>o</a:t>
            </a:r>
            <a:r>
              <a:rPr sz="1067" spc="-60" dirty="0">
                <a:latin typeface="Arial MT"/>
                <a:cs typeface="Arial MT"/>
              </a:rPr>
              <a:t> </a:t>
            </a:r>
            <a:r>
              <a:rPr sz="1067" spc="-7" dirty="0">
                <a:latin typeface="Arial MT"/>
                <a:cs typeface="Arial MT"/>
              </a:rPr>
              <a:t>Advertising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23133" y="2498698"/>
            <a:ext cx="45550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French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54833" y="2498698"/>
            <a:ext cx="1259840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120" dirty="0">
                <a:latin typeface="Arial MT"/>
                <a:cs typeface="Arial MT"/>
              </a:rPr>
              <a:t>T</a:t>
            </a:r>
            <a:r>
              <a:rPr sz="1067" spc="-7" dirty="0">
                <a:latin typeface="Arial MT"/>
                <a:cs typeface="Arial MT"/>
              </a:rPr>
              <a:t>argete</a:t>
            </a:r>
            <a:r>
              <a:rPr sz="1067" dirty="0">
                <a:latin typeface="Arial MT"/>
                <a:cs typeface="Arial MT"/>
              </a:rPr>
              <a:t>d</a:t>
            </a:r>
            <a:r>
              <a:rPr sz="1067" spc="-60" dirty="0">
                <a:latin typeface="Arial MT"/>
                <a:cs typeface="Arial MT"/>
              </a:rPr>
              <a:t> </a:t>
            </a:r>
            <a:r>
              <a:rPr sz="1067" spc="-7" dirty="0">
                <a:latin typeface="Arial MT"/>
                <a:cs typeface="Arial MT"/>
              </a:rPr>
              <a:t>Advertising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23133" y="2907598"/>
            <a:ext cx="45550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French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554834" y="2907598"/>
            <a:ext cx="1213273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Genera</a:t>
            </a:r>
            <a:r>
              <a:rPr sz="1067" dirty="0">
                <a:latin typeface="Arial MT"/>
                <a:cs typeface="Arial MT"/>
              </a:rPr>
              <a:t>l</a:t>
            </a:r>
            <a:r>
              <a:rPr sz="1067" spc="-67" dirty="0">
                <a:latin typeface="Arial MT"/>
                <a:cs typeface="Arial MT"/>
              </a:rPr>
              <a:t> </a:t>
            </a:r>
            <a:r>
              <a:rPr sz="1067" spc="-7" dirty="0">
                <a:latin typeface="Arial MT"/>
                <a:cs typeface="Arial MT"/>
              </a:rPr>
              <a:t>Advertising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523133" y="3316498"/>
            <a:ext cx="45550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French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554834" y="3316498"/>
            <a:ext cx="1199725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dirty="0">
                <a:latin typeface="Arial MT"/>
                <a:cs typeface="Arial MT"/>
              </a:rPr>
              <a:t>Minimal</a:t>
            </a:r>
            <a:r>
              <a:rPr sz="1067" spc="-60" dirty="0">
                <a:latin typeface="Arial MT"/>
                <a:cs typeface="Arial MT"/>
              </a:rPr>
              <a:t> </a:t>
            </a:r>
            <a:r>
              <a:rPr sz="1067" spc="-7" dirty="0">
                <a:latin typeface="Arial MT"/>
                <a:cs typeface="Arial MT"/>
              </a:rPr>
              <a:t>Advertising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523133" y="3725398"/>
            <a:ext cx="523240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German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554834" y="3725398"/>
            <a:ext cx="905933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N</a:t>
            </a:r>
            <a:r>
              <a:rPr sz="1067" dirty="0">
                <a:latin typeface="Arial MT"/>
                <a:cs typeface="Arial MT"/>
              </a:rPr>
              <a:t>o</a:t>
            </a:r>
            <a:r>
              <a:rPr sz="1067" spc="-60" dirty="0">
                <a:latin typeface="Arial MT"/>
                <a:cs typeface="Arial MT"/>
              </a:rPr>
              <a:t> </a:t>
            </a:r>
            <a:r>
              <a:rPr sz="1067" spc="-7" dirty="0">
                <a:latin typeface="Arial MT"/>
                <a:cs typeface="Arial MT"/>
              </a:rPr>
              <a:t>Advertising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523133" y="4134298"/>
            <a:ext cx="523240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German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554833" y="4134298"/>
            <a:ext cx="1259840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120" dirty="0">
                <a:latin typeface="Arial MT"/>
                <a:cs typeface="Arial MT"/>
              </a:rPr>
              <a:t>T</a:t>
            </a:r>
            <a:r>
              <a:rPr sz="1067" spc="-7" dirty="0">
                <a:latin typeface="Arial MT"/>
                <a:cs typeface="Arial MT"/>
              </a:rPr>
              <a:t>argete</a:t>
            </a:r>
            <a:r>
              <a:rPr sz="1067" dirty="0">
                <a:latin typeface="Arial MT"/>
                <a:cs typeface="Arial MT"/>
              </a:rPr>
              <a:t>d</a:t>
            </a:r>
            <a:r>
              <a:rPr sz="1067" spc="-60" dirty="0">
                <a:latin typeface="Arial MT"/>
                <a:cs typeface="Arial MT"/>
              </a:rPr>
              <a:t> </a:t>
            </a:r>
            <a:r>
              <a:rPr sz="1067" spc="-7" dirty="0">
                <a:latin typeface="Arial MT"/>
                <a:cs typeface="Arial MT"/>
              </a:rPr>
              <a:t>Advertising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523133" y="4543198"/>
            <a:ext cx="523240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German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554834" y="4543198"/>
            <a:ext cx="1213273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Genera</a:t>
            </a:r>
            <a:r>
              <a:rPr sz="1067" dirty="0">
                <a:latin typeface="Arial MT"/>
                <a:cs typeface="Arial MT"/>
              </a:rPr>
              <a:t>l</a:t>
            </a:r>
            <a:r>
              <a:rPr sz="1067" spc="-67" dirty="0">
                <a:latin typeface="Arial MT"/>
                <a:cs typeface="Arial MT"/>
              </a:rPr>
              <a:t> </a:t>
            </a:r>
            <a:r>
              <a:rPr sz="1067" spc="-7" dirty="0">
                <a:latin typeface="Arial MT"/>
                <a:cs typeface="Arial MT"/>
              </a:rPr>
              <a:t>Advertising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523133" y="4952098"/>
            <a:ext cx="523240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German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554834" y="4952098"/>
            <a:ext cx="1199725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dirty="0">
                <a:latin typeface="Arial MT"/>
                <a:cs typeface="Arial MT"/>
              </a:rPr>
              <a:t>Minimal</a:t>
            </a:r>
            <a:r>
              <a:rPr sz="1067" spc="-60" dirty="0">
                <a:latin typeface="Arial MT"/>
                <a:cs typeface="Arial MT"/>
              </a:rPr>
              <a:t> </a:t>
            </a:r>
            <a:r>
              <a:rPr sz="1067" spc="-7" dirty="0">
                <a:latin typeface="Arial MT"/>
                <a:cs typeface="Arial MT"/>
              </a:rPr>
              <a:t>Advertising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523134" y="5360998"/>
            <a:ext cx="545253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Swedish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554834" y="5360998"/>
            <a:ext cx="905933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N</a:t>
            </a:r>
            <a:r>
              <a:rPr sz="1067" dirty="0">
                <a:latin typeface="Arial MT"/>
                <a:cs typeface="Arial MT"/>
              </a:rPr>
              <a:t>o</a:t>
            </a:r>
            <a:r>
              <a:rPr sz="1067" spc="-60" dirty="0">
                <a:latin typeface="Arial MT"/>
                <a:cs typeface="Arial MT"/>
              </a:rPr>
              <a:t> </a:t>
            </a:r>
            <a:r>
              <a:rPr sz="1067" spc="-7" dirty="0">
                <a:latin typeface="Arial MT"/>
                <a:cs typeface="Arial MT"/>
              </a:rPr>
              <a:t>Advertising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523134" y="5769898"/>
            <a:ext cx="545253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Swedish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554833" y="5769898"/>
            <a:ext cx="1259840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120" dirty="0">
                <a:latin typeface="Arial MT"/>
                <a:cs typeface="Arial MT"/>
              </a:rPr>
              <a:t>T</a:t>
            </a:r>
            <a:r>
              <a:rPr sz="1067" spc="-7" dirty="0">
                <a:latin typeface="Arial MT"/>
                <a:cs typeface="Arial MT"/>
              </a:rPr>
              <a:t>argete</a:t>
            </a:r>
            <a:r>
              <a:rPr sz="1067" dirty="0">
                <a:latin typeface="Arial MT"/>
                <a:cs typeface="Arial MT"/>
              </a:rPr>
              <a:t>d</a:t>
            </a:r>
            <a:r>
              <a:rPr sz="1067" spc="-60" dirty="0">
                <a:latin typeface="Arial MT"/>
                <a:cs typeface="Arial MT"/>
              </a:rPr>
              <a:t> </a:t>
            </a:r>
            <a:r>
              <a:rPr sz="1067" spc="-7" dirty="0">
                <a:latin typeface="Arial MT"/>
                <a:cs typeface="Arial MT"/>
              </a:rPr>
              <a:t>Advertising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523134" y="6178798"/>
            <a:ext cx="545253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Swedish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554834" y="6178798"/>
            <a:ext cx="1213273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Genera</a:t>
            </a:r>
            <a:r>
              <a:rPr sz="1067" dirty="0">
                <a:latin typeface="Arial MT"/>
                <a:cs typeface="Arial MT"/>
              </a:rPr>
              <a:t>l</a:t>
            </a:r>
            <a:r>
              <a:rPr sz="1067" spc="-67" dirty="0">
                <a:latin typeface="Arial MT"/>
                <a:cs typeface="Arial MT"/>
              </a:rPr>
              <a:t> </a:t>
            </a:r>
            <a:r>
              <a:rPr sz="1067" spc="-7" dirty="0">
                <a:latin typeface="Arial MT"/>
                <a:cs typeface="Arial MT"/>
              </a:rPr>
              <a:t>Advertising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523134" y="6587698"/>
            <a:ext cx="545253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Swedish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554834" y="6587698"/>
            <a:ext cx="1199725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dirty="0">
                <a:latin typeface="Arial MT"/>
                <a:cs typeface="Arial MT"/>
              </a:rPr>
              <a:t>Minimal</a:t>
            </a:r>
            <a:r>
              <a:rPr sz="1067" spc="-60" dirty="0">
                <a:latin typeface="Arial MT"/>
                <a:cs typeface="Arial MT"/>
              </a:rPr>
              <a:t> </a:t>
            </a:r>
            <a:r>
              <a:rPr sz="1067" spc="-7" dirty="0">
                <a:latin typeface="Arial MT"/>
                <a:cs typeface="Arial MT"/>
              </a:rPr>
              <a:t>Advertising</a:t>
            </a:r>
            <a:endParaRPr sz="1067">
              <a:latin typeface="Arial MT"/>
              <a:cs typeface="Arial MT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7028359" y="3110"/>
            <a:ext cx="1569720" cy="6858000"/>
            <a:chOff x="5264112" y="0"/>
            <a:chExt cx="1177290" cy="5143500"/>
          </a:xfrm>
        </p:grpSpPr>
        <p:sp>
          <p:nvSpPr>
            <p:cNvPr id="54" name="object 54"/>
            <p:cNvSpPr/>
            <p:nvPr/>
          </p:nvSpPr>
          <p:spPr>
            <a:xfrm>
              <a:off x="5273624" y="0"/>
              <a:ext cx="1158240" cy="1191895"/>
            </a:xfrm>
            <a:custGeom>
              <a:avLst/>
              <a:gdLst/>
              <a:ahLst/>
              <a:cxnLst/>
              <a:rect l="l" t="t" r="r" b="b"/>
              <a:pathLst>
                <a:path w="1158239" h="1191895">
                  <a:moveTo>
                    <a:pt x="1157998" y="0"/>
                  </a:moveTo>
                  <a:lnTo>
                    <a:pt x="0" y="0"/>
                  </a:lnTo>
                  <a:lnTo>
                    <a:pt x="0" y="271691"/>
                  </a:lnTo>
                  <a:lnTo>
                    <a:pt x="0" y="578370"/>
                  </a:lnTo>
                  <a:lnTo>
                    <a:pt x="0" y="885037"/>
                  </a:lnTo>
                  <a:lnTo>
                    <a:pt x="0" y="1191717"/>
                  </a:lnTo>
                  <a:lnTo>
                    <a:pt x="1157998" y="1191717"/>
                  </a:lnTo>
                  <a:lnTo>
                    <a:pt x="1157998" y="885037"/>
                  </a:lnTo>
                  <a:lnTo>
                    <a:pt x="1157998" y="578370"/>
                  </a:lnTo>
                  <a:lnTo>
                    <a:pt x="1157998" y="271691"/>
                  </a:lnTo>
                  <a:lnTo>
                    <a:pt x="11579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5" name="object 55"/>
            <p:cNvSpPr/>
            <p:nvPr/>
          </p:nvSpPr>
          <p:spPr>
            <a:xfrm>
              <a:off x="5268861" y="0"/>
              <a:ext cx="1167765" cy="5143500"/>
            </a:xfrm>
            <a:custGeom>
              <a:avLst/>
              <a:gdLst/>
              <a:ahLst/>
              <a:cxnLst/>
              <a:rect l="l" t="t" r="r" b="b"/>
              <a:pathLst>
                <a:path w="1167764" h="5143500">
                  <a:moveTo>
                    <a:pt x="9525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9525" y="5143500"/>
                  </a:lnTo>
                  <a:lnTo>
                    <a:pt x="9525" y="0"/>
                  </a:lnTo>
                  <a:close/>
                </a:path>
                <a:path w="1167764" h="5143500">
                  <a:moveTo>
                    <a:pt x="1167523" y="0"/>
                  </a:moveTo>
                  <a:lnTo>
                    <a:pt x="1157998" y="0"/>
                  </a:lnTo>
                  <a:lnTo>
                    <a:pt x="1157998" y="5143500"/>
                  </a:lnTo>
                  <a:lnTo>
                    <a:pt x="1167523" y="5143500"/>
                  </a:lnTo>
                  <a:lnTo>
                    <a:pt x="1167523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6" name="object 56"/>
            <p:cNvSpPr/>
            <p:nvPr/>
          </p:nvSpPr>
          <p:spPr>
            <a:xfrm>
              <a:off x="5268874" y="271687"/>
              <a:ext cx="1167765" cy="4600575"/>
            </a:xfrm>
            <a:custGeom>
              <a:avLst/>
              <a:gdLst/>
              <a:ahLst/>
              <a:cxnLst/>
              <a:rect l="l" t="t" r="r" b="b"/>
              <a:pathLst>
                <a:path w="1167764" h="4600575">
                  <a:moveTo>
                    <a:pt x="0" y="0"/>
                  </a:moveTo>
                  <a:lnTo>
                    <a:pt x="1167499" y="0"/>
                  </a:lnTo>
                </a:path>
                <a:path w="1167764" h="4600575">
                  <a:moveTo>
                    <a:pt x="0" y="306674"/>
                  </a:moveTo>
                  <a:lnTo>
                    <a:pt x="1167499" y="306674"/>
                  </a:lnTo>
                </a:path>
                <a:path w="1167764" h="4600575">
                  <a:moveTo>
                    <a:pt x="0" y="613349"/>
                  </a:moveTo>
                  <a:lnTo>
                    <a:pt x="1167499" y="613349"/>
                  </a:lnTo>
                </a:path>
                <a:path w="1167764" h="4600575">
                  <a:moveTo>
                    <a:pt x="0" y="920024"/>
                  </a:moveTo>
                  <a:lnTo>
                    <a:pt x="1167499" y="920024"/>
                  </a:lnTo>
                </a:path>
                <a:path w="1167764" h="4600575">
                  <a:moveTo>
                    <a:pt x="0" y="1226699"/>
                  </a:moveTo>
                  <a:lnTo>
                    <a:pt x="1167499" y="1226699"/>
                  </a:lnTo>
                </a:path>
                <a:path w="1167764" h="4600575">
                  <a:moveTo>
                    <a:pt x="0" y="1533374"/>
                  </a:moveTo>
                  <a:lnTo>
                    <a:pt x="1167499" y="1533374"/>
                  </a:lnTo>
                </a:path>
                <a:path w="1167764" h="4600575">
                  <a:moveTo>
                    <a:pt x="0" y="1840049"/>
                  </a:moveTo>
                  <a:lnTo>
                    <a:pt x="1167499" y="1840049"/>
                  </a:lnTo>
                </a:path>
                <a:path w="1167764" h="4600575">
                  <a:moveTo>
                    <a:pt x="0" y="2146724"/>
                  </a:moveTo>
                  <a:lnTo>
                    <a:pt x="1167499" y="2146724"/>
                  </a:lnTo>
                </a:path>
                <a:path w="1167764" h="4600575">
                  <a:moveTo>
                    <a:pt x="0" y="2453399"/>
                  </a:moveTo>
                  <a:lnTo>
                    <a:pt x="1167499" y="2453399"/>
                  </a:lnTo>
                </a:path>
                <a:path w="1167764" h="4600575">
                  <a:moveTo>
                    <a:pt x="0" y="2760074"/>
                  </a:moveTo>
                  <a:lnTo>
                    <a:pt x="1167499" y="2760074"/>
                  </a:lnTo>
                </a:path>
                <a:path w="1167764" h="4600575">
                  <a:moveTo>
                    <a:pt x="0" y="3066749"/>
                  </a:moveTo>
                  <a:lnTo>
                    <a:pt x="1167499" y="3066749"/>
                  </a:lnTo>
                </a:path>
                <a:path w="1167764" h="4600575">
                  <a:moveTo>
                    <a:pt x="0" y="3373424"/>
                  </a:moveTo>
                  <a:lnTo>
                    <a:pt x="1167499" y="3373424"/>
                  </a:lnTo>
                </a:path>
                <a:path w="1167764" h="4600575">
                  <a:moveTo>
                    <a:pt x="0" y="3680099"/>
                  </a:moveTo>
                  <a:lnTo>
                    <a:pt x="1167499" y="3680099"/>
                  </a:lnTo>
                </a:path>
                <a:path w="1167764" h="4600575">
                  <a:moveTo>
                    <a:pt x="0" y="3986774"/>
                  </a:moveTo>
                  <a:lnTo>
                    <a:pt x="1167499" y="3986774"/>
                  </a:lnTo>
                </a:path>
                <a:path w="1167764" h="4600575">
                  <a:moveTo>
                    <a:pt x="0" y="4293449"/>
                  </a:moveTo>
                  <a:lnTo>
                    <a:pt x="1167499" y="4293449"/>
                  </a:lnTo>
                </a:path>
                <a:path w="1167764" h="4600575">
                  <a:moveTo>
                    <a:pt x="0" y="4600124"/>
                  </a:moveTo>
                  <a:lnTo>
                    <a:pt x="1167499" y="4600124"/>
                  </a:lnTo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7128867" y="45298"/>
            <a:ext cx="1117600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solidFill>
                  <a:srgbClr val="000000"/>
                </a:solidFill>
              </a:rPr>
              <a:t>Bandwidt</a:t>
            </a:r>
            <a:r>
              <a:rPr sz="1067" dirty="0">
                <a:solidFill>
                  <a:srgbClr val="000000"/>
                </a:solidFill>
              </a:rPr>
              <a:t>h</a:t>
            </a:r>
            <a:r>
              <a:rPr sz="1067" spc="-7" dirty="0">
                <a:solidFill>
                  <a:srgbClr val="000000"/>
                </a:solidFill>
              </a:rPr>
              <a:t> </a:t>
            </a:r>
            <a:r>
              <a:rPr sz="1067" dirty="0">
                <a:solidFill>
                  <a:srgbClr val="000000"/>
                </a:solidFill>
              </a:rPr>
              <a:t>Mode</a:t>
            </a:r>
            <a:endParaRPr sz="1067" dirty="0"/>
          </a:p>
        </p:txBody>
      </p:sp>
      <p:sp>
        <p:nvSpPr>
          <p:cNvPr id="58" name="object 58"/>
          <p:cNvSpPr txBox="1"/>
          <p:nvPr/>
        </p:nvSpPr>
        <p:spPr>
          <a:xfrm>
            <a:off x="7128867" y="454198"/>
            <a:ext cx="80094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Deskto</a:t>
            </a:r>
            <a:r>
              <a:rPr sz="1067" dirty="0">
                <a:latin typeface="Arial MT"/>
                <a:cs typeface="Arial MT"/>
              </a:rPr>
              <a:t>p</a:t>
            </a:r>
            <a:r>
              <a:rPr sz="1067" spc="-7" dirty="0">
                <a:latin typeface="Arial MT"/>
                <a:cs typeface="Arial MT"/>
              </a:rPr>
              <a:t> Site</a:t>
            </a:r>
            <a:endParaRPr sz="1067" dirty="0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128867" y="863098"/>
            <a:ext cx="703580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dirty="0">
                <a:latin typeface="Arial MT"/>
                <a:cs typeface="Arial MT"/>
              </a:rPr>
              <a:t>Mobile</a:t>
            </a:r>
            <a:r>
              <a:rPr sz="1067" spc="-7" dirty="0">
                <a:latin typeface="Arial MT"/>
                <a:cs typeface="Arial MT"/>
              </a:rPr>
              <a:t> Site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128868" y="1271998"/>
            <a:ext cx="598593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120" dirty="0">
                <a:latin typeface="Arial MT"/>
                <a:cs typeface="Arial MT"/>
              </a:rPr>
              <a:t>T</a:t>
            </a:r>
            <a:r>
              <a:rPr sz="1067" spc="-7" dirty="0">
                <a:latin typeface="Arial MT"/>
                <a:cs typeface="Arial MT"/>
              </a:rPr>
              <a:t>ex</a:t>
            </a:r>
            <a:r>
              <a:rPr sz="1067" dirty="0">
                <a:latin typeface="Arial MT"/>
                <a:cs typeface="Arial MT"/>
              </a:rPr>
              <a:t>t</a:t>
            </a:r>
            <a:r>
              <a:rPr sz="1067" spc="-7" dirty="0">
                <a:latin typeface="Arial MT"/>
                <a:cs typeface="Arial MT"/>
              </a:rPr>
              <a:t> Only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145800" y="1710663"/>
            <a:ext cx="457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80"/>
              </a:lnSpc>
            </a:pPr>
            <a:r>
              <a:rPr sz="1067" dirty="0">
                <a:latin typeface="Arial MT"/>
                <a:cs typeface="Arial MT"/>
              </a:rPr>
              <a:t>-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128867" y="2089797"/>
            <a:ext cx="7958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dirty="0">
                <a:latin typeface="Arial MT"/>
                <a:cs typeface="Arial MT"/>
              </a:rPr>
              <a:t>-</a:t>
            </a:r>
          </a:p>
        </p:txBody>
      </p:sp>
      <p:sp>
        <p:nvSpPr>
          <p:cNvPr id="63" name="object 63"/>
          <p:cNvSpPr txBox="1"/>
          <p:nvPr/>
        </p:nvSpPr>
        <p:spPr>
          <a:xfrm>
            <a:off x="7128867" y="2498698"/>
            <a:ext cx="80094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Deskto</a:t>
            </a:r>
            <a:r>
              <a:rPr sz="1067" dirty="0">
                <a:latin typeface="Arial MT"/>
                <a:cs typeface="Arial MT"/>
              </a:rPr>
              <a:t>p</a:t>
            </a:r>
            <a:r>
              <a:rPr sz="1067" spc="-7" dirty="0">
                <a:latin typeface="Arial MT"/>
                <a:cs typeface="Arial MT"/>
              </a:rPr>
              <a:t> Site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128867" y="2907598"/>
            <a:ext cx="703580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dirty="0">
                <a:latin typeface="Arial MT"/>
                <a:cs typeface="Arial MT"/>
              </a:rPr>
              <a:t>Mobile</a:t>
            </a:r>
            <a:r>
              <a:rPr sz="1067" spc="-7" dirty="0">
                <a:latin typeface="Arial MT"/>
                <a:cs typeface="Arial MT"/>
              </a:rPr>
              <a:t> Site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128868" y="3316498"/>
            <a:ext cx="598593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120" dirty="0">
                <a:latin typeface="Arial MT"/>
                <a:cs typeface="Arial MT"/>
              </a:rPr>
              <a:t>T</a:t>
            </a:r>
            <a:r>
              <a:rPr sz="1067" spc="-7" dirty="0">
                <a:latin typeface="Arial MT"/>
                <a:cs typeface="Arial MT"/>
              </a:rPr>
              <a:t>ex</a:t>
            </a:r>
            <a:r>
              <a:rPr sz="1067" dirty="0">
                <a:latin typeface="Arial MT"/>
                <a:cs typeface="Arial MT"/>
              </a:rPr>
              <a:t>t</a:t>
            </a:r>
            <a:r>
              <a:rPr sz="1067" spc="-7" dirty="0">
                <a:latin typeface="Arial MT"/>
                <a:cs typeface="Arial MT"/>
              </a:rPr>
              <a:t> Only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128868" y="3725398"/>
            <a:ext cx="598593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120" dirty="0">
                <a:latin typeface="Arial MT"/>
                <a:cs typeface="Arial MT"/>
              </a:rPr>
              <a:t>T</a:t>
            </a:r>
            <a:r>
              <a:rPr sz="1067" spc="-7" dirty="0">
                <a:latin typeface="Arial MT"/>
                <a:cs typeface="Arial MT"/>
              </a:rPr>
              <a:t>ex</a:t>
            </a:r>
            <a:r>
              <a:rPr sz="1067" dirty="0">
                <a:latin typeface="Arial MT"/>
                <a:cs typeface="Arial MT"/>
              </a:rPr>
              <a:t>t</a:t>
            </a:r>
            <a:r>
              <a:rPr sz="1067" spc="-7" dirty="0">
                <a:latin typeface="Arial MT"/>
                <a:cs typeface="Arial MT"/>
              </a:rPr>
              <a:t> Only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128867" y="4134297"/>
            <a:ext cx="7958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dirty="0">
                <a:latin typeface="Arial MT"/>
                <a:cs typeface="Arial MT"/>
              </a:rPr>
              <a:t>-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7128867" y="4543198"/>
            <a:ext cx="80094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Deskto</a:t>
            </a:r>
            <a:r>
              <a:rPr sz="1067" dirty="0">
                <a:latin typeface="Arial MT"/>
                <a:cs typeface="Arial MT"/>
              </a:rPr>
              <a:t>p</a:t>
            </a:r>
            <a:r>
              <a:rPr sz="1067" spc="-7" dirty="0">
                <a:latin typeface="Arial MT"/>
                <a:cs typeface="Arial MT"/>
              </a:rPr>
              <a:t> Site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128867" y="4952098"/>
            <a:ext cx="703580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dirty="0">
                <a:latin typeface="Arial MT"/>
                <a:cs typeface="Arial MT"/>
              </a:rPr>
              <a:t>Mobile</a:t>
            </a:r>
            <a:r>
              <a:rPr sz="1067" spc="-7" dirty="0">
                <a:latin typeface="Arial MT"/>
                <a:cs typeface="Arial MT"/>
              </a:rPr>
              <a:t> Site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128867" y="5360998"/>
            <a:ext cx="703580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dirty="0">
                <a:latin typeface="Arial MT"/>
                <a:cs typeface="Arial MT"/>
              </a:rPr>
              <a:t>Mobile</a:t>
            </a:r>
            <a:r>
              <a:rPr sz="1067" spc="-7" dirty="0">
                <a:latin typeface="Arial MT"/>
                <a:cs typeface="Arial MT"/>
              </a:rPr>
              <a:t> Site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128868" y="5769898"/>
            <a:ext cx="598593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120" dirty="0">
                <a:latin typeface="Arial MT"/>
                <a:cs typeface="Arial MT"/>
              </a:rPr>
              <a:t>T</a:t>
            </a:r>
            <a:r>
              <a:rPr sz="1067" spc="-7" dirty="0">
                <a:latin typeface="Arial MT"/>
                <a:cs typeface="Arial MT"/>
              </a:rPr>
              <a:t>ex</a:t>
            </a:r>
            <a:r>
              <a:rPr sz="1067" dirty="0">
                <a:latin typeface="Arial MT"/>
                <a:cs typeface="Arial MT"/>
              </a:rPr>
              <a:t>t</a:t>
            </a:r>
            <a:r>
              <a:rPr sz="1067" spc="-7" dirty="0">
                <a:latin typeface="Arial MT"/>
                <a:cs typeface="Arial MT"/>
              </a:rPr>
              <a:t> Only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128867" y="6178797"/>
            <a:ext cx="7958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dirty="0">
                <a:latin typeface="Arial MT"/>
                <a:cs typeface="Arial MT"/>
              </a:rPr>
              <a:t>-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128867" y="6587698"/>
            <a:ext cx="80094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Deskto</a:t>
            </a:r>
            <a:r>
              <a:rPr sz="1067" dirty="0">
                <a:latin typeface="Arial MT"/>
                <a:cs typeface="Arial MT"/>
              </a:rPr>
              <a:t>p</a:t>
            </a:r>
            <a:r>
              <a:rPr sz="1067" spc="-7" dirty="0">
                <a:latin typeface="Arial MT"/>
                <a:cs typeface="Arial MT"/>
              </a:rPr>
              <a:t> Site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8672867" y="1680898"/>
            <a:ext cx="50122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dirty="0">
                <a:latin typeface="Arial MT"/>
                <a:cs typeface="Arial MT"/>
              </a:rPr>
              <a:t>Minimal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8672867" y="2089797"/>
            <a:ext cx="7958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dirty="0">
                <a:latin typeface="Arial MT"/>
                <a:cs typeface="Arial MT"/>
              </a:rPr>
              <a:t>-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8672867" y="2498698"/>
            <a:ext cx="50122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dirty="0">
                <a:latin typeface="Arial MT"/>
                <a:cs typeface="Arial MT"/>
              </a:rPr>
              <a:t>Minimal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8672868" y="2907598"/>
            <a:ext cx="583353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Standard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8672867" y="3316498"/>
            <a:ext cx="83904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Open-Source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8672867" y="3725398"/>
            <a:ext cx="50122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dirty="0">
                <a:latin typeface="Arial MT"/>
                <a:cs typeface="Arial MT"/>
              </a:rPr>
              <a:t>Minimal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8672867" y="4134297"/>
            <a:ext cx="7958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dirty="0">
                <a:latin typeface="Arial MT"/>
                <a:cs typeface="Arial MT"/>
              </a:rPr>
              <a:t>-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8672867" y="4543198"/>
            <a:ext cx="83904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Open-Source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8672868" y="4952098"/>
            <a:ext cx="583353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Standard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8672867" y="5360998"/>
            <a:ext cx="83904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Open-Source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8672868" y="5769898"/>
            <a:ext cx="583353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Standard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8672867" y="6178797"/>
            <a:ext cx="7958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dirty="0">
                <a:latin typeface="Arial MT"/>
                <a:cs typeface="Arial MT"/>
              </a:rPr>
              <a:t>-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8672867" y="6587698"/>
            <a:ext cx="50122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dirty="0">
                <a:latin typeface="Arial MT"/>
                <a:cs typeface="Arial MT"/>
              </a:rPr>
              <a:t>Minimal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7145800" y="1728533"/>
            <a:ext cx="669712" cy="162560"/>
          </a:xfrm>
          <a:custGeom>
            <a:avLst/>
            <a:gdLst/>
            <a:ahLst/>
            <a:cxnLst/>
            <a:rect l="l" t="t" r="r" b="b"/>
            <a:pathLst>
              <a:path w="502285" h="121919">
                <a:moveTo>
                  <a:pt x="502101" y="121920"/>
                </a:moveTo>
                <a:lnTo>
                  <a:pt x="0" y="121920"/>
                </a:lnTo>
                <a:lnTo>
                  <a:pt x="0" y="0"/>
                </a:lnTo>
                <a:lnTo>
                  <a:pt x="502101" y="0"/>
                </a:lnTo>
                <a:lnTo>
                  <a:pt x="502101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6" name="object 96"/>
          <p:cNvSpPr txBox="1"/>
          <p:nvPr/>
        </p:nvSpPr>
        <p:spPr>
          <a:xfrm>
            <a:off x="7128867" y="1706182"/>
            <a:ext cx="703580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dirty="0">
                <a:latin typeface="Arial MT"/>
                <a:cs typeface="Arial MT"/>
              </a:rPr>
              <a:t>Mobile</a:t>
            </a:r>
            <a:r>
              <a:rPr sz="1067" spc="-7" dirty="0">
                <a:latin typeface="Arial MT"/>
                <a:cs typeface="Arial MT"/>
              </a:rPr>
              <a:t> Site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0216867" y="1680898"/>
            <a:ext cx="42502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Phone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0216867" y="2089797"/>
            <a:ext cx="7958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dirty="0">
                <a:latin typeface="Arial MT"/>
                <a:cs typeface="Arial MT"/>
              </a:rPr>
              <a:t>-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0216867" y="2498698"/>
            <a:ext cx="55202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Ful</a:t>
            </a:r>
            <a:r>
              <a:rPr sz="1067" dirty="0">
                <a:latin typeface="Arial MT"/>
                <a:cs typeface="Arial MT"/>
              </a:rPr>
              <a:t>l</a:t>
            </a:r>
            <a:r>
              <a:rPr sz="1067" spc="-7" dirty="0">
                <a:latin typeface="Arial MT"/>
                <a:cs typeface="Arial MT"/>
              </a:rPr>
              <a:t> Size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10216868" y="2907598"/>
            <a:ext cx="395393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120" dirty="0">
                <a:latin typeface="Arial MT"/>
                <a:cs typeface="Arial MT"/>
              </a:rPr>
              <a:t>T</a:t>
            </a:r>
            <a:r>
              <a:rPr sz="1067" spc="-7" dirty="0">
                <a:latin typeface="Arial MT"/>
                <a:cs typeface="Arial MT"/>
              </a:rPr>
              <a:t>ablet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216867" y="3316498"/>
            <a:ext cx="42502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Phone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0216868" y="3725398"/>
            <a:ext cx="395393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120" dirty="0">
                <a:latin typeface="Arial MT"/>
                <a:cs typeface="Arial MT"/>
              </a:rPr>
              <a:t>T</a:t>
            </a:r>
            <a:r>
              <a:rPr sz="1067" spc="-7" dirty="0">
                <a:latin typeface="Arial MT"/>
                <a:cs typeface="Arial MT"/>
              </a:rPr>
              <a:t>ablet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0216867" y="4134297"/>
            <a:ext cx="7958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dirty="0">
                <a:latin typeface="Arial MT"/>
                <a:cs typeface="Arial MT"/>
              </a:rPr>
              <a:t>-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10216867" y="4543198"/>
            <a:ext cx="42502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Phone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10216867" y="4952098"/>
            <a:ext cx="55202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Ful</a:t>
            </a:r>
            <a:r>
              <a:rPr sz="1067" dirty="0">
                <a:latin typeface="Arial MT"/>
                <a:cs typeface="Arial MT"/>
              </a:rPr>
              <a:t>l</a:t>
            </a:r>
            <a:r>
              <a:rPr sz="1067" spc="-7" dirty="0">
                <a:latin typeface="Arial MT"/>
                <a:cs typeface="Arial MT"/>
              </a:rPr>
              <a:t> Size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10216867" y="5360998"/>
            <a:ext cx="55202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Ful</a:t>
            </a:r>
            <a:r>
              <a:rPr sz="1067" dirty="0">
                <a:latin typeface="Arial MT"/>
                <a:cs typeface="Arial MT"/>
              </a:rPr>
              <a:t>l</a:t>
            </a:r>
            <a:r>
              <a:rPr sz="1067" spc="-7" dirty="0">
                <a:latin typeface="Arial MT"/>
                <a:cs typeface="Arial MT"/>
              </a:rPr>
              <a:t> Size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10216867" y="5769898"/>
            <a:ext cx="42502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Phone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10216867" y="6178797"/>
            <a:ext cx="7958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dirty="0">
                <a:latin typeface="Arial MT"/>
                <a:cs typeface="Arial MT"/>
              </a:rPr>
              <a:t>-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10216868" y="6587698"/>
            <a:ext cx="395393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120" dirty="0">
                <a:latin typeface="Arial MT"/>
                <a:cs typeface="Arial MT"/>
              </a:rPr>
              <a:t>T</a:t>
            </a:r>
            <a:r>
              <a:rPr sz="1067" spc="-7" dirty="0">
                <a:latin typeface="Arial MT"/>
                <a:cs typeface="Arial MT"/>
              </a:rPr>
              <a:t>ablet</a:t>
            </a:r>
            <a:endParaRPr sz="1067">
              <a:latin typeface="Arial MT"/>
              <a:cs typeface="Arial MT"/>
            </a:endParaRPr>
          </a:p>
        </p:txBody>
      </p:sp>
      <p:grpSp>
        <p:nvGrpSpPr>
          <p:cNvPr id="118" name="object 53"/>
          <p:cNvGrpSpPr/>
          <p:nvPr/>
        </p:nvGrpSpPr>
        <p:grpSpPr>
          <a:xfrm>
            <a:off x="8588267" y="3110"/>
            <a:ext cx="1569720" cy="6858000"/>
            <a:chOff x="5264112" y="0"/>
            <a:chExt cx="1177290" cy="5143500"/>
          </a:xfrm>
        </p:grpSpPr>
        <p:sp>
          <p:nvSpPr>
            <p:cNvPr id="119" name="object 54"/>
            <p:cNvSpPr/>
            <p:nvPr/>
          </p:nvSpPr>
          <p:spPr>
            <a:xfrm>
              <a:off x="5273624" y="0"/>
              <a:ext cx="1158240" cy="1191895"/>
            </a:xfrm>
            <a:custGeom>
              <a:avLst/>
              <a:gdLst/>
              <a:ahLst/>
              <a:cxnLst/>
              <a:rect l="l" t="t" r="r" b="b"/>
              <a:pathLst>
                <a:path w="1158239" h="1191895">
                  <a:moveTo>
                    <a:pt x="1157998" y="0"/>
                  </a:moveTo>
                  <a:lnTo>
                    <a:pt x="0" y="0"/>
                  </a:lnTo>
                  <a:lnTo>
                    <a:pt x="0" y="271691"/>
                  </a:lnTo>
                  <a:lnTo>
                    <a:pt x="0" y="578370"/>
                  </a:lnTo>
                  <a:lnTo>
                    <a:pt x="0" y="885037"/>
                  </a:lnTo>
                  <a:lnTo>
                    <a:pt x="0" y="1191717"/>
                  </a:lnTo>
                  <a:lnTo>
                    <a:pt x="1157998" y="1191717"/>
                  </a:lnTo>
                  <a:lnTo>
                    <a:pt x="1157998" y="885037"/>
                  </a:lnTo>
                  <a:lnTo>
                    <a:pt x="1157998" y="578370"/>
                  </a:lnTo>
                  <a:lnTo>
                    <a:pt x="1157998" y="271691"/>
                  </a:lnTo>
                  <a:lnTo>
                    <a:pt x="11579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0" name="object 55"/>
            <p:cNvSpPr/>
            <p:nvPr/>
          </p:nvSpPr>
          <p:spPr>
            <a:xfrm>
              <a:off x="5268861" y="0"/>
              <a:ext cx="1167765" cy="5143500"/>
            </a:xfrm>
            <a:custGeom>
              <a:avLst/>
              <a:gdLst/>
              <a:ahLst/>
              <a:cxnLst/>
              <a:rect l="l" t="t" r="r" b="b"/>
              <a:pathLst>
                <a:path w="1167764" h="5143500">
                  <a:moveTo>
                    <a:pt x="9525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9525" y="5143500"/>
                  </a:lnTo>
                  <a:lnTo>
                    <a:pt x="9525" y="0"/>
                  </a:lnTo>
                  <a:close/>
                </a:path>
                <a:path w="1167764" h="5143500">
                  <a:moveTo>
                    <a:pt x="1167523" y="0"/>
                  </a:moveTo>
                  <a:lnTo>
                    <a:pt x="1157998" y="0"/>
                  </a:lnTo>
                  <a:lnTo>
                    <a:pt x="1157998" y="5143500"/>
                  </a:lnTo>
                  <a:lnTo>
                    <a:pt x="1167523" y="5143500"/>
                  </a:lnTo>
                  <a:lnTo>
                    <a:pt x="1167523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1" name="object 56"/>
            <p:cNvSpPr/>
            <p:nvPr/>
          </p:nvSpPr>
          <p:spPr>
            <a:xfrm>
              <a:off x="5268874" y="271687"/>
              <a:ext cx="1167765" cy="4600575"/>
            </a:xfrm>
            <a:custGeom>
              <a:avLst/>
              <a:gdLst/>
              <a:ahLst/>
              <a:cxnLst/>
              <a:rect l="l" t="t" r="r" b="b"/>
              <a:pathLst>
                <a:path w="1167764" h="4600575">
                  <a:moveTo>
                    <a:pt x="0" y="0"/>
                  </a:moveTo>
                  <a:lnTo>
                    <a:pt x="1167499" y="0"/>
                  </a:lnTo>
                </a:path>
                <a:path w="1167764" h="4600575">
                  <a:moveTo>
                    <a:pt x="0" y="306674"/>
                  </a:moveTo>
                  <a:lnTo>
                    <a:pt x="1167499" y="306674"/>
                  </a:lnTo>
                </a:path>
                <a:path w="1167764" h="4600575">
                  <a:moveTo>
                    <a:pt x="0" y="613349"/>
                  </a:moveTo>
                  <a:lnTo>
                    <a:pt x="1167499" y="613349"/>
                  </a:lnTo>
                </a:path>
                <a:path w="1167764" h="4600575">
                  <a:moveTo>
                    <a:pt x="0" y="920024"/>
                  </a:moveTo>
                  <a:lnTo>
                    <a:pt x="1167499" y="920024"/>
                  </a:lnTo>
                </a:path>
                <a:path w="1167764" h="4600575">
                  <a:moveTo>
                    <a:pt x="0" y="1226699"/>
                  </a:moveTo>
                  <a:lnTo>
                    <a:pt x="1167499" y="1226699"/>
                  </a:lnTo>
                </a:path>
                <a:path w="1167764" h="4600575">
                  <a:moveTo>
                    <a:pt x="0" y="1533374"/>
                  </a:moveTo>
                  <a:lnTo>
                    <a:pt x="1167499" y="1533374"/>
                  </a:lnTo>
                </a:path>
                <a:path w="1167764" h="4600575">
                  <a:moveTo>
                    <a:pt x="0" y="1840049"/>
                  </a:moveTo>
                  <a:lnTo>
                    <a:pt x="1167499" y="1840049"/>
                  </a:lnTo>
                </a:path>
                <a:path w="1167764" h="4600575">
                  <a:moveTo>
                    <a:pt x="0" y="2146724"/>
                  </a:moveTo>
                  <a:lnTo>
                    <a:pt x="1167499" y="2146724"/>
                  </a:lnTo>
                </a:path>
                <a:path w="1167764" h="4600575">
                  <a:moveTo>
                    <a:pt x="0" y="2453399"/>
                  </a:moveTo>
                  <a:lnTo>
                    <a:pt x="1167499" y="2453399"/>
                  </a:lnTo>
                </a:path>
                <a:path w="1167764" h="4600575">
                  <a:moveTo>
                    <a:pt x="0" y="2760074"/>
                  </a:moveTo>
                  <a:lnTo>
                    <a:pt x="1167499" y="2760074"/>
                  </a:lnTo>
                </a:path>
                <a:path w="1167764" h="4600575">
                  <a:moveTo>
                    <a:pt x="0" y="3066749"/>
                  </a:moveTo>
                  <a:lnTo>
                    <a:pt x="1167499" y="3066749"/>
                  </a:lnTo>
                </a:path>
                <a:path w="1167764" h="4600575">
                  <a:moveTo>
                    <a:pt x="0" y="3373424"/>
                  </a:moveTo>
                  <a:lnTo>
                    <a:pt x="1167499" y="3373424"/>
                  </a:lnTo>
                </a:path>
                <a:path w="1167764" h="4600575">
                  <a:moveTo>
                    <a:pt x="0" y="3680099"/>
                  </a:moveTo>
                  <a:lnTo>
                    <a:pt x="1167499" y="3680099"/>
                  </a:lnTo>
                </a:path>
                <a:path w="1167764" h="4600575">
                  <a:moveTo>
                    <a:pt x="0" y="3986774"/>
                  </a:moveTo>
                  <a:lnTo>
                    <a:pt x="1167499" y="3986774"/>
                  </a:lnTo>
                </a:path>
                <a:path w="1167764" h="4600575">
                  <a:moveTo>
                    <a:pt x="0" y="4293449"/>
                  </a:moveTo>
                  <a:lnTo>
                    <a:pt x="1167499" y="4293449"/>
                  </a:lnTo>
                </a:path>
                <a:path w="1167764" h="4600575">
                  <a:moveTo>
                    <a:pt x="0" y="4600124"/>
                  </a:moveTo>
                  <a:lnTo>
                    <a:pt x="1167499" y="4600124"/>
                  </a:lnTo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22" name="object 78"/>
          <p:cNvSpPr txBox="1"/>
          <p:nvPr/>
        </p:nvSpPr>
        <p:spPr>
          <a:xfrm>
            <a:off x="8672867" y="45298"/>
            <a:ext cx="40216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b="1" spc="-7" dirty="0">
                <a:latin typeface="Arial"/>
                <a:cs typeface="Arial"/>
              </a:rPr>
              <a:t>Fonts</a:t>
            </a:r>
            <a:endParaRPr sz="1067" dirty="0">
              <a:latin typeface="Arial"/>
              <a:cs typeface="Arial"/>
            </a:endParaRPr>
          </a:p>
        </p:txBody>
      </p:sp>
      <p:sp>
        <p:nvSpPr>
          <p:cNvPr id="123" name="object 79"/>
          <p:cNvSpPr txBox="1"/>
          <p:nvPr/>
        </p:nvSpPr>
        <p:spPr>
          <a:xfrm>
            <a:off x="8672868" y="454198"/>
            <a:ext cx="583353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Standard</a:t>
            </a:r>
            <a:endParaRPr sz="1067" dirty="0">
              <a:latin typeface="Arial MT"/>
              <a:cs typeface="Arial MT"/>
            </a:endParaRPr>
          </a:p>
        </p:txBody>
      </p:sp>
      <p:sp>
        <p:nvSpPr>
          <p:cNvPr id="124" name="object 80"/>
          <p:cNvSpPr txBox="1"/>
          <p:nvPr/>
        </p:nvSpPr>
        <p:spPr>
          <a:xfrm>
            <a:off x="8672867" y="863098"/>
            <a:ext cx="83904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Open-Source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125" name="object 81"/>
          <p:cNvSpPr txBox="1"/>
          <p:nvPr/>
        </p:nvSpPr>
        <p:spPr>
          <a:xfrm>
            <a:off x="8672867" y="1271998"/>
            <a:ext cx="50122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dirty="0">
                <a:latin typeface="Arial MT"/>
                <a:cs typeface="Arial MT"/>
              </a:rPr>
              <a:t>Minimal</a:t>
            </a:r>
            <a:endParaRPr sz="1067">
              <a:latin typeface="Arial MT"/>
              <a:cs typeface="Arial MT"/>
            </a:endParaRPr>
          </a:p>
        </p:txBody>
      </p:sp>
      <p:grpSp>
        <p:nvGrpSpPr>
          <p:cNvPr id="126" name="object 53"/>
          <p:cNvGrpSpPr/>
          <p:nvPr/>
        </p:nvGrpSpPr>
        <p:grpSpPr>
          <a:xfrm>
            <a:off x="10126090" y="-10923"/>
            <a:ext cx="1569720" cy="6858000"/>
            <a:chOff x="5264112" y="0"/>
            <a:chExt cx="1177290" cy="5143500"/>
          </a:xfrm>
        </p:grpSpPr>
        <p:sp>
          <p:nvSpPr>
            <p:cNvPr id="127" name="object 54"/>
            <p:cNvSpPr/>
            <p:nvPr/>
          </p:nvSpPr>
          <p:spPr>
            <a:xfrm>
              <a:off x="5273624" y="0"/>
              <a:ext cx="1158240" cy="1191895"/>
            </a:xfrm>
            <a:custGeom>
              <a:avLst/>
              <a:gdLst/>
              <a:ahLst/>
              <a:cxnLst/>
              <a:rect l="l" t="t" r="r" b="b"/>
              <a:pathLst>
                <a:path w="1158239" h="1191895">
                  <a:moveTo>
                    <a:pt x="1157998" y="0"/>
                  </a:moveTo>
                  <a:lnTo>
                    <a:pt x="0" y="0"/>
                  </a:lnTo>
                  <a:lnTo>
                    <a:pt x="0" y="271691"/>
                  </a:lnTo>
                  <a:lnTo>
                    <a:pt x="0" y="578370"/>
                  </a:lnTo>
                  <a:lnTo>
                    <a:pt x="0" y="885037"/>
                  </a:lnTo>
                  <a:lnTo>
                    <a:pt x="0" y="1191717"/>
                  </a:lnTo>
                  <a:lnTo>
                    <a:pt x="1157998" y="1191717"/>
                  </a:lnTo>
                  <a:lnTo>
                    <a:pt x="1157998" y="885037"/>
                  </a:lnTo>
                  <a:lnTo>
                    <a:pt x="1157998" y="578370"/>
                  </a:lnTo>
                  <a:lnTo>
                    <a:pt x="1157998" y="271691"/>
                  </a:lnTo>
                  <a:lnTo>
                    <a:pt x="11579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8" name="object 55"/>
            <p:cNvSpPr/>
            <p:nvPr/>
          </p:nvSpPr>
          <p:spPr>
            <a:xfrm>
              <a:off x="5268861" y="0"/>
              <a:ext cx="1167765" cy="5143500"/>
            </a:xfrm>
            <a:custGeom>
              <a:avLst/>
              <a:gdLst/>
              <a:ahLst/>
              <a:cxnLst/>
              <a:rect l="l" t="t" r="r" b="b"/>
              <a:pathLst>
                <a:path w="1167764" h="5143500">
                  <a:moveTo>
                    <a:pt x="9525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9525" y="5143500"/>
                  </a:lnTo>
                  <a:lnTo>
                    <a:pt x="9525" y="0"/>
                  </a:lnTo>
                  <a:close/>
                </a:path>
                <a:path w="1167764" h="5143500">
                  <a:moveTo>
                    <a:pt x="1167523" y="0"/>
                  </a:moveTo>
                  <a:lnTo>
                    <a:pt x="1157998" y="0"/>
                  </a:lnTo>
                  <a:lnTo>
                    <a:pt x="1157998" y="5143500"/>
                  </a:lnTo>
                  <a:lnTo>
                    <a:pt x="1167523" y="5143500"/>
                  </a:lnTo>
                  <a:lnTo>
                    <a:pt x="1167523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9" name="object 56"/>
            <p:cNvSpPr/>
            <p:nvPr/>
          </p:nvSpPr>
          <p:spPr>
            <a:xfrm>
              <a:off x="5268874" y="271687"/>
              <a:ext cx="1167765" cy="4600575"/>
            </a:xfrm>
            <a:custGeom>
              <a:avLst/>
              <a:gdLst/>
              <a:ahLst/>
              <a:cxnLst/>
              <a:rect l="l" t="t" r="r" b="b"/>
              <a:pathLst>
                <a:path w="1167764" h="4600575">
                  <a:moveTo>
                    <a:pt x="0" y="0"/>
                  </a:moveTo>
                  <a:lnTo>
                    <a:pt x="1167499" y="0"/>
                  </a:lnTo>
                </a:path>
                <a:path w="1167764" h="4600575">
                  <a:moveTo>
                    <a:pt x="0" y="306674"/>
                  </a:moveTo>
                  <a:lnTo>
                    <a:pt x="1167499" y="306674"/>
                  </a:lnTo>
                </a:path>
                <a:path w="1167764" h="4600575">
                  <a:moveTo>
                    <a:pt x="0" y="613349"/>
                  </a:moveTo>
                  <a:lnTo>
                    <a:pt x="1167499" y="613349"/>
                  </a:lnTo>
                </a:path>
                <a:path w="1167764" h="4600575">
                  <a:moveTo>
                    <a:pt x="0" y="920024"/>
                  </a:moveTo>
                  <a:lnTo>
                    <a:pt x="1167499" y="920024"/>
                  </a:lnTo>
                </a:path>
                <a:path w="1167764" h="4600575">
                  <a:moveTo>
                    <a:pt x="0" y="1226699"/>
                  </a:moveTo>
                  <a:lnTo>
                    <a:pt x="1167499" y="1226699"/>
                  </a:lnTo>
                </a:path>
                <a:path w="1167764" h="4600575">
                  <a:moveTo>
                    <a:pt x="0" y="1533374"/>
                  </a:moveTo>
                  <a:lnTo>
                    <a:pt x="1167499" y="1533374"/>
                  </a:lnTo>
                </a:path>
                <a:path w="1167764" h="4600575">
                  <a:moveTo>
                    <a:pt x="0" y="1840049"/>
                  </a:moveTo>
                  <a:lnTo>
                    <a:pt x="1167499" y="1840049"/>
                  </a:lnTo>
                </a:path>
                <a:path w="1167764" h="4600575">
                  <a:moveTo>
                    <a:pt x="0" y="2146724"/>
                  </a:moveTo>
                  <a:lnTo>
                    <a:pt x="1167499" y="2146724"/>
                  </a:lnTo>
                </a:path>
                <a:path w="1167764" h="4600575">
                  <a:moveTo>
                    <a:pt x="0" y="2453399"/>
                  </a:moveTo>
                  <a:lnTo>
                    <a:pt x="1167499" y="2453399"/>
                  </a:lnTo>
                </a:path>
                <a:path w="1167764" h="4600575">
                  <a:moveTo>
                    <a:pt x="0" y="2760074"/>
                  </a:moveTo>
                  <a:lnTo>
                    <a:pt x="1167499" y="2760074"/>
                  </a:lnTo>
                </a:path>
                <a:path w="1167764" h="4600575">
                  <a:moveTo>
                    <a:pt x="0" y="3066749"/>
                  </a:moveTo>
                  <a:lnTo>
                    <a:pt x="1167499" y="3066749"/>
                  </a:lnTo>
                </a:path>
                <a:path w="1167764" h="4600575">
                  <a:moveTo>
                    <a:pt x="0" y="3373424"/>
                  </a:moveTo>
                  <a:lnTo>
                    <a:pt x="1167499" y="3373424"/>
                  </a:lnTo>
                </a:path>
                <a:path w="1167764" h="4600575">
                  <a:moveTo>
                    <a:pt x="0" y="3680099"/>
                  </a:moveTo>
                  <a:lnTo>
                    <a:pt x="1167499" y="3680099"/>
                  </a:lnTo>
                </a:path>
                <a:path w="1167764" h="4600575">
                  <a:moveTo>
                    <a:pt x="0" y="3986774"/>
                  </a:moveTo>
                  <a:lnTo>
                    <a:pt x="1167499" y="3986774"/>
                  </a:lnTo>
                </a:path>
                <a:path w="1167764" h="4600575">
                  <a:moveTo>
                    <a:pt x="0" y="4293449"/>
                  </a:moveTo>
                  <a:lnTo>
                    <a:pt x="1167499" y="4293449"/>
                  </a:lnTo>
                </a:path>
                <a:path w="1167764" h="4600575">
                  <a:moveTo>
                    <a:pt x="0" y="4600124"/>
                  </a:moveTo>
                  <a:lnTo>
                    <a:pt x="1167499" y="4600124"/>
                  </a:lnTo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30" name="object 101"/>
          <p:cNvSpPr txBox="1"/>
          <p:nvPr/>
        </p:nvSpPr>
        <p:spPr>
          <a:xfrm>
            <a:off x="10216867" y="45298"/>
            <a:ext cx="792480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b="1" spc="-7" dirty="0">
                <a:latin typeface="Arial"/>
                <a:cs typeface="Arial"/>
              </a:rPr>
              <a:t>Scree</a:t>
            </a:r>
            <a:r>
              <a:rPr sz="1067" b="1" dirty="0">
                <a:latin typeface="Arial"/>
                <a:cs typeface="Arial"/>
              </a:rPr>
              <a:t>n</a:t>
            </a:r>
            <a:r>
              <a:rPr sz="1067" b="1" spc="-7" dirty="0">
                <a:latin typeface="Arial"/>
                <a:cs typeface="Arial"/>
              </a:rPr>
              <a:t> Size</a:t>
            </a:r>
            <a:endParaRPr sz="1067">
              <a:latin typeface="Arial"/>
              <a:cs typeface="Arial"/>
            </a:endParaRPr>
          </a:p>
        </p:txBody>
      </p:sp>
      <p:sp>
        <p:nvSpPr>
          <p:cNvPr id="131" name="object 102"/>
          <p:cNvSpPr txBox="1"/>
          <p:nvPr/>
        </p:nvSpPr>
        <p:spPr>
          <a:xfrm>
            <a:off x="10216867" y="454198"/>
            <a:ext cx="42502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Phone</a:t>
            </a:r>
            <a:endParaRPr sz="1067">
              <a:latin typeface="Arial MT"/>
              <a:cs typeface="Arial MT"/>
            </a:endParaRPr>
          </a:p>
        </p:txBody>
      </p:sp>
      <p:sp>
        <p:nvSpPr>
          <p:cNvPr id="132" name="object 103"/>
          <p:cNvSpPr txBox="1"/>
          <p:nvPr/>
        </p:nvSpPr>
        <p:spPr>
          <a:xfrm>
            <a:off x="10216868" y="863098"/>
            <a:ext cx="395393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120" dirty="0">
                <a:latin typeface="Arial MT"/>
                <a:cs typeface="Arial MT"/>
              </a:rPr>
              <a:t>T</a:t>
            </a:r>
            <a:r>
              <a:rPr sz="1067" spc="-7" dirty="0">
                <a:latin typeface="Arial MT"/>
                <a:cs typeface="Arial MT"/>
              </a:rPr>
              <a:t>ablet</a:t>
            </a:r>
            <a:endParaRPr sz="1067" dirty="0">
              <a:latin typeface="Arial MT"/>
              <a:cs typeface="Arial MT"/>
            </a:endParaRPr>
          </a:p>
        </p:txBody>
      </p:sp>
      <p:sp>
        <p:nvSpPr>
          <p:cNvPr id="133" name="object 104"/>
          <p:cNvSpPr txBox="1"/>
          <p:nvPr/>
        </p:nvSpPr>
        <p:spPr>
          <a:xfrm>
            <a:off x="10216867" y="1271998"/>
            <a:ext cx="55202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Ful</a:t>
            </a:r>
            <a:r>
              <a:rPr sz="1067" dirty="0">
                <a:latin typeface="Arial MT"/>
                <a:cs typeface="Arial MT"/>
              </a:rPr>
              <a:t>l</a:t>
            </a:r>
            <a:r>
              <a:rPr sz="1067" spc="-7" dirty="0">
                <a:latin typeface="Arial MT"/>
                <a:cs typeface="Arial MT"/>
              </a:rPr>
              <a:t> Size</a:t>
            </a:r>
            <a:endParaRPr sz="1067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46885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7" grpId="0"/>
      <p:bldP spid="58" grpId="0"/>
      <p:bldP spid="59" grpId="0"/>
      <p:bldP spid="60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6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22" grpId="0"/>
      <p:bldP spid="123" grpId="0"/>
      <p:bldP spid="124" grpId="0"/>
      <p:bldP spid="125" grpId="0"/>
      <p:bldP spid="130" grpId="0"/>
      <p:bldP spid="131" grpId="0"/>
      <p:bldP spid="132" grpId="0"/>
      <p:bldP spid="13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342053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Constraints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01266"/>
            <a:ext cx="9679093" cy="3370153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Remove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all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13" dirty="0">
                <a:latin typeface="Arial MT"/>
                <a:cs typeface="Arial MT"/>
              </a:rPr>
              <a:t>ERROR/SINGLE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cases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before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100" dirty="0">
                <a:latin typeface="Arial MT"/>
                <a:cs typeface="Arial MT"/>
              </a:rPr>
              <a:t>CIT.</a:t>
            </a:r>
            <a:endParaRPr sz="3467" dirty="0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Error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output,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one-time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corner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cases</a:t>
            </a:r>
          </a:p>
          <a:p>
            <a:pPr marL="475815" indent="-458882">
              <a:spcBef>
                <a:spcPts val="8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Constraints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on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value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combinations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specified:</a:t>
            </a: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47" dirty="0">
                <a:latin typeface="Arial MT"/>
                <a:cs typeface="Arial MT"/>
              </a:rPr>
              <a:t>OMIT(Text-Only,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*,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*,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Full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Size,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*)</a:t>
            </a:r>
            <a:endParaRPr sz="2933" dirty="0">
              <a:latin typeface="Arial MT"/>
              <a:cs typeface="Arial MT"/>
            </a:endParaRP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OMIT(*,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*,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*,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Full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Size,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Minimal)</a:t>
            </a:r>
          </a:p>
          <a:p>
            <a:pPr marL="475815" indent="-458882">
              <a:spcBef>
                <a:spcPts val="8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Further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reduces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number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of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test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specifications.</a:t>
            </a:r>
          </a:p>
        </p:txBody>
      </p:sp>
    </p:spTree>
    <p:extLst>
      <p:ext uri="{BB962C8B-B14F-4D97-AF65-F5344CB8AC3E}">
        <p14:creationId xmlns:p14="http://schemas.microsoft.com/office/powerpoint/2010/main" val="232819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276267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CIT</a:t>
            </a:r>
            <a:r>
              <a:rPr spc="-113" dirty="0"/>
              <a:t> </a:t>
            </a:r>
            <a:r>
              <a:rPr spc="-80" dirty="0"/>
              <a:t>Tools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53177"/>
            <a:ext cx="10546927" cy="3410335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474968" marR="1496869" indent="-458882">
              <a:lnSpc>
                <a:spcPts val="3760"/>
              </a:lnSpc>
              <a:spcBef>
                <a:spcPts val="59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latin typeface="Arial MT"/>
                <a:cs typeface="Arial MT"/>
              </a:rPr>
              <a:t>Pairwise </a:t>
            </a:r>
            <a:r>
              <a:rPr sz="3467" spc="-7" dirty="0">
                <a:latin typeface="Arial MT"/>
                <a:cs typeface="Arial MT"/>
              </a:rPr>
              <a:t>Independent Combinatorial </a:t>
            </a:r>
            <a:r>
              <a:rPr sz="3467" spc="-67" dirty="0">
                <a:latin typeface="Arial MT"/>
                <a:cs typeface="Arial MT"/>
              </a:rPr>
              <a:t>Testing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(Microsoft):</a:t>
            </a:r>
            <a:r>
              <a:rPr sz="3467" spc="-87" dirty="0">
                <a:latin typeface="Arial MT"/>
                <a:cs typeface="Arial MT"/>
              </a:rPr>
              <a:t> </a:t>
            </a:r>
            <a:r>
              <a:rPr sz="3467" u="heavy" spc="-7" dirty="0">
                <a:solidFill>
                  <a:srgbClr val="F15922"/>
                </a:solidFill>
                <a:uFill>
                  <a:solidFill>
                    <a:srgbClr val="F15922"/>
                  </a:solidFill>
                </a:uFill>
                <a:latin typeface="Arial MT"/>
                <a:cs typeface="Arial MT"/>
                <a:hlinkClick r:id="rId2"/>
              </a:rPr>
              <a:t>https://github.com/microsoft/pict</a:t>
            </a:r>
            <a:endParaRPr sz="3467" dirty="0">
              <a:latin typeface="Arial MT"/>
              <a:cs typeface="Arial MT"/>
            </a:endParaRPr>
          </a:p>
          <a:p>
            <a:pPr marL="475815" indent="-458882">
              <a:lnSpc>
                <a:spcPts val="3420"/>
              </a:lnSpc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latin typeface="Arial MT"/>
                <a:cs typeface="Arial MT"/>
              </a:rPr>
              <a:t>Automated</a:t>
            </a:r>
            <a:r>
              <a:rPr sz="3467" spc="-4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Combinatorial</a:t>
            </a:r>
            <a:r>
              <a:rPr sz="3467" spc="-87" dirty="0">
                <a:latin typeface="Arial MT"/>
                <a:cs typeface="Arial MT"/>
              </a:rPr>
              <a:t> </a:t>
            </a:r>
            <a:r>
              <a:rPr sz="3467" spc="-60" dirty="0">
                <a:latin typeface="Arial MT"/>
                <a:cs typeface="Arial MT"/>
              </a:rPr>
              <a:t>Testing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for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13" dirty="0">
                <a:latin typeface="Arial MT"/>
                <a:cs typeface="Arial MT"/>
              </a:rPr>
              <a:t>Software</a:t>
            </a:r>
            <a:endParaRPr sz="3467" dirty="0">
              <a:latin typeface="Arial MT"/>
              <a:cs typeface="Arial MT"/>
            </a:endParaRPr>
          </a:p>
          <a:p>
            <a:pPr marL="474968">
              <a:lnSpc>
                <a:spcPts val="3700"/>
              </a:lnSpc>
            </a:pPr>
            <a:r>
              <a:rPr sz="3467" dirty="0">
                <a:latin typeface="Arial MT"/>
                <a:cs typeface="Arial MT"/>
              </a:rPr>
              <a:t>(NIST):</a:t>
            </a:r>
          </a:p>
          <a:p>
            <a:pPr marL="474968" marR="6773">
              <a:lnSpc>
                <a:spcPts val="3707"/>
              </a:lnSpc>
              <a:spcBef>
                <a:spcPts val="267"/>
              </a:spcBef>
            </a:pPr>
            <a:r>
              <a:rPr sz="3467" u="heavy" spc="-7" dirty="0">
                <a:solidFill>
                  <a:srgbClr val="F15922"/>
                </a:solidFill>
                <a:uFill>
                  <a:solidFill>
                    <a:srgbClr val="F15922"/>
                  </a:solidFill>
                </a:uFill>
                <a:latin typeface="Arial MT"/>
                <a:cs typeface="Arial MT"/>
                <a:hlinkClick r:id="rId3"/>
              </a:rPr>
              <a:t>https://csrc.nist.gov/projects/automated-combinatori </a:t>
            </a:r>
            <a:r>
              <a:rPr sz="3467" spc="-947" dirty="0">
                <a:solidFill>
                  <a:srgbClr val="F15922"/>
                </a:solidFill>
                <a:latin typeface="Arial MT"/>
                <a:cs typeface="Arial MT"/>
              </a:rPr>
              <a:t> </a:t>
            </a:r>
            <a:r>
              <a:rPr sz="3467" u="heavy" spc="-7" dirty="0">
                <a:solidFill>
                  <a:srgbClr val="F15922"/>
                </a:solidFill>
                <a:uFill>
                  <a:solidFill>
                    <a:srgbClr val="F15922"/>
                  </a:solidFill>
                </a:uFill>
                <a:latin typeface="Arial MT"/>
                <a:cs typeface="Arial MT"/>
                <a:hlinkClick r:id="rId3"/>
              </a:rPr>
              <a:t>al-testing-for-software</a:t>
            </a:r>
            <a:endParaRPr sz="3467" dirty="0">
              <a:latin typeface="Arial MT"/>
              <a:cs typeface="Arial MT"/>
            </a:endParaRPr>
          </a:p>
          <a:p>
            <a:pPr marL="597730" indent="-581645">
              <a:lnSpc>
                <a:spcPts val="3647"/>
              </a:lnSpc>
              <a:buChar char="•"/>
              <a:tabLst>
                <a:tab pos="596885" algn="l"/>
                <a:tab pos="598578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..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Many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more:</a:t>
            </a:r>
            <a:r>
              <a:rPr sz="3467" spc="-7" dirty="0">
                <a:latin typeface="Arial MT"/>
                <a:cs typeface="Arial MT"/>
              </a:rPr>
              <a:t> </a:t>
            </a:r>
            <a:r>
              <a:rPr lang="en-US" sz="3467" u="heavy" spc="-13" dirty="0" smtClean="0">
                <a:solidFill>
                  <a:srgbClr val="F15922"/>
                </a:solidFill>
                <a:uFill>
                  <a:solidFill>
                    <a:srgbClr val="F15922"/>
                  </a:solidFill>
                </a:uFill>
                <a:latin typeface="Arial MT"/>
                <a:cs typeface="Arial MT"/>
                <a:hlinkClick r:id="rId4"/>
              </a:rPr>
              <a:t>https://www.pairwise.org/tools.html</a:t>
            </a:r>
            <a:endParaRPr sz="3467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88940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42626" y="261765"/>
            <a:ext cx="14370756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Activity</a:t>
            </a:r>
            <a:r>
              <a:rPr spc="-47" dirty="0"/>
              <a:t> </a:t>
            </a:r>
            <a:r>
              <a:rPr dirty="0"/>
              <a:t>-</a:t>
            </a:r>
            <a:r>
              <a:rPr spc="-47" dirty="0"/>
              <a:t> </a:t>
            </a:r>
            <a:r>
              <a:rPr spc="-7" dirty="0"/>
              <a:t>Browser</a:t>
            </a:r>
            <a:r>
              <a:rPr spc="-40" dirty="0"/>
              <a:t> </a:t>
            </a:r>
            <a:r>
              <a:rPr spc="-7" dirty="0"/>
              <a:t>Configuration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34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73277" y="3927517"/>
            <a:ext cx="10221807" cy="232542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5815" indent="-458882">
              <a:lnSpc>
                <a:spcPts val="3960"/>
              </a:lnSpc>
              <a:spcBef>
                <a:spcPts val="13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Full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set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of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test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specifications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=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144</a:t>
            </a:r>
            <a:endParaRPr sz="3467" dirty="0">
              <a:latin typeface="Arial MT"/>
              <a:cs typeface="Arial MT"/>
            </a:endParaRPr>
          </a:p>
          <a:p>
            <a:pPr marL="474968" marR="2446805" indent="-458882">
              <a:lnSpc>
                <a:spcPts val="3707"/>
              </a:lnSpc>
              <a:spcBef>
                <a:spcPts val="30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Create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set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covering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all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pairwise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value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combinations.</a:t>
            </a:r>
          </a:p>
          <a:p>
            <a:pPr marL="1085398" lvl="1" indent="-436022">
              <a:lnSpc>
                <a:spcPts val="2920"/>
              </a:lnSpc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Hint: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Start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with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two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variables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with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most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values.</a:t>
            </a:r>
            <a:r>
              <a:rPr sz="2933" spc="-17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Add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one</a:t>
            </a:r>
            <a:endParaRPr sz="2933" dirty="0">
              <a:latin typeface="Arial MT"/>
              <a:cs typeface="Arial MT"/>
            </a:endParaRPr>
          </a:p>
          <a:p>
            <a:pPr marL="1084553">
              <a:lnSpc>
                <a:spcPts val="3360"/>
              </a:lnSpc>
            </a:pPr>
            <a:r>
              <a:rPr sz="2933" dirty="0">
                <a:latin typeface="Arial MT"/>
                <a:cs typeface="Arial MT"/>
              </a:rPr>
              <a:t>variable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at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a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time.</a:t>
            </a:r>
            <a:endParaRPr sz="2933" dirty="0">
              <a:latin typeface="Arial MT"/>
              <a:cs typeface="Arial MT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366933" y="1726800"/>
          <a:ext cx="7912100" cy="20489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55132">
                <a:tc>
                  <a:txBody>
                    <a:bodyPr/>
                    <a:lstStyle/>
                    <a:p>
                      <a:pPr marL="57150" marR="132715">
                        <a:lnSpc>
                          <a:spcPct val="102299"/>
                        </a:lnSpc>
                        <a:spcBef>
                          <a:spcPts val="37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Allow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Conten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to 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Load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 marR="93345">
                        <a:lnSpc>
                          <a:spcPct val="102299"/>
                        </a:lnSpc>
                        <a:spcBef>
                          <a:spcPts val="37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Notif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5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About  Pop-Ups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Allow</a:t>
                      </a:r>
                      <a:r>
                        <a:rPr sz="15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Cookies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 marR="125730">
                        <a:lnSpc>
                          <a:spcPct val="102299"/>
                        </a:lnSpc>
                        <a:spcBef>
                          <a:spcPts val="375"/>
                        </a:spcBef>
                      </a:pPr>
                      <a:r>
                        <a:rPr sz="1500" b="1" spc="-4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5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About  Add-Ons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 marR="136525">
                        <a:lnSpc>
                          <a:spcPct val="102299"/>
                        </a:lnSpc>
                        <a:spcBef>
                          <a:spcPts val="375"/>
                        </a:spcBef>
                      </a:pPr>
                      <a:r>
                        <a:rPr sz="1500" b="1" spc="-4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5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About  Attac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 Sites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 marR="116205">
                        <a:lnSpc>
                          <a:spcPct val="102299"/>
                        </a:lnSpc>
                        <a:spcBef>
                          <a:spcPts val="375"/>
                        </a:spcBef>
                      </a:pPr>
                      <a:r>
                        <a:rPr sz="1500" b="1" spc="-4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5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About  Forgeries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932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Allow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spc="-4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Allow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spc="-4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spc="-4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spc="-4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932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Restrict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Restrict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932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Block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Block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09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483616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Activity</a:t>
            </a:r>
            <a:r>
              <a:rPr spc="-120" dirty="0"/>
              <a:t> </a:t>
            </a:r>
            <a:r>
              <a:rPr spc="-7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1700" y="3169193"/>
            <a:ext cx="62653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0"/>
              </a:lnSpc>
            </a:pPr>
            <a:r>
              <a:rPr sz="1467" dirty="0">
                <a:latin typeface="Arial MT"/>
                <a:cs typeface="Arial MT"/>
              </a:rPr>
              <a:t>-</a:t>
            </a:r>
            <a:endParaRPr sz="1467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1700" y="3645427"/>
            <a:ext cx="62653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0"/>
              </a:lnSpc>
            </a:pPr>
            <a:r>
              <a:rPr sz="1467" dirty="0">
                <a:latin typeface="Arial MT"/>
                <a:cs typeface="Arial MT"/>
              </a:rPr>
              <a:t>-</a:t>
            </a:r>
            <a:endParaRPr sz="1467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94134" y="3169160"/>
            <a:ext cx="62653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0"/>
              </a:lnSpc>
            </a:pPr>
            <a:r>
              <a:rPr sz="1467" dirty="0">
                <a:latin typeface="Arial MT"/>
                <a:cs typeface="Arial MT"/>
              </a:rPr>
              <a:t>-</a:t>
            </a:r>
            <a:endParaRPr sz="1467">
              <a:latin typeface="Arial MT"/>
              <a:cs typeface="Arial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624005"/>
              </p:ext>
            </p:extLst>
          </p:nvPr>
        </p:nvGraphicFramePr>
        <p:xfrm>
          <a:off x="1140716" y="1609483"/>
          <a:ext cx="8839201" cy="4762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5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50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Allow</a:t>
                      </a:r>
                      <a:r>
                        <a:rPr sz="16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Content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Allow</a:t>
                      </a:r>
                      <a:r>
                        <a:rPr sz="16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Cookies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Pop-Ups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Add-Ons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Attacks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Forgeries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2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Allow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Allow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500" spc="-40" dirty="0">
                          <a:latin typeface="Arial MT"/>
                          <a:cs typeface="Arial MT"/>
                        </a:rPr>
                        <a:t>Yes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9736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500" spc="-4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9736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500" spc="-4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9736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500" spc="-4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9736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3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Allow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Restrict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500" spc="-4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78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Allow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Block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endParaRPr sz="1300" dirty="0">
                        <a:latin typeface="Arial MT"/>
                        <a:cs typeface="Arial MT"/>
                      </a:endParaRPr>
                    </a:p>
                  </a:txBody>
                  <a:tcPr marL="0" marR="0" marT="1075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endParaRPr sz="1300" dirty="0">
                        <a:latin typeface="Arial MT"/>
                        <a:cs typeface="Arial MT"/>
                      </a:endParaRPr>
                    </a:p>
                  </a:txBody>
                  <a:tcPr marL="0" marR="0" marT="1075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922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500" spc="-4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922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88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Restrict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176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Allow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1176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endParaRPr sz="1300" dirty="0">
                        <a:latin typeface="Arial MT"/>
                        <a:cs typeface="Arial MT"/>
                      </a:endParaRPr>
                    </a:p>
                  </a:txBody>
                  <a:tcPr marL="0" marR="0" marT="1185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1500" dirty="0" smtClean="0">
                          <a:latin typeface="Arial MT"/>
                          <a:cs typeface="Arial MT"/>
                        </a:rPr>
                        <a:t>-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948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948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948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3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Restrict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Restrict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500" spc="-40" dirty="0">
                          <a:latin typeface="Arial MT"/>
                          <a:cs typeface="Arial MT"/>
                        </a:rPr>
                        <a:t>Yes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8720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8720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</a:p>
                  </a:txBody>
                  <a:tcPr marL="0" marR="0" marT="8720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500" spc="-40" dirty="0">
                          <a:latin typeface="Arial MT"/>
                          <a:cs typeface="Arial MT"/>
                        </a:rPr>
                        <a:t>Yes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8720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23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Restrict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Block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914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00" spc="-4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914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00" spc="-40" dirty="0">
                          <a:latin typeface="Arial MT"/>
                          <a:cs typeface="Arial MT"/>
                        </a:rPr>
                        <a:t>Yes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914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914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23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Block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Allow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948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948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</a:p>
                  </a:txBody>
                  <a:tcPr marL="0" marR="0" marT="948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500" spc="-4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948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23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Block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Restrict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</a:p>
                  </a:txBody>
                  <a:tcPr marL="0" marR="0" marT="990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500" spc="-4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990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990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990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23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Block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Block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500" spc="-40" dirty="0">
                          <a:latin typeface="Arial MT"/>
                          <a:cs typeface="Arial MT"/>
                        </a:rPr>
                        <a:t>Yes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10244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244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500" spc="-4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244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10244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35</a:t>
            </a:fld>
            <a:endParaRPr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346924"/>
              </p:ext>
            </p:extLst>
          </p:nvPr>
        </p:nvGraphicFramePr>
        <p:xfrm>
          <a:off x="1140716" y="1609483"/>
          <a:ext cx="8839201" cy="4762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4360">
                  <a:extLst>
                    <a:ext uri="{9D8B030D-6E8A-4147-A177-3AD203B41FA5}">
                      <a16:colId xmlns:a16="http://schemas.microsoft.com/office/drawing/2014/main" val="2924867112"/>
                    </a:ext>
                  </a:extLst>
                </a:gridCol>
                <a:gridCol w="2165773">
                  <a:extLst>
                    <a:ext uri="{9D8B030D-6E8A-4147-A177-3AD203B41FA5}">
                      <a16:colId xmlns:a16="http://schemas.microsoft.com/office/drawing/2014/main" val="238094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438281169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3170630570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1688423623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3335460659"/>
                    </a:ext>
                  </a:extLst>
                </a:gridCol>
              </a:tblGrid>
              <a:tr h="4850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Allow</a:t>
                      </a:r>
                      <a:r>
                        <a:rPr sz="16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Content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Allow</a:t>
                      </a:r>
                      <a:r>
                        <a:rPr sz="16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Cookies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Pop-Ups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Add-Ons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Attacks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Forgeries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469360"/>
                  </a:ext>
                </a:extLst>
              </a:tr>
              <a:tr h="4852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Allow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Allow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500" spc="-40" dirty="0">
                          <a:latin typeface="Arial MT"/>
                          <a:cs typeface="Arial MT"/>
                        </a:rPr>
                        <a:t>Yes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9736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500" spc="-4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9736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500" spc="-4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9736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500" spc="-4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9736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157473"/>
                  </a:ext>
                </a:extLst>
              </a:tr>
              <a:tr h="4723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Allow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Restrict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500" spc="-4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997519"/>
                  </a:ext>
                </a:extLst>
              </a:tr>
              <a:tr h="47378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Allow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Block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US" sz="1300" dirty="0" smtClean="0">
                          <a:latin typeface="Arial MT"/>
                          <a:cs typeface="Arial MT"/>
                        </a:rPr>
                        <a:t>No</a:t>
                      </a:r>
                      <a:endParaRPr sz="1300" dirty="0">
                        <a:latin typeface="Arial MT"/>
                        <a:cs typeface="Arial MT"/>
                      </a:endParaRPr>
                    </a:p>
                  </a:txBody>
                  <a:tcPr marL="0" marR="0" marT="1075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US" sz="1300" dirty="0" smtClean="0">
                          <a:latin typeface="Arial MT"/>
                          <a:cs typeface="Arial MT"/>
                        </a:rPr>
                        <a:t>No</a:t>
                      </a:r>
                      <a:endParaRPr sz="1300" dirty="0">
                        <a:latin typeface="Arial MT"/>
                        <a:cs typeface="Arial MT"/>
                      </a:endParaRPr>
                    </a:p>
                  </a:txBody>
                  <a:tcPr marL="0" marR="0" marT="1075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922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500" spc="-4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922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575831"/>
                  </a:ext>
                </a:extLst>
              </a:tr>
              <a:tr h="48388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Restrict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176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Allow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1176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lang="en-US" sz="1300" dirty="0" smtClean="0">
                          <a:latin typeface="Arial MT"/>
                          <a:cs typeface="Arial MT"/>
                        </a:rPr>
                        <a:t>Yes</a:t>
                      </a:r>
                      <a:endParaRPr sz="1300" dirty="0">
                        <a:latin typeface="Arial MT"/>
                        <a:cs typeface="Arial MT"/>
                      </a:endParaRPr>
                    </a:p>
                  </a:txBody>
                  <a:tcPr marL="0" marR="0" marT="1185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1500" dirty="0" smtClean="0">
                          <a:latin typeface="Arial MT"/>
                          <a:cs typeface="Arial MT"/>
                        </a:rPr>
                        <a:t>-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948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948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948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941397"/>
                  </a:ext>
                </a:extLst>
              </a:tr>
              <a:tr h="4723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Restrict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Restrict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500" spc="-40" dirty="0">
                          <a:latin typeface="Arial MT"/>
                          <a:cs typeface="Arial MT"/>
                        </a:rPr>
                        <a:t>Yes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8720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8720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</a:p>
                  </a:txBody>
                  <a:tcPr marL="0" marR="0" marT="8720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500" spc="-40" dirty="0">
                          <a:latin typeface="Arial MT"/>
                          <a:cs typeface="Arial MT"/>
                        </a:rPr>
                        <a:t>Yes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8720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1493958"/>
                  </a:ext>
                </a:extLst>
              </a:tr>
              <a:tr h="4723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Restrict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Block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914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00" spc="-4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914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00" spc="-40" dirty="0">
                          <a:latin typeface="Arial MT"/>
                          <a:cs typeface="Arial MT"/>
                        </a:rPr>
                        <a:t>Yes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914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914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726646"/>
                  </a:ext>
                </a:extLst>
              </a:tr>
              <a:tr h="4723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Block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Allow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948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948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</a:p>
                  </a:txBody>
                  <a:tcPr marL="0" marR="0" marT="948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500" spc="-4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948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382900"/>
                  </a:ext>
                </a:extLst>
              </a:tr>
              <a:tr h="4723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Block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Restrict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</a:p>
                  </a:txBody>
                  <a:tcPr marL="0" marR="0" marT="990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500" spc="-4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990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990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990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85585"/>
                  </a:ext>
                </a:extLst>
              </a:tr>
              <a:tr h="4723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Block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Block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500" spc="-40" dirty="0">
                          <a:latin typeface="Arial MT"/>
                          <a:cs typeface="Arial MT"/>
                        </a:rPr>
                        <a:t>Yes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10244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244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500" spc="-4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244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10244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08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84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5099472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47" dirty="0"/>
              <a:t>We</a:t>
            </a:r>
            <a:r>
              <a:rPr spc="-67" dirty="0"/>
              <a:t> </a:t>
            </a:r>
            <a:r>
              <a:rPr spc="-7" dirty="0"/>
              <a:t>Have</a:t>
            </a:r>
            <a:r>
              <a:rPr spc="-67" dirty="0"/>
              <a:t> </a:t>
            </a:r>
            <a:r>
              <a:rPr spc="-7" dirty="0"/>
              <a:t>Learned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53177"/>
            <a:ext cx="10579100" cy="3469390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474968" marR="76198" indent="-458882">
              <a:lnSpc>
                <a:spcPts val="3760"/>
              </a:lnSpc>
              <a:spcBef>
                <a:spcPts val="59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latin typeface="Arial MT"/>
                <a:cs typeface="Arial MT"/>
              </a:rPr>
              <a:t>Process </a:t>
            </a:r>
            <a:r>
              <a:rPr sz="3467" spc="-7" dirty="0">
                <a:latin typeface="Arial MT"/>
                <a:cs typeface="Arial MT"/>
              </a:rPr>
              <a:t>for deriving </a:t>
            </a:r>
            <a:r>
              <a:rPr sz="3467" dirty="0">
                <a:latin typeface="Arial MT"/>
                <a:cs typeface="Arial MT"/>
              </a:rPr>
              <a:t>system-level </a:t>
            </a:r>
            <a:r>
              <a:rPr sz="3467" spc="-7" dirty="0">
                <a:latin typeface="Arial MT"/>
                <a:cs typeface="Arial MT"/>
              </a:rPr>
              <a:t>tests often </a:t>
            </a:r>
            <a:r>
              <a:rPr sz="3467" dirty="0">
                <a:latin typeface="Arial MT"/>
                <a:cs typeface="Arial MT"/>
              </a:rPr>
              <a:t>results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in </a:t>
            </a:r>
            <a:r>
              <a:rPr sz="3467" b="1" dirty="0">
                <a:latin typeface="Arial"/>
                <a:cs typeface="Arial"/>
              </a:rPr>
              <a:t>too</a:t>
            </a:r>
            <a:r>
              <a:rPr sz="3467" b="1" spc="-7" dirty="0">
                <a:latin typeface="Arial"/>
                <a:cs typeface="Arial"/>
              </a:rPr>
              <a:t> many</a:t>
            </a:r>
            <a:r>
              <a:rPr sz="3467" b="1" spc="-13" dirty="0">
                <a:latin typeface="Arial"/>
                <a:cs typeface="Arial"/>
              </a:rPr>
              <a:t> </a:t>
            </a:r>
            <a:r>
              <a:rPr sz="3467" b="1" dirty="0">
                <a:latin typeface="Arial"/>
                <a:cs typeface="Arial"/>
              </a:rPr>
              <a:t>test</a:t>
            </a:r>
            <a:r>
              <a:rPr sz="3467" b="1" spc="-7" dirty="0">
                <a:latin typeface="Arial"/>
                <a:cs typeface="Arial"/>
              </a:rPr>
              <a:t> specifications</a:t>
            </a:r>
            <a:r>
              <a:rPr sz="3467" spc="-7" dirty="0">
                <a:latin typeface="Arial MT"/>
                <a:cs typeface="Arial MT"/>
              </a:rPr>
              <a:t>.</a:t>
            </a:r>
            <a:endParaRPr sz="3467" dirty="0">
              <a:latin typeface="Arial MT"/>
              <a:cs typeface="Arial MT"/>
            </a:endParaRPr>
          </a:p>
          <a:p>
            <a:pPr marL="475815" indent="-458882">
              <a:spcBef>
                <a:spcPts val="82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3" dirty="0">
                <a:latin typeface="Arial MT"/>
                <a:cs typeface="Arial MT"/>
              </a:rPr>
              <a:t>Two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methods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that</a:t>
            </a:r>
            <a:r>
              <a:rPr sz="3467" dirty="0">
                <a:latin typeface="Arial MT"/>
                <a:cs typeface="Arial MT"/>
              </a:rPr>
              <a:t> </a:t>
            </a:r>
            <a:r>
              <a:rPr sz="3467" b="1" spc="-7" dirty="0">
                <a:latin typeface="Arial"/>
                <a:cs typeface="Arial"/>
              </a:rPr>
              <a:t>identify</a:t>
            </a:r>
            <a:r>
              <a:rPr sz="3467" b="1" spc="-20" dirty="0">
                <a:latin typeface="Arial"/>
                <a:cs typeface="Arial"/>
              </a:rPr>
              <a:t> </a:t>
            </a:r>
            <a:r>
              <a:rPr sz="3467" b="1" spc="-7" dirty="0">
                <a:latin typeface="Arial"/>
                <a:cs typeface="Arial"/>
              </a:rPr>
              <a:t>important</a:t>
            </a:r>
            <a:r>
              <a:rPr sz="3467" b="1" spc="-27" dirty="0">
                <a:latin typeface="Arial"/>
                <a:cs typeface="Arial"/>
              </a:rPr>
              <a:t> </a:t>
            </a:r>
            <a:r>
              <a:rPr sz="3467" b="1" dirty="0">
                <a:latin typeface="Arial"/>
                <a:cs typeface="Arial"/>
              </a:rPr>
              <a:t>interactions</a:t>
            </a:r>
            <a:r>
              <a:rPr sz="3467" dirty="0">
                <a:latin typeface="Arial MT"/>
                <a:cs typeface="Arial MT"/>
              </a:rPr>
              <a:t>:</a:t>
            </a:r>
          </a:p>
          <a:p>
            <a:pPr marL="1084553" marR="6773" lvl="1" indent="-436022">
              <a:lnSpc>
                <a:spcPts val="3133"/>
              </a:lnSpc>
              <a:spcBef>
                <a:spcPts val="773"/>
              </a:spcBef>
              <a:buFont typeface="Arial MT"/>
              <a:buChar char="•"/>
              <a:tabLst>
                <a:tab pos="1084553" algn="l"/>
                <a:tab pos="1085398" algn="l"/>
              </a:tabLst>
            </a:pPr>
            <a:r>
              <a:rPr sz="2933" b="1" spc="-7" dirty="0">
                <a:latin typeface="Arial"/>
                <a:cs typeface="Arial"/>
              </a:rPr>
              <a:t>Category-Partition </a:t>
            </a:r>
            <a:r>
              <a:rPr sz="2933" b="1" dirty="0">
                <a:latin typeface="Arial"/>
                <a:cs typeface="Arial"/>
              </a:rPr>
              <a:t>Method: </a:t>
            </a:r>
            <a:r>
              <a:rPr sz="2933" spc="-7" dirty="0">
                <a:latin typeface="Arial MT"/>
                <a:cs typeface="Arial MT"/>
              </a:rPr>
              <a:t>Use </a:t>
            </a:r>
            <a:r>
              <a:rPr sz="2933" dirty="0">
                <a:latin typeface="Arial MT"/>
                <a:cs typeface="Arial MT"/>
              </a:rPr>
              <a:t>constraints </a:t>
            </a:r>
            <a:r>
              <a:rPr sz="2933" spc="-7" dirty="0">
                <a:latin typeface="Arial MT"/>
                <a:cs typeface="Arial MT"/>
              </a:rPr>
              <a:t>to eliminate </a:t>
            </a:r>
            <a:r>
              <a:rPr sz="2933" spc="-80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unnecessary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tests.</a:t>
            </a:r>
            <a:endParaRPr sz="2933" dirty="0">
              <a:latin typeface="Arial MT"/>
              <a:cs typeface="Arial MT"/>
            </a:endParaRPr>
          </a:p>
          <a:p>
            <a:pPr marL="1084553" marR="492748" lvl="1" indent="-436022">
              <a:lnSpc>
                <a:spcPts val="3133"/>
              </a:lnSpc>
              <a:spcBef>
                <a:spcPts val="733"/>
              </a:spcBef>
              <a:buFont typeface="Arial MT"/>
              <a:buChar char="•"/>
              <a:tabLst>
                <a:tab pos="1084553" algn="l"/>
                <a:tab pos="1085398" algn="l"/>
              </a:tabLst>
            </a:pPr>
            <a:r>
              <a:rPr sz="2933" b="1" spc="-7" dirty="0">
                <a:latin typeface="Arial"/>
                <a:cs typeface="Arial"/>
              </a:rPr>
              <a:t>Combinatorial Interaction </a:t>
            </a:r>
            <a:r>
              <a:rPr sz="2933" b="1" spc="-33" dirty="0">
                <a:latin typeface="Arial"/>
                <a:cs typeface="Arial"/>
              </a:rPr>
              <a:t>Testing: </a:t>
            </a:r>
            <a:r>
              <a:rPr sz="2933" spc="-7" dirty="0">
                <a:latin typeface="Arial MT"/>
                <a:cs typeface="Arial MT"/>
              </a:rPr>
              <a:t>Identify important </a:t>
            </a:r>
            <a:r>
              <a:rPr sz="2933" spc="-80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pairs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of input </a:t>
            </a:r>
            <a:r>
              <a:rPr sz="2933" dirty="0">
                <a:latin typeface="Arial MT"/>
                <a:cs typeface="Arial MT"/>
              </a:rPr>
              <a:t>values.</a:t>
            </a:r>
          </a:p>
        </p:txBody>
      </p:sp>
    </p:spTree>
    <p:extLst>
      <p:ext uri="{BB962C8B-B14F-4D97-AF65-F5344CB8AC3E}">
        <p14:creationId xmlns:p14="http://schemas.microsoft.com/office/powerpoint/2010/main" val="189208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293370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Next</a:t>
            </a:r>
            <a:r>
              <a:rPr spc="-107" dirty="0"/>
              <a:t> </a:t>
            </a:r>
            <a:r>
              <a:rPr spc="-33" dirty="0"/>
              <a:t>Time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01266"/>
            <a:ext cx="7226300" cy="243143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latin typeface="Arial MT"/>
                <a:cs typeface="Arial MT"/>
              </a:rPr>
              <a:t>Exercise</a:t>
            </a:r>
            <a:r>
              <a:rPr sz="3467" spc="-47" dirty="0">
                <a:latin typeface="Arial MT"/>
                <a:cs typeface="Arial MT"/>
              </a:rPr>
              <a:t> </a:t>
            </a:r>
            <a:r>
              <a:rPr sz="3467" spc="-13" dirty="0">
                <a:latin typeface="Arial MT"/>
                <a:cs typeface="Arial MT"/>
              </a:rPr>
              <a:t>Session</a:t>
            </a:r>
            <a:r>
              <a:rPr sz="3467" spc="-93" dirty="0">
                <a:latin typeface="Arial MT"/>
                <a:cs typeface="Arial MT"/>
              </a:rPr>
              <a:t> </a:t>
            </a:r>
            <a:r>
              <a:rPr lang="en-US" sz="3467" spc="-73" dirty="0" smtClean="0">
                <a:latin typeface="Arial MT"/>
                <a:cs typeface="Arial MT"/>
              </a:rPr>
              <a:t>Tomorrow</a:t>
            </a:r>
            <a:r>
              <a:rPr sz="3467" spc="-73" dirty="0" smtClean="0">
                <a:latin typeface="Arial MT"/>
                <a:cs typeface="Arial MT"/>
              </a:rPr>
              <a:t>:</a:t>
            </a:r>
            <a:endParaRPr sz="3467" dirty="0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dirty="0">
                <a:latin typeface="Arial MT"/>
                <a:cs typeface="Arial MT"/>
              </a:rPr>
              <a:t>More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practice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in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system-level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testing</a:t>
            </a:r>
            <a:r>
              <a:rPr sz="2933" spc="-7" dirty="0" smtClean="0">
                <a:latin typeface="Arial MT"/>
                <a:cs typeface="Arial MT"/>
              </a:rPr>
              <a:t>.</a:t>
            </a:r>
            <a:endParaRPr lang="en-US" sz="2933" spc="-7" dirty="0" smtClean="0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endParaRPr sz="3200" dirty="0">
              <a:latin typeface="Arial MT"/>
              <a:cs typeface="Arial MT"/>
            </a:endParaRPr>
          </a:p>
          <a:p>
            <a:pPr marL="458035" marR="2322349" indent="-458035">
              <a:lnSpc>
                <a:spcPts val="4000"/>
              </a:lnSpc>
              <a:spcBef>
                <a:spcPts val="2293"/>
              </a:spcBef>
              <a:buChar char="•"/>
              <a:tabLst>
                <a:tab pos="458035" algn="l"/>
                <a:tab pos="475815" algn="l"/>
              </a:tabLst>
            </a:pPr>
            <a:r>
              <a:rPr lang="en-US" sz="3467" spc="-13" dirty="0" smtClean="0">
                <a:latin typeface="Arial MT"/>
                <a:cs typeface="Arial MT"/>
              </a:rPr>
              <a:t>Unit Testing</a:t>
            </a:r>
            <a:endParaRPr sz="3467" dirty="0" smtClean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6430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546C-FFF8-027D-C16D-33B0687CF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225" y="3152001"/>
            <a:ext cx="8083550" cy="553998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56A212-82A9-775A-C17E-BFF2877138E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3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412750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87" dirty="0"/>
              <a:t>Today’s</a:t>
            </a:r>
            <a:r>
              <a:rPr spc="-100" dirty="0"/>
              <a:t> </a:t>
            </a:r>
            <a:r>
              <a:rPr spc="-7" dirty="0"/>
              <a:t>Goals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733798"/>
            <a:ext cx="10177779" cy="2792153"/>
          </a:xfrm>
          <a:prstGeom prst="rect">
            <a:avLst/>
          </a:prstGeom>
        </p:spPr>
        <p:txBody>
          <a:bodyPr vert="horz" wrap="square" lIns="0" tIns="136313" rIns="0" bIns="0" rtlCol="0">
            <a:spAutoFit/>
          </a:bodyPr>
          <a:lstStyle/>
          <a:p>
            <a:pPr marL="475815" indent="-458882">
              <a:spcBef>
                <a:spcPts val="10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Understand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how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interactions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can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create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faults.</a:t>
            </a:r>
            <a:endParaRPr sz="3467" dirty="0">
              <a:latin typeface="Arial MT"/>
              <a:cs typeface="Arial MT"/>
            </a:endParaRPr>
          </a:p>
          <a:p>
            <a:pPr marL="474968" marR="6773" indent="-458882">
              <a:lnSpc>
                <a:spcPts val="3773"/>
              </a:lnSpc>
              <a:spcBef>
                <a:spcPts val="1387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latin typeface="Arial MT"/>
                <a:cs typeface="Arial MT"/>
              </a:rPr>
              <a:t>Examine </a:t>
            </a:r>
            <a:r>
              <a:rPr sz="3467" b="1" spc="-7" dirty="0">
                <a:latin typeface="Arial"/>
                <a:cs typeface="Arial"/>
              </a:rPr>
              <a:t>how </a:t>
            </a:r>
            <a:r>
              <a:rPr sz="3467" b="1" dirty="0">
                <a:latin typeface="Arial"/>
                <a:cs typeface="Arial"/>
              </a:rPr>
              <a:t>to </a:t>
            </a:r>
            <a:r>
              <a:rPr sz="3467" b="1" spc="-7" dirty="0">
                <a:latin typeface="Arial"/>
                <a:cs typeface="Arial"/>
              </a:rPr>
              <a:t>select system </a:t>
            </a:r>
            <a:r>
              <a:rPr sz="3467" b="1" dirty="0">
                <a:latin typeface="Arial"/>
                <a:cs typeface="Arial"/>
              </a:rPr>
              <a:t>tests </a:t>
            </a:r>
            <a:r>
              <a:rPr sz="3467" spc="-7" dirty="0">
                <a:latin typeface="Arial MT"/>
                <a:cs typeface="Arial MT"/>
              </a:rPr>
              <a:t>to increase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likelihood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of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detecting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interaction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faults.</a:t>
            </a:r>
            <a:endParaRPr sz="3467" dirty="0">
              <a:latin typeface="Arial MT"/>
              <a:cs typeface="Arial MT"/>
            </a:endParaRPr>
          </a:p>
          <a:p>
            <a:pPr marL="1085398" lvl="1" indent="-436022">
              <a:spcBef>
                <a:spcPts val="21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Category-Partition</a:t>
            </a:r>
            <a:r>
              <a:rPr sz="2933" spc="-6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Method</a:t>
            </a:r>
          </a:p>
          <a:p>
            <a:pPr marL="1085398" lvl="1" indent="-436022">
              <a:spcBef>
                <a:spcPts val="279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Combinatorial</a:t>
            </a:r>
            <a:r>
              <a:rPr sz="2933" spc="-4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Interaction</a:t>
            </a:r>
            <a:r>
              <a:rPr sz="2933" spc="-100" dirty="0">
                <a:latin typeface="Arial MT"/>
                <a:cs typeface="Arial MT"/>
              </a:rPr>
              <a:t> </a:t>
            </a:r>
            <a:r>
              <a:rPr sz="2933" spc="-53" dirty="0">
                <a:latin typeface="Arial MT"/>
                <a:cs typeface="Arial MT"/>
              </a:rPr>
              <a:t>Testing</a:t>
            </a:r>
            <a:endParaRPr sz="2933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65151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840316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Selecting</a:t>
            </a:r>
            <a:r>
              <a:rPr spc="-80" dirty="0"/>
              <a:t> </a:t>
            </a:r>
            <a:r>
              <a:rPr spc="-93" dirty="0"/>
              <a:t>Test</a:t>
            </a:r>
            <a:r>
              <a:rPr spc="-60" dirty="0"/>
              <a:t> </a:t>
            </a:r>
            <a:r>
              <a:rPr spc="-7" dirty="0"/>
              <a:t>Specifications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733798"/>
            <a:ext cx="10431779" cy="3356602"/>
          </a:xfrm>
          <a:prstGeom prst="rect">
            <a:avLst/>
          </a:prstGeom>
        </p:spPr>
        <p:txBody>
          <a:bodyPr vert="horz" wrap="square" lIns="0" tIns="136313" rIns="0" bIns="0" rtlCol="0">
            <a:spAutoFit/>
          </a:bodyPr>
          <a:lstStyle/>
          <a:p>
            <a:pPr marL="475815" indent="-458882">
              <a:spcBef>
                <a:spcPts val="1073"/>
              </a:spcBef>
              <a:buFont typeface="Arial"/>
              <a:buChar char="•"/>
              <a:tabLst>
                <a:tab pos="474968" algn="l"/>
                <a:tab pos="475815" algn="l"/>
              </a:tabLst>
            </a:pPr>
            <a:r>
              <a:rPr sz="3467" spc="-33" dirty="0">
                <a:latin typeface="Arial MT"/>
                <a:cs typeface="Arial MT"/>
              </a:rPr>
              <a:t>We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want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to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select</a:t>
            </a:r>
            <a:r>
              <a:rPr sz="3467" spc="7" dirty="0">
                <a:latin typeface="Arial MT"/>
                <a:cs typeface="Arial MT"/>
              </a:rPr>
              <a:t> </a:t>
            </a:r>
            <a:r>
              <a:rPr sz="3467" i="1" spc="-7" dirty="0">
                <a:latin typeface="Arial"/>
                <a:cs typeface="Arial"/>
              </a:rPr>
              <a:t>interesting</a:t>
            </a:r>
            <a:r>
              <a:rPr sz="3467" i="1" spc="-27" dirty="0">
                <a:latin typeface="Arial"/>
                <a:cs typeface="Arial"/>
              </a:rPr>
              <a:t> </a:t>
            </a:r>
            <a:r>
              <a:rPr sz="3467" dirty="0">
                <a:latin typeface="Arial MT"/>
                <a:cs typeface="Arial MT"/>
              </a:rPr>
              <a:t>specifications.</a:t>
            </a:r>
          </a:p>
          <a:p>
            <a:pPr marL="475815" indent="-458882">
              <a:spcBef>
                <a:spcPts val="9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b="1" spc="-7" dirty="0">
                <a:latin typeface="Arial"/>
                <a:cs typeface="Arial"/>
              </a:rPr>
              <a:t>Category-Partition</a:t>
            </a:r>
            <a:r>
              <a:rPr sz="3467" b="1" spc="-67" dirty="0">
                <a:latin typeface="Arial"/>
                <a:cs typeface="Arial"/>
              </a:rPr>
              <a:t> </a:t>
            </a:r>
            <a:r>
              <a:rPr sz="3467" b="1" dirty="0">
                <a:latin typeface="Arial"/>
                <a:cs typeface="Arial"/>
              </a:rPr>
              <a:t>Method</a:t>
            </a:r>
            <a:endParaRPr sz="3467" dirty="0">
              <a:latin typeface="Arial"/>
              <a:cs typeface="Arial"/>
            </a:endParaRPr>
          </a:p>
          <a:p>
            <a:pPr marL="1085398" lvl="1" indent="-436022">
              <a:spcBef>
                <a:spcPts val="345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Apply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constraints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to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reduce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the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number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of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specifications.</a:t>
            </a:r>
          </a:p>
          <a:p>
            <a:pPr marL="475815" indent="-458882">
              <a:spcBef>
                <a:spcPts val="8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b="1" spc="-7" dirty="0">
                <a:latin typeface="Arial"/>
                <a:cs typeface="Arial"/>
              </a:rPr>
              <a:t>Combinatorial</a:t>
            </a:r>
            <a:r>
              <a:rPr sz="3467" b="1" spc="-40" dirty="0">
                <a:latin typeface="Arial"/>
                <a:cs typeface="Arial"/>
              </a:rPr>
              <a:t> </a:t>
            </a:r>
            <a:r>
              <a:rPr sz="3467" b="1" spc="-7" dirty="0">
                <a:latin typeface="Arial"/>
                <a:cs typeface="Arial"/>
              </a:rPr>
              <a:t>Interaction</a:t>
            </a:r>
            <a:r>
              <a:rPr sz="3467" b="1" spc="-40" dirty="0">
                <a:latin typeface="Arial"/>
                <a:cs typeface="Arial"/>
              </a:rPr>
              <a:t> </a:t>
            </a:r>
            <a:r>
              <a:rPr sz="3467" b="1" spc="-47" dirty="0">
                <a:latin typeface="Arial"/>
                <a:cs typeface="Arial"/>
              </a:rPr>
              <a:t>Testing</a:t>
            </a:r>
            <a:endParaRPr sz="3467" dirty="0">
              <a:latin typeface="Arial"/>
              <a:cs typeface="Arial"/>
            </a:endParaRPr>
          </a:p>
          <a:p>
            <a:pPr marL="1084553" marR="712876" lvl="1" indent="-436022">
              <a:lnSpc>
                <a:spcPts val="3133"/>
              </a:lnSpc>
              <a:spcBef>
                <a:spcPts val="77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Identify </a:t>
            </a:r>
            <a:r>
              <a:rPr sz="2933" dirty="0">
                <a:latin typeface="Arial MT"/>
                <a:cs typeface="Arial MT"/>
              </a:rPr>
              <a:t>a subset </a:t>
            </a:r>
            <a:r>
              <a:rPr sz="2933" spc="-7" dirty="0">
                <a:latin typeface="Arial MT"/>
                <a:cs typeface="Arial MT"/>
              </a:rPr>
              <a:t>that </a:t>
            </a:r>
            <a:r>
              <a:rPr sz="2933" dirty="0">
                <a:latin typeface="Arial MT"/>
                <a:cs typeface="Arial MT"/>
              </a:rPr>
              <a:t>covers </a:t>
            </a:r>
            <a:r>
              <a:rPr sz="2933" spc="-7" dirty="0">
                <a:latin typeface="Arial MT"/>
                <a:cs typeface="Arial MT"/>
              </a:rPr>
              <a:t>all interactions between </a:t>
            </a:r>
            <a:r>
              <a:rPr sz="2933" spc="-80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pairs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of </a:t>
            </a:r>
            <a:r>
              <a:rPr sz="2933" dirty="0">
                <a:latin typeface="Arial MT"/>
                <a:cs typeface="Arial MT"/>
              </a:rPr>
              <a:t>choices.</a:t>
            </a:r>
          </a:p>
        </p:txBody>
      </p:sp>
    </p:spTree>
    <p:extLst>
      <p:ext uri="{BB962C8B-B14F-4D97-AF65-F5344CB8AC3E}">
        <p14:creationId xmlns:p14="http://schemas.microsoft.com/office/powerpoint/2010/main" val="47630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67" y="3190328"/>
            <a:ext cx="768434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Category-Partition</a:t>
            </a:r>
            <a:r>
              <a:rPr spc="-120" dirty="0"/>
              <a:t> </a:t>
            </a:r>
            <a:r>
              <a:rPr dirty="0"/>
              <a:t>Method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888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768434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Category-Partition</a:t>
            </a:r>
            <a:r>
              <a:rPr spc="-120" dirty="0"/>
              <a:t> </a:t>
            </a:r>
            <a:r>
              <a:rPr dirty="0"/>
              <a:t>Method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7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22553" y="1733798"/>
            <a:ext cx="10698479" cy="3438548"/>
          </a:xfrm>
          <a:prstGeom prst="rect">
            <a:avLst/>
          </a:prstGeom>
        </p:spPr>
        <p:txBody>
          <a:bodyPr vert="horz" wrap="square" lIns="0" tIns="136313" rIns="0" bIns="0" rtlCol="0">
            <a:spAutoFit/>
          </a:bodyPr>
          <a:lstStyle/>
          <a:p>
            <a:pPr marL="16933">
              <a:spcBef>
                <a:spcPts val="1073"/>
              </a:spcBef>
            </a:pPr>
            <a:r>
              <a:rPr sz="3467" spc="-7" dirty="0">
                <a:latin typeface="Arial MT"/>
                <a:cs typeface="Arial MT"/>
              </a:rPr>
              <a:t>Creates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a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set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of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test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specifications.</a:t>
            </a:r>
          </a:p>
          <a:p>
            <a:pPr marL="626518" indent="-458882">
              <a:spcBef>
                <a:spcPts val="940"/>
              </a:spcBef>
              <a:buFont typeface="Arial MT"/>
              <a:buChar char="•"/>
              <a:tabLst>
                <a:tab pos="625671" algn="l"/>
                <a:tab pos="626518" algn="l"/>
              </a:tabLst>
            </a:pPr>
            <a:r>
              <a:rPr sz="3467" b="1" spc="-7" dirty="0">
                <a:latin typeface="Arial"/>
                <a:cs typeface="Arial"/>
              </a:rPr>
              <a:t>Choices</a:t>
            </a:r>
            <a:r>
              <a:rPr sz="3467" spc="-7" dirty="0">
                <a:latin typeface="Arial MT"/>
                <a:cs typeface="Arial MT"/>
              </a:rPr>
              <a:t>,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b="1" spc="-7" dirty="0">
                <a:latin typeface="Arial"/>
                <a:cs typeface="Arial"/>
              </a:rPr>
              <a:t>representative</a:t>
            </a:r>
            <a:r>
              <a:rPr sz="3467" b="1" spc="-27" dirty="0">
                <a:latin typeface="Arial"/>
                <a:cs typeface="Arial"/>
              </a:rPr>
              <a:t> </a:t>
            </a:r>
            <a:r>
              <a:rPr sz="3467" b="1" spc="-7" dirty="0">
                <a:latin typeface="Arial"/>
                <a:cs typeface="Arial"/>
              </a:rPr>
              <a:t>values</a:t>
            </a:r>
            <a:r>
              <a:rPr sz="3467" spc="-7" dirty="0">
                <a:latin typeface="Arial MT"/>
                <a:cs typeface="Arial MT"/>
              </a:rPr>
              <a:t>,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and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b="1" spc="-7" dirty="0">
                <a:latin typeface="Arial"/>
                <a:cs typeface="Arial"/>
              </a:rPr>
              <a:t>constraints</a:t>
            </a:r>
            <a:r>
              <a:rPr sz="3467" spc="-7" dirty="0">
                <a:latin typeface="Arial MT"/>
                <a:cs typeface="Arial MT"/>
              </a:rPr>
              <a:t>.</a:t>
            </a:r>
            <a:endParaRPr sz="3467" dirty="0">
              <a:latin typeface="Arial MT"/>
              <a:cs typeface="Arial MT"/>
            </a:endParaRPr>
          </a:p>
          <a:p>
            <a:pPr marL="1236102" lvl="1" indent="-436022">
              <a:spcBef>
                <a:spcPts val="345"/>
              </a:spcBef>
              <a:buFont typeface="Arial MT"/>
              <a:buChar char="•"/>
              <a:tabLst>
                <a:tab pos="1235256" algn="l"/>
                <a:tab pos="1236102" algn="l"/>
              </a:tabLst>
            </a:pPr>
            <a:r>
              <a:rPr sz="2933" b="1" spc="-7" dirty="0">
                <a:latin typeface="Arial"/>
                <a:cs typeface="Arial"/>
              </a:rPr>
              <a:t>Choices:</a:t>
            </a:r>
            <a:r>
              <a:rPr sz="2933" b="1" spc="-20" dirty="0">
                <a:latin typeface="Arial"/>
                <a:cs typeface="Arial"/>
              </a:rPr>
              <a:t> </a:t>
            </a:r>
            <a:r>
              <a:rPr sz="2933" spc="-7" dirty="0">
                <a:latin typeface="Arial MT"/>
                <a:cs typeface="Arial MT"/>
              </a:rPr>
              <a:t>What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you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can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control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when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testing.</a:t>
            </a:r>
            <a:endParaRPr sz="2933" dirty="0">
              <a:latin typeface="Arial MT"/>
              <a:cs typeface="Arial MT"/>
            </a:endParaRPr>
          </a:p>
          <a:p>
            <a:pPr marL="1236102" lvl="1" indent="-436022">
              <a:spcBef>
                <a:spcPts val="279"/>
              </a:spcBef>
              <a:buFont typeface="Arial MT"/>
              <a:buChar char="•"/>
              <a:tabLst>
                <a:tab pos="1235256" algn="l"/>
                <a:tab pos="1236102" algn="l"/>
              </a:tabLst>
            </a:pPr>
            <a:r>
              <a:rPr sz="2933" b="1" spc="-7" dirty="0">
                <a:latin typeface="Arial"/>
                <a:cs typeface="Arial"/>
              </a:rPr>
              <a:t>Representative</a:t>
            </a:r>
            <a:r>
              <a:rPr sz="2933" b="1" spc="-20" dirty="0">
                <a:latin typeface="Arial"/>
                <a:cs typeface="Arial"/>
              </a:rPr>
              <a:t> </a:t>
            </a:r>
            <a:r>
              <a:rPr sz="2933" b="1" spc="-33" dirty="0">
                <a:latin typeface="Arial"/>
                <a:cs typeface="Arial"/>
              </a:rPr>
              <a:t>Values:</a:t>
            </a:r>
            <a:r>
              <a:rPr sz="2933" b="1" dirty="0">
                <a:latin typeface="Arial"/>
                <a:cs typeface="Arial"/>
              </a:rPr>
              <a:t> </a:t>
            </a:r>
            <a:r>
              <a:rPr sz="2933" spc="-7" dirty="0">
                <a:latin typeface="Arial MT"/>
                <a:cs typeface="Arial MT"/>
              </a:rPr>
              <a:t>Logical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options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for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each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choice.</a:t>
            </a:r>
          </a:p>
          <a:p>
            <a:pPr marL="1236102" indent="-436022">
              <a:spcBef>
                <a:spcPts val="279"/>
              </a:spcBef>
              <a:buChar char="•"/>
              <a:tabLst>
                <a:tab pos="1235256" algn="l"/>
                <a:tab pos="1236102" algn="l"/>
              </a:tabLst>
            </a:pPr>
            <a:r>
              <a:rPr sz="2933" b="1" spc="-7" dirty="0">
                <a:latin typeface="Arial"/>
                <a:cs typeface="Arial"/>
              </a:rPr>
              <a:t>Constraints:</a:t>
            </a:r>
            <a:r>
              <a:rPr sz="2933" b="1" spc="-33" dirty="0">
                <a:latin typeface="Arial"/>
                <a:cs typeface="Arial"/>
              </a:rPr>
              <a:t> </a:t>
            </a:r>
            <a:r>
              <a:rPr sz="2933" spc="-7" dirty="0">
                <a:latin typeface="Arial MT"/>
                <a:cs typeface="Arial MT"/>
              </a:rPr>
              <a:t>Limit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certain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combinations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of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values.</a:t>
            </a:r>
          </a:p>
          <a:p>
            <a:pPr marL="626518" indent="-458882">
              <a:spcBef>
                <a:spcPts val="873"/>
              </a:spcBef>
              <a:buChar char="•"/>
              <a:tabLst>
                <a:tab pos="625671" algn="l"/>
                <a:tab pos="626518" algn="l"/>
              </a:tabLst>
            </a:pPr>
            <a:r>
              <a:rPr sz="3467" spc="-13" dirty="0">
                <a:latin typeface="Arial MT"/>
                <a:cs typeface="Arial MT"/>
              </a:rPr>
              <a:t>Apply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more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constraints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to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further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limit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set.</a:t>
            </a:r>
          </a:p>
        </p:txBody>
      </p:sp>
    </p:spTree>
    <p:extLst>
      <p:ext uri="{BB962C8B-B14F-4D97-AF65-F5344CB8AC3E}">
        <p14:creationId xmlns:p14="http://schemas.microsoft.com/office/powerpoint/2010/main" val="407738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1028276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Example:</a:t>
            </a:r>
            <a:r>
              <a:rPr spc="-73" dirty="0"/>
              <a:t> </a:t>
            </a:r>
            <a:r>
              <a:rPr spc="-7" dirty="0"/>
              <a:t>Computer</a:t>
            </a:r>
            <a:r>
              <a:rPr spc="-60" dirty="0"/>
              <a:t> </a:t>
            </a:r>
            <a:r>
              <a:rPr spc="-7" dirty="0"/>
              <a:t>Configurations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8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49503" y="1892734"/>
            <a:ext cx="10374207" cy="202033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99521" indent="-483435">
              <a:spcBef>
                <a:spcPts val="133"/>
              </a:spcBef>
              <a:buSzPct val="115384"/>
              <a:buChar char="•"/>
              <a:tabLst>
                <a:tab pos="498674" algn="l"/>
                <a:tab pos="500367" algn="l"/>
              </a:tabLst>
            </a:pPr>
            <a:r>
              <a:rPr sz="3467" spc="-27" dirty="0">
                <a:latin typeface="Arial MT"/>
                <a:cs typeface="Arial MT"/>
              </a:rPr>
              <a:t>Web </a:t>
            </a:r>
            <a:r>
              <a:rPr sz="3467" dirty="0">
                <a:latin typeface="Arial MT"/>
                <a:cs typeface="Arial MT"/>
              </a:rPr>
              <a:t>shop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that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sells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custom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computers.</a:t>
            </a:r>
          </a:p>
          <a:p>
            <a:pPr marL="499521" indent="-459729">
              <a:spcBef>
                <a:spcPts val="127"/>
              </a:spcBef>
              <a:buChar char="•"/>
              <a:tabLst>
                <a:tab pos="498674" algn="l"/>
                <a:tab pos="500367" algn="l"/>
              </a:tabLst>
            </a:pPr>
            <a:r>
              <a:rPr sz="3467" dirty="0">
                <a:latin typeface="Arial MT"/>
                <a:cs typeface="Arial MT"/>
              </a:rPr>
              <a:t>A</a:t>
            </a:r>
            <a:r>
              <a:rPr sz="3467" spc="-200" dirty="0">
                <a:latin typeface="Arial MT"/>
                <a:cs typeface="Arial MT"/>
              </a:rPr>
              <a:t> </a:t>
            </a:r>
            <a:r>
              <a:rPr sz="3467" i="1" dirty="0">
                <a:latin typeface="Arial"/>
                <a:cs typeface="Arial"/>
              </a:rPr>
              <a:t>configuration</a:t>
            </a:r>
            <a:r>
              <a:rPr sz="3467" i="1" spc="-20" dirty="0">
                <a:latin typeface="Arial"/>
                <a:cs typeface="Arial"/>
              </a:rPr>
              <a:t> </a:t>
            </a:r>
            <a:r>
              <a:rPr sz="3467" spc="-7" dirty="0">
                <a:latin typeface="Arial MT"/>
                <a:cs typeface="Arial MT"/>
              </a:rPr>
              <a:t>is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a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set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of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options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for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a</a:t>
            </a:r>
            <a:r>
              <a:rPr sz="3467" spc="27" dirty="0">
                <a:latin typeface="Arial MT"/>
                <a:cs typeface="Arial MT"/>
              </a:rPr>
              <a:t> </a:t>
            </a:r>
            <a:r>
              <a:rPr sz="3467" i="1" spc="-7" dirty="0">
                <a:latin typeface="Arial"/>
                <a:cs typeface="Arial"/>
              </a:rPr>
              <a:t>model</a:t>
            </a:r>
            <a:r>
              <a:rPr sz="3467" spc="-7" dirty="0">
                <a:latin typeface="Arial MT"/>
                <a:cs typeface="Arial MT"/>
              </a:rPr>
              <a:t>.</a:t>
            </a:r>
            <a:endParaRPr sz="3467" dirty="0">
              <a:latin typeface="Arial MT"/>
              <a:cs typeface="Arial MT"/>
            </a:endParaRPr>
          </a:p>
          <a:p>
            <a:pPr marL="1109106" marR="6773" lvl="1" indent="-436022">
              <a:lnSpc>
                <a:spcPts val="3507"/>
              </a:lnSpc>
              <a:spcBef>
                <a:spcPts val="187"/>
              </a:spcBef>
              <a:buChar char="•"/>
              <a:tabLst>
                <a:tab pos="1108259" algn="l"/>
                <a:tab pos="1109952" algn="l"/>
              </a:tabLst>
            </a:pPr>
            <a:r>
              <a:rPr sz="2933" spc="-7" dirty="0">
                <a:latin typeface="Arial MT"/>
                <a:cs typeface="Arial MT"/>
              </a:rPr>
              <a:t>Some </a:t>
            </a:r>
            <a:r>
              <a:rPr sz="2933" dirty="0">
                <a:latin typeface="Arial MT"/>
                <a:cs typeface="Arial MT"/>
              </a:rPr>
              <a:t>combinations </a:t>
            </a:r>
            <a:r>
              <a:rPr sz="2933" spc="-7" dirty="0">
                <a:latin typeface="Arial MT"/>
                <a:cs typeface="Arial MT"/>
              </a:rPr>
              <a:t>are invalid </a:t>
            </a:r>
            <a:r>
              <a:rPr sz="2933" dirty="0">
                <a:latin typeface="Arial MT"/>
                <a:cs typeface="Arial MT"/>
              </a:rPr>
              <a:t>(i.e., </a:t>
            </a:r>
            <a:r>
              <a:rPr sz="2933" spc="-7" dirty="0">
                <a:latin typeface="Arial MT"/>
                <a:cs typeface="Arial MT"/>
              </a:rPr>
              <a:t>display port </a:t>
            </a:r>
            <a:r>
              <a:rPr sz="2933" dirty="0">
                <a:latin typeface="Arial MT"/>
                <a:cs typeface="Arial MT"/>
              </a:rPr>
              <a:t>monitor </a:t>
            </a:r>
            <a:r>
              <a:rPr sz="2933" spc="-80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with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HDMI </a:t>
            </a:r>
            <a:r>
              <a:rPr sz="2933" dirty="0">
                <a:latin typeface="Arial MT"/>
                <a:cs typeface="Arial MT"/>
              </a:rPr>
              <a:t>video</a:t>
            </a:r>
            <a:r>
              <a:rPr sz="2933" spc="-7" dirty="0">
                <a:latin typeface="Arial MT"/>
                <a:cs typeface="Arial MT"/>
              </a:rPr>
              <a:t> output).</a:t>
            </a:r>
            <a:endParaRPr sz="2933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3264" y="3859710"/>
            <a:ext cx="2300393" cy="55064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5815" indent="-458882">
              <a:spcBef>
                <a:spcPts val="13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Function:</a:t>
            </a:r>
            <a:endParaRPr sz="3467" dirty="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84538" y="3927443"/>
            <a:ext cx="8010313" cy="46844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933" b="1" spc="-7" dirty="0">
                <a:latin typeface="Consolas"/>
                <a:cs typeface="Consolas"/>
              </a:rPr>
              <a:t>checkConfiguration(model,configuration)</a:t>
            </a:r>
            <a:endParaRPr sz="2933" dirty="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06553" y="4395818"/>
            <a:ext cx="9382760" cy="91478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52109" indent="-436022">
              <a:lnSpc>
                <a:spcPts val="3513"/>
              </a:lnSpc>
              <a:spcBef>
                <a:spcPts val="133"/>
              </a:spcBef>
              <a:buChar char="•"/>
              <a:tabLst>
                <a:tab pos="451262" algn="l"/>
                <a:tab pos="452955" algn="l"/>
              </a:tabLst>
            </a:pPr>
            <a:r>
              <a:rPr sz="2933" spc="-7" dirty="0">
                <a:latin typeface="Arial MT"/>
                <a:cs typeface="Arial MT"/>
              </a:rPr>
              <a:t>What</a:t>
            </a:r>
            <a:r>
              <a:rPr sz="2933" spc="-4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are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the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parameters?</a:t>
            </a:r>
            <a:endParaRPr sz="2933" dirty="0">
              <a:latin typeface="Arial MT"/>
              <a:cs typeface="Arial MT"/>
            </a:endParaRPr>
          </a:p>
          <a:p>
            <a:pPr marL="452109" indent="-436022">
              <a:lnSpc>
                <a:spcPts val="3513"/>
              </a:lnSpc>
              <a:buChar char="•"/>
              <a:tabLst>
                <a:tab pos="451262" algn="l"/>
                <a:tab pos="452955" algn="l"/>
              </a:tabLst>
            </a:pPr>
            <a:r>
              <a:rPr sz="2933" spc="-7" dirty="0">
                <a:latin typeface="Arial MT"/>
                <a:cs typeface="Arial MT"/>
              </a:rPr>
              <a:t>What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are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the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choices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to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be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made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for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each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parameter?</a:t>
            </a:r>
            <a:endParaRPr sz="2933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093275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994410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Example:</a:t>
            </a:r>
            <a:r>
              <a:rPr spc="-73" dirty="0"/>
              <a:t> </a:t>
            </a:r>
            <a:r>
              <a:rPr spc="-7" dirty="0"/>
              <a:t>Computer</a:t>
            </a:r>
            <a:r>
              <a:rPr spc="-60" dirty="0"/>
              <a:t> </a:t>
            </a:r>
            <a:r>
              <a:rPr spc="-7" dirty="0"/>
              <a:t>Configuration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9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914737" y="1832451"/>
            <a:ext cx="10549467" cy="3889164"/>
          </a:xfrm>
          <a:prstGeom prst="rect">
            <a:avLst/>
          </a:prstGeom>
        </p:spPr>
        <p:txBody>
          <a:bodyPr vert="horz" wrap="square" lIns="0" tIns="33867" rIns="0" bIns="0" rtlCol="0">
            <a:spAutoFit/>
          </a:bodyPr>
          <a:lstStyle/>
          <a:p>
            <a:pPr marL="434329" marR="296326" indent="-417396">
              <a:lnSpc>
                <a:spcPts val="3000"/>
              </a:lnSpc>
              <a:spcBef>
                <a:spcPts val="267"/>
              </a:spcBef>
              <a:buFont typeface="Arial MT"/>
              <a:buChar char="•"/>
              <a:tabLst>
                <a:tab pos="433482" algn="l"/>
                <a:tab pos="434329" algn="l"/>
              </a:tabLst>
            </a:pPr>
            <a:r>
              <a:rPr sz="2533" b="1" dirty="0">
                <a:latin typeface="Arial"/>
                <a:cs typeface="Arial"/>
              </a:rPr>
              <a:t>Model: </a:t>
            </a:r>
            <a:r>
              <a:rPr sz="2533" spc="-7" dirty="0">
                <a:latin typeface="Arial MT"/>
                <a:cs typeface="Arial MT"/>
              </a:rPr>
              <a:t>Identifies </a:t>
            </a:r>
            <a:r>
              <a:rPr sz="2533" dirty="0">
                <a:latin typeface="Arial MT"/>
                <a:cs typeface="Arial MT"/>
              </a:rPr>
              <a:t>a </a:t>
            </a:r>
            <a:r>
              <a:rPr sz="2533" spc="-7" dirty="0">
                <a:latin typeface="Arial MT"/>
                <a:cs typeface="Arial MT"/>
              </a:rPr>
              <a:t>product and determines </a:t>
            </a:r>
            <a:r>
              <a:rPr sz="2533" dirty="0">
                <a:latin typeface="Arial MT"/>
                <a:cs typeface="Arial MT"/>
              </a:rPr>
              <a:t>constraints </a:t>
            </a:r>
            <a:r>
              <a:rPr sz="2533" spc="-7" dirty="0">
                <a:latin typeface="Arial MT"/>
                <a:cs typeface="Arial MT"/>
              </a:rPr>
              <a:t>on available </a:t>
            </a:r>
            <a:r>
              <a:rPr sz="2533" dirty="0">
                <a:latin typeface="Arial MT"/>
                <a:cs typeface="Arial MT"/>
              </a:rPr>
              <a:t> components. </a:t>
            </a:r>
            <a:r>
              <a:rPr sz="2533" spc="-7" dirty="0">
                <a:latin typeface="Arial MT"/>
                <a:cs typeface="Arial MT"/>
              </a:rPr>
              <a:t>Identified by </a:t>
            </a:r>
            <a:r>
              <a:rPr sz="2533" dirty="0">
                <a:latin typeface="Arial MT"/>
                <a:cs typeface="Arial MT"/>
              </a:rPr>
              <a:t>a model </a:t>
            </a:r>
            <a:r>
              <a:rPr sz="2533" spc="-27" dirty="0">
                <a:latin typeface="Arial MT"/>
                <a:cs typeface="Arial MT"/>
              </a:rPr>
              <a:t>number. </a:t>
            </a:r>
            <a:r>
              <a:rPr sz="2533" spc="-7" dirty="0">
                <a:latin typeface="Arial MT"/>
                <a:cs typeface="Arial MT"/>
              </a:rPr>
              <a:t>Characterized by </a:t>
            </a:r>
            <a:r>
              <a:rPr sz="2533" dirty="0">
                <a:latin typeface="Arial MT"/>
                <a:cs typeface="Arial MT"/>
              </a:rPr>
              <a:t>a set </a:t>
            </a:r>
            <a:r>
              <a:rPr sz="2533" spc="-7" dirty="0">
                <a:latin typeface="Arial MT"/>
                <a:cs typeface="Arial MT"/>
              </a:rPr>
              <a:t>of </a:t>
            </a:r>
            <a:r>
              <a:rPr sz="2533" spc="-687" dirty="0">
                <a:latin typeface="Arial MT"/>
                <a:cs typeface="Arial MT"/>
              </a:rPr>
              <a:t> </a:t>
            </a:r>
            <a:r>
              <a:rPr sz="2533" dirty="0">
                <a:latin typeface="Arial MT"/>
                <a:cs typeface="Arial MT"/>
              </a:rPr>
              <a:t>slots. </a:t>
            </a:r>
            <a:r>
              <a:rPr sz="2533" spc="-7" dirty="0">
                <a:latin typeface="Arial MT"/>
                <a:cs typeface="Arial MT"/>
              </a:rPr>
              <a:t>Slots </a:t>
            </a:r>
            <a:r>
              <a:rPr sz="2533" dirty="0">
                <a:latin typeface="Arial MT"/>
                <a:cs typeface="Arial MT"/>
              </a:rPr>
              <a:t>may </a:t>
            </a:r>
            <a:r>
              <a:rPr sz="2533" spc="-7" dirty="0">
                <a:latin typeface="Arial MT"/>
                <a:cs typeface="Arial MT"/>
              </a:rPr>
              <a:t>be </a:t>
            </a:r>
            <a:r>
              <a:rPr sz="2533" dirty="0">
                <a:latin typeface="Arial MT"/>
                <a:cs typeface="Arial MT"/>
              </a:rPr>
              <a:t>required (must </a:t>
            </a:r>
            <a:r>
              <a:rPr sz="2533" spc="-7" dirty="0">
                <a:latin typeface="Arial MT"/>
                <a:cs typeface="Arial MT"/>
              </a:rPr>
              <a:t>be filled) or optional </a:t>
            </a:r>
            <a:r>
              <a:rPr sz="2533" dirty="0">
                <a:latin typeface="Arial MT"/>
                <a:cs typeface="Arial MT"/>
              </a:rPr>
              <a:t>(may </a:t>
            </a:r>
            <a:r>
              <a:rPr sz="2533" spc="-7" dirty="0">
                <a:latin typeface="Arial MT"/>
                <a:cs typeface="Arial MT"/>
              </a:rPr>
              <a:t>be left </a:t>
            </a:r>
            <a:r>
              <a:rPr sz="2533" dirty="0">
                <a:latin typeface="Arial MT"/>
                <a:cs typeface="Arial MT"/>
              </a:rPr>
              <a:t> </a:t>
            </a:r>
            <a:r>
              <a:rPr sz="2533" spc="-7" dirty="0">
                <a:latin typeface="Arial MT"/>
                <a:cs typeface="Arial MT"/>
              </a:rPr>
              <a:t>empty).</a:t>
            </a:r>
            <a:endParaRPr sz="2533" dirty="0">
              <a:latin typeface="Arial MT"/>
              <a:cs typeface="Arial MT"/>
            </a:endParaRPr>
          </a:p>
          <a:p>
            <a:pPr>
              <a:spcBef>
                <a:spcPts val="60"/>
              </a:spcBef>
              <a:buClr>
                <a:srgbClr val="4F4F4F"/>
              </a:buClr>
              <a:buFont typeface="Arial MT"/>
              <a:buChar char="•"/>
            </a:pPr>
            <a:endParaRPr sz="2467" dirty="0">
              <a:latin typeface="Arial MT"/>
              <a:cs typeface="Arial MT"/>
            </a:endParaRPr>
          </a:p>
          <a:p>
            <a:pPr marL="434329" marR="6773" indent="-417396">
              <a:lnSpc>
                <a:spcPts val="3000"/>
              </a:lnSpc>
              <a:buFont typeface="Arial MT"/>
              <a:buChar char="•"/>
              <a:tabLst>
                <a:tab pos="433482" algn="l"/>
                <a:tab pos="434329" algn="l"/>
              </a:tabLst>
            </a:pPr>
            <a:r>
              <a:rPr sz="2533" b="1" spc="-7" dirty="0">
                <a:latin typeface="Arial"/>
                <a:cs typeface="Arial"/>
              </a:rPr>
              <a:t>Configuration:</a:t>
            </a:r>
            <a:r>
              <a:rPr sz="2533" b="1" spc="80" dirty="0">
                <a:latin typeface="Arial"/>
                <a:cs typeface="Arial"/>
              </a:rPr>
              <a:t> </a:t>
            </a:r>
            <a:r>
              <a:rPr sz="2533" spc="-7" dirty="0">
                <a:latin typeface="Arial MT"/>
                <a:cs typeface="Arial MT"/>
              </a:rPr>
              <a:t>Set</a:t>
            </a:r>
            <a:r>
              <a:rPr sz="2533" spc="73" dirty="0">
                <a:latin typeface="Arial MT"/>
                <a:cs typeface="Arial MT"/>
              </a:rPr>
              <a:t> </a:t>
            </a:r>
            <a:r>
              <a:rPr sz="2533" spc="-7" dirty="0">
                <a:latin typeface="Arial MT"/>
                <a:cs typeface="Arial MT"/>
              </a:rPr>
              <a:t>of</a:t>
            </a:r>
            <a:r>
              <a:rPr sz="2533" spc="80" dirty="0">
                <a:latin typeface="Arial MT"/>
                <a:cs typeface="Arial MT"/>
              </a:rPr>
              <a:t> </a:t>
            </a:r>
            <a:r>
              <a:rPr sz="2533" spc="-7" dirty="0">
                <a:latin typeface="Arial MT"/>
                <a:cs typeface="Arial MT"/>
              </a:rPr>
              <a:t>&lt;slot,</a:t>
            </a:r>
            <a:r>
              <a:rPr sz="2533" spc="80" dirty="0">
                <a:latin typeface="Arial MT"/>
                <a:cs typeface="Arial MT"/>
              </a:rPr>
              <a:t> </a:t>
            </a:r>
            <a:r>
              <a:rPr sz="2533" dirty="0">
                <a:latin typeface="Arial MT"/>
                <a:cs typeface="Arial MT"/>
              </a:rPr>
              <a:t>component&gt;</a:t>
            </a:r>
            <a:r>
              <a:rPr sz="2533" spc="80" dirty="0">
                <a:latin typeface="Arial MT"/>
                <a:cs typeface="Arial MT"/>
              </a:rPr>
              <a:t> </a:t>
            </a:r>
            <a:r>
              <a:rPr sz="2533" spc="-7" dirty="0">
                <a:latin typeface="Arial MT"/>
                <a:cs typeface="Arial MT"/>
              </a:rPr>
              <a:t>pairs.</a:t>
            </a:r>
            <a:r>
              <a:rPr sz="2533" spc="80" dirty="0">
                <a:latin typeface="Arial MT"/>
                <a:cs typeface="Arial MT"/>
              </a:rPr>
              <a:t> </a:t>
            </a:r>
            <a:r>
              <a:rPr sz="2533" dirty="0">
                <a:latin typeface="Arial MT"/>
                <a:cs typeface="Arial MT"/>
              </a:rPr>
              <a:t>Must</a:t>
            </a:r>
            <a:r>
              <a:rPr sz="2533" spc="80" dirty="0">
                <a:latin typeface="Arial MT"/>
                <a:cs typeface="Arial MT"/>
              </a:rPr>
              <a:t> </a:t>
            </a:r>
            <a:r>
              <a:rPr sz="2533" dirty="0">
                <a:latin typeface="Arial MT"/>
                <a:cs typeface="Arial MT"/>
              </a:rPr>
              <a:t>correspond</a:t>
            </a:r>
            <a:r>
              <a:rPr sz="2533" spc="87" dirty="0">
                <a:latin typeface="Arial MT"/>
                <a:cs typeface="Arial MT"/>
              </a:rPr>
              <a:t> </a:t>
            </a:r>
            <a:r>
              <a:rPr sz="2533" spc="-7" dirty="0">
                <a:latin typeface="Arial MT"/>
                <a:cs typeface="Arial MT"/>
              </a:rPr>
              <a:t>to </a:t>
            </a:r>
            <a:r>
              <a:rPr sz="2533" dirty="0">
                <a:latin typeface="Arial MT"/>
                <a:cs typeface="Arial MT"/>
              </a:rPr>
              <a:t> </a:t>
            </a:r>
            <a:r>
              <a:rPr sz="2533" spc="-7" dirty="0">
                <a:latin typeface="Arial MT"/>
                <a:cs typeface="Arial MT"/>
              </a:rPr>
              <a:t>the</a:t>
            </a:r>
            <a:r>
              <a:rPr sz="2533" spc="-20" dirty="0">
                <a:latin typeface="Arial MT"/>
                <a:cs typeface="Arial MT"/>
              </a:rPr>
              <a:t> </a:t>
            </a:r>
            <a:r>
              <a:rPr sz="2533" dirty="0">
                <a:latin typeface="Arial MT"/>
                <a:cs typeface="Arial MT"/>
              </a:rPr>
              <a:t>required</a:t>
            </a:r>
            <a:r>
              <a:rPr sz="2533" spc="-13" dirty="0">
                <a:latin typeface="Arial MT"/>
                <a:cs typeface="Arial MT"/>
              </a:rPr>
              <a:t> </a:t>
            </a:r>
            <a:r>
              <a:rPr sz="2533" spc="-7" dirty="0">
                <a:latin typeface="Arial MT"/>
                <a:cs typeface="Arial MT"/>
              </a:rPr>
              <a:t>and</a:t>
            </a:r>
            <a:r>
              <a:rPr sz="2533" spc="-20" dirty="0">
                <a:latin typeface="Arial MT"/>
                <a:cs typeface="Arial MT"/>
              </a:rPr>
              <a:t> </a:t>
            </a:r>
            <a:r>
              <a:rPr sz="2533" spc="-7" dirty="0">
                <a:latin typeface="Arial MT"/>
                <a:cs typeface="Arial MT"/>
              </a:rPr>
              <a:t>optional</a:t>
            </a:r>
            <a:r>
              <a:rPr sz="2533" spc="-13" dirty="0">
                <a:latin typeface="Arial MT"/>
                <a:cs typeface="Arial MT"/>
              </a:rPr>
              <a:t> </a:t>
            </a:r>
            <a:r>
              <a:rPr sz="2533" dirty="0">
                <a:latin typeface="Arial MT"/>
                <a:cs typeface="Arial MT"/>
              </a:rPr>
              <a:t>slots</a:t>
            </a:r>
            <a:r>
              <a:rPr sz="2533" spc="-13" dirty="0">
                <a:latin typeface="Arial MT"/>
                <a:cs typeface="Arial MT"/>
              </a:rPr>
              <a:t> </a:t>
            </a:r>
            <a:r>
              <a:rPr sz="2533" spc="-7" dirty="0">
                <a:latin typeface="Arial MT"/>
                <a:cs typeface="Arial MT"/>
              </a:rPr>
              <a:t>of</a:t>
            </a:r>
            <a:r>
              <a:rPr sz="2533" spc="-20" dirty="0">
                <a:latin typeface="Arial MT"/>
                <a:cs typeface="Arial MT"/>
              </a:rPr>
              <a:t> </a:t>
            </a:r>
            <a:r>
              <a:rPr sz="2533" spc="-7" dirty="0">
                <a:latin typeface="Arial MT"/>
                <a:cs typeface="Arial MT"/>
              </a:rPr>
              <a:t>the</a:t>
            </a:r>
            <a:r>
              <a:rPr sz="2533" spc="-13" dirty="0">
                <a:latin typeface="Arial MT"/>
                <a:cs typeface="Arial MT"/>
              </a:rPr>
              <a:t> </a:t>
            </a:r>
            <a:r>
              <a:rPr sz="2533" dirty="0">
                <a:latin typeface="Arial MT"/>
                <a:cs typeface="Arial MT"/>
              </a:rPr>
              <a:t>model.</a:t>
            </a:r>
            <a:r>
              <a:rPr sz="2533" spc="-152" dirty="0">
                <a:latin typeface="Arial MT"/>
                <a:cs typeface="Arial MT"/>
              </a:rPr>
              <a:t> </a:t>
            </a:r>
            <a:r>
              <a:rPr sz="2533" spc="-7" dirty="0">
                <a:latin typeface="Arial MT"/>
                <a:cs typeface="Arial MT"/>
              </a:rPr>
              <a:t>Available</a:t>
            </a:r>
            <a:r>
              <a:rPr sz="2533" spc="-20" dirty="0">
                <a:latin typeface="Arial MT"/>
                <a:cs typeface="Arial MT"/>
              </a:rPr>
              <a:t> </a:t>
            </a:r>
            <a:r>
              <a:rPr sz="2533" dirty="0">
                <a:latin typeface="Arial MT"/>
                <a:cs typeface="Arial MT"/>
              </a:rPr>
              <a:t>components</a:t>
            </a:r>
            <a:r>
              <a:rPr sz="2533" spc="33" dirty="0">
                <a:latin typeface="Arial MT"/>
                <a:cs typeface="Arial MT"/>
              </a:rPr>
              <a:t> </a:t>
            </a:r>
            <a:r>
              <a:rPr sz="2533" spc="-7" dirty="0">
                <a:latin typeface="Arial MT"/>
                <a:cs typeface="Arial MT"/>
              </a:rPr>
              <a:t>and </a:t>
            </a:r>
            <a:r>
              <a:rPr sz="2533" spc="-687" dirty="0">
                <a:latin typeface="Arial MT"/>
                <a:cs typeface="Arial MT"/>
              </a:rPr>
              <a:t> </a:t>
            </a:r>
            <a:r>
              <a:rPr sz="2533" dirty="0">
                <a:latin typeface="Arial MT"/>
                <a:cs typeface="Arial MT"/>
              </a:rPr>
              <a:t>a </a:t>
            </a:r>
            <a:r>
              <a:rPr sz="2533" spc="-7" dirty="0">
                <a:latin typeface="Arial MT"/>
                <a:cs typeface="Arial MT"/>
              </a:rPr>
              <a:t>default for each </a:t>
            </a:r>
            <a:r>
              <a:rPr sz="2533" dirty="0">
                <a:latin typeface="Arial MT"/>
                <a:cs typeface="Arial MT"/>
              </a:rPr>
              <a:t>slot </a:t>
            </a:r>
            <a:r>
              <a:rPr sz="2533" spc="-7" dirty="0">
                <a:latin typeface="Arial MT"/>
                <a:cs typeface="Arial MT"/>
              </a:rPr>
              <a:t>are determined by the </a:t>
            </a:r>
            <a:r>
              <a:rPr sz="2533" dirty="0">
                <a:latin typeface="Arial MT"/>
                <a:cs typeface="Arial MT"/>
              </a:rPr>
              <a:t>model. </a:t>
            </a:r>
            <a:r>
              <a:rPr sz="2533" spc="-7" dirty="0">
                <a:latin typeface="Arial MT"/>
                <a:cs typeface="Arial MT"/>
              </a:rPr>
              <a:t>Slots </a:t>
            </a:r>
            <a:r>
              <a:rPr sz="2533" dirty="0">
                <a:latin typeface="Arial MT"/>
                <a:cs typeface="Arial MT"/>
              </a:rPr>
              <a:t>may </a:t>
            </a:r>
            <a:r>
              <a:rPr sz="2533" spc="-7" dirty="0">
                <a:latin typeface="Arial MT"/>
                <a:cs typeface="Arial MT"/>
              </a:rPr>
              <a:t>be </a:t>
            </a:r>
            <a:r>
              <a:rPr sz="2533" dirty="0">
                <a:latin typeface="Arial MT"/>
                <a:cs typeface="Arial MT"/>
              </a:rPr>
              <a:t> </a:t>
            </a:r>
            <a:r>
              <a:rPr sz="2533" spc="-7" dirty="0">
                <a:latin typeface="Arial MT"/>
                <a:cs typeface="Arial MT"/>
              </a:rPr>
              <a:t>empty </a:t>
            </a:r>
            <a:r>
              <a:rPr sz="2533" dirty="0">
                <a:latin typeface="Arial MT"/>
                <a:cs typeface="Arial MT"/>
              </a:rPr>
              <a:t>(may </a:t>
            </a:r>
            <a:r>
              <a:rPr sz="2533" spc="-7" dirty="0">
                <a:latin typeface="Arial MT"/>
                <a:cs typeface="Arial MT"/>
              </a:rPr>
              <a:t>be default for optional </a:t>
            </a:r>
            <a:r>
              <a:rPr sz="2533" dirty="0">
                <a:latin typeface="Arial MT"/>
                <a:cs typeface="Arial MT"/>
              </a:rPr>
              <a:t>slots). </a:t>
            </a:r>
            <a:r>
              <a:rPr sz="2533" spc="-7" dirty="0">
                <a:latin typeface="Arial MT"/>
                <a:cs typeface="Arial MT"/>
              </a:rPr>
              <a:t>Components </a:t>
            </a:r>
            <a:r>
              <a:rPr sz="2533" dirty="0">
                <a:latin typeface="Arial MT"/>
                <a:cs typeface="Arial MT"/>
              </a:rPr>
              <a:t>can </a:t>
            </a:r>
            <a:r>
              <a:rPr sz="2533" spc="-7" dirty="0">
                <a:latin typeface="Arial MT"/>
                <a:cs typeface="Arial MT"/>
              </a:rPr>
              <a:t>be </a:t>
            </a:r>
            <a:r>
              <a:rPr sz="2533" dirty="0">
                <a:latin typeface="Arial MT"/>
                <a:cs typeface="Arial MT"/>
              </a:rPr>
              <a:t> compatible</a:t>
            </a:r>
            <a:r>
              <a:rPr sz="2533" spc="-13" dirty="0">
                <a:latin typeface="Arial MT"/>
                <a:cs typeface="Arial MT"/>
              </a:rPr>
              <a:t> </a:t>
            </a:r>
            <a:r>
              <a:rPr sz="2533" spc="-7" dirty="0">
                <a:latin typeface="Arial MT"/>
                <a:cs typeface="Arial MT"/>
              </a:rPr>
              <a:t>or incompatible with</a:t>
            </a:r>
            <a:r>
              <a:rPr sz="2533" spc="-13" dirty="0">
                <a:latin typeface="Arial MT"/>
                <a:cs typeface="Arial MT"/>
              </a:rPr>
              <a:t> </a:t>
            </a:r>
            <a:r>
              <a:rPr sz="2533" dirty="0">
                <a:latin typeface="Arial MT"/>
                <a:cs typeface="Arial MT"/>
              </a:rPr>
              <a:t>a</a:t>
            </a:r>
            <a:r>
              <a:rPr sz="2533" spc="-7" dirty="0">
                <a:latin typeface="Arial MT"/>
                <a:cs typeface="Arial MT"/>
              </a:rPr>
              <a:t> </a:t>
            </a:r>
            <a:r>
              <a:rPr sz="2533" dirty="0">
                <a:latin typeface="Arial MT"/>
                <a:cs typeface="Arial MT"/>
              </a:rPr>
              <a:t>model</a:t>
            </a:r>
            <a:r>
              <a:rPr sz="2533" spc="-7" dirty="0">
                <a:latin typeface="Arial MT"/>
                <a:cs typeface="Arial MT"/>
              </a:rPr>
              <a:t> or</a:t>
            </a:r>
            <a:r>
              <a:rPr sz="2533" spc="-13" dirty="0">
                <a:latin typeface="Arial MT"/>
                <a:cs typeface="Arial MT"/>
              </a:rPr>
              <a:t> </a:t>
            </a:r>
            <a:r>
              <a:rPr sz="2533" spc="-7" dirty="0">
                <a:latin typeface="Arial MT"/>
                <a:cs typeface="Arial MT"/>
              </a:rPr>
              <a:t>with each </a:t>
            </a:r>
            <a:r>
              <a:rPr sz="2533" spc="-33" dirty="0">
                <a:latin typeface="Arial MT"/>
                <a:cs typeface="Arial MT"/>
              </a:rPr>
              <a:t>other.</a:t>
            </a:r>
            <a:endParaRPr sz="2533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699371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85DA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</TotalTime>
  <Words>2687</Words>
  <Application>Microsoft Office PowerPoint</Application>
  <PresentationFormat>Widescreen</PresentationFormat>
  <Paragraphs>783</Paragraphs>
  <Slides>38</Slides>
  <Notes>0</Notes>
  <HiddenSlides>8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Arial MT</vt:lpstr>
      <vt:lpstr>Calibri</vt:lpstr>
      <vt:lpstr>Consolas</vt:lpstr>
      <vt:lpstr>Courier New</vt:lpstr>
      <vt:lpstr>Times New Roman</vt:lpstr>
      <vt:lpstr>Office Theme</vt:lpstr>
      <vt:lpstr>PowerPoint Presentation</vt:lpstr>
      <vt:lpstr>Creating System-Level Tests</vt:lpstr>
      <vt:lpstr>Test Specifications</vt:lpstr>
      <vt:lpstr>Today’s Goals</vt:lpstr>
      <vt:lpstr>Selecting Test Specifications</vt:lpstr>
      <vt:lpstr>Category-Partition Method</vt:lpstr>
      <vt:lpstr>Category-Partition Method</vt:lpstr>
      <vt:lpstr>Example: Computer Configurations</vt:lpstr>
      <vt:lpstr>Example: Computer Configuration</vt:lpstr>
      <vt:lpstr>Example: Configuration Choices</vt:lpstr>
      <vt:lpstr>Identify Representative Values</vt:lpstr>
      <vt:lpstr>Values for Each Choice</vt:lpstr>
      <vt:lpstr>Generate Test Case Specifications</vt:lpstr>
      <vt:lpstr>PowerPoint Presentation</vt:lpstr>
      <vt:lpstr>Constraints Between Values</vt:lpstr>
      <vt:lpstr>Example - Substring</vt:lpstr>
      <vt:lpstr>Example - Configuration Constraints </vt:lpstr>
      <vt:lpstr>Activity - find service</vt:lpstr>
      <vt:lpstr>Activity - find Service</vt:lpstr>
      <vt:lpstr>Example - find Service</vt:lpstr>
      <vt:lpstr>ERROR and SINGLE Constraints</vt:lpstr>
      <vt:lpstr>IF Constraints</vt:lpstr>
      <vt:lpstr>Let’s take a break.</vt:lpstr>
      <vt:lpstr>Combinatorial Interaction Testing</vt:lpstr>
      <vt:lpstr>Limiting Num. of Test Specifications</vt:lpstr>
      <vt:lpstr>Combinatorial Interaction Testing</vt:lpstr>
      <vt:lpstr>Example - Paragraph Effects</vt:lpstr>
      <vt:lpstr>Example - Paragraph Effects</vt:lpstr>
      <vt:lpstr>Example - Paragraph Effects</vt:lpstr>
      <vt:lpstr>Example - Website Display</vt:lpstr>
      <vt:lpstr>Bandwidth Mode</vt:lpstr>
      <vt:lpstr>Constraints</vt:lpstr>
      <vt:lpstr>CIT Tools</vt:lpstr>
      <vt:lpstr>Activity - Browser Configuration</vt:lpstr>
      <vt:lpstr>Activity Solution</vt:lpstr>
      <vt:lpstr>We Have Learned</vt:lpstr>
      <vt:lpstr>Next Time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Walton</cp:lastModifiedBy>
  <cp:revision>141</cp:revision>
  <dcterms:created xsi:type="dcterms:W3CDTF">2022-06-16T11:58:56Z</dcterms:created>
  <dcterms:modified xsi:type="dcterms:W3CDTF">2023-07-05T05:22:14Z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