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44" r:id="rId24"/>
    <p:sldId id="346" r:id="rId25"/>
    <p:sldId id="347" r:id="rId26"/>
    <p:sldId id="345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70" r:id="rId3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80" d="100"/>
          <a:sy n="80" d="100"/>
        </p:scale>
        <p:origin x="48" y="-81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5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5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810407"/>
            <a:ext cx="838516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Unit Testing </a:t>
            </a: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Test Automation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4" y="4019621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7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16</a:t>
            </a:r>
            <a:r>
              <a:rPr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08/2022</a:t>
            </a:r>
            <a:endParaRPr lang="en-US" sz="3000" spc="-5" dirty="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90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357705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0" dirty="0"/>
              <a:t>Writing</a:t>
            </a:r>
            <a:r>
              <a:rPr spc="-40" dirty="0"/>
              <a:t> </a:t>
            </a:r>
            <a:r>
              <a:rPr dirty="0"/>
              <a:t>a</a:t>
            </a:r>
            <a:r>
              <a:rPr spc="-33" dirty="0"/>
              <a:t> </a:t>
            </a:r>
            <a:r>
              <a:rPr spc="-7" dirty="0"/>
              <a:t>Unit</a:t>
            </a:r>
            <a:r>
              <a:rPr spc="-40" dirty="0"/>
              <a:t> </a:t>
            </a:r>
            <a:r>
              <a:rPr spc="-100" dirty="0"/>
              <a:t>Test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801646"/>
            <a:ext cx="4992433" cy="51353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69329">
              <a:lnSpc>
                <a:spcPct val="105600"/>
              </a:lnSpc>
              <a:spcBef>
                <a:spcPts val="133"/>
              </a:spcBef>
            </a:pPr>
            <a:r>
              <a:rPr sz="3200" dirty="0">
                <a:latin typeface="Arial MT"/>
                <a:cs typeface="Arial MT"/>
              </a:rPr>
              <a:t>JUnit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Java-based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toolkit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writing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executable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tests.</a:t>
            </a:r>
            <a:endParaRPr sz="3200" dirty="0">
              <a:latin typeface="Arial MT"/>
              <a:cs typeface="Arial MT"/>
            </a:endParaRPr>
          </a:p>
          <a:p>
            <a:pPr marL="626518" marR="128690" indent="-447875">
              <a:lnSpc>
                <a:spcPts val="3800"/>
              </a:lnSpc>
              <a:spcBef>
                <a:spcPts val="1060"/>
              </a:spcBef>
              <a:buChar char="•"/>
              <a:tabLst>
                <a:tab pos="625671" algn="l"/>
                <a:tab pos="626518" algn="l"/>
              </a:tabLst>
            </a:pPr>
            <a:r>
              <a:rPr sz="3200" spc="-7" dirty="0">
                <a:latin typeface="Arial MT"/>
                <a:cs typeface="Arial MT"/>
              </a:rPr>
              <a:t>Choose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target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from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code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base.</a:t>
            </a:r>
            <a:endParaRPr sz="3200" dirty="0">
              <a:latin typeface="Arial MT"/>
              <a:cs typeface="Arial MT"/>
            </a:endParaRPr>
          </a:p>
          <a:p>
            <a:pPr marL="626518" marR="6773" indent="-447875">
              <a:lnSpc>
                <a:spcPts val="3800"/>
              </a:lnSpc>
              <a:buChar char="•"/>
              <a:tabLst>
                <a:tab pos="625671" algn="l"/>
                <a:tab pos="626518" algn="l"/>
              </a:tabLst>
            </a:pPr>
            <a:r>
              <a:rPr sz="3200" spc="-13" dirty="0">
                <a:latin typeface="Arial MT"/>
                <a:cs typeface="Arial MT"/>
              </a:rPr>
              <a:t>Write </a:t>
            </a:r>
            <a:r>
              <a:rPr sz="3200" dirty="0">
                <a:latin typeface="Arial MT"/>
                <a:cs typeface="Arial MT"/>
              </a:rPr>
              <a:t>a “testing class”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containing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series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unit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tests </a:t>
            </a:r>
            <a:r>
              <a:rPr sz="3200" dirty="0">
                <a:latin typeface="Arial MT"/>
                <a:cs typeface="Arial MT"/>
              </a:rPr>
              <a:t>centered </a:t>
            </a:r>
            <a:r>
              <a:rPr sz="3200" spc="-7" dirty="0">
                <a:latin typeface="Arial MT"/>
                <a:cs typeface="Arial MT"/>
              </a:rPr>
              <a:t>around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testing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target.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734050" y="1981200"/>
            <a:ext cx="7286053" cy="3979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sz="2000" spc="-7" dirty="0">
                <a:latin typeface="Consolas" panose="020B0609020204030204" pitchFamily="49" charset="0"/>
              </a:rPr>
              <a:t>public class </a:t>
            </a:r>
            <a:r>
              <a:rPr sz="2000" spc="-7" dirty="0">
                <a:solidFill>
                  <a:srgbClr val="785DA3"/>
                </a:solidFill>
                <a:latin typeface="Consolas" panose="020B0609020204030204" pitchFamily="49" charset="0"/>
              </a:rPr>
              <a:t>Calculator </a:t>
            </a: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endParaRPr lang="en-US" sz="20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lang="en-US" sz="2000" spc="7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sz="2000" spc="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>
                <a:latin typeface="Consolas" panose="020B0609020204030204" pitchFamily="49" charset="0"/>
              </a:rPr>
              <a:t>public</a:t>
            </a:r>
            <a:r>
              <a:rPr sz="2000" spc="-40" dirty="0">
                <a:latin typeface="Consolas" panose="020B0609020204030204" pitchFamily="49" charset="0"/>
              </a:rPr>
              <a:t> </a:t>
            </a:r>
            <a:r>
              <a:rPr sz="2000" spc="-7" dirty="0" err="1">
                <a:latin typeface="Consolas" panose="020B0609020204030204" pitchFamily="49" charset="0"/>
              </a:rPr>
              <a:t>int</a:t>
            </a:r>
            <a:r>
              <a:rPr sz="2000" spc="-33" dirty="0"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785DA3"/>
                </a:solidFill>
                <a:latin typeface="Consolas" panose="020B0609020204030204" pitchFamily="49" charset="0"/>
              </a:rPr>
              <a:t>evaluate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(String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ED6A43"/>
                </a:solidFill>
                <a:latin typeface="Consolas" panose="020B0609020204030204" pitchFamily="49" charset="0"/>
              </a:rPr>
              <a:t>expression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{ </a:t>
            </a:r>
            <a:r>
              <a:rPr sz="2000" spc="-100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sz="2000" spc="-1007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276853" marR="1185304" indent="-260767">
              <a:lnSpc>
                <a:spcPct val="142900"/>
              </a:lnSpc>
              <a:spcBef>
                <a:spcPts val="133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	</a:t>
            </a:r>
            <a:r>
              <a:rPr sz="2000" spc="-7" dirty="0" err="1" smtClean="0">
                <a:latin typeface="Consolas" panose="020B0609020204030204" pitchFamily="49" charset="0"/>
              </a:rPr>
              <a:t>int</a:t>
            </a:r>
            <a:r>
              <a:rPr sz="2000" spc="-2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sum </a:t>
            </a:r>
            <a:r>
              <a:rPr sz="2000" dirty="0">
                <a:latin typeface="Consolas" panose="020B0609020204030204" pitchFamily="49" charset="0"/>
              </a:rPr>
              <a:t>=</a:t>
            </a:r>
            <a:r>
              <a:rPr sz="2000" spc="-13" dirty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marL="537620">
              <a:spcBef>
                <a:spcPts val="953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</a:t>
            </a:r>
            <a:r>
              <a:rPr sz="2000" spc="-7" dirty="0" smtClean="0">
                <a:latin typeface="Consolas" panose="020B0609020204030204" pitchFamily="49" charset="0"/>
              </a:rPr>
              <a:t>for</a:t>
            </a:r>
            <a:r>
              <a:rPr sz="2000" spc="-4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(String</a:t>
            </a:r>
            <a:r>
              <a:rPr sz="2000" spc="-4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summand</a:t>
            </a:r>
            <a:endParaRPr lang="en-US" sz="2000" spc="-7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37620">
              <a:spcBef>
                <a:spcPts val="953"/>
              </a:spcBef>
            </a:pP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sz="2000" spc="-7" dirty="0" smtClean="0">
                <a:latin typeface="Consolas" panose="020B0609020204030204" pitchFamily="49" charset="0"/>
              </a:rPr>
              <a:t>:</a:t>
            </a:r>
            <a:r>
              <a:rPr sz="2000" spc="-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expressio</a:t>
            </a:r>
            <a:r>
              <a:rPr sz="2000" spc="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sz="2000" spc="-7" dirty="0" err="1" smtClean="0">
                <a:latin typeface="Consolas" panose="020B0609020204030204" pitchFamily="49" charset="0"/>
              </a:rPr>
              <a:t>.</a:t>
            </a:r>
            <a:r>
              <a:rPr sz="2000" spc="-7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split</a:t>
            </a:r>
            <a:r>
              <a:rPr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sz="2000" spc="-7" dirty="0" smtClean="0">
                <a:solidFill>
                  <a:srgbClr val="183691"/>
                </a:solidFill>
                <a:latin typeface="Consolas" panose="020B0609020204030204" pitchFamily="49" charset="0"/>
              </a:rPr>
              <a:t>"\\+</a:t>
            </a:r>
            <a:r>
              <a:rPr sz="2000" dirty="0" smtClean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))  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</a:p>
          <a:p>
            <a:pPr marL="537620">
              <a:spcBef>
                <a:spcPts val="953"/>
              </a:spcBef>
            </a:pPr>
            <a:r>
              <a:rPr lang="en-US"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sz="2000" spc="-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sum</a:t>
            </a:r>
            <a:r>
              <a:rPr sz="2000" spc="-47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sz="2000" spc="-7" dirty="0">
                <a:latin typeface="Consolas" panose="020B0609020204030204" pitchFamily="49" charset="0"/>
              </a:rPr>
              <a:t>+=</a:t>
            </a:r>
            <a:r>
              <a:rPr sz="2000" spc="-60" dirty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Integer</a:t>
            </a:r>
            <a:r>
              <a:rPr sz="2000" spc="-7" dirty="0">
                <a:latin typeface="Consolas" panose="020B0609020204030204" pitchFamily="49" charset="0"/>
              </a:rPr>
              <a:t>.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valueOf(summand);</a:t>
            </a:r>
          </a:p>
          <a:p>
            <a:pPr marL="537620">
              <a:spcBef>
                <a:spcPts val="960"/>
              </a:spcBef>
            </a:pPr>
            <a:r>
              <a:rPr lang="en-US" sz="2000" spc="-7" dirty="0" smtClean="0">
                <a:latin typeface="Consolas" panose="020B0609020204030204" pitchFamily="49" charset="0"/>
              </a:rPr>
              <a:t>	</a:t>
            </a:r>
            <a:r>
              <a:rPr sz="2000" spc="-7" dirty="0" smtClean="0">
                <a:latin typeface="Consolas" panose="020B0609020204030204" pitchFamily="49" charset="0"/>
              </a:rPr>
              <a:t>return</a:t>
            </a:r>
            <a:r>
              <a:rPr sz="2000" spc="-80" dirty="0" smtClean="0">
                <a:latin typeface="Consolas" panose="020B0609020204030204" pitchFamily="49" charset="0"/>
              </a:rPr>
              <a:t> </a:t>
            </a:r>
            <a:r>
              <a:rPr sz="2000" spc="-7" dirty="0">
                <a:solidFill>
                  <a:srgbClr val="333333"/>
                </a:solidFill>
                <a:latin typeface="Consolas" panose="020B0609020204030204" pitchFamily="49" charset="0"/>
              </a:rPr>
              <a:t>sum;</a:t>
            </a:r>
          </a:p>
          <a:p>
            <a:pPr marL="276853">
              <a:spcBef>
                <a:spcPts val="960"/>
              </a:spcBef>
            </a:pP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  <a:p>
            <a:pPr marL="16933">
              <a:spcBef>
                <a:spcPts val="960"/>
              </a:spcBef>
            </a:pPr>
            <a:r>
              <a:rPr sz="20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1981200"/>
            <a:ext cx="6781800" cy="457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6379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JUnit</a:t>
            </a:r>
            <a:r>
              <a:rPr spc="-67" dirty="0"/>
              <a:t> </a:t>
            </a:r>
            <a:r>
              <a:rPr spc="-93" dirty="0"/>
              <a:t>Test</a:t>
            </a:r>
            <a:r>
              <a:rPr spc="-67" dirty="0"/>
              <a:t> </a:t>
            </a:r>
            <a:r>
              <a:rPr spc="-7" dirty="0"/>
              <a:t>Skeleton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2553" y="6265640"/>
            <a:ext cx="16425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93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10"/>
            <a:ext cx="759714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spc="-87" dirty="0">
                <a:latin typeface="Arial MT"/>
                <a:cs typeface="Arial MT"/>
              </a:rPr>
              <a:t>@Test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annotation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single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test: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53" y="2801037"/>
            <a:ext cx="6849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</a:t>
            </a:r>
            <a:r>
              <a:rPr sz="1867" spc="-7" dirty="0">
                <a:latin typeface="Consolas"/>
                <a:cs typeface="Consolas"/>
              </a:rPr>
              <a:t>Test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52" y="3085517"/>
            <a:ext cx="9238827" cy="3018305"/>
          </a:xfrm>
          <a:prstGeom prst="rect">
            <a:avLst/>
          </a:prstGeom>
        </p:spPr>
        <p:txBody>
          <a:bodyPr vert="horz" wrap="square" lIns="0" tIns="113453" rIns="0" bIns="0" rtlCol="0">
            <a:spAutoFit/>
          </a:bodyPr>
          <a:lstStyle/>
          <a:p>
            <a:pPr marL="16933">
              <a:spcBef>
                <a:spcPts val="893"/>
              </a:spcBef>
            </a:pPr>
            <a:r>
              <a:rPr sz="1867" spc="-7" dirty="0">
                <a:latin typeface="Consolas"/>
                <a:cs typeface="Consolas"/>
              </a:rPr>
              <a:t>public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void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test&lt;Feature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or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Method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Name&gt;_&lt;Testing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Context&gt;()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//Define</a:t>
            </a:r>
            <a:r>
              <a:rPr sz="1867" spc="-8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Inputs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try{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//Try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to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get</a:t>
            </a:r>
            <a:r>
              <a:rPr sz="1867" spc="-2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output.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}catch(Exception</a:t>
            </a:r>
            <a:r>
              <a:rPr sz="1867" spc="-8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error){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760"/>
              </a:spcBef>
            </a:pPr>
            <a:r>
              <a:rPr sz="1867" b="1" spc="-7" dirty="0">
                <a:latin typeface="Consolas"/>
                <a:cs typeface="Consolas"/>
              </a:rPr>
              <a:t>fail</a:t>
            </a:r>
            <a:r>
              <a:rPr sz="1867" spc="-7" dirty="0">
                <a:latin typeface="Consolas"/>
                <a:cs typeface="Consolas"/>
              </a:rPr>
              <a:t>("Why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did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it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fail?");</a:t>
            </a:r>
            <a:endParaRPr sz="1867" dirty="0">
              <a:latin typeface="Consolas"/>
              <a:cs typeface="Consolas"/>
            </a:endParaRPr>
          </a:p>
          <a:p>
            <a:pPr marL="626518">
              <a:spcBef>
                <a:spcPts val="7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  <a:p>
            <a:pPr marL="626518">
              <a:lnSpc>
                <a:spcPts val="2219"/>
              </a:lnSpc>
              <a:spcBef>
                <a:spcPts val="760"/>
              </a:spcBef>
            </a:pPr>
            <a:r>
              <a:rPr sz="1867" spc="-7" dirty="0">
                <a:latin typeface="Consolas"/>
                <a:cs typeface="Consolas"/>
              </a:rPr>
              <a:t>//Compare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expected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and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actual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values</a:t>
            </a:r>
            <a:r>
              <a:rPr sz="1867" spc="-2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through</a:t>
            </a:r>
            <a:r>
              <a:rPr sz="1867" spc="87" dirty="0">
                <a:latin typeface="Consolas"/>
                <a:cs typeface="Consolas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assertions</a:t>
            </a:r>
            <a:r>
              <a:rPr sz="1867" b="1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or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through</a:t>
            </a:r>
            <a:endParaRPr sz="1867" dirty="0">
              <a:latin typeface="Consolas"/>
              <a:cs typeface="Consolas"/>
            </a:endParaRPr>
          </a:p>
          <a:p>
            <a:pPr marL="667157">
              <a:lnSpc>
                <a:spcPts val="2219"/>
              </a:lnSpc>
            </a:pPr>
            <a:r>
              <a:rPr sz="1867" spc="-7" dirty="0">
                <a:latin typeface="Consolas"/>
                <a:cs typeface="Consolas"/>
              </a:rPr>
              <a:t>//if-statements/</a:t>
            </a:r>
            <a:r>
              <a:rPr sz="1867" b="1" spc="-7" dirty="0">
                <a:latin typeface="Consolas"/>
                <a:cs typeface="Consolas"/>
              </a:rPr>
              <a:t>fail</a:t>
            </a:r>
            <a:r>
              <a:rPr sz="1867" b="1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commands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234" y="2617533"/>
            <a:ext cx="7728373" cy="52578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297">
              <a:lnSpc>
                <a:spcPts val="2013"/>
              </a:lnSpc>
            </a:pPr>
            <a:r>
              <a:rPr sz="1867" b="1" spc="-40" dirty="0">
                <a:latin typeface="Arial"/>
                <a:cs typeface="Arial"/>
              </a:rPr>
              <a:t>Type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of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scenario,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and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expectation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on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outcome.</a:t>
            </a:r>
            <a:endParaRPr sz="1867" dirty="0">
              <a:latin typeface="Arial"/>
              <a:cs typeface="Arial"/>
            </a:endParaRPr>
          </a:p>
          <a:p>
            <a:pPr marL="114297">
              <a:lnSpc>
                <a:spcPts val="2120"/>
              </a:lnSpc>
            </a:pPr>
            <a:r>
              <a:rPr sz="1867" b="1" spc="-7" dirty="0">
                <a:latin typeface="Arial"/>
                <a:cs typeface="Arial"/>
              </a:rPr>
              <a:t>I.e.,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testEvaluate_GoodInput()</a:t>
            </a:r>
            <a:r>
              <a:rPr sz="1867" b="1" spc="13" dirty="0">
                <a:latin typeface="Consolas"/>
                <a:cs typeface="Consolas"/>
              </a:rPr>
              <a:t> </a:t>
            </a:r>
            <a:r>
              <a:rPr sz="1867" b="1" spc="-7" dirty="0">
                <a:latin typeface="Arial"/>
                <a:cs typeface="Arial"/>
              </a:rPr>
              <a:t>or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b="1" spc="-7" dirty="0">
                <a:latin typeface="Consolas"/>
                <a:cs typeface="Consolas"/>
              </a:rPr>
              <a:t>testEvaluate_NullInput()</a:t>
            </a:r>
            <a:endParaRPr sz="18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937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278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0" dirty="0"/>
              <a:t>Writing</a:t>
            </a:r>
            <a:r>
              <a:rPr spc="-53" dirty="0"/>
              <a:t> </a:t>
            </a:r>
            <a:r>
              <a:rPr spc="-7" dirty="0"/>
              <a:t>JUnit</a:t>
            </a:r>
            <a:r>
              <a:rPr spc="-53" dirty="0"/>
              <a:t> </a:t>
            </a:r>
            <a:r>
              <a:rPr spc="-80" dirty="0"/>
              <a:t>Tests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2553" y="6265640"/>
            <a:ext cx="164252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>
              <a:lnSpc>
                <a:spcPts val="1893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2547037"/>
            <a:ext cx="32909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class</a:t>
            </a:r>
            <a:r>
              <a:rPr sz="1867" spc="-3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Calculator</a:t>
            </a:r>
            <a:r>
              <a:rPr sz="1867" spc="-33" dirty="0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089" y="2953438"/>
            <a:ext cx="8153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895" y="3031374"/>
            <a:ext cx="2603500" cy="64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867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evaluate</a:t>
            </a:r>
            <a:r>
              <a:rPr sz="1867" spc="-20" dirty="0">
                <a:solidFill>
                  <a:srgbClr val="785DA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(String</a:t>
            </a:r>
            <a:endParaRPr sz="1867">
              <a:latin typeface="Consolas"/>
              <a:cs typeface="Consolas"/>
            </a:endParaRPr>
          </a:p>
          <a:p>
            <a:pPr marL="656150">
              <a:spcBef>
                <a:spcPts val="960"/>
              </a:spcBef>
            </a:pPr>
            <a:r>
              <a:rPr sz="1867" spc="-7" dirty="0">
                <a:solidFill>
                  <a:srgbClr val="ED6A43"/>
                </a:solidFill>
                <a:latin typeface="Consolas"/>
                <a:cs typeface="Consolas"/>
              </a:rPr>
              <a:t>expression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867" spc="-8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623" y="3644317"/>
            <a:ext cx="3425613" cy="1258656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0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for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(String</a:t>
            </a:r>
            <a:r>
              <a:rPr sz="1867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summand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:</a:t>
            </a:r>
            <a:endParaRPr sz="1867">
              <a:latin typeface="Consolas"/>
              <a:cs typeface="Consolas"/>
            </a:endParaRPr>
          </a:p>
          <a:p>
            <a:pPr marL="1324154">
              <a:spcBef>
                <a:spcPts val="960"/>
              </a:spcBef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expression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split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978" y="4656974"/>
            <a:ext cx="104309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0"/>
              </a:lnSpc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"\\+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623" y="4863517"/>
            <a:ext cx="4461087" cy="8388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259074">
              <a:lnSpc>
                <a:spcPct val="142900"/>
              </a:lnSpc>
              <a:spcBef>
                <a:spcPts val="133"/>
              </a:spcBef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+=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valueOf(summand);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return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sum;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853" y="5798237"/>
            <a:ext cx="164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2100" y="1692928"/>
            <a:ext cx="4944533" cy="7360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45800"/>
              </a:lnSpc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import static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org.junit.Assert.assertEquals;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import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org.junit.Test;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2100" y="2759728"/>
            <a:ext cx="4390813" cy="1097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9601" marR="1123497" indent="-223514">
              <a:lnSpc>
                <a:spcPct val="145800"/>
              </a:lnSpc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class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CalculatorTest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239601">
              <a:spcBef>
                <a:spcPts val="88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6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testEvaluate_Valid_ShouldPass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(){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8327" y="3938289"/>
            <a:ext cx="461348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8980" y="4293889"/>
            <a:ext cx="439081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int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sum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calculator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evaluate(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"1+2+3"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8327" y="4649489"/>
            <a:ext cx="237998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6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sum);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5213" y="5005089"/>
            <a:ext cx="1456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2100" y="5360689"/>
            <a:ext cx="1456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2834" y="867676"/>
            <a:ext cx="4008967" cy="68651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21073" rIns="0" bIns="0" rtlCol="0">
            <a:spAutoFit/>
          </a:bodyPr>
          <a:lstStyle/>
          <a:p>
            <a:pPr marL="114297" marR="436022">
              <a:lnSpc>
                <a:spcPts val="2200"/>
              </a:lnSpc>
              <a:spcBef>
                <a:spcPts val="953"/>
              </a:spcBef>
            </a:pPr>
            <a:r>
              <a:rPr sz="1867" spc="-7" dirty="0">
                <a:latin typeface="Arial MT"/>
                <a:cs typeface="Arial MT"/>
              </a:rPr>
              <a:t>Convention </a:t>
            </a:r>
            <a:r>
              <a:rPr sz="1867" dirty="0">
                <a:latin typeface="Arial MT"/>
                <a:cs typeface="Arial MT"/>
              </a:rPr>
              <a:t>- </a:t>
            </a:r>
            <a:r>
              <a:rPr sz="1867" spc="-7" dirty="0">
                <a:latin typeface="Arial MT"/>
                <a:cs typeface="Arial MT"/>
              </a:rPr>
              <a:t>name the test </a:t>
            </a:r>
            <a:r>
              <a:rPr sz="1867" dirty="0">
                <a:latin typeface="Arial MT"/>
                <a:cs typeface="Arial MT"/>
              </a:rPr>
              <a:t>class </a:t>
            </a:r>
            <a:r>
              <a:rPr sz="1867" spc="-50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after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class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is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testing.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0470" y="1594388"/>
            <a:ext cx="4008967" cy="672834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marL="114297">
              <a:lnSpc>
                <a:spcPts val="2219"/>
              </a:lnSpc>
              <a:spcBef>
                <a:spcPts val="847"/>
              </a:spcBef>
            </a:pPr>
            <a:r>
              <a:rPr dirty="0"/>
              <a:t>Each test is denoted with keyword</a:t>
            </a:r>
          </a:p>
          <a:p>
            <a:pPr marL="114297">
              <a:lnSpc>
                <a:spcPts val="2219"/>
              </a:lnSpc>
            </a:pPr>
            <a:r>
              <a:rPr dirty="0"/>
              <a:t>@test.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249866" y="4286382"/>
            <a:ext cx="880533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Input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6860" y="4719351"/>
            <a:ext cx="1032933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Oracle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266" y="2286000"/>
            <a:ext cx="5857341" cy="4572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bject 19"/>
          <p:cNvSpPr txBox="1"/>
          <p:nvPr/>
        </p:nvSpPr>
        <p:spPr>
          <a:xfrm>
            <a:off x="4715334" y="3885200"/>
            <a:ext cx="1684020" cy="33690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9107" rIns="0" bIns="0" rtlCol="0">
            <a:spAutoFit/>
          </a:bodyPr>
          <a:lstStyle/>
          <a:p>
            <a:pPr marL="114297">
              <a:spcBef>
                <a:spcPts val="387"/>
              </a:spcBef>
            </a:pPr>
            <a:r>
              <a:rPr sz="1867" spc="-7" dirty="0">
                <a:latin typeface="Arial MT"/>
                <a:cs typeface="Arial MT"/>
              </a:rPr>
              <a:t>Initialization</a:t>
            </a:r>
            <a:endParaRPr sz="1867" dirty="0">
              <a:latin typeface="Arial MT"/>
              <a:cs typeface="Arial MT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4715334" y="4259665"/>
            <a:ext cx="1684020" cy="429242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140547" rIns="0" bIns="0" rtlCol="0">
            <a:spAutoFit/>
          </a:bodyPr>
          <a:lstStyle/>
          <a:p>
            <a:pPr marL="114297">
              <a:spcBef>
                <a:spcPts val="1107"/>
              </a:spcBef>
            </a:pPr>
            <a:r>
              <a:rPr sz="1867" spc="-60" dirty="0">
                <a:latin typeface="Arial MT"/>
                <a:cs typeface="Arial MT"/>
              </a:rPr>
              <a:t>Test</a:t>
            </a:r>
            <a:r>
              <a:rPr sz="1867" spc="-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Steps</a:t>
            </a:r>
            <a:endParaRPr sz="1867">
              <a:latin typeface="Arial MT"/>
              <a:cs typeface="Arial M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305213" y="3505200"/>
            <a:ext cx="62898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76663" y="4201609"/>
            <a:ext cx="4665151" cy="205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76663" y="4580711"/>
            <a:ext cx="4665151" cy="205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28327" y="4905890"/>
            <a:ext cx="2306743" cy="691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858000" y="3849431"/>
            <a:ext cx="3614913" cy="7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4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100575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Fixtures</a:t>
            </a:r>
            <a:r>
              <a:rPr spc="-40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13" dirty="0"/>
              <a:t>Shared</a:t>
            </a:r>
            <a:r>
              <a:rPr spc="-47" dirty="0"/>
              <a:t> </a:t>
            </a:r>
            <a:r>
              <a:rPr spc="-7" dirty="0"/>
              <a:t>Initialization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3" y="1827710"/>
            <a:ext cx="9632527" cy="417982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b="1" spc="-7" dirty="0">
                <a:latin typeface="Arial"/>
                <a:cs typeface="Arial"/>
              </a:rPr>
              <a:t>@BeforeEach </a:t>
            </a:r>
            <a:r>
              <a:rPr sz="3467" spc="-7" dirty="0">
                <a:latin typeface="Arial MT"/>
                <a:cs typeface="Arial MT"/>
              </a:rPr>
              <a:t>annotation defines </a:t>
            </a:r>
            <a:r>
              <a:rPr sz="3467" dirty="0">
                <a:latin typeface="Arial MT"/>
                <a:cs typeface="Arial MT"/>
              </a:rPr>
              <a:t>a common </a:t>
            </a:r>
            <a:r>
              <a:rPr sz="3467" spc="-7" dirty="0">
                <a:latin typeface="Arial MT"/>
                <a:cs typeface="Arial MT"/>
              </a:rPr>
              <a:t>test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initialization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method:</a:t>
            </a:r>
          </a:p>
          <a:p>
            <a:pPr marL="16933">
              <a:spcBef>
                <a:spcPts val="873"/>
              </a:spcBef>
            </a:pPr>
            <a:r>
              <a:rPr sz="2667" spc="-7" dirty="0">
                <a:latin typeface="Consolas"/>
                <a:cs typeface="Consolas"/>
              </a:rPr>
              <a:t>@BeforeEach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spc="-7" dirty="0">
                <a:latin typeface="Consolas"/>
                <a:cs typeface="Consolas"/>
              </a:rPr>
              <a:t>public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void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setUp()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throws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Exception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{</a:t>
            </a:r>
          </a:p>
          <a:p>
            <a:pPr marL="626518" marR="1750016">
              <a:lnSpc>
                <a:spcPct val="125000"/>
              </a:lnSpc>
            </a:pPr>
            <a:r>
              <a:rPr sz="2667" spc="-7" dirty="0">
                <a:latin typeface="Consolas"/>
                <a:cs typeface="Consolas"/>
              </a:rPr>
              <a:t>this.registration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dirty="0">
                <a:latin typeface="Consolas"/>
                <a:cs typeface="Consolas"/>
              </a:rPr>
              <a:t>=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new</a:t>
            </a:r>
            <a:r>
              <a:rPr sz="2667" spc="-4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Registration(); </a:t>
            </a:r>
            <a:r>
              <a:rPr sz="2667" spc="-1447" dirty="0">
                <a:latin typeface="Consolas"/>
                <a:cs typeface="Consolas"/>
              </a:rPr>
              <a:t> </a:t>
            </a:r>
            <a:r>
              <a:rPr sz="2667" spc="-7" dirty="0" err="1">
                <a:latin typeface="Consolas"/>
                <a:cs typeface="Consolas"/>
              </a:rPr>
              <a:t>this.registration.setUser</a:t>
            </a:r>
            <a:r>
              <a:rPr sz="2667" spc="-7" dirty="0" smtClean="0">
                <a:latin typeface="Consolas"/>
                <a:cs typeface="Consolas"/>
              </a:rPr>
              <a:t>(“</a:t>
            </a:r>
            <a:r>
              <a:rPr lang="en-US" sz="2667" spc="-7" dirty="0" err="1" smtClean="0">
                <a:latin typeface="Consolas"/>
                <a:cs typeface="Consolas"/>
              </a:rPr>
              <a:t>MoI</a:t>
            </a:r>
            <a:r>
              <a:rPr sz="2667" spc="-7" dirty="0" smtClean="0">
                <a:latin typeface="Consolas"/>
                <a:cs typeface="Consolas"/>
              </a:rPr>
              <a:t>”);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73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9481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93" dirty="0"/>
              <a:t>Test</a:t>
            </a:r>
            <a:r>
              <a:rPr spc="-33" dirty="0"/>
              <a:t> </a:t>
            </a:r>
            <a:r>
              <a:rPr spc="-13" dirty="0"/>
              <a:t>Fixtures</a:t>
            </a:r>
            <a:r>
              <a:rPr spc="-33" dirty="0"/>
              <a:t> </a:t>
            </a:r>
            <a:r>
              <a:rPr dirty="0"/>
              <a:t>-</a:t>
            </a:r>
            <a:r>
              <a:rPr spc="-33" dirty="0"/>
              <a:t> </a:t>
            </a:r>
            <a:r>
              <a:rPr spc="-53" dirty="0"/>
              <a:t>Teardown</a:t>
            </a:r>
            <a:r>
              <a:rPr spc="-27" dirty="0"/>
              <a:t> </a:t>
            </a:r>
            <a:r>
              <a:rPr dirty="0"/>
              <a:t>Method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27710"/>
            <a:ext cx="10143067" cy="4179820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b="1" spc="-7" dirty="0">
                <a:latin typeface="Arial"/>
                <a:cs typeface="Arial"/>
              </a:rPr>
              <a:t>@AfterEach </a:t>
            </a:r>
            <a:r>
              <a:rPr sz="3467" spc="-7" dirty="0">
                <a:latin typeface="Arial MT"/>
                <a:cs typeface="Arial MT"/>
              </a:rPr>
              <a:t>annotation defines </a:t>
            </a:r>
            <a:r>
              <a:rPr sz="3467" dirty="0">
                <a:latin typeface="Arial MT"/>
                <a:cs typeface="Arial MT"/>
              </a:rPr>
              <a:t>a common </a:t>
            </a:r>
            <a:r>
              <a:rPr sz="3467" spc="-7" dirty="0">
                <a:latin typeface="Arial MT"/>
                <a:cs typeface="Arial MT"/>
              </a:rPr>
              <a:t>test tear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down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method:</a:t>
            </a:r>
          </a:p>
          <a:p>
            <a:pPr marL="16933">
              <a:spcBef>
                <a:spcPts val="873"/>
              </a:spcBef>
            </a:pPr>
            <a:r>
              <a:rPr sz="2667" spc="-7" dirty="0">
                <a:latin typeface="Consolas"/>
                <a:cs typeface="Consolas"/>
              </a:rPr>
              <a:t>@AfterEach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spc="-7" dirty="0">
                <a:latin typeface="Consolas"/>
                <a:cs typeface="Consolas"/>
              </a:rPr>
              <a:t>public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void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tearDown()</a:t>
            </a:r>
            <a:r>
              <a:rPr sz="2667" spc="-33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throws</a:t>
            </a:r>
            <a:r>
              <a:rPr sz="2667" spc="-27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Exception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{</a:t>
            </a:r>
          </a:p>
          <a:p>
            <a:pPr marL="626518" marR="4485527">
              <a:lnSpc>
                <a:spcPct val="125000"/>
              </a:lnSpc>
            </a:pPr>
            <a:r>
              <a:rPr sz="2667" spc="-7" dirty="0">
                <a:latin typeface="Consolas"/>
                <a:cs typeface="Consolas"/>
              </a:rPr>
              <a:t>this.registration.logout();  this.registration</a:t>
            </a:r>
            <a:r>
              <a:rPr sz="2667" spc="-40" dirty="0">
                <a:latin typeface="Consolas"/>
                <a:cs typeface="Consolas"/>
              </a:rPr>
              <a:t> </a:t>
            </a:r>
            <a:r>
              <a:rPr sz="2667" dirty="0">
                <a:latin typeface="Consolas"/>
                <a:cs typeface="Consolas"/>
              </a:rPr>
              <a:t>=</a:t>
            </a:r>
            <a:r>
              <a:rPr sz="2667" spc="-40" dirty="0">
                <a:latin typeface="Consolas"/>
                <a:cs typeface="Consolas"/>
              </a:rPr>
              <a:t> </a:t>
            </a:r>
            <a:r>
              <a:rPr sz="2667" spc="-7" dirty="0">
                <a:latin typeface="Consolas"/>
                <a:cs typeface="Consolas"/>
              </a:rPr>
              <a:t>null;</a:t>
            </a:r>
            <a:endParaRPr sz="2667" dirty="0">
              <a:latin typeface="Consolas"/>
              <a:cs typeface="Consolas"/>
            </a:endParaRPr>
          </a:p>
          <a:p>
            <a:pPr marL="16933">
              <a:spcBef>
                <a:spcPts val="800"/>
              </a:spcBef>
            </a:pPr>
            <a:r>
              <a:rPr sz="2667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0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402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More</a:t>
            </a:r>
            <a:r>
              <a:rPr spc="-67" dirty="0"/>
              <a:t> </a:t>
            </a:r>
            <a:r>
              <a:rPr spc="-93" dirty="0"/>
              <a:t>Test</a:t>
            </a:r>
            <a:r>
              <a:rPr spc="-67" dirty="0"/>
              <a:t> </a:t>
            </a:r>
            <a:r>
              <a:rPr spc="-7" dirty="0"/>
              <a:t>Fixtures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9" y="1827723"/>
            <a:ext cx="4419600" cy="3795227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474968" marR="6773" indent="-458882">
              <a:lnSpc>
                <a:spcPct val="101000"/>
              </a:lnSpc>
              <a:spcBef>
                <a:spcPts val="87"/>
              </a:spcBef>
              <a:buFont typeface="Arial MT"/>
              <a:buChar char="•"/>
              <a:tabLst>
                <a:tab pos="474968" algn="l"/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@BeforeAll</a:t>
            </a:r>
            <a:r>
              <a:rPr sz="3467" b="1" spc="-1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initialization to take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place before any </a:t>
            </a:r>
            <a:r>
              <a:rPr sz="346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run.</a:t>
            </a:r>
          </a:p>
          <a:p>
            <a:pPr marL="474968" marR="373371" indent="-458882" algn="just">
              <a:lnSpc>
                <a:spcPts val="4200"/>
              </a:lnSpc>
              <a:spcBef>
                <a:spcPts val="133"/>
              </a:spcBef>
              <a:buFont typeface="Arial MT"/>
              <a:buChar char="•"/>
              <a:tabLst>
                <a:tab pos="475815" algn="l"/>
              </a:tabLst>
            </a:pPr>
            <a:r>
              <a:rPr sz="3467" b="1" spc="-7" dirty="0">
                <a:latin typeface="Arial"/>
                <a:cs typeface="Arial"/>
              </a:rPr>
              <a:t>@AfterAll</a:t>
            </a:r>
            <a:r>
              <a:rPr sz="3467" b="1" spc="-120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defines </a:t>
            </a:r>
            <a:r>
              <a:rPr sz="3467" spc="-95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tear down after all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are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done.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1543476"/>
            <a:ext cx="4723553" cy="4970698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@BeforeAll</a:t>
            </a:r>
            <a:endParaRPr sz="1867" dirty="0">
              <a:latin typeface="Consolas"/>
              <a:cs typeface="Consolas"/>
            </a:endParaRPr>
          </a:p>
          <a:p>
            <a:pPr marL="626518" marR="136310" indent="-349665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static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setUpClass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myManagedResource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2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endParaRPr sz="1867" dirty="0">
              <a:latin typeface="Consolas"/>
              <a:cs typeface="Consolas"/>
            </a:endParaRPr>
          </a:p>
          <a:p>
            <a:pPr marL="1236102">
              <a:spcBef>
                <a:spcPts val="960"/>
              </a:spcBef>
            </a:pPr>
            <a:r>
              <a:rPr sz="1867" spc="-7" dirty="0">
                <a:latin typeface="Consolas"/>
                <a:cs typeface="Consolas"/>
              </a:rPr>
              <a:t>ManagedResource();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sz="1867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 dirty="0">
              <a:latin typeface="Consolas"/>
              <a:cs typeface="Consolas"/>
            </a:endParaRPr>
          </a:p>
          <a:p>
            <a:pPr marL="276853"/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@AfterAll</a:t>
            </a:r>
            <a:endParaRPr sz="1867" dirty="0">
              <a:latin typeface="Consolas"/>
              <a:cs typeface="Consolas"/>
            </a:endParaRPr>
          </a:p>
          <a:p>
            <a:pPr marL="16933" marR="6773" indent="25992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static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tearDownClass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throws </a:t>
            </a:r>
            <a:r>
              <a:rPr sz="1867" spc="-7" dirty="0">
                <a:latin typeface="Consolas"/>
                <a:cs typeface="Consolas"/>
              </a:rPr>
              <a:t>IOException</a:t>
            </a:r>
            <a:r>
              <a:rPr sz="1867" spc="-1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</a:p>
          <a:p>
            <a:pPr marL="536773" marR="788227">
              <a:lnSpc>
                <a:spcPct val="142900"/>
              </a:lnSpc>
            </a:pPr>
            <a:r>
              <a:rPr sz="1867" spc="-7" dirty="0">
                <a:latin typeface="Consolas"/>
                <a:cs typeface="Consolas"/>
              </a:rPr>
              <a:t>myManagedResourc</a:t>
            </a:r>
            <a:r>
              <a:rPr sz="1867" spc="13" dirty="0">
                <a:latin typeface="Consolas"/>
                <a:cs typeface="Consolas"/>
              </a:rPr>
              <a:t>e</a:t>
            </a:r>
            <a:r>
              <a:rPr sz="1867" spc="-7" dirty="0">
                <a:latin typeface="Consolas"/>
                <a:cs typeface="Consolas"/>
              </a:rPr>
              <a:t>.close();  myManagedResource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A71C5D"/>
                </a:solidFill>
                <a:latin typeface="Consolas"/>
                <a:cs typeface="Consolas"/>
              </a:rPr>
              <a:t>=</a:t>
            </a:r>
            <a:r>
              <a:rPr sz="1867" spc="-4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null</a:t>
            </a:r>
            <a:r>
              <a:rPr sz="1867" spc="-7" dirty="0">
                <a:latin typeface="Consolas"/>
                <a:cs typeface="Consolas"/>
              </a:rPr>
              <a:t>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60"/>
              </a:spcBef>
            </a:pPr>
            <a:r>
              <a:rPr sz="1867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0" y="1600200"/>
            <a:ext cx="6705600" cy="49530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843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2" y="1827710"/>
            <a:ext cx="10718800" cy="4002785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>
              <a:lnSpc>
                <a:spcPct val="101000"/>
              </a:lnSpc>
              <a:spcBef>
                <a:spcPts val="87"/>
              </a:spcBef>
            </a:pPr>
            <a:r>
              <a:rPr sz="3467" spc="-13" dirty="0">
                <a:latin typeface="Arial MT"/>
                <a:cs typeface="Arial MT"/>
              </a:rPr>
              <a:t>Assertions </a:t>
            </a:r>
            <a:r>
              <a:rPr sz="3467" spc="-7" dirty="0">
                <a:latin typeface="Arial MT"/>
                <a:cs typeface="Arial MT"/>
              </a:rPr>
              <a:t>are </a:t>
            </a:r>
            <a:r>
              <a:rPr sz="3467" dirty="0">
                <a:latin typeface="Arial MT"/>
                <a:cs typeface="Arial MT"/>
              </a:rPr>
              <a:t>a </a:t>
            </a:r>
            <a:r>
              <a:rPr sz="3467" spc="-13" dirty="0">
                <a:latin typeface="Arial MT"/>
                <a:cs typeface="Arial MT"/>
              </a:rPr>
              <a:t>"language" </a:t>
            </a:r>
            <a:r>
              <a:rPr sz="3467" spc="-7" dirty="0">
                <a:latin typeface="Arial MT"/>
                <a:cs typeface="Arial MT"/>
              </a:rPr>
              <a:t>of testing </a:t>
            </a:r>
            <a:r>
              <a:rPr sz="3467" dirty="0">
                <a:latin typeface="Arial MT"/>
                <a:cs typeface="Arial MT"/>
              </a:rPr>
              <a:t>- constraints </a:t>
            </a:r>
            <a:r>
              <a:rPr sz="3467" spc="-7" dirty="0">
                <a:latin typeface="Arial MT"/>
                <a:cs typeface="Arial MT"/>
              </a:rPr>
              <a:t>that </a:t>
            </a:r>
            <a:r>
              <a:rPr sz="3467" spc="-94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you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place on the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output.</a:t>
            </a:r>
            <a:endParaRPr sz="3467" dirty="0">
              <a:latin typeface="Arial MT"/>
              <a:cs typeface="Arial MT"/>
            </a:endParaRPr>
          </a:p>
          <a:p>
            <a:pPr>
              <a:spcBef>
                <a:spcPts val="13"/>
              </a:spcBef>
            </a:pPr>
            <a:endParaRPr sz="5067" dirty="0">
              <a:latin typeface="Arial MT"/>
              <a:cs typeface="Arial MT"/>
            </a:endParaRPr>
          </a:p>
          <a:p>
            <a:pPr marL="626518" indent="-546932">
              <a:spcBef>
                <a:spcPts val="7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assertEquals,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assertArrayEquals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assertFalse,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assertTrue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assertNull,</a:t>
            </a:r>
            <a:r>
              <a:rPr sz="3467" spc="-93" dirty="0">
                <a:latin typeface="Consolas"/>
                <a:cs typeface="Consolas"/>
              </a:rPr>
              <a:t> </a:t>
            </a:r>
            <a:r>
              <a:rPr sz="3467" spc="-7" dirty="0">
                <a:latin typeface="Consolas"/>
                <a:cs typeface="Consolas"/>
              </a:rPr>
              <a:t>assertNotNull</a:t>
            </a:r>
            <a:endParaRPr sz="3467" dirty="0">
              <a:latin typeface="Consolas"/>
              <a:cs typeface="Consolas"/>
            </a:endParaRPr>
          </a:p>
          <a:p>
            <a:pPr marL="626518" indent="-546932">
              <a:spcBef>
                <a:spcPts val="40"/>
              </a:spcBef>
              <a:buChar char="•"/>
              <a:tabLst>
                <a:tab pos="626518" algn="l"/>
              </a:tabLst>
            </a:pPr>
            <a:r>
              <a:rPr sz="3467" spc="-7" dirty="0">
                <a:latin typeface="Consolas"/>
                <a:cs typeface="Consolas"/>
              </a:rPr>
              <a:t>assertSame,assertNotSame</a:t>
            </a:r>
            <a:endParaRPr sz="3467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61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82862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assertEquals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9" y="1623845"/>
            <a:ext cx="4943687" cy="4707806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1358" marR="231134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strings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are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equal"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"text"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"text"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 dirty="0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463115" marR="6773" indent="-447029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86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testAssertArrayEquals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byte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[] expected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"trial"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getBytes();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byte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[] actual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"trial"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getBytes();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assertArrayEquals(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byte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arrays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r>
              <a:rPr sz="1600" spc="-33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same"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expected,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899" y="1742945"/>
            <a:ext cx="5378872" cy="4500377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516454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Compares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items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33" dirty="0">
                <a:latin typeface="Arial MT"/>
                <a:cs typeface="Arial MT"/>
              </a:rPr>
              <a:t>equality.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For user-defined </a:t>
            </a:r>
            <a:r>
              <a:rPr sz="3200" dirty="0">
                <a:latin typeface="Arial MT"/>
                <a:cs typeface="Arial MT"/>
              </a:rPr>
              <a:t>classes,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relies</a:t>
            </a:r>
            <a:r>
              <a:rPr sz="3200" spc="-7" dirty="0">
                <a:latin typeface="Arial MT"/>
                <a:cs typeface="Arial MT"/>
              </a:rPr>
              <a:t> o</a:t>
            </a:r>
            <a:r>
              <a:rPr sz="3200" dirty="0">
                <a:latin typeface="Arial MT"/>
                <a:cs typeface="Arial MT"/>
              </a:rPr>
              <a:t>n </a:t>
            </a:r>
            <a:r>
              <a:rPr sz="3200" spc="-7" dirty="0">
                <a:latin typeface="Consolas"/>
                <a:cs typeface="Consolas"/>
              </a:rPr>
              <a:t>.equal</a:t>
            </a:r>
            <a:r>
              <a:rPr sz="3200" dirty="0">
                <a:latin typeface="Consolas"/>
                <a:cs typeface="Consolas"/>
              </a:rPr>
              <a:t>s</a:t>
            </a:r>
            <a:r>
              <a:rPr sz="3200" spc="-860" dirty="0">
                <a:latin typeface="Consolas"/>
                <a:cs typeface="Consolas"/>
              </a:rPr>
              <a:t> </a:t>
            </a:r>
            <a:r>
              <a:rPr sz="3200" dirty="0">
                <a:latin typeface="Arial MT"/>
                <a:cs typeface="Arial MT"/>
              </a:rPr>
              <a:t>method.</a:t>
            </a:r>
          </a:p>
          <a:p>
            <a:pPr marL="1175991" lvl="1" indent="-509681">
              <a:lnSpc>
                <a:spcPts val="3060"/>
              </a:lnSpc>
              <a:buChar char="○"/>
              <a:tabLst>
                <a:tab pos="1175991" algn="l"/>
                <a:tab pos="1176837" algn="l"/>
              </a:tabLst>
            </a:pPr>
            <a:r>
              <a:rPr sz="2667" spc="-7" dirty="0">
                <a:latin typeface="Arial MT"/>
                <a:cs typeface="Arial MT"/>
              </a:rPr>
              <a:t>Compare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field-by-field</a:t>
            </a:r>
            <a:endParaRPr sz="2667" dirty="0">
              <a:latin typeface="Arial MT"/>
              <a:cs typeface="Arial MT"/>
            </a:endParaRPr>
          </a:p>
          <a:p>
            <a:pPr marL="1175991" marR="32173" lvl="1" indent="-448722">
              <a:lnSpc>
                <a:spcPts val="2200"/>
              </a:lnSpc>
              <a:spcBef>
                <a:spcPts val="133"/>
              </a:spcBef>
              <a:buFont typeface="Arial MT"/>
              <a:buChar char="○"/>
              <a:tabLst>
                <a:tab pos="1175991" algn="l"/>
                <a:tab pos="1176837" algn="l"/>
              </a:tabLst>
            </a:pPr>
            <a:r>
              <a:rPr sz="1867" spc="-7" dirty="0">
                <a:latin typeface="Consolas"/>
                <a:cs typeface="Consolas"/>
              </a:rPr>
              <a:t>assertEquals(studentA.getName(),  studentB.getName())</a:t>
            </a:r>
            <a:endParaRPr sz="1867" dirty="0">
              <a:latin typeface="Consolas"/>
              <a:cs typeface="Consolas"/>
            </a:endParaRPr>
          </a:p>
          <a:p>
            <a:pPr marL="1175991">
              <a:lnSpc>
                <a:spcPts val="2113"/>
              </a:lnSpc>
            </a:pPr>
            <a:r>
              <a:rPr sz="1867" dirty="0">
                <a:latin typeface="Arial MT"/>
                <a:cs typeface="Arial MT"/>
              </a:rPr>
              <a:t>rather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than</a:t>
            </a:r>
            <a:endParaRPr sz="1867" dirty="0">
              <a:latin typeface="Arial MT"/>
              <a:cs typeface="Arial MT"/>
            </a:endParaRPr>
          </a:p>
          <a:p>
            <a:pPr marL="1175991">
              <a:lnSpc>
                <a:spcPts val="2173"/>
              </a:lnSpc>
            </a:pPr>
            <a:r>
              <a:rPr sz="1867" spc="-7" dirty="0">
                <a:latin typeface="Consolas"/>
                <a:cs typeface="Consolas"/>
              </a:rPr>
              <a:t>assertEquals(studentA,</a:t>
            </a:r>
            <a:r>
              <a:rPr sz="1867" spc="-10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studentB)</a:t>
            </a:r>
            <a:endParaRPr sz="1867" dirty="0">
              <a:latin typeface="Consolas"/>
              <a:cs typeface="Consolas"/>
            </a:endParaRPr>
          </a:p>
          <a:p>
            <a:pPr marL="566406" marR="127843" indent="-550320">
              <a:lnSpc>
                <a:spcPts val="3800"/>
              </a:lnSpc>
              <a:spcBef>
                <a:spcPts val="1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assertArrayEquals </a:t>
            </a:r>
            <a:r>
              <a:rPr sz="3200" dirty="0">
                <a:latin typeface="Arial MT"/>
                <a:cs typeface="Arial MT"/>
              </a:rPr>
              <a:t> compares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arrays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items.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8080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assertFalse,</a:t>
            </a:r>
            <a:r>
              <a:rPr spc="-113" dirty="0"/>
              <a:t> </a:t>
            </a:r>
            <a:r>
              <a:rPr spc="-33" dirty="0"/>
              <a:t>assertTrue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58" y="1623846"/>
            <a:ext cx="5068641" cy="3988891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1358" marR="57572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testAssertFalse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assertFalse(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should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false"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(getGrade(studentA,</a:t>
            </a:r>
            <a:r>
              <a:rPr sz="1600" spc="-53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“</a:t>
            </a:r>
            <a:r>
              <a:rPr lang="en-US"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CSE4495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”).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equals(“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A</a:t>
            </a:r>
            <a:r>
              <a:rPr lang="en-US"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+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”)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 dirty="0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626518" marR="6773" indent="-609585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testAssertTrue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assertTrue(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"failure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-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should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true"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(</a:t>
            </a:r>
            <a:r>
              <a:rPr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get</a:t>
            </a:r>
            <a:r>
              <a:rPr lang="en-US"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CGPA</a:t>
            </a:r>
            <a:r>
              <a:rPr sz="1600" spc="-7" dirty="0" smtClean="0">
                <a:solidFill>
                  <a:srgbClr val="0086B3"/>
                </a:solidFill>
                <a:latin typeface="Consolas"/>
                <a:cs typeface="Consolas"/>
              </a:rPr>
              <a:t>(</a:t>
            </a:r>
            <a:r>
              <a:rPr sz="1600" spc="-7" dirty="0" err="1" smtClean="0">
                <a:solidFill>
                  <a:srgbClr val="0086B3"/>
                </a:solidFill>
                <a:latin typeface="Consolas"/>
                <a:cs typeface="Consolas"/>
              </a:rPr>
              <a:t>studentA</a:t>
            </a:r>
            <a:r>
              <a:rPr sz="1600" spc="-7" dirty="0">
                <a:solidFill>
                  <a:srgbClr val="0086B3"/>
                </a:solidFill>
                <a:latin typeface="Consolas"/>
                <a:cs typeface="Consolas"/>
              </a:rPr>
              <a:t>)</a:t>
            </a:r>
            <a:r>
              <a:rPr sz="1600" spc="-60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6B3"/>
                </a:solidFill>
                <a:latin typeface="Consolas"/>
                <a:cs typeface="Consolas"/>
              </a:rPr>
              <a:t>&gt;</a:t>
            </a:r>
            <a:r>
              <a:rPr sz="1600" spc="-53" dirty="0">
                <a:solidFill>
                  <a:srgbClr val="0086B3"/>
                </a:solidFill>
                <a:latin typeface="Consolas"/>
                <a:cs typeface="Consolas"/>
              </a:rPr>
              <a:t> </a:t>
            </a:r>
            <a:r>
              <a:rPr lang="en-US" sz="1600" spc="7" dirty="0" smtClean="0">
                <a:solidFill>
                  <a:srgbClr val="0086B3"/>
                </a:solidFill>
                <a:latin typeface="Consolas"/>
                <a:cs typeface="Consolas"/>
              </a:rPr>
              <a:t>3.5</a:t>
            </a:r>
            <a:r>
              <a:rPr sz="1600" spc="7" dirty="0" smtClean="0">
                <a:solidFill>
                  <a:srgbClr val="0086B3"/>
                </a:solidFill>
                <a:latin typeface="Consolas"/>
                <a:cs typeface="Consolas"/>
              </a:rPr>
              <a:t>)</a:t>
            </a:r>
            <a:r>
              <a:rPr sz="1600" spc="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600" dirty="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900" y="2120410"/>
            <a:ext cx="5348393" cy="3936120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910144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latin typeface="Arial MT"/>
                <a:cs typeface="Arial MT"/>
              </a:rPr>
              <a:t>Take </a:t>
            </a:r>
            <a:r>
              <a:rPr sz="3200" spc="-7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a string </a:t>
            </a:r>
            <a:r>
              <a:rPr sz="3200" spc="-7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boolean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expression.</a:t>
            </a:r>
            <a:endParaRPr sz="3200" dirty="0">
              <a:latin typeface="Arial MT"/>
              <a:cs typeface="Arial MT"/>
            </a:endParaRPr>
          </a:p>
          <a:p>
            <a:pPr marL="566406" marR="7620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Evaluates the expression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 issues pass/fail based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on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outcome.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Used to </a:t>
            </a:r>
            <a:r>
              <a:rPr sz="3200" dirty="0">
                <a:latin typeface="Arial MT"/>
                <a:cs typeface="Arial MT"/>
              </a:rPr>
              <a:t>check </a:t>
            </a:r>
            <a:r>
              <a:rPr sz="3200" spc="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conformance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solution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expected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properties.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82312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assertSame,</a:t>
            </a:r>
            <a:r>
              <a:rPr spc="-113" dirty="0"/>
              <a:t> </a:t>
            </a:r>
            <a:r>
              <a:rPr spc="-7" dirty="0"/>
              <a:t>assertNotSame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1" y="1623846"/>
            <a:ext cx="5061372" cy="4346169"/>
          </a:xfrm>
          <a:prstGeom prst="rect">
            <a:avLst/>
          </a:prstGeom>
        </p:spPr>
        <p:txBody>
          <a:bodyPr vert="horz" wrap="square" lIns="0" tIns="128693" rIns="0" bIns="0" rtlCol="0">
            <a:spAutoFit/>
          </a:bodyPr>
          <a:lstStyle/>
          <a:p>
            <a:pPr marL="16933">
              <a:spcBef>
                <a:spcPts val="101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>
              <a:latin typeface="Consolas"/>
              <a:cs typeface="Consolas"/>
            </a:endParaRPr>
          </a:p>
          <a:p>
            <a:pPr marL="351358" marR="6773" indent="-335272">
              <a:lnSpc>
                <a:spcPct val="145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testAssertNotSame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assertNotSame(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"should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not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600" spc="-2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same</a:t>
            </a:r>
            <a:r>
              <a:rPr sz="1600" spc="-2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Object"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spc="-7" dirty="0">
                <a:latin typeface="Consolas"/>
                <a:cs typeface="Consolas"/>
              </a:rPr>
              <a:t>studentA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600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Object());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spcBef>
                <a:spcPts val="7"/>
              </a:spcBef>
            </a:pPr>
            <a:endParaRPr sz="1533">
              <a:latin typeface="Consolas"/>
              <a:cs typeface="Consolas"/>
            </a:endParaRPr>
          </a:p>
          <a:p>
            <a:pPr marL="16933"/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>
              <a:latin typeface="Consolas"/>
              <a:cs typeface="Consolas"/>
            </a:endParaRPr>
          </a:p>
          <a:p>
            <a:pPr marL="463115" marR="1466390" indent="-447029">
              <a:lnSpc>
                <a:spcPct val="145800"/>
              </a:lnSpc>
              <a:spcBef>
                <a:spcPts val="7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testAssertSame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studentB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studentA;</a:t>
            </a:r>
            <a:endParaRPr sz="1600">
              <a:latin typeface="Consolas"/>
              <a:cs typeface="Consolas"/>
            </a:endParaRPr>
          </a:p>
          <a:p>
            <a:pPr marL="16933" marR="456342" indent="334425">
              <a:lnSpc>
                <a:spcPct val="145800"/>
              </a:lnSpc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assertSame(</a:t>
            </a:r>
            <a:r>
              <a:rPr sz="1600" spc="-7" dirty="0">
                <a:solidFill>
                  <a:srgbClr val="183691"/>
                </a:solidFill>
                <a:latin typeface="Consolas"/>
                <a:cs typeface="Consolas"/>
              </a:rPr>
              <a:t>"should be </a:t>
            </a:r>
            <a:r>
              <a:rPr sz="1600" dirty="0">
                <a:solidFill>
                  <a:srgbClr val="183691"/>
                </a:solidFill>
                <a:latin typeface="Consolas"/>
                <a:cs typeface="Consolas"/>
              </a:rPr>
              <a:t>same"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studentA, </a:t>
            </a:r>
            <a:r>
              <a:rPr sz="1600" spc="-86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studentB);</a:t>
            </a:r>
            <a:endParaRPr sz="1600">
              <a:latin typeface="Consolas"/>
              <a:cs typeface="Consolas"/>
            </a:endParaRPr>
          </a:p>
          <a:p>
            <a:pPr marL="16933">
              <a:spcBef>
                <a:spcPts val="88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900" y="2361710"/>
            <a:ext cx="5433905" cy="3435983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1200543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Checks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whether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objects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3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clones.</a:t>
            </a: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these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variables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aliases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for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same</a:t>
            </a:r>
            <a:r>
              <a:rPr sz="3200" spc="-1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object?</a:t>
            </a:r>
            <a:endParaRPr sz="3200" dirty="0">
              <a:latin typeface="Arial MT"/>
              <a:cs typeface="Arial MT"/>
            </a:endParaRPr>
          </a:p>
          <a:p>
            <a:pPr marL="1175991" lvl="1" indent="-550320">
              <a:lnSpc>
                <a:spcPts val="366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assertEquals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uses</a:t>
            </a:r>
            <a:endParaRPr sz="3200" dirty="0">
              <a:latin typeface="Arial MT"/>
              <a:cs typeface="Arial MT"/>
            </a:endParaRPr>
          </a:p>
          <a:p>
            <a:pPr marL="1175991">
              <a:lnSpc>
                <a:spcPts val="3800"/>
              </a:lnSpc>
            </a:pPr>
            <a:r>
              <a:rPr sz="3200" spc="-7" dirty="0">
                <a:latin typeface="Arial MT"/>
                <a:cs typeface="Arial MT"/>
              </a:rPr>
              <a:t>.equals().</a:t>
            </a:r>
            <a:endParaRPr sz="3200" dirty="0">
              <a:latin typeface="Arial MT"/>
              <a:cs typeface="Arial MT"/>
            </a:endParaRPr>
          </a:p>
          <a:p>
            <a:pPr marL="1175991" lvl="1" indent="-550320">
              <a:lnSpc>
                <a:spcPts val="382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assertSame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uses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==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552" y="6610637"/>
            <a:ext cx="5537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2018-08-27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7917" y="6610637"/>
            <a:ext cx="1595120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Chalmers</a:t>
            </a:r>
            <a:r>
              <a:rPr sz="800" spc="-2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7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4662" y="6610637"/>
            <a:ext cx="90593" cy="14020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41275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87" dirty="0"/>
              <a:t>Today’s</a:t>
            </a:r>
            <a:r>
              <a:rPr spc="-100" dirty="0"/>
              <a:t> </a:t>
            </a:r>
            <a:r>
              <a:rPr spc="-7" dirty="0"/>
              <a:t>Goals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3263" y="1801265"/>
            <a:ext cx="7570047" cy="272119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Unit</a:t>
            </a:r>
            <a:r>
              <a:rPr sz="3467" spc="-107" dirty="0">
                <a:latin typeface="Arial MT"/>
                <a:cs typeface="Arial MT"/>
              </a:rPr>
              <a:t> </a:t>
            </a:r>
            <a:r>
              <a:rPr sz="3467" spc="-67" dirty="0">
                <a:latin typeface="Arial MT"/>
                <a:cs typeface="Arial MT"/>
              </a:rPr>
              <a:t>Testing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53" dirty="0">
                <a:latin typeface="Arial MT"/>
                <a:cs typeface="Arial MT"/>
              </a:rPr>
              <a:t>Testing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individual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classes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Writing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and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executing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cases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How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to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write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unit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JUnit.</a:t>
            </a: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Executing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tests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part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build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script.</a:t>
            </a:r>
          </a:p>
        </p:txBody>
      </p:sp>
    </p:spTree>
    <p:extLst>
      <p:ext uri="{BB962C8B-B14F-4D97-AF65-F5344CB8AC3E}">
        <p14:creationId xmlns:p14="http://schemas.microsoft.com/office/powerpoint/2010/main" val="18080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72804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assertNull,</a:t>
            </a:r>
            <a:r>
              <a:rPr spc="-113" dirty="0"/>
              <a:t> </a:t>
            </a:r>
            <a:r>
              <a:rPr spc="-7" dirty="0"/>
              <a:t>assertNotNull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1" y="1612331"/>
            <a:ext cx="4984327" cy="41442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407236" marR="6773" indent="-39115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testAssertNotNull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assertNotNull(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"should not be 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null"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Object());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67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67">
              <a:latin typeface="Consolas"/>
              <a:cs typeface="Consolas"/>
            </a:endParaRPr>
          </a:p>
          <a:p>
            <a:pPr marL="16933"/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407236" marR="6773" indent="-391150">
              <a:lnSpc>
                <a:spcPct val="142900"/>
              </a:lnSpc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 void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assertNull(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"should</a:t>
            </a:r>
            <a:r>
              <a:rPr sz="1867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be</a:t>
            </a:r>
            <a:r>
              <a:rPr sz="1867" spc="-40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null"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null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9899" y="2603011"/>
            <a:ext cx="4626187" cy="2961494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10815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latin typeface="Arial MT"/>
                <a:cs typeface="Arial MT"/>
              </a:rPr>
              <a:t>Take </a:t>
            </a:r>
            <a:r>
              <a:rPr sz="3200" spc="-7" dirty="0">
                <a:latin typeface="Arial MT"/>
                <a:cs typeface="Arial MT"/>
              </a:rPr>
              <a:t>in an object and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checks </a:t>
            </a:r>
            <a:r>
              <a:rPr sz="3200" spc="-7" dirty="0">
                <a:latin typeface="Arial MT"/>
                <a:cs typeface="Arial MT"/>
              </a:rPr>
              <a:t>whether it is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null/not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null.</a:t>
            </a:r>
            <a:endParaRPr sz="3200" dirty="0">
              <a:latin typeface="Arial MT"/>
              <a:cs typeface="Arial MT"/>
            </a:endParaRPr>
          </a:p>
          <a:p>
            <a:pPr marL="566406" marR="6773" indent="-550320">
              <a:lnSpc>
                <a:spcPts val="3800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Can be used to help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diagnose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and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void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null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pointer</a:t>
            </a:r>
            <a:r>
              <a:rPr sz="3200" spc="-2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exceptions.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6467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Grouping</a:t>
            </a:r>
            <a:r>
              <a:rPr spc="-293" dirty="0"/>
              <a:t> </a:t>
            </a:r>
            <a:r>
              <a:rPr spc="-7" dirty="0"/>
              <a:t>Assertions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0" y="1957936"/>
            <a:ext cx="5029200" cy="3952534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2000" spc="-7" dirty="0"/>
              <a:t>@Test</a:t>
            </a:r>
          </a:p>
          <a:p>
            <a:pPr marL="16933">
              <a:spcBef>
                <a:spcPts val="960"/>
              </a:spcBef>
            </a:pPr>
            <a:r>
              <a:rPr sz="2000" spc="-7" dirty="0"/>
              <a:t>void</a:t>
            </a:r>
            <a:r>
              <a:rPr sz="2000" spc="-53" dirty="0"/>
              <a:t> </a:t>
            </a:r>
            <a:r>
              <a:rPr sz="2000" spc="-7" dirty="0"/>
              <a:t>groupedAssertions()</a:t>
            </a:r>
            <a:r>
              <a:rPr sz="2000" spc="-53" dirty="0"/>
              <a:t> </a:t>
            </a:r>
            <a:r>
              <a:rPr sz="2000" dirty="0"/>
              <a:t>{</a:t>
            </a:r>
          </a:p>
          <a:p>
            <a:pPr marL="276853">
              <a:spcBef>
                <a:spcPts val="960"/>
              </a:spcBef>
            </a:pPr>
            <a:r>
              <a:rPr sz="2000" spc="-7" dirty="0"/>
              <a:t>Person</a:t>
            </a:r>
            <a:r>
              <a:rPr sz="2000" spc="-47" dirty="0"/>
              <a:t> </a:t>
            </a:r>
            <a:r>
              <a:rPr sz="2000" spc="-7" dirty="0"/>
              <a:t>person</a:t>
            </a:r>
            <a:r>
              <a:rPr sz="2000" spc="-40" dirty="0"/>
              <a:t> </a:t>
            </a:r>
            <a:r>
              <a:rPr sz="2000" dirty="0"/>
              <a:t>=</a:t>
            </a:r>
            <a:r>
              <a:rPr sz="2000" spc="-47" dirty="0"/>
              <a:t> </a:t>
            </a:r>
            <a:r>
              <a:rPr sz="2000" spc="-7" dirty="0"/>
              <a:t>Account.getHolder();</a:t>
            </a:r>
          </a:p>
          <a:p>
            <a:pPr marL="276853">
              <a:spcBef>
                <a:spcPts val="960"/>
              </a:spcBef>
            </a:pPr>
            <a:r>
              <a:rPr sz="2000" b="1" spc="-7" dirty="0">
                <a:latin typeface="Consolas"/>
                <a:cs typeface="Consolas"/>
              </a:rPr>
              <a:t>assertAll</a:t>
            </a:r>
            <a:r>
              <a:rPr sz="2000" spc="-7" dirty="0"/>
              <a:t>("person",</a:t>
            </a:r>
          </a:p>
          <a:p>
            <a:pPr marL="16933" marR="1041374" indent="519840">
              <a:lnSpc>
                <a:spcPct val="142900"/>
              </a:lnSpc>
            </a:pPr>
            <a:r>
              <a:rPr sz="2000" spc="-7" dirty="0"/>
              <a:t>() -&gt; assertEquals("John", </a:t>
            </a:r>
            <a:r>
              <a:rPr sz="2000" spc="-1007" dirty="0"/>
              <a:t> </a:t>
            </a:r>
            <a:r>
              <a:rPr sz="2000" spc="-7" dirty="0"/>
              <a:t>person.getFirstName()),</a:t>
            </a:r>
          </a:p>
          <a:p>
            <a:pPr marL="16933" marR="1171757" indent="519840">
              <a:lnSpc>
                <a:spcPct val="142900"/>
              </a:lnSpc>
            </a:pPr>
            <a:r>
              <a:rPr sz="2000" spc="-7" dirty="0"/>
              <a:t>() -&gt; assertEquals("Doe", </a:t>
            </a:r>
            <a:r>
              <a:rPr sz="2000" spc="-1007" dirty="0"/>
              <a:t> </a:t>
            </a:r>
            <a:r>
              <a:rPr sz="2000" spc="-7" dirty="0"/>
              <a:t>person.getLastName()));</a:t>
            </a:r>
          </a:p>
          <a:p>
            <a:pPr marL="16933">
              <a:spcBef>
                <a:spcPts val="953"/>
              </a:spcBef>
            </a:pPr>
            <a:r>
              <a:rPr sz="200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49126" y="2209800"/>
            <a:ext cx="5026660" cy="3448807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08275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Grouped</a:t>
            </a:r>
            <a:r>
              <a:rPr sz="3200" spc="-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assertions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executed.</a:t>
            </a:r>
            <a:endParaRPr sz="3200" dirty="0">
              <a:latin typeface="Arial MT"/>
              <a:cs typeface="Arial MT"/>
            </a:endParaRPr>
          </a:p>
          <a:p>
            <a:pPr marL="1175991" marR="74505" lvl="1" indent="-550320">
              <a:lnSpc>
                <a:spcPts val="380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Failures</a:t>
            </a:r>
            <a:r>
              <a:rPr sz="3200" spc="-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are</a:t>
            </a:r>
            <a:r>
              <a:rPr sz="3200" spc="-67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reported </a:t>
            </a:r>
            <a:r>
              <a:rPr sz="3200" spc="-867" dirty="0">
                <a:latin typeface="Arial MT"/>
                <a:cs typeface="Arial MT"/>
              </a:rPr>
              <a:t> </a:t>
            </a:r>
            <a:r>
              <a:rPr sz="3200" spc="-27" dirty="0">
                <a:latin typeface="Arial MT"/>
                <a:cs typeface="Arial MT"/>
              </a:rPr>
              <a:t>together.</a:t>
            </a:r>
            <a:endParaRPr sz="3200" dirty="0">
              <a:latin typeface="Arial MT"/>
              <a:cs typeface="Arial MT"/>
            </a:endParaRPr>
          </a:p>
          <a:p>
            <a:pPr marL="1175991" marR="6773" lvl="1" indent="-550320">
              <a:lnSpc>
                <a:spcPts val="3800"/>
              </a:lnSpc>
              <a:buChar char="○"/>
              <a:tabLst>
                <a:tab pos="1175991" algn="l"/>
                <a:tab pos="1176837" algn="l"/>
              </a:tabLst>
            </a:pPr>
            <a:r>
              <a:rPr sz="3200" spc="-7" dirty="0">
                <a:latin typeface="Arial MT"/>
                <a:cs typeface="Arial MT"/>
              </a:rPr>
              <a:t>Preferred way to </a:t>
            </a:r>
            <a:r>
              <a:rPr sz="3200" dirty="0">
                <a:latin typeface="Arial MT"/>
                <a:cs typeface="Arial MT"/>
              </a:rPr>
              <a:t> compare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fields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of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two </a:t>
            </a:r>
            <a:r>
              <a:rPr sz="3200" spc="-873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data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structures.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647342"/>
            <a:ext cx="5638800" cy="498205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6616" y="1752600"/>
            <a:ext cx="36457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both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two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met.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9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53721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dfather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godfather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startsWith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lang="en-US"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go</a:t>
            </a:r>
            <a:r>
              <a:rPr sz="1867" spc="-7" dirty="0" smtClean="0">
                <a:solidFill>
                  <a:srgbClr val="183691"/>
                </a:solidFill>
                <a:latin typeface="Consolas"/>
                <a:cs typeface="Consolas"/>
              </a:rPr>
              <a:t>"</a:t>
            </a:r>
            <a:r>
              <a:rPr sz="1867" spc="-7" dirty="0" smtClean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155" y="1752600"/>
            <a:ext cx="427905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sz="1867" b="1" spc="-7" dirty="0">
                <a:latin typeface="Arial"/>
                <a:cs typeface="Arial"/>
              </a:rPr>
              <a:t>everyItem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items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in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match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</a:p>
          <a:p>
            <a:pPr>
              <a:lnSpc>
                <a:spcPts val="2219"/>
              </a:lnSpc>
            </a:pPr>
            <a:r>
              <a:rPr sz="1867" spc="-27" dirty="0">
                <a:latin typeface="Arial MT"/>
                <a:cs typeface="Arial MT"/>
              </a:rPr>
              <a:t>property.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0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2200" y="1752600"/>
            <a:ext cx="40944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67" b="1" spc="-7" dirty="0">
                <a:latin typeface="Arial"/>
                <a:cs typeface="Arial"/>
              </a:rPr>
              <a:t>allOf</a:t>
            </a:r>
            <a:r>
              <a:rPr sz="1867" b="1" spc="-27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all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listed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5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0" y="1752600"/>
            <a:ext cx="3382433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0"/>
              </a:lnSpc>
            </a:pPr>
            <a:r>
              <a:rPr sz="1867" b="1" spc="-7" dirty="0">
                <a:latin typeface="Arial"/>
                <a:cs typeface="Arial"/>
              </a:rPr>
              <a:t>anyOf</a:t>
            </a:r>
            <a:r>
              <a:rPr sz="1867" b="1" spc="-20" dirty="0">
                <a:latin typeface="Arial"/>
                <a:cs typeface="Arial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at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least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one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of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listed</a:t>
            </a:r>
            <a:endParaRPr sz="1867" dirty="0">
              <a:latin typeface="Arial MT"/>
              <a:cs typeface="Arial MT"/>
            </a:endParaRPr>
          </a:p>
          <a:p>
            <a:pPr>
              <a:lnSpc>
                <a:spcPts val="2219"/>
              </a:lnSpc>
            </a:pPr>
            <a:r>
              <a:rPr sz="1867" spc="-7" dirty="0">
                <a:latin typeface="Arial MT"/>
                <a:cs typeface="Arial MT"/>
              </a:rPr>
              <a:t>properties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must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true</a:t>
            </a:r>
            <a:endParaRPr sz="1867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31165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assertThat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53" y="1612318"/>
            <a:ext cx="10064327" cy="4961271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785DA3"/>
                </a:solidFill>
                <a:latin typeface="Consolas"/>
                <a:cs typeface="Consolas"/>
              </a:rPr>
              <a:t>testAssertThat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867" dirty="0">
              <a:latin typeface="Consolas"/>
              <a:cs typeface="Consolas"/>
            </a:endParaRPr>
          </a:p>
          <a:p>
            <a:pPr marL="276853" marR="6773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"albumen"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both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"a"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and(containsString(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"two"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hasItems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"one"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"three"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assertThat(Arrays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asList(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new</a:t>
            </a:r>
            <a:r>
              <a:rPr sz="1867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String[]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867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"fun"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"net"</a:t>
            </a:r>
            <a:r>
              <a:rPr sz="1867" dirty="0">
                <a:solidFill>
                  <a:srgbClr val="183691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}),</a:t>
            </a:r>
            <a:endParaRPr sz="1867" dirty="0">
              <a:latin typeface="Consolas"/>
              <a:cs typeface="Consolas"/>
            </a:endParaRPr>
          </a:p>
          <a:p>
            <a:pPr marL="276853" marR="1569681" indent="1562908">
              <a:lnSpc>
                <a:spcPct val="142900"/>
              </a:lnSpc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everyItem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(containsString(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"n"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spc="3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</a:t>
            </a:r>
            <a:r>
              <a:rPr sz="1867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startsWith(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</a:t>
            </a:r>
            <a:endParaRPr sz="1867" dirty="0">
              <a:latin typeface="Consolas"/>
              <a:cs typeface="Consolas"/>
            </a:endParaRPr>
          </a:p>
          <a:p>
            <a:pPr marL="276853" marR="1439297">
              <a:lnSpc>
                <a:spcPct val="142900"/>
              </a:lnSpc>
            </a:pP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not(allOf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 </a:t>
            </a:r>
            <a:r>
              <a:rPr sz="1867" spc="-100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anyOf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"bad"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), equalTo(</a:t>
            </a:r>
            <a:r>
              <a:rPr sz="1867" spc="-7" dirty="0">
                <a:solidFill>
                  <a:srgbClr val="183691"/>
                </a:solidFill>
                <a:latin typeface="Consolas"/>
                <a:cs typeface="Consolas"/>
              </a:rPr>
              <a:t>"good"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))); </a:t>
            </a: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assertThat(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7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867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not(CombinableMatcher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.&lt;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Integer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&gt;</a:t>
            </a:r>
            <a:endParaRPr sz="1867" dirty="0">
              <a:latin typeface="Consolas"/>
              <a:cs typeface="Consolas"/>
            </a:endParaRPr>
          </a:p>
          <a:p>
            <a:pPr marL="1840607">
              <a:spcBef>
                <a:spcPts val="953"/>
              </a:spcBef>
            </a:pP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either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3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867" spc="-7" dirty="0">
                <a:solidFill>
                  <a:srgbClr val="A71C5D"/>
                </a:solidFill>
                <a:latin typeface="Consolas"/>
                <a:cs typeface="Consolas"/>
              </a:rPr>
              <a:t>.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or(</a:t>
            </a:r>
            <a:r>
              <a:rPr sz="1867" b="1" spc="-7" dirty="0">
                <a:solidFill>
                  <a:srgbClr val="333333"/>
                </a:solidFill>
                <a:latin typeface="Consolas"/>
                <a:cs typeface="Consolas"/>
              </a:rPr>
              <a:t>equalTo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867" spc="-7" dirty="0">
                <a:solidFill>
                  <a:srgbClr val="0086B3"/>
                </a:solidFill>
                <a:latin typeface="Consolas"/>
                <a:cs typeface="Consolas"/>
              </a:rPr>
              <a:t>4</a:t>
            </a:r>
            <a:r>
              <a:rPr sz="1867" spc="-7" dirty="0">
                <a:solidFill>
                  <a:srgbClr val="333333"/>
                </a:solidFill>
                <a:latin typeface="Consolas"/>
                <a:cs typeface="Consolas"/>
              </a:rPr>
              <a:t>))));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2674691"/>
            <a:ext cx="200299" cy="152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092183"/>
            <a:ext cx="200299" cy="152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3464649"/>
            <a:ext cx="200299" cy="152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254657"/>
            <a:ext cx="200299" cy="152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4690349"/>
            <a:ext cx="200299" cy="1522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121591"/>
            <a:ext cx="200299" cy="1522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49" y="5552824"/>
            <a:ext cx="200299" cy="1522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26</a:t>
            </a:fld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6553200" y="1828800"/>
            <a:ext cx="407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5" dirty="0">
                <a:latin typeface="Arial"/>
                <a:cs typeface="Arial"/>
              </a:rPr>
              <a:t>either</a:t>
            </a:r>
            <a:r>
              <a:rPr lang="en-US" b="1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 MT"/>
                <a:cs typeface="Arial MT"/>
              </a:rPr>
              <a:t>-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pass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if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one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of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these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properties</a:t>
            </a:r>
            <a:endParaRPr lang="en-US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55702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Exceptions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4899" y="1612331"/>
            <a:ext cx="4974167" cy="2071058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1695831" indent="-260767">
              <a:lnSpc>
                <a:spcPct val="142900"/>
              </a:lnSpc>
            </a:pPr>
            <a:r>
              <a:rPr sz="1867" spc="-7" dirty="0">
                <a:latin typeface="Consolas"/>
                <a:cs typeface="Consolas"/>
              </a:rPr>
              <a:t>void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exceptionTesting()</a:t>
            </a:r>
            <a:r>
              <a:rPr sz="1867" spc="-67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 </a:t>
            </a:r>
            <a:r>
              <a:rPr sz="1867" spc="-100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Throwable</a:t>
            </a:r>
            <a:r>
              <a:rPr sz="1867" spc="-40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=</a:t>
            </a:r>
          </a:p>
          <a:p>
            <a:pPr marL="797540" marR="6773" indent="-259920">
              <a:lnSpc>
                <a:spcPct val="142900"/>
              </a:lnSpc>
            </a:pPr>
            <a:r>
              <a:rPr sz="1867" b="1" spc="-7" dirty="0">
                <a:latin typeface="Consolas"/>
                <a:cs typeface="Consolas"/>
              </a:rPr>
              <a:t>assertThrows</a:t>
            </a:r>
            <a:r>
              <a:rPr sz="1867" spc="-7" dirty="0">
                <a:latin typeface="Consolas"/>
                <a:cs typeface="Consolas"/>
              </a:rPr>
              <a:t>( </a:t>
            </a:r>
            <a:r>
              <a:rPr sz="1867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IndexOutOfBoundsException.class,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5798" y="3766251"/>
            <a:ext cx="52383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7" dirty="0">
                <a:latin typeface="Consolas"/>
                <a:cs typeface="Consolas"/>
              </a:rPr>
              <a:t>()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-&gt;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dirty="0">
                <a:latin typeface="Consolas"/>
                <a:cs typeface="Consolas"/>
              </a:rPr>
              <a:t>{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new</a:t>
            </a:r>
            <a:r>
              <a:rPr sz="1867" spc="-33" dirty="0"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ArrayList&lt;Object&gt;().get(0);}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498" y="4050731"/>
            <a:ext cx="4073313" cy="1249294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);</a:t>
            </a:r>
            <a:endParaRPr sz="1867" dirty="0">
              <a:latin typeface="Consolas"/>
              <a:cs typeface="Consolas"/>
            </a:endParaRPr>
          </a:p>
          <a:p>
            <a:pPr marL="276853" marR="6773" indent="-259920">
              <a:lnSpc>
                <a:spcPct val="142900"/>
              </a:lnSpc>
            </a:pPr>
            <a:r>
              <a:rPr sz="1867" b="1" spc="-7" dirty="0">
                <a:latin typeface="Consolas"/>
                <a:cs typeface="Consolas"/>
              </a:rPr>
              <a:t>assertEquals</a:t>
            </a:r>
            <a:r>
              <a:rPr sz="1867" spc="-7" dirty="0">
                <a:latin typeface="Consolas"/>
                <a:cs typeface="Consolas"/>
              </a:rPr>
              <a:t>("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Index:0, Size:0"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,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latin typeface="Consolas"/>
                <a:cs typeface="Consolas"/>
              </a:rPr>
              <a:t>exception.getMessage());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99" y="5391851"/>
            <a:ext cx="164252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3064" y="1701310"/>
            <a:ext cx="4980939" cy="1499555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6773" indent="-550320">
              <a:lnSpc>
                <a:spcPts val="3800"/>
              </a:lnSpc>
              <a:spcBef>
                <a:spcPts val="29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latin typeface="Arial MT"/>
                <a:cs typeface="Arial MT"/>
              </a:rPr>
              <a:t>When testing error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handling, we expect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exceptions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to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be</a:t>
            </a:r>
            <a:r>
              <a:rPr sz="3200" spc="-47" dirty="0">
                <a:latin typeface="Arial MT"/>
                <a:cs typeface="Arial MT"/>
              </a:rPr>
              <a:t> </a:t>
            </a:r>
            <a:r>
              <a:rPr sz="3200" spc="-7" dirty="0">
                <a:latin typeface="Arial MT"/>
                <a:cs typeface="Arial MT"/>
              </a:rPr>
              <a:t>thrown.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656" y="3151820"/>
            <a:ext cx="4022513" cy="330056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25767" marR="6773" indent="-509681">
              <a:spcBef>
                <a:spcPts val="133"/>
              </a:spcBef>
              <a:buFont typeface="Arial MT"/>
              <a:buChar char="○"/>
              <a:tabLst>
                <a:tab pos="525767" algn="l"/>
                <a:tab pos="526614" algn="l"/>
              </a:tabLst>
            </a:pPr>
            <a:r>
              <a:rPr sz="2667" b="1" spc="-7" dirty="0">
                <a:latin typeface="Arial"/>
                <a:cs typeface="Arial"/>
              </a:rPr>
              <a:t>assertThrows </a:t>
            </a:r>
            <a:r>
              <a:rPr sz="2667" dirty="0">
                <a:latin typeface="Arial MT"/>
                <a:cs typeface="Arial MT"/>
              </a:rPr>
              <a:t>checks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whether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the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code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block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throws the expected </a:t>
            </a:r>
            <a:r>
              <a:rPr sz="26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exception.</a:t>
            </a:r>
            <a:endParaRPr sz="2667" dirty="0">
              <a:latin typeface="Arial MT"/>
              <a:cs typeface="Arial MT"/>
            </a:endParaRPr>
          </a:p>
          <a:p>
            <a:pPr marL="525767" marR="267540" indent="-509681">
              <a:buFont typeface="Arial MT"/>
              <a:buChar char="○"/>
              <a:tabLst>
                <a:tab pos="525767" algn="l"/>
                <a:tab pos="526614" algn="l"/>
              </a:tabLst>
            </a:pPr>
            <a:r>
              <a:rPr sz="2667" b="1" spc="-7" dirty="0">
                <a:latin typeface="Arial"/>
                <a:cs typeface="Arial"/>
              </a:rPr>
              <a:t>assertEquals</a:t>
            </a:r>
            <a:r>
              <a:rPr sz="2667" b="1" spc="-67" dirty="0">
                <a:latin typeface="Arial"/>
                <a:cs typeface="Arial"/>
              </a:rPr>
              <a:t> </a:t>
            </a:r>
            <a:r>
              <a:rPr sz="2667" dirty="0">
                <a:latin typeface="Arial MT"/>
                <a:cs typeface="Arial MT"/>
              </a:rPr>
              <a:t>can</a:t>
            </a:r>
            <a:r>
              <a:rPr sz="2667" spc="-6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be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used to </a:t>
            </a:r>
            <a:r>
              <a:rPr sz="2667" dirty="0">
                <a:latin typeface="Arial MT"/>
                <a:cs typeface="Arial MT"/>
              </a:rPr>
              <a:t>check </a:t>
            </a:r>
            <a:r>
              <a:rPr sz="2667" spc="-7" dirty="0">
                <a:latin typeface="Arial MT"/>
                <a:cs typeface="Arial MT"/>
              </a:rPr>
              <a:t>the </a:t>
            </a:r>
            <a:r>
              <a:rPr sz="2667" dirty="0">
                <a:latin typeface="Arial MT"/>
                <a:cs typeface="Arial MT"/>
              </a:rPr>
              <a:t> contents </a:t>
            </a:r>
            <a:r>
              <a:rPr sz="2667" spc="-7" dirty="0">
                <a:latin typeface="Arial MT"/>
                <a:cs typeface="Arial MT"/>
              </a:rPr>
              <a:t>of the </a:t>
            </a:r>
            <a:r>
              <a:rPr sz="2667" dirty="0">
                <a:latin typeface="Arial MT"/>
                <a:cs typeface="Arial MT"/>
              </a:rPr>
              <a:t>stack </a:t>
            </a:r>
            <a:r>
              <a:rPr sz="2667" spc="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trace.</a:t>
            </a:r>
            <a:endParaRPr sz="2667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764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04435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Performance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2567" y="1612331"/>
            <a:ext cx="5504180" cy="4965953"/>
          </a:xfrm>
          <a:prstGeom prst="rect">
            <a:avLst/>
          </a:prstGeom>
        </p:spPr>
        <p:txBody>
          <a:bodyPr vert="horz" wrap="square" lIns="0" tIns="138852" rIns="0" bIns="0" rtlCol="0">
            <a:spAutoFit/>
          </a:bodyPr>
          <a:lstStyle/>
          <a:p>
            <a:pPr marL="16933">
              <a:spcBef>
                <a:spcPts val="1092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1568834" indent="-260767">
              <a:lnSpc>
                <a:spcPct val="1429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 timeoutExceeded()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 </a:t>
            </a:r>
            <a:r>
              <a:rPr sz="1867" spc="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b="1" spc="-7" dirty="0">
                <a:solidFill>
                  <a:srgbClr val="4F4F4F"/>
                </a:solidFill>
                <a:latin typeface="Consolas"/>
                <a:cs typeface="Consolas"/>
              </a:rPr>
              <a:t>assertTimeout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 ofMillis(</a:t>
            </a:r>
            <a:r>
              <a:rPr sz="1867" spc="-7" dirty="0">
                <a:solidFill>
                  <a:srgbClr val="009999"/>
                </a:solidFill>
                <a:latin typeface="Consolas"/>
                <a:cs typeface="Consolas"/>
              </a:rPr>
              <a:t>10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),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-&gt;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Order.process();</a:t>
            </a:r>
            <a:r>
              <a:rPr sz="1867" spc="-3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});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spc="-7" dirty="0">
                <a:solidFill>
                  <a:srgbClr val="000077"/>
                </a:solidFill>
                <a:latin typeface="Consolas"/>
                <a:cs typeface="Consolas"/>
              </a:rPr>
              <a:t>@Test</a:t>
            </a:r>
            <a:endParaRPr sz="1867" dirty="0">
              <a:latin typeface="Consolas"/>
              <a:cs typeface="Consolas"/>
            </a:endParaRPr>
          </a:p>
          <a:p>
            <a:pPr marL="276853" marR="668003" indent="-260767">
              <a:lnSpc>
                <a:spcPct val="1429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 timeoutNotExceededWithMethod()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greeting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endParaRPr sz="1867" dirty="0">
              <a:latin typeface="Consolas"/>
              <a:cs typeface="Consolas"/>
            </a:endParaRPr>
          </a:p>
          <a:p>
            <a:pPr marL="797540" marR="1311454" indent="-259920">
              <a:lnSpc>
                <a:spcPct val="142900"/>
              </a:lnSpc>
            </a:pPr>
            <a:r>
              <a:rPr sz="1867" b="1" spc="-7" dirty="0">
                <a:solidFill>
                  <a:srgbClr val="4F4F4F"/>
                </a:solidFill>
                <a:latin typeface="Consolas"/>
                <a:cs typeface="Consolas"/>
              </a:rPr>
              <a:t>assertTimeout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(ofMinutes(</a:t>
            </a:r>
            <a:r>
              <a:rPr sz="1867" spc="-7" dirty="0">
                <a:solidFill>
                  <a:srgbClr val="009999"/>
                </a:solidFill>
                <a:latin typeface="Consolas"/>
                <a:cs typeface="Consolas"/>
              </a:rPr>
              <a:t>2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),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AssertionsDemo::greeting);</a:t>
            </a:r>
            <a:endParaRPr sz="1867" dirty="0">
              <a:latin typeface="Consolas"/>
              <a:cs typeface="Consolas"/>
            </a:endParaRPr>
          </a:p>
          <a:p>
            <a:pPr marL="276853">
              <a:spcBef>
                <a:spcPts val="953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assertEquals(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"Hello,</a:t>
            </a:r>
            <a:r>
              <a:rPr sz="1867" spc="-47" dirty="0">
                <a:solidFill>
                  <a:srgbClr val="DD1144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DD1144"/>
                </a:solidFill>
                <a:latin typeface="Consolas"/>
                <a:cs typeface="Consolas"/>
              </a:rPr>
              <a:t>World!"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,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greeting);</a:t>
            </a:r>
            <a:endParaRPr sz="1867" dirty="0">
              <a:latin typeface="Consolas"/>
              <a:cs typeface="Consolas"/>
            </a:endParaRPr>
          </a:p>
          <a:p>
            <a:pPr marL="16933">
              <a:spcBef>
                <a:spcPts val="960"/>
              </a:spcBef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3065" y="2526811"/>
            <a:ext cx="5550335" cy="3169756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566406" marR="226901" indent="-550320">
              <a:lnSpc>
                <a:spcPts val="3800"/>
              </a:lnSpc>
              <a:spcBef>
                <a:spcPts val="293"/>
              </a:spcBef>
              <a:buFont typeface="Arial MT"/>
              <a:buChar char="●"/>
              <a:tabLst>
                <a:tab pos="566406" algn="l"/>
                <a:tab pos="567252" algn="l"/>
              </a:tabLst>
            </a:pPr>
            <a:r>
              <a:rPr sz="3600" b="1" spc="-13" dirty="0">
                <a:latin typeface="Arial"/>
                <a:cs typeface="Arial"/>
              </a:rPr>
              <a:t>assertTimeout </a:t>
            </a:r>
            <a:r>
              <a:rPr sz="3600" dirty="0">
                <a:latin typeface="Arial MT"/>
                <a:cs typeface="Arial MT"/>
              </a:rPr>
              <a:t>can </a:t>
            </a:r>
            <a:r>
              <a:rPr sz="3600" spc="-7" dirty="0">
                <a:latin typeface="Arial MT"/>
                <a:cs typeface="Arial MT"/>
              </a:rPr>
              <a:t>be </a:t>
            </a:r>
            <a:r>
              <a:rPr sz="3600" spc="-873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used to impose </a:t>
            </a:r>
            <a:r>
              <a:rPr sz="3600" dirty="0">
                <a:latin typeface="Arial MT"/>
                <a:cs typeface="Arial MT"/>
              </a:rPr>
              <a:t>a </a:t>
            </a:r>
            <a:r>
              <a:rPr sz="3600" spc="-7" dirty="0">
                <a:latin typeface="Arial MT"/>
                <a:cs typeface="Arial MT"/>
              </a:rPr>
              <a:t>time 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limit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on</a:t>
            </a:r>
            <a:r>
              <a:rPr sz="3600" spc="-13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an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7" dirty="0">
                <a:latin typeface="Arial MT"/>
                <a:cs typeface="Arial MT"/>
              </a:rPr>
              <a:t>action.</a:t>
            </a:r>
            <a:endParaRPr sz="3600" dirty="0">
              <a:latin typeface="Arial MT"/>
              <a:cs typeface="Arial MT"/>
            </a:endParaRPr>
          </a:p>
          <a:p>
            <a:pPr marL="1175991" marR="280240" lvl="1" indent="-550320">
              <a:lnSpc>
                <a:spcPct val="112500"/>
              </a:lnSpc>
              <a:spcBef>
                <a:spcPts val="893"/>
              </a:spcBef>
              <a:buSzPct val="171428"/>
              <a:buChar char="○"/>
              <a:tabLst>
                <a:tab pos="1175991" algn="l"/>
                <a:tab pos="1176837" algn="l"/>
              </a:tabLst>
            </a:pPr>
            <a:r>
              <a:rPr sz="2000" spc="-27" dirty="0">
                <a:latin typeface="Arial MT"/>
                <a:cs typeface="Arial MT"/>
              </a:rPr>
              <a:t>Time </a:t>
            </a:r>
            <a:r>
              <a:rPr sz="2000" spc="-7" dirty="0">
                <a:latin typeface="Arial MT"/>
                <a:cs typeface="Arial MT"/>
              </a:rPr>
              <a:t>limit </a:t>
            </a:r>
            <a:r>
              <a:rPr sz="2000" dirty="0">
                <a:latin typeface="Arial MT"/>
                <a:cs typeface="Arial MT"/>
              </a:rPr>
              <a:t>stated </a:t>
            </a:r>
            <a:r>
              <a:rPr sz="2000" spc="-7" dirty="0">
                <a:latin typeface="Arial MT"/>
                <a:cs typeface="Arial MT"/>
              </a:rPr>
              <a:t>using ofMilis(..), </a:t>
            </a:r>
            <a:r>
              <a:rPr sz="2000" spc="-50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ofSeconds(..),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ofMinutes(..)</a:t>
            </a:r>
            <a:endParaRPr sz="2000" dirty="0">
              <a:latin typeface="Arial MT"/>
              <a:cs typeface="Arial MT"/>
            </a:endParaRPr>
          </a:p>
          <a:p>
            <a:pPr marL="1175991" marR="6773" lvl="1" indent="-448722">
              <a:lnSpc>
                <a:spcPts val="2200"/>
              </a:lnSpc>
              <a:spcBef>
                <a:spcPts val="6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000" spc="-7" dirty="0">
                <a:latin typeface="Arial MT"/>
                <a:cs typeface="Arial MT"/>
              </a:rPr>
              <a:t>Result of action </a:t>
            </a:r>
            <a:r>
              <a:rPr sz="2000" dirty="0">
                <a:latin typeface="Arial MT"/>
                <a:cs typeface="Arial MT"/>
              </a:rPr>
              <a:t>can </a:t>
            </a:r>
            <a:r>
              <a:rPr sz="2000" spc="-7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captured </a:t>
            </a:r>
            <a:r>
              <a:rPr sz="2000" spc="-7" dirty="0">
                <a:latin typeface="Arial MT"/>
                <a:cs typeface="Arial MT"/>
              </a:rPr>
              <a:t>as </a:t>
            </a:r>
            <a:r>
              <a:rPr sz="2000" spc="-507" dirty="0">
                <a:latin typeface="Arial MT"/>
                <a:cs typeface="Arial MT"/>
              </a:rPr>
              <a:t> </a:t>
            </a:r>
            <a:r>
              <a:rPr sz="2000" spc="-7" dirty="0">
                <a:latin typeface="Arial MT"/>
                <a:cs typeface="Arial MT"/>
              </a:rPr>
              <a:t>well, allowing </a:t>
            </a:r>
            <a:r>
              <a:rPr sz="2000" dirty="0">
                <a:latin typeface="Arial MT"/>
                <a:cs typeface="Arial MT"/>
              </a:rPr>
              <a:t>checking </a:t>
            </a:r>
            <a:r>
              <a:rPr sz="2000" spc="-7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result </a:t>
            </a:r>
            <a:r>
              <a:rPr sz="2000" spc="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correctness.</a:t>
            </a:r>
          </a:p>
        </p:txBody>
      </p:sp>
    </p:spTree>
    <p:extLst>
      <p:ext uri="{BB962C8B-B14F-4D97-AF65-F5344CB8AC3E}">
        <p14:creationId xmlns:p14="http://schemas.microsoft.com/office/powerpoint/2010/main" val="18344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66801" y="1864704"/>
            <a:ext cx="5569372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6182" indent="-430096">
              <a:spcBef>
                <a:spcPts val="133"/>
              </a:spcBef>
              <a:buChar char="•"/>
              <a:tabLst>
                <a:tab pos="445336" algn="l"/>
                <a:tab pos="447029" algn="l"/>
              </a:tabLst>
            </a:pP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Withdraw</a:t>
            </a:r>
            <a:r>
              <a:rPr sz="28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4F4F4F"/>
                </a:solidFill>
                <a:latin typeface="Arial MT"/>
                <a:cs typeface="Arial MT"/>
              </a:rPr>
              <a:t>money,</a:t>
            </a:r>
            <a:r>
              <a:rPr sz="2800" spc="-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verify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balance.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19175" y="1419964"/>
            <a:ext cx="11201400" cy="5025925"/>
          </a:xfrm>
          <a:prstGeom prst="rect">
            <a:avLst/>
          </a:prstGeom>
        </p:spPr>
        <p:txBody>
          <a:bodyPr vert="horz" wrap="square" lIns="0" tIns="1070163" rIns="0" bIns="0" rtlCol="0">
            <a:spAutoFit/>
          </a:bodyPr>
          <a:lstStyle/>
          <a:p>
            <a:pPr marL="3524585">
              <a:spcBef>
                <a:spcPts val="833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testWithdraw_normal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6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MrTest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600" spc="-20" dirty="0" smtClean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6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600" dirty="0">
              <a:latin typeface="Consolas"/>
              <a:cs typeface="Consolas"/>
            </a:endParaRPr>
          </a:p>
          <a:p>
            <a:pPr marL="3896263" marR="3260432">
              <a:lnSpc>
                <a:spcPct val="1437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16.0; //Input </a:t>
            </a:r>
            <a:r>
              <a:rPr sz="1600" spc="-7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</a:t>
            </a:r>
            <a:endParaRPr sz="1600" dirty="0">
              <a:latin typeface="Consolas"/>
              <a:cs typeface="Consolas"/>
            </a:endParaRPr>
          </a:p>
          <a:p>
            <a:pPr marL="3896263" marR="2514537">
              <a:lnSpc>
                <a:spcPct val="143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 </a:t>
            </a:r>
            <a:r>
              <a:rPr sz="1600" dirty="0">
                <a:solidFill>
                  <a:srgbClr val="A71C5D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account.getBalance();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expectedBalance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32.5; // Oracle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assertEquals(</a:t>
            </a:r>
            <a:r>
              <a:rPr sz="1600" spc="-7" dirty="0">
                <a:solidFill>
                  <a:srgbClr val="000000"/>
                </a:solidFill>
                <a:latin typeface="Consolas"/>
                <a:cs typeface="Consolas"/>
              </a:rPr>
              <a:t>expected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actual);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31969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Testing</a:t>
            </a:r>
            <a:r>
              <a:rPr spc="-107" dirty="0"/>
              <a:t> </a:t>
            </a:r>
            <a:r>
              <a:rPr spc="-7" dirty="0"/>
              <a:t>Stages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276" y="1853191"/>
            <a:ext cx="6902027" cy="33205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5815" indent="-458882">
              <a:lnSpc>
                <a:spcPts val="3960"/>
              </a:lnSpc>
              <a:spcBef>
                <a:spcPts val="1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33" dirty="0">
                <a:latin typeface="Arial MT"/>
                <a:cs typeface="Arial MT"/>
              </a:rPr>
              <a:t>We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interact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with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systems</a:t>
            </a:r>
            <a:endParaRPr sz="3467" dirty="0">
              <a:latin typeface="Arial"/>
              <a:cs typeface="Arial"/>
            </a:endParaRPr>
          </a:p>
          <a:p>
            <a:pPr marL="474968">
              <a:lnSpc>
                <a:spcPts val="3960"/>
              </a:lnSpc>
            </a:pPr>
            <a:r>
              <a:rPr sz="3467" spc="-7" dirty="0">
                <a:latin typeface="Arial MT"/>
                <a:cs typeface="Arial MT"/>
              </a:rPr>
              <a:t>through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interfaces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APIs,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GUIs,</a:t>
            </a:r>
            <a:r>
              <a:rPr sz="2933" spc="-5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CLIs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Systems</a:t>
            </a:r>
            <a:r>
              <a:rPr sz="3467" spc="-4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built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3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subsystems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their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own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interfaces.</a:t>
            </a:r>
            <a:endParaRPr sz="2933" dirty="0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latin typeface="Arial MT"/>
                <a:cs typeface="Arial MT"/>
              </a:rPr>
              <a:t>Subsystems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built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67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units</a:t>
            </a:r>
            <a:r>
              <a:rPr sz="3467" spc="-7" dirty="0">
                <a:latin typeface="Arial MT"/>
                <a:cs typeface="Arial MT"/>
              </a:rPr>
              <a:t>.</a:t>
            </a:r>
            <a:endParaRPr sz="3467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568" y="5120375"/>
            <a:ext cx="5932593" cy="994160"/>
          </a:xfrm>
          <a:prstGeom prst="rect">
            <a:avLst/>
          </a:prstGeom>
        </p:spPr>
        <p:txBody>
          <a:bodyPr vert="horz" wrap="square" lIns="0" tIns="52492" rIns="0" bIns="0" rtlCol="0">
            <a:spAutoFit/>
          </a:bodyPr>
          <a:lstStyle/>
          <a:p>
            <a:pPr marL="452109" indent="-436022">
              <a:spcBef>
                <a:spcPts val="412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Communication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via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</a:t>
            </a:r>
            <a:r>
              <a:rPr sz="2933" spc="-4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calls.</a:t>
            </a:r>
          </a:p>
          <a:p>
            <a:pPr marL="452109" indent="-436022">
              <a:spcBef>
                <a:spcPts val="279"/>
              </a:spcBef>
              <a:buChar char="•"/>
              <a:tabLst>
                <a:tab pos="451262" algn="l"/>
                <a:tab pos="452955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of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methods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interface.</a:t>
            </a:r>
            <a:endParaRPr sz="2933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22250" y="1231850"/>
            <a:ext cx="3475567" cy="4395047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53766" y="1238200"/>
            <a:ext cx="672253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51717" y="1238200"/>
            <a:ext cx="674793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GUI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4483" y="1238200"/>
            <a:ext cx="644312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88898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CLI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22249" y="2152017"/>
            <a:ext cx="1933787" cy="1446953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76867" y="2158367"/>
            <a:ext cx="645160" cy="392480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80431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91316" y="3907450"/>
            <a:ext cx="1845733" cy="1446953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431366" y="3913799"/>
            <a:ext cx="693420" cy="392480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14297">
              <a:spcBef>
                <a:spcPts val="820"/>
              </a:spcBef>
            </a:pPr>
            <a:r>
              <a:rPr sz="1867" spc="-7" dirty="0">
                <a:latin typeface="Arial MT"/>
                <a:cs typeface="Arial MT"/>
              </a:rPr>
              <a:t>API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10317" y="1925034"/>
            <a:ext cx="3258820" cy="3429847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9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93978" y="2005295"/>
            <a:ext cx="11574222" cy="4872851"/>
          </a:xfrm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4134170" indent="-430096">
              <a:spcBef>
                <a:spcPts val="633"/>
              </a:spcBef>
              <a:buChar char="•"/>
              <a:tabLst>
                <a:tab pos="4133323" algn="l"/>
                <a:tab pos="4134170" algn="l"/>
              </a:tabLst>
            </a:pPr>
            <a:r>
              <a:rPr spc="-7" dirty="0"/>
              <a:t>Withdraw</a:t>
            </a:r>
            <a:r>
              <a:rPr spc="-33" dirty="0"/>
              <a:t> </a:t>
            </a:r>
            <a:r>
              <a:rPr dirty="0"/>
              <a:t>more</a:t>
            </a:r>
            <a:r>
              <a:rPr spc="-27" dirty="0"/>
              <a:t> </a:t>
            </a:r>
            <a:r>
              <a:rPr spc="-7" dirty="0"/>
              <a:t>than</a:t>
            </a:r>
            <a:r>
              <a:rPr spc="-27" dirty="0"/>
              <a:t> </a:t>
            </a:r>
            <a:r>
              <a:rPr spc="-7" dirty="0"/>
              <a:t>is</a:t>
            </a:r>
            <a:r>
              <a:rPr spc="-27" dirty="0"/>
              <a:t> </a:t>
            </a:r>
            <a:r>
              <a:rPr spc="-7" dirty="0"/>
              <a:t>in</a:t>
            </a:r>
            <a:r>
              <a:rPr spc="-20" dirty="0"/>
              <a:t> </a:t>
            </a:r>
            <a:r>
              <a:rPr spc="-7" dirty="0"/>
              <a:t>balance.</a:t>
            </a:r>
          </a:p>
          <a:p>
            <a:pPr marL="4743753" marR="1214936" lvl="1" indent="-412316">
              <a:lnSpc>
                <a:spcPts val="2640"/>
              </a:lnSpc>
              <a:spcBef>
                <a:spcPts val="713"/>
              </a:spcBef>
              <a:buChar char="•"/>
              <a:tabLst>
                <a:tab pos="4742908" algn="l"/>
                <a:tab pos="4743753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(should</a:t>
            </a:r>
            <a:r>
              <a:rPr sz="24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throw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4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error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message)</a:t>
            </a:r>
            <a:endParaRPr sz="2400" dirty="0">
              <a:latin typeface="Arial MT"/>
              <a:cs typeface="Arial MT"/>
            </a:endParaRPr>
          </a:p>
          <a:p>
            <a:pPr marL="3524585">
              <a:lnSpc>
                <a:spcPts val="154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6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785DA3"/>
                </a:solidFill>
                <a:latin typeface="Consolas"/>
                <a:cs typeface="Consolas"/>
              </a:rPr>
              <a:t>testWithdraw_moreThanBalance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6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</a:t>
            </a:r>
            <a:r>
              <a:rPr lang="en-US"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r</a:t>
            </a:r>
            <a:r>
              <a:rPr sz="16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6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6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600" dirty="0"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100.0; //Input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A71C5D"/>
                </a:solidFill>
                <a:latin typeface="Consolas"/>
                <a:cs typeface="Consolas"/>
              </a:rPr>
              <a:t>Throwable</a:t>
            </a:r>
            <a:r>
              <a:rPr sz="1600" spc="-40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exception</a:t>
            </a:r>
            <a:r>
              <a:rPr sz="16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6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assertThrows(</a:t>
            </a:r>
            <a:endParaRPr sz="1600" dirty="0">
              <a:latin typeface="Consolas"/>
              <a:cs typeface="Consolas"/>
            </a:endParaRPr>
          </a:p>
          <a:p>
            <a:pPr marL="3896263" marR="849185" indent="371677">
              <a:lnSpc>
                <a:spcPct val="143800"/>
              </a:lnSpc>
            </a:pP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 -&gt;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{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 </a:t>
            </a:r>
            <a:r>
              <a:rPr sz="1600" dirty="0">
                <a:solidFill>
                  <a:srgbClr val="333333"/>
                </a:solidFill>
                <a:latin typeface="Consolas"/>
                <a:cs typeface="Consolas"/>
              </a:rPr>
              <a:t>} 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lang="en-US" sz="1600" spc="-7" dirty="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3896263" marR="849185" indent="371677">
              <a:lnSpc>
                <a:spcPct val="143800"/>
              </a:lnSpc>
            </a:pPr>
            <a:r>
              <a:rPr sz="1600" spc="-7" dirty="0" err="1" smtClean="0">
                <a:solidFill>
                  <a:srgbClr val="C00000"/>
                </a:solidFill>
                <a:latin typeface="Consolas"/>
                <a:cs typeface="Consolas"/>
              </a:rPr>
              <a:t>assertEquals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(“Amount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100.00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is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greater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than</a:t>
            </a:r>
            <a:r>
              <a:rPr sz="16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balance</a:t>
            </a:r>
            <a:r>
              <a:rPr sz="16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48.50</a:t>
            </a:r>
            <a:r>
              <a:rPr sz="1600" spc="-7" dirty="0" smtClean="0">
                <a:solidFill>
                  <a:srgbClr val="333333"/>
                </a:solidFill>
                <a:latin typeface="Consolas"/>
                <a:cs typeface="Consolas"/>
              </a:rPr>
              <a:t>”,exception.getMessage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());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6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6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333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333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2553" y="2067967"/>
            <a:ext cx="11731982" cy="4594762"/>
          </a:xfrm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4134170" indent="-430096">
              <a:spcBef>
                <a:spcPts val="633"/>
              </a:spcBef>
              <a:buChar char="•"/>
              <a:tabLst>
                <a:tab pos="4133323" algn="l"/>
                <a:tab pos="4134170" algn="l"/>
              </a:tabLst>
            </a:pPr>
            <a:r>
              <a:rPr sz="3200" spc="-7" dirty="0"/>
              <a:t>Withdraw</a:t>
            </a:r>
            <a:r>
              <a:rPr sz="3200" spc="-47" dirty="0"/>
              <a:t> </a:t>
            </a:r>
            <a:r>
              <a:rPr sz="3200" dirty="0"/>
              <a:t>a</a:t>
            </a:r>
            <a:r>
              <a:rPr sz="3200" spc="-33" dirty="0"/>
              <a:t> </a:t>
            </a:r>
            <a:r>
              <a:rPr sz="3200" spc="-7" dirty="0"/>
              <a:t>negative</a:t>
            </a:r>
            <a:r>
              <a:rPr sz="3200" spc="-33" dirty="0"/>
              <a:t> </a:t>
            </a:r>
            <a:r>
              <a:rPr sz="3200" spc="-7" dirty="0"/>
              <a:t>amount.</a:t>
            </a:r>
          </a:p>
          <a:p>
            <a:pPr marL="4743753" marR="1214936" lvl="1" indent="-412316">
              <a:lnSpc>
                <a:spcPts val="2640"/>
              </a:lnSpc>
              <a:spcBef>
                <a:spcPts val="713"/>
              </a:spcBef>
              <a:buChar char="•"/>
              <a:tabLst>
                <a:tab pos="4742908" algn="l"/>
                <a:tab pos="4743753" algn="l"/>
              </a:tabLst>
            </a:pP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(should</a:t>
            </a:r>
            <a:r>
              <a:rPr sz="28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throw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exception</a:t>
            </a:r>
            <a:r>
              <a:rPr sz="28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with </a:t>
            </a:r>
            <a:r>
              <a:rPr sz="2800" spc="-64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appropriate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spc="-7" dirty="0">
                <a:solidFill>
                  <a:srgbClr val="4F4F4F"/>
                </a:solidFill>
                <a:latin typeface="Arial MT"/>
                <a:cs typeface="Arial MT"/>
              </a:rPr>
              <a:t>error</a:t>
            </a:r>
            <a:r>
              <a:rPr sz="28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F4F4F"/>
                </a:solidFill>
                <a:latin typeface="Arial MT"/>
                <a:cs typeface="Arial MT"/>
              </a:rPr>
              <a:t>message)</a:t>
            </a:r>
            <a:endParaRPr sz="2800" dirty="0">
              <a:latin typeface="Arial MT"/>
              <a:cs typeface="Arial MT"/>
            </a:endParaRPr>
          </a:p>
          <a:p>
            <a:pPr marL="3524585">
              <a:lnSpc>
                <a:spcPts val="1540"/>
              </a:lnSpc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@Test</a:t>
            </a:r>
            <a:endParaRPr sz="14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public</a:t>
            </a:r>
            <a:r>
              <a:rPr sz="14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void</a:t>
            </a:r>
            <a:r>
              <a:rPr sz="1400" spc="-27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785DA3"/>
                </a:solidFill>
                <a:latin typeface="Consolas"/>
                <a:cs typeface="Consolas"/>
              </a:rPr>
              <a:t>testWithdraw_negative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4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spc="-8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Setup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400" spc="-13" dirty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account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new</a:t>
            </a:r>
            <a:r>
              <a:rPr sz="1400" spc="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Account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(“Test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M</a:t>
            </a:r>
            <a:r>
              <a:rPr lang="en-US"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r</a:t>
            </a:r>
            <a:r>
              <a:rPr sz="1400" spc="-7" dirty="0" err="1" smtClean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”,</a:t>
            </a:r>
            <a:r>
              <a:rPr sz="1400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“19850101-1001”,</a:t>
            </a:r>
            <a:r>
              <a:rPr sz="1400" spc="-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48.5);</a:t>
            </a:r>
            <a:endParaRPr sz="1400" dirty="0">
              <a:latin typeface="Consolas"/>
              <a:cs typeface="Consolas"/>
            </a:endParaRPr>
          </a:p>
          <a:p>
            <a:pPr marL="3896263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400" spc="-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Steps</a:t>
            </a:r>
            <a:endParaRPr sz="1400" dirty="0"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400" spc="-7" dirty="0">
                <a:solidFill>
                  <a:srgbClr val="A71C5D"/>
                </a:solidFill>
                <a:latin typeface="Consolas"/>
                <a:cs typeface="Consolas"/>
              </a:rPr>
              <a:t>double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toWithdraw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-2.5;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//Input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endParaRPr lang="en-US" sz="1400" dirty="0" smtClean="0">
              <a:solidFill>
                <a:srgbClr val="333333"/>
              </a:solidFill>
              <a:latin typeface="Consolas"/>
              <a:cs typeface="Consolas"/>
            </a:endParaRPr>
          </a:p>
          <a:p>
            <a:pPr marL="3896263" marR="3073323" indent="-847">
              <a:lnSpc>
                <a:spcPct val="143800"/>
              </a:lnSpc>
            </a:pPr>
            <a:r>
              <a:rPr sz="1400" spc="-7" dirty="0" err="1" smtClean="0">
                <a:solidFill>
                  <a:srgbClr val="A71C5D"/>
                </a:solidFill>
                <a:latin typeface="Consolas"/>
                <a:cs typeface="Consolas"/>
              </a:rPr>
              <a:t>Throwable</a:t>
            </a:r>
            <a:r>
              <a:rPr sz="1400" spc="-40" dirty="0" smtClean="0">
                <a:solidFill>
                  <a:srgbClr val="A71C5D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exception</a:t>
            </a:r>
            <a:r>
              <a:rPr sz="1400" spc="-4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sz="1400" spc="-4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assertThrows(</a:t>
            </a:r>
            <a:endParaRPr sz="1400" dirty="0">
              <a:latin typeface="Consolas"/>
              <a:cs typeface="Consolas"/>
            </a:endParaRPr>
          </a:p>
          <a:p>
            <a:pPr marL="4267940">
              <a:spcBef>
                <a:spcPts val="700"/>
              </a:spcBef>
            </a:pP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400" spc="-3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-&gt;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account.withdraw(toWithdraw);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r>
              <a:rPr sz="1400" spc="-27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spc="-7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400" dirty="0">
              <a:latin typeface="Consolas"/>
              <a:cs typeface="Consolas"/>
            </a:endParaRPr>
          </a:p>
          <a:p>
            <a:pPr marL="5104426" marR="1127730" indent="-1209010">
              <a:lnSpc>
                <a:spcPct val="143800"/>
              </a:lnSpc>
            </a:pP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assertEquals(“Cannot withdraw </a:t>
            </a:r>
            <a:r>
              <a:rPr sz="1400" b="1" dirty="0">
                <a:solidFill>
                  <a:srgbClr val="333333"/>
                </a:solidFill>
                <a:latin typeface="Consolas"/>
                <a:cs typeface="Consolas"/>
              </a:rPr>
              <a:t>a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negative amount: -2.50”, </a:t>
            </a:r>
            <a:r>
              <a:rPr sz="1400" b="1" spc="-71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exception.getMessage());</a:t>
            </a:r>
            <a:r>
              <a:rPr sz="1400" b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//</a:t>
            </a:r>
            <a:r>
              <a:rPr sz="1400" b="1" spc="-2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b="1" spc="-7" dirty="0">
                <a:solidFill>
                  <a:srgbClr val="333333"/>
                </a:solidFill>
                <a:latin typeface="Consolas"/>
                <a:cs typeface="Consolas"/>
              </a:rPr>
              <a:t>Oracle</a:t>
            </a:r>
            <a:endParaRPr sz="1400" dirty="0">
              <a:latin typeface="Consolas"/>
              <a:cs typeface="Consolas"/>
            </a:endParaRPr>
          </a:p>
          <a:p>
            <a:pPr marL="3524585">
              <a:spcBef>
                <a:spcPts val="700"/>
              </a:spcBef>
            </a:pP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400" dirty="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 dirty="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3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529082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47" dirty="0"/>
              <a:t>Let’s</a:t>
            </a:r>
            <a:r>
              <a:rPr spc="-40" dirty="0"/>
              <a:t> </a:t>
            </a:r>
            <a:r>
              <a:rPr spc="-7" dirty="0"/>
              <a:t>take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7" dirty="0"/>
              <a:t>break.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567" y="1250962"/>
            <a:ext cx="8835812" cy="481446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626518" indent="-458882">
              <a:spcBef>
                <a:spcPts val="228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instead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print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statements</a:t>
            </a:r>
            <a:endParaRPr sz="3467">
              <a:latin typeface="Arial MT"/>
              <a:cs typeface="Arial MT"/>
            </a:endParaRPr>
          </a:p>
          <a:p>
            <a:pPr marL="16933">
              <a:spcBef>
                <a:spcPts val="1159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16933">
              <a:spcBef>
                <a:spcPts val="106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testStringUtil_Bad()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  <a:p>
            <a:pPr marL="536773" marR="1396965">
              <a:lnSpc>
                <a:spcPts val="1973"/>
              </a:lnSpc>
              <a:spcBef>
                <a:spcPts val="13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 result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stringUtil.concat("Hello ", "World");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System.out.println("Result</a:t>
            </a:r>
            <a:r>
              <a:rPr sz="1867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is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"+result);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1973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467">
              <a:latin typeface="Consolas"/>
              <a:cs typeface="Consolas"/>
            </a:endParaRPr>
          </a:p>
          <a:p>
            <a:pPr marL="16933">
              <a:lnSpc>
                <a:spcPts val="212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@Test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20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testStringUtil_Good()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{</a:t>
            </a:r>
            <a:endParaRPr sz="1867">
              <a:latin typeface="Consolas"/>
              <a:cs typeface="Consolas"/>
            </a:endParaRPr>
          </a:p>
          <a:p>
            <a:pPr marL="536773" marR="1396965">
              <a:lnSpc>
                <a:spcPts val="2000"/>
              </a:lnSpc>
              <a:spcBef>
                <a:spcPts val="1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 result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stringUtil.concat("Hello ", "World");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assertEquals("Hello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World",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result);</a:t>
            </a:r>
            <a:endParaRPr sz="1867">
              <a:latin typeface="Consolas"/>
              <a:cs typeface="Consolas"/>
            </a:endParaRPr>
          </a:p>
          <a:p>
            <a:pPr marL="16933">
              <a:lnSpc>
                <a:spcPts val="1973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 marL="626518" indent="-458882">
              <a:spcBef>
                <a:spcPts val="880"/>
              </a:spcBef>
              <a:buChar char="•"/>
              <a:tabLst>
                <a:tab pos="625671" algn="l"/>
                <a:tab pos="626518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first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will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always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pass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(no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assertions)</a:t>
            </a:r>
            <a:endParaRPr sz="3467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86749" y="2991825"/>
            <a:ext cx="745067" cy="537633"/>
            <a:chOff x="7115062" y="2243868"/>
            <a:chExt cx="558800" cy="403225"/>
          </a:xfrm>
        </p:grpSpPr>
        <p:sp>
          <p:nvSpPr>
            <p:cNvPr id="5" name="object 5"/>
            <p:cNvSpPr/>
            <p:nvPr/>
          </p:nvSpPr>
          <p:spPr>
            <a:xfrm>
              <a:off x="7119825" y="2248631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274349" y="393599"/>
                  </a:move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487037" y="73893"/>
                  </a:lnTo>
                  <a:lnTo>
                    <a:pt x="282287" y="73893"/>
                  </a:lnTo>
                  <a:lnTo>
                    <a:pt x="229696" y="76874"/>
                  </a:lnTo>
                  <a:lnTo>
                    <a:pt x="178985" y="88595"/>
                  </a:lnTo>
                  <a:lnTo>
                    <a:pt x="236204" y="127500"/>
                  </a:lnTo>
                  <a:lnTo>
                    <a:pt x="108659" y="127500"/>
                  </a:lnTo>
                  <a:lnTo>
                    <a:pt x="80574" y="165053"/>
                  </a:lnTo>
                  <a:lnTo>
                    <a:pt x="74259" y="205121"/>
                  </a:lnTo>
                  <a:lnTo>
                    <a:pt x="89336" y="244299"/>
                  </a:lnTo>
                  <a:lnTo>
                    <a:pt x="125430" y="279183"/>
                  </a:lnTo>
                  <a:lnTo>
                    <a:pt x="166818" y="300639"/>
                  </a:lnTo>
                  <a:lnTo>
                    <a:pt x="214748" y="314245"/>
                  </a:lnTo>
                  <a:lnTo>
                    <a:pt x="266412" y="319706"/>
                  </a:lnTo>
                  <a:lnTo>
                    <a:pt x="487037" y="319706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close/>
                </a:path>
                <a:path w="549275" h="393700">
                  <a:moveTo>
                    <a:pt x="530301" y="266098"/>
                  </a:moveTo>
                  <a:lnTo>
                    <a:pt x="440040" y="266098"/>
                  </a:lnTo>
                  <a:lnTo>
                    <a:pt x="468125" y="228546"/>
                  </a:lnTo>
                  <a:lnTo>
                    <a:pt x="474440" y="188478"/>
                  </a:lnTo>
                  <a:lnTo>
                    <a:pt x="459363" y="149300"/>
                  </a:lnTo>
                  <a:lnTo>
                    <a:pt x="423269" y="114416"/>
                  </a:lnTo>
                  <a:lnTo>
                    <a:pt x="381881" y="92960"/>
                  </a:lnTo>
                  <a:lnTo>
                    <a:pt x="333951" y="79354"/>
                  </a:lnTo>
                  <a:lnTo>
                    <a:pt x="282287" y="73893"/>
                  </a:lnTo>
                  <a:lnTo>
                    <a:pt x="487037" y="73893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30301" y="266098"/>
                  </a:lnTo>
                  <a:close/>
                </a:path>
                <a:path w="549275" h="393700">
                  <a:moveTo>
                    <a:pt x="487037" y="319706"/>
                  </a:moveTo>
                  <a:lnTo>
                    <a:pt x="266412" y="319706"/>
                  </a:lnTo>
                  <a:lnTo>
                    <a:pt x="319003" y="316725"/>
                  </a:lnTo>
                  <a:lnTo>
                    <a:pt x="369713" y="305004"/>
                  </a:lnTo>
                  <a:lnTo>
                    <a:pt x="108659" y="127500"/>
                  </a:lnTo>
                  <a:lnTo>
                    <a:pt x="236204" y="127500"/>
                  </a:lnTo>
                  <a:lnTo>
                    <a:pt x="440040" y="266098"/>
                  </a:lnTo>
                  <a:lnTo>
                    <a:pt x="530301" y="266098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87037" y="3197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7119825" y="2248631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0" y="196799"/>
                  </a:move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close/>
                </a:path>
                <a:path w="549275" h="393700">
                  <a:moveTo>
                    <a:pt x="440040" y="266098"/>
                  </a:moveTo>
                  <a:lnTo>
                    <a:pt x="468125" y="228546"/>
                  </a:lnTo>
                  <a:lnTo>
                    <a:pt x="474440" y="188478"/>
                  </a:lnTo>
                  <a:lnTo>
                    <a:pt x="459363" y="149300"/>
                  </a:lnTo>
                  <a:lnTo>
                    <a:pt x="423269" y="114416"/>
                  </a:lnTo>
                  <a:lnTo>
                    <a:pt x="381881" y="92960"/>
                  </a:lnTo>
                  <a:lnTo>
                    <a:pt x="333951" y="79354"/>
                  </a:lnTo>
                  <a:lnTo>
                    <a:pt x="282287" y="73893"/>
                  </a:lnTo>
                  <a:lnTo>
                    <a:pt x="229696" y="76874"/>
                  </a:lnTo>
                  <a:lnTo>
                    <a:pt x="178985" y="88595"/>
                  </a:lnTo>
                  <a:lnTo>
                    <a:pt x="440040" y="266098"/>
                  </a:lnTo>
                  <a:close/>
                </a:path>
                <a:path w="549275" h="393700">
                  <a:moveTo>
                    <a:pt x="108659" y="127500"/>
                  </a:moveTo>
                  <a:lnTo>
                    <a:pt x="80574" y="165053"/>
                  </a:lnTo>
                  <a:lnTo>
                    <a:pt x="74259" y="205121"/>
                  </a:lnTo>
                  <a:lnTo>
                    <a:pt x="89336" y="244299"/>
                  </a:lnTo>
                  <a:lnTo>
                    <a:pt x="125430" y="279183"/>
                  </a:lnTo>
                  <a:lnTo>
                    <a:pt x="166818" y="300639"/>
                  </a:lnTo>
                  <a:lnTo>
                    <a:pt x="214748" y="314245"/>
                  </a:lnTo>
                  <a:lnTo>
                    <a:pt x="266412" y="319706"/>
                  </a:lnTo>
                  <a:lnTo>
                    <a:pt x="319003" y="316725"/>
                  </a:lnTo>
                  <a:lnTo>
                    <a:pt x="369713" y="305004"/>
                  </a:lnTo>
                  <a:lnTo>
                    <a:pt x="108659" y="12750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486749" y="4481234"/>
            <a:ext cx="745067" cy="537633"/>
            <a:chOff x="7115062" y="3360925"/>
            <a:chExt cx="558800" cy="403225"/>
          </a:xfrm>
        </p:grpSpPr>
        <p:sp>
          <p:nvSpPr>
            <p:cNvPr id="8" name="object 8"/>
            <p:cNvSpPr/>
            <p:nvPr/>
          </p:nvSpPr>
          <p:spPr>
            <a:xfrm>
              <a:off x="7119825" y="3365687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274349" y="393599"/>
                  </a:move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10647" y="98399"/>
                  </a:lnTo>
                  <a:lnTo>
                    <a:pt x="274349" y="98399"/>
                  </a:lnTo>
                  <a:lnTo>
                    <a:pt x="218736" y="103416"/>
                  </a:lnTo>
                  <a:lnTo>
                    <a:pt x="170436" y="117385"/>
                  </a:lnTo>
                  <a:lnTo>
                    <a:pt x="132348" y="138686"/>
                  </a:lnTo>
                  <a:lnTo>
                    <a:pt x="107370" y="165697"/>
                  </a:lnTo>
                  <a:lnTo>
                    <a:pt x="98399" y="196799"/>
                  </a:lnTo>
                  <a:lnTo>
                    <a:pt x="107370" y="227902"/>
                  </a:lnTo>
                  <a:lnTo>
                    <a:pt x="132348" y="254913"/>
                  </a:lnTo>
                  <a:lnTo>
                    <a:pt x="170436" y="276214"/>
                  </a:lnTo>
                  <a:lnTo>
                    <a:pt x="218736" y="290183"/>
                  </a:lnTo>
                  <a:lnTo>
                    <a:pt x="274349" y="295199"/>
                  </a:lnTo>
                  <a:lnTo>
                    <a:pt x="510647" y="295199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close/>
                </a:path>
                <a:path w="549275" h="393700">
                  <a:moveTo>
                    <a:pt x="510647" y="295199"/>
                  </a:moveTo>
                  <a:lnTo>
                    <a:pt x="274349" y="295199"/>
                  </a:lnTo>
                  <a:lnTo>
                    <a:pt x="329963" y="290183"/>
                  </a:lnTo>
                  <a:lnTo>
                    <a:pt x="378263" y="276214"/>
                  </a:lnTo>
                  <a:lnTo>
                    <a:pt x="416351" y="254913"/>
                  </a:lnTo>
                  <a:lnTo>
                    <a:pt x="441329" y="227902"/>
                  </a:lnTo>
                  <a:lnTo>
                    <a:pt x="450299" y="196799"/>
                  </a:lnTo>
                  <a:lnTo>
                    <a:pt x="441329" y="165697"/>
                  </a:lnTo>
                  <a:lnTo>
                    <a:pt x="416351" y="138686"/>
                  </a:lnTo>
                  <a:lnTo>
                    <a:pt x="378263" y="117385"/>
                  </a:lnTo>
                  <a:lnTo>
                    <a:pt x="329963" y="103416"/>
                  </a:lnTo>
                  <a:lnTo>
                    <a:pt x="274349" y="98399"/>
                  </a:lnTo>
                  <a:lnTo>
                    <a:pt x="510647" y="98399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10647" y="29519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7119825" y="3365687"/>
              <a:ext cx="549275" cy="393700"/>
            </a:xfrm>
            <a:custGeom>
              <a:avLst/>
              <a:gdLst/>
              <a:ahLst/>
              <a:cxnLst/>
              <a:rect l="l" t="t" r="r" b="b"/>
              <a:pathLst>
                <a:path w="549275" h="393700">
                  <a:moveTo>
                    <a:pt x="0" y="196799"/>
                  </a:moveTo>
                  <a:lnTo>
                    <a:pt x="5573" y="157137"/>
                  </a:lnTo>
                  <a:lnTo>
                    <a:pt x="21559" y="120196"/>
                  </a:lnTo>
                  <a:lnTo>
                    <a:pt x="46854" y="86767"/>
                  </a:lnTo>
                  <a:lnTo>
                    <a:pt x="80355" y="57641"/>
                  </a:lnTo>
                  <a:lnTo>
                    <a:pt x="120958" y="33610"/>
                  </a:lnTo>
                  <a:lnTo>
                    <a:pt x="167560" y="15465"/>
                  </a:lnTo>
                  <a:lnTo>
                    <a:pt x="219058" y="3998"/>
                  </a:lnTo>
                  <a:lnTo>
                    <a:pt x="274349" y="0"/>
                  </a:lnTo>
                  <a:lnTo>
                    <a:pt x="329641" y="3998"/>
                  </a:lnTo>
                  <a:lnTo>
                    <a:pt x="381139" y="15465"/>
                  </a:lnTo>
                  <a:lnTo>
                    <a:pt x="427741" y="33610"/>
                  </a:lnTo>
                  <a:lnTo>
                    <a:pt x="468344" y="57641"/>
                  </a:lnTo>
                  <a:lnTo>
                    <a:pt x="501845" y="86767"/>
                  </a:lnTo>
                  <a:lnTo>
                    <a:pt x="527140" y="120196"/>
                  </a:lnTo>
                  <a:lnTo>
                    <a:pt x="543126" y="157137"/>
                  </a:lnTo>
                  <a:lnTo>
                    <a:pt x="548699" y="196799"/>
                  </a:lnTo>
                  <a:lnTo>
                    <a:pt x="543126" y="236462"/>
                  </a:lnTo>
                  <a:lnTo>
                    <a:pt x="527140" y="273403"/>
                  </a:lnTo>
                  <a:lnTo>
                    <a:pt x="501845" y="306832"/>
                  </a:lnTo>
                  <a:lnTo>
                    <a:pt x="468344" y="335958"/>
                  </a:lnTo>
                  <a:lnTo>
                    <a:pt x="427741" y="359989"/>
                  </a:lnTo>
                  <a:lnTo>
                    <a:pt x="381139" y="378134"/>
                  </a:lnTo>
                  <a:lnTo>
                    <a:pt x="329641" y="389601"/>
                  </a:lnTo>
                  <a:lnTo>
                    <a:pt x="274349" y="393599"/>
                  </a:lnTo>
                  <a:lnTo>
                    <a:pt x="219058" y="389601"/>
                  </a:lnTo>
                  <a:lnTo>
                    <a:pt x="167560" y="378134"/>
                  </a:lnTo>
                  <a:lnTo>
                    <a:pt x="120958" y="359989"/>
                  </a:lnTo>
                  <a:lnTo>
                    <a:pt x="80355" y="335958"/>
                  </a:lnTo>
                  <a:lnTo>
                    <a:pt x="46854" y="306832"/>
                  </a:lnTo>
                  <a:lnTo>
                    <a:pt x="21559" y="273403"/>
                  </a:lnTo>
                  <a:lnTo>
                    <a:pt x="5573" y="236462"/>
                  </a:lnTo>
                  <a:lnTo>
                    <a:pt x="0" y="196799"/>
                  </a:lnTo>
                  <a:close/>
                </a:path>
                <a:path w="549275" h="393700">
                  <a:moveTo>
                    <a:pt x="98399" y="196799"/>
                  </a:moveTo>
                  <a:lnTo>
                    <a:pt x="132348" y="254913"/>
                  </a:lnTo>
                  <a:lnTo>
                    <a:pt x="170436" y="276214"/>
                  </a:lnTo>
                  <a:lnTo>
                    <a:pt x="218736" y="290183"/>
                  </a:lnTo>
                  <a:lnTo>
                    <a:pt x="274349" y="295199"/>
                  </a:lnTo>
                  <a:lnTo>
                    <a:pt x="329963" y="290183"/>
                  </a:lnTo>
                  <a:lnTo>
                    <a:pt x="378263" y="276214"/>
                  </a:lnTo>
                  <a:lnTo>
                    <a:pt x="416351" y="254913"/>
                  </a:lnTo>
                  <a:lnTo>
                    <a:pt x="441329" y="227902"/>
                  </a:lnTo>
                  <a:lnTo>
                    <a:pt x="450299" y="196799"/>
                  </a:lnTo>
                  <a:lnTo>
                    <a:pt x="441329" y="165697"/>
                  </a:lnTo>
                  <a:lnTo>
                    <a:pt x="416351" y="138686"/>
                  </a:lnTo>
                  <a:lnTo>
                    <a:pt x="378263" y="117385"/>
                  </a:lnTo>
                  <a:lnTo>
                    <a:pt x="329963" y="103416"/>
                  </a:lnTo>
                  <a:lnTo>
                    <a:pt x="274349" y="98399"/>
                  </a:lnTo>
                  <a:lnTo>
                    <a:pt x="218736" y="103416"/>
                  </a:lnTo>
                  <a:lnTo>
                    <a:pt x="170436" y="117385"/>
                  </a:lnTo>
                  <a:lnTo>
                    <a:pt x="132348" y="138686"/>
                  </a:lnTo>
                  <a:lnTo>
                    <a:pt x="107370" y="165697"/>
                  </a:lnTo>
                  <a:lnTo>
                    <a:pt x="98399" y="19679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626" y="261765"/>
            <a:ext cx="14370756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8846" y="1499640"/>
            <a:ext cx="10367433" cy="4626117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439409" indent="-423323">
              <a:spcBef>
                <a:spcPts val="1713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non-deterministic,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give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deterministic</a:t>
            </a:r>
            <a:r>
              <a:rPr sz="26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results.</a:t>
            </a:r>
            <a:endParaRPr sz="2667">
              <a:latin typeface="Arial MT"/>
              <a:cs typeface="Arial MT"/>
            </a:endParaRPr>
          </a:p>
          <a:p>
            <a:pPr marL="1480783" marR="5664058" indent="-431789">
              <a:lnSpc>
                <a:spcPts val="1973"/>
              </a:lnSpc>
              <a:spcBef>
                <a:spcPts val="1400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public long calculateTime(){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</a:t>
            </a:r>
            <a:r>
              <a:rPr sz="1867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0;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1853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before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4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System.currentTimeMillis();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2000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veryComplexFunction();</a:t>
            </a:r>
            <a:endParaRPr sz="1867">
              <a:latin typeface="Consolas"/>
              <a:cs typeface="Consolas"/>
            </a:endParaRPr>
          </a:p>
          <a:p>
            <a:pPr marL="1480783" marR="3670208">
              <a:lnSpc>
                <a:spcPts val="2000"/>
              </a:lnSpc>
              <a:spcBef>
                <a:spcPts val="147"/>
              </a:spcBef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long after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System.currentTimeMillis(); </a:t>
            </a:r>
            <a:r>
              <a:rPr sz="1867" spc="-100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=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after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-</a:t>
            </a:r>
            <a:r>
              <a:rPr sz="1867" spc="-13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before;</a:t>
            </a:r>
            <a:endParaRPr sz="1867">
              <a:latin typeface="Consolas"/>
              <a:cs typeface="Consolas"/>
            </a:endParaRPr>
          </a:p>
          <a:p>
            <a:pPr marL="1480783">
              <a:lnSpc>
                <a:spcPts val="1853"/>
              </a:lnSpc>
            </a:pP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return</a:t>
            </a:r>
            <a:r>
              <a:rPr sz="1867" spc="-87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867" spc="-7" dirty="0">
                <a:solidFill>
                  <a:srgbClr val="4F4F4F"/>
                </a:solidFill>
                <a:latin typeface="Consolas"/>
                <a:cs typeface="Consolas"/>
              </a:rPr>
              <a:t>time;</a:t>
            </a:r>
            <a:endParaRPr sz="1867">
              <a:latin typeface="Consolas"/>
              <a:cs typeface="Consolas"/>
            </a:endParaRPr>
          </a:p>
          <a:p>
            <a:pPr marL="1048994">
              <a:lnSpc>
                <a:spcPts val="2120"/>
              </a:lnSpc>
            </a:pPr>
            <a:r>
              <a:rPr sz="1867" dirty="0">
                <a:solidFill>
                  <a:srgbClr val="4F4F4F"/>
                </a:solidFill>
                <a:latin typeface="Consolas"/>
                <a:cs typeface="Consolas"/>
              </a:rPr>
              <a:t>}</a:t>
            </a:r>
            <a:endParaRPr sz="1867">
              <a:latin typeface="Consolas"/>
              <a:cs typeface="Consolas"/>
            </a:endParaRPr>
          </a:p>
          <a:p>
            <a:pPr marL="439409" marR="101597" indent="-423323">
              <a:lnSpc>
                <a:spcPts val="2867"/>
              </a:lnSpc>
              <a:spcBef>
                <a:spcPts val="1360"/>
              </a:spcBef>
              <a:buChar char="•"/>
              <a:tabLst>
                <a:tab pos="439409" algn="l"/>
                <a:tab pos="440256" algn="l"/>
              </a:tabLst>
            </a:pPr>
            <a:r>
              <a:rPr sz="2667" spc="-67" dirty="0">
                <a:solidFill>
                  <a:srgbClr val="4F4F4F"/>
                </a:solidFill>
                <a:latin typeface="Arial MT"/>
                <a:cs typeface="Arial MT"/>
              </a:rPr>
              <a:t>Tests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for this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method should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not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specify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exact time, but properties </a:t>
            </a:r>
            <a:r>
              <a:rPr sz="2667" spc="-7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“good”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 execution.</a:t>
            </a:r>
            <a:endParaRPr sz="2667">
              <a:latin typeface="Arial MT"/>
              <a:cs typeface="Arial MT"/>
            </a:endParaRPr>
          </a:p>
          <a:p>
            <a:pPr marL="1048994" lvl="1" indent="-412316">
              <a:spcBef>
                <a:spcPts val="36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positive,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negative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0.</a:t>
            </a:r>
            <a:endParaRPr sz="2400">
              <a:latin typeface="Arial MT"/>
              <a:cs typeface="Arial MT"/>
            </a:endParaRPr>
          </a:p>
          <a:p>
            <a:pPr marL="1048994" lvl="1" indent="-412316">
              <a:spcBef>
                <a:spcPts val="420"/>
              </a:spcBef>
              <a:buChar char="•"/>
              <a:tabLst>
                <a:tab pos="1048994" algn="l"/>
                <a:tab pos="1049840" algn="l"/>
              </a:tabLst>
            </a:pP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400" spc="-16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range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on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allowed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71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53176"/>
            <a:ext cx="10390293" cy="4307888"/>
          </a:xfrm>
          <a:prstGeom prst="rect">
            <a:avLst/>
          </a:prstGeom>
        </p:spPr>
        <p:txBody>
          <a:bodyPr vert="horz" wrap="square" lIns="0" tIns="75353" rIns="0" bIns="0" rtlCol="0">
            <a:spAutoFit/>
          </a:bodyPr>
          <a:lstStyle/>
          <a:p>
            <a:pPr marL="474968" marR="633291" indent="-458882">
              <a:lnSpc>
                <a:spcPts val="3760"/>
              </a:lnSpc>
              <a:spcBef>
                <a:spcPts val="59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Test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negative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scenarios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and boundary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cases,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 </a:t>
            </a:r>
            <a:r>
              <a:rPr sz="3467" spc="-94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addition</a:t>
            </a: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positive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scenarios.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22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system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handle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invalid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data?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79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expects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string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length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8,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933" spc="-17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A-Z,a-z,0-9.</a:t>
            </a:r>
            <a:endParaRPr sz="2933">
              <a:latin typeface="Arial MT"/>
              <a:cs typeface="Arial MT"/>
            </a:endParaRPr>
          </a:p>
          <a:p>
            <a:pPr marL="1694138" marR="179489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non-alphanumeric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characters.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blank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value. 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Try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strings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length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&lt;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 8,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&gt;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8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8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3" dirty="0">
                <a:solidFill>
                  <a:srgbClr val="4F4F4F"/>
                </a:solidFill>
                <a:latin typeface="Arial MT"/>
                <a:cs typeface="Arial MT"/>
              </a:rPr>
              <a:t>Boundary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extreme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values.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5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If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method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expects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numeric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value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100,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try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100.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47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Also,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0,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negative,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100+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(negative</a:t>
            </a:r>
            <a:r>
              <a:rPr sz="24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scenarios).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46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430933" cy="36316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only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one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time.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scenario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separate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case.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Helps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isolating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fixing</a:t>
            </a: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faults.</a:t>
            </a:r>
            <a:endParaRPr sz="2933">
              <a:latin typeface="Arial MT"/>
              <a:cs typeface="Arial MT"/>
            </a:endParaRP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Don’t</a:t>
            </a:r>
            <a:r>
              <a:rPr sz="3467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use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unnecessary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assertions.</a:t>
            </a:r>
            <a:endParaRPr sz="3467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Specify</a:t>
            </a:r>
            <a:r>
              <a:rPr sz="2933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how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should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work,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list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observations.</a:t>
            </a:r>
            <a:endParaRPr sz="2933">
              <a:latin typeface="Arial MT"/>
              <a:cs typeface="Arial MT"/>
            </a:endParaRPr>
          </a:p>
          <a:p>
            <a:pPr marL="1085398" lvl="1" indent="-436022">
              <a:spcBef>
                <a:spcPts val="280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33" dirty="0">
                <a:solidFill>
                  <a:srgbClr val="4F4F4F"/>
                </a:solidFill>
                <a:latin typeface="Arial MT"/>
                <a:cs typeface="Arial MT"/>
              </a:rPr>
              <a:t>Generally,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933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performs</a:t>
            </a:r>
            <a:r>
              <a:rPr sz="2933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933" spc="-7" dirty="0">
                <a:solidFill>
                  <a:srgbClr val="4F4F4F"/>
                </a:solidFill>
                <a:latin typeface="Arial MT"/>
                <a:cs typeface="Arial MT"/>
              </a:rPr>
              <a:t>one assertion</a:t>
            </a:r>
            <a:endParaRPr sz="2933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Or</a:t>
            </a:r>
            <a:r>
              <a:rPr sz="2400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assertions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2400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related.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408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422994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Best</a:t>
            </a:r>
            <a:r>
              <a:rPr spc="-120" dirty="0"/>
              <a:t> </a:t>
            </a:r>
            <a:r>
              <a:rPr spc="-7" dirty="0"/>
              <a:t>Practices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776425"/>
            <a:ext cx="10412307" cy="2853901"/>
          </a:xfrm>
          <a:prstGeom prst="rect">
            <a:avLst/>
          </a:prstGeom>
        </p:spPr>
        <p:txBody>
          <a:bodyPr vert="horz" wrap="square" lIns="0" tIns="93133" rIns="0" bIns="0" rtlCol="0">
            <a:spAutoFit/>
          </a:bodyPr>
          <a:lstStyle/>
          <a:p>
            <a:pPr marL="475815" indent="-458882">
              <a:spcBef>
                <a:spcPts val="73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dirty="0">
                <a:solidFill>
                  <a:srgbClr val="4F4F4F"/>
                </a:solidFill>
                <a:latin typeface="Arial MT"/>
                <a:cs typeface="Arial MT"/>
              </a:rPr>
              <a:t>Make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independent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all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others.</a:t>
            </a:r>
            <a:endParaRPr sz="3467">
              <a:latin typeface="Arial MT"/>
              <a:cs typeface="Arial MT"/>
            </a:endParaRPr>
          </a:p>
          <a:p>
            <a:pPr marL="1084553" marR="383530" lvl="1" indent="-412316">
              <a:lnSpc>
                <a:spcPts val="2640"/>
              </a:lnSpc>
              <a:spcBef>
                <a:spcPts val="70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Use @BeforeEach and @AfterEach to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set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up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state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clear state </a:t>
            </a:r>
            <a:r>
              <a:rPr sz="2400" spc="-65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before</a:t>
            </a:r>
            <a:r>
              <a:rPr sz="2400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400" spc="-7" dirty="0">
                <a:solidFill>
                  <a:srgbClr val="4F4F4F"/>
                </a:solidFill>
                <a:latin typeface="Arial MT"/>
                <a:cs typeface="Arial MT"/>
              </a:rPr>
              <a:t>the next test </a:t>
            </a:r>
            <a:r>
              <a:rPr sz="2400" dirty="0">
                <a:solidFill>
                  <a:srgbClr val="4F4F4F"/>
                </a:solidFill>
                <a:latin typeface="Arial MT"/>
                <a:cs typeface="Arial MT"/>
              </a:rPr>
              <a:t>case.</a:t>
            </a:r>
            <a:endParaRPr sz="2400">
              <a:latin typeface="Arial MT"/>
              <a:cs typeface="Arial MT"/>
            </a:endParaRPr>
          </a:p>
          <a:p>
            <a:pPr marL="475815" indent="-458882">
              <a:spcBef>
                <a:spcPts val="85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unit</a:t>
            </a:r>
            <a:r>
              <a:rPr sz="3467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tests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3467" spc="-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target</a:t>
            </a:r>
            <a:r>
              <a:rPr sz="3467" spc="-3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3467" spc="-7" dirty="0">
                <a:solidFill>
                  <a:srgbClr val="4F4F4F"/>
                </a:solidFill>
                <a:latin typeface="Arial MT"/>
                <a:cs typeface="Arial MT"/>
              </a:rPr>
              <a:t>exceptions.</a:t>
            </a:r>
            <a:endParaRPr sz="3467">
              <a:latin typeface="Arial MT"/>
              <a:cs typeface="Arial MT"/>
            </a:endParaRPr>
          </a:p>
          <a:p>
            <a:pPr marL="1084553" marR="6773" lvl="1" indent="-423323">
              <a:lnSpc>
                <a:spcPts val="2827"/>
              </a:lnSpc>
              <a:spcBef>
                <a:spcPts val="78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If an exception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should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be thrown based on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certain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input,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make </a:t>
            </a:r>
            <a:r>
              <a:rPr sz="2667" spc="-727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dirty="0">
                <a:solidFill>
                  <a:srgbClr val="4F4F4F"/>
                </a:solidFill>
                <a:latin typeface="Arial MT"/>
                <a:cs typeface="Arial MT"/>
              </a:rPr>
              <a:t>sure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the exception is</a:t>
            </a:r>
            <a:r>
              <a:rPr sz="2667" spc="-13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67" spc="-7" dirty="0">
                <a:solidFill>
                  <a:srgbClr val="4F4F4F"/>
                </a:solidFill>
                <a:latin typeface="Arial MT"/>
                <a:cs typeface="Arial MT"/>
              </a:rPr>
              <a:t>thrown.</a:t>
            </a:r>
            <a:endParaRPr sz="2667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166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5085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63" y="1801265"/>
            <a:ext cx="10213340" cy="352929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60" dirty="0">
                <a:latin typeface="Arial MT"/>
                <a:cs typeface="Arial MT"/>
              </a:rPr>
              <a:t>Testing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smallest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“unit”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that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be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tested.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Often,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a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its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methods.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3" dirty="0">
                <a:latin typeface="Arial MT"/>
                <a:cs typeface="Arial MT"/>
              </a:rPr>
              <a:t>Tested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b="1" spc="-7" dirty="0">
                <a:latin typeface="Arial"/>
                <a:cs typeface="Arial"/>
              </a:rPr>
              <a:t>isolation</a:t>
            </a:r>
            <a:r>
              <a:rPr sz="3467" b="1" spc="7" dirty="0">
                <a:latin typeface="Arial"/>
                <a:cs typeface="Arial"/>
              </a:rPr>
              <a:t> </a:t>
            </a:r>
            <a:r>
              <a:rPr sz="3467" spc="-7" dirty="0">
                <a:latin typeface="Arial MT"/>
                <a:cs typeface="Arial MT"/>
              </a:rPr>
              <a:t>from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all</a:t>
            </a:r>
            <a:r>
              <a:rPr sz="3467" spc="-1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other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units.</a:t>
            </a:r>
            <a:endParaRPr sz="3467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Font typeface="Arial MT"/>
              <a:buChar char="•"/>
              <a:tabLst>
                <a:tab pos="1084553" algn="l"/>
                <a:tab pos="1085398" algn="l"/>
              </a:tabLst>
            </a:pPr>
            <a:r>
              <a:rPr sz="2933" b="1" dirty="0">
                <a:latin typeface="Arial"/>
                <a:cs typeface="Arial"/>
              </a:rPr>
              <a:t>Mock</a:t>
            </a:r>
            <a:r>
              <a:rPr sz="2933" b="1" spc="-27" dirty="0">
                <a:latin typeface="Arial"/>
                <a:cs typeface="Arial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results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from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other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classes.</a:t>
            </a:r>
          </a:p>
          <a:p>
            <a:pPr marL="475815" indent="-458882">
              <a:spcBef>
                <a:spcPts val="873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input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method</a:t>
            </a:r>
            <a:r>
              <a:rPr sz="3467" spc="-33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calls.</a:t>
            </a:r>
          </a:p>
          <a:p>
            <a:pPr marL="475815" indent="-458882">
              <a:spcBef>
                <a:spcPts val="9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100" dirty="0">
                <a:latin typeface="Arial MT"/>
                <a:cs typeface="Arial MT"/>
              </a:rPr>
              <a:t>Test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oracle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=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assertions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on</a:t>
            </a:r>
            <a:r>
              <a:rPr sz="3467" spc="-20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output/class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variables.</a:t>
            </a:r>
          </a:p>
        </p:txBody>
      </p:sp>
    </p:spTree>
    <p:extLst>
      <p:ext uri="{BB962C8B-B14F-4D97-AF65-F5344CB8AC3E}">
        <p14:creationId xmlns:p14="http://schemas.microsoft.com/office/powerpoint/2010/main" val="7268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2" y="828153"/>
            <a:ext cx="35085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100" dirty="0"/>
              <a:t> </a:t>
            </a:r>
            <a:r>
              <a:rPr spc="-60" dirty="0"/>
              <a:t>Testing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3277" y="1801280"/>
            <a:ext cx="7370233" cy="391126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75815" indent="-458882">
              <a:spcBef>
                <a:spcPts val="540"/>
              </a:spcBef>
              <a:buChar char="•"/>
              <a:tabLst>
                <a:tab pos="474968" algn="l"/>
                <a:tab pos="475815" algn="l"/>
              </a:tabLst>
            </a:pPr>
            <a:r>
              <a:rPr sz="3467" spc="-7" dirty="0">
                <a:latin typeface="Arial MT"/>
                <a:cs typeface="Arial MT"/>
              </a:rPr>
              <a:t>For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a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unit,</a:t>
            </a:r>
            <a:r>
              <a:rPr sz="3467" spc="-27" dirty="0">
                <a:latin typeface="Arial MT"/>
                <a:cs typeface="Arial MT"/>
              </a:rPr>
              <a:t> </a:t>
            </a:r>
            <a:r>
              <a:rPr sz="3467" spc="-7" dirty="0">
                <a:latin typeface="Arial MT"/>
                <a:cs typeface="Arial MT"/>
              </a:rPr>
              <a:t>tests</a:t>
            </a:r>
            <a:r>
              <a:rPr sz="3467" spc="-40" dirty="0">
                <a:latin typeface="Arial MT"/>
                <a:cs typeface="Arial MT"/>
              </a:rPr>
              <a:t> </a:t>
            </a:r>
            <a:r>
              <a:rPr sz="3467" dirty="0">
                <a:latin typeface="Arial MT"/>
                <a:cs typeface="Arial MT"/>
              </a:rPr>
              <a:t>should:</a:t>
            </a: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87" dirty="0">
                <a:latin typeface="Arial MT"/>
                <a:cs typeface="Arial MT"/>
              </a:rPr>
              <a:t>Test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all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“jobs”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associated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with</a:t>
            </a:r>
            <a:r>
              <a:rPr sz="2933" spc="-2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the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unit.</a:t>
            </a:r>
            <a:endParaRPr sz="2933" dirty="0">
              <a:latin typeface="Arial MT"/>
              <a:cs typeface="Arial MT"/>
            </a:endParaRPr>
          </a:p>
          <a:p>
            <a:pPr marL="1694984" lvl="2" indent="-412316">
              <a:spcBef>
                <a:spcPts val="353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Individual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belonging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class.</a:t>
            </a:r>
          </a:p>
          <a:p>
            <a:pPr marL="1694984" lvl="2" indent="-412316">
              <a:spcBef>
                <a:spcPts val="4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Sequences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interact.</a:t>
            </a:r>
            <a:endParaRPr sz="2400" dirty="0">
              <a:latin typeface="Arial MT"/>
              <a:cs typeface="Arial MT"/>
            </a:endParaRPr>
          </a:p>
          <a:p>
            <a:pPr marL="1085398" lvl="1" indent="-436022">
              <a:spcBef>
                <a:spcPts val="347"/>
              </a:spcBef>
              <a:buChar char="•"/>
              <a:tabLst>
                <a:tab pos="1084553" algn="l"/>
                <a:tab pos="1085398" algn="l"/>
              </a:tabLst>
            </a:pPr>
            <a:r>
              <a:rPr sz="2933" spc="-7" dirty="0">
                <a:latin typeface="Arial MT"/>
                <a:cs typeface="Arial MT"/>
              </a:rPr>
              <a:t>Set</a:t>
            </a:r>
            <a:r>
              <a:rPr sz="2933" spc="-40" dirty="0">
                <a:latin typeface="Arial MT"/>
                <a:cs typeface="Arial MT"/>
              </a:rPr>
              <a:t> </a:t>
            </a:r>
            <a:r>
              <a:rPr sz="2933" spc="-7" dirty="0">
                <a:latin typeface="Arial MT"/>
                <a:cs typeface="Arial MT"/>
              </a:rPr>
              <a:t>and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check</a:t>
            </a:r>
            <a:r>
              <a:rPr sz="2933" spc="-33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class</a:t>
            </a:r>
            <a:r>
              <a:rPr sz="2933" spc="-27" dirty="0">
                <a:latin typeface="Arial MT"/>
                <a:cs typeface="Arial MT"/>
              </a:rPr>
              <a:t> </a:t>
            </a:r>
            <a:r>
              <a:rPr sz="2933" dirty="0">
                <a:latin typeface="Arial MT"/>
                <a:cs typeface="Arial MT"/>
              </a:rPr>
              <a:t>variables.</a:t>
            </a:r>
          </a:p>
          <a:p>
            <a:pPr marL="1694138" marR="756901" lvl="2" indent="-412316">
              <a:lnSpc>
                <a:spcPts val="2640"/>
              </a:lnSpc>
              <a:spcBef>
                <a:spcPts val="64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Examine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how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after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calls.</a:t>
            </a:r>
          </a:p>
          <a:p>
            <a:pPr marL="1694138" marR="333578" lvl="2" indent="-412316">
              <a:lnSpc>
                <a:spcPts val="2640"/>
              </a:lnSpc>
              <a:spcBef>
                <a:spcPts val="620"/>
              </a:spcBef>
              <a:buChar char="•"/>
              <a:tabLst>
                <a:tab pos="1694138" algn="l"/>
                <a:tab pos="1694984" algn="l"/>
              </a:tabLst>
            </a:pPr>
            <a:r>
              <a:rPr sz="2400" spc="-7" dirty="0">
                <a:latin typeface="Arial MT"/>
                <a:cs typeface="Arial MT"/>
              </a:rPr>
              <a:t>Put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into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all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possible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 </a:t>
            </a:r>
            <a:r>
              <a:rPr sz="2400" spc="-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(types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spc="-7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values).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47599" y="13862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6" y="1743259"/>
            <a:ext cx="6846993" cy="4656830"/>
          </a:xfrm>
          <a:prstGeom prst="rect">
            <a:avLst/>
          </a:prstGeom>
        </p:spPr>
        <p:txBody>
          <a:bodyPr vert="horz" wrap="square" lIns="0" tIns="133773" rIns="0" bIns="0" rtlCol="0">
            <a:spAutoFit/>
          </a:bodyPr>
          <a:lstStyle/>
          <a:p>
            <a:pPr marL="16933">
              <a:spcBef>
                <a:spcPts val="1053"/>
              </a:spcBef>
            </a:pPr>
            <a:r>
              <a:rPr sz="3067" spc="-7" dirty="0">
                <a:latin typeface="Arial MT"/>
                <a:cs typeface="Arial MT"/>
              </a:rPr>
              <a:t>Unit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tests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should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cover:</a:t>
            </a:r>
          </a:p>
          <a:p>
            <a:pPr marL="626518" indent="-540160">
              <a:spcBef>
                <a:spcPts val="920"/>
              </a:spcBef>
              <a:buChar char="●"/>
              <a:tabLst>
                <a:tab pos="625671" algn="l"/>
                <a:tab pos="626518" algn="l"/>
              </a:tabLst>
            </a:pPr>
            <a:r>
              <a:rPr sz="3067" spc="-7" dirty="0">
                <a:latin typeface="Arial MT"/>
                <a:cs typeface="Arial MT"/>
              </a:rPr>
              <a:t>Set</a:t>
            </a:r>
            <a:r>
              <a:rPr sz="3067" spc="-4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and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check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class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variables.</a:t>
            </a:r>
          </a:p>
          <a:p>
            <a:pPr marL="1236102" marR="951630" lvl="1" indent="-499521">
              <a:lnSpc>
                <a:spcPts val="2733"/>
              </a:lnSpc>
              <a:spcBef>
                <a:spcPts val="673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Can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any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change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name, </a:t>
            </a:r>
            <a:r>
              <a:rPr sz="2533" spc="-679" dirty="0">
                <a:latin typeface="Arial MT"/>
                <a:cs typeface="Arial MT"/>
              </a:rPr>
              <a:t> </a:t>
            </a:r>
            <a:r>
              <a:rPr sz="2533" spc="-20" dirty="0">
                <a:latin typeface="Arial MT"/>
                <a:cs typeface="Arial MT"/>
              </a:rPr>
              <a:t>personnummer, </a:t>
            </a:r>
            <a:r>
              <a:rPr sz="2533" spc="-7" dirty="0">
                <a:latin typeface="Arial MT"/>
                <a:cs typeface="Arial MT"/>
              </a:rPr>
              <a:t>balance?</a:t>
            </a:r>
            <a:endParaRPr sz="2533" dirty="0">
              <a:latin typeface="Arial MT"/>
              <a:cs typeface="Arial MT"/>
            </a:endParaRPr>
          </a:p>
          <a:p>
            <a:pPr marL="1236102" lvl="1" indent="-499521">
              <a:spcBef>
                <a:spcPts val="287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Does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changing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those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create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problems?</a:t>
            </a:r>
            <a:endParaRPr sz="2533" dirty="0">
              <a:latin typeface="Arial MT"/>
              <a:cs typeface="Arial MT"/>
            </a:endParaRPr>
          </a:p>
          <a:p>
            <a:pPr marL="626518" indent="-540160">
              <a:spcBef>
                <a:spcPts val="953"/>
              </a:spcBef>
              <a:buChar char="●"/>
              <a:tabLst>
                <a:tab pos="625671" algn="l"/>
                <a:tab pos="626518" algn="l"/>
              </a:tabLst>
            </a:pPr>
            <a:r>
              <a:rPr sz="3067" spc="-7" dirty="0">
                <a:latin typeface="Arial MT"/>
                <a:cs typeface="Arial MT"/>
              </a:rPr>
              <a:t>Each</a:t>
            </a:r>
            <a:r>
              <a:rPr sz="3067" spc="-33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“job”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performed</a:t>
            </a:r>
            <a:r>
              <a:rPr sz="3067" spc="-20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by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spc="-7" dirty="0">
                <a:latin typeface="Arial MT"/>
                <a:cs typeface="Arial MT"/>
              </a:rPr>
              <a:t>the</a:t>
            </a:r>
            <a:r>
              <a:rPr sz="3067" spc="-27" dirty="0">
                <a:latin typeface="Arial MT"/>
                <a:cs typeface="Arial MT"/>
              </a:rPr>
              <a:t> </a:t>
            </a:r>
            <a:r>
              <a:rPr sz="3067" dirty="0">
                <a:latin typeface="Arial MT"/>
                <a:cs typeface="Arial MT"/>
              </a:rPr>
              <a:t>class.</a:t>
            </a:r>
          </a:p>
          <a:p>
            <a:pPr marL="498674" marR="114297" lvl="1" indent="-498674" algn="r">
              <a:spcBef>
                <a:spcPts val="325"/>
              </a:spcBef>
              <a:buChar char="○"/>
              <a:tabLst>
                <a:tab pos="498674" algn="l"/>
                <a:tab pos="499521" algn="l"/>
              </a:tabLst>
            </a:pPr>
            <a:r>
              <a:rPr sz="2533" spc="-7" dirty="0">
                <a:latin typeface="Arial MT"/>
                <a:cs typeface="Arial MT"/>
              </a:rPr>
              <a:t>Single</a:t>
            </a:r>
            <a:r>
              <a:rPr sz="2533" spc="-4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sequences.</a:t>
            </a:r>
          </a:p>
          <a:p>
            <a:pPr marL="498674" marR="82123" lvl="2" indent="-498674" algn="r">
              <a:spcBef>
                <a:spcPts val="360"/>
              </a:spcBef>
              <a:buChar char="■"/>
              <a:tabLst>
                <a:tab pos="498674" algn="l"/>
                <a:tab pos="499521" algn="l"/>
              </a:tabLst>
            </a:pPr>
            <a:r>
              <a:rPr sz="2533" spc="-53" dirty="0">
                <a:latin typeface="Arial MT"/>
                <a:cs typeface="Arial MT"/>
              </a:rPr>
              <a:t>Vary</a:t>
            </a:r>
            <a:r>
              <a:rPr sz="2533" spc="-33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the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order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methods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are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called.</a:t>
            </a:r>
          </a:p>
          <a:p>
            <a:pPr marL="1236102" marR="795000" lvl="1" indent="-499521">
              <a:lnSpc>
                <a:spcPts val="2733"/>
              </a:lnSpc>
              <a:spcBef>
                <a:spcPts val="707"/>
              </a:spcBef>
              <a:buChar char="○"/>
              <a:tabLst>
                <a:tab pos="1235256" algn="l"/>
                <a:tab pos="1236102" algn="l"/>
              </a:tabLst>
            </a:pPr>
            <a:r>
              <a:rPr sz="2533" spc="-7" dirty="0">
                <a:latin typeface="Arial MT"/>
                <a:cs typeface="Arial MT"/>
              </a:rPr>
              <a:t>Each</a:t>
            </a:r>
            <a:r>
              <a:rPr sz="2533" spc="-40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outcome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of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each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“job”</a:t>
            </a:r>
            <a:r>
              <a:rPr sz="2533" spc="-27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(error </a:t>
            </a:r>
            <a:r>
              <a:rPr sz="2533" spc="-687" dirty="0">
                <a:latin typeface="Arial MT"/>
                <a:cs typeface="Arial MT"/>
              </a:rPr>
              <a:t> </a:t>
            </a:r>
            <a:r>
              <a:rPr sz="2533" spc="-7" dirty="0">
                <a:latin typeface="Arial MT"/>
                <a:cs typeface="Arial MT"/>
              </a:rPr>
              <a:t>handling,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return</a:t>
            </a:r>
            <a:r>
              <a:rPr sz="2533" spc="-20" dirty="0">
                <a:latin typeface="Arial MT"/>
                <a:cs typeface="Arial MT"/>
              </a:rPr>
              <a:t> </a:t>
            </a:r>
            <a:r>
              <a:rPr sz="2533" dirty="0">
                <a:latin typeface="Arial MT"/>
                <a:cs typeface="Arial MT"/>
              </a:rPr>
              <a:t>conditions).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4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5" y="1732624"/>
            <a:ext cx="6531187" cy="4597840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16933">
              <a:spcBef>
                <a:spcPts val="1173"/>
              </a:spcBef>
            </a:pPr>
            <a:r>
              <a:rPr sz="2800" spc="-7" dirty="0">
                <a:latin typeface="Arial MT"/>
                <a:cs typeface="Arial MT"/>
              </a:rPr>
              <a:t>Some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tests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might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want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to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write:</a:t>
            </a:r>
            <a:endParaRPr sz="2800" dirty="0">
              <a:latin typeface="Arial MT"/>
              <a:cs typeface="Arial MT"/>
            </a:endParaRPr>
          </a:p>
          <a:p>
            <a:pPr marL="626518" indent="-430096">
              <a:spcBef>
                <a:spcPts val="1040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Execute</a:t>
            </a:r>
            <a:r>
              <a:rPr sz="2800" spc="-47" dirty="0">
                <a:latin typeface="Arial MT"/>
                <a:cs typeface="Arial MT"/>
              </a:rPr>
              <a:t> </a:t>
            </a:r>
            <a:r>
              <a:rPr sz="2800" spc="-13" dirty="0">
                <a:latin typeface="Arial MT"/>
                <a:cs typeface="Arial MT"/>
              </a:rPr>
              <a:t>constructor,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fields.</a:t>
            </a:r>
            <a:endParaRPr sz="2800" dirty="0">
              <a:latin typeface="Arial MT"/>
              <a:cs typeface="Arial MT"/>
            </a:endParaRPr>
          </a:p>
          <a:p>
            <a:pPr marL="626518" marR="6773" indent="-430096">
              <a:lnSpc>
                <a:spcPts val="3067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name, </a:t>
            </a:r>
            <a:r>
              <a:rPr sz="2800" dirty="0">
                <a:latin typeface="Arial MT"/>
                <a:cs typeface="Arial MT"/>
              </a:rPr>
              <a:t>change </a:t>
            </a:r>
            <a:r>
              <a:rPr sz="2800" spc="-7" dirty="0">
                <a:latin typeface="Arial MT"/>
                <a:cs typeface="Arial MT"/>
              </a:rPr>
              <a:t>the name, </a:t>
            </a:r>
            <a:r>
              <a:rPr sz="2800" dirty="0">
                <a:latin typeface="Arial MT"/>
                <a:cs typeface="Arial MT"/>
              </a:rPr>
              <a:t> make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sure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changed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name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in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place.</a:t>
            </a:r>
            <a:endParaRPr sz="2800" dirty="0">
              <a:latin typeface="Arial MT"/>
              <a:cs typeface="Arial MT"/>
            </a:endParaRPr>
          </a:p>
          <a:p>
            <a:pPr marL="626518" indent="-430096">
              <a:spcBef>
                <a:spcPts val="920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personnummer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3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  <a:p>
            <a:pPr marL="626518" marR="114297" indent="-430096">
              <a:lnSpc>
                <a:spcPts val="3067"/>
              </a:lnSpc>
              <a:spcBef>
                <a:spcPts val="138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balance, withdraw </a:t>
            </a:r>
            <a:r>
              <a:rPr sz="2800" spc="-40" dirty="0">
                <a:latin typeface="Arial MT"/>
                <a:cs typeface="Arial MT"/>
              </a:rPr>
              <a:t>money,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new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balance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13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  <a:p>
            <a:pPr marL="626518" marR="370831" indent="-430096">
              <a:lnSpc>
                <a:spcPts val="3067"/>
              </a:lnSpc>
              <a:spcBef>
                <a:spcPts val="1267"/>
              </a:spcBef>
              <a:buChar char="•"/>
              <a:tabLst>
                <a:tab pos="625671" algn="l"/>
                <a:tab pos="626518" algn="l"/>
              </a:tabLst>
            </a:pPr>
            <a:r>
              <a:rPr sz="2800" spc="-7" dirty="0">
                <a:latin typeface="Arial MT"/>
                <a:cs typeface="Arial MT"/>
              </a:rPr>
              <a:t>Check the balance, deposit </a:t>
            </a:r>
            <a:r>
              <a:rPr sz="2800" spc="-40" dirty="0">
                <a:latin typeface="Arial MT"/>
                <a:cs typeface="Arial MT"/>
              </a:rPr>
              <a:t>money,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verify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that</a:t>
            </a:r>
            <a:r>
              <a:rPr sz="2800" spc="-27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new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balance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7" dirty="0">
                <a:latin typeface="Arial MT"/>
                <a:cs typeface="Arial MT"/>
              </a:rPr>
              <a:t>is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correct.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53" y="828153"/>
            <a:ext cx="646430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40" dirty="0"/>
              <a:t> </a:t>
            </a:r>
            <a:r>
              <a:rPr spc="-60" dirty="0"/>
              <a:t>Testing</a:t>
            </a:r>
            <a:r>
              <a:rPr spc="-40" dirty="0"/>
              <a:t> </a:t>
            </a:r>
            <a:r>
              <a:rPr dirty="0"/>
              <a:t>-</a:t>
            </a:r>
            <a:r>
              <a:rPr spc="-220" dirty="0"/>
              <a:t> </a:t>
            </a:r>
            <a:r>
              <a:rPr spc="-7" dirty="0"/>
              <a:t>Account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86496" y="1740007"/>
            <a:ext cx="6338993" cy="4551994"/>
          </a:xfrm>
          <a:prstGeom prst="rect">
            <a:avLst/>
          </a:prstGeom>
        </p:spPr>
        <p:txBody>
          <a:bodyPr vert="horz" wrap="square" lIns="0" tIns="143933" rIns="0" bIns="0" rtlCol="0">
            <a:spAutoFit/>
          </a:bodyPr>
          <a:lstStyle/>
          <a:p>
            <a:pPr marL="16933">
              <a:spcBef>
                <a:spcPts val="1133"/>
              </a:spcBef>
            </a:pPr>
            <a:r>
              <a:rPr sz="2667" spc="-7" dirty="0">
                <a:latin typeface="Arial MT"/>
                <a:cs typeface="Arial MT"/>
              </a:rPr>
              <a:t>Some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potential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error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cases:</a:t>
            </a: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more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than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is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in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balance.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negative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amount.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Deposit</a:t>
            </a:r>
            <a:r>
              <a:rPr sz="2667" spc="-4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negative</a:t>
            </a:r>
            <a:r>
              <a:rPr sz="2667" spc="-3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amount.</a:t>
            </a:r>
            <a:endParaRPr sz="2667" dirty="0">
              <a:latin typeface="Arial MT"/>
              <a:cs typeface="Arial MT"/>
            </a:endParaRPr>
          </a:p>
          <a:p>
            <a:pPr marL="626518" marR="667157" indent="-423323">
              <a:lnSpc>
                <a:spcPts val="2867"/>
              </a:lnSpc>
              <a:spcBef>
                <a:spcPts val="1373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Withdraw/Deposit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53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small</a:t>
            </a:r>
            <a:r>
              <a:rPr sz="2667" spc="-4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amount </a:t>
            </a:r>
            <a:r>
              <a:rPr sz="2667" spc="-7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(potential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rounding</a:t>
            </a:r>
            <a:r>
              <a:rPr sz="2667" spc="-13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error)</a:t>
            </a:r>
            <a:endParaRPr sz="2667" dirty="0">
              <a:latin typeface="Arial MT"/>
              <a:cs typeface="Arial MT"/>
            </a:endParaRPr>
          </a:p>
          <a:p>
            <a:pPr marL="626518" indent="-423323">
              <a:spcBef>
                <a:spcPts val="993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Change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name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to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a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null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reference.</a:t>
            </a:r>
          </a:p>
          <a:p>
            <a:pPr marL="626518" indent="-423323">
              <a:spcBef>
                <a:spcPts val="1000"/>
              </a:spcBef>
              <a:buChar char="•"/>
              <a:tabLst>
                <a:tab pos="625671" algn="l"/>
                <a:tab pos="626518" algn="l"/>
              </a:tabLst>
            </a:pPr>
            <a:r>
              <a:rPr sz="2667" spc="-7" dirty="0">
                <a:latin typeface="Arial MT"/>
                <a:cs typeface="Arial MT"/>
              </a:rPr>
              <a:t>Can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we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set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an</a:t>
            </a:r>
            <a:r>
              <a:rPr sz="2667" spc="-20" dirty="0">
                <a:latin typeface="Arial MT"/>
                <a:cs typeface="Arial MT"/>
              </a:rPr>
              <a:t> </a:t>
            </a:r>
            <a:r>
              <a:rPr sz="2667" dirty="0">
                <a:latin typeface="Arial MT"/>
                <a:cs typeface="Arial MT"/>
              </a:rPr>
              <a:t>“malformed”</a:t>
            </a:r>
            <a:r>
              <a:rPr sz="2667" spc="-27" dirty="0">
                <a:latin typeface="Arial MT"/>
                <a:cs typeface="Arial MT"/>
              </a:rPr>
              <a:t> </a:t>
            </a:r>
            <a:r>
              <a:rPr sz="2667" spc="-7" dirty="0">
                <a:latin typeface="Arial MT"/>
                <a:cs typeface="Arial MT"/>
              </a:rPr>
              <a:t>name?</a:t>
            </a:r>
            <a:endParaRPr sz="2667" dirty="0">
              <a:latin typeface="Arial MT"/>
              <a:cs typeface="Arial MT"/>
            </a:endParaRPr>
          </a:p>
          <a:p>
            <a:pPr marL="1236102" lvl="1" indent="-400463">
              <a:spcBef>
                <a:spcPts val="407"/>
              </a:spcBef>
              <a:buChar char="•"/>
              <a:tabLst>
                <a:tab pos="1235256" algn="l"/>
                <a:tab pos="1236102" algn="l"/>
              </a:tabLst>
            </a:pPr>
            <a:r>
              <a:rPr sz="2133" dirty="0">
                <a:latin typeface="Arial MT"/>
                <a:cs typeface="Arial MT"/>
              </a:rPr>
              <a:t>(i.e.,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there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any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rules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on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a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dirty="0">
                <a:latin typeface="Arial MT"/>
                <a:cs typeface="Arial MT"/>
              </a:rPr>
              <a:t>valid</a:t>
            </a:r>
            <a:r>
              <a:rPr sz="2133" spc="-20" dirty="0">
                <a:latin typeface="Arial MT"/>
                <a:cs typeface="Arial MT"/>
              </a:rPr>
              <a:t> </a:t>
            </a:r>
            <a:r>
              <a:rPr sz="2133" spc="-7" dirty="0">
                <a:latin typeface="Arial MT"/>
                <a:cs typeface="Arial MT"/>
              </a:rPr>
              <a:t>name?)</a:t>
            </a:r>
            <a:endParaRPr sz="2133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500" y="2189037"/>
            <a:ext cx="2846493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1278">
              <a:lnSpc>
                <a:spcPts val="1767"/>
              </a:lnSpc>
            </a:pPr>
            <a:r>
              <a:rPr sz="1600" b="1" spc="-7" dirty="0">
                <a:latin typeface="Arial"/>
                <a:cs typeface="Arial"/>
              </a:rPr>
              <a:t>Account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1867">
              <a:latin typeface="Arial"/>
              <a:cs typeface="Arial"/>
            </a:endParaRPr>
          </a:p>
          <a:p>
            <a:pPr>
              <a:lnSpc>
                <a:spcPts val="2219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name</a:t>
            </a:r>
            <a:endParaRPr sz="1867">
              <a:latin typeface="Arial MT"/>
              <a:cs typeface="Arial MT"/>
            </a:endParaRPr>
          </a:p>
          <a:p>
            <a:pPr>
              <a:lnSpc>
                <a:spcPts val="2200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personnummer</a:t>
            </a:r>
            <a:endParaRPr sz="1867">
              <a:latin typeface="Arial MT"/>
              <a:cs typeface="Arial MT"/>
            </a:endParaRPr>
          </a:p>
          <a:p>
            <a:pPr>
              <a:lnSpc>
                <a:spcPts val="2219"/>
              </a:lnSpc>
            </a:pPr>
            <a:r>
              <a:rPr sz="1867" dirty="0">
                <a:latin typeface="Arial MT"/>
                <a:cs typeface="Arial MT"/>
              </a:rPr>
              <a:t>-</a:t>
            </a:r>
            <a:r>
              <a:rPr sz="1867" spc="-73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balance</a:t>
            </a:r>
            <a:endParaRPr sz="1867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33">
              <a:latin typeface="Arial MT"/>
              <a:cs typeface="Arial MT"/>
            </a:endParaRPr>
          </a:p>
          <a:p>
            <a:pPr>
              <a:lnSpc>
                <a:spcPts val="2200"/>
              </a:lnSpc>
            </a:pPr>
            <a:r>
              <a:rPr sz="1867" spc="-7" dirty="0">
                <a:latin typeface="Arial MT"/>
                <a:cs typeface="Arial MT"/>
              </a:rPr>
              <a:t>withdraw </a:t>
            </a:r>
            <a:r>
              <a:rPr sz="1867" dirty="0">
                <a:latin typeface="Arial MT"/>
                <a:cs typeface="Arial MT"/>
              </a:rPr>
              <a:t>(double </a:t>
            </a:r>
            <a:r>
              <a:rPr sz="1867" spc="-7" dirty="0">
                <a:latin typeface="Arial MT"/>
                <a:cs typeface="Arial MT"/>
              </a:rPr>
              <a:t>amount)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deposit </a:t>
            </a:r>
            <a:r>
              <a:rPr sz="1867" dirty="0">
                <a:latin typeface="Arial MT"/>
                <a:cs typeface="Arial MT"/>
              </a:rPr>
              <a:t>(double </a:t>
            </a:r>
            <a:r>
              <a:rPr sz="1867" spc="-7" dirty="0">
                <a:latin typeface="Arial MT"/>
                <a:cs typeface="Arial MT"/>
              </a:rPr>
              <a:t>amount) </a:t>
            </a:r>
            <a:r>
              <a:rPr sz="1867" dirty="0">
                <a:latin typeface="Arial MT"/>
                <a:cs typeface="Arial MT"/>
              </a:rPr>
              <a:t> changeName(String</a:t>
            </a:r>
            <a:r>
              <a:rPr sz="1867" spc="-7" dirty="0">
                <a:latin typeface="Arial MT"/>
                <a:cs typeface="Arial MT"/>
              </a:rPr>
              <a:t> name)  getName()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getPersonnummer() </a:t>
            </a:r>
            <a:r>
              <a:rPr sz="1867" dirty="0">
                <a:latin typeface="Arial MT"/>
                <a:cs typeface="Arial MT"/>
              </a:rPr>
              <a:t> </a:t>
            </a:r>
            <a:r>
              <a:rPr sz="1867" spc="-7" dirty="0">
                <a:latin typeface="Arial MT"/>
                <a:cs typeface="Arial MT"/>
              </a:rPr>
              <a:t>getBalance()</a:t>
            </a:r>
            <a:endParaRPr sz="1867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2500" y="2067967"/>
          <a:ext cx="3325707" cy="4368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6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Account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19050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777">
                <a:tc>
                  <a:txBody>
                    <a:bodyPr/>
                    <a:lstStyle/>
                    <a:p>
                      <a:pPr marL="193675" indent="-108585">
                        <a:lnSpc>
                          <a:spcPts val="1664"/>
                        </a:lnSpc>
                        <a:spcBef>
                          <a:spcPts val="305"/>
                        </a:spcBef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name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50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personnummer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193675" indent="-108585">
                        <a:lnSpc>
                          <a:spcPts val="1664"/>
                        </a:lnSpc>
                        <a:buChar char="-"/>
                        <a:tabLst>
                          <a:tab pos="194310" algn="l"/>
                        </a:tabLst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balance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1647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28575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960">
                <a:tc>
                  <a:txBody>
                    <a:bodyPr/>
                    <a:lstStyle/>
                    <a:p>
                      <a:pPr marL="85725" marR="417195">
                        <a:lnSpc>
                          <a:spcPts val="165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Account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(name, </a:t>
                      </a:r>
                      <a:r>
                        <a:rPr sz="1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5" dirty="0">
                          <a:latin typeface="Arial MT"/>
                          <a:cs typeface="Arial MT"/>
                        </a:rPr>
                        <a:t>personnummer,</a:t>
                      </a:r>
                      <a:r>
                        <a:rPr sz="1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Balance)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" marR="266065">
                        <a:lnSpc>
                          <a:spcPts val="1650"/>
                        </a:lnSpc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withdraw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deposit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(double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amount)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changeName(String</a:t>
                      </a:r>
                      <a:r>
                        <a:rPr sz="19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name) </a:t>
                      </a:r>
                      <a:r>
                        <a:rPr sz="19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getName()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getPersonnummer()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getBalance()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57573" marB="0">
                    <a:lnL w="19050">
                      <a:solidFill>
                        <a:srgbClr val="2388DB"/>
                      </a:solidFill>
                      <a:prstDash val="solid"/>
                    </a:lnL>
                    <a:lnR w="19050">
                      <a:solidFill>
                        <a:srgbClr val="2388DB"/>
                      </a:solidFill>
                      <a:prstDash val="solid"/>
                    </a:lnR>
                    <a:lnT w="28575">
                      <a:solidFill>
                        <a:srgbClr val="2388DB"/>
                      </a:solidFill>
                      <a:prstDash val="solid"/>
                    </a:lnT>
                    <a:lnB w="19050">
                      <a:solidFill>
                        <a:srgbClr val="2388DB"/>
                      </a:solidFill>
                      <a:prstDash val="solid"/>
                    </a:lnB>
                    <a:solidFill>
                      <a:srgbClr val="BBD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567" y="3190328"/>
            <a:ext cx="96680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Unit</a:t>
            </a:r>
            <a:r>
              <a:rPr spc="-33" dirty="0"/>
              <a:t> </a:t>
            </a:r>
            <a:r>
              <a:rPr spc="-60" dirty="0"/>
              <a:t>Testing</a:t>
            </a:r>
            <a:r>
              <a:rPr spc="-27" dirty="0"/>
              <a:t> </a:t>
            </a:r>
            <a:r>
              <a:rPr spc="-7" dirty="0"/>
              <a:t>and</a:t>
            </a:r>
            <a:r>
              <a:rPr spc="-33" dirty="0"/>
              <a:t> </a:t>
            </a:r>
            <a:r>
              <a:rPr spc="-93" dirty="0"/>
              <a:t>Test</a:t>
            </a:r>
            <a:r>
              <a:rPr spc="-207" dirty="0"/>
              <a:t> </a:t>
            </a:r>
            <a:r>
              <a:rPr spc="-7" dirty="0"/>
              <a:t>Automation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641035" y="8655743"/>
            <a:ext cx="462844" cy="206894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50799">
              <a:spcBef>
                <a:spcPts val="53"/>
              </a:spcBef>
            </a:pPr>
            <a:fld id="{81D60167-4931-47E6-BA6A-407CBD079E47}" type="slidenum">
              <a:rPr dirty="0"/>
              <a:pPr marL="50799">
                <a:spcBef>
                  <a:spcPts val="53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7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2712</Words>
  <Application>Microsoft Office PowerPoint</Application>
  <PresentationFormat>Widescreen</PresentationFormat>
  <Paragraphs>470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MT</vt:lpstr>
      <vt:lpstr>Calibri</vt:lpstr>
      <vt:lpstr>Consolas</vt:lpstr>
      <vt:lpstr>Times New Roman</vt:lpstr>
      <vt:lpstr>Office Theme</vt:lpstr>
      <vt:lpstr>PowerPoint Presentation</vt:lpstr>
      <vt:lpstr>Today’s Goals</vt:lpstr>
      <vt:lpstr>Testing Stages</vt:lpstr>
      <vt:lpstr>Unit Testing</vt:lpstr>
      <vt:lpstr>Unit Testing</vt:lpstr>
      <vt:lpstr>Unit Testing - Account</vt:lpstr>
      <vt:lpstr>Unit Testing - Account</vt:lpstr>
      <vt:lpstr>Unit Testing - Account</vt:lpstr>
      <vt:lpstr>Unit Testing and Test Automation</vt:lpstr>
      <vt:lpstr>Writing a Unit Test</vt:lpstr>
      <vt:lpstr>JUnit Test Skeleton</vt:lpstr>
      <vt:lpstr>Writing JUnit Tests</vt:lpstr>
      <vt:lpstr>Test Fixtures - Shared Initialization</vt:lpstr>
      <vt:lpstr>Test Fixtures - Teardown Method</vt:lpstr>
      <vt:lpstr>More Test Fixtures</vt:lpstr>
      <vt:lpstr>Assertions</vt:lpstr>
      <vt:lpstr>assertEquals</vt:lpstr>
      <vt:lpstr>assertFalse, assertTrue</vt:lpstr>
      <vt:lpstr>assertSame, assertNotSame</vt:lpstr>
      <vt:lpstr>assertNull, assertNotNull</vt:lpstr>
      <vt:lpstr>Grouping Assertions</vt:lpstr>
      <vt:lpstr>assertThat</vt:lpstr>
      <vt:lpstr>assertThat</vt:lpstr>
      <vt:lpstr>assertThat</vt:lpstr>
      <vt:lpstr>assertThat</vt:lpstr>
      <vt:lpstr>assertThat</vt:lpstr>
      <vt:lpstr>Testing Exceptions</vt:lpstr>
      <vt:lpstr>Testing Performance</vt:lpstr>
      <vt:lpstr>Unit Testing - Account</vt:lpstr>
      <vt:lpstr>Unit Testing - Account</vt:lpstr>
      <vt:lpstr>Unit Testing - Account</vt:lpstr>
      <vt:lpstr>Let’s take a break.</vt:lpstr>
      <vt:lpstr>Best Practices</vt:lpstr>
      <vt:lpstr>Best Practices</vt:lpstr>
      <vt:lpstr>Best Practices</vt:lpstr>
      <vt:lpstr>Best Practices</vt:lpstr>
      <vt:lpstr>Best Practices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194</cp:revision>
  <dcterms:created xsi:type="dcterms:W3CDTF">2022-06-16T11:58:56Z</dcterms:created>
  <dcterms:modified xsi:type="dcterms:W3CDTF">2023-11-28T15:21:17Z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