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340" r:id="rId17"/>
    <p:sldId id="341" r:id="rId18"/>
    <p:sldId id="342" r:id="rId19"/>
    <p:sldId id="343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44" r:id="rId35"/>
    <p:sldId id="346" r:id="rId36"/>
    <p:sldId id="347" r:id="rId37"/>
    <p:sldId id="345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270" r:id="rId7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cse.sc.edu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cse.sc.edu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cse.sc.edu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Unit Testing </a:t>
            </a: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 Automation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7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16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6515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Executing</a:t>
            </a:r>
            <a:r>
              <a:rPr spc="-113" dirty="0"/>
              <a:t> </a:t>
            </a:r>
            <a:r>
              <a:rPr spc="-80" dirty="0"/>
              <a:t>Tests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39037"/>
            <a:ext cx="10397067" cy="3591390"/>
          </a:xfrm>
          <a:prstGeom prst="rect">
            <a:avLst/>
          </a:prstGeom>
        </p:spPr>
        <p:txBody>
          <a:bodyPr vert="horz" wrap="square" lIns="0" tIns="204047" rIns="0" bIns="0" rtlCol="0">
            <a:spAutoFit/>
          </a:bodyPr>
          <a:lstStyle/>
          <a:p>
            <a:pPr marL="475815" indent="-458882">
              <a:spcBef>
                <a:spcPts val="16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program?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12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System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level:</a:t>
            </a:r>
            <a:r>
              <a:rPr sz="2933" spc="20" dirty="0">
                <a:latin typeface="Arial MT"/>
                <a:cs typeface="Arial MT"/>
              </a:rPr>
              <a:t> </a:t>
            </a:r>
            <a:r>
              <a:rPr sz="2933" i="1" dirty="0">
                <a:latin typeface="Arial"/>
                <a:cs typeface="Arial"/>
              </a:rPr>
              <a:t>could</a:t>
            </a:r>
            <a:r>
              <a:rPr sz="2933" i="1" spc="-20" dirty="0">
                <a:latin typeface="Arial"/>
                <a:cs typeface="Arial"/>
              </a:rPr>
              <a:t> </a:t>
            </a:r>
            <a:r>
              <a:rPr sz="2933" dirty="0">
                <a:latin typeface="Arial MT"/>
                <a:cs typeface="Arial MT"/>
              </a:rPr>
              <a:t>run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check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results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hand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 dirty="0">
              <a:latin typeface="Arial MT"/>
              <a:cs typeface="Arial MT"/>
            </a:endParaRPr>
          </a:p>
          <a:p>
            <a:pPr marL="1085398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b="1" u="heavy" spc="-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Please</a:t>
            </a:r>
            <a:r>
              <a:rPr sz="2933" b="1" u="heavy" spc="-4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933" b="1" u="heavy" spc="-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don’t</a:t>
            </a:r>
            <a:r>
              <a:rPr sz="2933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933" b="1" u="heavy" spc="-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</a:t>
            </a:r>
            <a:r>
              <a:rPr sz="2933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933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this.</a:t>
            </a:r>
            <a:endParaRPr sz="2933" dirty="0">
              <a:latin typeface="Arial"/>
              <a:cs typeface="Arial"/>
            </a:endParaRPr>
          </a:p>
          <a:p>
            <a:pPr marL="1694984" lvl="1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Humans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are</a:t>
            </a:r>
            <a:r>
              <a:rPr sz="2400" spc="-27" dirty="0">
                <a:latin typeface="Arial MT"/>
                <a:cs typeface="Arial MT"/>
              </a:rPr>
              <a:t> slow,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expensive,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error-prone.</a:t>
            </a:r>
            <a:endParaRPr sz="2400" dirty="0">
              <a:latin typeface="Arial MT"/>
              <a:cs typeface="Arial MT"/>
            </a:endParaRPr>
          </a:p>
          <a:p>
            <a:pPr marL="1694984" lvl="1" indent="-412316">
              <a:spcBef>
                <a:spcPts val="420"/>
              </a:spcBef>
              <a:buFont typeface="Arial MT"/>
              <a:buChar char="•"/>
              <a:tabLst>
                <a:tab pos="1694138" algn="l"/>
                <a:tab pos="1694984" algn="l"/>
              </a:tabLst>
            </a:pPr>
            <a:r>
              <a:rPr sz="2400" b="1" spc="-7" dirty="0">
                <a:solidFill>
                  <a:srgbClr val="FF0000"/>
                </a:solidFill>
                <a:latin typeface="Arial"/>
                <a:cs typeface="Arial"/>
              </a:rPr>
              <a:t>Exception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Arial"/>
                <a:cs typeface="Arial"/>
              </a:rPr>
              <a:t>exploratory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Arial"/>
                <a:cs typeface="Arial"/>
              </a:rPr>
              <a:t>acceptance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testing.</a:t>
            </a:r>
            <a:endParaRPr sz="2400" dirty="0">
              <a:latin typeface="Arial"/>
              <a:cs typeface="Arial"/>
            </a:endParaRPr>
          </a:p>
          <a:p>
            <a:pPr marL="1085398" indent="-447875">
              <a:spcBef>
                <a:spcPts val="220"/>
              </a:spcBef>
              <a:buSzPct val="109090"/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design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requires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effort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20" dirty="0">
                <a:latin typeface="Arial MT"/>
                <a:cs typeface="Arial MT"/>
              </a:rPr>
              <a:t>creativity.</a:t>
            </a:r>
            <a:endParaRPr sz="2933" dirty="0">
              <a:latin typeface="Arial MT"/>
              <a:cs typeface="Arial MT"/>
            </a:endParaRPr>
          </a:p>
          <a:p>
            <a:pPr marL="1085398" indent="-436022">
              <a:spcBef>
                <a:spcPts val="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latin typeface="Arial MT"/>
                <a:cs typeface="Arial MT"/>
              </a:rPr>
              <a:t>Test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execution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197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726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60" dirty="0"/>
              <a:t>T</a:t>
            </a:r>
            <a:r>
              <a:rPr spc="-7" dirty="0"/>
              <a:t>es</a:t>
            </a:r>
            <a:r>
              <a:rPr dirty="0"/>
              <a:t>t</a:t>
            </a:r>
            <a:r>
              <a:rPr spc="-187" dirty="0"/>
              <a:t> </a:t>
            </a:r>
            <a:r>
              <a:rPr spc="-7"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9892453" cy="315629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0733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Development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software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separate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repetitive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tasks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creative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aspects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Control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over </a:t>
            </a:r>
            <a:r>
              <a:rPr sz="3467" i="1" spc="-7" dirty="0">
                <a:latin typeface="Arial"/>
                <a:cs typeface="Arial"/>
              </a:rPr>
              <a:t>how</a:t>
            </a:r>
            <a:r>
              <a:rPr sz="3467" i="1" spc="-13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when</a:t>
            </a:r>
            <a:r>
              <a:rPr sz="3467" i="1" spc="-13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executed.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Control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environment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preconditions/setup.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Automatic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comparison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predicted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actual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Automatic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hands-free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re-execution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240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878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40" dirty="0"/>
              <a:t> </a:t>
            </a:r>
            <a:r>
              <a:rPr spc="-7" dirty="0"/>
              <a:t>Requires</a:t>
            </a:r>
            <a:r>
              <a:rPr spc="-33" dirty="0"/>
              <a:t> </a:t>
            </a:r>
            <a:r>
              <a:rPr spc="-20" dirty="0"/>
              <a:t>Writing</a:t>
            </a:r>
            <a:r>
              <a:rPr spc="-33" dirty="0"/>
              <a:t> </a:t>
            </a:r>
            <a:r>
              <a:rPr spc="-7" dirty="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469879" cy="33256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component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isolated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i="1" spc="-7" dirty="0">
                <a:latin typeface="Arial"/>
                <a:cs typeface="Arial"/>
              </a:rPr>
              <a:t>driven</a:t>
            </a:r>
            <a:r>
              <a:rPr sz="3467" i="1" spc="-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using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interface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calls.</a:t>
            </a:r>
          </a:p>
          <a:p>
            <a:pPr marL="474968" marR="1102331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Untested dependencies </a:t>
            </a:r>
            <a:r>
              <a:rPr sz="3467" dirty="0">
                <a:latin typeface="Arial MT"/>
                <a:cs typeface="Arial MT"/>
              </a:rPr>
              <a:t>must </a:t>
            </a:r>
            <a:r>
              <a:rPr sz="3467" spc="-7" dirty="0">
                <a:latin typeface="Arial MT"/>
                <a:cs typeface="Arial MT"/>
              </a:rPr>
              <a:t>be </a:t>
            </a:r>
            <a:r>
              <a:rPr sz="3467" i="1" dirty="0">
                <a:latin typeface="Arial"/>
                <a:cs typeface="Arial"/>
              </a:rPr>
              <a:t>mocked </a:t>
            </a:r>
            <a:r>
              <a:rPr sz="3467" spc="-7" dirty="0">
                <a:latin typeface="Arial MT"/>
                <a:cs typeface="Arial MT"/>
              </a:rPr>
              <a:t>with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reliable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substitutions.</a:t>
            </a:r>
          </a:p>
          <a:p>
            <a:pPr marL="474968" marR="6773" indent="-458882">
              <a:lnSpc>
                <a:spcPts val="3773"/>
              </a:lnSpc>
              <a:spcBef>
                <a:spcPts val="12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The deployment environment </a:t>
            </a:r>
            <a:r>
              <a:rPr sz="3467" dirty="0">
                <a:latin typeface="Arial MT"/>
                <a:cs typeface="Arial MT"/>
              </a:rPr>
              <a:t>must </a:t>
            </a:r>
            <a:r>
              <a:rPr sz="3467" spc="-7" dirty="0">
                <a:latin typeface="Arial MT"/>
                <a:cs typeface="Arial MT"/>
              </a:rPr>
              <a:t>be </a:t>
            </a:r>
            <a:r>
              <a:rPr sz="3467" dirty="0">
                <a:latin typeface="Arial MT"/>
                <a:cs typeface="Arial MT"/>
              </a:rPr>
              <a:t>simulated </a:t>
            </a:r>
            <a:r>
              <a:rPr sz="3467" spc="-7" dirty="0">
                <a:latin typeface="Arial MT"/>
                <a:cs typeface="Arial MT"/>
              </a:rPr>
              <a:t>by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controllable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"/>
                <a:cs typeface="Arial"/>
              </a:rPr>
              <a:t>harness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86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9403927" cy="3915410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scaffolding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written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support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automation.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product,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often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temporary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Allows</a:t>
            </a:r>
            <a:r>
              <a:rPr sz="3467" spc="-7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for: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10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before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components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complete.</a:t>
            </a:r>
          </a:p>
          <a:p>
            <a:pPr marL="1085398" lvl="1" indent="-436022">
              <a:spcBef>
                <a:spcPts val="9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Testing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independent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components.</a:t>
            </a:r>
          </a:p>
          <a:p>
            <a:pPr marL="1085398" lvl="1" indent="-436022">
              <a:spcBef>
                <a:spcPts val="9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Control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environment.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877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488507" cy="401141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driver </a:t>
            </a:r>
            <a:r>
              <a:rPr sz="3467" dirty="0">
                <a:latin typeface="Arial MT"/>
                <a:cs typeface="Arial MT"/>
              </a:rPr>
              <a:t>substitutes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calling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latin typeface="Arial MT"/>
                <a:cs typeface="Arial MT"/>
              </a:rPr>
              <a:t>Test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drivers.</a:t>
            </a:r>
            <a:endParaRPr sz="2933" dirty="0">
              <a:latin typeface="Arial MT"/>
              <a:cs typeface="Arial MT"/>
            </a:endParaRPr>
          </a:p>
          <a:p>
            <a:pPr marL="474968" marR="56471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harness </a:t>
            </a:r>
            <a:r>
              <a:rPr sz="3467" dirty="0">
                <a:latin typeface="Arial MT"/>
                <a:cs typeface="Arial MT"/>
              </a:rPr>
              <a:t>substitutes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part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deployment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environment.</a:t>
            </a:r>
            <a:endParaRPr sz="3467" dirty="0">
              <a:latin typeface="Arial MT"/>
              <a:cs typeface="Arial MT"/>
            </a:endParaRPr>
          </a:p>
          <a:p>
            <a:pPr marL="474968" marR="783147" indent="-458882">
              <a:lnSpc>
                <a:spcPts val="3773"/>
              </a:lnSpc>
              <a:spcBef>
                <a:spcPts val="12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stub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(or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mock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object</a:t>
            </a:r>
            <a:r>
              <a:rPr sz="3467" spc="-7" dirty="0">
                <a:latin typeface="Arial MT"/>
                <a:cs typeface="Arial MT"/>
              </a:rPr>
              <a:t>)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substitutes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functionality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not been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tested.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Support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recording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managing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execution.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430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7" y="1478942"/>
            <a:ext cx="6730851" cy="5101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925" y="4155518"/>
            <a:ext cx="3612727" cy="14405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objects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parameter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  <a:p>
            <a:pPr marL="464808" marR="585879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necessary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cleanup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steps.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57" y="1639718"/>
            <a:ext cx="44280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Simulates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environment.</a:t>
            </a:r>
            <a:endParaRPr sz="1867">
              <a:latin typeface="Arial MT"/>
              <a:cs typeface="Arial MT"/>
            </a:endParaRPr>
          </a:p>
          <a:p>
            <a:pPr marL="464808" marR="645991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conditions,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factors,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systems.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058" y="3829418"/>
            <a:ext cx="417660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4808" marR="6773" indent="-44872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33" dirty="0">
                <a:latin typeface="Arial MT"/>
                <a:cs typeface="Arial MT"/>
              </a:rPr>
              <a:t>Templates </a:t>
            </a:r>
            <a:r>
              <a:rPr sz="1867" spc="-7" dirty="0">
                <a:latin typeface="Arial MT"/>
                <a:cs typeface="Arial MT"/>
              </a:rPr>
              <a:t>that provide functionality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allow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isolation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40" y="5725117"/>
            <a:ext cx="6302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3962" marR="6773" indent="-46396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Checks the </a:t>
            </a:r>
            <a:r>
              <a:rPr sz="1867" dirty="0">
                <a:latin typeface="Arial MT"/>
                <a:cs typeface="Arial MT"/>
              </a:rPr>
              <a:t>correspondence </a:t>
            </a:r>
            <a:r>
              <a:rPr sz="1867" spc="-7" dirty="0">
                <a:latin typeface="Arial MT"/>
                <a:cs typeface="Arial MT"/>
              </a:rPr>
              <a:t>between the produced and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expected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renders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verdict.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  <p:sp>
        <p:nvSpPr>
          <p:cNvPr id="14" name="object 11"/>
          <p:cNvSpPr/>
          <p:nvPr/>
        </p:nvSpPr>
        <p:spPr>
          <a:xfrm>
            <a:off x="76200" y="2798154"/>
            <a:ext cx="4565649" cy="2926964"/>
          </a:xfrm>
          <a:custGeom>
            <a:avLst/>
            <a:gdLst/>
            <a:ahLst/>
            <a:cxnLst/>
            <a:rect l="l" t="t" r="r" b="b"/>
            <a:pathLst>
              <a:path w="5468620" h="1479550">
                <a:moveTo>
                  <a:pt x="0" y="0"/>
                </a:moveTo>
                <a:lnTo>
                  <a:pt x="5468399" y="0"/>
                </a:lnTo>
                <a:lnTo>
                  <a:pt x="5468399" y="1479299"/>
                </a:lnTo>
                <a:lnTo>
                  <a:pt x="0" y="1479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8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7" y="1478942"/>
            <a:ext cx="6730851" cy="5101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925" y="4155518"/>
            <a:ext cx="3612727" cy="14405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objects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parameter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  <a:p>
            <a:pPr marL="464808" marR="585879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necessary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cleanup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steps.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1478934"/>
            <a:ext cx="8139007" cy="1492673"/>
          </a:xfrm>
          <a:custGeom>
            <a:avLst/>
            <a:gdLst/>
            <a:ahLst/>
            <a:cxnLst/>
            <a:rect l="l" t="t" r="r" b="b"/>
            <a:pathLst>
              <a:path w="6104255" h="1119505">
                <a:moveTo>
                  <a:pt x="0" y="0"/>
                </a:moveTo>
                <a:lnTo>
                  <a:pt x="6104099" y="0"/>
                </a:lnTo>
                <a:lnTo>
                  <a:pt x="6104099" y="1118999"/>
                </a:lnTo>
                <a:lnTo>
                  <a:pt x="0" y="1118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59057" y="1639718"/>
            <a:ext cx="44280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Simulates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environment.</a:t>
            </a:r>
            <a:endParaRPr sz="1867">
              <a:latin typeface="Arial MT"/>
              <a:cs typeface="Arial MT"/>
            </a:endParaRPr>
          </a:p>
          <a:p>
            <a:pPr marL="464808" marR="645991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conditions,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factors,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systems.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058" y="3829418"/>
            <a:ext cx="417660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4808" marR="6773" indent="-44872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33" dirty="0">
                <a:latin typeface="Arial MT"/>
                <a:cs typeface="Arial MT"/>
              </a:rPr>
              <a:t>Templates </a:t>
            </a:r>
            <a:r>
              <a:rPr sz="1867" spc="-7" dirty="0">
                <a:latin typeface="Arial MT"/>
                <a:cs typeface="Arial MT"/>
              </a:rPr>
              <a:t>that provide functionality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allow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isolation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40" y="5725117"/>
            <a:ext cx="6302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3962" marR="6773" indent="-46396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Checks the </a:t>
            </a:r>
            <a:r>
              <a:rPr sz="1867" dirty="0">
                <a:latin typeface="Arial MT"/>
                <a:cs typeface="Arial MT"/>
              </a:rPr>
              <a:t>correspondence </a:t>
            </a:r>
            <a:r>
              <a:rPr sz="1867" spc="-7" dirty="0">
                <a:latin typeface="Arial MT"/>
                <a:cs typeface="Arial MT"/>
              </a:rPr>
              <a:t>between the produced and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expected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renders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verdict.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9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7" y="1478942"/>
            <a:ext cx="6730851" cy="5101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925" y="4155518"/>
            <a:ext cx="3612727" cy="14405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objects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parameter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  <a:p>
            <a:pPr marL="464808" marR="585879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necessary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cleanup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steps.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57" y="1639718"/>
            <a:ext cx="44280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Simulates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environment.</a:t>
            </a:r>
            <a:endParaRPr sz="1867">
              <a:latin typeface="Arial MT"/>
              <a:cs typeface="Arial MT"/>
            </a:endParaRPr>
          </a:p>
          <a:p>
            <a:pPr marL="464808" marR="645991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conditions,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factors,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systems.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2623634"/>
            <a:ext cx="4907280" cy="1905847"/>
          </a:xfrm>
          <a:custGeom>
            <a:avLst/>
            <a:gdLst/>
            <a:ahLst/>
            <a:cxnLst/>
            <a:rect l="l" t="t" r="r" b="b"/>
            <a:pathLst>
              <a:path w="3680459" h="1429385">
                <a:moveTo>
                  <a:pt x="0" y="0"/>
                </a:moveTo>
                <a:lnTo>
                  <a:pt x="3680399" y="0"/>
                </a:lnTo>
                <a:lnTo>
                  <a:pt x="3680399" y="1429199"/>
                </a:lnTo>
                <a:lnTo>
                  <a:pt x="0" y="142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355058" y="3829418"/>
            <a:ext cx="417660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4808" marR="6773" indent="-44872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33" dirty="0">
                <a:latin typeface="Arial MT"/>
                <a:cs typeface="Arial MT"/>
              </a:rPr>
              <a:t>Templates </a:t>
            </a:r>
            <a:r>
              <a:rPr sz="1867" spc="-7" dirty="0">
                <a:latin typeface="Arial MT"/>
                <a:cs typeface="Arial MT"/>
              </a:rPr>
              <a:t>that provide functionality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allow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isolation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40" y="5725117"/>
            <a:ext cx="6302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3962" marR="6773" indent="-46396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Checks the </a:t>
            </a:r>
            <a:r>
              <a:rPr sz="1867" dirty="0">
                <a:latin typeface="Arial MT"/>
                <a:cs typeface="Arial MT"/>
              </a:rPr>
              <a:t>correspondence </a:t>
            </a:r>
            <a:r>
              <a:rPr sz="1867" spc="-7" dirty="0">
                <a:latin typeface="Arial MT"/>
                <a:cs typeface="Arial MT"/>
              </a:rPr>
              <a:t>between the produced and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expected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renders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verdict.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3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7" y="1478942"/>
            <a:ext cx="6730851" cy="5101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925" y="4155518"/>
            <a:ext cx="3612727" cy="14405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objects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parameter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  <a:p>
            <a:pPr marL="464808" marR="585879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necessary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cleanup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steps.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57" y="1639718"/>
            <a:ext cx="44280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Simulates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environment.</a:t>
            </a:r>
            <a:endParaRPr sz="1867">
              <a:latin typeface="Arial MT"/>
              <a:cs typeface="Arial MT"/>
            </a:endParaRPr>
          </a:p>
          <a:p>
            <a:pPr marL="464808" marR="645991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conditions,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factors,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systems.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058" y="3829418"/>
            <a:ext cx="417660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4808" marR="6773" indent="-44872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33" dirty="0">
                <a:latin typeface="Arial MT"/>
                <a:cs typeface="Arial MT"/>
              </a:rPr>
              <a:t>Templates </a:t>
            </a:r>
            <a:r>
              <a:rPr sz="1867" spc="-7" dirty="0">
                <a:latin typeface="Arial MT"/>
                <a:cs typeface="Arial MT"/>
              </a:rPr>
              <a:t>that provide functionality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allow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isolation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999" y="4346234"/>
            <a:ext cx="7291493" cy="1972733"/>
          </a:xfrm>
          <a:custGeom>
            <a:avLst/>
            <a:gdLst/>
            <a:ahLst/>
            <a:cxnLst/>
            <a:rect l="l" t="t" r="r" b="b"/>
            <a:pathLst>
              <a:path w="5468620" h="1479550">
                <a:moveTo>
                  <a:pt x="0" y="0"/>
                </a:moveTo>
                <a:lnTo>
                  <a:pt x="5468399" y="0"/>
                </a:lnTo>
                <a:lnTo>
                  <a:pt x="5468399" y="1479299"/>
                </a:lnTo>
                <a:lnTo>
                  <a:pt x="0" y="1479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615040" y="5725117"/>
            <a:ext cx="6302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3962" marR="6773" indent="-46396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Checks the </a:t>
            </a:r>
            <a:r>
              <a:rPr sz="1867" dirty="0">
                <a:latin typeface="Arial MT"/>
                <a:cs typeface="Arial MT"/>
              </a:rPr>
              <a:t>correspondence </a:t>
            </a:r>
            <a:r>
              <a:rPr sz="1867" spc="-7" dirty="0">
                <a:latin typeface="Arial MT"/>
                <a:cs typeface="Arial MT"/>
              </a:rPr>
              <a:t>between the produced and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expected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renders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verdict.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4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22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127" dirty="0"/>
              <a:t> </a:t>
            </a:r>
            <a:r>
              <a:rPr spc="-7" dirty="0"/>
              <a:t>Scaffolding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7" y="1478942"/>
            <a:ext cx="6730851" cy="5101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925" y="4155518"/>
            <a:ext cx="3612727" cy="14405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objects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Initializes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parameter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variables</a:t>
            </a:r>
            <a:endParaRPr sz="1867">
              <a:latin typeface="Arial MT"/>
              <a:cs typeface="Arial MT"/>
            </a:endParaRPr>
          </a:p>
          <a:p>
            <a:pPr marL="464808" indent="-448722">
              <a:lnSpc>
                <a:spcPts val="2200"/>
              </a:lnSpc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  <a:p>
            <a:pPr marL="464808" marR="585879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Performs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necessary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cleanup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steps.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1478934"/>
            <a:ext cx="8139007" cy="1492673"/>
          </a:xfrm>
          <a:custGeom>
            <a:avLst/>
            <a:gdLst/>
            <a:ahLst/>
            <a:cxnLst/>
            <a:rect l="l" t="t" r="r" b="b"/>
            <a:pathLst>
              <a:path w="6104255" h="1119505">
                <a:moveTo>
                  <a:pt x="0" y="0"/>
                </a:moveTo>
                <a:lnTo>
                  <a:pt x="6104099" y="0"/>
                </a:lnTo>
                <a:lnTo>
                  <a:pt x="6104099" y="1118999"/>
                </a:lnTo>
                <a:lnTo>
                  <a:pt x="0" y="1118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59057" y="1639718"/>
            <a:ext cx="44280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8722">
              <a:lnSpc>
                <a:spcPts val="2219"/>
              </a:lnSpc>
              <a:spcBef>
                <a:spcPts val="133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Simulates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environment.</a:t>
            </a:r>
            <a:endParaRPr sz="1867">
              <a:latin typeface="Arial MT"/>
              <a:cs typeface="Arial MT"/>
            </a:endParaRPr>
          </a:p>
          <a:p>
            <a:pPr marL="464808" marR="645991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Can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conditions,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1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factors,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systems.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2623634"/>
            <a:ext cx="4907280" cy="1905847"/>
          </a:xfrm>
          <a:custGeom>
            <a:avLst/>
            <a:gdLst/>
            <a:ahLst/>
            <a:cxnLst/>
            <a:rect l="l" t="t" r="r" b="b"/>
            <a:pathLst>
              <a:path w="3680459" h="1429385">
                <a:moveTo>
                  <a:pt x="0" y="0"/>
                </a:moveTo>
                <a:lnTo>
                  <a:pt x="3680399" y="0"/>
                </a:lnTo>
                <a:lnTo>
                  <a:pt x="3680399" y="1429199"/>
                </a:lnTo>
                <a:lnTo>
                  <a:pt x="0" y="142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355058" y="3829418"/>
            <a:ext cx="417660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4808" marR="6773" indent="-44872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33" dirty="0">
                <a:latin typeface="Arial MT"/>
                <a:cs typeface="Arial MT"/>
              </a:rPr>
              <a:t>Templates </a:t>
            </a:r>
            <a:r>
              <a:rPr sz="1867" spc="-7" dirty="0">
                <a:latin typeface="Arial MT"/>
                <a:cs typeface="Arial MT"/>
              </a:rPr>
              <a:t>that provide functionality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allow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isolation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999" y="4346234"/>
            <a:ext cx="7291493" cy="1972733"/>
          </a:xfrm>
          <a:custGeom>
            <a:avLst/>
            <a:gdLst/>
            <a:ahLst/>
            <a:cxnLst/>
            <a:rect l="l" t="t" r="r" b="b"/>
            <a:pathLst>
              <a:path w="5468620" h="1479550">
                <a:moveTo>
                  <a:pt x="0" y="0"/>
                </a:moveTo>
                <a:lnTo>
                  <a:pt x="5468399" y="0"/>
                </a:lnTo>
                <a:lnTo>
                  <a:pt x="5468399" y="1479299"/>
                </a:lnTo>
                <a:lnTo>
                  <a:pt x="0" y="1479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615040" y="5725117"/>
            <a:ext cx="6302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3962" marR="6773" indent="-463962">
              <a:lnSpc>
                <a:spcPts val="2200"/>
              </a:lnSpc>
              <a:spcBef>
                <a:spcPts val="240"/>
              </a:spcBef>
              <a:buChar char="●"/>
              <a:tabLst>
                <a:tab pos="463962" algn="l"/>
                <a:tab pos="465655" algn="l"/>
              </a:tabLst>
            </a:pPr>
            <a:r>
              <a:rPr sz="1867" spc="-7" dirty="0">
                <a:latin typeface="Arial MT"/>
                <a:cs typeface="Arial MT"/>
              </a:rPr>
              <a:t>Checks the </a:t>
            </a:r>
            <a:r>
              <a:rPr sz="1867" dirty="0">
                <a:latin typeface="Arial MT"/>
                <a:cs typeface="Arial MT"/>
              </a:rPr>
              <a:t>correspondence </a:t>
            </a:r>
            <a:r>
              <a:rPr sz="1867" spc="-7" dirty="0">
                <a:latin typeface="Arial MT"/>
                <a:cs typeface="Arial MT"/>
              </a:rPr>
              <a:t>between the produced and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expected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renders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verdict.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14" name="object 11"/>
          <p:cNvSpPr/>
          <p:nvPr/>
        </p:nvSpPr>
        <p:spPr>
          <a:xfrm>
            <a:off x="1" y="3062942"/>
            <a:ext cx="4687123" cy="3517900"/>
          </a:xfrm>
          <a:custGeom>
            <a:avLst/>
            <a:gdLst/>
            <a:ahLst/>
            <a:cxnLst/>
            <a:rect l="l" t="t" r="r" b="b"/>
            <a:pathLst>
              <a:path w="5468620" h="1479550">
                <a:moveTo>
                  <a:pt x="0" y="0"/>
                </a:moveTo>
                <a:lnTo>
                  <a:pt x="5468399" y="0"/>
                </a:lnTo>
                <a:lnTo>
                  <a:pt x="5468399" y="1479299"/>
                </a:lnTo>
                <a:lnTo>
                  <a:pt x="0" y="1479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29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52" y="6610637"/>
            <a:ext cx="5537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2018-08-27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7917" y="6610637"/>
            <a:ext cx="15951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Chalmers</a:t>
            </a:r>
            <a:r>
              <a:rPr sz="800" spc="-2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4662" y="6610637"/>
            <a:ext cx="90593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3263" y="1801265"/>
            <a:ext cx="7570047" cy="272119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Unit</a:t>
            </a:r>
            <a:r>
              <a:rPr sz="3467" spc="-107" dirty="0">
                <a:latin typeface="Arial MT"/>
                <a:cs typeface="Arial MT"/>
              </a:rPr>
              <a:t> </a:t>
            </a:r>
            <a:r>
              <a:rPr sz="3467" spc="-67" dirty="0">
                <a:latin typeface="Arial MT"/>
                <a:cs typeface="Arial MT"/>
              </a:rPr>
              <a:t>Testing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individual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classes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Writing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write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JUnit.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Executing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build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1808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37767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0" dirty="0"/>
              <a:t>Writing</a:t>
            </a:r>
            <a:r>
              <a:rPr spc="-33" dirty="0"/>
              <a:t> </a:t>
            </a:r>
            <a:r>
              <a:rPr spc="-7" dirty="0"/>
              <a:t>an</a:t>
            </a:r>
            <a:r>
              <a:rPr spc="-33" dirty="0"/>
              <a:t> </a:t>
            </a:r>
            <a:r>
              <a:rPr spc="-13" dirty="0"/>
              <a:t>Executable</a:t>
            </a:r>
            <a:r>
              <a:rPr spc="-40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7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872" y="1744990"/>
            <a:ext cx="9745133" cy="4755468"/>
          </a:xfrm>
          <a:prstGeom prst="rect">
            <a:avLst/>
          </a:prstGeom>
        </p:spPr>
        <p:txBody>
          <a:bodyPr vert="horz" wrap="square" lIns="0" tIns="86359" rIns="0" bIns="0" rtlCol="0">
            <a:spAutoFit/>
          </a:bodyPr>
          <a:lstStyle/>
          <a:p>
            <a:pPr marL="446182" indent="-430096">
              <a:spcBef>
                <a:spcPts val="679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87" dirty="0">
                <a:latin typeface="Arial MT"/>
                <a:cs typeface="Arial MT"/>
              </a:rPr>
              <a:t>Test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Input</a:t>
            </a:r>
            <a:endParaRPr sz="2800" dirty="0">
              <a:latin typeface="Arial MT"/>
              <a:cs typeface="Arial MT"/>
            </a:endParaRPr>
          </a:p>
          <a:p>
            <a:pPr marL="1055767" lvl="1" indent="-406390">
              <a:spcBef>
                <a:spcPts val="447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Any</a:t>
            </a:r>
            <a:r>
              <a:rPr sz="2267" spc="-4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required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input</a:t>
            </a:r>
            <a:r>
              <a:rPr sz="2267" spc="-3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data.</a:t>
            </a:r>
            <a:endParaRPr sz="2267" dirty="0">
              <a:latin typeface="Arial MT"/>
              <a:cs typeface="Arial MT"/>
            </a:endParaRPr>
          </a:p>
          <a:p>
            <a:pPr marL="446182" indent="-430096">
              <a:spcBef>
                <a:spcPts val="97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Expected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Output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67" dirty="0">
                <a:latin typeface="Arial MT"/>
                <a:cs typeface="Arial MT"/>
              </a:rPr>
              <a:t>(Test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Oracle)</a:t>
            </a:r>
            <a:endParaRPr sz="2800" dirty="0">
              <a:latin typeface="Arial MT"/>
              <a:cs typeface="Arial MT"/>
            </a:endParaRPr>
          </a:p>
          <a:p>
            <a:pPr marL="1055767" lvl="1" indent="-406390">
              <a:spcBef>
                <a:spcPts val="447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What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i="1" dirty="0">
                <a:latin typeface="Arial"/>
                <a:cs typeface="Arial"/>
              </a:rPr>
              <a:t>should</a:t>
            </a:r>
            <a:r>
              <a:rPr sz="2267" i="1" spc="-20" dirty="0">
                <a:latin typeface="Arial"/>
                <a:cs typeface="Arial"/>
              </a:rPr>
              <a:t> </a:t>
            </a:r>
            <a:r>
              <a:rPr sz="2267" spc="-7" dirty="0">
                <a:latin typeface="Arial MT"/>
                <a:cs typeface="Arial MT"/>
              </a:rPr>
              <a:t>happen,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i.e.,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values</a:t>
            </a:r>
            <a:r>
              <a:rPr sz="2267" spc="-27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or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exceptions.</a:t>
            </a:r>
            <a:endParaRPr sz="2267" dirty="0">
              <a:latin typeface="Arial MT"/>
              <a:cs typeface="Arial MT"/>
            </a:endParaRPr>
          </a:p>
          <a:p>
            <a:pPr marL="446182" indent="-430096">
              <a:spcBef>
                <a:spcPts val="97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Initialization</a:t>
            </a:r>
            <a:endParaRPr sz="2800" dirty="0">
              <a:latin typeface="Arial MT"/>
              <a:cs typeface="Arial MT"/>
            </a:endParaRPr>
          </a:p>
          <a:p>
            <a:pPr marL="1055767" lvl="1" indent="-406390">
              <a:spcBef>
                <a:spcPts val="447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Any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steps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that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must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be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taken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before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test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execution.</a:t>
            </a:r>
            <a:endParaRPr sz="2267" dirty="0">
              <a:latin typeface="Arial MT"/>
              <a:cs typeface="Arial MT"/>
            </a:endParaRPr>
          </a:p>
          <a:p>
            <a:pPr marL="446182" indent="-430096">
              <a:spcBef>
                <a:spcPts val="97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87" dirty="0">
                <a:latin typeface="Arial MT"/>
                <a:cs typeface="Arial MT"/>
              </a:rPr>
              <a:t>Test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Steps</a:t>
            </a:r>
            <a:endParaRPr sz="2800" dirty="0">
              <a:latin typeface="Arial MT"/>
              <a:cs typeface="Arial MT"/>
            </a:endParaRPr>
          </a:p>
          <a:p>
            <a:pPr marL="1055767" lvl="1" indent="-406390">
              <a:spcBef>
                <a:spcPts val="447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Interactions</a:t>
            </a:r>
            <a:r>
              <a:rPr sz="2267" spc="-27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(e.g.,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method</a:t>
            </a:r>
            <a:r>
              <a:rPr sz="2267" spc="-27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calls),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and</a:t>
            </a:r>
            <a:r>
              <a:rPr sz="2267" spc="-20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output</a:t>
            </a:r>
            <a:r>
              <a:rPr sz="2267" spc="-27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comparisons.</a:t>
            </a:r>
          </a:p>
          <a:p>
            <a:pPr marL="446182" indent="-430096">
              <a:spcBef>
                <a:spcPts val="97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87" dirty="0">
                <a:latin typeface="Arial MT"/>
                <a:cs typeface="Arial MT"/>
              </a:rPr>
              <a:t>Tear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Down</a:t>
            </a:r>
            <a:endParaRPr sz="2800" dirty="0">
              <a:latin typeface="Arial MT"/>
              <a:cs typeface="Arial MT"/>
            </a:endParaRPr>
          </a:p>
          <a:p>
            <a:pPr marL="1055767" lvl="1" indent="-406390">
              <a:spcBef>
                <a:spcPts val="447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Steps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that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dirty="0">
                <a:latin typeface="Arial MT"/>
                <a:cs typeface="Arial MT"/>
              </a:rPr>
              <a:t>must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be taken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after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execution to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prepare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for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the next</a:t>
            </a:r>
            <a:r>
              <a:rPr sz="2267" spc="-13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test.</a:t>
            </a:r>
            <a:endParaRPr sz="22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634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357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0" dirty="0"/>
              <a:t>Writing</a:t>
            </a:r>
            <a:r>
              <a:rPr spc="-40" dirty="0"/>
              <a:t> </a:t>
            </a:r>
            <a:r>
              <a:rPr dirty="0"/>
              <a:t>a</a:t>
            </a:r>
            <a:r>
              <a:rPr spc="-33" dirty="0"/>
              <a:t> </a:t>
            </a:r>
            <a:r>
              <a:rPr spc="-7" dirty="0"/>
              <a:t>Unit</a:t>
            </a:r>
            <a:r>
              <a:rPr spc="-40" dirty="0"/>
              <a:t> </a:t>
            </a:r>
            <a:r>
              <a:rPr spc="-100" dirty="0"/>
              <a:t>Test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801646"/>
            <a:ext cx="4992433" cy="51353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69329">
              <a:lnSpc>
                <a:spcPct val="105600"/>
              </a:lnSpc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JUnit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Java-based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toolkit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writing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executable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tests.</a:t>
            </a:r>
            <a:endParaRPr sz="3200" dirty="0">
              <a:latin typeface="Arial MT"/>
              <a:cs typeface="Arial MT"/>
            </a:endParaRPr>
          </a:p>
          <a:p>
            <a:pPr marL="626518" marR="128690" indent="-447875">
              <a:lnSpc>
                <a:spcPts val="3800"/>
              </a:lnSpc>
              <a:spcBef>
                <a:spcPts val="1060"/>
              </a:spcBef>
              <a:buChar char="•"/>
              <a:tabLst>
                <a:tab pos="625671" algn="l"/>
                <a:tab pos="626518" algn="l"/>
              </a:tabLst>
            </a:pPr>
            <a:r>
              <a:rPr sz="3200" spc="-7" dirty="0">
                <a:latin typeface="Arial MT"/>
                <a:cs typeface="Arial MT"/>
              </a:rPr>
              <a:t>Choose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target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from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base.</a:t>
            </a:r>
            <a:endParaRPr sz="3200" dirty="0">
              <a:latin typeface="Arial MT"/>
              <a:cs typeface="Arial MT"/>
            </a:endParaRPr>
          </a:p>
          <a:p>
            <a:pPr marL="626518" marR="6773" indent="-447875">
              <a:lnSpc>
                <a:spcPts val="3800"/>
              </a:lnSpc>
              <a:buChar char="•"/>
              <a:tabLst>
                <a:tab pos="625671" algn="l"/>
                <a:tab pos="626518" algn="l"/>
              </a:tabLst>
            </a:pPr>
            <a:r>
              <a:rPr sz="3200" spc="-13" dirty="0">
                <a:latin typeface="Arial MT"/>
                <a:cs typeface="Arial MT"/>
              </a:rPr>
              <a:t>Write </a:t>
            </a:r>
            <a:r>
              <a:rPr sz="3200" dirty="0">
                <a:latin typeface="Arial MT"/>
                <a:cs typeface="Arial MT"/>
              </a:rPr>
              <a:t>a “testing class”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containing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series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unit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tests </a:t>
            </a:r>
            <a:r>
              <a:rPr sz="3200" dirty="0">
                <a:latin typeface="Arial MT"/>
                <a:cs typeface="Arial MT"/>
              </a:rPr>
              <a:t>centered </a:t>
            </a:r>
            <a:r>
              <a:rPr sz="3200" spc="-7" dirty="0">
                <a:latin typeface="Arial MT"/>
                <a:cs typeface="Arial MT"/>
              </a:rPr>
              <a:t>around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testing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target.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734050" y="1981200"/>
            <a:ext cx="7286053" cy="3979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sz="2000" spc="-7" dirty="0">
                <a:latin typeface="Consolas" panose="020B0609020204030204" pitchFamily="49" charset="0"/>
              </a:rPr>
              <a:t>public class </a:t>
            </a:r>
            <a:r>
              <a:rPr sz="2000" spc="-7" dirty="0">
                <a:solidFill>
                  <a:srgbClr val="785DA3"/>
                </a:solidFill>
                <a:latin typeface="Consolas" panose="020B0609020204030204" pitchFamily="49" charset="0"/>
              </a:rPr>
              <a:t>Calculator </a:t>
            </a: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lang="en-US" sz="2000" spc="7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sz="2000" spc="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>
                <a:latin typeface="Consolas" panose="020B0609020204030204" pitchFamily="49" charset="0"/>
              </a:rPr>
              <a:t>public</a:t>
            </a:r>
            <a:r>
              <a:rPr sz="2000" spc="-40" dirty="0">
                <a:latin typeface="Consolas" panose="020B0609020204030204" pitchFamily="49" charset="0"/>
              </a:rPr>
              <a:t> </a:t>
            </a:r>
            <a:r>
              <a:rPr sz="2000" spc="-7" dirty="0" err="1">
                <a:latin typeface="Consolas" panose="020B0609020204030204" pitchFamily="49" charset="0"/>
              </a:rPr>
              <a:t>int</a:t>
            </a:r>
            <a:r>
              <a:rPr sz="2000" spc="-33" dirty="0"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785DA3"/>
                </a:solidFill>
                <a:latin typeface="Consolas" panose="020B0609020204030204" pitchFamily="49" charset="0"/>
              </a:rPr>
              <a:t>evaluate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(String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ED6A43"/>
                </a:solidFill>
                <a:latin typeface="Consolas" panose="020B0609020204030204" pitchFamily="49" charset="0"/>
              </a:rPr>
              <a:t>expression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r>
              <a:rPr sz="2000" spc="-100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z="2000" spc="-1007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	</a:t>
            </a:r>
            <a:r>
              <a:rPr sz="2000" spc="-7" dirty="0" err="1" smtClean="0">
                <a:latin typeface="Consolas" panose="020B0609020204030204" pitchFamily="49" charset="0"/>
              </a:rPr>
              <a:t>int</a:t>
            </a:r>
            <a:r>
              <a:rPr sz="2000" spc="-2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sum </a:t>
            </a:r>
            <a:r>
              <a:rPr sz="2000" dirty="0">
                <a:latin typeface="Consolas" panose="020B0609020204030204" pitchFamily="49" charset="0"/>
              </a:rPr>
              <a:t>=</a:t>
            </a:r>
            <a:r>
              <a:rPr sz="2000" spc="-13" dirty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537620">
              <a:spcBef>
                <a:spcPts val="953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</a:t>
            </a:r>
            <a:r>
              <a:rPr sz="2000" spc="-7" dirty="0" smtClean="0">
                <a:latin typeface="Consolas" panose="020B0609020204030204" pitchFamily="49" charset="0"/>
              </a:rPr>
              <a:t>for</a:t>
            </a:r>
            <a:r>
              <a:rPr sz="2000" spc="-4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(String</a:t>
            </a:r>
            <a:r>
              <a:rPr sz="2000" spc="-4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summand</a:t>
            </a:r>
            <a:endParaRPr lang="en-US" sz="2000" spc="-7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37620">
              <a:spcBef>
                <a:spcPts val="953"/>
              </a:spcBef>
            </a:pP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sz="2000" spc="-7" dirty="0" smtClean="0">
                <a:latin typeface="Consolas" panose="020B0609020204030204" pitchFamily="49" charset="0"/>
              </a:rPr>
              <a:t>:</a:t>
            </a:r>
            <a:r>
              <a:rPr sz="2000" spc="-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expressio</a:t>
            </a:r>
            <a:r>
              <a:rPr sz="2000" spc="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sz="2000" spc="-7" dirty="0" err="1" smtClean="0">
                <a:latin typeface="Consolas" panose="020B0609020204030204" pitchFamily="49" charset="0"/>
              </a:rPr>
              <a:t>.</a:t>
            </a:r>
            <a:r>
              <a:rPr sz="2000" spc="-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sz="2000" spc="-7" dirty="0" smtClean="0">
                <a:solidFill>
                  <a:srgbClr val="183691"/>
                </a:solidFill>
                <a:latin typeface="Consolas" panose="020B0609020204030204" pitchFamily="49" charset="0"/>
              </a:rPr>
              <a:t>"\\+</a:t>
            </a:r>
            <a:r>
              <a:rPr sz="2000" dirty="0" smtClean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  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537620">
              <a:spcBef>
                <a:spcPts val="953"/>
              </a:spcBef>
            </a:pPr>
            <a:r>
              <a:rPr lang="en-US"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sum</a:t>
            </a:r>
            <a:r>
              <a:rPr sz="2000" spc="-4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>
                <a:latin typeface="Consolas" panose="020B0609020204030204" pitchFamily="49" charset="0"/>
              </a:rPr>
              <a:t>+=</a:t>
            </a:r>
            <a:r>
              <a:rPr sz="2000" spc="-60" dirty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Integer</a:t>
            </a:r>
            <a:r>
              <a:rPr sz="2000" spc="-7" dirty="0">
                <a:latin typeface="Consolas" panose="020B0609020204030204" pitchFamily="49" charset="0"/>
              </a:rPr>
              <a:t>.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valueOf(summand);</a:t>
            </a:r>
          </a:p>
          <a:p>
            <a:pPr marL="537620">
              <a:spcBef>
                <a:spcPts val="960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</a:t>
            </a:r>
            <a:r>
              <a:rPr sz="2000" spc="-7" dirty="0" smtClean="0">
                <a:latin typeface="Consolas" panose="020B0609020204030204" pitchFamily="49" charset="0"/>
              </a:rPr>
              <a:t>return</a:t>
            </a:r>
            <a:r>
              <a:rPr sz="2000" spc="-8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sum;</a:t>
            </a:r>
          </a:p>
          <a:p>
            <a:pPr marL="276853">
              <a:spcBef>
                <a:spcPts val="960"/>
              </a:spcBef>
            </a:pP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16933">
              <a:spcBef>
                <a:spcPts val="960"/>
              </a:spcBef>
            </a:pP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1981200"/>
            <a:ext cx="6781800" cy="457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379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JUnit</a:t>
            </a:r>
            <a:r>
              <a:rPr spc="-67" dirty="0"/>
              <a:t> </a:t>
            </a:r>
            <a:r>
              <a:rPr spc="-93" dirty="0"/>
              <a:t>Test</a:t>
            </a:r>
            <a:r>
              <a:rPr spc="-67" dirty="0"/>
              <a:t> </a:t>
            </a:r>
            <a:r>
              <a:rPr spc="-7" dirty="0"/>
              <a:t>Skeleton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553" y="6265640"/>
            <a:ext cx="16425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93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10"/>
            <a:ext cx="759714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spc="-87" dirty="0">
                <a:latin typeface="Arial MT"/>
                <a:cs typeface="Arial MT"/>
              </a:rPr>
              <a:t>@Test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annotation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single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test: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53" y="2801037"/>
            <a:ext cx="6849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</a:t>
            </a:r>
            <a:r>
              <a:rPr sz="1867" spc="-7" dirty="0">
                <a:latin typeface="Consolas"/>
                <a:cs typeface="Consolas"/>
              </a:rPr>
              <a:t>Test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52" y="3085517"/>
            <a:ext cx="9238827" cy="3018305"/>
          </a:xfrm>
          <a:prstGeom prst="rect">
            <a:avLst/>
          </a:prstGeom>
        </p:spPr>
        <p:txBody>
          <a:bodyPr vert="horz" wrap="square" lIns="0" tIns="113453" rIns="0" bIns="0" rtlCol="0">
            <a:spAutoFit/>
          </a:bodyPr>
          <a:lstStyle/>
          <a:p>
            <a:pPr marL="16933">
              <a:spcBef>
                <a:spcPts val="893"/>
              </a:spcBef>
            </a:pPr>
            <a:r>
              <a:rPr sz="1867" spc="-7" dirty="0">
                <a:latin typeface="Consolas"/>
                <a:cs typeface="Consolas"/>
              </a:rPr>
              <a:t>public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void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test&lt;Feature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or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Method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Name&gt;_&lt;Testing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Context&gt;()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//Define</a:t>
            </a:r>
            <a:r>
              <a:rPr sz="1867" spc="-8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Inputs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try{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//Try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to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get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output.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}catch(Exception</a:t>
            </a:r>
            <a:r>
              <a:rPr sz="1867" spc="-8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error){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760"/>
              </a:spcBef>
            </a:pPr>
            <a:r>
              <a:rPr sz="1867" b="1" spc="-7" dirty="0">
                <a:latin typeface="Consolas"/>
                <a:cs typeface="Consolas"/>
              </a:rPr>
              <a:t>fail</a:t>
            </a:r>
            <a:r>
              <a:rPr sz="1867" spc="-7" dirty="0">
                <a:latin typeface="Consolas"/>
                <a:cs typeface="Consolas"/>
              </a:rPr>
              <a:t>("Why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did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it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fail?");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  <a:p>
            <a:pPr marL="626518">
              <a:lnSpc>
                <a:spcPts val="2219"/>
              </a:lnSpc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//Compare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expected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and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actual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values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through</a:t>
            </a:r>
            <a:r>
              <a:rPr sz="1867" spc="87" dirty="0">
                <a:latin typeface="Consolas"/>
                <a:cs typeface="Consolas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assertions</a:t>
            </a:r>
            <a:r>
              <a:rPr sz="1867" b="1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or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through</a:t>
            </a:r>
            <a:endParaRPr sz="1867" dirty="0">
              <a:latin typeface="Consolas"/>
              <a:cs typeface="Consolas"/>
            </a:endParaRPr>
          </a:p>
          <a:p>
            <a:pPr marL="667157">
              <a:lnSpc>
                <a:spcPts val="2219"/>
              </a:lnSpc>
            </a:pPr>
            <a:r>
              <a:rPr sz="1867" spc="-7" dirty="0">
                <a:latin typeface="Consolas"/>
                <a:cs typeface="Consolas"/>
              </a:rPr>
              <a:t>//if-statements/</a:t>
            </a:r>
            <a:r>
              <a:rPr sz="1867" b="1" spc="-7" dirty="0">
                <a:latin typeface="Consolas"/>
                <a:cs typeface="Consolas"/>
              </a:rPr>
              <a:t>fail</a:t>
            </a:r>
            <a:r>
              <a:rPr sz="1867" b="1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commands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234" y="2617533"/>
            <a:ext cx="7728373" cy="52578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013"/>
              </a:lnSpc>
            </a:pPr>
            <a:r>
              <a:rPr sz="1867" b="1" spc="-40" dirty="0">
                <a:latin typeface="Arial"/>
                <a:cs typeface="Arial"/>
              </a:rPr>
              <a:t>Type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of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scenario,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and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expectation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on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outcome.</a:t>
            </a:r>
            <a:endParaRPr sz="1867" dirty="0">
              <a:latin typeface="Arial"/>
              <a:cs typeface="Arial"/>
            </a:endParaRPr>
          </a:p>
          <a:p>
            <a:pPr marL="114297">
              <a:lnSpc>
                <a:spcPts val="2120"/>
              </a:lnSpc>
            </a:pPr>
            <a:r>
              <a:rPr sz="1867" b="1" spc="-7" dirty="0">
                <a:latin typeface="Arial"/>
                <a:cs typeface="Arial"/>
              </a:rPr>
              <a:t>I.e.,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testEvaluate_GoodInput()</a:t>
            </a:r>
            <a:r>
              <a:rPr sz="1867" b="1" spc="13" dirty="0">
                <a:latin typeface="Consolas"/>
                <a:cs typeface="Consolas"/>
              </a:rPr>
              <a:t> </a:t>
            </a:r>
            <a:r>
              <a:rPr sz="1867" b="1" spc="-7" dirty="0">
                <a:latin typeface="Arial"/>
                <a:cs typeface="Arial"/>
              </a:rPr>
              <a:t>or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testEvaluate_NullInput()</a:t>
            </a:r>
            <a:endParaRPr sz="18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37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278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0" dirty="0"/>
              <a:t>Writing</a:t>
            </a:r>
            <a:r>
              <a:rPr spc="-53" dirty="0"/>
              <a:t> </a:t>
            </a:r>
            <a:r>
              <a:rPr spc="-7" dirty="0"/>
              <a:t>JUnit</a:t>
            </a:r>
            <a:r>
              <a:rPr spc="-53" dirty="0"/>
              <a:t> </a:t>
            </a:r>
            <a:r>
              <a:rPr spc="-80" dirty="0"/>
              <a:t>Tests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2553" y="6265640"/>
            <a:ext cx="16425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93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2547037"/>
            <a:ext cx="32909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class</a:t>
            </a:r>
            <a:r>
              <a:rPr sz="1867" spc="-3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Calculator</a:t>
            </a:r>
            <a:r>
              <a:rPr sz="1867" spc="-33" dirty="0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89" y="2953438"/>
            <a:ext cx="815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895" y="3031374"/>
            <a:ext cx="2603500" cy="64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867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evaluate</a:t>
            </a:r>
            <a:r>
              <a:rPr sz="1867" spc="-20" dirty="0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(String</a:t>
            </a:r>
            <a:endParaRPr sz="1867">
              <a:latin typeface="Consolas"/>
              <a:cs typeface="Consolas"/>
            </a:endParaRPr>
          </a:p>
          <a:p>
            <a:pPr marL="656150">
              <a:spcBef>
                <a:spcPts val="960"/>
              </a:spcBef>
            </a:pPr>
            <a:r>
              <a:rPr sz="1867" spc="-7" dirty="0">
                <a:solidFill>
                  <a:srgbClr val="ED6A43"/>
                </a:solidFill>
                <a:latin typeface="Consolas"/>
                <a:cs typeface="Consolas"/>
              </a:rPr>
              <a:t>expression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867" spc="-8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623" y="3644317"/>
            <a:ext cx="3425613" cy="1258656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0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for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(String</a:t>
            </a:r>
            <a:r>
              <a:rPr sz="1867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summand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:</a:t>
            </a:r>
            <a:endParaRPr sz="1867">
              <a:latin typeface="Consolas"/>
              <a:cs typeface="Consolas"/>
            </a:endParaRPr>
          </a:p>
          <a:p>
            <a:pPr marL="1324154">
              <a:spcBef>
                <a:spcPts val="960"/>
              </a:spcBef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expression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split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978" y="4656974"/>
            <a:ext cx="104309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"\\+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623" y="4863517"/>
            <a:ext cx="4461087" cy="8388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59074">
              <a:lnSpc>
                <a:spcPct val="142900"/>
              </a:lnSpc>
              <a:spcBef>
                <a:spcPts val="133"/>
              </a:spcBef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+=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valueOf(summand);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return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sum;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853" y="5798237"/>
            <a:ext cx="164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2100" y="1692928"/>
            <a:ext cx="4944533" cy="7360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5800"/>
              </a:lnSpc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import static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org.junit.Assert.assertEquals;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import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org.junit.Test;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2100" y="2759728"/>
            <a:ext cx="4390813" cy="1097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9601" marR="1123497" indent="-223514">
              <a:lnSpc>
                <a:spcPct val="145800"/>
              </a:lnSpc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class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CalculatorTest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6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testEvaluate_Valid_ShouldPass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8327" y="3938289"/>
            <a:ext cx="46134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8980" y="4293889"/>
            <a:ext cx="43908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sum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evaluate(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"1+2+3"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8327" y="4649489"/>
            <a:ext cx="23799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6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sum);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5213" y="5005089"/>
            <a:ext cx="1456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2100" y="5360689"/>
            <a:ext cx="1456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2834" y="867676"/>
            <a:ext cx="4008967" cy="6865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14297" marR="436022">
              <a:lnSpc>
                <a:spcPts val="2200"/>
              </a:lnSpc>
              <a:spcBef>
                <a:spcPts val="953"/>
              </a:spcBef>
            </a:pPr>
            <a:r>
              <a:rPr sz="1867" spc="-7" dirty="0">
                <a:latin typeface="Arial MT"/>
                <a:cs typeface="Arial MT"/>
              </a:rPr>
              <a:t>Convention </a:t>
            </a:r>
            <a:r>
              <a:rPr sz="1867" dirty="0">
                <a:latin typeface="Arial MT"/>
                <a:cs typeface="Arial MT"/>
              </a:rPr>
              <a:t>- </a:t>
            </a:r>
            <a:r>
              <a:rPr sz="1867" spc="-7" dirty="0">
                <a:latin typeface="Arial MT"/>
                <a:cs typeface="Arial MT"/>
              </a:rPr>
              <a:t>name the test </a:t>
            </a:r>
            <a:r>
              <a:rPr sz="1867" dirty="0">
                <a:latin typeface="Arial MT"/>
                <a:cs typeface="Arial MT"/>
              </a:rPr>
              <a:t>class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after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class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testing.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0470" y="1594388"/>
            <a:ext cx="4008967" cy="672834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marL="114297">
              <a:lnSpc>
                <a:spcPts val="2219"/>
              </a:lnSpc>
              <a:spcBef>
                <a:spcPts val="847"/>
              </a:spcBef>
            </a:pPr>
            <a:r>
              <a:rPr dirty="0"/>
              <a:t>Each test is denoted with keyword</a:t>
            </a:r>
          </a:p>
          <a:p>
            <a:pPr marL="114297">
              <a:lnSpc>
                <a:spcPts val="2219"/>
              </a:lnSpc>
            </a:pPr>
            <a:r>
              <a:rPr dirty="0"/>
              <a:t>@test.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249866" y="4286382"/>
            <a:ext cx="880533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Input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6860" y="4719351"/>
            <a:ext cx="1032933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Oracle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266" y="2286000"/>
            <a:ext cx="5857341" cy="457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19"/>
          <p:cNvSpPr txBox="1"/>
          <p:nvPr/>
        </p:nvSpPr>
        <p:spPr>
          <a:xfrm>
            <a:off x="4715334" y="3885200"/>
            <a:ext cx="1684020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Initialization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4715334" y="4259665"/>
            <a:ext cx="1684020" cy="42924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40547" rIns="0" bIns="0" rtlCol="0">
            <a:spAutoFit/>
          </a:bodyPr>
          <a:lstStyle/>
          <a:p>
            <a:pPr marL="114297">
              <a:spcBef>
                <a:spcPts val="1107"/>
              </a:spcBef>
            </a:pPr>
            <a:r>
              <a:rPr sz="1867" spc="-60" dirty="0">
                <a:latin typeface="Arial MT"/>
                <a:cs typeface="Arial MT"/>
              </a:rPr>
              <a:t>Test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Steps</a:t>
            </a:r>
            <a:endParaRPr sz="1867">
              <a:latin typeface="Arial MT"/>
              <a:cs typeface="Arial M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305213" y="3505200"/>
            <a:ext cx="6289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76663" y="4201609"/>
            <a:ext cx="4665151" cy="205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76663" y="4580711"/>
            <a:ext cx="4665151" cy="205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28327" y="4905890"/>
            <a:ext cx="2306743" cy="691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0" y="3849431"/>
            <a:ext cx="3614913" cy="7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100575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Fixtures</a:t>
            </a:r>
            <a:r>
              <a:rPr spc="-40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13" dirty="0"/>
              <a:t>Shared</a:t>
            </a:r>
            <a:r>
              <a:rPr spc="-47" dirty="0"/>
              <a:t> </a:t>
            </a:r>
            <a:r>
              <a:rPr spc="-7" dirty="0"/>
              <a:t>Initialization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10"/>
            <a:ext cx="9632527" cy="417982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b="1" spc="-7" dirty="0">
                <a:latin typeface="Arial"/>
                <a:cs typeface="Arial"/>
              </a:rPr>
              <a:t>@BeforeEach </a:t>
            </a:r>
            <a:r>
              <a:rPr sz="3467" spc="-7" dirty="0">
                <a:latin typeface="Arial MT"/>
                <a:cs typeface="Arial MT"/>
              </a:rPr>
              <a:t>annotation defines </a:t>
            </a:r>
            <a:r>
              <a:rPr sz="3467" dirty="0">
                <a:latin typeface="Arial MT"/>
                <a:cs typeface="Arial MT"/>
              </a:rPr>
              <a:t>a common </a:t>
            </a:r>
            <a:r>
              <a:rPr sz="3467" spc="-7" dirty="0">
                <a:latin typeface="Arial MT"/>
                <a:cs typeface="Arial MT"/>
              </a:rPr>
              <a:t>test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initialization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method:</a:t>
            </a:r>
          </a:p>
          <a:p>
            <a:pPr marL="16933">
              <a:spcBef>
                <a:spcPts val="873"/>
              </a:spcBef>
            </a:pPr>
            <a:r>
              <a:rPr sz="2667" spc="-7" dirty="0">
                <a:latin typeface="Consolas"/>
                <a:cs typeface="Consolas"/>
              </a:rPr>
              <a:t>@BeforeEach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spc="-7" dirty="0">
                <a:latin typeface="Consolas"/>
                <a:cs typeface="Consolas"/>
              </a:rPr>
              <a:t>public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void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setUp()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throws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Exception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{</a:t>
            </a:r>
          </a:p>
          <a:p>
            <a:pPr marL="626518" marR="1750016">
              <a:lnSpc>
                <a:spcPct val="125000"/>
              </a:lnSpc>
            </a:pPr>
            <a:r>
              <a:rPr sz="2667" spc="-7" dirty="0">
                <a:latin typeface="Consolas"/>
                <a:cs typeface="Consolas"/>
              </a:rPr>
              <a:t>this.registration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dirty="0">
                <a:latin typeface="Consolas"/>
                <a:cs typeface="Consolas"/>
              </a:rPr>
              <a:t>=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new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Registration(); </a:t>
            </a:r>
            <a:r>
              <a:rPr sz="2667" spc="-1447" dirty="0">
                <a:latin typeface="Consolas"/>
                <a:cs typeface="Consolas"/>
              </a:rPr>
              <a:t> </a:t>
            </a:r>
            <a:r>
              <a:rPr sz="2667" spc="-7" dirty="0" err="1">
                <a:latin typeface="Consolas"/>
                <a:cs typeface="Consolas"/>
              </a:rPr>
              <a:t>this.registration.setUser</a:t>
            </a:r>
            <a:r>
              <a:rPr sz="2667" spc="-7" dirty="0" smtClean="0">
                <a:latin typeface="Consolas"/>
                <a:cs typeface="Consolas"/>
              </a:rPr>
              <a:t>(“</a:t>
            </a:r>
            <a:r>
              <a:rPr lang="en-US" sz="2667" spc="-7" dirty="0" err="1" smtClean="0">
                <a:latin typeface="Consolas"/>
                <a:cs typeface="Consolas"/>
              </a:rPr>
              <a:t>MoI</a:t>
            </a:r>
            <a:r>
              <a:rPr sz="2667" spc="-7" dirty="0" smtClean="0">
                <a:latin typeface="Consolas"/>
                <a:cs typeface="Consolas"/>
              </a:rPr>
              <a:t>”);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3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481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Fixtures</a:t>
            </a:r>
            <a:r>
              <a:rPr spc="-33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53" dirty="0"/>
              <a:t>Teardown</a:t>
            </a:r>
            <a:r>
              <a:rPr spc="-27" dirty="0"/>
              <a:t> </a:t>
            </a:r>
            <a:r>
              <a:rPr dirty="0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27710"/>
            <a:ext cx="10143067" cy="417982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b="1" spc="-7" dirty="0">
                <a:latin typeface="Arial"/>
                <a:cs typeface="Arial"/>
              </a:rPr>
              <a:t>@AfterEach </a:t>
            </a:r>
            <a:r>
              <a:rPr sz="3467" spc="-7" dirty="0">
                <a:latin typeface="Arial MT"/>
                <a:cs typeface="Arial MT"/>
              </a:rPr>
              <a:t>annotation defines </a:t>
            </a:r>
            <a:r>
              <a:rPr sz="3467" dirty="0">
                <a:latin typeface="Arial MT"/>
                <a:cs typeface="Arial MT"/>
              </a:rPr>
              <a:t>a common </a:t>
            </a:r>
            <a:r>
              <a:rPr sz="3467" spc="-7" dirty="0">
                <a:latin typeface="Arial MT"/>
                <a:cs typeface="Arial MT"/>
              </a:rPr>
              <a:t>test tear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down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method:</a:t>
            </a:r>
          </a:p>
          <a:p>
            <a:pPr marL="16933">
              <a:spcBef>
                <a:spcPts val="873"/>
              </a:spcBef>
            </a:pPr>
            <a:r>
              <a:rPr sz="2667" spc="-7" dirty="0">
                <a:latin typeface="Consolas"/>
                <a:cs typeface="Consolas"/>
              </a:rPr>
              <a:t>@AfterEach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spc="-7" dirty="0">
                <a:latin typeface="Consolas"/>
                <a:cs typeface="Consolas"/>
              </a:rPr>
              <a:t>public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void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tearDown()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throws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Exception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{</a:t>
            </a:r>
          </a:p>
          <a:p>
            <a:pPr marL="626518" marR="4485527">
              <a:lnSpc>
                <a:spcPct val="125000"/>
              </a:lnSpc>
            </a:pPr>
            <a:r>
              <a:rPr sz="2667" spc="-7" dirty="0">
                <a:latin typeface="Consolas"/>
                <a:cs typeface="Consolas"/>
              </a:rPr>
              <a:t>this.registration.logout();  this.registration</a:t>
            </a:r>
            <a:r>
              <a:rPr sz="2667" spc="-40" dirty="0">
                <a:latin typeface="Consolas"/>
                <a:cs typeface="Consolas"/>
              </a:rPr>
              <a:t> </a:t>
            </a:r>
            <a:r>
              <a:rPr sz="2667" dirty="0">
                <a:latin typeface="Consolas"/>
                <a:cs typeface="Consolas"/>
              </a:rPr>
              <a:t>=</a:t>
            </a:r>
            <a:r>
              <a:rPr sz="2667" spc="-40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null;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0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402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More</a:t>
            </a:r>
            <a:r>
              <a:rPr spc="-67" dirty="0"/>
              <a:t> </a:t>
            </a:r>
            <a:r>
              <a:rPr spc="-93" dirty="0"/>
              <a:t>Test</a:t>
            </a:r>
            <a:r>
              <a:rPr spc="-67" dirty="0"/>
              <a:t> </a:t>
            </a:r>
            <a:r>
              <a:rPr spc="-7" dirty="0"/>
              <a:t>Fixtures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9" y="1827723"/>
            <a:ext cx="4419600" cy="3795227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6773" indent="-458882">
              <a:lnSpc>
                <a:spcPct val="101000"/>
              </a:lnSpc>
              <a:spcBef>
                <a:spcPts val="8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@BeforeAll</a:t>
            </a:r>
            <a:r>
              <a:rPr sz="3467" b="1" spc="-1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initialization to take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place before any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run.</a:t>
            </a:r>
          </a:p>
          <a:p>
            <a:pPr marL="474968" marR="373371" indent="-458882" algn="just">
              <a:lnSpc>
                <a:spcPts val="4200"/>
              </a:lnSpc>
              <a:spcBef>
                <a:spcPts val="133"/>
              </a:spcBef>
              <a:buFont typeface="Arial MT"/>
              <a:buChar char="•"/>
              <a:tabLst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@AfterAll</a:t>
            </a:r>
            <a:r>
              <a:rPr sz="3467" b="1" spc="-1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 </a:t>
            </a:r>
            <a:r>
              <a:rPr sz="3467" spc="-9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tear down after all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done.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1543476"/>
            <a:ext cx="4723553" cy="4970698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@BeforeAll</a:t>
            </a:r>
            <a:endParaRPr sz="1867" dirty="0">
              <a:latin typeface="Consolas"/>
              <a:cs typeface="Consolas"/>
            </a:endParaRPr>
          </a:p>
          <a:p>
            <a:pPr marL="626518" marR="136310" indent="-349665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static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setUpClass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myManagedResource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960"/>
              </a:spcBef>
            </a:pPr>
            <a:r>
              <a:rPr sz="1867" spc="-7" dirty="0">
                <a:latin typeface="Consolas"/>
                <a:cs typeface="Consolas"/>
              </a:rPr>
              <a:t>ManagedResource();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867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 dirty="0">
              <a:latin typeface="Consolas"/>
              <a:cs typeface="Consolas"/>
            </a:endParaRPr>
          </a:p>
          <a:p>
            <a:pPr marL="276853"/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@AfterAll</a:t>
            </a:r>
            <a:endParaRPr sz="1867" dirty="0">
              <a:latin typeface="Consolas"/>
              <a:cs typeface="Consolas"/>
            </a:endParaRPr>
          </a:p>
          <a:p>
            <a:pPr marL="16933" marR="6773" indent="25992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static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tearDownClass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throws </a:t>
            </a:r>
            <a:r>
              <a:rPr sz="1867" spc="-7" dirty="0">
                <a:latin typeface="Consolas"/>
                <a:cs typeface="Consolas"/>
              </a:rPr>
              <a:t>IOException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</a:p>
          <a:p>
            <a:pPr marL="536773" marR="788227">
              <a:lnSpc>
                <a:spcPct val="142900"/>
              </a:lnSpc>
            </a:pPr>
            <a:r>
              <a:rPr sz="1867" spc="-7" dirty="0">
                <a:latin typeface="Consolas"/>
                <a:cs typeface="Consolas"/>
              </a:rPr>
              <a:t>myManagedResourc</a:t>
            </a:r>
            <a:r>
              <a:rPr sz="1867" spc="13" dirty="0">
                <a:latin typeface="Consolas"/>
                <a:cs typeface="Consolas"/>
              </a:rPr>
              <a:t>e</a:t>
            </a:r>
            <a:r>
              <a:rPr sz="1867" spc="-7" dirty="0">
                <a:latin typeface="Consolas"/>
                <a:cs typeface="Consolas"/>
              </a:rPr>
              <a:t>.close();  myManagedResource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4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null</a:t>
            </a:r>
            <a:r>
              <a:rPr sz="1867" spc="-7" dirty="0">
                <a:latin typeface="Consolas"/>
                <a:cs typeface="Consolas"/>
              </a:rPr>
              <a:t>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600200"/>
            <a:ext cx="6705600" cy="4953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84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27710"/>
            <a:ext cx="10718800" cy="4002785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spc="-13" dirty="0">
                <a:latin typeface="Arial MT"/>
                <a:cs typeface="Arial MT"/>
              </a:rPr>
              <a:t>Assertions </a:t>
            </a:r>
            <a:r>
              <a:rPr sz="3467" spc="-7" dirty="0">
                <a:latin typeface="Arial MT"/>
                <a:cs typeface="Arial MT"/>
              </a:rPr>
              <a:t>are </a:t>
            </a:r>
            <a:r>
              <a:rPr sz="3467" dirty="0">
                <a:latin typeface="Arial MT"/>
                <a:cs typeface="Arial MT"/>
              </a:rPr>
              <a:t>a </a:t>
            </a:r>
            <a:r>
              <a:rPr sz="3467" spc="-13" dirty="0">
                <a:latin typeface="Arial MT"/>
                <a:cs typeface="Arial MT"/>
              </a:rPr>
              <a:t>"language" </a:t>
            </a:r>
            <a:r>
              <a:rPr sz="3467" spc="-7" dirty="0">
                <a:latin typeface="Arial MT"/>
                <a:cs typeface="Arial MT"/>
              </a:rPr>
              <a:t>of testing </a:t>
            </a:r>
            <a:r>
              <a:rPr sz="3467" dirty="0">
                <a:latin typeface="Arial MT"/>
                <a:cs typeface="Arial MT"/>
              </a:rPr>
              <a:t>- constraints </a:t>
            </a:r>
            <a:r>
              <a:rPr sz="3467" spc="-7" dirty="0">
                <a:latin typeface="Arial MT"/>
                <a:cs typeface="Arial MT"/>
              </a:rPr>
              <a:t>that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place on 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output.</a:t>
            </a:r>
            <a:endParaRPr sz="3467" dirty="0">
              <a:latin typeface="Arial MT"/>
              <a:cs typeface="Arial MT"/>
            </a:endParaRPr>
          </a:p>
          <a:p>
            <a:pPr>
              <a:spcBef>
                <a:spcPts val="13"/>
              </a:spcBef>
            </a:pPr>
            <a:endParaRPr sz="5067" dirty="0">
              <a:latin typeface="Arial MT"/>
              <a:cs typeface="Arial MT"/>
            </a:endParaRPr>
          </a:p>
          <a:p>
            <a:pPr marL="626518" indent="-546932">
              <a:spcBef>
                <a:spcPts val="7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assertEquals,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assertArrayEquals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assertFalse,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assertTrue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assertNull,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assertNotNull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assertSame,assertNotSame</a:t>
            </a:r>
            <a:endParaRPr sz="34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61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86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assertEquals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9" y="1623845"/>
            <a:ext cx="4943687" cy="4707806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1358" marR="231134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strings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are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equal"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"text"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"text"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 dirty="0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463115" marR="6773" indent="-447029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86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testAssertArrayEquals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byte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[] expected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"trial"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getBytes();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byte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[] actual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"trial"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getBytes();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assertArrayEquals(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byte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arrays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same"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expected,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899" y="1742945"/>
            <a:ext cx="5378872" cy="4500377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516454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Compares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items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33" dirty="0">
                <a:latin typeface="Arial MT"/>
                <a:cs typeface="Arial MT"/>
              </a:rPr>
              <a:t>equality.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For user-defined </a:t>
            </a:r>
            <a:r>
              <a:rPr sz="3200" dirty="0">
                <a:latin typeface="Arial MT"/>
                <a:cs typeface="Arial MT"/>
              </a:rPr>
              <a:t>classes,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relies</a:t>
            </a:r>
            <a:r>
              <a:rPr sz="3200" spc="-7" dirty="0">
                <a:latin typeface="Arial MT"/>
                <a:cs typeface="Arial MT"/>
              </a:rPr>
              <a:t> o</a:t>
            </a:r>
            <a:r>
              <a:rPr sz="3200" dirty="0">
                <a:latin typeface="Arial MT"/>
                <a:cs typeface="Arial MT"/>
              </a:rPr>
              <a:t>n </a:t>
            </a:r>
            <a:r>
              <a:rPr sz="3200" spc="-7" dirty="0">
                <a:latin typeface="Consolas"/>
                <a:cs typeface="Consolas"/>
              </a:rPr>
              <a:t>.equal</a:t>
            </a:r>
            <a:r>
              <a:rPr sz="3200" dirty="0">
                <a:latin typeface="Consolas"/>
                <a:cs typeface="Consolas"/>
              </a:rPr>
              <a:t>s</a:t>
            </a:r>
            <a:r>
              <a:rPr sz="3200" spc="-860" dirty="0">
                <a:latin typeface="Consolas"/>
                <a:cs typeface="Consolas"/>
              </a:rPr>
              <a:t> </a:t>
            </a:r>
            <a:r>
              <a:rPr sz="3200" dirty="0">
                <a:latin typeface="Arial MT"/>
                <a:cs typeface="Arial MT"/>
              </a:rPr>
              <a:t>method.</a:t>
            </a:r>
          </a:p>
          <a:p>
            <a:pPr marL="1175991" lvl="1" indent="-509681">
              <a:lnSpc>
                <a:spcPts val="3060"/>
              </a:lnSpc>
              <a:buChar char="○"/>
              <a:tabLst>
                <a:tab pos="1175991" algn="l"/>
                <a:tab pos="1176837" algn="l"/>
              </a:tabLst>
            </a:pPr>
            <a:r>
              <a:rPr sz="2667" spc="-7" dirty="0">
                <a:latin typeface="Arial MT"/>
                <a:cs typeface="Arial MT"/>
              </a:rPr>
              <a:t>Compare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field-by-field</a:t>
            </a:r>
            <a:endParaRPr sz="2667" dirty="0">
              <a:latin typeface="Arial MT"/>
              <a:cs typeface="Arial MT"/>
            </a:endParaRPr>
          </a:p>
          <a:p>
            <a:pPr marL="1175991" marR="32173" lvl="1" indent="-448722">
              <a:lnSpc>
                <a:spcPts val="2200"/>
              </a:lnSpc>
              <a:spcBef>
                <a:spcPts val="133"/>
              </a:spcBef>
              <a:buFont typeface="Arial MT"/>
              <a:buChar char="○"/>
              <a:tabLst>
                <a:tab pos="1175991" algn="l"/>
                <a:tab pos="1176837" algn="l"/>
              </a:tabLst>
            </a:pPr>
            <a:r>
              <a:rPr sz="1867" spc="-7" dirty="0">
                <a:latin typeface="Consolas"/>
                <a:cs typeface="Consolas"/>
              </a:rPr>
              <a:t>assertEquals(studentA.getName(),  studentB.getName())</a:t>
            </a:r>
            <a:endParaRPr sz="1867" dirty="0">
              <a:latin typeface="Consolas"/>
              <a:cs typeface="Consolas"/>
            </a:endParaRPr>
          </a:p>
          <a:p>
            <a:pPr marL="1175991">
              <a:lnSpc>
                <a:spcPts val="2113"/>
              </a:lnSpc>
            </a:pPr>
            <a:r>
              <a:rPr sz="1867" dirty="0">
                <a:latin typeface="Arial MT"/>
                <a:cs typeface="Arial MT"/>
              </a:rPr>
              <a:t>rather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endParaRPr sz="1867" dirty="0">
              <a:latin typeface="Arial MT"/>
              <a:cs typeface="Arial MT"/>
            </a:endParaRPr>
          </a:p>
          <a:p>
            <a:pPr marL="1175991">
              <a:lnSpc>
                <a:spcPts val="2173"/>
              </a:lnSpc>
            </a:pPr>
            <a:r>
              <a:rPr sz="1867" spc="-7" dirty="0">
                <a:latin typeface="Consolas"/>
                <a:cs typeface="Consolas"/>
              </a:rPr>
              <a:t>assertEquals(studentA,</a:t>
            </a:r>
            <a:r>
              <a:rPr sz="1867" spc="-10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studentB)</a:t>
            </a:r>
            <a:endParaRPr sz="1867" dirty="0">
              <a:latin typeface="Consolas"/>
              <a:cs typeface="Consolas"/>
            </a:endParaRPr>
          </a:p>
          <a:p>
            <a:pPr marL="566406" marR="127843" indent="-550320">
              <a:lnSpc>
                <a:spcPts val="3800"/>
              </a:lnSpc>
              <a:spcBef>
                <a:spcPts val="1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assertArrayEquals </a:t>
            </a:r>
            <a:r>
              <a:rPr sz="3200" dirty="0">
                <a:latin typeface="Arial MT"/>
                <a:cs typeface="Arial MT"/>
              </a:rPr>
              <a:t> compares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arrays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items.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8080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assertFalse,</a:t>
            </a:r>
            <a:r>
              <a:rPr spc="-113" dirty="0"/>
              <a:t> </a:t>
            </a:r>
            <a:r>
              <a:rPr spc="-33" dirty="0"/>
              <a:t>assertTrue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8" y="1623846"/>
            <a:ext cx="5068641" cy="3988891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1358" marR="57572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testAssertFalse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assertFalse(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should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false"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(getGrade(studentA,</a:t>
            </a:r>
            <a:r>
              <a:rPr sz="1600" spc="-53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“</a:t>
            </a:r>
            <a:r>
              <a:rPr lang="en-US"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CSE4495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”).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equals(“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A</a:t>
            </a:r>
            <a:r>
              <a:rPr lang="en-US"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+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”)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 dirty="0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626518" marR="6773" indent="-609585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testAssertTrue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assertTrue(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should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true"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(</a:t>
            </a:r>
            <a:r>
              <a:rPr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get</a:t>
            </a:r>
            <a:r>
              <a:rPr lang="en-US"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CGPA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(</a:t>
            </a:r>
            <a:r>
              <a:rPr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studentA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)</a:t>
            </a:r>
            <a:r>
              <a:rPr sz="1600" spc="-60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6B3"/>
                </a:solidFill>
                <a:latin typeface="Consolas"/>
                <a:cs typeface="Consolas"/>
              </a:rPr>
              <a:t>&gt;</a:t>
            </a:r>
            <a:r>
              <a:rPr sz="1600" spc="-53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lang="en-US" sz="1600" spc="7" dirty="0" smtClean="0">
                <a:solidFill>
                  <a:srgbClr val="0086B3"/>
                </a:solidFill>
                <a:latin typeface="Consolas"/>
                <a:cs typeface="Consolas"/>
              </a:rPr>
              <a:t>3.5</a:t>
            </a:r>
            <a:r>
              <a:rPr sz="1600" spc="7" dirty="0" smtClean="0">
                <a:solidFill>
                  <a:srgbClr val="0086B3"/>
                </a:solidFill>
                <a:latin typeface="Consolas"/>
                <a:cs typeface="Consolas"/>
              </a:rPr>
              <a:t>)</a:t>
            </a:r>
            <a:r>
              <a:rPr sz="1600" spc="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900" y="2120410"/>
            <a:ext cx="5348393" cy="3936120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910144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latin typeface="Arial MT"/>
                <a:cs typeface="Arial MT"/>
              </a:rPr>
              <a:t>Take </a:t>
            </a:r>
            <a:r>
              <a:rPr sz="3200" spc="-7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a string </a:t>
            </a:r>
            <a:r>
              <a:rPr sz="3200" spc="-7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boolean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expression.</a:t>
            </a:r>
            <a:endParaRPr sz="3200" dirty="0">
              <a:latin typeface="Arial MT"/>
              <a:cs typeface="Arial MT"/>
            </a:endParaRPr>
          </a:p>
          <a:p>
            <a:pPr marL="566406" marR="7620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Evaluates the expression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 issues pass/fail based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on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outcome.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Used to </a:t>
            </a:r>
            <a:r>
              <a:rPr sz="3200" dirty="0">
                <a:latin typeface="Arial MT"/>
                <a:cs typeface="Arial MT"/>
              </a:rPr>
              <a:t>check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conformance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solution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expected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properties.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3196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1853191"/>
            <a:ext cx="6902027" cy="33205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systems</a:t>
            </a:r>
            <a:endParaRPr sz="3467" dirty="0">
              <a:latin typeface="Arial"/>
              <a:cs typeface="Arial"/>
            </a:endParaRPr>
          </a:p>
          <a:p>
            <a:pPr marL="474968">
              <a:lnSpc>
                <a:spcPts val="3960"/>
              </a:lnSpc>
            </a:pP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interfaces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APIs,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GUIs,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CLIs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Systems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built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3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subsystems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their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own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interfaces.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Subsystems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built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6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units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568" y="5120375"/>
            <a:ext cx="5932593" cy="994160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2109" indent="-436022">
              <a:spcBef>
                <a:spcPts val="412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Communication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via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calls.</a:t>
            </a:r>
          </a:p>
          <a:p>
            <a:pPr marL="452109" indent="-436022">
              <a:spcBef>
                <a:spcPts val="279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interface.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22250" y="1231850"/>
            <a:ext cx="3475567" cy="4395047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53766" y="1238200"/>
            <a:ext cx="672253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51717" y="1238200"/>
            <a:ext cx="674793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GUI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483" y="1238200"/>
            <a:ext cx="644312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88898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CLI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22249" y="2152017"/>
            <a:ext cx="1933787" cy="1446953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76867" y="2158367"/>
            <a:ext cx="645160" cy="39248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80431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91316" y="3907450"/>
            <a:ext cx="1845733" cy="1446953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431366" y="3913799"/>
            <a:ext cx="693420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10317" y="1925034"/>
            <a:ext cx="3258820" cy="3429847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312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assertSame,</a:t>
            </a:r>
            <a:r>
              <a:rPr spc="-113" dirty="0"/>
              <a:t> </a:t>
            </a:r>
            <a:r>
              <a:rPr spc="-7" dirty="0"/>
              <a:t>assertNotSame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1" y="1623846"/>
            <a:ext cx="5061372" cy="4346169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>
              <a:latin typeface="Consolas"/>
              <a:cs typeface="Consolas"/>
            </a:endParaRPr>
          </a:p>
          <a:p>
            <a:pPr marL="351358" marR="6773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testAssertNotSame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assertNotSame(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"should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same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Object"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latin typeface="Consolas"/>
                <a:cs typeface="Consolas"/>
              </a:rPr>
              <a:t>studentA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600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Object());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>
              <a:latin typeface="Consolas"/>
              <a:cs typeface="Consolas"/>
            </a:endParaRPr>
          </a:p>
          <a:p>
            <a:pPr marL="463115" marR="1466390" indent="-447029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testAssertSame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studentB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studentA;</a:t>
            </a:r>
            <a:endParaRPr sz="1600">
              <a:latin typeface="Consolas"/>
              <a:cs typeface="Consolas"/>
            </a:endParaRPr>
          </a:p>
          <a:p>
            <a:pPr marL="16933" marR="456342" indent="334425">
              <a:lnSpc>
                <a:spcPct val="145800"/>
              </a:lnSpc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assertSame(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"should be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same"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studentA,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studentB);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900" y="2361710"/>
            <a:ext cx="5433905" cy="343598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1200543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Checks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whether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objects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clones.</a:t>
            </a: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these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variables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aliases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same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object?</a:t>
            </a:r>
            <a:endParaRPr sz="3200" dirty="0">
              <a:latin typeface="Arial MT"/>
              <a:cs typeface="Arial MT"/>
            </a:endParaRPr>
          </a:p>
          <a:p>
            <a:pPr marL="1175991" lvl="1" indent="-550320">
              <a:lnSpc>
                <a:spcPts val="366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assertEquals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uses</a:t>
            </a:r>
            <a:endParaRPr sz="3200" dirty="0">
              <a:latin typeface="Arial MT"/>
              <a:cs typeface="Arial MT"/>
            </a:endParaRPr>
          </a:p>
          <a:p>
            <a:pPr marL="1175991">
              <a:lnSpc>
                <a:spcPts val="3800"/>
              </a:lnSpc>
            </a:pPr>
            <a:r>
              <a:rPr sz="3200" spc="-7" dirty="0">
                <a:latin typeface="Arial MT"/>
                <a:cs typeface="Arial MT"/>
              </a:rPr>
              <a:t>.equals().</a:t>
            </a:r>
            <a:endParaRPr sz="3200" dirty="0">
              <a:latin typeface="Arial MT"/>
              <a:cs typeface="Arial MT"/>
            </a:endParaRPr>
          </a:p>
          <a:p>
            <a:pPr marL="1175991" lvl="1" indent="-550320">
              <a:lnSpc>
                <a:spcPts val="382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assertSame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uses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==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80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assertNull,</a:t>
            </a:r>
            <a:r>
              <a:rPr spc="-113" dirty="0"/>
              <a:t> </a:t>
            </a:r>
            <a:r>
              <a:rPr spc="-7" dirty="0"/>
              <a:t>assertNotNull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1" y="1612331"/>
            <a:ext cx="4984327" cy="41442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407236" marR="6773" indent="-39115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testAssertNotNull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assertNotNull(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"should not be 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null"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Object());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67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>
              <a:latin typeface="Consolas"/>
              <a:cs typeface="Consolas"/>
            </a:endParaRPr>
          </a:p>
          <a:p>
            <a:pPr marL="16933"/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407236" marR="6773" indent="-39115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assertNull(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"should</a:t>
            </a:r>
            <a:r>
              <a:rPr sz="1867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867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null"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899" y="2603011"/>
            <a:ext cx="4626187" cy="2961494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10815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latin typeface="Arial MT"/>
                <a:cs typeface="Arial MT"/>
              </a:rPr>
              <a:t>Take </a:t>
            </a:r>
            <a:r>
              <a:rPr sz="3200" spc="-7" dirty="0">
                <a:latin typeface="Arial MT"/>
                <a:cs typeface="Arial MT"/>
              </a:rPr>
              <a:t>in an object and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checks </a:t>
            </a:r>
            <a:r>
              <a:rPr sz="3200" spc="-7" dirty="0">
                <a:latin typeface="Arial MT"/>
                <a:cs typeface="Arial MT"/>
              </a:rPr>
              <a:t>whether it is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null/not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Can be used to help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diagnose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void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pointer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exceptions.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646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Grouping</a:t>
            </a:r>
            <a:r>
              <a:rPr spc="-293" dirty="0"/>
              <a:t> </a:t>
            </a:r>
            <a:r>
              <a:rPr spc="-7" dirty="0"/>
              <a:t>Assertions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0" y="1957936"/>
            <a:ext cx="5029200" cy="3952534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2000" spc="-7" dirty="0"/>
              <a:t>@Test</a:t>
            </a:r>
          </a:p>
          <a:p>
            <a:pPr marL="16933">
              <a:spcBef>
                <a:spcPts val="960"/>
              </a:spcBef>
            </a:pPr>
            <a:r>
              <a:rPr sz="2000" spc="-7" dirty="0"/>
              <a:t>void</a:t>
            </a:r>
            <a:r>
              <a:rPr sz="2000" spc="-53" dirty="0"/>
              <a:t> </a:t>
            </a:r>
            <a:r>
              <a:rPr sz="2000" spc="-7" dirty="0"/>
              <a:t>groupedAssertions()</a:t>
            </a:r>
            <a:r>
              <a:rPr sz="2000" spc="-53" dirty="0"/>
              <a:t> </a:t>
            </a:r>
            <a:r>
              <a:rPr sz="2000" dirty="0"/>
              <a:t>{</a:t>
            </a:r>
          </a:p>
          <a:p>
            <a:pPr marL="276853">
              <a:spcBef>
                <a:spcPts val="960"/>
              </a:spcBef>
            </a:pPr>
            <a:r>
              <a:rPr sz="2000" spc="-7" dirty="0"/>
              <a:t>Person</a:t>
            </a:r>
            <a:r>
              <a:rPr sz="2000" spc="-47" dirty="0"/>
              <a:t> </a:t>
            </a:r>
            <a:r>
              <a:rPr sz="2000" spc="-7" dirty="0"/>
              <a:t>person</a:t>
            </a:r>
            <a:r>
              <a:rPr sz="2000" spc="-40" dirty="0"/>
              <a:t> </a:t>
            </a:r>
            <a:r>
              <a:rPr sz="2000" dirty="0"/>
              <a:t>=</a:t>
            </a:r>
            <a:r>
              <a:rPr sz="2000" spc="-47" dirty="0"/>
              <a:t> </a:t>
            </a:r>
            <a:r>
              <a:rPr sz="2000" spc="-7" dirty="0"/>
              <a:t>Account.getHolder();</a:t>
            </a:r>
          </a:p>
          <a:p>
            <a:pPr marL="276853">
              <a:spcBef>
                <a:spcPts val="960"/>
              </a:spcBef>
            </a:pPr>
            <a:r>
              <a:rPr sz="2000" b="1" spc="-7" dirty="0">
                <a:latin typeface="Consolas"/>
                <a:cs typeface="Consolas"/>
              </a:rPr>
              <a:t>assertAll</a:t>
            </a:r>
            <a:r>
              <a:rPr sz="2000" spc="-7" dirty="0"/>
              <a:t>("person",</a:t>
            </a:r>
          </a:p>
          <a:p>
            <a:pPr marL="16933" marR="1041374" indent="519840">
              <a:lnSpc>
                <a:spcPct val="142900"/>
              </a:lnSpc>
            </a:pPr>
            <a:r>
              <a:rPr sz="2000" spc="-7" dirty="0"/>
              <a:t>() -&gt; assertEquals("John", </a:t>
            </a:r>
            <a:r>
              <a:rPr sz="2000" spc="-1007" dirty="0"/>
              <a:t> </a:t>
            </a:r>
            <a:r>
              <a:rPr sz="2000" spc="-7" dirty="0"/>
              <a:t>person.getFirstName()),</a:t>
            </a:r>
          </a:p>
          <a:p>
            <a:pPr marL="16933" marR="1171757" indent="519840">
              <a:lnSpc>
                <a:spcPct val="142900"/>
              </a:lnSpc>
            </a:pPr>
            <a:r>
              <a:rPr sz="2000" spc="-7" dirty="0"/>
              <a:t>() -&gt; assertEquals("Doe", </a:t>
            </a:r>
            <a:r>
              <a:rPr sz="2000" spc="-1007" dirty="0"/>
              <a:t> </a:t>
            </a:r>
            <a:r>
              <a:rPr sz="2000" spc="-7" dirty="0"/>
              <a:t>person.getLastName()));</a:t>
            </a:r>
          </a:p>
          <a:p>
            <a:pPr marL="16933">
              <a:spcBef>
                <a:spcPts val="953"/>
              </a:spcBef>
            </a:pPr>
            <a:r>
              <a:rPr sz="200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9126" y="2209800"/>
            <a:ext cx="5026660" cy="3448807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08275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Grouped</a:t>
            </a:r>
            <a:r>
              <a:rPr sz="3200" spc="-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assertions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executed.</a:t>
            </a:r>
            <a:endParaRPr sz="3200" dirty="0">
              <a:latin typeface="Arial MT"/>
              <a:cs typeface="Arial MT"/>
            </a:endParaRPr>
          </a:p>
          <a:p>
            <a:pPr marL="1175991" marR="74505" lvl="1" indent="-550320">
              <a:lnSpc>
                <a:spcPts val="380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Failures</a:t>
            </a:r>
            <a:r>
              <a:rPr sz="3200" spc="-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reported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27" dirty="0">
                <a:latin typeface="Arial MT"/>
                <a:cs typeface="Arial MT"/>
              </a:rPr>
              <a:t>together.</a:t>
            </a:r>
            <a:endParaRPr sz="3200" dirty="0">
              <a:latin typeface="Arial MT"/>
              <a:cs typeface="Arial MT"/>
            </a:endParaRPr>
          </a:p>
          <a:p>
            <a:pPr marL="1175991" marR="6773" lvl="1" indent="-550320">
              <a:lnSpc>
                <a:spcPts val="380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Preferred way to </a:t>
            </a:r>
            <a:r>
              <a:rPr sz="3200" dirty="0">
                <a:latin typeface="Arial MT"/>
                <a:cs typeface="Arial MT"/>
              </a:rPr>
              <a:t> compare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fields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data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6616" y="1752600"/>
            <a:ext cx="36457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both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two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met.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9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53721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dfather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 err="1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err="1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godfather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 err="1">
                <a:solidFill>
                  <a:srgbClr val="333333"/>
                </a:solidFill>
                <a:latin typeface="Consolas"/>
                <a:cs typeface="Consolas"/>
              </a:rPr>
              <a:t>startsWith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155" y="1752600"/>
            <a:ext cx="427905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sz="1867" b="1" spc="-7" dirty="0">
                <a:latin typeface="Arial"/>
                <a:cs typeface="Arial"/>
              </a:rPr>
              <a:t>everyItem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items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match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</a:p>
          <a:p>
            <a:pPr>
              <a:lnSpc>
                <a:spcPts val="2219"/>
              </a:lnSpc>
            </a:pPr>
            <a:r>
              <a:rPr sz="1867" spc="-27" dirty="0">
                <a:latin typeface="Arial MT"/>
                <a:cs typeface="Arial MT"/>
              </a:rPr>
              <a:t>property.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1752600"/>
            <a:ext cx="40944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allOf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listed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5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0" y="1752600"/>
            <a:ext cx="338243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sz="1867" b="1" spc="-7" dirty="0">
                <a:latin typeface="Arial"/>
                <a:cs typeface="Arial"/>
              </a:rPr>
              <a:t>anyOf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least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listed</a:t>
            </a:r>
            <a:endParaRPr sz="1867" dirty="0">
              <a:latin typeface="Arial MT"/>
              <a:cs typeface="Arial MT"/>
            </a:endParaRPr>
          </a:p>
          <a:p>
            <a:pPr>
              <a:lnSpc>
                <a:spcPts val="2219"/>
              </a:lnSpc>
            </a:pP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1828800"/>
            <a:ext cx="407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" dirty="0">
                <a:latin typeface="Arial"/>
                <a:cs typeface="Arial"/>
              </a:rPr>
              <a:t>either</a:t>
            </a:r>
            <a:r>
              <a:rPr lang="en-US" b="1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 MT"/>
                <a:cs typeface="Arial MT"/>
              </a:rPr>
              <a:t>-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pass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if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one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of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these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properties</a:t>
            </a:r>
            <a:endParaRPr lang="en-US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702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Exceptions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4899" y="1612331"/>
            <a:ext cx="4974167" cy="2071058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1695831" indent="-260767">
              <a:lnSpc>
                <a:spcPct val="142900"/>
              </a:lnSpc>
            </a:pPr>
            <a:r>
              <a:rPr sz="1867" spc="-7" dirty="0">
                <a:latin typeface="Consolas"/>
                <a:cs typeface="Consolas"/>
              </a:rPr>
              <a:t>void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exceptionTesting()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 </a:t>
            </a:r>
            <a:r>
              <a:rPr sz="1867" spc="-100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Throwable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=</a:t>
            </a:r>
          </a:p>
          <a:p>
            <a:pPr marL="797540" marR="6773" indent="-259920">
              <a:lnSpc>
                <a:spcPct val="142900"/>
              </a:lnSpc>
            </a:pPr>
            <a:r>
              <a:rPr sz="1867" b="1" spc="-7" dirty="0">
                <a:latin typeface="Consolas"/>
                <a:cs typeface="Consolas"/>
              </a:rPr>
              <a:t>assertThrows</a:t>
            </a:r>
            <a:r>
              <a:rPr sz="1867" spc="-7" dirty="0">
                <a:latin typeface="Consolas"/>
                <a:cs typeface="Consolas"/>
              </a:rPr>
              <a:t>( 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IndexOutOfBoundsException.class,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798" y="3766251"/>
            <a:ext cx="52383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Consolas"/>
                <a:cs typeface="Consolas"/>
              </a:rPr>
              <a:t>()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-&gt;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new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ArrayList&lt;Object&gt;().get(0);}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498" y="4050731"/>
            <a:ext cx="4073313" cy="1249294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);</a:t>
            </a:r>
            <a:endParaRPr sz="1867" dirty="0">
              <a:latin typeface="Consolas"/>
              <a:cs typeface="Consolas"/>
            </a:endParaRPr>
          </a:p>
          <a:p>
            <a:pPr marL="276853" marR="6773" indent="-259920">
              <a:lnSpc>
                <a:spcPct val="142900"/>
              </a:lnSpc>
            </a:pPr>
            <a:r>
              <a:rPr sz="1867" b="1" spc="-7" dirty="0">
                <a:latin typeface="Consolas"/>
                <a:cs typeface="Consolas"/>
              </a:rPr>
              <a:t>assertEquals</a:t>
            </a:r>
            <a:r>
              <a:rPr sz="1867" spc="-7" dirty="0">
                <a:latin typeface="Consolas"/>
                <a:cs typeface="Consolas"/>
              </a:rPr>
              <a:t>("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Index:0, Size:0"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,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exception.getMessage());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99" y="5391851"/>
            <a:ext cx="164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3064" y="1701310"/>
            <a:ext cx="4980939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6773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When testing error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handling, we expect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exceptions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thrown.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656" y="3151820"/>
            <a:ext cx="4022513" cy="33005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5767" marR="6773" indent="-509681">
              <a:spcBef>
                <a:spcPts val="133"/>
              </a:spcBef>
              <a:buFont typeface="Arial MT"/>
              <a:buChar char="○"/>
              <a:tabLst>
                <a:tab pos="525767" algn="l"/>
                <a:tab pos="526614" algn="l"/>
              </a:tabLst>
            </a:pPr>
            <a:r>
              <a:rPr sz="2667" b="1" spc="-7" dirty="0">
                <a:latin typeface="Arial"/>
                <a:cs typeface="Arial"/>
              </a:rPr>
              <a:t>assertThrows </a:t>
            </a:r>
            <a:r>
              <a:rPr sz="2667" dirty="0">
                <a:latin typeface="Arial MT"/>
                <a:cs typeface="Arial MT"/>
              </a:rPr>
              <a:t>checks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whether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code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block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throws the expected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exception.</a:t>
            </a:r>
            <a:endParaRPr sz="2667" dirty="0">
              <a:latin typeface="Arial MT"/>
              <a:cs typeface="Arial MT"/>
            </a:endParaRPr>
          </a:p>
          <a:p>
            <a:pPr marL="525767" marR="267540" indent="-509681">
              <a:buFont typeface="Arial MT"/>
              <a:buChar char="○"/>
              <a:tabLst>
                <a:tab pos="525767" algn="l"/>
                <a:tab pos="526614" algn="l"/>
              </a:tabLst>
            </a:pPr>
            <a:r>
              <a:rPr sz="2667" b="1" spc="-7" dirty="0">
                <a:latin typeface="Arial"/>
                <a:cs typeface="Arial"/>
              </a:rPr>
              <a:t>assertEquals</a:t>
            </a:r>
            <a:r>
              <a:rPr sz="2667" b="1" spc="-6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can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used to </a:t>
            </a:r>
            <a:r>
              <a:rPr sz="2667" dirty="0">
                <a:latin typeface="Arial MT"/>
                <a:cs typeface="Arial MT"/>
              </a:rPr>
              <a:t>check </a:t>
            </a:r>
            <a:r>
              <a:rPr sz="2667" spc="-7" dirty="0">
                <a:latin typeface="Arial MT"/>
                <a:cs typeface="Arial MT"/>
              </a:rPr>
              <a:t>the </a:t>
            </a:r>
            <a:r>
              <a:rPr sz="2667" dirty="0">
                <a:latin typeface="Arial MT"/>
                <a:cs typeface="Arial MT"/>
              </a:rPr>
              <a:t> contents </a:t>
            </a:r>
            <a:r>
              <a:rPr sz="2667" spc="-7" dirty="0">
                <a:latin typeface="Arial MT"/>
                <a:cs typeface="Arial MT"/>
              </a:rPr>
              <a:t>of the </a:t>
            </a:r>
            <a:r>
              <a:rPr sz="2667" dirty="0">
                <a:latin typeface="Arial MT"/>
                <a:cs typeface="Arial MT"/>
              </a:rPr>
              <a:t>stack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trace.</a:t>
            </a:r>
            <a:endParaRPr sz="26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6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443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612331"/>
            <a:ext cx="5504180" cy="49659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1568834" indent="-260767">
              <a:lnSpc>
                <a:spcPct val="1429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 timeoutExceeded()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Consolas"/>
                <a:cs typeface="Consolas"/>
              </a:rPr>
              <a:t>assertTimeout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 ofMillis(</a:t>
            </a:r>
            <a:r>
              <a:rPr sz="1867" spc="-7" dirty="0">
                <a:solidFill>
                  <a:srgbClr val="009999"/>
                </a:solidFill>
                <a:latin typeface="Consolas"/>
                <a:cs typeface="Consolas"/>
              </a:rPr>
              <a:t>10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),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-&gt;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Order.process();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});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668003" indent="-260767">
              <a:lnSpc>
                <a:spcPct val="1429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 timeoutNotExceededWithMethod()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greeting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endParaRPr sz="1867" dirty="0">
              <a:latin typeface="Consolas"/>
              <a:cs typeface="Consolas"/>
            </a:endParaRPr>
          </a:p>
          <a:p>
            <a:pPr marL="797540" marR="1311454" indent="-259920">
              <a:lnSpc>
                <a:spcPct val="142900"/>
              </a:lnSpc>
            </a:pPr>
            <a:r>
              <a:rPr sz="1867" b="1" spc="-7" dirty="0">
                <a:solidFill>
                  <a:srgbClr val="4F4F4F"/>
                </a:solidFill>
                <a:latin typeface="Consolas"/>
                <a:cs typeface="Consolas"/>
              </a:rPr>
              <a:t>assertTimeout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(ofMinutes(</a:t>
            </a:r>
            <a:r>
              <a:rPr sz="1867" spc="-7" dirty="0">
                <a:solidFill>
                  <a:srgbClr val="009999"/>
                </a:solidFill>
                <a:latin typeface="Consolas"/>
                <a:cs typeface="Consolas"/>
              </a:rPr>
              <a:t>2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),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AssertionsDemo::greeting);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5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assertEquals(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"Hello,</a:t>
            </a:r>
            <a:r>
              <a:rPr sz="1867" spc="-47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World!"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,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greeting);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3065" y="2526811"/>
            <a:ext cx="5550335" cy="3169756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26901" indent="-550320">
              <a:lnSpc>
                <a:spcPts val="3800"/>
              </a:lnSpc>
              <a:spcBef>
                <a:spcPts val="293"/>
              </a:spcBef>
              <a:buFont typeface="Arial MT"/>
              <a:buChar char="●"/>
              <a:tabLst>
                <a:tab pos="566406" algn="l"/>
                <a:tab pos="567252" algn="l"/>
              </a:tabLst>
            </a:pPr>
            <a:r>
              <a:rPr sz="3600" b="1" spc="-13" dirty="0">
                <a:latin typeface="Arial"/>
                <a:cs typeface="Arial"/>
              </a:rPr>
              <a:t>assertTimeout </a:t>
            </a:r>
            <a:r>
              <a:rPr sz="3600" dirty="0">
                <a:latin typeface="Arial MT"/>
                <a:cs typeface="Arial MT"/>
              </a:rPr>
              <a:t>can </a:t>
            </a:r>
            <a:r>
              <a:rPr sz="3600" spc="-7" dirty="0">
                <a:latin typeface="Arial MT"/>
                <a:cs typeface="Arial MT"/>
              </a:rPr>
              <a:t>be </a:t>
            </a:r>
            <a:r>
              <a:rPr sz="3600" spc="-873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used to impose </a:t>
            </a:r>
            <a:r>
              <a:rPr sz="3600" dirty="0">
                <a:latin typeface="Arial MT"/>
                <a:cs typeface="Arial MT"/>
              </a:rPr>
              <a:t>a </a:t>
            </a:r>
            <a:r>
              <a:rPr sz="3600" spc="-7" dirty="0">
                <a:latin typeface="Arial MT"/>
                <a:cs typeface="Arial MT"/>
              </a:rPr>
              <a:t>time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limit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on</a:t>
            </a:r>
            <a:r>
              <a:rPr sz="3600" spc="-13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an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action.</a:t>
            </a:r>
            <a:endParaRPr sz="3600" dirty="0">
              <a:latin typeface="Arial MT"/>
              <a:cs typeface="Arial MT"/>
            </a:endParaRPr>
          </a:p>
          <a:p>
            <a:pPr marL="1175991" marR="280240" lvl="1" indent="-550320">
              <a:lnSpc>
                <a:spcPct val="112500"/>
              </a:lnSpc>
              <a:spcBef>
                <a:spcPts val="893"/>
              </a:spcBef>
              <a:buSzPct val="171428"/>
              <a:buChar char="○"/>
              <a:tabLst>
                <a:tab pos="1175991" algn="l"/>
                <a:tab pos="1176837" algn="l"/>
              </a:tabLst>
            </a:pPr>
            <a:r>
              <a:rPr sz="2000" spc="-27" dirty="0">
                <a:latin typeface="Arial MT"/>
                <a:cs typeface="Arial MT"/>
              </a:rPr>
              <a:t>Time </a:t>
            </a:r>
            <a:r>
              <a:rPr sz="2000" spc="-7" dirty="0">
                <a:latin typeface="Arial MT"/>
                <a:cs typeface="Arial MT"/>
              </a:rPr>
              <a:t>limit </a:t>
            </a:r>
            <a:r>
              <a:rPr sz="2000" dirty="0">
                <a:latin typeface="Arial MT"/>
                <a:cs typeface="Arial MT"/>
              </a:rPr>
              <a:t>stated </a:t>
            </a:r>
            <a:r>
              <a:rPr sz="2000" spc="-7" dirty="0">
                <a:latin typeface="Arial MT"/>
                <a:cs typeface="Arial MT"/>
              </a:rPr>
              <a:t>using ofMilis(..),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ofSeconds(..),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ofMinutes(..)</a:t>
            </a:r>
            <a:endParaRPr sz="2000" dirty="0">
              <a:latin typeface="Arial MT"/>
              <a:cs typeface="Arial MT"/>
            </a:endParaRPr>
          </a:p>
          <a:p>
            <a:pPr marL="1175991" marR="6773" lvl="1" indent="-448722">
              <a:lnSpc>
                <a:spcPts val="2200"/>
              </a:lnSpc>
              <a:spcBef>
                <a:spcPts val="6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000" spc="-7" dirty="0">
                <a:latin typeface="Arial MT"/>
                <a:cs typeface="Arial MT"/>
              </a:rPr>
              <a:t>Result of action </a:t>
            </a:r>
            <a:r>
              <a:rPr sz="2000" dirty="0">
                <a:latin typeface="Arial MT"/>
                <a:cs typeface="Arial MT"/>
              </a:rPr>
              <a:t>can </a:t>
            </a:r>
            <a:r>
              <a:rPr sz="2000" spc="-7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captured </a:t>
            </a:r>
            <a:r>
              <a:rPr sz="2000" spc="-7" dirty="0">
                <a:latin typeface="Arial MT"/>
                <a:cs typeface="Arial MT"/>
              </a:rPr>
              <a:t>as </a:t>
            </a:r>
            <a:r>
              <a:rPr sz="2000" spc="-507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well, allowing </a:t>
            </a:r>
            <a:r>
              <a:rPr sz="2000" dirty="0">
                <a:latin typeface="Arial MT"/>
                <a:cs typeface="Arial MT"/>
              </a:rPr>
              <a:t>checking </a:t>
            </a:r>
            <a:r>
              <a:rPr sz="2000" spc="-7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result </a:t>
            </a:r>
            <a:r>
              <a:rPr sz="2000" spc="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correctness.</a:t>
            </a:r>
          </a:p>
        </p:txBody>
      </p:sp>
    </p:spTree>
    <p:extLst>
      <p:ext uri="{BB962C8B-B14F-4D97-AF65-F5344CB8AC3E}">
        <p14:creationId xmlns:p14="http://schemas.microsoft.com/office/powerpoint/2010/main" val="18344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5085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213340" cy="352929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smallest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“unit”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tested.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Often,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3" dirty="0">
                <a:latin typeface="Arial MT"/>
                <a:cs typeface="Arial MT"/>
              </a:rPr>
              <a:t>Tested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isolation</a:t>
            </a:r>
            <a:r>
              <a:rPr sz="3467" b="1" spc="7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other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units.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dirty="0">
                <a:latin typeface="Arial"/>
                <a:cs typeface="Arial"/>
              </a:rPr>
              <a:t>Mock</a:t>
            </a:r>
            <a:r>
              <a:rPr sz="2933" b="1" spc="-27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results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other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classes.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input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calls.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oracle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assertions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output/class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7268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66801" y="1864704"/>
            <a:ext cx="5569372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6182" indent="-430096"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Withdraw</a:t>
            </a:r>
            <a:r>
              <a:rPr sz="28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F4F4F"/>
                </a:solidFill>
                <a:latin typeface="Arial MT"/>
                <a:cs typeface="Arial MT"/>
              </a:rPr>
              <a:t>money,</a:t>
            </a:r>
            <a:r>
              <a:rPr sz="28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verify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balance.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19175" y="1419964"/>
            <a:ext cx="11201400" cy="5025925"/>
          </a:xfrm>
          <a:prstGeom prst="rect">
            <a:avLst/>
          </a:prstGeom>
        </p:spPr>
        <p:txBody>
          <a:bodyPr vert="horz" wrap="square" lIns="0" tIns="1070163" rIns="0" bIns="0" rtlCol="0">
            <a:spAutoFit/>
          </a:bodyPr>
          <a:lstStyle/>
          <a:p>
            <a:pPr marL="3524585">
              <a:spcBef>
                <a:spcPts val="8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testWithdraw_normal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6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MrTest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600" spc="-20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6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600" dirty="0">
              <a:latin typeface="Consolas"/>
              <a:cs typeface="Consolas"/>
            </a:endParaRPr>
          </a:p>
          <a:p>
            <a:pPr marL="3896263" marR="3260432">
              <a:lnSpc>
                <a:spcPct val="1437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16.0; //Input </a:t>
            </a:r>
            <a:r>
              <a:rPr sz="1600" spc="-7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</a:t>
            </a:r>
            <a:endParaRPr sz="1600" dirty="0">
              <a:latin typeface="Consolas"/>
              <a:cs typeface="Consolas"/>
            </a:endParaRPr>
          </a:p>
          <a:p>
            <a:pPr marL="3896263" marR="2514537">
              <a:lnSpc>
                <a:spcPct val="143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account.getBalance();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expectedBalance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32.5; // Oracle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000000"/>
                </a:solidFill>
                <a:latin typeface="Consolas"/>
                <a:cs typeface="Consolas"/>
              </a:rPr>
              <a:t>expected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actual);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93978" y="2005295"/>
            <a:ext cx="11574222" cy="4872851"/>
          </a:xfrm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4134170" indent="-430096">
              <a:spcBef>
                <a:spcPts val="633"/>
              </a:spcBef>
              <a:buChar char="•"/>
              <a:tabLst>
                <a:tab pos="4133323" algn="l"/>
                <a:tab pos="4134170" algn="l"/>
              </a:tabLst>
            </a:pPr>
            <a:r>
              <a:rPr spc="-7" dirty="0"/>
              <a:t>Withdraw</a:t>
            </a:r>
            <a:r>
              <a:rPr spc="-33" dirty="0"/>
              <a:t> </a:t>
            </a:r>
            <a:r>
              <a:rPr dirty="0"/>
              <a:t>more</a:t>
            </a:r>
            <a:r>
              <a:rPr spc="-27" dirty="0"/>
              <a:t> </a:t>
            </a:r>
            <a:r>
              <a:rPr spc="-7" dirty="0"/>
              <a:t>than</a:t>
            </a:r>
            <a:r>
              <a:rPr spc="-27" dirty="0"/>
              <a:t> </a:t>
            </a:r>
            <a:r>
              <a:rPr spc="-7" dirty="0"/>
              <a:t>is</a:t>
            </a:r>
            <a:r>
              <a:rPr spc="-27" dirty="0"/>
              <a:t> </a:t>
            </a:r>
            <a:r>
              <a:rPr spc="-7" dirty="0"/>
              <a:t>in</a:t>
            </a:r>
            <a:r>
              <a:rPr spc="-20" dirty="0"/>
              <a:t> </a:t>
            </a:r>
            <a:r>
              <a:rPr spc="-7" dirty="0"/>
              <a:t>balance.</a:t>
            </a:r>
          </a:p>
          <a:p>
            <a:pPr marL="4743753" marR="1214936" lvl="1" indent="-412316">
              <a:lnSpc>
                <a:spcPts val="2640"/>
              </a:lnSpc>
              <a:spcBef>
                <a:spcPts val="713"/>
              </a:spcBef>
              <a:buChar char="•"/>
              <a:tabLst>
                <a:tab pos="4742908" algn="l"/>
                <a:tab pos="4743753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(should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throw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error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message)</a:t>
            </a:r>
            <a:endParaRPr sz="2400" dirty="0">
              <a:latin typeface="Arial MT"/>
              <a:cs typeface="Arial MT"/>
            </a:endParaRPr>
          </a:p>
          <a:p>
            <a:pPr marL="3524585">
              <a:lnSpc>
                <a:spcPts val="154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testWithdraw_moreThanBalance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6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</a:t>
            </a:r>
            <a:r>
              <a:rPr lang="en-US"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r</a:t>
            </a:r>
            <a:r>
              <a:rPr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6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600" dirty="0"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100.0; //Input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Throwable</a:t>
            </a:r>
            <a:r>
              <a:rPr sz="1600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exception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assertThrows(</a:t>
            </a:r>
            <a:endParaRPr sz="1600" dirty="0">
              <a:latin typeface="Consolas"/>
              <a:cs typeface="Consolas"/>
            </a:endParaRPr>
          </a:p>
          <a:p>
            <a:pPr marL="3896263" marR="849185" indent="371677">
              <a:lnSpc>
                <a:spcPct val="143800"/>
              </a:lnSpc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-&gt;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600" spc="-7" dirty="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3896263" marR="849185" indent="371677">
              <a:lnSpc>
                <a:spcPct val="143800"/>
              </a:lnSpc>
            </a:pPr>
            <a:r>
              <a:rPr sz="1600" spc="-7" dirty="0" err="1" smtClean="0">
                <a:solidFill>
                  <a:srgbClr val="C00000"/>
                </a:solidFill>
                <a:latin typeface="Consolas"/>
                <a:cs typeface="Consolas"/>
              </a:rPr>
              <a:t>assertEquals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(“Amount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100.00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is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greater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than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balance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48.50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”,exception.getMessage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());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333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333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2553" y="2067967"/>
            <a:ext cx="11731982" cy="4594762"/>
          </a:xfrm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4134170" indent="-430096">
              <a:spcBef>
                <a:spcPts val="633"/>
              </a:spcBef>
              <a:buChar char="•"/>
              <a:tabLst>
                <a:tab pos="4133323" algn="l"/>
                <a:tab pos="4134170" algn="l"/>
              </a:tabLst>
            </a:pPr>
            <a:r>
              <a:rPr sz="3200" spc="-7" dirty="0"/>
              <a:t>Withdraw</a:t>
            </a:r>
            <a:r>
              <a:rPr sz="3200" spc="-47" dirty="0"/>
              <a:t> </a:t>
            </a:r>
            <a:r>
              <a:rPr sz="3200" dirty="0"/>
              <a:t>a</a:t>
            </a:r>
            <a:r>
              <a:rPr sz="3200" spc="-33" dirty="0"/>
              <a:t> </a:t>
            </a:r>
            <a:r>
              <a:rPr sz="3200" spc="-7" dirty="0"/>
              <a:t>negative</a:t>
            </a:r>
            <a:r>
              <a:rPr sz="3200" spc="-33" dirty="0"/>
              <a:t> </a:t>
            </a:r>
            <a:r>
              <a:rPr sz="3200" spc="-7" dirty="0"/>
              <a:t>amount.</a:t>
            </a:r>
          </a:p>
          <a:p>
            <a:pPr marL="4743753" marR="1214936" lvl="1" indent="-412316">
              <a:lnSpc>
                <a:spcPts val="2640"/>
              </a:lnSpc>
              <a:spcBef>
                <a:spcPts val="713"/>
              </a:spcBef>
              <a:buChar char="•"/>
              <a:tabLst>
                <a:tab pos="4742908" algn="l"/>
                <a:tab pos="4743753" algn="l"/>
              </a:tabLst>
            </a:pP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(should</a:t>
            </a:r>
            <a:r>
              <a:rPr sz="28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throw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8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error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message)</a:t>
            </a:r>
            <a:endParaRPr sz="2800" dirty="0">
              <a:latin typeface="Arial MT"/>
              <a:cs typeface="Arial MT"/>
            </a:endParaRPr>
          </a:p>
          <a:p>
            <a:pPr marL="3524585">
              <a:lnSpc>
                <a:spcPts val="1540"/>
              </a:lnSpc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4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4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4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785DA3"/>
                </a:solidFill>
                <a:latin typeface="Consolas"/>
                <a:cs typeface="Consolas"/>
              </a:rPr>
              <a:t>testWithdraw_negative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4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4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4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</a:t>
            </a:r>
            <a:r>
              <a:rPr lang="en-US"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r</a:t>
            </a:r>
            <a:r>
              <a:rPr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4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4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400" dirty="0"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-2.5;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//Input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400" spc="-7" dirty="0" err="1" smtClean="0">
                <a:solidFill>
                  <a:srgbClr val="A71C5D"/>
                </a:solidFill>
                <a:latin typeface="Consolas"/>
                <a:cs typeface="Consolas"/>
              </a:rPr>
              <a:t>Throwable</a:t>
            </a:r>
            <a:r>
              <a:rPr sz="1400" spc="-40" dirty="0" smtClean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exception</a:t>
            </a:r>
            <a:r>
              <a:rPr sz="14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assertThrows(</a:t>
            </a:r>
            <a:endParaRPr sz="1400" dirty="0">
              <a:latin typeface="Consolas"/>
              <a:cs typeface="Consolas"/>
            </a:endParaRPr>
          </a:p>
          <a:p>
            <a:pPr marL="4267940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4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-&gt;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5104426" marR="1127730" indent="-1209010">
              <a:lnSpc>
                <a:spcPct val="143800"/>
              </a:lnSpc>
            </a:pP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assertEquals(“Cannot withdraw </a:t>
            </a: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a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negative amount: -2.50”, </a:t>
            </a:r>
            <a:r>
              <a:rPr sz="1400" b="1" spc="-7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exception.getMessage());</a:t>
            </a:r>
            <a:r>
              <a:rPr sz="1400" b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b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4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67" y="1250962"/>
            <a:ext cx="8835812" cy="481446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626518" indent="-458882">
              <a:spcBef>
                <a:spcPts val="228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instead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print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endParaRPr sz="3467">
              <a:latin typeface="Arial MT"/>
              <a:cs typeface="Arial MT"/>
            </a:endParaRPr>
          </a:p>
          <a:p>
            <a:pPr marL="16933">
              <a:spcBef>
                <a:spcPts val="1159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0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testStringUtil_Bad()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  <a:p>
            <a:pPr marL="536773" marR="1396965">
              <a:lnSpc>
                <a:spcPts val="1973"/>
              </a:lnSpc>
              <a:spcBef>
                <a:spcPts val="13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 result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stringUtil.concat("Hello ", "World");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System.out.println("Result</a:t>
            </a:r>
            <a:r>
              <a:rPr sz="1867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is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"+result);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1973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467">
              <a:latin typeface="Consolas"/>
              <a:cs typeface="Consolas"/>
            </a:endParaRPr>
          </a:p>
          <a:p>
            <a:pPr marL="16933">
              <a:lnSpc>
                <a:spcPts val="212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20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testStringUtil_Good()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  <a:p>
            <a:pPr marL="536773" marR="1396965">
              <a:lnSpc>
                <a:spcPts val="2000"/>
              </a:lnSpc>
              <a:spcBef>
                <a:spcPts val="1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 result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stringUtil.concat("Hello ", "World");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assertEquals("Hello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World",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result);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1973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 marL="626518" indent="-458882">
              <a:spcBef>
                <a:spcPts val="88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first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(no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assertions)</a:t>
            </a:r>
            <a:endParaRPr sz="3467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86749" y="2991825"/>
            <a:ext cx="745067" cy="537633"/>
            <a:chOff x="7115062" y="2243868"/>
            <a:chExt cx="558800" cy="403225"/>
          </a:xfrm>
        </p:grpSpPr>
        <p:sp>
          <p:nvSpPr>
            <p:cNvPr id="5" name="object 5"/>
            <p:cNvSpPr/>
            <p:nvPr/>
          </p:nvSpPr>
          <p:spPr>
            <a:xfrm>
              <a:off x="7119825" y="2248631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274349" y="393599"/>
                  </a:move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487037" y="73893"/>
                  </a:lnTo>
                  <a:lnTo>
                    <a:pt x="282287" y="73893"/>
                  </a:lnTo>
                  <a:lnTo>
                    <a:pt x="229696" y="76874"/>
                  </a:lnTo>
                  <a:lnTo>
                    <a:pt x="178985" y="88595"/>
                  </a:lnTo>
                  <a:lnTo>
                    <a:pt x="236204" y="127500"/>
                  </a:lnTo>
                  <a:lnTo>
                    <a:pt x="108659" y="127500"/>
                  </a:lnTo>
                  <a:lnTo>
                    <a:pt x="80574" y="165053"/>
                  </a:lnTo>
                  <a:lnTo>
                    <a:pt x="74259" y="205121"/>
                  </a:lnTo>
                  <a:lnTo>
                    <a:pt x="89336" y="244299"/>
                  </a:lnTo>
                  <a:lnTo>
                    <a:pt x="125430" y="279183"/>
                  </a:lnTo>
                  <a:lnTo>
                    <a:pt x="166818" y="300639"/>
                  </a:lnTo>
                  <a:lnTo>
                    <a:pt x="214748" y="314245"/>
                  </a:lnTo>
                  <a:lnTo>
                    <a:pt x="266412" y="319706"/>
                  </a:lnTo>
                  <a:lnTo>
                    <a:pt x="487037" y="319706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close/>
                </a:path>
                <a:path w="549275" h="393700">
                  <a:moveTo>
                    <a:pt x="530301" y="266098"/>
                  </a:moveTo>
                  <a:lnTo>
                    <a:pt x="440040" y="266098"/>
                  </a:lnTo>
                  <a:lnTo>
                    <a:pt x="468125" y="228546"/>
                  </a:lnTo>
                  <a:lnTo>
                    <a:pt x="474440" y="188478"/>
                  </a:lnTo>
                  <a:lnTo>
                    <a:pt x="459363" y="149300"/>
                  </a:lnTo>
                  <a:lnTo>
                    <a:pt x="423269" y="114416"/>
                  </a:lnTo>
                  <a:lnTo>
                    <a:pt x="381881" y="92960"/>
                  </a:lnTo>
                  <a:lnTo>
                    <a:pt x="333951" y="79354"/>
                  </a:lnTo>
                  <a:lnTo>
                    <a:pt x="282287" y="73893"/>
                  </a:lnTo>
                  <a:lnTo>
                    <a:pt x="487037" y="73893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30301" y="266098"/>
                  </a:lnTo>
                  <a:close/>
                </a:path>
                <a:path w="549275" h="393700">
                  <a:moveTo>
                    <a:pt x="487037" y="319706"/>
                  </a:moveTo>
                  <a:lnTo>
                    <a:pt x="266412" y="319706"/>
                  </a:lnTo>
                  <a:lnTo>
                    <a:pt x="319003" y="316725"/>
                  </a:lnTo>
                  <a:lnTo>
                    <a:pt x="369713" y="305004"/>
                  </a:lnTo>
                  <a:lnTo>
                    <a:pt x="108659" y="127500"/>
                  </a:lnTo>
                  <a:lnTo>
                    <a:pt x="236204" y="127500"/>
                  </a:lnTo>
                  <a:lnTo>
                    <a:pt x="440040" y="266098"/>
                  </a:lnTo>
                  <a:lnTo>
                    <a:pt x="530301" y="266098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87037" y="319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119825" y="2248631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0" y="196799"/>
                  </a:move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close/>
                </a:path>
                <a:path w="549275" h="393700">
                  <a:moveTo>
                    <a:pt x="440040" y="266098"/>
                  </a:moveTo>
                  <a:lnTo>
                    <a:pt x="468125" y="228546"/>
                  </a:lnTo>
                  <a:lnTo>
                    <a:pt x="474440" y="188478"/>
                  </a:lnTo>
                  <a:lnTo>
                    <a:pt x="459363" y="149300"/>
                  </a:lnTo>
                  <a:lnTo>
                    <a:pt x="423269" y="114416"/>
                  </a:lnTo>
                  <a:lnTo>
                    <a:pt x="381881" y="92960"/>
                  </a:lnTo>
                  <a:lnTo>
                    <a:pt x="333951" y="79354"/>
                  </a:lnTo>
                  <a:lnTo>
                    <a:pt x="282287" y="73893"/>
                  </a:lnTo>
                  <a:lnTo>
                    <a:pt x="229696" y="76874"/>
                  </a:lnTo>
                  <a:lnTo>
                    <a:pt x="178985" y="88595"/>
                  </a:lnTo>
                  <a:lnTo>
                    <a:pt x="440040" y="266098"/>
                  </a:lnTo>
                  <a:close/>
                </a:path>
                <a:path w="549275" h="393700">
                  <a:moveTo>
                    <a:pt x="108659" y="127500"/>
                  </a:moveTo>
                  <a:lnTo>
                    <a:pt x="80574" y="165053"/>
                  </a:lnTo>
                  <a:lnTo>
                    <a:pt x="74259" y="205121"/>
                  </a:lnTo>
                  <a:lnTo>
                    <a:pt x="89336" y="244299"/>
                  </a:lnTo>
                  <a:lnTo>
                    <a:pt x="125430" y="279183"/>
                  </a:lnTo>
                  <a:lnTo>
                    <a:pt x="166818" y="300639"/>
                  </a:lnTo>
                  <a:lnTo>
                    <a:pt x="214748" y="314245"/>
                  </a:lnTo>
                  <a:lnTo>
                    <a:pt x="266412" y="319706"/>
                  </a:lnTo>
                  <a:lnTo>
                    <a:pt x="319003" y="316725"/>
                  </a:lnTo>
                  <a:lnTo>
                    <a:pt x="369713" y="305004"/>
                  </a:lnTo>
                  <a:lnTo>
                    <a:pt x="108659" y="12750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486749" y="4481234"/>
            <a:ext cx="745067" cy="537633"/>
            <a:chOff x="7115062" y="3360925"/>
            <a:chExt cx="558800" cy="403225"/>
          </a:xfrm>
        </p:grpSpPr>
        <p:sp>
          <p:nvSpPr>
            <p:cNvPr id="8" name="object 8"/>
            <p:cNvSpPr/>
            <p:nvPr/>
          </p:nvSpPr>
          <p:spPr>
            <a:xfrm>
              <a:off x="7119825" y="3365687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274349" y="393599"/>
                  </a:move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10647" y="98399"/>
                  </a:lnTo>
                  <a:lnTo>
                    <a:pt x="274349" y="98399"/>
                  </a:lnTo>
                  <a:lnTo>
                    <a:pt x="218736" y="103416"/>
                  </a:lnTo>
                  <a:lnTo>
                    <a:pt x="170436" y="117385"/>
                  </a:lnTo>
                  <a:lnTo>
                    <a:pt x="132348" y="138686"/>
                  </a:lnTo>
                  <a:lnTo>
                    <a:pt x="107370" y="165697"/>
                  </a:lnTo>
                  <a:lnTo>
                    <a:pt x="98399" y="196799"/>
                  </a:lnTo>
                  <a:lnTo>
                    <a:pt x="107370" y="227902"/>
                  </a:lnTo>
                  <a:lnTo>
                    <a:pt x="132348" y="254913"/>
                  </a:lnTo>
                  <a:lnTo>
                    <a:pt x="170436" y="276214"/>
                  </a:lnTo>
                  <a:lnTo>
                    <a:pt x="218736" y="290183"/>
                  </a:lnTo>
                  <a:lnTo>
                    <a:pt x="274349" y="295199"/>
                  </a:lnTo>
                  <a:lnTo>
                    <a:pt x="510647" y="295199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close/>
                </a:path>
                <a:path w="549275" h="393700">
                  <a:moveTo>
                    <a:pt x="510647" y="295199"/>
                  </a:moveTo>
                  <a:lnTo>
                    <a:pt x="274349" y="295199"/>
                  </a:lnTo>
                  <a:lnTo>
                    <a:pt x="329963" y="290183"/>
                  </a:lnTo>
                  <a:lnTo>
                    <a:pt x="378263" y="276214"/>
                  </a:lnTo>
                  <a:lnTo>
                    <a:pt x="416351" y="254913"/>
                  </a:lnTo>
                  <a:lnTo>
                    <a:pt x="441329" y="227902"/>
                  </a:lnTo>
                  <a:lnTo>
                    <a:pt x="450299" y="196799"/>
                  </a:lnTo>
                  <a:lnTo>
                    <a:pt x="441329" y="165697"/>
                  </a:lnTo>
                  <a:lnTo>
                    <a:pt x="416351" y="138686"/>
                  </a:lnTo>
                  <a:lnTo>
                    <a:pt x="378263" y="117385"/>
                  </a:lnTo>
                  <a:lnTo>
                    <a:pt x="329963" y="103416"/>
                  </a:lnTo>
                  <a:lnTo>
                    <a:pt x="274349" y="98399"/>
                  </a:lnTo>
                  <a:lnTo>
                    <a:pt x="510647" y="98399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10647" y="2951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7119825" y="3365687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0" y="196799"/>
                  </a:move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close/>
                </a:path>
                <a:path w="549275" h="393700">
                  <a:moveTo>
                    <a:pt x="98399" y="196799"/>
                  </a:moveTo>
                  <a:lnTo>
                    <a:pt x="132348" y="254913"/>
                  </a:lnTo>
                  <a:lnTo>
                    <a:pt x="170436" y="276214"/>
                  </a:lnTo>
                  <a:lnTo>
                    <a:pt x="218736" y="290183"/>
                  </a:lnTo>
                  <a:lnTo>
                    <a:pt x="274349" y="295199"/>
                  </a:lnTo>
                  <a:lnTo>
                    <a:pt x="329963" y="290183"/>
                  </a:lnTo>
                  <a:lnTo>
                    <a:pt x="378263" y="276214"/>
                  </a:lnTo>
                  <a:lnTo>
                    <a:pt x="416351" y="254913"/>
                  </a:lnTo>
                  <a:lnTo>
                    <a:pt x="441329" y="227902"/>
                  </a:lnTo>
                  <a:lnTo>
                    <a:pt x="450299" y="196799"/>
                  </a:lnTo>
                  <a:lnTo>
                    <a:pt x="441329" y="165697"/>
                  </a:lnTo>
                  <a:lnTo>
                    <a:pt x="416351" y="138686"/>
                  </a:lnTo>
                  <a:lnTo>
                    <a:pt x="378263" y="117385"/>
                  </a:lnTo>
                  <a:lnTo>
                    <a:pt x="329963" y="103416"/>
                  </a:lnTo>
                  <a:lnTo>
                    <a:pt x="274349" y="98399"/>
                  </a:lnTo>
                  <a:lnTo>
                    <a:pt x="218736" y="103416"/>
                  </a:lnTo>
                  <a:lnTo>
                    <a:pt x="170436" y="117385"/>
                  </a:lnTo>
                  <a:lnTo>
                    <a:pt x="132348" y="138686"/>
                  </a:lnTo>
                  <a:lnTo>
                    <a:pt x="107370" y="165697"/>
                  </a:lnTo>
                  <a:lnTo>
                    <a:pt x="98399" y="1967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8846" y="1499640"/>
            <a:ext cx="10367433" cy="4626117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439409" indent="-423323">
              <a:spcBef>
                <a:spcPts val="1713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non-deterministic,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give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deterministic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results.</a:t>
            </a:r>
            <a:endParaRPr sz="2667">
              <a:latin typeface="Arial MT"/>
              <a:cs typeface="Arial MT"/>
            </a:endParaRPr>
          </a:p>
          <a:p>
            <a:pPr marL="1480783" marR="5664058" indent="-431789">
              <a:lnSpc>
                <a:spcPts val="1973"/>
              </a:lnSpc>
              <a:spcBef>
                <a:spcPts val="140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 long calculateTime(){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</a:t>
            </a:r>
            <a:r>
              <a:rPr sz="1867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0;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1853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before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System.currentTimeMillis();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20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veryComplexFunction();</a:t>
            </a:r>
            <a:endParaRPr sz="1867">
              <a:latin typeface="Consolas"/>
              <a:cs typeface="Consolas"/>
            </a:endParaRPr>
          </a:p>
          <a:p>
            <a:pPr marL="1480783" marR="3670208">
              <a:lnSpc>
                <a:spcPts val="2000"/>
              </a:lnSpc>
              <a:spcBef>
                <a:spcPts val="1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 after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System.currentTimeMillis();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after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-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before;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1853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return</a:t>
            </a:r>
            <a:r>
              <a:rPr sz="1867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time;</a:t>
            </a:r>
            <a:endParaRPr sz="1867">
              <a:latin typeface="Consolas"/>
              <a:cs typeface="Consolas"/>
            </a:endParaRPr>
          </a:p>
          <a:p>
            <a:pPr marL="1048994">
              <a:lnSpc>
                <a:spcPts val="2120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 marL="439409" marR="101597" indent="-423323">
              <a:lnSpc>
                <a:spcPts val="2867"/>
              </a:lnSpc>
              <a:spcBef>
                <a:spcPts val="1360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67" dirty="0">
                <a:solidFill>
                  <a:srgbClr val="4F4F4F"/>
                </a:solidFill>
                <a:latin typeface="Arial MT"/>
                <a:cs typeface="Arial MT"/>
              </a:rPr>
              <a:t>Tests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for this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method should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specify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exact time, but properties </a:t>
            </a:r>
            <a:r>
              <a:rPr sz="2667" spc="-7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“good”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execution.</a:t>
            </a:r>
            <a:endParaRPr sz="2667">
              <a:latin typeface="Arial MT"/>
              <a:cs typeface="Arial MT"/>
            </a:endParaRPr>
          </a:p>
          <a:p>
            <a:pPr marL="1048994" lvl="1" indent="-412316">
              <a:spcBef>
                <a:spcPts val="36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positive,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negative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0.</a:t>
            </a:r>
            <a:endParaRPr sz="2400">
              <a:latin typeface="Arial MT"/>
              <a:cs typeface="Arial MT"/>
            </a:endParaRPr>
          </a:p>
          <a:p>
            <a:pPr marL="1048994" lvl="1" indent="-412316">
              <a:spcBef>
                <a:spcPts val="42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range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allowed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90293" cy="430788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3329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negative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scenarios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 boundary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cases,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positive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scenarios.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handle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invalid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string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length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8,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A-Z,a-z,0-9.</a:t>
            </a:r>
            <a:endParaRPr sz="2933">
              <a:latin typeface="Arial MT"/>
              <a:cs typeface="Arial MT"/>
            </a:endParaRPr>
          </a:p>
          <a:p>
            <a:pPr marL="1694138" marR="179489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non-alphanumeric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characters.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blank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value.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strings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length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&lt;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 8,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&gt;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8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Boundary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extreme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values.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numeric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100,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100.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Also,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0,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negative,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100+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(negative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scenarios).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46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430933" cy="36316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only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separate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isolating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fixing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Don’t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unnecessary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Specify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work,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observations.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Generally,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 assertion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assertions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related.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408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76425"/>
            <a:ext cx="10412307" cy="2853901"/>
          </a:xfrm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475815" indent="-458882">
              <a:spcBef>
                <a:spcPts val="7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independent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others.</a:t>
            </a:r>
            <a:endParaRPr sz="3467">
              <a:latin typeface="Arial MT"/>
              <a:cs typeface="Arial MT"/>
            </a:endParaRPr>
          </a:p>
          <a:p>
            <a:pPr marL="1084553" marR="383530" lvl="1" indent="-412316">
              <a:lnSpc>
                <a:spcPts val="2640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 @BeforeEach and @AfterEach to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set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state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clear state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before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 next test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8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exceptions.</a:t>
            </a:r>
            <a:endParaRPr sz="3467">
              <a:latin typeface="Arial MT"/>
              <a:cs typeface="Arial MT"/>
            </a:endParaRPr>
          </a:p>
          <a:p>
            <a:pPr marL="1084553" marR="6773" lvl="1" indent="-423323">
              <a:lnSpc>
                <a:spcPts val="2827"/>
              </a:lnSpc>
              <a:spcBef>
                <a:spcPts val="78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If an exception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should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be thrown based on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certain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input,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make </a:t>
            </a:r>
            <a:r>
              <a:rPr sz="2667" spc="-7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sure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the exception is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thrown.</a:t>
            </a:r>
            <a:endParaRPr sz="26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166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3468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Scaffolding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98623"/>
            <a:ext cx="10491893" cy="4518993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1645032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Mock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objects and drivers are written as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replacements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parts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pieces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exist.</a:t>
            </a:r>
            <a:endParaRPr sz="2933">
              <a:latin typeface="Arial MT"/>
              <a:cs typeface="Arial MT"/>
            </a:endParaRPr>
          </a:p>
          <a:p>
            <a:pPr marL="474968" marR="386070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Scaffolding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allows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over test execution and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greater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observability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judge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results.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Simulate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dependencies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components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isolation.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specialized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scenarios.</a:t>
            </a:r>
            <a:endParaRPr sz="2933">
              <a:latin typeface="Arial MT"/>
              <a:cs typeface="Arial MT"/>
            </a:endParaRPr>
          </a:p>
          <a:p>
            <a:pPr marL="1084553" marR="71118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Ability to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replace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part of the program with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version more </a:t>
            </a:r>
            <a:r>
              <a:rPr sz="2933" spc="-8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suited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822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5085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1801280"/>
            <a:ext cx="7370233" cy="391126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unit,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should: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“jobs”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associated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unit.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Individual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belonging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Sequences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interact.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check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variables.</a:t>
            </a:r>
          </a:p>
          <a:p>
            <a:pPr marL="1694138" marR="756901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Examine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how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after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calls.</a:t>
            </a:r>
          </a:p>
          <a:p>
            <a:pPr marL="1694138" marR="333578" lvl="2" indent="-412316">
              <a:lnSpc>
                <a:spcPts val="2640"/>
              </a:lnSpc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Put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possible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(types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values).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47599" y="13862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41499"/>
            <a:ext cx="12192000" cy="3916680"/>
            <a:chOff x="0" y="2206124"/>
            <a:chExt cx="9144000" cy="2937510"/>
          </a:xfrm>
        </p:grpSpPr>
        <p:sp>
          <p:nvSpPr>
            <p:cNvPr id="3" name="object 3"/>
            <p:cNvSpPr/>
            <p:nvPr/>
          </p:nvSpPr>
          <p:spPr>
            <a:xfrm>
              <a:off x="7273049" y="2215649"/>
              <a:ext cx="1346835" cy="1270000"/>
            </a:xfrm>
            <a:custGeom>
              <a:avLst/>
              <a:gdLst/>
              <a:ahLst/>
              <a:cxnLst/>
              <a:rect l="l" t="t" r="r" b="b"/>
              <a:pathLst>
                <a:path w="1346834" h="1270000">
                  <a:moveTo>
                    <a:pt x="1346699" y="1269600"/>
                  </a:moveTo>
                  <a:lnTo>
                    <a:pt x="0" y="1269600"/>
                  </a:lnTo>
                  <a:lnTo>
                    <a:pt x="0" y="0"/>
                  </a:lnTo>
                  <a:lnTo>
                    <a:pt x="1346699" y="0"/>
                  </a:lnTo>
                  <a:lnTo>
                    <a:pt x="1346699" y="1269600"/>
                  </a:lnTo>
                  <a:close/>
                </a:path>
              </a:pathLst>
            </a:custGeom>
            <a:solidFill>
              <a:srgbClr val="BBD7F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7273049" y="2215649"/>
              <a:ext cx="1346835" cy="1270000"/>
            </a:xfrm>
            <a:custGeom>
              <a:avLst/>
              <a:gdLst/>
              <a:ahLst/>
              <a:cxnLst/>
              <a:rect l="l" t="t" r="r" b="b"/>
              <a:pathLst>
                <a:path w="1346834" h="1270000">
                  <a:moveTo>
                    <a:pt x="0" y="0"/>
                  </a:moveTo>
                  <a:lnTo>
                    <a:pt x="1346699" y="0"/>
                  </a:lnTo>
                  <a:lnTo>
                    <a:pt x="1346699" y="1269600"/>
                  </a:lnTo>
                  <a:lnTo>
                    <a:pt x="0" y="126960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5809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33" dirty="0"/>
              <a:t> </a:t>
            </a:r>
            <a:r>
              <a:rPr spc="-60" dirty="0"/>
              <a:t>Testing</a:t>
            </a:r>
            <a:r>
              <a:rPr spc="-27" dirty="0"/>
              <a:t> </a:t>
            </a:r>
            <a:r>
              <a:rPr dirty="0"/>
              <a:t>-</a:t>
            </a:r>
            <a:r>
              <a:rPr spc="-27" dirty="0"/>
              <a:t> </a:t>
            </a:r>
            <a:r>
              <a:rPr spc="-13" dirty="0"/>
              <a:t>Object</a:t>
            </a:r>
            <a:r>
              <a:rPr spc="-33" dirty="0"/>
              <a:t> </a:t>
            </a:r>
            <a:r>
              <a:rPr dirty="0"/>
              <a:t>Mocking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560" y="1830431"/>
            <a:ext cx="5725160" cy="1379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933" marR="6773" algn="just">
              <a:lnSpc>
                <a:spcPts val="3507"/>
              </a:lnSpc>
              <a:spcBef>
                <a:spcPts val="260"/>
              </a:spcBef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 on unfinished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(or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untested)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components.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mock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those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components.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651" y="3268241"/>
            <a:ext cx="5487247" cy="225283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28403" marR="325112" indent="-412316">
              <a:lnSpc>
                <a:spcPct val="100699"/>
              </a:lnSpc>
              <a:spcBef>
                <a:spcPts val="11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Same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interface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real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component,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hand-created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simulation.</a:t>
            </a:r>
            <a:endParaRPr sz="2400">
              <a:latin typeface="Arial MT"/>
              <a:cs typeface="Arial MT"/>
            </a:endParaRPr>
          </a:p>
          <a:p>
            <a:pPr marL="428403" marR="408930" indent="-412316">
              <a:lnSpc>
                <a:spcPct val="100699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simulate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abnormal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operation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events.</a:t>
            </a:r>
            <a:endParaRPr sz="2400">
              <a:latin typeface="Arial MT"/>
              <a:cs typeface="Arial MT"/>
            </a:endParaRPr>
          </a:p>
          <a:p>
            <a:pPr marL="1037987" marR="6773" lvl="1" indent="-412316">
              <a:lnSpc>
                <a:spcPct val="100699"/>
              </a:lnSpc>
              <a:buChar char="•"/>
              <a:tabLst>
                <a:tab pos="1037141" algn="l"/>
                <a:tab pos="103883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Ex. Place exact data in database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needed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hit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special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outcome.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24133" y="1771733"/>
          <a:ext cx="2532380" cy="236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2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4953">
                <a:tc>
                  <a:txBody>
                    <a:bodyPr/>
                    <a:lstStyle/>
                    <a:p>
                      <a:pPr marL="485140">
                        <a:lnSpc>
                          <a:spcPts val="125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WeatherData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7208">
                <a:tc>
                  <a:txBody>
                    <a:bodyPr/>
                    <a:lstStyle/>
                    <a:p>
                      <a:pPr marL="85725" marR="668655">
                        <a:lnSpc>
                          <a:spcPts val="143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temperature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windSpeed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windDirection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pressure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lastReading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482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85725" marR="671195">
                        <a:lnSpc>
                          <a:spcPts val="143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collect()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summarize(time)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196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689001" y="2954200"/>
            <a:ext cx="1804247" cy="230832"/>
          </a:xfrm>
          <a:prstGeom prst="rect">
            <a:avLst/>
          </a:prstGeom>
          <a:solidFill>
            <a:srgbClr val="BBD7F7"/>
          </a:solidFill>
          <a:ln w="19049">
            <a:solidFill>
              <a:srgbClr val="2388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6534">
              <a:lnSpc>
                <a:spcPts val="1820"/>
              </a:lnSpc>
            </a:pPr>
            <a:r>
              <a:rPr sz="1600" b="1" spc="-7" dirty="0">
                <a:latin typeface="Arial"/>
                <a:cs typeface="Arial"/>
              </a:rPr>
              <a:t>Thermometer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9001" y="3335088"/>
            <a:ext cx="1804247" cy="461665"/>
          </a:xfrm>
          <a:prstGeom prst="rect">
            <a:avLst/>
          </a:prstGeom>
          <a:solidFill>
            <a:srgbClr val="BBD7F7"/>
          </a:solidFill>
          <a:ln w="19049">
            <a:solidFill>
              <a:srgbClr val="2388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17">
              <a:lnSpc>
                <a:spcPts val="1713"/>
              </a:lnSpc>
            </a:pPr>
            <a:r>
              <a:rPr sz="1600" spc="-7" dirty="0">
                <a:latin typeface="Arial MT"/>
                <a:cs typeface="Arial MT"/>
              </a:rPr>
              <a:t>ther_identifier</a:t>
            </a:r>
            <a:endParaRPr sz="1600">
              <a:latin typeface="Arial MT"/>
              <a:cs typeface="Arial MT"/>
            </a:endParaRPr>
          </a:p>
          <a:p>
            <a:pPr marL="121917">
              <a:lnSpc>
                <a:spcPts val="1913"/>
              </a:lnSpc>
            </a:pPr>
            <a:r>
              <a:rPr sz="1600" spc="-7" dirty="0">
                <a:latin typeface="Arial MT"/>
                <a:cs typeface="Arial MT"/>
              </a:rPr>
              <a:t>temperature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0099" y="3902539"/>
            <a:ext cx="1770380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597" marR="652762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 MT"/>
                <a:cs typeface="Arial MT"/>
              </a:rPr>
              <a:t>get() </a:t>
            </a:r>
            <a:r>
              <a:rPr sz="1600" dirty="0">
                <a:latin typeface="Arial MT"/>
                <a:cs typeface="Arial MT"/>
              </a:rPr>
              <a:t> shutdown()  restart()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44700" y="3879238"/>
            <a:ext cx="4148667" cy="2280919"/>
            <a:chOff x="5508525" y="2909428"/>
            <a:chExt cx="3111500" cy="1710689"/>
          </a:xfrm>
        </p:grpSpPr>
        <p:sp>
          <p:nvSpPr>
            <p:cNvPr id="13" name="object 13"/>
            <p:cNvSpPr/>
            <p:nvPr/>
          </p:nvSpPr>
          <p:spPr>
            <a:xfrm>
              <a:off x="7273050" y="2909428"/>
              <a:ext cx="1346835" cy="19050"/>
            </a:xfrm>
            <a:custGeom>
              <a:avLst/>
              <a:gdLst/>
              <a:ahLst/>
              <a:cxnLst/>
              <a:rect l="l" t="t" r="r" b="b"/>
              <a:pathLst>
                <a:path w="1346834" h="19050">
                  <a:moveTo>
                    <a:pt x="0" y="0"/>
                  </a:moveTo>
                  <a:lnTo>
                    <a:pt x="1346699" y="0"/>
                  </a:lnTo>
                  <a:lnTo>
                    <a:pt x="1346699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18050" y="3340899"/>
              <a:ext cx="1742439" cy="1270000"/>
            </a:xfrm>
            <a:custGeom>
              <a:avLst/>
              <a:gdLst/>
              <a:ahLst/>
              <a:cxnLst/>
              <a:rect l="l" t="t" r="r" b="b"/>
              <a:pathLst>
                <a:path w="1742440" h="1270000">
                  <a:moveTo>
                    <a:pt x="1742399" y="1269599"/>
                  </a:moveTo>
                  <a:lnTo>
                    <a:pt x="0" y="1269599"/>
                  </a:lnTo>
                  <a:lnTo>
                    <a:pt x="0" y="0"/>
                  </a:lnTo>
                  <a:lnTo>
                    <a:pt x="1742399" y="0"/>
                  </a:lnTo>
                  <a:lnTo>
                    <a:pt x="1742399" y="1269599"/>
                  </a:lnTo>
                  <a:close/>
                </a:path>
              </a:pathLst>
            </a:custGeom>
            <a:solidFill>
              <a:srgbClr val="BBD7F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8050" y="3340899"/>
              <a:ext cx="1742439" cy="1270000"/>
            </a:xfrm>
            <a:custGeom>
              <a:avLst/>
              <a:gdLst/>
              <a:ahLst/>
              <a:cxnLst/>
              <a:rect l="l" t="t" r="r" b="b"/>
              <a:pathLst>
                <a:path w="1742440" h="1270000">
                  <a:moveTo>
                    <a:pt x="0" y="0"/>
                  </a:moveTo>
                  <a:lnTo>
                    <a:pt x="1742399" y="0"/>
                  </a:lnTo>
                  <a:lnTo>
                    <a:pt x="1742399" y="1269599"/>
                  </a:lnTo>
                  <a:lnTo>
                    <a:pt x="0" y="1269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70101" y="4467233"/>
            <a:ext cx="2297852" cy="218008"/>
          </a:xfrm>
          <a:prstGeom prst="rect">
            <a:avLst/>
          </a:prstGeom>
          <a:solidFill>
            <a:srgbClr val="BBD7F7"/>
          </a:solidFill>
        </p:spPr>
        <p:txBody>
          <a:bodyPr vert="horz" wrap="square" lIns="0" tIns="0" rIns="0" bIns="0" rtlCol="0">
            <a:spAutoFit/>
          </a:bodyPr>
          <a:lstStyle/>
          <a:p>
            <a:pPr marL="182875">
              <a:lnSpc>
                <a:spcPts val="1720"/>
              </a:lnSpc>
            </a:pPr>
            <a:r>
              <a:rPr sz="1600" b="1" dirty="0">
                <a:latin typeface="Arial"/>
                <a:cs typeface="Arial"/>
              </a:rPr>
              <a:t>Mock_Thermometer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7401" y="4749499"/>
            <a:ext cx="2331719" cy="558271"/>
          </a:xfrm>
          <a:prstGeom prst="rect">
            <a:avLst/>
          </a:prstGeom>
          <a:solidFill>
            <a:srgbClr val="BBD7F7"/>
          </a:solidFill>
          <a:ln w="19049">
            <a:solidFill>
              <a:srgbClr val="2388DB"/>
            </a:solidFill>
          </a:ln>
        </p:spPr>
        <p:txBody>
          <a:bodyPr vert="horz" wrap="square" lIns="0" tIns="70272" rIns="0" bIns="0" rtlCol="0">
            <a:spAutoFit/>
          </a:bodyPr>
          <a:lstStyle/>
          <a:p>
            <a:pPr marL="113450" marR="977876">
              <a:lnSpc>
                <a:spcPts val="1907"/>
              </a:lnSpc>
              <a:spcBef>
                <a:spcPts val="552"/>
              </a:spcBef>
            </a:pPr>
            <a:r>
              <a:rPr sz="1600" spc="-7" dirty="0">
                <a:latin typeface="Arial MT"/>
                <a:cs typeface="Arial MT"/>
              </a:rPr>
              <a:t>ther_identifier  temperature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1700" y="5402872"/>
            <a:ext cx="102277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 MT"/>
                <a:cs typeface="Arial MT"/>
              </a:rPr>
              <a:t>get() </a:t>
            </a:r>
            <a:r>
              <a:rPr sz="1600" dirty="0">
                <a:latin typeface="Arial MT"/>
                <a:cs typeface="Arial MT"/>
              </a:rPr>
              <a:t> shutdown()  restart()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70899" y="2954200"/>
            <a:ext cx="2501052" cy="1264920"/>
          </a:xfrm>
          <a:custGeom>
            <a:avLst/>
            <a:gdLst/>
            <a:ahLst/>
            <a:cxnLst/>
            <a:rect l="l" t="t" r="r" b="b"/>
            <a:pathLst>
              <a:path w="1875790" h="948689">
                <a:moveTo>
                  <a:pt x="0" y="948599"/>
                </a:moveTo>
                <a:lnTo>
                  <a:pt x="18752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20" name="object 20"/>
          <p:cNvGrpSpPr/>
          <p:nvPr/>
        </p:nvGrpSpPr>
        <p:grpSpPr>
          <a:xfrm>
            <a:off x="6832601" y="4140200"/>
            <a:ext cx="451273" cy="1165013"/>
            <a:chOff x="5124450" y="3105150"/>
            <a:chExt cx="338455" cy="873760"/>
          </a:xfrm>
        </p:grpSpPr>
        <p:sp>
          <p:nvSpPr>
            <p:cNvPr id="21" name="object 21"/>
            <p:cNvSpPr/>
            <p:nvPr/>
          </p:nvSpPr>
          <p:spPr>
            <a:xfrm>
              <a:off x="5143500" y="3124200"/>
              <a:ext cx="241300" cy="673100"/>
            </a:xfrm>
            <a:custGeom>
              <a:avLst/>
              <a:gdLst/>
              <a:ahLst/>
              <a:cxnLst/>
              <a:rect l="l" t="t" r="r" b="b"/>
              <a:pathLst>
                <a:path w="241300" h="673100">
                  <a:moveTo>
                    <a:pt x="0" y="0"/>
                  </a:moveTo>
                  <a:lnTo>
                    <a:pt x="240906" y="67249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111" y="3756418"/>
              <a:ext cx="156588" cy="22209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357401" y="5336483"/>
            <a:ext cx="4428913" cy="1191259"/>
            <a:chOff x="5518050" y="4002362"/>
            <a:chExt cx="3321685" cy="893444"/>
          </a:xfrm>
        </p:grpSpPr>
        <p:sp>
          <p:nvSpPr>
            <p:cNvPr id="24" name="object 24"/>
            <p:cNvSpPr/>
            <p:nvPr/>
          </p:nvSpPr>
          <p:spPr>
            <a:xfrm>
              <a:off x="5518050" y="4002362"/>
              <a:ext cx="1742439" cy="19050"/>
            </a:xfrm>
            <a:custGeom>
              <a:avLst/>
              <a:gdLst/>
              <a:ahLst/>
              <a:cxnLst/>
              <a:rect l="l" t="t" r="r" b="b"/>
              <a:pathLst>
                <a:path w="1742440" h="19050">
                  <a:moveTo>
                    <a:pt x="0" y="0"/>
                  </a:moveTo>
                  <a:lnTo>
                    <a:pt x="1742399" y="0"/>
                  </a:lnTo>
                  <a:lnTo>
                    <a:pt x="1742399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9649" y="4174375"/>
              <a:ext cx="2240280" cy="712470"/>
            </a:xfrm>
            <a:custGeom>
              <a:avLst/>
              <a:gdLst/>
              <a:ahLst/>
              <a:cxnLst/>
              <a:rect l="l" t="t" r="r" b="b"/>
              <a:pathLst>
                <a:path w="2240279" h="712470">
                  <a:moveTo>
                    <a:pt x="2121447" y="711899"/>
                  </a:moveTo>
                  <a:lnTo>
                    <a:pt x="0" y="711899"/>
                  </a:lnTo>
                  <a:lnTo>
                    <a:pt x="0" y="0"/>
                  </a:lnTo>
                  <a:lnTo>
                    <a:pt x="2240099" y="0"/>
                  </a:lnTo>
                  <a:lnTo>
                    <a:pt x="2240099" y="593247"/>
                  </a:lnTo>
                  <a:lnTo>
                    <a:pt x="2121447" y="7118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711097" y="4767623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0" y="118652"/>
                  </a:moveTo>
                  <a:lnTo>
                    <a:pt x="23730" y="23730"/>
                  </a:lnTo>
                  <a:lnTo>
                    <a:pt x="118652" y="0"/>
                  </a:lnTo>
                  <a:lnTo>
                    <a:pt x="0" y="118652"/>
                  </a:lnTo>
                  <a:close/>
                </a:path>
              </a:pathLst>
            </a:custGeom>
            <a:solidFill>
              <a:srgbClr val="CBC1A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589649" y="4174375"/>
              <a:ext cx="2240280" cy="712470"/>
            </a:xfrm>
            <a:custGeom>
              <a:avLst/>
              <a:gdLst/>
              <a:ahLst/>
              <a:cxnLst/>
              <a:rect l="l" t="t" r="r" b="b"/>
              <a:pathLst>
                <a:path w="2240279" h="712470">
                  <a:moveTo>
                    <a:pt x="2121447" y="711899"/>
                  </a:moveTo>
                  <a:lnTo>
                    <a:pt x="2145177" y="616977"/>
                  </a:lnTo>
                  <a:lnTo>
                    <a:pt x="2240099" y="593247"/>
                  </a:lnTo>
                  <a:lnTo>
                    <a:pt x="2121447" y="711899"/>
                  </a:lnTo>
                  <a:lnTo>
                    <a:pt x="0" y="711899"/>
                  </a:lnTo>
                  <a:lnTo>
                    <a:pt x="0" y="0"/>
                  </a:lnTo>
                  <a:lnTo>
                    <a:pt x="2240099" y="0"/>
                  </a:lnTo>
                  <a:lnTo>
                    <a:pt x="2240099" y="59324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00501" y="5515817"/>
            <a:ext cx="583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get(){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50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9510101" y="5795217"/>
            <a:ext cx="10320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return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98;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83567" y="6074617"/>
            <a:ext cx="1134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}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814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1739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Mocking</a:t>
            </a:r>
            <a:r>
              <a:rPr spc="-120" dirty="0"/>
              <a:t> </a:t>
            </a:r>
            <a:r>
              <a:rPr spc="-13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7" y="1674511"/>
            <a:ext cx="9311640" cy="49030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lnSpc>
                <a:spcPts val="3833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Declare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mock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object:</a:t>
            </a:r>
            <a:endParaRPr sz="3200" dirty="0">
              <a:latin typeface="Arial MT"/>
              <a:cs typeface="Arial MT"/>
            </a:endParaRPr>
          </a:p>
          <a:p>
            <a:pPr marL="463962">
              <a:lnSpc>
                <a:spcPts val="2873"/>
              </a:lnSpc>
            </a:pPr>
            <a:r>
              <a:rPr sz="2400" b="1" spc="-7" dirty="0">
                <a:latin typeface="Consolas"/>
                <a:cs typeface="Consolas"/>
              </a:rPr>
              <a:t>LinkedList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7" dirty="0">
                <a:latin typeface="Consolas"/>
                <a:cs typeface="Consolas"/>
              </a:rPr>
              <a:t>mList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7" dirty="0">
                <a:latin typeface="Consolas"/>
                <a:cs typeface="Consolas"/>
              </a:rPr>
              <a:t>mock(LinkedList.class);</a:t>
            </a:r>
            <a:endParaRPr sz="2400" dirty="0">
              <a:latin typeface="Consolas"/>
              <a:cs typeface="Consolas"/>
            </a:endParaRPr>
          </a:p>
          <a:p>
            <a:pPr marL="463962" indent="-447875">
              <a:lnSpc>
                <a:spcPts val="3833"/>
              </a:lnSpc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Specify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method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behavior:</a:t>
            </a:r>
            <a:endParaRPr sz="3200" dirty="0">
              <a:latin typeface="Arial MT"/>
              <a:cs typeface="Arial MT"/>
            </a:endParaRPr>
          </a:p>
          <a:p>
            <a:pPr marL="463962">
              <a:lnSpc>
                <a:spcPts val="2873"/>
              </a:lnSpc>
            </a:pPr>
            <a:r>
              <a:rPr sz="2400" b="1" spc="-7" dirty="0">
                <a:latin typeface="Consolas"/>
                <a:cs typeface="Consolas"/>
              </a:rPr>
              <a:t>when(mList.get(0)).thenReturn(“first”);</a:t>
            </a:r>
            <a:endParaRPr sz="2400" dirty="0">
              <a:latin typeface="Consolas"/>
              <a:cs typeface="Consolas"/>
            </a:endParaRPr>
          </a:p>
          <a:p>
            <a:pPr marL="1073546" lvl="1" indent="-447875">
              <a:spcBef>
                <a:spcPts val="347"/>
              </a:spcBef>
              <a:buChar char="•"/>
              <a:tabLst>
                <a:tab pos="1072700" algn="l"/>
                <a:tab pos="1074393" algn="l"/>
              </a:tabLst>
            </a:pPr>
            <a:r>
              <a:rPr sz="3200" spc="-7" dirty="0">
                <a:latin typeface="Arial MT"/>
                <a:cs typeface="Arial MT"/>
              </a:rPr>
              <a:t>Returns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“first”: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Consolas"/>
                <a:cs typeface="Consolas"/>
              </a:rPr>
              <a:t>mList.get(0);</a:t>
            </a:r>
            <a:endParaRPr sz="3200" dirty="0">
              <a:latin typeface="Consolas"/>
              <a:cs typeface="Consolas"/>
            </a:endParaRPr>
          </a:p>
          <a:p>
            <a:pPr marL="1073546" lvl="1" indent="-447875">
              <a:spcBef>
                <a:spcPts val="260"/>
              </a:spcBef>
              <a:buChar char="•"/>
              <a:tabLst>
                <a:tab pos="1072700" algn="l"/>
                <a:tab pos="1074393" algn="l"/>
              </a:tabLst>
            </a:pPr>
            <a:r>
              <a:rPr sz="3200" spc="-7" dirty="0">
                <a:latin typeface="Arial MT"/>
                <a:cs typeface="Arial MT"/>
              </a:rPr>
              <a:t>Returns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null: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Consolas"/>
                <a:cs typeface="Consolas"/>
              </a:rPr>
              <a:t>mList.get(99);</a:t>
            </a:r>
            <a:endParaRPr sz="3200" dirty="0">
              <a:latin typeface="Consolas"/>
              <a:cs typeface="Consolas"/>
            </a:endParaRPr>
          </a:p>
          <a:p>
            <a:pPr marL="1683131" lvl="2" indent="-447875">
              <a:spcBef>
                <a:spcPts val="260"/>
              </a:spcBef>
              <a:buChar char="•"/>
              <a:tabLst>
                <a:tab pos="1682285" algn="l"/>
                <a:tab pos="1683978" algn="l"/>
              </a:tabLst>
            </a:pPr>
            <a:r>
              <a:rPr sz="3200" spc="-7" dirty="0">
                <a:latin typeface="Arial MT"/>
                <a:cs typeface="Arial MT"/>
              </a:rPr>
              <a:t>Because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behavior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“99”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specified.</a:t>
            </a:r>
          </a:p>
          <a:p>
            <a:pPr marL="463962">
              <a:spcBef>
                <a:spcPts val="1033"/>
              </a:spcBef>
            </a:pPr>
            <a:r>
              <a:rPr sz="2400" b="1" spc="-7" dirty="0">
                <a:latin typeface="Consolas"/>
                <a:cs typeface="Consolas"/>
              </a:rPr>
              <a:t>when(mList.get(anyInt()).thenReturn(“element”);</a:t>
            </a:r>
            <a:endParaRPr sz="2400" dirty="0">
              <a:latin typeface="Consolas"/>
              <a:cs typeface="Consolas"/>
            </a:endParaRPr>
          </a:p>
          <a:p>
            <a:pPr marL="1073546" marR="6773" lvl="1" indent="-447875">
              <a:lnSpc>
                <a:spcPts val="3800"/>
              </a:lnSpc>
              <a:spcBef>
                <a:spcPts val="847"/>
              </a:spcBef>
              <a:buFont typeface="Arial MT"/>
              <a:buChar char="•"/>
              <a:tabLst>
                <a:tab pos="1072700" algn="l"/>
                <a:tab pos="1074393" algn="l"/>
              </a:tabLst>
            </a:pPr>
            <a:r>
              <a:rPr sz="3200" spc="-7" dirty="0">
                <a:latin typeface="Consolas"/>
                <a:cs typeface="Consolas"/>
              </a:rPr>
              <a:t>mList.get(0),</a:t>
            </a:r>
            <a:r>
              <a:rPr sz="3200" spc="-60" dirty="0">
                <a:latin typeface="Consolas"/>
                <a:cs typeface="Consolas"/>
              </a:rPr>
              <a:t> </a:t>
            </a:r>
            <a:r>
              <a:rPr sz="3200" spc="-7" dirty="0">
                <a:latin typeface="Consolas"/>
                <a:cs typeface="Consolas"/>
              </a:rPr>
              <a:t>mList.get(99)</a:t>
            </a:r>
            <a:r>
              <a:rPr sz="3200" spc="80" dirty="0">
                <a:latin typeface="Consolas"/>
                <a:cs typeface="Consolas"/>
              </a:rPr>
              <a:t> </a:t>
            </a:r>
            <a:r>
              <a:rPr sz="3200" spc="-7" dirty="0">
                <a:latin typeface="Arial MT"/>
                <a:cs typeface="Arial MT"/>
              </a:rPr>
              <a:t>both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return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“element”,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as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all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input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 </a:t>
            </a:r>
            <a:r>
              <a:rPr sz="3200" dirty="0">
                <a:latin typeface="Arial MT"/>
                <a:cs typeface="Arial MT"/>
              </a:rPr>
              <a:t>specified.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8299" y="418468"/>
            <a:ext cx="4122565" cy="2061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6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4109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Mocking</a:t>
            </a:r>
            <a:r>
              <a:rPr spc="-40" dirty="0"/>
              <a:t> </a:t>
            </a:r>
            <a:r>
              <a:rPr spc="-20" dirty="0"/>
              <a:t>Within</a:t>
            </a:r>
            <a:r>
              <a:rPr spc="-40" dirty="0"/>
              <a:t> </a:t>
            </a:r>
            <a:r>
              <a:rPr dirty="0"/>
              <a:t>a</a:t>
            </a:r>
            <a:r>
              <a:rPr spc="-33" dirty="0"/>
              <a:t> </a:t>
            </a:r>
            <a:r>
              <a:rPr spc="-10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731358"/>
            <a:ext cx="10663767" cy="4433500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16933">
              <a:spcBef>
                <a:spcPts val="913"/>
              </a:spcBef>
            </a:pPr>
            <a:r>
              <a:rPr sz="2933" spc="-7" dirty="0">
                <a:latin typeface="Consolas"/>
                <a:cs typeface="Consolas"/>
              </a:rPr>
              <a:t>@test</a:t>
            </a:r>
            <a:endParaRPr sz="2933" dirty="0">
              <a:latin typeface="Consolas"/>
              <a:cs typeface="Consolas"/>
            </a:endParaRPr>
          </a:p>
          <a:p>
            <a:pPr marL="16933">
              <a:spcBef>
                <a:spcPts val="780"/>
              </a:spcBef>
            </a:pPr>
            <a:r>
              <a:rPr sz="2933" spc="-7" dirty="0">
                <a:latin typeface="Consolas"/>
                <a:cs typeface="Consolas"/>
              </a:rPr>
              <a:t>public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void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temperatureTest(){</a:t>
            </a:r>
            <a:endParaRPr sz="2933" dirty="0">
              <a:latin typeface="Consolas"/>
              <a:cs typeface="Consolas"/>
            </a:endParaRPr>
          </a:p>
          <a:p>
            <a:pPr marL="834792" marR="6773" indent="847">
              <a:lnSpc>
                <a:spcPts val="4305"/>
              </a:lnSpc>
              <a:spcBef>
                <a:spcPts val="267"/>
              </a:spcBef>
            </a:pPr>
            <a:r>
              <a:rPr sz="2933" b="1" spc="-7" dirty="0">
                <a:latin typeface="Consolas"/>
                <a:cs typeface="Consolas"/>
              </a:rPr>
              <a:t>Thermometer mockTherm </a:t>
            </a:r>
            <a:r>
              <a:rPr sz="2933" b="1" dirty="0">
                <a:latin typeface="Consolas"/>
                <a:cs typeface="Consolas"/>
              </a:rPr>
              <a:t>= </a:t>
            </a:r>
            <a:r>
              <a:rPr sz="2933" b="1" spc="-7" dirty="0">
                <a:latin typeface="Consolas"/>
                <a:cs typeface="Consolas"/>
              </a:rPr>
              <a:t>mock(Thermometer.class); </a:t>
            </a:r>
            <a:r>
              <a:rPr sz="2933" b="1" spc="-159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when(mockTherm.get()).thenReturn(98); </a:t>
            </a:r>
            <a:r>
              <a:rPr sz="2933" b="1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WeatherData wData </a:t>
            </a:r>
            <a:r>
              <a:rPr sz="2933" dirty="0">
                <a:latin typeface="Consolas"/>
                <a:cs typeface="Consolas"/>
              </a:rPr>
              <a:t>= </a:t>
            </a:r>
            <a:r>
              <a:rPr sz="2933" spc="-7" dirty="0">
                <a:latin typeface="Consolas"/>
                <a:cs typeface="Consolas"/>
              </a:rPr>
              <a:t>new WeatherData(); </a:t>
            </a:r>
            <a:r>
              <a:rPr sz="29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wData.collect(mockTherm); </a:t>
            </a:r>
            <a:r>
              <a:rPr sz="29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assertEquals(98,wData.temperature);</a:t>
            </a:r>
            <a:endParaRPr sz="2933" dirty="0">
              <a:latin typeface="Consolas"/>
              <a:cs typeface="Consolas"/>
            </a:endParaRPr>
          </a:p>
          <a:p>
            <a:pPr marL="16933">
              <a:spcBef>
                <a:spcPts val="480"/>
              </a:spcBef>
            </a:pPr>
            <a:r>
              <a:rPr sz="2933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68" y="613533"/>
            <a:ext cx="3971665" cy="19858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3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4229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</a:t>
            </a:r>
            <a:r>
              <a:rPr spc="-120" dirty="0"/>
              <a:t> </a:t>
            </a:r>
            <a:r>
              <a:rPr spc="-7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229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</a:t>
            </a:r>
            <a:r>
              <a:rPr spc="-120" dirty="0"/>
              <a:t> </a:t>
            </a:r>
            <a:r>
              <a:rPr spc="-7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167620" cy="314603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Building,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running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tests, packaging and distributing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very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common,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effort-intensive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deploying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possible.</a:t>
            </a:r>
            <a:endParaRPr sz="2933">
              <a:latin typeface="Arial MT"/>
              <a:cs typeface="Arial MT"/>
            </a:endParaRPr>
          </a:p>
          <a:p>
            <a:pPr marL="474968" marR="485128" indent="-458882">
              <a:lnSpc>
                <a:spcPts val="3773"/>
              </a:lnSpc>
              <a:spcBef>
                <a:spcPts val="132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Build systems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ease process by automating as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much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 possible.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Repetitive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automated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at-will.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366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229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</a:t>
            </a:r>
            <a:r>
              <a:rPr spc="-120" dirty="0"/>
              <a:t> </a:t>
            </a:r>
            <a:r>
              <a:rPr spc="-7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892733"/>
            <a:ext cx="10490200" cy="3869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21" marR="6773" indent="-483435">
              <a:lnSpc>
                <a:spcPct val="103099"/>
              </a:lnSpc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Allow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over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compilation,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execution,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executable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packaging,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deployment.</a:t>
            </a:r>
            <a:endParaRPr sz="3467">
              <a:latin typeface="Arial MT"/>
              <a:cs typeface="Arial MT"/>
            </a:endParaRPr>
          </a:p>
          <a:p>
            <a:pPr marL="499521" marR="816166" indent="-458882">
              <a:lnSpc>
                <a:spcPts val="4200"/>
              </a:lnSpc>
              <a:spcBef>
                <a:spcPts val="147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Script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defines actions that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 automatically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invoked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 any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3467">
              <a:latin typeface="Arial MT"/>
              <a:cs typeface="Arial MT"/>
            </a:endParaRPr>
          </a:p>
          <a:p>
            <a:pPr marL="499521" indent="-483435">
              <a:spcBef>
                <a:spcPts val="407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frameworks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build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scripting.</a:t>
            </a:r>
            <a:endParaRPr sz="3467">
              <a:latin typeface="Arial MT"/>
              <a:cs typeface="Arial MT"/>
            </a:endParaRPr>
          </a:p>
          <a:p>
            <a:pPr marL="1109106" lvl="1" indent="-484281">
              <a:spcBef>
                <a:spcPts val="1173"/>
              </a:spcBef>
              <a:buSzPct val="136363"/>
              <a:buChar char="•"/>
              <a:tabLst>
                <a:tab pos="1108259" algn="l"/>
                <a:tab pos="1109952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popular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Java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include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Ant,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Maven,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Gradle.</a:t>
            </a:r>
            <a:endParaRPr sz="2933">
              <a:latin typeface="Arial MT"/>
              <a:cs typeface="Arial MT"/>
            </a:endParaRPr>
          </a:p>
          <a:p>
            <a:pPr marL="1109106" lvl="1" indent="-436022">
              <a:spcBef>
                <a:spcPts val="260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Gradle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Android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projects.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459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330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</a:t>
            </a:r>
            <a:r>
              <a:rPr spc="-120" dirty="0"/>
              <a:t> </a:t>
            </a:r>
            <a:r>
              <a:rPr spc="-7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968" y="2263402"/>
            <a:ext cx="10489353" cy="3932573"/>
          </a:xfrm>
          <a:prstGeom prst="rect">
            <a:avLst/>
          </a:prstGeom>
        </p:spPr>
        <p:txBody>
          <a:bodyPr vert="horz" wrap="square" lIns="0" tIns="66887" rIns="0" bIns="0" rtlCol="0">
            <a:spAutoFit/>
          </a:bodyPr>
          <a:lstStyle/>
          <a:p>
            <a:pPr marL="452109" marR="220128" indent="-436022">
              <a:lnSpc>
                <a:spcPts val="3173"/>
              </a:lnSpc>
              <a:spcBef>
                <a:spcPts val="527"/>
              </a:spcBef>
              <a:buFont typeface="Arial MT"/>
              <a:buChar char="•"/>
              <a:tabLst>
                <a:tab pos="451262" algn="l"/>
                <a:tab pos="452955" algn="l"/>
              </a:tabLst>
            </a:pP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Validate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project is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correct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all necessary information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endParaRPr sz="2933">
              <a:latin typeface="Arial MT"/>
              <a:cs typeface="Arial MT"/>
            </a:endParaRPr>
          </a:p>
          <a:p>
            <a:pPr marL="452109" indent="-436022">
              <a:spcBef>
                <a:spcPts val="960"/>
              </a:spcBef>
              <a:buFont typeface="Arial MT"/>
              <a:buChar char="•"/>
              <a:tabLst>
                <a:tab pos="451262" algn="l"/>
                <a:tab pos="452955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Compile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project.</a:t>
            </a:r>
            <a:endParaRPr sz="2933">
              <a:latin typeface="Arial MT"/>
              <a:cs typeface="Arial MT"/>
            </a:endParaRPr>
          </a:p>
          <a:p>
            <a:pPr marL="452109" indent="-436022">
              <a:spcBef>
                <a:spcPts val="980"/>
              </a:spcBef>
              <a:buFont typeface="Arial MT"/>
              <a:buChar char="•"/>
              <a:tabLst>
                <a:tab pos="451262" algn="l"/>
                <a:tab pos="452955" algn="l"/>
              </a:tabLst>
            </a:pPr>
            <a:r>
              <a:rPr sz="2933" b="1" spc="-60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sz="2933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suitable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framework.</a:t>
            </a:r>
            <a:endParaRPr sz="2933">
              <a:latin typeface="Arial MT"/>
              <a:cs typeface="Arial MT"/>
            </a:endParaRPr>
          </a:p>
          <a:p>
            <a:pPr marL="1061693" marR="1550208" lvl="1" indent="-436022">
              <a:lnSpc>
                <a:spcPts val="3133"/>
              </a:lnSpc>
              <a:spcBef>
                <a:spcPts val="740"/>
              </a:spcBef>
              <a:buChar char="•"/>
              <a:tabLst>
                <a:tab pos="1060847" algn="l"/>
                <a:tab pos="1062540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Run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unit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tests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classes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subsystem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integration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tests</a:t>
            </a:r>
            <a:r>
              <a:rPr sz="2933" b="1" spc="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groups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classes.</a:t>
            </a:r>
            <a:endParaRPr sz="2933">
              <a:latin typeface="Arial MT"/>
              <a:cs typeface="Arial MT"/>
            </a:endParaRPr>
          </a:p>
          <a:p>
            <a:pPr marL="452109" marR="525767" indent="-436022">
              <a:lnSpc>
                <a:spcPts val="3160"/>
              </a:lnSpc>
              <a:spcBef>
                <a:spcPts val="138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compiled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package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distributable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format,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such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as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JAR.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066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65847">
              <a:spcBef>
                <a:spcPts val="247"/>
              </a:spcBef>
            </a:pPr>
            <a:r>
              <a:rPr sz="1867" b="1" spc="-20" dirty="0">
                <a:latin typeface="Arial"/>
                <a:cs typeface="Arial"/>
              </a:rPr>
              <a:t>Validate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976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46374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Compile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3887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algn="ctr">
              <a:spcBef>
                <a:spcPts val="247"/>
              </a:spcBef>
            </a:pPr>
            <a:r>
              <a:rPr sz="1867" b="1" spc="-40" dirty="0">
                <a:latin typeface="Arial"/>
                <a:cs typeface="Arial"/>
              </a:rPr>
              <a:t>Test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798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32828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Package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707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91150">
              <a:spcBef>
                <a:spcPts val="247"/>
              </a:spcBef>
            </a:pPr>
            <a:r>
              <a:rPr sz="1867" b="1" spc="-27" dirty="0">
                <a:latin typeface="Arial"/>
                <a:cs typeface="Arial"/>
              </a:rPr>
              <a:t>Verify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7619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71677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Install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5528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19185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Deploy</a:t>
            </a:r>
            <a:endParaRPr sz="1867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467" y="1875220"/>
            <a:ext cx="255167" cy="1093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287" y="1875220"/>
            <a:ext cx="255167" cy="1093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287" y="1875220"/>
            <a:ext cx="255167" cy="1093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107" y="1875220"/>
            <a:ext cx="255167" cy="1093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8017" y="1875220"/>
            <a:ext cx="255168" cy="1093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6019" y="1875220"/>
            <a:ext cx="255167" cy="10930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70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330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</a:t>
            </a:r>
            <a:r>
              <a:rPr spc="-120" dirty="0"/>
              <a:t> </a:t>
            </a:r>
            <a:r>
              <a:rPr spc="-7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2202277"/>
            <a:ext cx="10564707" cy="375493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Verify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quality/correctness.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packaged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executable.</a:t>
            </a:r>
            <a:endParaRPr sz="2933">
              <a:latin typeface="Arial MT"/>
              <a:cs typeface="Arial MT"/>
            </a:endParaRPr>
          </a:p>
          <a:p>
            <a:pPr marL="1084553" marR="990575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 is also when tests of non-functional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criteria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like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 executed.</a:t>
            </a:r>
            <a:endParaRPr sz="2933">
              <a:latin typeface="Arial MT"/>
              <a:cs typeface="Arial MT"/>
            </a:endParaRPr>
          </a:p>
          <a:p>
            <a:pPr marL="474968" marR="886438" indent="-458882">
              <a:lnSpc>
                <a:spcPts val="3773"/>
              </a:lnSpc>
              <a:spcBef>
                <a:spcPts val="134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Install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 package for use as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dependency in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projects 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locally.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Deploy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package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installation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environment.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066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65847">
              <a:spcBef>
                <a:spcPts val="247"/>
              </a:spcBef>
            </a:pPr>
            <a:r>
              <a:rPr sz="1867" b="1" spc="-20" dirty="0">
                <a:latin typeface="Arial"/>
                <a:cs typeface="Arial"/>
              </a:rPr>
              <a:t>Validate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976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46374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Compile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3887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algn="ctr">
              <a:spcBef>
                <a:spcPts val="247"/>
              </a:spcBef>
            </a:pPr>
            <a:r>
              <a:rPr sz="1867" b="1" spc="-40" dirty="0">
                <a:latin typeface="Arial"/>
                <a:cs typeface="Arial"/>
              </a:rPr>
              <a:t>Test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798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232828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Package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707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91150">
              <a:spcBef>
                <a:spcPts val="247"/>
              </a:spcBef>
            </a:pPr>
            <a:r>
              <a:rPr sz="1867" b="1" spc="-27" dirty="0">
                <a:latin typeface="Arial"/>
                <a:cs typeface="Arial"/>
              </a:rPr>
              <a:t>Verify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7619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71677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Install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5528" y="1748876"/>
            <a:ext cx="1429173" cy="31895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1327" rIns="0" bIns="0" rtlCol="0">
            <a:spAutoFit/>
          </a:bodyPr>
          <a:lstStyle/>
          <a:p>
            <a:pPr marL="319185">
              <a:spcBef>
                <a:spcPts val="247"/>
              </a:spcBef>
            </a:pPr>
            <a:r>
              <a:rPr sz="1867" b="1" spc="-7" dirty="0">
                <a:latin typeface="Arial"/>
                <a:cs typeface="Arial"/>
              </a:rPr>
              <a:t>Deploy</a:t>
            </a:r>
            <a:endParaRPr sz="1867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467" y="1875220"/>
            <a:ext cx="255167" cy="1093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287" y="1875220"/>
            <a:ext cx="255167" cy="1093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287" y="1875220"/>
            <a:ext cx="255167" cy="1093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107" y="1875220"/>
            <a:ext cx="255167" cy="1093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8017" y="1875220"/>
            <a:ext cx="255168" cy="1093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6019" y="1875220"/>
            <a:ext cx="255167" cy="10930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283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3968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Apache</a:t>
            </a:r>
            <a:r>
              <a:rPr spc="-300" dirty="0"/>
              <a:t> </a:t>
            </a:r>
            <a:r>
              <a:rPr spc="-7" dirty="0"/>
              <a:t>Ant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592645" cy="4531026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Build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Java.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Build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scripts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targets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 executed on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command.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Correspond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lifecycle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phases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automated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Targets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trigger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scripts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written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XML.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Platform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neutral,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invoke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platform-specific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commands.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Human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machine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readable.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Created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automatically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IDEs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(Eclipse).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0712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830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A</a:t>
            </a:r>
            <a:r>
              <a:rPr spc="-227" dirty="0"/>
              <a:t> </a:t>
            </a:r>
            <a:r>
              <a:rPr spc="-7" dirty="0"/>
              <a:t>Basic</a:t>
            </a:r>
            <a:r>
              <a:rPr spc="-47" dirty="0"/>
              <a:t> </a:t>
            </a:r>
            <a:r>
              <a:rPr spc="-7" dirty="0"/>
              <a:t>Build</a:t>
            </a:r>
            <a:r>
              <a:rPr spc="-47" dirty="0"/>
              <a:t> </a:t>
            </a:r>
            <a:r>
              <a:rPr spc="-7" dirty="0"/>
              <a:t>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6967" y="3493284"/>
            <a:ext cx="10510520" cy="2868115"/>
          </a:xfrm>
          <a:prstGeom prst="rect">
            <a:avLst/>
          </a:prstGeom>
        </p:spPr>
        <p:txBody>
          <a:bodyPr vert="horz" wrap="square" lIns="0" tIns="66887" rIns="0" bIns="0" rtlCol="0">
            <a:spAutoFit/>
          </a:bodyPr>
          <a:lstStyle/>
          <a:p>
            <a:pPr marL="452109" marR="1087939" indent="-436022">
              <a:lnSpc>
                <a:spcPts val="3173"/>
              </a:lnSpc>
              <a:spcBef>
                <a:spcPts val="527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File typically named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build.xml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, and placed in the base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directory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project.</a:t>
            </a:r>
            <a:endParaRPr sz="2933">
              <a:latin typeface="Arial MT"/>
              <a:cs typeface="Arial MT"/>
            </a:endParaRPr>
          </a:p>
          <a:p>
            <a:pPr marL="452109" indent="-436022">
              <a:spcBef>
                <a:spcPts val="96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script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2933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project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least one</a:t>
            </a:r>
            <a:r>
              <a:rPr sz="2933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target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  <a:p>
            <a:pPr marL="1061693" lvl="1" indent="-436022">
              <a:spcBef>
                <a:spcPts val="313"/>
              </a:spcBef>
              <a:buChar char="•"/>
              <a:tabLst>
                <a:tab pos="1060847" algn="l"/>
                <a:tab pos="1062540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Project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defines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name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target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  <a:p>
            <a:pPr marL="1061693" lvl="1" indent="-436022">
              <a:spcBef>
                <a:spcPts val="280"/>
              </a:spcBef>
              <a:buChar char="•"/>
              <a:tabLst>
                <a:tab pos="1060847" algn="l"/>
                <a:tab pos="1062540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prints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project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information.</a:t>
            </a:r>
            <a:endParaRPr sz="2933">
              <a:latin typeface="Arial MT"/>
              <a:cs typeface="Arial MT"/>
            </a:endParaRPr>
          </a:p>
          <a:p>
            <a:pPr marL="1671278" lvl="2" indent="-413163">
              <a:spcBef>
                <a:spcPts val="353"/>
              </a:spcBef>
              <a:buChar char="•"/>
              <a:tabLst>
                <a:tab pos="1670432" algn="l"/>
                <a:tab pos="1672125" algn="l"/>
              </a:tabLst>
            </a:pPr>
            <a:r>
              <a:rPr sz="2400" b="1" spc="-7" dirty="0">
                <a:solidFill>
                  <a:srgbClr val="4F4F4F"/>
                </a:solidFill>
                <a:latin typeface="Arial"/>
                <a:cs typeface="Arial"/>
              </a:rPr>
              <a:t>Echo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prints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information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terminal.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301" y="1582214"/>
            <a:ext cx="7199207" cy="1894066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16933">
              <a:spcBef>
                <a:spcPts val="327"/>
              </a:spcBef>
            </a:pPr>
            <a:r>
              <a:rPr sz="1867" spc="-7" dirty="0">
                <a:solidFill>
                  <a:srgbClr val="666600"/>
                </a:solidFill>
                <a:latin typeface="Consolas"/>
                <a:cs typeface="Consolas"/>
              </a:rPr>
              <a:t>&lt;?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xml</a:t>
            </a:r>
            <a:r>
              <a:rPr sz="1867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version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"1.0"</a:t>
            </a:r>
            <a:r>
              <a:rPr sz="1867" spc="-7" dirty="0">
                <a:solidFill>
                  <a:srgbClr val="666600"/>
                </a:solidFill>
                <a:latin typeface="Consolas"/>
                <a:cs typeface="Consolas"/>
              </a:rPr>
              <a:t>?&gt;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&lt;project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"Hello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World</a:t>
            </a:r>
            <a:r>
              <a:rPr sz="1867" spc="-2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Project"</a:t>
            </a:r>
            <a:r>
              <a:rPr sz="1867" spc="2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798387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&lt;echo&gt;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Hello</a:t>
            </a:r>
            <a:r>
              <a:rPr sz="1867" spc="-2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World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13131"/>
                </a:solidFill>
                <a:latin typeface="Consolas"/>
                <a:cs typeface="Consolas"/>
              </a:rPr>
              <a:t>-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Welcome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to</a:t>
            </a:r>
            <a:r>
              <a:rPr sz="1867" spc="-2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Apache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13131"/>
                </a:solidFill>
                <a:latin typeface="Consolas"/>
                <a:cs typeface="Consolas"/>
              </a:rPr>
              <a:t>Ant!</a:t>
            </a:r>
            <a:r>
              <a:rPr sz="1867" dirty="0">
                <a:solidFill>
                  <a:srgbClr val="000088"/>
                </a:solidFill>
                <a:latin typeface="Consolas"/>
                <a:cs typeface="Consolas"/>
              </a:rPr>
              <a:t>&lt;/echo&gt;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414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6" y="1743259"/>
            <a:ext cx="6846993" cy="4656830"/>
          </a:xfrm>
          <a:prstGeom prst="rect">
            <a:avLst/>
          </a:prstGeom>
        </p:spPr>
        <p:txBody>
          <a:bodyPr vert="horz" wrap="square" lIns="0" tIns="133773" rIns="0" bIns="0" rtlCol="0">
            <a:spAutoFit/>
          </a:bodyPr>
          <a:lstStyle/>
          <a:p>
            <a:pPr marL="16933">
              <a:spcBef>
                <a:spcPts val="1053"/>
              </a:spcBef>
            </a:pPr>
            <a:r>
              <a:rPr sz="3067" spc="-7" dirty="0">
                <a:latin typeface="Arial MT"/>
                <a:cs typeface="Arial MT"/>
              </a:rPr>
              <a:t>Unit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tests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should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cover:</a:t>
            </a:r>
          </a:p>
          <a:p>
            <a:pPr marL="626518" indent="-540160">
              <a:spcBef>
                <a:spcPts val="920"/>
              </a:spcBef>
              <a:buChar char="●"/>
              <a:tabLst>
                <a:tab pos="625671" algn="l"/>
                <a:tab pos="626518" algn="l"/>
              </a:tabLst>
            </a:pPr>
            <a:r>
              <a:rPr sz="3067" spc="-7" dirty="0">
                <a:latin typeface="Arial MT"/>
                <a:cs typeface="Arial MT"/>
              </a:rPr>
              <a:t>Set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and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check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class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variables.</a:t>
            </a:r>
          </a:p>
          <a:p>
            <a:pPr marL="1236102" marR="951630" lvl="1" indent="-499521">
              <a:lnSpc>
                <a:spcPts val="2733"/>
              </a:lnSpc>
              <a:spcBef>
                <a:spcPts val="673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Can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any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change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name, </a:t>
            </a:r>
            <a:r>
              <a:rPr sz="2533" spc="-679" dirty="0">
                <a:latin typeface="Arial MT"/>
                <a:cs typeface="Arial MT"/>
              </a:rPr>
              <a:t> </a:t>
            </a:r>
            <a:r>
              <a:rPr sz="2533" spc="-20" dirty="0">
                <a:latin typeface="Arial MT"/>
                <a:cs typeface="Arial MT"/>
              </a:rPr>
              <a:t>personnummer, </a:t>
            </a:r>
            <a:r>
              <a:rPr sz="2533" spc="-7" dirty="0">
                <a:latin typeface="Arial MT"/>
                <a:cs typeface="Arial MT"/>
              </a:rPr>
              <a:t>balance?</a:t>
            </a:r>
            <a:endParaRPr sz="2533" dirty="0">
              <a:latin typeface="Arial MT"/>
              <a:cs typeface="Arial MT"/>
            </a:endParaRPr>
          </a:p>
          <a:p>
            <a:pPr marL="1236102" lvl="1" indent="-499521">
              <a:spcBef>
                <a:spcPts val="287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Does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changing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those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create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problems?</a:t>
            </a:r>
            <a:endParaRPr sz="2533" dirty="0">
              <a:latin typeface="Arial MT"/>
              <a:cs typeface="Arial MT"/>
            </a:endParaRPr>
          </a:p>
          <a:p>
            <a:pPr marL="626518" indent="-540160">
              <a:spcBef>
                <a:spcPts val="953"/>
              </a:spcBef>
              <a:buChar char="●"/>
              <a:tabLst>
                <a:tab pos="625671" algn="l"/>
                <a:tab pos="626518" algn="l"/>
              </a:tabLst>
            </a:pPr>
            <a:r>
              <a:rPr sz="3067" spc="-7" dirty="0">
                <a:latin typeface="Arial MT"/>
                <a:cs typeface="Arial MT"/>
              </a:rPr>
              <a:t>Each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“job”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performed</a:t>
            </a:r>
            <a:r>
              <a:rPr sz="3067" spc="-2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by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the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class.</a:t>
            </a:r>
          </a:p>
          <a:p>
            <a:pPr marL="498674" marR="114297" lvl="1" indent="-498674" algn="r">
              <a:spcBef>
                <a:spcPts val="325"/>
              </a:spcBef>
              <a:buChar char="○"/>
              <a:tabLst>
                <a:tab pos="498674" algn="l"/>
                <a:tab pos="499521" algn="l"/>
              </a:tabLst>
            </a:pPr>
            <a:r>
              <a:rPr sz="2533" spc="-7" dirty="0">
                <a:latin typeface="Arial MT"/>
                <a:cs typeface="Arial MT"/>
              </a:rPr>
              <a:t>Single</a:t>
            </a:r>
            <a:r>
              <a:rPr sz="2533" spc="-4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sequences.</a:t>
            </a:r>
          </a:p>
          <a:p>
            <a:pPr marL="498674" marR="82123" lvl="2" indent="-498674" algn="r">
              <a:spcBef>
                <a:spcPts val="360"/>
              </a:spcBef>
              <a:buChar char="■"/>
              <a:tabLst>
                <a:tab pos="498674" algn="l"/>
                <a:tab pos="499521" algn="l"/>
              </a:tabLst>
            </a:pPr>
            <a:r>
              <a:rPr sz="2533" spc="-53" dirty="0">
                <a:latin typeface="Arial MT"/>
                <a:cs typeface="Arial MT"/>
              </a:rPr>
              <a:t>Vary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order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are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called.</a:t>
            </a:r>
          </a:p>
          <a:p>
            <a:pPr marL="1236102" marR="795000" lvl="1" indent="-499521">
              <a:lnSpc>
                <a:spcPts val="2733"/>
              </a:lnSpc>
              <a:spcBef>
                <a:spcPts val="707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Each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outcome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each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“job”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(error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handling,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return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conditions).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1903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Targets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3165923"/>
            <a:ext cx="10411460" cy="2900665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53339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collection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you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want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unit.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Targets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327"/>
              </a:lnSpc>
              <a:spcBef>
                <a:spcPts val="279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deploy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command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call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package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which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call</a:t>
            </a:r>
            <a:endParaRPr sz="2933">
              <a:latin typeface="Arial MT"/>
              <a:cs typeface="Arial MT"/>
            </a:endParaRPr>
          </a:p>
          <a:p>
            <a:pPr marL="1084553">
              <a:lnSpc>
                <a:spcPts val="3327"/>
              </a:lnSpc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clean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compile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first.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Dependencies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denoted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depends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attribute.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100" y="1873522"/>
            <a:ext cx="8630920" cy="1268125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16933">
              <a:spcBef>
                <a:spcPts val="327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"deploy"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depends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"package"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"package"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depends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"clean,compile"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"clean"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"compile"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7648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1903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Targets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7901" y="1708422"/>
            <a:ext cx="10523220" cy="4520362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16933">
              <a:spcBef>
                <a:spcPts val="327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"deploy"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depends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"package"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"package"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depends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"clean,compile"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"clean"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"compile"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....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651070" indent="-483435">
              <a:spcBef>
                <a:spcPts val="720"/>
              </a:spcBef>
              <a:buSzPct val="115384"/>
              <a:buChar char="•"/>
              <a:tabLst>
                <a:tab pos="651070" algn="l"/>
                <a:tab pos="651917" algn="l"/>
              </a:tabLst>
            </a:pP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attributes:</a:t>
            </a:r>
            <a:endParaRPr sz="3467">
              <a:latin typeface="Arial MT"/>
              <a:cs typeface="Arial MT"/>
            </a:endParaRPr>
          </a:p>
          <a:p>
            <a:pPr marL="1260655" lvl="1" indent="-436022">
              <a:lnSpc>
                <a:spcPts val="3507"/>
              </a:lnSpc>
              <a:spcBef>
                <a:spcPts val="147"/>
              </a:spcBef>
              <a:buChar char="•"/>
              <a:tabLst>
                <a:tab pos="1260655" algn="l"/>
                <a:tab pos="1261502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name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defines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name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(required)</a:t>
            </a:r>
            <a:endParaRPr sz="2933">
              <a:latin typeface="Arial MT"/>
              <a:cs typeface="Arial MT"/>
            </a:endParaRPr>
          </a:p>
          <a:p>
            <a:pPr marL="1260655" lvl="1" indent="-436022">
              <a:lnSpc>
                <a:spcPts val="3500"/>
              </a:lnSpc>
              <a:buChar char="•"/>
              <a:tabLst>
                <a:tab pos="1260655" algn="l"/>
                <a:tab pos="1261502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depends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lists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dependencies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target.</a:t>
            </a:r>
            <a:endParaRPr sz="2933">
              <a:latin typeface="Arial MT"/>
              <a:cs typeface="Arial MT"/>
            </a:endParaRPr>
          </a:p>
          <a:p>
            <a:pPr marL="1260655" lvl="1" indent="-436022">
              <a:lnSpc>
                <a:spcPts val="3500"/>
              </a:lnSpc>
              <a:buChar char="•"/>
              <a:tabLst>
                <a:tab pos="1260655" algn="l"/>
                <a:tab pos="1261502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description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describe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target.</a:t>
            </a:r>
            <a:endParaRPr sz="2933">
              <a:latin typeface="Arial MT"/>
              <a:cs typeface="Arial MT"/>
            </a:endParaRPr>
          </a:p>
          <a:p>
            <a:pPr marL="1260655" marR="6773" lvl="1" indent="-436022">
              <a:lnSpc>
                <a:spcPts val="3507"/>
              </a:lnSpc>
              <a:spcBef>
                <a:spcPts val="120"/>
              </a:spcBef>
              <a:buChar char="•"/>
              <a:tabLst>
                <a:tab pos="1260655" algn="l"/>
                <a:tab pos="1261502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if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unless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allow execution of the target to depend on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conditional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attribute.</a:t>
            </a:r>
            <a:endParaRPr sz="2933">
              <a:latin typeface="Arial MT"/>
              <a:cs typeface="Arial MT"/>
            </a:endParaRPr>
          </a:p>
          <a:p>
            <a:pPr marL="1870240" lvl="2" indent="-412316">
              <a:lnSpc>
                <a:spcPts val="2760"/>
              </a:lnSpc>
              <a:buChar char="•"/>
              <a:tabLst>
                <a:tab pos="1870240" algn="l"/>
                <a:tab pos="1871087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2400" spc="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Arial"/>
                <a:cs typeface="Arial"/>
              </a:rPr>
              <a:t>if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attribute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true,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Arial"/>
                <a:cs typeface="Arial"/>
              </a:rPr>
              <a:t>unless</a:t>
            </a:r>
            <a:r>
              <a:rPr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true.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13324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1384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Executing</a:t>
            </a:r>
            <a:r>
              <a:rPr spc="-127" dirty="0"/>
              <a:t> </a:t>
            </a:r>
            <a:r>
              <a:rPr dirty="0"/>
              <a:t>targets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3520412"/>
            <a:ext cx="10464800" cy="2639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command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line,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invoke: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</a:t>
            </a:r>
            <a:r>
              <a:rPr sz="2933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&lt;target</a:t>
            </a:r>
            <a:r>
              <a:rPr sz="2933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name&gt;</a:t>
            </a:r>
            <a:endParaRPr sz="2933">
              <a:latin typeface="Arial"/>
              <a:cs typeface="Arial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supplied,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default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3467">
              <a:latin typeface="Arial MT"/>
              <a:cs typeface="Arial MT"/>
            </a:endParaRPr>
          </a:p>
          <a:p>
            <a:pPr marL="1084553" marR="220128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this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case,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 info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give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same result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because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info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default target.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1650179"/>
            <a:ext cx="6178973" cy="1650023"/>
          </a:xfrm>
          <a:prstGeom prst="rect">
            <a:avLst/>
          </a:prstGeom>
        </p:spPr>
        <p:txBody>
          <a:bodyPr vert="horz" wrap="square" lIns="0" tIns="44025" rIns="0" bIns="0" rtlCol="0">
            <a:spAutoFit/>
          </a:bodyPr>
          <a:lstStyle/>
          <a:p>
            <a:pPr marL="16933">
              <a:spcBef>
                <a:spcPts val="345"/>
              </a:spcBef>
            </a:pP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&lt;?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xml</a:t>
            </a:r>
            <a:r>
              <a:rPr sz="1600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version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"1.0"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?&gt;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21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&lt;project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"Hello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World</a:t>
            </a:r>
            <a:r>
              <a:rPr sz="1600" spc="-2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Project"</a:t>
            </a:r>
            <a:r>
              <a:rPr sz="1600" spc="2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default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&lt;echo&gt;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Hello</a:t>
            </a:r>
            <a:r>
              <a:rPr sz="1600" spc="-2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World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13131"/>
                </a:solidFill>
                <a:latin typeface="Consolas"/>
                <a:cs typeface="Consolas"/>
              </a:rPr>
              <a:t>-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Welcome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to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Apache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13131"/>
                </a:solidFill>
                <a:latin typeface="Consolas"/>
                <a:cs typeface="Consolas"/>
              </a:rPr>
              <a:t>Ant!</a:t>
            </a:r>
            <a:r>
              <a:rPr sz="1600" dirty="0">
                <a:solidFill>
                  <a:srgbClr val="000088"/>
                </a:solidFill>
                <a:latin typeface="Consolas"/>
                <a:cs typeface="Consolas"/>
              </a:rPr>
              <a:t>&lt;/echo&gt;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7065" y="1719166"/>
            <a:ext cx="5728547" cy="1479973"/>
          </a:xfrm>
          <a:custGeom>
            <a:avLst/>
            <a:gdLst/>
            <a:ahLst/>
            <a:cxnLst/>
            <a:rect l="l" t="t" r="r" b="b"/>
            <a:pathLst>
              <a:path w="4296409" h="1109980">
                <a:moveTo>
                  <a:pt x="4295999" y="1109399"/>
                </a:moveTo>
                <a:lnTo>
                  <a:pt x="0" y="1109399"/>
                </a:lnTo>
                <a:lnTo>
                  <a:pt x="0" y="0"/>
                </a:lnTo>
                <a:lnTo>
                  <a:pt x="4295999" y="0"/>
                </a:lnTo>
                <a:lnTo>
                  <a:pt x="4295999" y="1109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552168" y="1699644"/>
            <a:ext cx="4936913" cy="1434921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16933">
              <a:spcBef>
                <a:spcPts val="412"/>
              </a:spcBef>
            </a:pP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Buildfile:</a:t>
            </a:r>
            <a:r>
              <a:rPr sz="1600" spc="-87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build.xml</a:t>
            </a:r>
            <a:endParaRPr sz="1600">
              <a:latin typeface="Consolas"/>
              <a:cs typeface="Consolas"/>
            </a:endParaRPr>
          </a:p>
          <a:p>
            <a:pPr marL="16933" marR="6773">
              <a:lnSpc>
                <a:spcPct val="114599"/>
              </a:lnSpc>
            </a:pP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info: [echo] Hello World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Welcome to Apache </a:t>
            </a:r>
            <a:r>
              <a:rPr sz="1600" spc="-8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Ant!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BUILD</a:t>
            </a:r>
            <a:r>
              <a:rPr sz="1600" spc="-87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SUCCESSFUL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Total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time: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nsolas"/>
                <a:cs typeface="Consolas"/>
              </a:rPr>
              <a:t>seconds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6865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043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287" y="1812117"/>
            <a:ext cx="10664612" cy="3510362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558786" indent="-447875">
              <a:spcBef>
                <a:spcPts val="493"/>
              </a:spcBef>
              <a:buChar char="•"/>
              <a:tabLst>
                <a:tab pos="557939" algn="l"/>
                <a:tab pos="558786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XML</a:t>
            </a:r>
            <a:r>
              <a:rPr sz="3200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natively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allow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variable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declaration.</a:t>
            </a:r>
            <a:endParaRPr sz="3200">
              <a:latin typeface="Arial MT"/>
              <a:cs typeface="Arial MT"/>
            </a:endParaRPr>
          </a:p>
          <a:p>
            <a:pPr marL="1168371" marR="6773" lvl="1" indent="-436022">
              <a:lnSpc>
                <a:spcPts val="3133"/>
              </a:lnSpc>
              <a:spcBef>
                <a:spcPts val="753"/>
              </a:spcBef>
              <a:buChar char="•"/>
              <a:tabLst>
                <a:tab pos="1167524" algn="l"/>
                <a:tab pos="1168371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Instead,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create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property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elements, which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referred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by name.</a:t>
            </a:r>
            <a:endParaRPr sz="2933">
              <a:latin typeface="Arial MT"/>
              <a:cs typeface="Arial MT"/>
            </a:endParaRPr>
          </a:p>
          <a:p>
            <a:pPr marL="16933">
              <a:spcBef>
                <a:spcPts val="1440"/>
              </a:spcBef>
            </a:pP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&lt;?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xml</a:t>
            </a:r>
            <a:r>
              <a:rPr sz="1600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version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"1.0"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?&gt;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21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&lt;project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"Hello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World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Project"</a:t>
            </a:r>
            <a:r>
              <a:rPr sz="1600" spc="2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&lt;property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"sitename"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value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  <a:hlinkClick r:id="rId2"/>
              </a:rPr>
              <a:t>"http://cse.sc.edu"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&lt;echo&gt;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Apache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Ant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version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is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${ant.version}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13131"/>
                </a:solidFill>
                <a:latin typeface="Consolas"/>
                <a:cs typeface="Consolas"/>
              </a:rPr>
              <a:t>-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You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are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at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${sitename}</a:t>
            </a:r>
            <a:r>
              <a:rPr sz="1600" spc="13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&lt;/echo&gt;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3995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043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Properties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94765"/>
            <a:ext cx="8171180" cy="2568223"/>
          </a:xfrm>
          <a:prstGeom prst="rect">
            <a:avLst/>
          </a:prstGeom>
        </p:spPr>
        <p:txBody>
          <a:bodyPr vert="horz" wrap="square" lIns="0" tIns="44025" rIns="0" bIns="0" rtlCol="0">
            <a:spAutoFit/>
          </a:bodyPr>
          <a:lstStyle/>
          <a:p>
            <a:pPr marL="16933">
              <a:spcBef>
                <a:spcPts val="345"/>
              </a:spcBef>
            </a:pP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&lt;?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xml</a:t>
            </a:r>
            <a:r>
              <a:rPr sz="1600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version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"1.0"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?&gt;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21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&lt;project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"Hello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World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Project"</a:t>
            </a:r>
            <a:r>
              <a:rPr sz="1600" spc="2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&lt;property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"sitename"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value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  <a:hlinkClick r:id="rId2"/>
              </a:rPr>
              <a:t>"http://cse.sc.edu"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&lt;echo&gt;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Apache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Ant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version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is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${ant.version}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13131"/>
                </a:solidFill>
                <a:latin typeface="Consolas"/>
                <a:cs typeface="Consolas"/>
              </a:rPr>
              <a:t>-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You</a:t>
            </a:r>
            <a:r>
              <a:rPr sz="1600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are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at</a:t>
            </a:r>
            <a:r>
              <a:rPr sz="1600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13131"/>
                </a:solidFill>
                <a:latin typeface="Consolas"/>
                <a:cs typeface="Consolas"/>
              </a:rPr>
              <a:t>${sitename}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600">
              <a:latin typeface="Consolas"/>
              <a:cs typeface="Consolas"/>
            </a:endParaRPr>
          </a:p>
          <a:p>
            <a:pPr marL="626518" indent="-447875">
              <a:spcBef>
                <a:spcPts val="1173"/>
              </a:spcBef>
              <a:buChar char="•"/>
              <a:tabLst>
                <a:tab pos="625671" algn="l"/>
                <a:tab pos="62651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Properties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name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value.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857" y="2992892"/>
            <a:ext cx="8153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&lt;/echo&gt;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554" y="4409161"/>
            <a:ext cx="9927167" cy="1799893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2109" indent="-436022">
              <a:spcBef>
                <a:spcPts val="412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referred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${property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name}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  <a:p>
            <a:pPr marL="452109" marR="6773" indent="-436022">
              <a:lnSpc>
                <a:spcPct val="90000"/>
              </a:lnSpc>
              <a:spcBef>
                <a:spcPts val="627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Ant pre-defines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ant.version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,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ant.file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(location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the build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file),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ant.project.name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,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ant.project.default-target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, and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properties.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1194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0868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Property</a:t>
            </a:r>
            <a:r>
              <a:rPr spc="-127" dirty="0"/>
              <a:t> </a:t>
            </a:r>
            <a:r>
              <a:rPr spc="-7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784927" cy="404976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Separate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file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static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properties.</a:t>
            </a:r>
            <a:endParaRPr sz="3467">
              <a:latin typeface="Arial MT"/>
              <a:cs typeface="Arial MT"/>
            </a:endParaRPr>
          </a:p>
          <a:p>
            <a:pPr marL="1084553" marR="53169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Allows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reuse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build file in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different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environments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(development,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production).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Allows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lookup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values.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60"/>
              </a:lnSpc>
              <a:spcBef>
                <a:spcPts val="6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Called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build.properties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stored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same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directory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 build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script.</a:t>
            </a:r>
            <a:endParaRPr sz="3467">
              <a:latin typeface="Arial MT"/>
              <a:cs typeface="Arial MT"/>
            </a:endParaRPr>
          </a:p>
          <a:p>
            <a:pPr marL="1085398" lvl="1" indent="-447875">
              <a:spcBef>
                <a:spcPts val="152"/>
              </a:spcBef>
              <a:buChar char="•"/>
              <a:tabLst>
                <a:tab pos="1084553" algn="l"/>
                <a:tab pos="1085398" algn="l"/>
                <a:tab pos="6096694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Lists one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per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line:	</a:t>
            </a:r>
            <a:r>
              <a:rPr sz="3200" spc="-7" dirty="0">
                <a:solidFill>
                  <a:srgbClr val="4F4F4F"/>
                </a:solidFill>
                <a:latin typeface="Consolas"/>
                <a:cs typeface="Consolas"/>
              </a:rPr>
              <a:t>&lt;name&gt;</a:t>
            </a:r>
            <a:r>
              <a:rPr sz="3200" spc="-8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3200" spc="-7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Consolas"/>
                <a:cs typeface="Consolas"/>
              </a:rPr>
              <a:t>&lt;value&gt;</a:t>
            </a:r>
            <a:endParaRPr sz="3200">
              <a:latin typeface="Consolas"/>
              <a:cs typeface="Consolas"/>
            </a:endParaRPr>
          </a:p>
          <a:p>
            <a:pPr marL="1085398" indent="-509681">
              <a:spcBef>
                <a:spcPts val="327"/>
              </a:spcBef>
              <a:buFont typeface="Consolas"/>
              <a:buChar char="•"/>
              <a:tabLst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Comments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using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Consolas"/>
                <a:cs typeface="Consolas"/>
              </a:rPr>
              <a:t>#</a:t>
            </a:r>
            <a:r>
              <a:rPr sz="2933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&lt;comment&gt;</a:t>
            </a:r>
            <a:endParaRPr sz="2933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4224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0868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Property</a:t>
            </a:r>
            <a:r>
              <a:rPr spc="-127" dirty="0"/>
              <a:t> </a:t>
            </a:r>
            <a:r>
              <a:rPr spc="-7" dirty="0"/>
              <a:t>Files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288" y="1853177"/>
            <a:ext cx="4849705" cy="13432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58786" indent="-458882">
              <a:spcBef>
                <a:spcPts val="133"/>
              </a:spcBef>
              <a:buChar char="•"/>
              <a:tabLst>
                <a:tab pos="557939" algn="l"/>
                <a:tab pos="558786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build.xml</a:t>
            </a:r>
            <a:endParaRPr sz="3467">
              <a:latin typeface="Arial MT"/>
              <a:cs typeface="Arial MT"/>
            </a:endParaRPr>
          </a:p>
          <a:p>
            <a:pPr marL="16933">
              <a:spcBef>
                <a:spcPts val="1467"/>
              </a:spcBef>
            </a:pPr>
            <a:r>
              <a:rPr sz="1867" spc="-7" dirty="0">
                <a:solidFill>
                  <a:srgbClr val="666600"/>
                </a:solidFill>
                <a:latin typeface="Consolas"/>
                <a:cs typeface="Consolas"/>
              </a:rPr>
              <a:t>&lt;?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xml</a:t>
            </a:r>
            <a:r>
              <a:rPr sz="1867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version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"1.0"</a:t>
            </a:r>
            <a:r>
              <a:rPr sz="1867" spc="-7" dirty="0">
                <a:solidFill>
                  <a:srgbClr val="666600"/>
                </a:solidFill>
                <a:latin typeface="Consolas"/>
                <a:cs typeface="Consolas"/>
              </a:rPr>
              <a:t>?&gt;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&lt;project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"Hello</a:t>
            </a:r>
            <a:r>
              <a:rPr sz="1867" spc="-2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World</a:t>
            </a:r>
            <a:r>
              <a:rPr sz="1867" spc="-2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Project"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56" y="2877237"/>
            <a:ext cx="22487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867" spc="-5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6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87" y="3161717"/>
            <a:ext cx="8761307" cy="319239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07236">
              <a:spcBef>
                <a:spcPts val="2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&lt;property</a:t>
            </a:r>
            <a:r>
              <a:rPr sz="1867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file</a:t>
            </a:r>
            <a:r>
              <a:rPr sz="1867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"build.properties"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867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"info"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798387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&lt;echo&gt;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You</a:t>
            </a:r>
            <a:r>
              <a:rPr sz="1867" spc="-13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are at ${sitename}, version ${buildversion}.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&lt;/echo&gt;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867">
              <a:latin typeface="Consolas"/>
              <a:cs typeface="Consolas"/>
            </a:endParaRPr>
          </a:p>
          <a:p>
            <a:pPr marL="558786" indent="-458882">
              <a:lnSpc>
                <a:spcPts val="4147"/>
              </a:lnSpc>
              <a:spcBef>
                <a:spcPts val="1125"/>
              </a:spcBef>
              <a:buChar char="•"/>
              <a:tabLst>
                <a:tab pos="557939" algn="l"/>
                <a:tab pos="558786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build.properties</a:t>
            </a:r>
            <a:endParaRPr sz="3467">
              <a:latin typeface="Arial MT"/>
              <a:cs typeface="Arial MT"/>
            </a:endParaRPr>
          </a:p>
          <a:p>
            <a:pPr marL="16933">
              <a:lnSpc>
                <a:spcPts val="2227"/>
              </a:lnSpc>
            </a:pPr>
            <a:r>
              <a:rPr sz="1867" dirty="0">
                <a:solidFill>
                  <a:srgbClr val="313131"/>
                </a:solidFill>
                <a:latin typeface="Consolas"/>
                <a:cs typeface="Consolas"/>
              </a:rPr>
              <a:t>#</a:t>
            </a:r>
            <a:r>
              <a:rPr sz="1867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The</a:t>
            </a:r>
            <a:r>
              <a:rPr sz="1867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Site</a:t>
            </a:r>
            <a:r>
              <a:rPr sz="1867" spc="-4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Name</a:t>
            </a:r>
            <a:endParaRPr sz="1867">
              <a:latin typeface="Consolas"/>
              <a:cs typeface="Consolas"/>
            </a:endParaRPr>
          </a:p>
          <a:p>
            <a:pPr marL="16933" marR="5090878">
              <a:lnSpc>
                <a:spcPct val="116100"/>
              </a:lnSpc>
            </a:pP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sitename</a:t>
            </a:r>
            <a:r>
              <a:rPr sz="1867" spc="-6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13131"/>
                </a:solidFill>
                <a:latin typeface="Consolas"/>
                <a:cs typeface="Consolas"/>
              </a:rPr>
              <a:t>=</a:t>
            </a:r>
            <a:r>
              <a:rPr sz="1867" spc="-6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  <a:hlinkClick r:id="rId2"/>
              </a:rPr>
              <a:t>http://cse.sc.edu </a:t>
            </a:r>
            <a:r>
              <a:rPr sz="1867" spc="-1007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buildversion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13131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31313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Consolas"/>
                <a:cs typeface="Consolas"/>
              </a:rPr>
              <a:t>3.3.2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6343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800599" y="1734186"/>
            <a:ext cx="7277309" cy="6320641"/>
          </a:xfrm>
        </p:spPr>
        <p:txBody>
          <a:bodyPr/>
          <a:lstStyle/>
          <a:p>
            <a:pPr marL="446182" indent="-430096"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lang="en-US" spc="-7" dirty="0">
                <a:solidFill>
                  <a:srgbClr val="4F4F4F"/>
                </a:solidFill>
              </a:rPr>
              <a:t>Properties</a:t>
            </a:r>
            <a:r>
              <a:rPr lang="en-US" spc="-33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whose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value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determined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by</a:t>
            </a:r>
            <a:r>
              <a:rPr lang="en-US" spc="53" dirty="0">
                <a:solidFill>
                  <a:srgbClr val="4F4F4F"/>
                </a:solidFill>
              </a:rPr>
              <a:t> </a:t>
            </a:r>
            <a:r>
              <a:rPr lang="en-US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endParaRPr lang="en-US" dirty="0">
              <a:latin typeface="Arial"/>
              <a:cs typeface="Arial"/>
            </a:endParaRPr>
          </a:p>
          <a:p>
            <a:pPr marL="446182">
              <a:spcBef>
                <a:spcPts val="40"/>
              </a:spcBef>
            </a:pPr>
            <a:r>
              <a:rPr lang="en-US" spc="-7" dirty="0">
                <a:solidFill>
                  <a:srgbClr val="4F4F4F"/>
                </a:solidFill>
              </a:rPr>
              <a:t>and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b="1" spc="-7" dirty="0">
                <a:solidFill>
                  <a:srgbClr val="4F4F4F"/>
                </a:solidFill>
                <a:latin typeface="Arial"/>
                <a:cs typeface="Arial"/>
              </a:rPr>
              <a:t>or</a:t>
            </a:r>
            <a:r>
              <a:rPr lang="en-US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expressions.</a:t>
            </a:r>
            <a:endParaRPr lang="en-US" dirty="0"/>
          </a:p>
          <a:p>
            <a:pPr marL="1055767" lvl="1" indent="-430096">
              <a:spcBef>
                <a:spcPts val="40"/>
              </a:spcBef>
              <a:buChar char="•"/>
              <a:tabLst>
                <a:tab pos="1054920" algn="l"/>
                <a:tab pos="1056614" algn="l"/>
              </a:tabLst>
            </a:pPr>
            <a:r>
              <a:rPr lang="en-US" sz="2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lang="en-US" sz="2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lang="en-US"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lang="en-US"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lang="en-US"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property</a:t>
            </a:r>
            <a:r>
              <a:rPr lang="en-US"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lang="en-US" sz="28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true.</a:t>
            </a:r>
            <a:endParaRPr lang="en-US" sz="2800" dirty="0">
              <a:latin typeface="Arial MT"/>
              <a:cs typeface="Arial MT"/>
            </a:endParaRPr>
          </a:p>
          <a:p>
            <a:pPr marL="1665352" lvl="2" indent="-430096">
              <a:spcBef>
                <a:spcPts val="40"/>
              </a:spcBef>
              <a:buChar char="•"/>
              <a:tabLst>
                <a:tab pos="1664505" algn="l"/>
                <a:tab pos="1666198" algn="l"/>
              </a:tabLst>
            </a:pP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lang="en-US" sz="28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foo.txt</a:t>
            </a:r>
            <a:r>
              <a:rPr lang="en-US" sz="28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lang="en-US"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33" dirty="0">
                <a:solidFill>
                  <a:srgbClr val="4F4F4F"/>
                </a:solidFill>
                <a:latin typeface="Arial MT"/>
                <a:cs typeface="Arial MT"/>
              </a:rPr>
              <a:t>bar.txt</a:t>
            </a:r>
            <a:r>
              <a:rPr lang="en-US" sz="28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lang="en-US"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800" spc="-7" dirty="0">
                <a:solidFill>
                  <a:srgbClr val="4F4F4F"/>
                </a:solidFill>
                <a:latin typeface="Arial MT"/>
                <a:cs typeface="Arial MT"/>
              </a:rPr>
              <a:t>exist</a:t>
            </a:r>
            <a:r>
              <a:rPr lang="en-US" sz="2800" spc="-7" dirty="0" smtClean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</a:p>
          <a:p>
            <a:pPr marL="1665352" marR="706949" indent="-405543">
              <a:lnSpc>
                <a:spcPts val="2707"/>
              </a:lnSpc>
              <a:spcBef>
                <a:spcPts val="233"/>
              </a:spcBef>
              <a:buChar char="•"/>
              <a:tabLst>
                <a:tab pos="1664505" algn="l"/>
                <a:tab pos="1666198" algn="l"/>
              </a:tabLst>
            </a:pPr>
            <a:r>
              <a:rPr lang="en-US" sz="2400" spc="-7" dirty="0">
                <a:solidFill>
                  <a:srgbClr val="4F4F4F"/>
                </a:solidFill>
              </a:rPr>
              <a:t>(</a:t>
            </a:r>
            <a:r>
              <a:rPr lang="en-US" sz="2400" b="1" spc="-7" dirty="0">
                <a:solidFill>
                  <a:srgbClr val="4F4F4F"/>
                </a:solidFill>
                <a:latin typeface="Arial"/>
                <a:cs typeface="Arial"/>
              </a:rPr>
              <a:t>available</a:t>
            </a:r>
            <a:r>
              <a:rPr lang="en-US" sz="24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is</a:t>
            </a:r>
            <a:r>
              <a:rPr lang="en-US" sz="2400" spc="-27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an</a:t>
            </a:r>
            <a:r>
              <a:rPr lang="en-US" sz="2400" spc="-147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Ant</a:t>
            </a:r>
            <a:r>
              <a:rPr lang="en-US" sz="2400" spc="-33" dirty="0">
                <a:solidFill>
                  <a:srgbClr val="4F4F4F"/>
                </a:solidFill>
              </a:rPr>
              <a:t> </a:t>
            </a:r>
            <a:r>
              <a:rPr lang="en-US" sz="2400" dirty="0">
                <a:solidFill>
                  <a:srgbClr val="4F4F4F"/>
                </a:solidFill>
              </a:rPr>
              <a:t>command</a:t>
            </a:r>
            <a:r>
              <a:rPr lang="en-US" sz="2400" spc="-27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that </a:t>
            </a:r>
            <a:r>
              <a:rPr lang="en-US" sz="2400" spc="-607" dirty="0">
                <a:solidFill>
                  <a:srgbClr val="4F4F4F"/>
                </a:solidFill>
              </a:rPr>
              <a:t> </a:t>
            </a:r>
            <a:r>
              <a:rPr lang="en-US" sz="2400" dirty="0">
                <a:solidFill>
                  <a:srgbClr val="4F4F4F"/>
                </a:solidFill>
              </a:rPr>
              <a:t>checks</a:t>
            </a:r>
            <a:r>
              <a:rPr lang="en-US" sz="2400" spc="-13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for</a:t>
            </a:r>
            <a:r>
              <a:rPr lang="en-US" sz="2400" spc="-13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file</a:t>
            </a:r>
            <a:r>
              <a:rPr lang="en-US" sz="2400" spc="-13" dirty="0">
                <a:solidFill>
                  <a:srgbClr val="4F4F4F"/>
                </a:solidFill>
              </a:rPr>
              <a:t> </a:t>
            </a:r>
            <a:r>
              <a:rPr lang="en-US" sz="2400" spc="-7" dirty="0">
                <a:solidFill>
                  <a:srgbClr val="4F4F4F"/>
                </a:solidFill>
              </a:rPr>
              <a:t>existence)</a:t>
            </a:r>
            <a:endParaRPr lang="en-US" sz="2400" dirty="0"/>
          </a:p>
          <a:p>
            <a:pPr marL="446182" indent="-430096">
              <a:lnSpc>
                <a:spcPts val="3227"/>
              </a:lnSpc>
              <a:buChar char="•"/>
              <a:tabLst>
                <a:tab pos="445336" algn="l"/>
                <a:tab pos="447029" algn="l"/>
              </a:tabLst>
            </a:pPr>
            <a:r>
              <a:rPr lang="en-US" b="1" spc="-7" dirty="0">
                <a:solidFill>
                  <a:srgbClr val="4F4F4F"/>
                </a:solidFill>
                <a:latin typeface="Arial"/>
                <a:cs typeface="Arial"/>
              </a:rPr>
              <a:t>Or</a:t>
            </a:r>
            <a:r>
              <a:rPr lang="en-US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requires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that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1+</a:t>
            </a:r>
            <a:r>
              <a:rPr lang="en-US" spc="-2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properties</a:t>
            </a:r>
            <a:r>
              <a:rPr lang="en-US" spc="-20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true.</a:t>
            </a:r>
            <a:endParaRPr lang="en-US" dirty="0"/>
          </a:p>
          <a:p>
            <a:pPr marL="446182" marR="405543" indent="-430096">
              <a:lnSpc>
                <a:spcPct val="101200"/>
              </a:lnSpc>
              <a:buChar char="•"/>
              <a:tabLst>
                <a:tab pos="445336" algn="l"/>
                <a:tab pos="447029" algn="l"/>
              </a:tabLst>
            </a:pPr>
            <a:r>
              <a:rPr lang="en-US" spc="-7" dirty="0">
                <a:solidFill>
                  <a:srgbClr val="4F4F4F"/>
                </a:solidFill>
              </a:rPr>
              <a:t>Calling </a:t>
            </a:r>
            <a:r>
              <a:rPr lang="en-US" b="1" spc="-27" dirty="0" err="1">
                <a:solidFill>
                  <a:srgbClr val="4F4F4F"/>
                </a:solidFill>
                <a:latin typeface="Arial"/>
                <a:cs typeface="Arial"/>
              </a:rPr>
              <a:t>myTarget.check</a:t>
            </a:r>
            <a:r>
              <a:rPr lang="en-US" b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creates </a:t>
            </a:r>
            <a:r>
              <a:rPr lang="en-US" spc="7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property </a:t>
            </a:r>
            <a:r>
              <a:rPr lang="en-US" spc="-20" dirty="0">
                <a:solidFill>
                  <a:srgbClr val="4F4F4F"/>
                </a:solidFill>
              </a:rPr>
              <a:t>(</a:t>
            </a:r>
            <a:r>
              <a:rPr lang="en-US" b="1" spc="-20" dirty="0" err="1">
                <a:solidFill>
                  <a:srgbClr val="4F4F4F"/>
                </a:solidFill>
                <a:latin typeface="Arial"/>
                <a:cs typeface="Arial"/>
              </a:rPr>
              <a:t>myTarget.run</a:t>
            </a:r>
            <a:r>
              <a:rPr lang="en-US" spc="-20" dirty="0">
                <a:solidFill>
                  <a:srgbClr val="4F4F4F"/>
                </a:solidFill>
              </a:rPr>
              <a:t>) </a:t>
            </a:r>
            <a:r>
              <a:rPr lang="en-US" spc="-7" dirty="0">
                <a:solidFill>
                  <a:srgbClr val="4F4F4F"/>
                </a:solidFill>
              </a:rPr>
              <a:t>that is true if </a:t>
            </a:r>
            <a:r>
              <a:rPr lang="en-US" spc="-760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both</a:t>
            </a:r>
            <a:r>
              <a:rPr lang="en-US" spc="-13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files</a:t>
            </a:r>
            <a:r>
              <a:rPr lang="en-US" spc="-20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are present.</a:t>
            </a:r>
            <a:endParaRPr lang="en-US" dirty="0"/>
          </a:p>
          <a:p>
            <a:pPr marL="446182" marR="6773" indent="-430096">
              <a:lnSpc>
                <a:spcPct val="101200"/>
              </a:lnSpc>
              <a:buChar char="•"/>
              <a:tabLst>
                <a:tab pos="445336" algn="l"/>
                <a:tab pos="447029" algn="l"/>
              </a:tabLst>
            </a:pPr>
            <a:r>
              <a:rPr lang="en-US" spc="-7" dirty="0">
                <a:solidFill>
                  <a:srgbClr val="4F4F4F"/>
                </a:solidFill>
              </a:rPr>
              <a:t>When </a:t>
            </a:r>
            <a:r>
              <a:rPr lang="en-US" b="1" spc="-33" dirty="0" err="1">
                <a:solidFill>
                  <a:srgbClr val="4F4F4F"/>
                </a:solidFill>
                <a:latin typeface="Arial"/>
                <a:cs typeface="Arial"/>
              </a:rPr>
              <a:t>myTarget</a:t>
            </a:r>
            <a:r>
              <a:rPr lang="en-US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is </a:t>
            </a:r>
            <a:r>
              <a:rPr lang="en-US" dirty="0">
                <a:solidFill>
                  <a:srgbClr val="4F4F4F"/>
                </a:solidFill>
              </a:rPr>
              <a:t>called, </a:t>
            </a:r>
            <a:r>
              <a:rPr lang="en-US" spc="-7" dirty="0">
                <a:solidFill>
                  <a:srgbClr val="4F4F4F"/>
                </a:solidFill>
              </a:rPr>
              <a:t>it will </a:t>
            </a:r>
            <a:r>
              <a:rPr lang="en-US" dirty="0">
                <a:solidFill>
                  <a:srgbClr val="4F4F4F"/>
                </a:solidFill>
              </a:rPr>
              <a:t>run </a:t>
            </a:r>
            <a:r>
              <a:rPr lang="en-US" spc="-7" dirty="0">
                <a:solidFill>
                  <a:srgbClr val="4F4F4F"/>
                </a:solidFill>
              </a:rPr>
              <a:t>only </a:t>
            </a:r>
            <a:r>
              <a:rPr lang="en-US" spc="-760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if</a:t>
            </a:r>
            <a:r>
              <a:rPr lang="en-US" spc="-13" dirty="0">
                <a:solidFill>
                  <a:srgbClr val="4F4F4F"/>
                </a:solidFill>
              </a:rPr>
              <a:t> </a:t>
            </a:r>
            <a:r>
              <a:rPr lang="en-US" spc="-33" dirty="0" err="1">
                <a:solidFill>
                  <a:srgbClr val="4F4F4F"/>
                </a:solidFill>
              </a:rPr>
              <a:t>myTarget.run</a:t>
            </a:r>
            <a:r>
              <a:rPr lang="en-US" spc="-7" dirty="0">
                <a:solidFill>
                  <a:srgbClr val="4F4F4F"/>
                </a:solidFill>
              </a:rPr>
              <a:t> is</a:t>
            </a:r>
            <a:r>
              <a:rPr lang="en-US" spc="-13" dirty="0">
                <a:solidFill>
                  <a:srgbClr val="4F4F4F"/>
                </a:solidFill>
              </a:rPr>
              <a:t> </a:t>
            </a:r>
            <a:r>
              <a:rPr lang="en-US" spc="-7" dirty="0">
                <a:solidFill>
                  <a:srgbClr val="4F4F4F"/>
                </a:solidFill>
              </a:rPr>
              <a:t>true</a:t>
            </a:r>
            <a:r>
              <a:rPr lang="en-US" spc="-7" dirty="0" smtClean="0">
                <a:solidFill>
                  <a:srgbClr val="4F4F4F"/>
                </a:solidFill>
              </a:rPr>
              <a:t>.</a:t>
            </a:r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98100" y="1872344"/>
            <a:ext cx="3942080" cy="3814976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>
              <a:lnSpc>
                <a:spcPct val="110200"/>
              </a:lnSpc>
              <a:spcBef>
                <a:spcPts val="147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"myTarget"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depends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 </a:t>
            </a:r>
            <a:r>
              <a:rPr sz="1600" spc="-86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"myTarget.check"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 </a:t>
            </a:r>
            <a:r>
              <a:rPr sz="1600" spc="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"myTarget.run"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6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.... 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3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"myTarget.check"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16933" marR="1123497" indent="446182">
              <a:lnSpc>
                <a:spcPct val="109400"/>
              </a:lnSpc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&lt;condition</a:t>
            </a:r>
            <a:r>
              <a:rPr sz="1600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property</a:t>
            </a:r>
            <a:r>
              <a:rPr sz="1600" spc="-6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 </a:t>
            </a:r>
            <a:r>
              <a:rPr sz="1600" spc="-86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"myTarget.run"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909297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&lt;and&gt;</a:t>
            </a:r>
            <a:endParaRPr sz="1600" dirty="0">
              <a:latin typeface="Consolas"/>
              <a:cs typeface="Consolas"/>
            </a:endParaRPr>
          </a:p>
          <a:p>
            <a:pPr marL="1355479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&lt;available</a:t>
            </a:r>
            <a:r>
              <a:rPr sz="16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file</a:t>
            </a:r>
            <a:r>
              <a:rPr sz="1600" spc="-4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"foo.txt"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 dirty="0">
              <a:latin typeface="Consolas"/>
              <a:cs typeface="Consolas"/>
            </a:endParaRPr>
          </a:p>
          <a:p>
            <a:pPr marL="1355479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&lt;available</a:t>
            </a:r>
            <a:r>
              <a:rPr sz="16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file</a:t>
            </a:r>
            <a:r>
              <a:rPr sz="1600" spc="-4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=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"bar.txt"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 dirty="0">
              <a:latin typeface="Consolas"/>
              <a:cs typeface="Consolas"/>
            </a:endParaRPr>
          </a:p>
          <a:p>
            <a:pPr marL="909297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&lt;/and&gt;</a:t>
            </a:r>
            <a:endParaRPr sz="1600" dirty="0">
              <a:latin typeface="Consolas"/>
              <a:cs typeface="Consolas"/>
            </a:endParaRPr>
          </a:p>
          <a:p>
            <a:pPr marL="463115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&lt;/condition&gt;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1600200"/>
            <a:ext cx="4572000" cy="5181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6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4188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Ant</a:t>
            </a:r>
            <a:r>
              <a:rPr spc="-120" dirty="0"/>
              <a:t> </a:t>
            </a:r>
            <a:r>
              <a:rPr spc="-7" dirty="0"/>
              <a:t>Utilities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5074" y="1857783"/>
            <a:ext cx="9258300" cy="186730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3962" marR="6773" indent="-447875">
              <a:lnSpc>
                <a:spcPts val="3467"/>
              </a:lnSpc>
              <a:spcBef>
                <a:spcPts val="560"/>
              </a:spcBef>
              <a:buFont typeface="Arial MT"/>
              <a:buChar char="•"/>
              <a:tabLst>
                <a:tab pos="463115" algn="l"/>
                <a:tab pos="464808" algn="l"/>
              </a:tabLst>
            </a:pPr>
            <a:r>
              <a:rPr sz="3200" b="1" spc="-7" dirty="0">
                <a:solidFill>
                  <a:srgbClr val="4F4F4F"/>
                </a:solidFill>
                <a:latin typeface="Arial"/>
                <a:cs typeface="Arial"/>
              </a:rPr>
              <a:t>Fileset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generates list of files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matching criteria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for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inclusion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or exclusion.</a:t>
            </a:r>
            <a:endParaRPr sz="3200">
              <a:latin typeface="Arial MT"/>
              <a:cs typeface="Arial MT"/>
            </a:endParaRPr>
          </a:p>
          <a:p>
            <a:pPr marL="1073546" lvl="1" indent="-424169">
              <a:spcBef>
                <a:spcPts val="345"/>
              </a:spcBef>
              <a:buChar char="•"/>
              <a:tabLst>
                <a:tab pos="1072700" algn="l"/>
                <a:tab pos="1074393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**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means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that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the file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be in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any 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subdirectory.</a:t>
            </a:r>
            <a:endParaRPr sz="2667">
              <a:latin typeface="Arial MT"/>
              <a:cs typeface="Arial MT"/>
            </a:endParaRPr>
          </a:p>
          <a:p>
            <a:pPr marL="1073546" lvl="1" indent="-424169">
              <a:spcBef>
                <a:spcPts val="300"/>
              </a:spcBef>
              <a:buChar char="•"/>
              <a:tabLst>
                <a:tab pos="1072700" algn="l"/>
                <a:tab pos="1074393" algn="l"/>
              </a:tabLst>
            </a:pP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*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allows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partial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file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name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matches.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287" y="3839051"/>
            <a:ext cx="6026573" cy="1268125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16933">
              <a:spcBef>
                <a:spcPts val="327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&lt;fileset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dir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"${src}"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casesensitive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"yes"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&lt;include</a:t>
            </a:r>
            <a:r>
              <a:rPr sz="1867" spc="-4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3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"**/*.java"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&lt;exclude</a:t>
            </a:r>
            <a:r>
              <a:rPr sz="1867" spc="-4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3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"**/*Stub*"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&lt;/fileset&gt;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3748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4188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Ant</a:t>
            </a:r>
            <a:r>
              <a:rPr spc="-120" dirty="0"/>
              <a:t> </a:t>
            </a:r>
            <a:r>
              <a:rPr spc="-7" dirty="0"/>
              <a:t>Utilities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287" y="2573338"/>
            <a:ext cx="10248053" cy="2415512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558786" indent="-447875">
              <a:spcBef>
                <a:spcPts val="533"/>
              </a:spcBef>
              <a:buChar char="•"/>
              <a:tabLst>
                <a:tab pos="557939" algn="l"/>
                <a:tab pos="558786" algn="l"/>
              </a:tabLst>
            </a:pPr>
            <a:r>
              <a:rPr sz="3200" b="1" spc="-7" dirty="0">
                <a:solidFill>
                  <a:srgbClr val="4F4F4F"/>
                </a:solidFill>
                <a:latin typeface="Arial"/>
                <a:cs typeface="Arial"/>
              </a:rPr>
              <a:t>Path</a:t>
            </a:r>
            <a:r>
              <a:rPr sz="3200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represent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classpath.</a:t>
            </a:r>
            <a:endParaRPr sz="3200">
              <a:latin typeface="Arial MT"/>
              <a:cs typeface="Arial MT"/>
            </a:endParaRPr>
          </a:p>
          <a:p>
            <a:pPr marL="1168371" lvl="1" indent="-423323">
              <a:spcBef>
                <a:spcPts val="327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pathelement</a:t>
            </a:r>
            <a:r>
              <a:rPr sz="2667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add items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paths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to the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path.</a:t>
            </a:r>
            <a:endParaRPr sz="2667">
              <a:latin typeface="Arial MT"/>
              <a:cs typeface="Arial MT"/>
            </a:endParaRPr>
          </a:p>
          <a:p>
            <a:pPr marL="16933">
              <a:spcBef>
                <a:spcPts val="13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&lt;path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id</a:t>
            </a:r>
            <a:r>
              <a:rPr sz="1867" spc="-3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"build.classpath.jar"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&lt;pathelement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path</a:t>
            </a:r>
            <a:r>
              <a:rPr sz="1867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"${env.J2EE_HOME}/j2ee.jar"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&lt;fileset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dir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"lib"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&lt;include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"**/*.jar"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&lt;/fileset&gt;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&lt;/path&gt;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91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5" y="1732624"/>
            <a:ext cx="6531187" cy="4597840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16933">
              <a:spcBef>
                <a:spcPts val="1173"/>
              </a:spcBef>
            </a:pPr>
            <a:r>
              <a:rPr sz="2800" spc="-7" dirty="0">
                <a:latin typeface="Arial MT"/>
                <a:cs typeface="Arial MT"/>
              </a:rPr>
              <a:t>Some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tests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might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want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to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write:</a:t>
            </a:r>
            <a:endParaRPr sz="2800" dirty="0">
              <a:latin typeface="Arial MT"/>
              <a:cs typeface="Arial MT"/>
            </a:endParaRPr>
          </a:p>
          <a:p>
            <a:pPr marL="626518" indent="-430096">
              <a:spcBef>
                <a:spcPts val="1040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Execute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spc="-13" dirty="0">
                <a:latin typeface="Arial MT"/>
                <a:cs typeface="Arial MT"/>
              </a:rPr>
              <a:t>constructor,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fields.</a:t>
            </a:r>
            <a:endParaRPr sz="2800" dirty="0">
              <a:latin typeface="Arial MT"/>
              <a:cs typeface="Arial MT"/>
            </a:endParaRPr>
          </a:p>
          <a:p>
            <a:pPr marL="626518" marR="6773" indent="-430096">
              <a:lnSpc>
                <a:spcPts val="3067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name, </a:t>
            </a:r>
            <a:r>
              <a:rPr sz="2800" dirty="0">
                <a:latin typeface="Arial MT"/>
                <a:cs typeface="Arial MT"/>
              </a:rPr>
              <a:t>change </a:t>
            </a:r>
            <a:r>
              <a:rPr sz="2800" spc="-7" dirty="0">
                <a:latin typeface="Arial MT"/>
                <a:cs typeface="Arial MT"/>
              </a:rPr>
              <a:t>the name, </a:t>
            </a:r>
            <a:r>
              <a:rPr sz="2800" dirty="0">
                <a:latin typeface="Arial MT"/>
                <a:cs typeface="Arial MT"/>
              </a:rPr>
              <a:t> make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sure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changed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name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place.</a:t>
            </a:r>
            <a:endParaRPr sz="2800" dirty="0">
              <a:latin typeface="Arial MT"/>
              <a:cs typeface="Arial MT"/>
            </a:endParaRPr>
          </a:p>
          <a:p>
            <a:pPr marL="626518" indent="-430096">
              <a:spcBef>
                <a:spcPts val="920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personnummer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  <a:p>
            <a:pPr marL="626518" marR="114297" indent="-430096">
              <a:lnSpc>
                <a:spcPts val="3067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balance, withdraw </a:t>
            </a:r>
            <a:r>
              <a:rPr sz="2800" spc="-40" dirty="0">
                <a:latin typeface="Arial MT"/>
                <a:cs typeface="Arial MT"/>
              </a:rPr>
              <a:t>money,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new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balance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  <a:p>
            <a:pPr marL="626518" marR="370831" indent="-430096">
              <a:lnSpc>
                <a:spcPts val="3067"/>
              </a:lnSpc>
              <a:spcBef>
                <a:spcPts val="126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balance, deposit </a:t>
            </a:r>
            <a:r>
              <a:rPr sz="2800" spc="-40" dirty="0">
                <a:latin typeface="Arial MT"/>
                <a:cs typeface="Arial MT"/>
              </a:rPr>
              <a:t>money,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new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balance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2095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67" dirty="0"/>
              <a:t> </a:t>
            </a:r>
            <a:r>
              <a:rPr dirty="0"/>
              <a:t>a</a:t>
            </a:r>
            <a:r>
              <a:rPr spc="-67" dirty="0"/>
              <a:t> </a:t>
            </a:r>
            <a:r>
              <a:rPr spc="-7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95951"/>
            <a:ext cx="9803553" cy="2520006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16933">
              <a:spcBef>
                <a:spcPts val="327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&lt;project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"Hello-World"</a:t>
            </a:r>
            <a:r>
              <a:rPr sz="186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basedir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"."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default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"build"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93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&lt;property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"src.dir"</a:t>
            </a:r>
            <a:r>
              <a:rPr sz="1867" spc="-2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value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"src"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&lt;property</a:t>
            </a:r>
            <a:r>
              <a:rPr sz="1867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"build.dir"</a:t>
            </a:r>
            <a:r>
              <a:rPr sz="1867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value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"target"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L="407236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&lt;path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id</a:t>
            </a:r>
            <a:r>
              <a:rPr sz="1867" spc="-3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"master-classpath"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867">
              <a:latin typeface="Consolas"/>
              <a:cs typeface="Consolas"/>
            </a:endParaRPr>
          </a:p>
          <a:p>
            <a:pPr marL="798387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&lt;fileset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dir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"${src.dir}/lib"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&lt;include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867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"*.jar"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r>
              <a:rPr sz="1867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&lt;/fileset&gt;</a:t>
            </a:r>
            <a:endParaRPr sz="1867">
              <a:latin typeface="Consolas"/>
              <a:cs typeface="Consolas"/>
            </a:endParaRPr>
          </a:p>
          <a:p>
            <a:pPr marL="798387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&lt;pathelement</a:t>
            </a:r>
            <a:r>
              <a:rPr sz="1867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F0055"/>
                </a:solidFill>
                <a:latin typeface="Consolas"/>
                <a:cs typeface="Consolas"/>
              </a:rPr>
              <a:t>path</a:t>
            </a:r>
            <a:r>
              <a:rPr sz="1867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800"/>
                </a:solidFill>
                <a:latin typeface="Consolas"/>
                <a:cs typeface="Consolas"/>
              </a:rPr>
              <a:t>"${build.dir}"</a:t>
            </a: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867">
              <a:latin typeface="Consolas"/>
              <a:cs typeface="Consolas"/>
            </a:endParaRPr>
          </a:p>
          <a:p>
            <a:pPr marR="8473228" algn="r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&lt;/path&gt;</a:t>
            </a:r>
            <a:endParaRPr sz="1867">
              <a:latin typeface="Consolas"/>
              <a:cs typeface="Consolas"/>
            </a:endParaRPr>
          </a:p>
          <a:p>
            <a:pPr marR="8473228" algn="r">
              <a:spcBef>
                <a:spcPts val="160"/>
              </a:spcBef>
            </a:pPr>
            <a:r>
              <a:rPr sz="1867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53" y="4495521"/>
            <a:ext cx="10544387" cy="186717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52109" marR="6773" indent="-436022">
              <a:lnSpc>
                <a:spcPts val="3133"/>
              </a:lnSpc>
              <a:spcBef>
                <a:spcPts val="56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Properties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src.dir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build.dir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define where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files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stored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where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classes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deployed.</a:t>
            </a:r>
            <a:endParaRPr sz="2933">
              <a:latin typeface="Arial MT"/>
              <a:cs typeface="Arial MT"/>
            </a:endParaRPr>
          </a:p>
          <a:p>
            <a:pPr marL="452109" marR="114297" indent="-436022">
              <a:lnSpc>
                <a:spcPts val="3160"/>
              </a:lnSpc>
              <a:spcBef>
                <a:spcPts val="138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Path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master-classpath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includes all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JAR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files in the lib folder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 files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build.dir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folder.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7575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2095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67" dirty="0"/>
              <a:t> </a:t>
            </a:r>
            <a:r>
              <a:rPr dirty="0"/>
              <a:t>a</a:t>
            </a:r>
            <a:r>
              <a:rPr spc="-67" dirty="0"/>
              <a:t> </a:t>
            </a:r>
            <a:r>
              <a:rPr spc="-7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667139"/>
            <a:ext cx="7519247" cy="26177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&lt;project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"Hello-World"</a:t>
            </a:r>
            <a:r>
              <a:rPr sz="1600" spc="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basedir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"."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"build"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333">
              <a:latin typeface="Consolas"/>
              <a:cs typeface="Consolas"/>
            </a:endParaRPr>
          </a:p>
          <a:p>
            <a:pPr marL="351358">
              <a:spcBef>
                <a:spcPts val="7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"clean"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description</a:t>
            </a:r>
            <a:r>
              <a:rPr sz="1600" spc="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"Clean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output directories"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&lt;delete&gt;</a:t>
            </a:r>
            <a:endParaRPr sz="1600">
              <a:latin typeface="Consolas"/>
              <a:cs typeface="Consolas"/>
            </a:endParaRPr>
          </a:p>
          <a:p>
            <a:pPr marL="1021901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&lt;fileset</a:t>
            </a:r>
            <a:r>
              <a:rPr sz="16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dir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"${build.dir}"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35717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&lt;include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"**/*.class"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1021901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&lt;/fileset&gt;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&lt;/delete&gt;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67" y="4380503"/>
            <a:ext cx="10185400" cy="204414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52109" marR="6773" indent="-436022">
              <a:lnSpc>
                <a:spcPts val="3133"/>
              </a:lnSpc>
              <a:spcBef>
                <a:spcPts val="560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clean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target is used to prepare for the build process by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cleaning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remnants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previous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builds.</a:t>
            </a:r>
            <a:endParaRPr sz="2933">
              <a:latin typeface="Arial MT"/>
              <a:cs typeface="Arial MT"/>
            </a:endParaRPr>
          </a:p>
          <a:p>
            <a:pPr marL="1061693" lvl="1" indent="-413163">
              <a:spcBef>
                <a:spcPts val="379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deletes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compiled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files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(.class)</a:t>
            </a:r>
            <a:endParaRPr sz="2400">
              <a:latin typeface="Arial MT"/>
              <a:cs typeface="Arial MT"/>
            </a:endParaRPr>
          </a:p>
          <a:p>
            <a:pPr marL="1061693" marR="250607" lvl="1" indent="-412316">
              <a:lnSpc>
                <a:spcPts val="2640"/>
              </a:lnSpc>
              <a:spcBef>
                <a:spcPts val="707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May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also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remove JAR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files or other temporary artifacts that will be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regenerated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by the build.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11390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2095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67" dirty="0"/>
              <a:t> </a:t>
            </a:r>
            <a:r>
              <a:rPr dirty="0"/>
              <a:t>a</a:t>
            </a:r>
            <a:r>
              <a:rPr spc="-67" dirty="0"/>
              <a:t> </a:t>
            </a:r>
            <a:r>
              <a:rPr spc="-7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552840"/>
            <a:ext cx="8301567" cy="2807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&lt;project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"Hello-World"</a:t>
            </a:r>
            <a:r>
              <a:rPr sz="1600" spc="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basedir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"."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default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"build"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333">
              <a:latin typeface="Consolas"/>
              <a:cs typeface="Consolas"/>
            </a:endParaRPr>
          </a:p>
          <a:p>
            <a:pPr marL="463115">
              <a:spcBef>
                <a:spcPts val="7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"build"</a:t>
            </a:r>
            <a:r>
              <a:rPr sz="1600" spc="7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description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"Compile source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tree</a:t>
            </a:r>
            <a:r>
              <a:rPr sz="1600" spc="-13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java 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files"</a:t>
            </a:r>
            <a:r>
              <a:rPr sz="1600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&lt;mkdir</a:t>
            </a:r>
            <a:r>
              <a:rPr sz="1600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dir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"${build.dir}"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&lt;javac</a:t>
            </a:r>
            <a:r>
              <a:rPr sz="1600" spc="-1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destdir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"${build.dir}"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source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"1.8"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target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"1.8"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021901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&lt;src</a:t>
            </a:r>
            <a:r>
              <a:rPr sz="1600" spc="-33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path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"${src.dir}"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1021901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&lt;classpath</a:t>
            </a:r>
            <a:r>
              <a:rPr sz="1600" spc="-20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refid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"master-classpath"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&lt;/javac&gt;</a:t>
            </a:r>
            <a:endParaRPr sz="160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>
              <a:latin typeface="Consolas"/>
              <a:cs typeface="Consolas"/>
            </a:endParaRPr>
          </a:p>
          <a:p>
            <a:pPr>
              <a:spcBef>
                <a:spcPts val="33"/>
              </a:spcBef>
            </a:pPr>
            <a:endParaRPr sz="1400">
              <a:latin typeface="Consolas"/>
              <a:cs typeface="Consolas"/>
            </a:endParaRPr>
          </a:p>
          <a:p>
            <a:pPr marL="16933">
              <a:spcBef>
                <a:spcPts val="7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&lt;/project&gt;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67" y="4456703"/>
            <a:ext cx="9931400" cy="2122270"/>
          </a:xfrm>
          <a:prstGeom prst="rect">
            <a:avLst/>
          </a:prstGeom>
        </p:spPr>
        <p:txBody>
          <a:bodyPr vert="horz" wrap="square" lIns="0" tIns="61807" rIns="0" bIns="0" rtlCol="0">
            <a:spAutoFit/>
          </a:bodyPr>
          <a:lstStyle/>
          <a:p>
            <a:pPr marL="452109" marR="6773" indent="-436022" algn="just">
              <a:lnSpc>
                <a:spcPct val="90000"/>
              </a:lnSpc>
              <a:spcBef>
                <a:spcPts val="487"/>
              </a:spcBef>
              <a:buChar char="•"/>
              <a:tabLst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build target will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create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build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directory,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compile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source code (using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javac), and place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class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files in the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build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directory.</a:t>
            </a:r>
            <a:endParaRPr sz="2933">
              <a:latin typeface="Arial MT"/>
              <a:cs typeface="Arial MT"/>
            </a:endParaRPr>
          </a:p>
          <a:p>
            <a:pPr marL="1061693" lvl="1" indent="-413163">
              <a:spcBef>
                <a:spcPts val="413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specify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which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java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version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(1.8).</a:t>
            </a:r>
            <a:endParaRPr sz="2400">
              <a:latin typeface="Arial MT"/>
              <a:cs typeface="Arial MT"/>
            </a:endParaRPr>
          </a:p>
          <a:p>
            <a:pPr marL="1061693" lvl="1" indent="-413163">
              <a:spcBef>
                <a:spcPts val="420"/>
              </a:spcBef>
              <a:buChar char="•"/>
              <a:tabLst>
                <a:tab pos="1060847" algn="l"/>
                <a:tab pos="1062540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reference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classpath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during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compilation.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60437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176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Creating</a:t>
            </a:r>
            <a:r>
              <a:rPr spc="-47" dirty="0"/>
              <a:t> </a:t>
            </a:r>
            <a:r>
              <a:rPr dirty="0"/>
              <a:t>a</a:t>
            </a:r>
            <a:r>
              <a:rPr spc="-47" dirty="0"/>
              <a:t> </a:t>
            </a:r>
            <a:r>
              <a:rPr spc="-7" dirty="0"/>
              <a:t>JAR</a:t>
            </a:r>
            <a:r>
              <a:rPr spc="-47" dirty="0"/>
              <a:t> </a:t>
            </a:r>
            <a:r>
              <a:rPr spc="-7" dirty="0"/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301" y="1697807"/>
            <a:ext cx="9718887" cy="4646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58786" indent="-423323">
              <a:spcBef>
                <a:spcPts val="133"/>
              </a:spcBef>
              <a:buChar char="•"/>
              <a:tabLst>
                <a:tab pos="557939" algn="l"/>
                <a:tab pos="558786" algn="l"/>
              </a:tabLst>
            </a:pP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b="1" spc="-7" dirty="0">
                <a:latin typeface="Arial"/>
                <a:cs typeface="Arial"/>
              </a:rPr>
              <a:t>jar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command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creates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executable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from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compiled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classes.</a:t>
            </a:r>
          </a:p>
          <a:p>
            <a:pPr marL="16933">
              <a:spcBef>
                <a:spcPts val="1427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"package"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910144" marR="2208897" indent="-447875">
              <a:lnSpc>
                <a:spcPts val="1907"/>
              </a:lnSpc>
              <a:spcBef>
                <a:spcPts val="9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&lt;jar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destfile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"lib/util.jar"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basedir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"${build.dir}/classes" </a:t>
            </a:r>
            <a:r>
              <a:rPr sz="1600" spc="-86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includes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"app/util/**"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excludes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"**/Test.class"&gt;</a:t>
            </a:r>
            <a:endParaRPr sz="1600" dirty="0">
              <a:latin typeface="Consolas"/>
              <a:cs typeface="Consolas"/>
            </a:endParaRPr>
          </a:p>
          <a:p>
            <a:pPr marL="463115">
              <a:lnSpc>
                <a:spcPts val="1820"/>
              </a:lnSpc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&lt;manifest&gt;&lt;attribute</a:t>
            </a:r>
            <a:r>
              <a:rPr sz="1600" spc="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"Main-Class"</a:t>
            </a:r>
            <a:r>
              <a:rPr sz="160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value</a:t>
            </a:r>
            <a:r>
              <a:rPr sz="1600" spc="-13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"com.util.Util"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/&gt;&lt;/manifest&gt;</a:t>
            </a:r>
            <a:endParaRPr sz="1600" dirty="0">
              <a:latin typeface="Consolas"/>
              <a:cs typeface="Consolas"/>
            </a:endParaRPr>
          </a:p>
          <a:p>
            <a:pPr marL="16933">
              <a:lnSpc>
                <a:spcPts val="1900"/>
              </a:lnSpc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&lt;/jar&gt;</a:t>
            </a:r>
            <a:endParaRPr sz="1600" dirty="0">
              <a:latin typeface="Consolas"/>
              <a:cs typeface="Consolas"/>
            </a:endParaRPr>
          </a:p>
          <a:p>
            <a:pPr marL="16933">
              <a:lnSpc>
                <a:spcPts val="1913"/>
              </a:lnSpc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 dirty="0">
              <a:latin typeface="Consolas"/>
              <a:cs typeface="Consolas"/>
            </a:endParaRPr>
          </a:p>
          <a:p>
            <a:pPr marL="1168371" lvl="1" indent="-412316">
              <a:spcBef>
                <a:spcPts val="813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destfile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location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place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file.</a:t>
            </a:r>
            <a:endParaRPr sz="2400" dirty="0">
              <a:latin typeface="Arial MT"/>
              <a:cs typeface="Arial MT"/>
            </a:endParaRPr>
          </a:p>
          <a:p>
            <a:pPr marL="1168371" lvl="1" indent="-412316">
              <a:spcBef>
                <a:spcPts val="387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basedir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base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directory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included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files.</a:t>
            </a:r>
            <a:endParaRPr sz="2400" dirty="0">
              <a:latin typeface="Arial MT"/>
              <a:cs typeface="Arial MT"/>
            </a:endParaRPr>
          </a:p>
          <a:p>
            <a:pPr marL="1168371" lvl="1" indent="-412316">
              <a:spcBef>
                <a:spcPts val="420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includes </a:t>
            </a:r>
            <a:r>
              <a:rPr sz="2400" spc="-7" dirty="0">
                <a:latin typeface="Arial MT"/>
                <a:cs typeface="Arial MT"/>
              </a:rPr>
              <a:t>defines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include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JAR.</a:t>
            </a:r>
          </a:p>
          <a:p>
            <a:pPr marL="1168371" lvl="1" indent="-412316">
              <a:spcBef>
                <a:spcPts val="420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excludes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prevents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certain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files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added.</a:t>
            </a:r>
            <a:endParaRPr sz="2400" dirty="0">
              <a:latin typeface="Arial MT"/>
              <a:cs typeface="Arial MT"/>
            </a:endParaRPr>
          </a:p>
          <a:p>
            <a:pPr marL="1168371" lvl="1" indent="-412316">
              <a:spcBef>
                <a:spcPts val="420"/>
              </a:spcBef>
              <a:buChar char="•"/>
              <a:tabLst>
                <a:tab pos="1167524" algn="l"/>
                <a:tab pos="1168371" algn="l"/>
              </a:tabLst>
            </a:pP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7" dirty="0">
                <a:latin typeface="Arial"/>
                <a:cs typeface="Arial"/>
              </a:rPr>
              <a:t>manifest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declares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metadata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about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JAR.</a:t>
            </a:r>
          </a:p>
          <a:p>
            <a:pPr marL="1777956" lvl="2" indent="-412316">
              <a:spcBef>
                <a:spcPts val="420"/>
              </a:spcBef>
              <a:buChar char="•"/>
              <a:tabLst>
                <a:tab pos="1777109" algn="l"/>
                <a:tab pos="1777956" algn="l"/>
              </a:tabLst>
            </a:pPr>
            <a:r>
              <a:rPr sz="2400" spc="-7" dirty="0">
                <a:latin typeface="Arial MT"/>
                <a:cs typeface="Arial MT"/>
              </a:rPr>
              <a:t>Attribute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Main-Class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executable.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23280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572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Running</a:t>
            </a:r>
            <a:r>
              <a:rPr spc="-60" dirty="0"/>
              <a:t> </a:t>
            </a:r>
            <a:r>
              <a:rPr spc="-7" dirty="0"/>
              <a:t>Unit</a:t>
            </a:r>
            <a:r>
              <a:rPr spc="-53" dirty="0"/>
              <a:t> </a:t>
            </a:r>
            <a:r>
              <a:rPr spc="-80" dirty="0"/>
              <a:t>Tests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0300" y="1522257"/>
            <a:ext cx="10578253" cy="50834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58786" indent="-458882">
              <a:spcBef>
                <a:spcPts val="133"/>
              </a:spcBef>
              <a:buChar char="•"/>
              <a:tabLst>
                <a:tab pos="557939" algn="l"/>
                <a:tab pos="558786" algn="l"/>
              </a:tabLst>
            </a:pPr>
            <a:r>
              <a:rPr sz="3467" dirty="0">
                <a:latin typeface="Arial MT"/>
                <a:cs typeface="Arial MT"/>
              </a:rPr>
              <a:t>JUnit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2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junit</a:t>
            </a:r>
            <a:r>
              <a:rPr sz="3467" b="1" spc="7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command.</a:t>
            </a:r>
          </a:p>
          <a:p>
            <a:pPr marL="16933">
              <a:spcBef>
                <a:spcPts val="14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&lt;target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"test"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1133658" marR="4520240" indent="-782300">
              <a:lnSpc>
                <a:spcPct val="109400"/>
              </a:lnSpc>
              <a:spcBef>
                <a:spcPts val="33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&lt;junit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haltonfailure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"true"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haltonerror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"false" </a:t>
            </a:r>
            <a:r>
              <a:rPr sz="1600" spc="-860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printsummary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"true"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timeout</a:t>
            </a:r>
            <a:r>
              <a:rPr sz="1600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"5000"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68662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&lt;test</a:t>
            </a:r>
            <a:r>
              <a:rPr sz="1600" spc="-27" dirty="0">
                <a:solidFill>
                  <a:srgbClr val="000088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F0055"/>
                </a:solidFill>
                <a:latin typeface="Consolas"/>
                <a:cs typeface="Consolas"/>
              </a:rPr>
              <a:t>name</a:t>
            </a:r>
            <a:r>
              <a:rPr sz="1600" spc="-27" dirty="0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800"/>
                </a:solidFill>
                <a:latin typeface="Consolas"/>
                <a:cs typeface="Consolas"/>
              </a:rPr>
              <a:t>"com.utils.UtilsTest"</a:t>
            </a: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/&gt;</a:t>
            </a:r>
            <a:endParaRPr sz="1600" dirty="0">
              <a:latin typeface="Consolas"/>
              <a:cs typeface="Consolas"/>
            </a:endParaRPr>
          </a:p>
          <a:p>
            <a:pPr marL="351358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&lt;/junit&gt;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180"/>
              </a:spcBef>
            </a:pPr>
            <a:r>
              <a:rPr sz="1600" spc="-7" dirty="0">
                <a:solidFill>
                  <a:srgbClr val="000088"/>
                </a:solidFill>
                <a:latin typeface="Consolas"/>
                <a:cs typeface="Consolas"/>
              </a:rPr>
              <a:t>&lt;/target&gt;</a:t>
            </a:r>
            <a:endParaRPr sz="1600" dirty="0">
              <a:latin typeface="Consolas"/>
              <a:cs typeface="Consolas"/>
            </a:endParaRPr>
          </a:p>
          <a:p>
            <a:pPr marL="1168371" lvl="1" indent="-412316">
              <a:spcBef>
                <a:spcPts val="1013"/>
              </a:spcBef>
              <a:buChar char="•"/>
              <a:tabLst>
                <a:tab pos="1167524" algn="l"/>
                <a:tab pos="1168371" algn="l"/>
              </a:tabLst>
            </a:pP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entries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list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execute.</a:t>
            </a:r>
            <a:endParaRPr sz="2400" dirty="0">
              <a:latin typeface="Arial MT"/>
              <a:cs typeface="Arial MT"/>
            </a:endParaRPr>
          </a:p>
          <a:p>
            <a:pPr marL="1168371" marR="388610" lvl="1" indent="-412316">
              <a:lnSpc>
                <a:spcPts val="2640"/>
              </a:lnSpc>
              <a:spcBef>
                <a:spcPts val="679"/>
              </a:spcBef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haltonfailure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will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stop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test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execution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any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tests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fail,</a:t>
            </a:r>
            <a:r>
              <a:rPr sz="2400" spc="73" dirty="0">
                <a:latin typeface="Arial MT"/>
                <a:cs typeface="Arial MT"/>
              </a:rPr>
              <a:t> </a:t>
            </a:r>
            <a:r>
              <a:rPr sz="2400" b="1" spc="-7" dirty="0">
                <a:latin typeface="Arial"/>
                <a:cs typeface="Arial"/>
              </a:rPr>
              <a:t>haltonerror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spc="-7" dirty="0">
                <a:latin typeface="Arial MT"/>
                <a:cs typeface="Arial MT"/>
              </a:rPr>
              <a:t>if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errors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occur.</a:t>
            </a:r>
            <a:endParaRPr sz="2400" dirty="0">
              <a:latin typeface="Arial MT"/>
              <a:cs typeface="Arial MT"/>
            </a:endParaRPr>
          </a:p>
          <a:p>
            <a:pPr marL="1168371" marR="6773" lvl="1" indent="-412316">
              <a:lnSpc>
                <a:spcPts val="2640"/>
              </a:lnSpc>
              <a:spcBef>
                <a:spcPts val="619"/>
              </a:spcBef>
              <a:buChar char="•"/>
              <a:tabLst>
                <a:tab pos="1167524" algn="l"/>
                <a:tab pos="1168371" algn="l"/>
              </a:tabLst>
            </a:pPr>
            <a:r>
              <a:rPr sz="2400" b="1" spc="-7" dirty="0">
                <a:latin typeface="Arial"/>
                <a:cs typeface="Arial"/>
              </a:rPr>
              <a:t>printsummary </a:t>
            </a:r>
            <a:r>
              <a:rPr sz="2400" spc="-7" dirty="0">
                <a:latin typeface="Arial MT"/>
                <a:cs typeface="Arial MT"/>
              </a:rPr>
              <a:t>displays test </a:t>
            </a:r>
            <a:r>
              <a:rPr sz="2400" dirty="0">
                <a:latin typeface="Arial MT"/>
                <a:cs typeface="Arial MT"/>
              </a:rPr>
              <a:t>statistics (number </a:t>
            </a:r>
            <a:r>
              <a:rPr sz="2400" spc="-7" dirty="0">
                <a:latin typeface="Arial MT"/>
                <a:cs typeface="Arial MT"/>
              </a:rPr>
              <a:t>of tests </a:t>
            </a:r>
            <a:r>
              <a:rPr sz="2400" dirty="0">
                <a:latin typeface="Arial MT"/>
                <a:cs typeface="Arial MT"/>
              </a:rPr>
              <a:t>run, </a:t>
            </a:r>
            <a:r>
              <a:rPr sz="2400" spc="-7" dirty="0">
                <a:latin typeface="Arial MT"/>
                <a:cs typeface="Arial MT"/>
              </a:rPr>
              <a:t>number of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failures/errors,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time elapsed).</a:t>
            </a:r>
            <a:endParaRPr sz="2400" dirty="0">
              <a:latin typeface="Arial MT"/>
              <a:cs typeface="Arial MT"/>
            </a:endParaRPr>
          </a:p>
          <a:p>
            <a:pPr marL="1168371" marR="145623" indent="-412316">
              <a:lnSpc>
                <a:spcPts val="2640"/>
              </a:lnSpc>
              <a:spcBef>
                <a:spcPts val="619"/>
              </a:spcBef>
              <a:buFont typeface="Arial MT"/>
              <a:buChar char="•"/>
              <a:tabLst>
                <a:tab pos="1167524" algn="l"/>
                <a:tab pos="1168371" algn="l"/>
              </a:tabLst>
            </a:pPr>
            <a:r>
              <a:rPr sz="2400" b="1" dirty="0">
                <a:latin typeface="Arial"/>
                <a:cs typeface="Arial"/>
              </a:rPr>
              <a:t>timeout </a:t>
            </a:r>
            <a:r>
              <a:rPr sz="2400" spc="-7" dirty="0">
                <a:latin typeface="Arial MT"/>
                <a:cs typeface="Arial MT"/>
              </a:rPr>
              <a:t>will </a:t>
            </a:r>
            <a:r>
              <a:rPr sz="2400" dirty="0">
                <a:latin typeface="Arial MT"/>
                <a:cs typeface="Arial MT"/>
              </a:rPr>
              <a:t>stop a </a:t>
            </a:r>
            <a:r>
              <a:rPr sz="2400" spc="-7" dirty="0">
                <a:latin typeface="Arial MT"/>
                <a:cs typeface="Arial MT"/>
              </a:rPr>
              <a:t>test and issue an error if the </a:t>
            </a:r>
            <a:r>
              <a:rPr sz="2400" dirty="0">
                <a:latin typeface="Arial MT"/>
                <a:cs typeface="Arial MT"/>
              </a:rPr>
              <a:t>specified </a:t>
            </a:r>
            <a:r>
              <a:rPr sz="2400" spc="-7" dirty="0">
                <a:latin typeface="Arial MT"/>
                <a:cs typeface="Arial MT"/>
              </a:rPr>
              <a:t>time limit is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exceeded.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797221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26109"/>
            <a:ext cx="9950027" cy="369212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147315" indent="-458882">
              <a:lnSpc>
                <a:spcPct val="1010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 </a:t>
            </a:r>
            <a:r>
              <a:rPr sz="3467" spc="-7" dirty="0">
                <a:latin typeface="Arial MT"/>
                <a:cs typeface="Arial MT"/>
              </a:rPr>
              <a:t>automation </a:t>
            </a:r>
            <a:r>
              <a:rPr sz="3467" dirty="0">
                <a:latin typeface="Arial MT"/>
                <a:cs typeface="Arial MT"/>
              </a:rPr>
              <a:t>can </a:t>
            </a:r>
            <a:r>
              <a:rPr sz="3467" spc="-7" dirty="0">
                <a:latin typeface="Arial MT"/>
                <a:cs typeface="Arial MT"/>
              </a:rPr>
              <a:t>lower </a:t>
            </a:r>
            <a:r>
              <a:rPr sz="3467" dirty="0">
                <a:latin typeface="Arial MT"/>
                <a:cs typeface="Arial MT"/>
              </a:rPr>
              <a:t>cost </a:t>
            </a:r>
            <a:r>
              <a:rPr sz="3467" spc="-7" dirty="0">
                <a:latin typeface="Arial MT"/>
                <a:cs typeface="Arial MT"/>
              </a:rPr>
              <a:t>and improve the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quality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 testing.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ts val="4200"/>
              </a:lnSpc>
              <a:spcBef>
                <a:spcPts val="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Automation </a:t>
            </a:r>
            <a:r>
              <a:rPr sz="3467" spc="-7" dirty="0">
                <a:latin typeface="Arial MT"/>
                <a:cs typeface="Arial MT"/>
              </a:rPr>
              <a:t>involves </a:t>
            </a:r>
            <a:r>
              <a:rPr sz="3467" dirty="0">
                <a:latin typeface="Arial MT"/>
                <a:cs typeface="Arial MT"/>
              </a:rPr>
              <a:t>creating </a:t>
            </a:r>
            <a:r>
              <a:rPr sz="3467" spc="-7" dirty="0">
                <a:latin typeface="Arial MT"/>
                <a:cs typeface="Arial MT"/>
              </a:rPr>
              <a:t>drivers, harnesses,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stubs,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 oracles.</a:t>
            </a:r>
            <a:endParaRPr sz="3467" dirty="0">
              <a:latin typeface="Arial MT"/>
              <a:cs typeface="Arial MT"/>
            </a:endParaRPr>
          </a:p>
          <a:p>
            <a:pPr marL="474968" marR="1397812" indent="-458882">
              <a:lnSpc>
                <a:spcPts val="420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 </a:t>
            </a:r>
            <a:r>
              <a:rPr sz="3467" dirty="0">
                <a:latin typeface="Arial MT"/>
                <a:cs typeface="Arial MT"/>
              </a:rPr>
              <a:t>cases </a:t>
            </a:r>
            <a:r>
              <a:rPr sz="3467" spc="-7" dirty="0">
                <a:latin typeface="Arial MT"/>
                <a:cs typeface="Arial MT"/>
              </a:rPr>
              <a:t>are often written in unit testing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frameworks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executable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lnSpc>
                <a:spcPts val="34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Assertions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allow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examination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output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failures.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55989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801266"/>
            <a:ext cx="10157460" cy="320760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99521" indent="-459729">
              <a:spcBef>
                <a:spcPts val="540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automated.</a:t>
            </a:r>
            <a:endParaRPr sz="3467" dirty="0">
              <a:latin typeface="Arial MT"/>
              <a:cs typeface="Arial MT"/>
            </a:endParaRPr>
          </a:p>
          <a:p>
            <a:pPr marL="1109106" lvl="1" indent="-436022">
              <a:spcBef>
                <a:spcPts val="34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Project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compilation,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installation,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deployment,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etc.</a:t>
            </a:r>
            <a:endParaRPr sz="2933" dirty="0">
              <a:latin typeface="Arial MT"/>
              <a:cs typeface="Arial MT"/>
            </a:endParaRPr>
          </a:p>
          <a:p>
            <a:pPr marL="499521" indent="-483435">
              <a:spcBef>
                <a:spcPts val="387"/>
              </a:spcBef>
              <a:buSzPct val="115384"/>
              <a:buFont typeface="Arial MT"/>
              <a:buChar char="•"/>
              <a:tabLst>
                <a:tab pos="498674" algn="l"/>
                <a:tab pos="500367" algn="l"/>
              </a:tabLst>
            </a:pPr>
            <a:r>
              <a:rPr sz="3467" b="1" spc="-13" dirty="0">
                <a:latin typeface="Arial"/>
                <a:cs typeface="Arial"/>
              </a:rPr>
              <a:t>Project</a:t>
            </a:r>
            <a:r>
              <a:rPr sz="3467" b="1" spc="-5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build</a:t>
            </a:r>
            <a:r>
              <a:rPr sz="3467" b="1" spc="-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automation:</a:t>
            </a:r>
            <a:endParaRPr sz="3467" dirty="0">
              <a:latin typeface="Arial"/>
              <a:cs typeface="Arial"/>
            </a:endParaRPr>
          </a:p>
          <a:p>
            <a:pPr marL="1109106" marR="1391885" lvl="1" indent="-483435">
              <a:lnSpc>
                <a:spcPct val="107300"/>
              </a:lnSpc>
              <a:spcBef>
                <a:spcPts val="913"/>
              </a:spcBef>
              <a:buSzPct val="136363"/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Automating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entire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compilation,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testing,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deployment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process.</a:t>
            </a:r>
            <a:endParaRPr sz="2933" dirty="0">
              <a:latin typeface="Arial MT"/>
              <a:cs typeface="Arial MT"/>
            </a:endParaRPr>
          </a:p>
          <a:p>
            <a:pPr marL="1109106" lvl="1" indent="-436022">
              <a:lnSpc>
                <a:spcPts val="3500"/>
              </a:lnSpc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Ant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XML-based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tool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automating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build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process.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48402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933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Next</a:t>
            </a:r>
            <a:r>
              <a:rPr spc="-107" dirty="0"/>
              <a:t> </a:t>
            </a:r>
            <a:r>
              <a:rPr spc="-33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8263467" cy="1809961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Exercise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Session: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Unit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Practice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Next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lang="en-US" sz="3467" spc="-13" dirty="0" smtClean="0">
                <a:latin typeface="Arial MT"/>
                <a:cs typeface="Arial MT"/>
              </a:rPr>
              <a:t>Class</a:t>
            </a:r>
            <a:r>
              <a:rPr sz="3467" spc="-13" dirty="0" smtClean="0">
                <a:latin typeface="Arial MT"/>
                <a:cs typeface="Arial MT"/>
              </a:rPr>
              <a:t>:</a:t>
            </a:r>
            <a:r>
              <a:rPr sz="3467" spc="-20" dirty="0" smtClean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Structural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67" dirty="0">
                <a:latin typeface="Arial MT"/>
                <a:cs typeface="Arial MT"/>
              </a:rPr>
              <a:t>Testing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Pezze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73" dirty="0">
                <a:latin typeface="Arial MT"/>
                <a:cs typeface="Arial MT"/>
              </a:rPr>
              <a:t> </a:t>
            </a:r>
            <a:r>
              <a:rPr sz="2933" spc="-53" dirty="0">
                <a:latin typeface="Arial MT"/>
                <a:cs typeface="Arial MT"/>
              </a:rPr>
              <a:t>Young,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Ch.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5.3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 smtClean="0">
                <a:latin typeface="Arial MT"/>
                <a:cs typeface="Arial MT"/>
              </a:rPr>
              <a:t>12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14619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6" y="1740007"/>
            <a:ext cx="6338993" cy="4551994"/>
          </a:xfrm>
          <a:prstGeom prst="rect">
            <a:avLst/>
          </a:prstGeom>
        </p:spPr>
        <p:txBody>
          <a:bodyPr vert="horz" wrap="square" lIns="0" tIns="143933" rIns="0" bIns="0" rtlCol="0">
            <a:spAutoFit/>
          </a:bodyPr>
          <a:lstStyle/>
          <a:p>
            <a:pPr marL="16933">
              <a:spcBef>
                <a:spcPts val="1133"/>
              </a:spcBef>
            </a:pPr>
            <a:r>
              <a:rPr sz="2667" spc="-7" dirty="0">
                <a:latin typeface="Arial MT"/>
                <a:cs typeface="Arial MT"/>
              </a:rPr>
              <a:t>Some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potential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error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cases:</a:t>
            </a: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more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than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balance.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negative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amount.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Deposit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negative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amount.</a:t>
            </a:r>
            <a:endParaRPr sz="2667" dirty="0">
              <a:latin typeface="Arial MT"/>
              <a:cs typeface="Arial MT"/>
            </a:endParaRPr>
          </a:p>
          <a:p>
            <a:pPr marL="626518" marR="667157" indent="-423323">
              <a:lnSpc>
                <a:spcPts val="2867"/>
              </a:lnSpc>
              <a:spcBef>
                <a:spcPts val="1373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Withdraw/Deposit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small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(potential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rounding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error)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993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Change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name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null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reference.</a:t>
            </a: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Can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set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“malformed”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name?</a:t>
            </a:r>
            <a:endParaRPr sz="2667" dirty="0">
              <a:latin typeface="Arial MT"/>
              <a:cs typeface="Arial MT"/>
            </a:endParaRPr>
          </a:p>
          <a:p>
            <a:pPr marL="1236102" lvl="1" indent="-400463">
              <a:spcBef>
                <a:spcPts val="407"/>
              </a:spcBef>
              <a:buChar char="•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(i.e.,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rules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valid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name?)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500" y="2189037"/>
            <a:ext cx="2846493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278">
              <a:lnSpc>
                <a:spcPts val="1767"/>
              </a:lnSpc>
            </a:pPr>
            <a:r>
              <a:rPr sz="1600" b="1" spc="-7" dirty="0">
                <a:latin typeface="Arial"/>
                <a:cs typeface="Arial"/>
              </a:rPr>
              <a:t>Account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867">
              <a:latin typeface="Arial"/>
              <a:cs typeface="Arial"/>
            </a:endParaRPr>
          </a:p>
          <a:p>
            <a:pPr>
              <a:lnSpc>
                <a:spcPts val="2219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>
              <a:latin typeface="Arial MT"/>
              <a:cs typeface="Arial MT"/>
            </a:endParaRPr>
          </a:p>
          <a:p>
            <a:pPr>
              <a:lnSpc>
                <a:spcPts val="2200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personnummer</a:t>
            </a:r>
            <a:endParaRPr sz="1867">
              <a:latin typeface="Arial MT"/>
              <a:cs typeface="Arial MT"/>
            </a:endParaRPr>
          </a:p>
          <a:p>
            <a:pPr>
              <a:lnSpc>
                <a:spcPts val="2219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balance</a:t>
            </a:r>
            <a:endParaRPr sz="1867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33">
              <a:latin typeface="Arial MT"/>
              <a:cs typeface="Arial MT"/>
            </a:endParaRPr>
          </a:p>
          <a:p>
            <a:pPr>
              <a:lnSpc>
                <a:spcPts val="2200"/>
              </a:lnSpc>
            </a:pPr>
            <a:r>
              <a:rPr sz="1867" spc="-7" dirty="0">
                <a:latin typeface="Arial MT"/>
                <a:cs typeface="Arial MT"/>
              </a:rPr>
              <a:t>withdraw </a:t>
            </a:r>
            <a:r>
              <a:rPr sz="1867" dirty="0">
                <a:latin typeface="Arial MT"/>
                <a:cs typeface="Arial MT"/>
              </a:rPr>
              <a:t>(double </a:t>
            </a:r>
            <a:r>
              <a:rPr sz="1867" spc="-7" dirty="0">
                <a:latin typeface="Arial MT"/>
                <a:cs typeface="Arial MT"/>
              </a:rPr>
              <a:t>amount)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deposit </a:t>
            </a:r>
            <a:r>
              <a:rPr sz="1867" dirty="0">
                <a:latin typeface="Arial MT"/>
                <a:cs typeface="Arial MT"/>
              </a:rPr>
              <a:t>(double </a:t>
            </a:r>
            <a:r>
              <a:rPr sz="1867" spc="-7" dirty="0">
                <a:latin typeface="Arial MT"/>
                <a:cs typeface="Arial MT"/>
              </a:rPr>
              <a:t>amount) </a:t>
            </a:r>
            <a:r>
              <a:rPr sz="1867" dirty="0">
                <a:latin typeface="Arial MT"/>
                <a:cs typeface="Arial MT"/>
              </a:rPr>
              <a:t> changeName(String</a:t>
            </a:r>
            <a:r>
              <a:rPr sz="1867" spc="-7" dirty="0">
                <a:latin typeface="Arial MT"/>
                <a:cs typeface="Arial MT"/>
              </a:rPr>
              <a:t> name)  getName()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getPersonnummer()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getBalance()</a:t>
            </a:r>
            <a:endParaRPr sz="1867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96680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33" dirty="0"/>
              <a:t> </a:t>
            </a:r>
            <a:r>
              <a:rPr spc="-60" dirty="0"/>
              <a:t>Testing</a:t>
            </a:r>
            <a:r>
              <a:rPr spc="-27" dirty="0"/>
              <a:t> </a:t>
            </a:r>
            <a:r>
              <a:rPr spc="-7" dirty="0"/>
              <a:t>and</a:t>
            </a:r>
            <a:r>
              <a:rPr spc="-33" dirty="0"/>
              <a:t> </a:t>
            </a:r>
            <a:r>
              <a:rPr spc="-93" dirty="0"/>
              <a:t>Test</a:t>
            </a:r>
            <a:r>
              <a:rPr spc="-207" dirty="0"/>
              <a:t> </a:t>
            </a:r>
            <a:r>
              <a:rPr spc="-7" dirty="0"/>
              <a:t>Automation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7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5573</Words>
  <Application>Microsoft Office PowerPoint</Application>
  <PresentationFormat>Custom</PresentationFormat>
  <Paragraphs>889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PowerPoint Presentation</vt:lpstr>
      <vt:lpstr>Today’s Goals</vt:lpstr>
      <vt:lpstr>Testing Stages</vt:lpstr>
      <vt:lpstr>Unit Testing</vt:lpstr>
      <vt:lpstr>Unit Testing</vt:lpstr>
      <vt:lpstr>Unit Testing - Account</vt:lpstr>
      <vt:lpstr>Unit Testing - Account</vt:lpstr>
      <vt:lpstr>Unit Testing - Account</vt:lpstr>
      <vt:lpstr>Unit Testing and Test Automation</vt:lpstr>
      <vt:lpstr>Executing Tests</vt:lpstr>
      <vt:lpstr>Test Automation</vt:lpstr>
      <vt:lpstr>Testing Requires Writing Code</vt:lpstr>
      <vt:lpstr>Test Scaffolding</vt:lpstr>
      <vt:lpstr>Test Scaffolding</vt:lpstr>
      <vt:lpstr>Test Scaffolding</vt:lpstr>
      <vt:lpstr>Test Scaffolding</vt:lpstr>
      <vt:lpstr>Test Scaffolding</vt:lpstr>
      <vt:lpstr>Test Scaffolding</vt:lpstr>
      <vt:lpstr>Test Scaffolding</vt:lpstr>
      <vt:lpstr>Writing an Executable Test Case</vt:lpstr>
      <vt:lpstr>Writing a Unit Test</vt:lpstr>
      <vt:lpstr>JUnit Test Skeleton</vt:lpstr>
      <vt:lpstr>Writing JUnit Tests</vt:lpstr>
      <vt:lpstr>Test Fixtures - Shared Initialization</vt:lpstr>
      <vt:lpstr>Test Fixtures - Teardown Method</vt:lpstr>
      <vt:lpstr>More Test Fixtures</vt:lpstr>
      <vt:lpstr>Assertions</vt:lpstr>
      <vt:lpstr>assertEquals</vt:lpstr>
      <vt:lpstr>assertFalse, assertTrue</vt:lpstr>
      <vt:lpstr>assertSame, assertNotSame</vt:lpstr>
      <vt:lpstr>assertNull, assertNotNull</vt:lpstr>
      <vt:lpstr>Grouping Assertions</vt:lpstr>
      <vt:lpstr>assertThat</vt:lpstr>
      <vt:lpstr>assertThat</vt:lpstr>
      <vt:lpstr>assertThat</vt:lpstr>
      <vt:lpstr>assertThat</vt:lpstr>
      <vt:lpstr>assertThat</vt:lpstr>
      <vt:lpstr>Testing Exceptions</vt:lpstr>
      <vt:lpstr>Testing Performance</vt:lpstr>
      <vt:lpstr>Unit Testing - Account</vt:lpstr>
      <vt:lpstr>Unit Testing - Account</vt:lpstr>
      <vt:lpstr>Unit Testing - Account</vt:lpstr>
      <vt:lpstr>Let’s take a break.</vt:lpstr>
      <vt:lpstr>Best Practices</vt:lpstr>
      <vt:lpstr>Best Practices</vt:lpstr>
      <vt:lpstr>Best Practices</vt:lpstr>
      <vt:lpstr>Best Practices</vt:lpstr>
      <vt:lpstr>Best Practices</vt:lpstr>
      <vt:lpstr>Scaffolding</vt:lpstr>
      <vt:lpstr>Unit Testing - Object Mocking</vt:lpstr>
      <vt:lpstr>Mocking Example</vt:lpstr>
      <vt:lpstr>Mocking Within a Test</vt:lpstr>
      <vt:lpstr>Build Systems</vt:lpstr>
      <vt:lpstr>Build Systems</vt:lpstr>
      <vt:lpstr>Build Systems</vt:lpstr>
      <vt:lpstr>Build Lifecycle</vt:lpstr>
      <vt:lpstr>Build Lifecycle</vt:lpstr>
      <vt:lpstr>Apache Ant</vt:lpstr>
      <vt:lpstr>A Basic Build Script</vt:lpstr>
      <vt:lpstr>Targets</vt:lpstr>
      <vt:lpstr>Targets</vt:lpstr>
      <vt:lpstr>Executing targets</vt:lpstr>
      <vt:lpstr>Properties</vt:lpstr>
      <vt:lpstr>Properties</vt:lpstr>
      <vt:lpstr>Property Files</vt:lpstr>
      <vt:lpstr>Property Files</vt:lpstr>
      <vt:lpstr>Conditions</vt:lpstr>
      <vt:lpstr>Ant Utilities</vt:lpstr>
      <vt:lpstr>Ant Utilities</vt:lpstr>
      <vt:lpstr>Building a Project</vt:lpstr>
      <vt:lpstr>Building a Project</vt:lpstr>
      <vt:lpstr>Building a Project</vt:lpstr>
      <vt:lpstr>Creating a JAR File</vt:lpstr>
      <vt:lpstr>Running Unit Tests</vt:lpstr>
      <vt:lpstr>We Have Learned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UIU</cp:lastModifiedBy>
  <cp:revision>187</cp:revision>
  <dcterms:created xsi:type="dcterms:W3CDTF">2022-06-16T11:58:56Z</dcterms:created>
  <dcterms:modified xsi:type="dcterms:W3CDTF">2022-11-28T06:57:27Z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