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2" r:id="rId11"/>
    <p:sldId id="283" r:id="rId12"/>
    <p:sldId id="280" r:id="rId13"/>
    <p:sldId id="281" r:id="rId14"/>
    <p:sldId id="284" r:id="rId15"/>
    <p:sldId id="270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48" y="4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EB9-C188-4561-898C-A4BF981627EF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3E00-7354-41E3-880B-AEC90F181385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F3B1-51B5-4BCE-A8BE-798ECD481731}" type="datetime1">
              <a:rPr lang="en-US" smtClean="0"/>
              <a:t>8/30/2022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2E56-0A64-447F-BFCA-8437CA20C318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B949-931C-4921-894C-C529F2180465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5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5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3C8-7805-42AB-8C9E-15269547453F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2810407"/>
            <a:ext cx="838516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b="1" spc="-5" dirty="0" smtClean="0">
                <a:solidFill>
                  <a:srgbClr val="FFFFFF"/>
                </a:solidFill>
                <a:latin typeface="Arial"/>
                <a:cs typeface="Arial"/>
              </a:rPr>
              <a:t>Unit Testing Exercise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834" y="4019621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dirty="0" smtClean="0">
                <a:solidFill>
                  <a:srgbClr val="2388DB"/>
                </a:solidFill>
                <a:latin typeface="Arial MT"/>
                <a:cs typeface="Arial MT"/>
              </a:rPr>
              <a:t>7.1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27</a:t>
            </a:r>
            <a:r>
              <a:rPr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08/2022</a:t>
            </a:r>
            <a:endParaRPr lang="en-US" sz="3000" spc="-5" dirty="0">
              <a:solidFill>
                <a:srgbClr val="2388DB"/>
              </a:solidFill>
              <a:latin typeface="Arial MT"/>
              <a:cs typeface="Arial MT"/>
            </a:endParaRPr>
          </a:p>
          <a:p>
            <a:pPr marL="12700">
              <a:spcBef>
                <a:spcPts val="2560"/>
              </a:spcBef>
            </a:pP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Instructor : Md. </a:t>
            </a:r>
            <a:r>
              <a:rPr lang="en-US" spc="-5" dirty="0" err="1">
                <a:solidFill>
                  <a:srgbClr val="2388DB"/>
                </a:solidFill>
                <a:latin typeface="Arial MT"/>
                <a:cs typeface="Arial MT"/>
              </a:rPr>
              <a:t>Mohaiminul</a:t>
            </a: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 Islam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98090" y="6491807"/>
            <a:ext cx="260351" cy="192360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9561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Can</a:t>
            </a:r>
            <a:r>
              <a:rPr spc="-33" dirty="0"/>
              <a:t> </a:t>
            </a:r>
            <a:r>
              <a:rPr spc="-7" dirty="0"/>
              <a:t>you</a:t>
            </a:r>
            <a:r>
              <a:rPr spc="-33" dirty="0"/>
              <a:t> </a:t>
            </a:r>
            <a:r>
              <a:rPr spc="-7" dirty="0"/>
              <a:t>expose</a:t>
            </a:r>
            <a:r>
              <a:rPr spc="-33" dirty="0"/>
              <a:t> </a:t>
            </a:r>
            <a:r>
              <a:rPr spc="-7" dirty="0"/>
              <a:t>the</a:t>
            </a:r>
            <a:r>
              <a:rPr spc="-33" dirty="0"/>
              <a:t> </a:t>
            </a:r>
            <a:r>
              <a:rPr dirty="0"/>
              <a:t>faults?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1644830"/>
            <a:ext cx="10198945" cy="32473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5399"/>
              </a:lnSpc>
              <a:spcBef>
                <a:spcPts val="133"/>
              </a:spcBef>
            </a:pPr>
            <a:r>
              <a:rPr lang="en-US" sz="3467" spc="-7" dirty="0">
                <a:latin typeface="Arial MT"/>
                <a:cs typeface="Arial MT"/>
              </a:rPr>
              <a:t>2</a:t>
            </a:r>
            <a:r>
              <a:rPr sz="3467" spc="-7" dirty="0" smtClean="0">
                <a:latin typeface="Arial MT"/>
                <a:cs typeface="Arial MT"/>
              </a:rPr>
              <a:t>: </a:t>
            </a:r>
            <a:r>
              <a:rPr sz="3467" spc="-7" dirty="0">
                <a:latin typeface="Arial MT"/>
                <a:cs typeface="Arial MT"/>
              </a:rPr>
              <a:t>Used </a:t>
            </a:r>
            <a:r>
              <a:rPr sz="3467" dirty="0">
                <a:latin typeface="Arial MT"/>
                <a:cs typeface="Arial MT"/>
              </a:rPr>
              <a:t>a </a:t>
            </a:r>
            <a:r>
              <a:rPr sz="3467" spc="-7" dirty="0">
                <a:latin typeface="Arial MT"/>
                <a:cs typeface="Arial MT"/>
              </a:rPr>
              <a:t>&gt;= in </a:t>
            </a:r>
            <a:r>
              <a:rPr sz="3467" dirty="0">
                <a:latin typeface="Arial MT"/>
                <a:cs typeface="Arial MT"/>
              </a:rPr>
              <a:t>checking </a:t>
            </a:r>
            <a:r>
              <a:rPr sz="3467" spc="-7" dirty="0">
                <a:latin typeface="Arial MT"/>
                <a:cs typeface="Arial MT"/>
              </a:rPr>
              <a:t>for illegal times. December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no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longer exists.</a:t>
            </a:r>
            <a:endParaRPr sz="3467" dirty="0">
              <a:latin typeface="Arial MT"/>
              <a:cs typeface="Arial MT"/>
            </a:endParaRPr>
          </a:p>
          <a:p>
            <a:pPr marL="16933">
              <a:spcBef>
                <a:spcPts val="2880"/>
              </a:spcBef>
            </a:pP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if(mMonth</a:t>
            </a:r>
            <a:r>
              <a:rPr sz="2400" spc="-2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F4F4F"/>
                </a:solidFill>
                <a:latin typeface="Consolas"/>
                <a:cs typeface="Consolas"/>
              </a:rPr>
              <a:t>&lt;</a:t>
            </a:r>
            <a:r>
              <a:rPr sz="2400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F4F4F"/>
                </a:solidFill>
                <a:latin typeface="Consolas"/>
                <a:cs typeface="Consolas"/>
              </a:rPr>
              <a:t>1</a:t>
            </a:r>
            <a:r>
              <a:rPr sz="2400" spc="-2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||</a:t>
            </a:r>
            <a:r>
              <a:rPr sz="2400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mMonth</a:t>
            </a:r>
            <a:r>
              <a:rPr sz="2400" spc="5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b="1" spc="-7" dirty="0">
                <a:solidFill>
                  <a:srgbClr val="FF0000"/>
                </a:solidFill>
                <a:latin typeface="Consolas"/>
                <a:cs typeface="Consolas"/>
              </a:rPr>
              <a:t>&gt;=</a:t>
            </a:r>
            <a:r>
              <a:rPr sz="2400" b="1" spc="-13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12){</a:t>
            </a:r>
            <a:endParaRPr sz="2400" dirty="0">
              <a:latin typeface="Consolas"/>
              <a:cs typeface="Consolas"/>
            </a:endParaRPr>
          </a:p>
          <a:p>
            <a:pPr marL="1845687">
              <a:spcBef>
                <a:spcPts val="420"/>
              </a:spcBef>
            </a:pP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throw</a:t>
            </a:r>
            <a:r>
              <a:rPr sz="2400" spc="-3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new</a:t>
            </a:r>
            <a:r>
              <a:rPr sz="2400" spc="-2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TimeConflictException("Month</a:t>
            </a:r>
            <a:r>
              <a:rPr sz="2400" spc="-3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does</a:t>
            </a:r>
            <a:r>
              <a:rPr sz="2400" spc="-2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not</a:t>
            </a:r>
            <a:endParaRPr sz="2400" dirty="0">
              <a:latin typeface="Consolas"/>
              <a:cs typeface="Consolas"/>
            </a:endParaRPr>
          </a:p>
          <a:p>
            <a:pPr marL="16933">
              <a:spcBef>
                <a:spcPts val="420"/>
              </a:spcBef>
            </a:pP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exist.");</a:t>
            </a:r>
            <a:endParaRPr sz="2400" dirty="0">
              <a:latin typeface="Consolas"/>
              <a:cs typeface="Consolas"/>
            </a:endParaRPr>
          </a:p>
          <a:p>
            <a:pPr marL="16933">
              <a:spcBef>
                <a:spcPts val="420"/>
              </a:spcBef>
            </a:pPr>
            <a:r>
              <a:rPr sz="2400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3715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9561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Can</a:t>
            </a:r>
            <a:r>
              <a:rPr spc="-33" dirty="0"/>
              <a:t> </a:t>
            </a:r>
            <a:r>
              <a:rPr spc="-7" dirty="0"/>
              <a:t>you</a:t>
            </a:r>
            <a:r>
              <a:rPr spc="-33" dirty="0"/>
              <a:t> </a:t>
            </a:r>
            <a:r>
              <a:rPr spc="-7" dirty="0"/>
              <a:t>expose</a:t>
            </a:r>
            <a:r>
              <a:rPr spc="-33" dirty="0"/>
              <a:t> </a:t>
            </a:r>
            <a:r>
              <a:rPr spc="-7" dirty="0"/>
              <a:t>the</a:t>
            </a:r>
            <a:r>
              <a:rPr spc="-33" dirty="0"/>
              <a:t> </a:t>
            </a:r>
            <a:r>
              <a:rPr dirty="0"/>
              <a:t>faults?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1644830"/>
            <a:ext cx="10588412" cy="325554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5399"/>
              </a:lnSpc>
              <a:spcBef>
                <a:spcPts val="133"/>
              </a:spcBef>
            </a:pPr>
            <a:r>
              <a:rPr lang="en-US" sz="3467" spc="-7" dirty="0">
                <a:latin typeface="Arial MT"/>
                <a:cs typeface="Arial MT"/>
              </a:rPr>
              <a:t>3</a:t>
            </a:r>
            <a:r>
              <a:rPr sz="3467" spc="-7" dirty="0" smtClean="0">
                <a:latin typeface="Arial MT"/>
                <a:cs typeface="Arial MT"/>
              </a:rPr>
              <a:t>: </a:t>
            </a:r>
            <a:r>
              <a:rPr sz="3467" spc="-33" dirty="0">
                <a:latin typeface="Arial MT"/>
                <a:cs typeface="Arial MT"/>
              </a:rPr>
              <a:t>We </a:t>
            </a:r>
            <a:r>
              <a:rPr sz="3467" dirty="0">
                <a:latin typeface="Arial MT"/>
                <a:cs typeface="Arial MT"/>
              </a:rPr>
              <a:t>should </a:t>
            </a:r>
            <a:r>
              <a:rPr sz="3467" spc="-7" dirty="0">
                <a:latin typeface="Arial MT"/>
                <a:cs typeface="Arial MT"/>
              </a:rPr>
              <a:t>be able to </a:t>
            </a:r>
            <a:r>
              <a:rPr sz="3467" dirty="0">
                <a:latin typeface="Arial MT"/>
                <a:cs typeface="Arial MT"/>
              </a:rPr>
              <a:t>start </a:t>
            </a:r>
            <a:r>
              <a:rPr sz="3467" spc="-7" dirty="0">
                <a:latin typeface="Arial MT"/>
                <a:cs typeface="Arial MT"/>
              </a:rPr>
              <a:t>and end </a:t>
            </a:r>
            <a:r>
              <a:rPr sz="3467" dirty="0">
                <a:latin typeface="Arial MT"/>
                <a:cs typeface="Arial MT"/>
              </a:rPr>
              <a:t>a meeting </a:t>
            </a:r>
            <a:r>
              <a:rPr sz="3467" spc="-7" dirty="0">
                <a:latin typeface="Arial MT"/>
                <a:cs typeface="Arial MT"/>
              </a:rPr>
              <a:t>in the </a:t>
            </a:r>
            <a:r>
              <a:rPr sz="3467" spc="-95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same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47" dirty="0">
                <a:latin typeface="Arial MT"/>
                <a:cs typeface="Arial MT"/>
              </a:rPr>
              <a:t>hour.</a:t>
            </a:r>
            <a:endParaRPr sz="3467" dirty="0">
              <a:latin typeface="Arial MT"/>
              <a:cs typeface="Arial MT"/>
            </a:endParaRPr>
          </a:p>
          <a:p>
            <a:pPr marL="16933">
              <a:spcBef>
                <a:spcPts val="2880"/>
              </a:spcBef>
            </a:pP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if(mStart</a:t>
            </a:r>
            <a:r>
              <a:rPr sz="2400" spc="-3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b="1" spc="-7" dirty="0">
                <a:solidFill>
                  <a:srgbClr val="FF0000"/>
                </a:solidFill>
                <a:latin typeface="Consolas"/>
                <a:cs typeface="Consolas"/>
              </a:rPr>
              <a:t>&gt;=</a:t>
            </a:r>
            <a:r>
              <a:rPr sz="2400" b="1" spc="-47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mEnd){</a:t>
            </a:r>
            <a:endParaRPr sz="2400" dirty="0">
              <a:latin typeface="Consolas"/>
              <a:cs typeface="Consolas"/>
            </a:endParaRPr>
          </a:p>
          <a:p>
            <a:pPr marL="16933" marR="425863" indent="609585">
              <a:lnSpc>
                <a:spcPct val="114599"/>
              </a:lnSpc>
            </a:pP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throw new TimeConflictException("Meeting starts before it </a:t>
            </a:r>
            <a:r>
              <a:rPr sz="2400" spc="-130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ends.");</a:t>
            </a:r>
            <a:endParaRPr sz="2400" dirty="0">
              <a:latin typeface="Consolas"/>
              <a:cs typeface="Consolas"/>
            </a:endParaRPr>
          </a:p>
          <a:p>
            <a:pPr marL="16933">
              <a:spcBef>
                <a:spcPts val="420"/>
              </a:spcBef>
            </a:pPr>
            <a:r>
              <a:rPr sz="2400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3947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9561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Can</a:t>
            </a:r>
            <a:r>
              <a:rPr spc="-33" dirty="0"/>
              <a:t> </a:t>
            </a:r>
            <a:r>
              <a:rPr spc="-7" dirty="0"/>
              <a:t>you</a:t>
            </a:r>
            <a:r>
              <a:rPr spc="-33" dirty="0"/>
              <a:t> </a:t>
            </a:r>
            <a:r>
              <a:rPr spc="-7" dirty="0"/>
              <a:t>expose</a:t>
            </a:r>
            <a:r>
              <a:rPr spc="-33" dirty="0"/>
              <a:t> </a:t>
            </a:r>
            <a:r>
              <a:rPr spc="-7" dirty="0"/>
              <a:t>the</a:t>
            </a:r>
            <a:r>
              <a:rPr spc="-33" dirty="0"/>
              <a:t> </a:t>
            </a:r>
            <a:r>
              <a:rPr dirty="0"/>
              <a:t>faults?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1726110"/>
            <a:ext cx="5952913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3467" spc="-7" dirty="0">
                <a:latin typeface="Arial MT"/>
                <a:cs typeface="Arial MT"/>
              </a:rPr>
              <a:t>4</a:t>
            </a:r>
            <a:r>
              <a:rPr sz="3467" spc="-7" dirty="0" smtClean="0">
                <a:latin typeface="Arial MT"/>
                <a:cs typeface="Arial MT"/>
              </a:rPr>
              <a:t>:</a:t>
            </a:r>
            <a:r>
              <a:rPr sz="3467" spc="-33" dirty="0" smtClean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Calendar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has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13th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month.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2552" y="2577517"/>
            <a:ext cx="8800253" cy="4067310"/>
          </a:xfrm>
          <a:prstGeom prst="rect">
            <a:avLst/>
          </a:prstGeom>
        </p:spPr>
        <p:txBody>
          <a:bodyPr vert="horz" wrap="square" lIns="0" tIns="62653" rIns="0" bIns="0" rtlCol="0">
            <a:spAutoFit/>
          </a:bodyPr>
          <a:lstStyle/>
          <a:p>
            <a:pPr marL="16933">
              <a:spcBef>
                <a:spcPts val="493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public</a:t>
            </a:r>
            <a:r>
              <a:rPr sz="1867" spc="-8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Calendar(){</a:t>
            </a:r>
            <a:endParaRPr sz="1867" dirty="0">
              <a:latin typeface="Consolas"/>
              <a:cs typeface="Consolas"/>
            </a:endParaRPr>
          </a:p>
          <a:p>
            <a:pPr marL="1236102">
              <a:spcBef>
                <a:spcPts val="360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occupied</a:t>
            </a:r>
            <a:r>
              <a:rPr sz="1867" spc="-4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new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ArrayList&lt;ArrayList&lt;ArrayList&lt;Meeting&gt;&gt;&gt;();</a:t>
            </a:r>
            <a:endParaRPr sz="1867" dirty="0">
              <a:latin typeface="Consolas"/>
              <a:cs typeface="Consolas"/>
            </a:endParaRPr>
          </a:p>
          <a:p>
            <a:pPr>
              <a:spcBef>
                <a:spcPts val="67"/>
              </a:spcBef>
            </a:pPr>
            <a:endParaRPr sz="2467" dirty="0">
              <a:latin typeface="Consolas"/>
              <a:cs typeface="Consolas"/>
            </a:endParaRPr>
          </a:p>
          <a:p>
            <a:pPr marL="1236102"/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for(int</a:t>
            </a:r>
            <a:r>
              <a:rPr sz="1867" spc="-6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i=0;</a:t>
            </a:r>
            <a:r>
              <a:rPr sz="1867" b="1" spc="-7" dirty="0">
                <a:solidFill>
                  <a:srgbClr val="FF0000"/>
                </a:solidFill>
                <a:latin typeface="Consolas"/>
                <a:cs typeface="Consolas"/>
              </a:rPr>
              <a:t>i&lt;=13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;i++){</a:t>
            </a:r>
            <a:endParaRPr sz="1867" dirty="0">
              <a:latin typeface="Consolas"/>
              <a:cs typeface="Consolas"/>
            </a:endParaRPr>
          </a:p>
          <a:p>
            <a:pPr marL="1845687">
              <a:spcBef>
                <a:spcPts val="360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//</a:t>
            </a:r>
            <a:r>
              <a:rPr sz="1867" spc="-5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Initialize</a:t>
            </a:r>
            <a:r>
              <a:rPr sz="1867" spc="-5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month</a:t>
            </a:r>
            <a:endParaRPr sz="1867" dirty="0">
              <a:latin typeface="Consolas"/>
              <a:cs typeface="Consolas"/>
            </a:endParaRPr>
          </a:p>
          <a:p>
            <a:pPr marL="1845687" marR="438562">
              <a:lnSpc>
                <a:spcPct val="116100"/>
              </a:lnSpc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occupied.add(new ArrayList&lt;ArrayList&lt;Meeting&gt;&gt;()); </a:t>
            </a:r>
            <a:r>
              <a:rPr sz="1867" spc="-100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for(int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j=0;j&lt;32;j++){</a:t>
            </a:r>
            <a:endParaRPr sz="1867" dirty="0">
              <a:latin typeface="Consolas"/>
              <a:cs typeface="Consolas"/>
            </a:endParaRPr>
          </a:p>
          <a:p>
            <a:pPr marL="2455272">
              <a:spcBef>
                <a:spcPts val="360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//</a:t>
            </a:r>
            <a:r>
              <a:rPr sz="1867" spc="-5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Initialize</a:t>
            </a:r>
            <a:r>
              <a:rPr sz="1867" spc="-5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days</a:t>
            </a:r>
            <a:endParaRPr sz="1867" dirty="0">
              <a:latin typeface="Consolas"/>
              <a:cs typeface="Consolas"/>
            </a:endParaRPr>
          </a:p>
          <a:p>
            <a:pPr marL="2455272">
              <a:spcBef>
                <a:spcPts val="360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occupied.get(i).add(new</a:t>
            </a:r>
            <a:r>
              <a:rPr sz="1867" spc="-8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ArrayList&lt;Meeting&gt;());</a:t>
            </a:r>
            <a:endParaRPr sz="1867" dirty="0">
              <a:latin typeface="Consolas"/>
              <a:cs typeface="Consolas"/>
            </a:endParaRPr>
          </a:p>
          <a:p>
            <a:pPr marL="1845687">
              <a:spcBef>
                <a:spcPts val="360"/>
              </a:spcBef>
            </a:pP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  <a:p>
            <a:pPr marL="1236102">
              <a:spcBef>
                <a:spcPts val="360"/>
              </a:spcBef>
            </a:pP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360"/>
              </a:spcBef>
            </a:pP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9249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9561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Can</a:t>
            </a:r>
            <a:r>
              <a:rPr spc="-33" dirty="0"/>
              <a:t> </a:t>
            </a:r>
            <a:r>
              <a:rPr spc="-7" dirty="0"/>
              <a:t>you</a:t>
            </a:r>
            <a:r>
              <a:rPr spc="-33" dirty="0"/>
              <a:t> </a:t>
            </a:r>
            <a:r>
              <a:rPr spc="-7" dirty="0"/>
              <a:t>expose</a:t>
            </a:r>
            <a:r>
              <a:rPr spc="-33" dirty="0"/>
              <a:t> </a:t>
            </a:r>
            <a:r>
              <a:rPr spc="-7" dirty="0"/>
              <a:t>the</a:t>
            </a:r>
            <a:r>
              <a:rPr spc="-33" dirty="0"/>
              <a:t> </a:t>
            </a:r>
            <a:r>
              <a:rPr dirty="0"/>
              <a:t>faults?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1636588"/>
            <a:ext cx="10548620" cy="2943092"/>
          </a:xfrm>
          <a:prstGeom prst="rect">
            <a:avLst/>
          </a:prstGeom>
        </p:spPr>
        <p:txBody>
          <a:bodyPr vert="horz" wrap="square" lIns="0" tIns="105833" rIns="0" bIns="0" rtlCol="0">
            <a:spAutoFit/>
          </a:bodyPr>
          <a:lstStyle/>
          <a:p>
            <a:pPr marL="16933">
              <a:spcBef>
                <a:spcPts val="833"/>
              </a:spcBef>
            </a:pPr>
            <a:r>
              <a:rPr lang="en-US" sz="3467" spc="-7">
                <a:solidFill>
                  <a:srgbClr val="4F4F4F"/>
                </a:solidFill>
                <a:latin typeface="Arial MT"/>
                <a:cs typeface="Arial MT"/>
              </a:rPr>
              <a:t>5</a:t>
            </a:r>
            <a:r>
              <a:rPr sz="3467" spc="-7" smtClean="0">
                <a:solidFill>
                  <a:srgbClr val="4F4F4F"/>
                </a:solidFill>
                <a:latin typeface="Arial MT"/>
                <a:cs typeface="Arial MT"/>
              </a:rPr>
              <a:t>:</a:t>
            </a:r>
            <a:r>
              <a:rPr sz="3467" spc="-33" smtClean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November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has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30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days.</a:t>
            </a:r>
            <a:endParaRPr sz="3467" dirty="0">
              <a:latin typeface="Arial MT"/>
              <a:cs typeface="Arial MT"/>
            </a:endParaRPr>
          </a:p>
          <a:p>
            <a:pPr marL="16933" marR="6773">
              <a:lnSpc>
                <a:spcPct val="114599"/>
              </a:lnSpc>
              <a:spcBef>
                <a:spcPts val="93"/>
              </a:spcBef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Oh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-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and we just added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a meeting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to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day with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date that </a:t>
            </a:r>
            <a:r>
              <a:rPr sz="3200" spc="-8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does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not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match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 that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date.</a:t>
            </a:r>
            <a:endParaRPr sz="3200" dirty="0">
              <a:latin typeface="Arial MT"/>
              <a:cs typeface="Arial MT"/>
            </a:endParaRPr>
          </a:p>
          <a:p>
            <a:pPr marL="16933" marR="473275">
              <a:lnSpc>
                <a:spcPct val="114599"/>
              </a:lnSpc>
              <a:spcBef>
                <a:spcPts val="2373"/>
              </a:spcBef>
            </a:pP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occupied.get(11).get(</a:t>
            </a:r>
            <a:r>
              <a:rPr sz="2400" b="1" spc="-7" dirty="0">
                <a:solidFill>
                  <a:srgbClr val="FF0000"/>
                </a:solidFill>
                <a:latin typeface="Consolas"/>
                <a:cs typeface="Consolas"/>
              </a:rPr>
              <a:t>30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).add(new Meeting(11,</a:t>
            </a:r>
            <a:r>
              <a:rPr sz="2400" b="1" spc="-7" dirty="0">
                <a:solidFill>
                  <a:srgbClr val="FF0000"/>
                </a:solidFill>
                <a:latin typeface="Consolas"/>
                <a:cs typeface="Consolas"/>
              </a:rPr>
              <a:t>31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,"Day does not </a:t>
            </a:r>
            <a:r>
              <a:rPr sz="2400" spc="-130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exist"));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8853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754" y="3175754"/>
            <a:ext cx="9674012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800" b="1" spc="-13" dirty="0">
                <a:solidFill>
                  <a:schemeClr val="bg1"/>
                </a:solidFill>
                <a:latin typeface="Arial"/>
                <a:cs typeface="Arial"/>
              </a:rPr>
              <a:t>What</a:t>
            </a:r>
            <a:r>
              <a:rPr sz="4800" b="1" spc="-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800" b="1" spc="-13" dirty="0">
                <a:solidFill>
                  <a:schemeClr val="bg1"/>
                </a:solidFill>
                <a:latin typeface="Arial"/>
                <a:cs typeface="Arial"/>
              </a:rPr>
              <a:t>Other</a:t>
            </a:r>
            <a:r>
              <a:rPr sz="4800" b="1" spc="-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800" b="1" spc="-13" dirty="0">
                <a:solidFill>
                  <a:schemeClr val="bg1"/>
                </a:solidFill>
                <a:latin typeface="Arial"/>
                <a:cs typeface="Arial"/>
              </a:rPr>
              <a:t>Faults</a:t>
            </a:r>
            <a:r>
              <a:rPr sz="4800" b="1" spc="-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chemeClr val="bg1"/>
                </a:solidFill>
                <a:latin typeface="Arial"/>
                <a:cs typeface="Arial"/>
              </a:rPr>
              <a:t>Can</a:t>
            </a:r>
            <a:r>
              <a:rPr sz="4800" b="1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800" b="1" spc="-127" dirty="0">
                <a:solidFill>
                  <a:schemeClr val="bg1"/>
                </a:solidFill>
                <a:latin typeface="Arial"/>
                <a:cs typeface="Arial"/>
              </a:rPr>
              <a:t>You</a:t>
            </a:r>
            <a:r>
              <a:rPr sz="4800" b="1" spc="-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chemeClr val="bg1"/>
                </a:solidFill>
                <a:latin typeface="Arial"/>
                <a:cs typeface="Arial"/>
              </a:rPr>
              <a:t>Find?</a:t>
            </a:r>
            <a:endParaRPr sz="4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27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6A212-82A9-775A-C17E-BFF287713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552" y="6610637"/>
            <a:ext cx="553720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2018-08-27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7917" y="6610637"/>
            <a:ext cx="1595120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Chalmers</a:t>
            </a:r>
            <a:r>
              <a:rPr sz="800" spc="-2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University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4662" y="6610637"/>
            <a:ext cx="90593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1275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87" dirty="0"/>
              <a:t>Today’s</a:t>
            </a:r>
            <a:r>
              <a:rPr spc="-100" dirty="0"/>
              <a:t> </a:t>
            </a:r>
            <a:r>
              <a:rPr spc="-7" dirty="0"/>
              <a:t>Goals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3263" y="1801265"/>
            <a:ext cx="7570047" cy="158242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 smtClean="0">
                <a:latin typeface="Arial MT"/>
                <a:cs typeface="Arial MT"/>
              </a:rPr>
              <a:t>Writing</a:t>
            </a:r>
            <a:r>
              <a:rPr sz="3467" spc="-33" dirty="0" smtClean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executing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cases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How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write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unit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JUnit.</a:t>
            </a: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Executing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part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build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script.</a:t>
            </a:r>
          </a:p>
        </p:txBody>
      </p:sp>
    </p:spTree>
    <p:extLst>
      <p:ext uri="{BB962C8B-B14F-4D97-AF65-F5344CB8AC3E}">
        <p14:creationId xmlns:p14="http://schemas.microsoft.com/office/powerpoint/2010/main" val="18080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626" y="261765"/>
            <a:ext cx="14370756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Enter…</a:t>
            </a:r>
            <a:r>
              <a:rPr spc="-53" dirty="0"/>
              <a:t> </a:t>
            </a:r>
            <a:r>
              <a:rPr spc="-13" dirty="0"/>
              <a:t>The</a:t>
            </a:r>
            <a:r>
              <a:rPr spc="-40" dirty="0"/>
              <a:t> </a:t>
            </a:r>
            <a:r>
              <a:rPr spc="-13" dirty="0"/>
              <a:t>Planning</a:t>
            </a:r>
            <a:r>
              <a:rPr spc="-53" dirty="0"/>
              <a:t> </a:t>
            </a:r>
            <a:r>
              <a:rPr spc="-7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998445"/>
            <a:ext cx="7167033" cy="31795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99521" indent="-483435">
              <a:spcBef>
                <a:spcPts val="133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spc="-13" dirty="0">
                <a:latin typeface="Arial MT"/>
                <a:cs typeface="Arial MT"/>
              </a:rPr>
              <a:t>Everybody</a:t>
            </a:r>
            <a:r>
              <a:rPr sz="3467" spc="-5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likes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meetings.</a:t>
            </a:r>
          </a:p>
          <a:p>
            <a:pPr marL="1109106" lvl="1" indent="-436022">
              <a:lnSpc>
                <a:spcPts val="3500"/>
              </a:lnSpc>
              <a:spcBef>
                <a:spcPts val="147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latin typeface="Arial MT"/>
                <a:cs typeface="Arial MT"/>
              </a:rPr>
              <a:t>Not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true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-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but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need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book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them.</a:t>
            </a:r>
            <a:endParaRPr sz="2933" dirty="0">
              <a:latin typeface="Arial MT"/>
              <a:cs typeface="Arial MT"/>
            </a:endParaRPr>
          </a:p>
          <a:p>
            <a:pPr marL="499521" marR="6773" indent="-458882">
              <a:lnSpc>
                <a:spcPts val="4200"/>
              </a:lnSpc>
              <a:spcBef>
                <a:spcPts val="87"/>
              </a:spcBef>
              <a:buChar char="•"/>
              <a:tabLst>
                <a:tab pos="498674" algn="l"/>
                <a:tab pos="500367" algn="l"/>
              </a:tabLst>
            </a:pPr>
            <a:r>
              <a:rPr sz="3467" spc="-33" dirty="0">
                <a:latin typeface="Arial MT"/>
                <a:cs typeface="Arial MT"/>
              </a:rPr>
              <a:t>We </a:t>
            </a:r>
            <a:r>
              <a:rPr sz="3467" spc="-7" dirty="0">
                <a:latin typeface="Arial MT"/>
                <a:cs typeface="Arial MT"/>
              </a:rPr>
              <a:t>don’t want to double-book </a:t>
            </a:r>
            <a:r>
              <a:rPr sz="3467" dirty="0">
                <a:latin typeface="Arial MT"/>
                <a:cs typeface="Arial MT"/>
              </a:rPr>
              <a:t> rooms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or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employees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meetings.</a:t>
            </a:r>
          </a:p>
          <a:p>
            <a:pPr marL="499521" marR="33019" indent="-458882">
              <a:lnSpc>
                <a:spcPts val="4200"/>
              </a:lnSpc>
              <a:buChar char="•"/>
              <a:tabLst>
                <a:tab pos="498674" algn="l"/>
                <a:tab pos="500367" algn="l"/>
              </a:tabLst>
            </a:pPr>
            <a:r>
              <a:rPr sz="3467" spc="-13" dirty="0">
                <a:latin typeface="Arial MT"/>
                <a:cs typeface="Arial MT"/>
              </a:rPr>
              <a:t>System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manage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schedules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and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meetings.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0367" y="1638591"/>
            <a:ext cx="3899276" cy="38992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93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1823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The</a:t>
            </a:r>
            <a:r>
              <a:rPr spc="-67" dirty="0"/>
              <a:t> </a:t>
            </a:r>
            <a:r>
              <a:rPr spc="-13" dirty="0"/>
              <a:t>Planning</a:t>
            </a:r>
            <a:r>
              <a:rPr spc="-67" dirty="0"/>
              <a:t> </a:t>
            </a:r>
            <a:r>
              <a:rPr spc="-7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0288" y="1726110"/>
            <a:ext cx="7680960" cy="41366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78738">
              <a:spcBef>
                <a:spcPts val="133"/>
              </a:spcBef>
            </a:pPr>
            <a:r>
              <a:rPr sz="3467" spc="-20" dirty="0">
                <a:latin typeface="Arial MT"/>
                <a:cs typeface="Arial MT"/>
              </a:rPr>
              <a:t>Offers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following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high-level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features:</a:t>
            </a:r>
            <a:endParaRPr sz="3467" dirty="0">
              <a:latin typeface="Arial MT"/>
              <a:cs typeface="Arial MT"/>
            </a:endParaRPr>
          </a:p>
          <a:p>
            <a:pPr marL="688323" indent="-672237">
              <a:spcBef>
                <a:spcPts val="40"/>
              </a:spcBef>
              <a:buAutoNum type="arabicPeriod"/>
              <a:tabLst>
                <a:tab pos="688323" algn="l"/>
                <a:tab pos="689169" algn="l"/>
              </a:tabLst>
            </a:pPr>
            <a:r>
              <a:rPr sz="3467" spc="-13" dirty="0">
                <a:latin typeface="Arial MT"/>
                <a:cs typeface="Arial MT"/>
              </a:rPr>
              <a:t>Booking</a:t>
            </a:r>
            <a:r>
              <a:rPr sz="3467" spc="-5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meeting</a:t>
            </a:r>
          </a:p>
          <a:p>
            <a:pPr marL="688323" indent="-672237">
              <a:spcBef>
                <a:spcPts val="640"/>
              </a:spcBef>
              <a:buAutoNum type="arabicPeriod"/>
              <a:tabLst>
                <a:tab pos="688323" algn="l"/>
                <a:tab pos="689169" algn="l"/>
              </a:tabLst>
            </a:pPr>
            <a:r>
              <a:rPr sz="3467" spc="-13" dirty="0">
                <a:latin typeface="Arial MT"/>
                <a:cs typeface="Arial MT"/>
              </a:rPr>
              <a:t>Booking</a:t>
            </a:r>
            <a:r>
              <a:rPr sz="3467" spc="-5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vacation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time</a:t>
            </a:r>
            <a:endParaRPr sz="3467" dirty="0">
              <a:latin typeface="Arial MT"/>
              <a:cs typeface="Arial MT"/>
            </a:endParaRPr>
          </a:p>
          <a:p>
            <a:pPr marL="688323" indent="-672237">
              <a:spcBef>
                <a:spcPts val="640"/>
              </a:spcBef>
              <a:buAutoNum type="arabicPeriod"/>
              <a:tabLst>
                <a:tab pos="688323" algn="l"/>
                <a:tab pos="689169" algn="l"/>
              </a:tabLst>
            </a:pPr>
            <a:r>
              <a:rPr sz="3467" spc="-7" dirty="0">
                <a:latin typeface="Arial MT"/>
                <a:cs typeface="Arial MT"/>
              </a:rPr>
              <a:t>Checking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availability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room</a:t>
            </a:r>
          </a:p>
          <a:p>
            <a:pPr marL="688323" indent="-672237">
              <a:spcBef>
                <a:spcPts val="640"/>
              </a:spcBef>
              <a:buAutoNum type="arabicPeriod"/>
              <a:tabLst>
                <a:tab pos="688323" algn="l"/>
                <a:tab pos="689169" algn="l"/>
              </a:tabLst>
            </a:pPr>
            <a:r>
              <a:rPr sz="3467" spc="-7" dirty="0">
                <a:latin typeface="Arial MT"/>
                <a:cs typeface="Arial MT"/>
              </a:rPr>
              <a:t>Checking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availability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person</a:t>
            </a:r>
            <a:endParaRPr sz="3467" dirty="0">
              <a:latin typeface="Arial MT"/>
              <a:cs typeface="Arial MT"/>
            </a:endParaRPr>
          </a:p>
          <a:p>
            <a:pPr marL="688323" indent="-672237">
              <a:spcBef>
                <a:spcPts val="640"/>
              </a:spcBef>
              <a:buAutoNum type="arabicPeriod"/>
              <a:tabLst>
                <a:tab pos="688323" algn="l"/>
                <a:tab pos="689169" algn="l"/>
              </a:tabLst>
            </a:pPr>
            <a:r>
              <a:rPr sz="3467" spc="-13" dirty="0">
                <a:latin typeface="Arial MT"/>
                <a:cs typeface="Arial MT"/>
              </a:rPr>
              <a:t>Printing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agenda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room</a:t>
            </a:r>
          </a:p>
          <a:p>
            <a:pPr marL="688323" indent="-672237">
              <a:spcBef>
                <a:spcPts val="640"/>
              </a:spcBef>
              <a:buAutoNum type="arabicPeriod"/>
              <a:tabLst>
                <a:tab pos="688323" algn="l"/>
                <a:tab pos="689169" algn="l"/>
              </a:tabLst>
            </a:pPr>
            <a:r>
              <a:rPr sz="3467" spc="-13" dirty="0">
                <a:latin typeface="Arial MT"/>
                <a:cs typeface="Arial MT"/>
              </a:rPr>
              <a:t>Printing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agenda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person</a:t>
            </a:r>
            <a:endParaRPr sz="34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50927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7420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Develop</a:t>
            </a:r>
            <a:r>
              <a:rPr spc="-53" dirty="0"/>
              <a:t> </a:t>
            </a:r>
            <a:r>
              <a:rPr dirty="0"/>
              <a:t>a</a:t>
            </a:r>
            <a:r>
              <a:rPr spc="-47" dirty="0"/>
              <a:t> </a:t>
            </a:r>
            <a:r>
              <a:rPr spc="-93" dirty="0"/>
              <a:t>Test</a:t>
            </a:r>
            <a:r>
              <a:rPr spc="-47" dirty="0"/>
              <a:t> </a:t>
            </a:r>
            <a:r>
              <a:rPr spc="-7" dirty="0"/>
              <a:t>Plan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2" y="1733798"/>
            <a:ext cx="10508827" cy="2291311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16933">
              <a:spcBef>
                <a:spcPts val="1073"/>
              </a:spcBef>
            </a:pP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groups,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come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up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with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plan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this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system.</a:t>
            </a:r>
          </a:p>
          <a:p>
            <a:pPr marL="626518" marR="6773" indent="-458882">
              <a:lnSpc>
                <a:spcPct val="89700"/>
              </a:lnSpc>
              <a:spcBef>
                <a:spcPts val="1367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latin typeface="Arial MT"/>
                <a:cs typeface="Arial MT"/>
              </a:rPr>
              <a:t>Given the features and the </a:t>
            </a:r>
            <a:r>
              <a:rPr sz="3467" dirty="0">
                <a:latin typeface="Arial MT"/>
                <a:cs typeface="Arial MT"/>
              </a:rPr>
              <a:t>code </a:t>
            </a:r>
            <a:r>
              <a:rPr sz="3467" spc="-7" dirty="0">
                <a:latin typeface="Arial MT"/>
                <a:cs typeface="Arial MT"/>
              </a:rPr>
              <a:t>documentation, </a:t>
            </a:r>
            <a:r>
              <a:rPr sz="346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plan unit tests to ensure that these features </a:t>
            </a:r>
            <a:r>
              <a:rPr sz="3467" dirty="0">
                <a:latin typeface="Arial MT"/>
                <a:cs typeface="Arial MT"/>
              </a:rPr>
              <a:t>can </a:t>
            </a:r>
            <a:r>
              <a:rPr sz="3467" spc="-7" dirty="0">
                <a:latin typeface="Arial MT"/>
                <a:cs typeface="Arial MT"/>
              </a:rPr>
              <a:t>be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performed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without </a:t>
            </a:r>
            <a:r>
              <a:rPr sz="3467" spc="-40" dirty="0">
                <a:latin typeface="Arial MT"/>
                <a:cs typeface="Arial MT"/>
              </a:rPr>
              <a:t>error.</a:t>
            </a:r>
            <a:endParaRPr sz="34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9408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103705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Food</a:t>
            </a:r>
            <a:r>
              <a:rPr spc="-67" dirty="0"/>
              <a:t> </a:t>
            </a:r>
            <a:r>
              <a:rPr spc="-7" dirty="0"/>
              <a:t>for</a:t>
            </a:r>
            <a:r>
              <a:rPr spc="-60" dirty="0"/>
              <a:t> </a:t>
            </a:r>
            <a:r>
              <a:rPr spc="-7" dirty="0"/>
              <a:t>Thought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1000" y="1905000"/>
            <a:ext cx="11430000" cy="3490507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pc="-47" dirty="0"/>
              <a:t>Try</a:t>
            </a:r>
            <a:r>
              <a:rPr spc="-40" dirty="0"/>
              <a:t> </a:t>
            </a:r>
            <a:r>
              <a:rPr dirty="0"/>
              <a:t>running</a:t>
            </a:r>
            <a:r>
              <a:rPr spc="-33" dirty="0"/>
              <a:t> </a:t>
            </a:r>
            <a:r>
              <a:rPr spc="-7" dirty="0"/>
              <a:t>the</a:t>
            </a:r>
            <a:r>
              <a:rPr spc="-40" dirty="0"/>
              <a:t> </a:t>
            </a:r>
            <a:r>
              <a:rPr dirty="0"/>
              <a:t>code!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Perform</a:t>
            </a:r>
            <a:r>
              <a:rPr sz="2933" spc="-27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exploratory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testing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933" spc="-27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test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it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at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system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level.</a:t>
            </a:r>
            <a:endParaRPr sz="2933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pc="-7" dirty="0"/>
              <a:t>Think</a:t>
            </a:r>
            <a:r>
              <a:rPr spc="-33" dirty="0"/>
              <a:t> </a:t>
            </a:r>
            <a:r>
              <a:rPr spc="-7" dirty="0"/>
              <a:t>about</a:t>
            </a:r>
            <a:r>
              <a:rPr spc="-20" dirty="0"/>
              <a:t> </a:t>
            </a:r>
            <a:r>
              <a:rPr spc="-7" dirty="0"/>
              <a:t>normal</a:t>
            </a:r>
            <a:r>
              <a:rPr spc="-27" dirty="0"/>
              <a:t> </a:t>
            </a:r>
            <a:r>
              <a:rPr spc="-7" dirty="0"/>
              <a:t>and</a:t>
            </a:r>
            <a:r>
              <a:rPr spc="-20" dirty="0"/>
              <a:t> </a:t>
            </a:r>
            <a:r>
              <a:rPr spc="-7" dirty="0"/>
              <a:t>erroneous</a:t>
            </a:r>
            <a:r>
              <a:rPr spc="-27" dirty="0"/>
              <a:t> </a:t>
            </a:r>
            <a:r>
              <a:rPr spc="-7" dirty="0"/>
              <a:t>inputs/actions.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How</a:t>
            </a:r>
            <a:r>
              <a:rPr sz="2933" spc="-27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many</a:t>
            </a:r>
            <a:r>
              <a:rPr sz="2933" spc="-27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things</a:t>
            </a:r>
            <a:r>
              <a:rPr sz="2933" spc="-3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go</a:t>
            </a:r>
            <a:r>
              <a:rPr sz="2933" spc="-27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wrong?</a:t>
            </a:r>
            <a:endParaRPr sz="2933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084553" marR="213355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93" dirty="0">
                <a:solidFill>
                  <a:schemeClr val="tx1"/>
                </a:solidFill>
                <a:latin typeface="Arial MT"/>
                <a:cs typeface="Arial MT"/>
              </a:rPr>
              <a:t>You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will probably be able to add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a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normal </a:t>
            </a:r>
            <a:r>
              <a:rPr sz="2933" dirty="0" err="1" smtClean="0">
                <a:solidFill>
                  <a:schemeClr val="tx1"/>
                </a:solidFill>
                <a:latin typeface="Arial MT"/>
                <a:cs typeface="Arial MT"/>
              </a:rPr>
              <a:t>meeting,</a:t>
            </a:r>
            <a:r>
              <a:rPr sz="2933" spc="-7" dirty="0" err="1" smtClean="0">
                <a:solidFill>
                  <a:schemeClr val="tx1"/>
                </a:solidFill>
                <a:latin typeface="Arial MT"/>
                <a:cs typeface="Arial MT"/>
              </a:rPr>
              <a:t>but</a:t>
            </a:r>
            <a:r>
              <a:rPr sz="2933" spc="-7" dirty="0" smtClean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800" dirty="0" smtClean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you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add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meeting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February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35th?</a:t>
            </a:r>
            <a:endParaRPr sz="2933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085398" lvl="1" indent="-436022">
              <a:spcBef>
                <a:spcPts val="30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40" dirty="0">
                <a:solidFill>
                  <a:schemeClr val="tx1"/>
                </a:solidFill>
                <a:latin typeface="Arial MT"/>
                <a:cs typeface="Arial MT"/>
              </a:rPr>
              <a:t>Try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it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out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you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have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173800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4728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Develop</a:t>
            </a:r>
            <a:r>
              <a:rPr spc="-60" dirty="0"/>
              <a:t> </a:t>
            </a:r>
            <a:r>
              <a:rPr spc="-7" dirty="0"/>
              <a:t>Unit</a:t>
            </a:r>
            <a:r>
              <a:rPr spc="-53" dirty="0"/>
              <a:t> </a:t>
            </a:r>
            <a:r>
              <a:rPr spc="-80" dirty="0"/>
              <a:t>Tests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10347112" cy="3135003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451262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If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supposed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cause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exception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thrown,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make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sure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you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check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exception.</a:t>
            </a:r>
            <a:endParaRPr sz="3467" dirty="0">
              <a:latin typeface="Arial MT"/>
              <a:cs typeface="Arial MT"/>
            </a:endParaRPr>
          </a:p>
          <a:p>
            <a:pPr marL="474968" marR="6773" indent="-458882">
              <a:lnSpc>
                <a:spcPct val="89700"/>
              </a:lnSpc>
              <a:spcBef>
                <a:spcPts val="12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Make sure </a:t>
            </a:r>
            <a:r>
              <a:rPr sz="3467" spc="-7" dirty="0">
                <a:latin typeface="Arial MT"/>
                <a:cs typeface="Arial MT"/>
              </a:rPr>
              <a:t>that expected output is detailed enough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 ensure that </a:t>
            </a:r>
            <a:r>
              <a:rPr sz="3467" dirty="0">
                <a:latin typeface="Arial MT"/>
                <a:cs typeface="Arial MT"/>
              </a:rPr>
              <a:t>- </a:t>
            </a:r>
            <a:r>
              <a:rPr sz="3467" spc="-7" dirty="0">
                <a:latin typeface="Arial MT"/>
                <a:cs typeface="Arial MT"/>
              </a:rPr>
              <a:t>if </a:t>
            </a:r>
            <a:r>
              <a:rPr sz="3467" dirty="0">
                <a:latin typeface="Arial MT"/>
                <a:cs typeface="Arial MT"/>
              </a:rPr>
              <a:t>something </a:t>
            </a:r>
            <a:r>
              <a:rPr sz="3467" spc="-7" dirty="0">
                <a:latin typeface="Arial MT"/>
                <a:cs typeface="Arial MT"/>
              </a:rPr>
              <a:t>is </a:t>
            </a:r>
            <a:r>
              <a:rPr sz="3467" dirty="0">
                <a:latin typeface="Arial MT"/>
                <a:cs typeface="Arial MT"/>
              </a:rPr>
              <a:t>supposed </a:t>
            </a:r>
            <a:r>
              <a:rPr sz="3467" spc="-7" dirty="0">
                <a:latin typeface="Arial MT"/>
                <a:cs typeface="Arial MT"/>
              </a:rPr>
              <a:t>to fail </a:t>
            </a:r>
            <a:r>
              <a:rPr sz="3467" dirty="0">
                <a:latin typeface="Arial MT"/>
                <a:cs typeface="Arial MT"/>
              </a:rPr>
              <a:t>- </a:t>
            </a:r>
            <a:r>
              <a:rPr sz="3467" spc="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it fails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correct</a:t>
            </a:r>
            <a:r>
              <a:rPr sz="3467" spc="-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reasons.</a:t>
            </a: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Use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proper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assertions.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6816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754" y="3154020"/>
            <a:ext cx="79561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Can</a:t>
            </a:r>
            <a:r>
              <a:rPr spc="-33" dirty="0"/>
              <a:t> </a:t>
            </a:r>
            <a:r>
              <a:rPr spc="-7" dirty="0"/>
              <a:t>you</a:t>
            </a:r>
            <a:r>
              <a:rPr spc="-33" dirty="0"/>
              <a:t> </a:t>
            </a:r>
            <a:r>
              <a:rPr spc="-7" dirty="0"/>
              <a:t>expose</a:t>
            </a:r>
            <a:r>
              <a:rPr spc="-33" dirty="0"/>
              <a:t> </a:t>
            </a:r>
            <a:r>
              <a:rPr spc="-7" dirty="0"/>
              <a:t>the</a:t>
            </a:r>
            <a:r>
              <a:rPr spc="-33" dirty="0"/>
              <a:t> </a:t>
            </a:r>
            <a:r>
              <a:rPr dirty="0"/>
              <a:t>faults?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39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9561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Can</a:t>
            </a:r>
            <a:r>
              <a:rPr spc="-33" dirty="0"/>
              <a:t> </a:t>
            </a:r>
            <a:r>
              <a:rPr spc="-7" dirty="0"/>
              <a:t>you</a:t>
            </a:r>
            <a:r>
              <a:rPr spc="-33" dirty="0"/>
              <a:t> </a:t>
            </a:r>
            <a:r>
              <a:rPr spc="-7" dirty="0"/>
              <a:t>expose</a:t>
            </a:r>
            <a:r>
              <a:rPr spc="-33" dirty="0"/>
              <a:t> </a:t>
            </a:r>
            <a:r>
              <a:rPr spc="-7" dirty="0"/>
              <a:t>the</a:t>
            </a:r>
            <a:r>
              <a:rPr spc="-33" dirty="0"/>
              <a:t> </a:t>
            </a:r>
            <a:r>
              <a:rPr dirty="0"/>
              <a:t>faults?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2" y="1644829"/>
            <a:ext cx="10171853" cy="49606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165096">
              <a:lnSpc>
                <a:spcPct val="115399"/>
              </a:lnSpc>
              <a:spcBef>
                <a:spcPts val="133"/>
              </a:spcBef>
            </a:pPr>
            <a:r>
              <a:rPr sz="3467" spc="-7" dirty="0">
                <a:latin typeface="Arial MT"/>
                <a:cs typeface="Arial MT"/>
              </a:rPr>
              <a:t>1: getMeeting and </a:t>
            </a:r>
            <a:r>
              <a:rPr sz="3467" dirty="0">
                <a:latin typeface="Arial MT"/>
                <a:cs typeface="Arial MT"/>
              </a:rPr>
              <a:t>removeMeeting </a:t>
            </a:r>
            <a:r>
              <a:rPr sz="3467" spc="-7" dirty="0">
                <a:latin typeface="Arial MT"/>
                <a:cs typeface="Arial MT"/>
              </a:rPr>
              <a:t>perform no error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checking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on dates.</a:t>
            </a:r>
            <a:endParaRPr sz="3467" dirty="0">
              <a:latin typeface="Arial MT"/>
              <a:cs typeface="Arial MT"/>
            </a:endParaRPr>
          </a:p>
          <a:p>
            <a:pPr marL="1236102" marR="6773" indent="-609585">
              <a:lnSpc>
                <a:spcPct val="114599"/>
              </a:lnSpc>
              <a:spcBef>
                <a:spcPts val="2460"/>
              </a:spcBef>
            </a:pP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public Meeting getMeeting(int month, int day, int index){ </a:t>
            </a:r>
            <a:r>
              <a:rPr sz="2400" spc="-130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return</a:t>
            </a:r>
            <a:r>
              <a:rPr sz="2400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occupied.get(</a:t>
            </a:r>
            <a:r>
              <a:rPr sz="2400" b="1" spc="-7" dirty="0">
                <a:solidFill>
                  <a:srgbClr val="FF0000"/>
                </a:solidFill>
                <a:latin typeface="Consolas"/>
                <a:cs typeface="Consolas"/>
              </a:rPr>
              <a:t>month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).get(</a:t>
            </a:r>
            <a:r>
              <a:rPr sz="2400" b="1" spc="-7" dirty="0">
                <a:solidFill>
                  <a:srgbClr val="FF0000"/>
                </a:solidFill>
                <a:latin typeface="Consolas"/>
                <a:cs typeface="Consolas"/>
              </a:rPr>
              <a:t>day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).get(index);</a:t>
            </a:r>
            <a:endParaRPr sz="2400" dirty="0">
              <a:latin typeface="Consolas"/>
              <a:cs typeface="Consolas"/>
            </a:endParaRPr>
          </a:p>
          <a:p>
            <a:pPr marL="626518">
              <a:spcBef>
                <a:spcPts val="420"/>
              </a:spcBef>
            </a:pPr>
            <a:r>
              <a:rPr sz="2400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endParaRPr sz="2800" dirty="0">
              <a:latin typeface="Consolas"/>
              <a:cs typeface="Consolas"/>
            </a:endParaRPr>
          </a:p>
          <a:p>
            <a:pPr marL="1236102" marR="6773" indent="-609585">
              <a:lnSpc>
                <a:spcPct val="114599"/>
              </a:lnSpc>
            </a:pP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public void removeMeeting(int month, int day, int index){ </a:t>
            </a:r>
            <a:r>
              <a:rPr sz="2400" spc="-130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occupied.get(</a:t>
            </a:r>
            <a:r>
              <a:rPr sz="2400" b="1" spc="-7" dirty="0">
                <a:solidFill>
                  <a:srgbClr val="FF0000"/>
                </a:solidFill>
                <a:latin typeface="Consolas"/>
                <a:cs typeface="Consolas"/>
              </a:rPr>
              <a:t>month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).get(</a:t>
            </a:r>
            <a:r>
              <a:rPr sz="2400" b="1" spc="-7" dirty="0">
                <a:solidFill>
                  <a:srgbClr val="FF0000"/>
                </a:solidFill>
                <a:latin typeface="Consolas"/>
                <a:cs typeface="Consolas"/>
              </a:rPr>
              <a:t>day</a:t>
            </a:r>
            <a:r>
              <a:rPr sz="2400" spc="-7" dirty="0">
                <a:solidFill>
                  <a:srgbClr val="4F4F4F"/>
                </a:solidFill>
                <a:latin typeface="Consolas"/>
                <a:cs typeface="Consolas"/>
              </a:rPr>
              <a:t>).remove(index);</a:t>
            </a:r>
            <a:endParaRPr sz="2400" dirty="0">
              <a:latin typeface="Consolas"/>
              <a:cs typeface="Consolas"/>
            </a:endParaRPr>
          </a:p>
          <a:p>
            <a:pPr marL="626518">
              <a:spcBef>
                <a:spcPts val="420"/>
              </a:spcBef>
            </a:pPr>
            <a:r>
              <a:rPr sz="2400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5894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532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Consolas</vt:lpstr>
      <vt:lpstr>Office Theme</vt:lpstr>
      <vt:lpstr>PowerPoint Presentation</vt:lpstr>
      <vt:lpstr>Today’s Goals</vt:lpstr>
      <vt:lpstr>Enter… The Planning System</vt:lpstr>
      <vt:lpstr>The Planning System</vt:lpstr>
      <vt:lpstr>Develop a Test Plan</vt:lpstr>
      <vt:lpstr>Food for Thought</vt:lpstr>
      <vt:lpstr>Develop Unit Tests</vt:lpstr>
      <vt:lpstr>Can you expose the faults?</vt:lpstr>
      <vt:lpstr>Can you expose the faults?</vt:lpstr>
      <vt:lpstr>Can you expose the faults?</vt:lpstr>
      <vt:lpstr>Can you expose the faults?</vt:lpstr>
      <vt:lpstr>Can you expose the faults?</vt:lpstr>
      <vt:lpstr>Can you expose the faults?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Walton</cp:lastModifiedBy>
  <cp:revision>190</cp:revision>
  <dcterms:created xsi:type="dcterms:W3CDTF">2022-06-16T11:58:56Z</dcterms:created>
  <dcterms:modified xsi:type="dcterms:W3CDTF">2022-08-30T04:21:14Z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